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9" r:id="rId4"/>
  </p:sldMasterIdLst>
  <p:notesMasterIdLst>
    <p:notesMasterId r:id="rId31"/>
  </p:notesMasterIdLst>
  <p:handoutMasterIdLst>
    <p:handoutMasterId r:id="rId32"/>
  </p:handoutMasterIdLst>
  <p:sldIdLst>
    <p:sldId id="291" r:id="rId5"/>
    <p:sldId id="335" r:id="rId6"/>
    <p:sldId id="318" r:id="rId7"/>
    <p:sldId id="343" r:id="rId8"/>
    <p:sldId id="320" r:id="rId9"/>
    <p:sldId id="317" r:id="rId10"/>
    <p:sldId id="331" r:id="rId11"/>
    <p:sldId id="324" r:id="rId12"/>
    <p:sldId id="322" r:id="rId13"/>
    <p:sldId id="341" r:id="rId14"/>
    <p:sldId id="332" r:id="rId15"/>
    <p:sldId id="340" r:id="rId16"/>
    <p:sldId id="327" r:id="rId17"/>
    <p:sldId id="326" r:id="rId18"/>
    <p:sldId id="329" r:id="rId19"/>
    <p:sldId id="339" r:id="rId20"/>
    <p:sldId id="328" r:id="rId21"/>
    <p:sldId id="344" r:id="rId22"/>
    <p:sldId id="325" r:id="rId23"/>
    <p:sldId id="330" r:id="rId24"/>
    <p:sldId id="334" r:id="rId25"/>
    <p:sldId id="336" r:id="rId26"/>
    <p:sldId id="337" r:id="rId27"/>
    <p:sldId id="333" r:id="rId28"/>
    <p:sldId id="338" r:id="rId29"/>
    <p:sldId id="342" r:id="rId30"/>
  </p:sldIdLst>
  <p:sldSz cx="9144000" cy="6858000" type="screen4x3"/>
  <p:notesSz cx="7315200" cy="9601200"/>
  <p:defaultTextStyle>
    <a:defPPr>
      <a:defRPr lang="en-US"/>
    </a:defPPr>
    <a:lvl1pPr algn="l" rtl="0" fontAlgn="base">
      <a:spcBef>
        <a:spcPct val="0"/>
      </a:spcBef>
      <a:spcAft>
        <a:spcPct val="0"/>
      </a:spcAft>
      <a:defRPr sz="3900" b="1" kern="1200">
        <a:solidFill>
          <a:srgbClr val="000066"/>
        </a:solidFill>
        <a:latin typeface="Arial" pitchFamily="34" charset="0"/>
        <a:ea typeface="+mn-ea"/>
        <a:cs typeface="Arial" pitchFamily="34" charset="0"/>
      </a:defRPr>
    </a:lvl1pPr>
    <a:lvl2pPr marL="457200" algn="l" rtl="0" fontAlgn="base">
      <a:spcBef>
        <a:spcPct val="0"/>
      </a:spcBef>
      <a:spcAft>
        <a:spcPct val="0"/>
      </a:spcAft>
      <a:defRPr sz="3900" b="1" kern="1200">
        <a:solidFill>
          <a:srgbClr val="000066"/>
        </a:solidFill>
        <a:latin typeface="Arial" pitchFamily="34" charset="0"/>
        <a:ea typeface="+mn-ea"/>
        <a:cs typeface="Arial" pitchFamily="34" charset="0"/>
      </a:defRPr>
    </a:lvl2pPr>
    <a:lvl3pPr marL="914400" algn="l" rtl="0" fontAlgn="base">
      <a:spcBef>
        <a:spcPct val="0"/>
      </a:spcBef>
      <a:spcAft>
        <a:spcPct val="0"/>
      </a:spcAft>
      <a:defRPr sz="3900" b="1" kern="1200">
        <a:solidFill>
          <a:srgbClr val="000066"/>
        </a:solidFill>
        <a:latin typeface="Arial" pitchFamily="34" charset="0"/>
        <a:ea typeface="+mn-ea"/>
        <a:cs typeface="Arial" pitchFamily="34" charset="0"/>
      </a:defRPr>
    </a:lvl3pPr>
    <a:lvl4pPr marL="1371600" algn="l" rtl="0" fontAlgn="base">
      <a:spcBef>
        <a:spcPct val="0"/>
      </a:spcBef>
      <a:spcAft>
        <a:spcPct val="0"/>
      </a:spcAft>
      <a:defRPr sz="3900" b="1" kern="1200">
        <a:solidFill>
          <a:srgbClr val="000066"/>
        </a:solidFill>
        <a:latin typeface="Arial" pitchFamily="34" charset="0"/>
        <a:ea typeface="+mn-ea"/>
        <a:cs typeface="Arial" pitchFamily="34" charset="0"/>
      </a:defRPr>
    </a:lvl4pPr>
    <a:lvl5pPr marL="1828800" algn="l" rtl="0" fontAlgn="base">
      <a:spcBef>
        <a:spcPct val="0"/>
      </a:spcBef>
      <a:spcAft>
        <a:spcPct val="0"/>
      </a:spcAft>
      <a:defRPr sz="3900" b="1" kern="1200">
        <a:solidFill>
          <a:srgbClr val="000066"/>
        </a:solidFill>
        <a:latin typeface="Arial" pitchFamily="34" charset="0"/>
        <a:ea typeface="+mn-ea"/>
        <a:cs typeface="Arial" pitchFamily="34" charset="0"/>
      </a:defRPr>
    </a:lvl5pPr>
    <a:lvl6pPr marL="2286000" algn="l" defTabSz="914400" rtl="0" eaLnBrk="1" latinLnBrk="0" hangingPunct="1">
      <a:defRPr sz="3900" b="1" kern="1200">
        <a:solidFill>
          <a:srgbClr val="000066"/>
        </a:solidFill>
        <a:latin typeface="Arial" pitchFamily="34" charset="0"/>
        <a:ea typeface="+mn-ea"/>
        <a:cs typeface="Arial" pitchFamily="34" charset="0"/>
      </a:defRPr>
    </a:lvl6pPr>
    <a:lvl7pPr marL="2743200" algn="l" defTabSz="914400" rtl="0" eaLnBrk="1" latinLnBrk="0" hangingPunct="1">
      <a:defRPr sz="3900" b="1" kern="1200">
        <a:solidFill>
          <a:srgbClr val="000066"/>
        </a:solidFill>
        <a:latin typeface="Arial" pitchFamily="34" charset="0"/>
        <a:ea typeface="+mn-ea"/>
        <a:cs typeface="Arial" pitchFamily="34" charset="0"/>
      </a:defRPr>
    </a:lvl7pPr>
    <a:lvl8pPr marL="3200400" algn="l" defTabSz="914400" rtl="0" eaLnBrk="1" latinLnBrk="0" hangingPunct="1">
      <a:defRPr sz="3900" b="1" kern="1200">
        <a:solidFill>
          <a:srgbClr val="000066"/>
        </a:solidFill>
        <a:latin typeface="Arial" pitchFamily="34" charset="0"/>
        <a:ea typeface="+mn-ea"/>
        <a:cs typeface="Arial" pitchFamily="34" charset="0"/>
      </a:defRPr>
    </a:lvl8pPr>
    <a:lvl9pPr marL="3657600" algn="l" defTabSz="914400" rtl="0" eaLnBrk="1" latinLnBrk="0" hangingPunct="1">
      <a:defRPr sz="3900" b="1" kern="1200">
        <a:solidFill>
          <a:srgbClr val="000066"/>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8000"/>
    <a:srgbClr val="336600"/>
    <a:srgbClr val="33CC33"/>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392" autoAdjust="0"/>
    <p:restoredTop sz="62471" autoAdjust="0"/>
  </p:normalViewPr>
  <p:slideViewPr>
    <p:cSldViewPr>
      <p:cViewPr>
        <p:scale>
          <a:sx n="73" d="100"/>
          <a:sy n="73" d="100"/>
        </p:scale>
        <p:origin x="-630" y="-420"/>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p:cViewPr varScale="1">
        <p:scale>
          <a:sx n="79" d="100"/>
          <a:sy n="79" d="100"/>
        </p:scale>
        <p:origin x="-3084" y="-90"/>
      </p:cViewPr>
      <p:guideLst>
        <p:guide orient="horz" pos="3024"/>
        <p:guide pos="2305"/>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200" b="0">
                <a:solidFill>
                  <a:schemeClr val="tx1"/>
                </a:solidFill>
                <a:latin typeface="Arial" charset="0"/>
                <a:cs typeface="Arial" charset="0"/>
              </a:defRPr>
            </a:lvl1pPr>
          </a:lstStyle>
          <a:p>
            <a:pPr>
              <a:defRPr/>
            </a:pPr>
            <a:endParaRPr lang="en-US"/>
          </a:p>
        </p:txBody>
      </p:sp>
      <p:sp>
        <p:nvSpPr>
          <p:cNvPr id="5123"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a:defRPr sz="1200" b="0">
                <a:solidFill>
                  <a:schemeClr val="tx1"/>
                </a:solidFill>
                <a:latin typeface="Arial" charset="0"/>
                <a:cs typeface="Arial" charset="0"/>
              </a:defRPr>
            </a:lvl1pPr>
          </a:lstStyle>
          <a:p>
            <a:pPr>
              <a:defRPr/>
            </a:pPr>
            <a:endParaRPr lang="en-US"/>
          </a:p>
        </p:txBody>
      </p:sp>
      <p:sp>
        <p:nvSpPr>
          <p:cNvPr id="5125"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a:defRPr sz="1200" b="0">
                <a:solidFill>
                  <a:schemeClr val="tx1"/>
                </a:solidFill>
                <a:latin typeface="Arial" charset="0"/>
                <a:cs typeface="Arial" charset="0"/>
              </a:defRPr>
            </a:lvl1pPr>
          </a:lstStyle>
          <a:p>
            <a:pPr>
              <a:defRPr/>
            </a:pPr>
            <a:fld id="{AC5AF857-D239-4D70-A003-B5F8D3192CF7}" type="slidenum">
              <a:rPr lang="en-US"/>
              <a:pPr>
                <a:defRPr/>
              </a:pPr>
              <a:t>‹#›</a:t>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4"/>
          <p:cNvSpPr>
            <a:spLocks noGrp="1" noRot="1" noChangeAspect="1" noChangeArrowheads="1" noTextEdit="1"/>
          </p:cNvSpPr>
          <p:nvPr>
            <p:ph type="sldImg" idx="2"/>
          </p:nvPr>
        </p:nvSpPr>
        <p:spPr bwMode="auto">
          <a:xfrm>
            <a:off x="1258888" y="720725"/>
            <a:ext cx="4799012" cy="359886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endParaRPr lang="it-IT"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xfrm>
            <a:off x="4143062" y="9119684"/>
            <a:ext cx="3170432" cy="479983"/>
          </a:xfrm>
          <a:prstGeom prst="rect">
            <a:avLst/>
          </a:prstGeom>
          <a:noFill/>
        </p:spPr>
        <p:txBody>
          <a:bodyPr/>
          <a:lstStyle/>
          <a:p>
            <a:fld id="{FF519751-6E54-4B2D-A99F-FC483BB10C10}" type="slidenum">
              <a:rPr lang="en-GB" smtClean="0"/>
              <a:pPr/>
              <a:t>9</a:t>
            </a:fld>
            <a:endParaRPr lang="en-GB"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r>
              <a:rPr lang="en-US" dirty="0" smtClean="0"/>
              <a:t>While MDR occurs in about 3.4% (95%CI 1.9%-5.0%) of new TB patients, levels are much higher</a:t>
            </a:r>
            <a:r>
              <a:rPr lang="en-US" baseline="0" dirty="0" smtClean="0"/>
              <a:t> </a:t>
            </a:r>
            <a:r>
              <a:rPr lang="en-US" dirty="0" smtClean="0"/>
              <a:t>in those previously treated –</a:t>
            </a:r>
            <a:r>
              <a:rPr lang="en-US" baseline="0" dirty="0" smtClean="0"/>
              <a:t> 20% (</a:t>
            </a:r>
            <a:r>
              <a:rPr lang="en-US" dirty="0" smtClean="0"/>
              <a:t>95%CI </a:t>
            </a:r>
            <a:r>
              <a:rPr lang="en-US" baseline="0" dirty="0" smtClean="0"/>
              <a:t>14%-25%)</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xfrm>
            <a:off x="4143587" y="9119474"/>
            <a:ext cx="3169920" cy="480060"/>
          </a:xfrm>
          <a:prstGeom prst="rect">
            <a:avLst/>
          </a:prstGeom>
          <a:noFill/>
        </p:spPr>
        <p:txBody>
          <a:bodyPr lIns="96661" tIns="48331" rIns="96661" bIns="48331"/>
          <a:lstStyle/>
          <a:p>
            <a:fld id="{B6E9A393-CF40-43EA-81B3-2C8777947321}" type="slidenum">
              <a:rPr lang="en-GB" smtClean="0"/>
              <a:pPr/>
              <a:t>10</a:t>
            </a:fld>
            <a:endParaRPr lang="en-GB"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z="1200" b="0" kern="1200" baseline="0" dirty="0" smtClean="0">
                <a:solidFill>
                  <a:schemeClr val="tx1"/>
                </a:solidFill>
                <a:latin typeface="+mn-lt"/>
                <a:ea typeface="+mn-ea"/>
                <a:cs typeface="Arial" charset="0"/>
              </a:rPr>
              <a:t>There has been important progress in recent years in the global coverage of data on anti-TB drug resistance.  To date, 136 countries have data from at least one representative survey or from good-quality continuous surveillance systems, including </a:t>
            </a:r>
            <a:r>
              <a:rPr lang="en-US" sz="1200" b="0" kern="1200" baseline="0" dirty="0" smtClean="0">
                <a:solidFill>
                  <a:srgbClr val="FF0000"/>
                </a:solidFill>
                <a:latin typeface="+mn-lt"/>
                <a:ea typeface="+mn-ea"/>
                <a:cs typeface="Arial" charset="0"/>
              </a:rPr>
              <a:t>32</a:t>
            </a:r>
            <a:r>
              <a:rPr lang="en-US" sz="1200" b="0" kern="1200" baseline="0" dirty="0" smtClean="0">
                <a:solidFill>
                  <a:schemeClr val="tx1"/>
                </a:solidFill>
                <a:latin typeface="+mn-lt"/>
                <a:ea typeface="+mn-ea"/>
                <a:cs typeface="Arial" charset="0"/>
              </a:rPr>
              <a:t> of the 36 countries with a high burden of TB, MDR-TB or both. </a:t>
            </a:r>
            <a:endParaRPr lang="en-US" b="0" dirty="0" smtClean="0">
              <a:latin typeface="+mn-l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500" dirty="0" smtClean="0">
                <a:latin typeface="+mn-lt"/>
              </a:rPr>
              <a:t>In 2010, 20 of the 36 countries with a high burden of TB or MDR-TB had at least one laboratory capable of performing culture for tuberculosis per 5 million population.  The Global Plan target for 2015 is that all of these countries reach the minimum threshold.  In most of the high burden countries in Africa and the Indian sub-continent, the coverage is particularly low, while conversely many of the countries in eastern Europe are overprovided raising concerns about the quality of analyses performed.</a:t>
            </a:r>
            <a:endParaRPr lang="en-GB" sz="1500" dirty="0">
              <a:latin typeface="+mn-lt"/>
            </a:endParaRPr>
          </a:p>
        </p:txBody>
      </p:sp>
      <p:sp>
        <p:nvSpPr>
          <p:cNvPr id="4" name="Slide Number Placeholder 3"/>
          <p:cNvSpPr>
            <a:spLocks noGrp="1"/>
          </p:cNvSpPr>
          <p:nvPr>
            <p:ph type="sldNum" sz="quarter" idx="10"/>
          </p:nvPr>
        </p:nvSpPr>
        <p:spPr>
          <a:xfrm>
            <a:off x="4143587" y="9119474"/>
            <a:ext cx="3169920" cy="480060"/>
          </a:xfrm>
          <a:prstGeom prst="rect">
            <a:avLst/>
          </a:prstGeom>
        </p:spPr>
        <p:txBody>
          <a:bodyPr lIns="96661" tIns="48331" rIns="96661" bIns="48331"/>
          <a:lstStyle/>
          <a:p>
            <a:fld id="{DB353A30-3907-4F05-A46E-6D7E1E17C243}" type="slidenum">
              <a:rPr lang="en-GB" smtClean="0"/>
              <a:pPr/>
              <a:t>11</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258888" y="720725"/>
            <a:ext cx="4799012" cy="3600450"/>
          </a:xfrm>
          <a:ln/>
        </p:spPr>
      </p:sp>
      <p:sp>
        <p:nvSpPr>
          <p:cNvPr id="63491" name="Rectangle 3"/>
          <p:cNvSpPr>
            <a:spLocks noGrp="1" noChangeArrowheads="1"/>
          </p:cNvSpPr>
          <p:nvPr>
            <p:ph type="body" idx="1"/>
          </p:nvPr>
        </p:nvSpPr>
        <p:spPr>
          <a:noFill/>
          <a:ln/>
        </p:spPr>
        <p:txBody>
          <a:bodyPr/>
          <a:lstStyle/>
          <a:p>
            <a:pPr eaLnBrk="1" hangingPunct="1"/>
            <a:r>
              <a:rPr lang="en-GB" baseline="0" dirty="0" smtClean="0"/>
              <a:t>Less than 2% of new TB cases (4% of those bacteriologically positive) were reported to have been tested in 2010, far short of the 20% considered necessary according to the Global Plan.  This target, however, has already been reached in the European Region. </a:t>
            </a:r>
            <a:r>
              <a:rPr lang="en-GB" dirty="0" smtClean="0"/>
              <a:t>The lack of data is partly a result of insufficient access of TB patients to drug-susceptibility</a:t>
            </a:r>
            <a:r>
              <a:rPr lang="en-GB" baseline="0" dirty="0" smtClean="0"/>
              <a:t> testing (DST).  Another reason could be low capture of results from laboratories owing to inadequate TB information systems.</a:t>
            </a:r>
            <a:endParaRPr lang="en-GB"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258888" y="720725"/>
            <a:ext cx="4799012" cy="3600450"/>
          </a:xfrm>
          <a:ln/>
        </p:spPr>
      </p:sp>
      <p:sp>
        <p:nvSpPr>
          <p:cNvPr id="63491" name="Rectangle 3"/>
          <p:cNvSpPr>
            <a:spLocks noGrp="1" noChangeArrowheads="1"/>
          </p:cNvSpPr>
          <p:nvPr>
            <p:ph type="body" idx="1"/>
          </p:nvPr>
        </p:nvSpPr>
        <p:spPr>
          <a:noFill/>
          <a:ln/>
        </p:spPr>
        <p:txBody>
          <a:bodyPr/>
          <a:lstStyle/>
          <a:p>
            <a:pPr eaLnBrk="1" hangingPunct="1"/>
            <a:r>
              <a:rPr lang="en-GB" dirty="0" smtClean="0"/>
              <a:t>DST coverage is</a:t>
            </a:r>
            <a:r>
              <a:rPr lang="en-GB" baseline="0" dirty="0" smtClean="0"/>
              <a:t> higher among previously treated patients but still distant from the overall target of 100% in 2015, including the European Region.</a:t>
            </a:r>
            <a:endParaRPr lang="en-GB"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258888" y="720725"/>
            <a:ext cx="4799012" cy="3600450"/>
          </a:xfrm>
          <a:ln/>
        </p:spPr>
      </p:sp>
      <p:sp>
        <p:nvSpPr>
          <p:cNvPr id="63491" name="Rectangle 3"/>
          <p:cNvSpPr>
            <a:spLocks noGrp="1" noChangeArrowheads="1"/>
          </p:cNvSpPr>
          <p:nvPr>
            <p:ph type="body" idx="1"/>
          </p:nvPr>
        </p:nvSpPr>
        <p:spPr>
          <a:noFill/>
          <a:ln/>
        </p:spPr>
        <p:txBody>
          <a:bodyPr/>
          <a:lstStyle/>
          <a:p>
            <a:pPr eaLnBrk="1" hangingPunct="1"/>
            <a:r>
              <a:rPr lang="en-GB" dirty="0" smtClean="0"/>
              <a:t>Representative data from different countries show that about </a:t>
            </a:r>
            <a:r>
              <a:rPr lang="en-US" sz="1200" kern="1200" dirty="0" smtClean="0">
                <a:solidFill>
                  <a:schemeClr val="tx1"/>
                </a:solidFill>
                <a:latin typeface="Arial" charset="0"/>
                <a:ea typeface="+mn-ea"/>
                <a:cs typeface="Arial" charset="0"/>
              </a:rPr>
              <a:t>9% of MDR-TB cases</a:t>
            </a:r>
            <a:r>
              <a:rPr lang="en-US" sz="1200" kern="1200" baseline="0" dirty="0" smtClean="0">
                <a:solidFill>
                  <a:schemeClr val="tx1"/>
                </a:solidFill>
                <a:latin typeface="Arial" charset="0"/>
                <a:ea typeface="+mn-ea"/>
                <a:cs typeface="Arial" charset="0"/>
              </a:rPr>
              <a:t> have </a:t>
            </a:r>
            <a:r>
              <a:rPr lang="en-GB" dirty="0" smtClean="0"/>
              <a:t>extensive drug resistance (</a:t>
            </a:r>
            <a:r>
              <a:rPr lang="en-US" sz="1200" kern="1200" baseline="0" dirty="0" smtClean="0">
                <a:solidFill>
                  <a:schemeClr val="tx1"/>
                </a:solidFill>
                <a:latin typeface="Arial" charset="0"/>
                <a:ea typeface="+mn-ea"/>
                <a:cs typeface="Arial" charset="0"/>
              </a:rPr>
              <a:t>XDR-TB), with additional resistance to a fluoroquinolone and a 2</a:t>
            </a:r>
            <a:r>
              <a:rPr lang="en-US" sz="1200" kern="1200" baseline="30000" dirty="0" smtClean="0">
                <a:solidFill>
                  <a:schemeClr val="tx1"/>
                </a:solidFill>
                <a:latin typeface="Arial" charset="0"/>
                <a:ea typeface="+mn-ea"/>
                <a:cs typeface="Arial" charset="0"/>
              </a:rPr>
              <a:t>nd</a:t>
            </a:r>
            <a:r>
              <a:rPr lang="en-US" sz="1200" kern="1200" baseline="0" dirty="0" smtClean="0">
                <a:solidFill>
                  <a:schemeClr val="tx1"/>
                </a:solidFill>
                <a:latin typeface="Arial" charset="0"/>
                <a:ea typeface="+mn-ea"/>
                <a:cs typeface="Arial" charset="0"/>
              </a:rPr>
              <a:t> line </a:t>
            </a:r>
            <a:r>
              <a:rPr lang="en-US" sz="1200" kern="1200" baseline="0" dirty="0" err="1" smtClean="0">
                <a:solidFill>
                  <a:schemeClr val="tx1"/>
                </a:solidFill>
                <a:latin typeface="Arial" charset="0"/>
                <a:ea typeface="+mn-ea"/>
                <a:cs typeface="Arial" charset="0"/>
              </a:rPr>
              <a:t>injectable</a:t>
            </a:r>
            <a:r>
              <a:rPr lang="en-US" sz="1200" kern="1200" baseline="0" dirty="0" smtClean="0">
                <a:solidFill>
                  <a:schemeClr val="tx1"/>
                </a:solidFill>
                <a:latin typeface="Arial" charset="0"/>
                <a:ea typeface="+mn-ea"/>
                <a:cs typeface="Arial" charset="0"/>
              </a:rPr>
              <a:t> agent. </a:t>
            </a:r>
            <a:r>
              <a:rPr lang="en-GB" dirty="0" smtClean="0"/>
              <a:t>The detection of XDR is important for programme management</a:t>
            </a:r>
            <a:r>
              <a:rPr lang="en-GB" baseline="0" dirty="0" smtClean="0"/>
              <a:t> and 2</a:t>
            </a:r>
            <a:r>
              <a:rPr lang="en-GB" baseline="30000" dirty="0" smtClean="0"/>
              <a:t>nd</a:t>
            </a:r>
            <a:r>
              <a:rPr lang="en-GB" baseline="0" dirty="0" smtClean="0"/>
              <a:t> </a:t>
            </a:r>
            <a:r>
              <a:rPr lang="en-GB" dirty="0" smtClean="0"/>
              <a:t>line DST is recommended for all confirmed MDR-TB</a:t>
            </a:r>
            <a:r>
              <a:rPr lang="en-GB" baseline="0" dirty="0" smtClean="0"/>
              <a:t> patients.  In 2010, only 16% of MDR-TB patients were reported with a test result.  The high coverage in Africa drops to 12% without the data from South Africa.</a:t>
            </a:r>
            <a:endParaRPr lang="en-GB"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xfrm>
            <a:off x="4143062" y="9119684"/>
            <a:ext cx="3170432" cy="479983"/>
          </a:xfrm>
          <a:prstGeom prst="rect">
            <a:avLst/>
          </a:prstGeom>
          <a:noFill/>
        </p:spPr>
        <p:txBody>
          <a:bodyPr/>
          <a:lstStyle/>
          <a:p>
            <a:fld id="{ED389B75-B837-4BC5-A547-152929897726}" type="slidenum">
              <a:rPr lang="en-GB" smtClean="0"/>
              <a:pPr/>
              <a:t>15</a:t>
            </a:fld>
            <a:endParaRPr lang="en-GB" smtClean="0"/>
          </a:p>
        </p:txBody>
      </p:sp>
      <p:sp>
        <p:nvSpPr>
          <p:cNvPr id="9219" name="Rectangle 2"/>
          <p:cNvSpPr>
            <a:spLocks noGrp="1" noRot="1" noChangeAspect="1" noChangeArrowheads="1" noTextEdit="1"/>
          </p:cNvSpPr>
          <p:nvPr>
            <p:ph type="sldImg"/>
          </p:nvPr>
        </p:nvSpPr>
        <p:spPr>
          <a:xfrm>
            <a:off x="1258888" y="720725"/>
            <a:ext cx="4799012" cy="3598863"/>
          </a:xfrm>
          <a:ln/>
        </p:spPr>
      </p:sp>
      <p:sp>
        <p:nvSpPr>
          <p:cNvPr id="9220" name="Rectangle 3"/>
          <p:cNvSpPr>
            <a:spLocks noGrp="1" noChangeArrowheads="1"/>
          </p:cNvSpPr>
          <p:nvPr>
            <p:ph type="body" idx="1"/>
          </p:nvPr>
        </p:nvSpPr>
        <p:spPr>
          <a:noFill/>
          <a:ln/>
        </p:spPr>
        <p:txBody>
          <a:bodyPr/>
          <a:lstStyle/>
          <a:p>
            <a:pPr eaLnBrk="1" hangingPunct="1"/>
            <a:r>
              <a:rPr lang="en-US" dirty="0" smtClean="0"/>
              <a:t>By October</a:t>
            </a:r>
            <a:r>
              <a:rPr lang="en-US" baseline="0" dirty="0" smtClean="0"/>
              <a:t> 2011, 77 countries had reported at least one case of XDR.  Coverage is low particularly in the African continent as a result of low capacity for testing for second-line medicines. </a:t>
            </a: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258888" y="720725"/>
            <a:ext cx="4799012" cy="3600450"/>
          </a:xfrm>
          <a:ln/>
        </p:spPr>
      </p:sp>
      <p:sp>
        <p:nvSpPr>
          <p:cNvPr id="63491" name="Rectangle 3"/>
          <p:cNvSpPr>
            <a:spLocks noGrp="1" noChangeArrowheads="1"/>
          </p:cNvSpPr>
          <p:nvPr>
            <p:ph type="body" idx="1"/>
          </p:nvPr>
        </p:nvSpPr>
        <p:spPr>
          <a:noFill/>
          <a:ln/>
        </p:spPr>
        <p:txBody>
          <a:bodyPr/>
          <a:lstStyle/>
          <a:p>
            <a:pPr eaLnBrk="1" hangingPunct="1"/>
            <a:r>
              <a:rPr lang="en-GB" dirty="0" smtClean="0"/>
              <a:t>A substantial increase</a:t>
            </a:r>
            <a:r>
              <a:rPr lang="en-GB" baseline="0" dirty="0" smtClean="0"/>
              <a:t> in the notification of MDR-TB cases occurred since 2008 although the projected enrolments of MDR-TB cases in 2011 is less than one half of what was aimed for in the Global Plan.  In the 149 focus countries in the plan, at least one quarter of MDR-TB patients notified in 2010 were enrolled in treatment programmes complying to international guidelines established by the Green Light Committee (GLC). </a:t>
            </a:r>
            <a:endParaRPr lang="en-GB"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a:t>
            </a:r>
            <a:r>
              <a:rPr lang="en-US" dirty="0" smtClean="0"/>
              <a:t>slide </a:t>
            </a:r>
            <a:r>
              <a:rPr lang="en-US" dirty="0" smtClean="0"/>
              <a:t>shows the absolute number</a:t>
            </a:r>
            <a:r>
              <a:rPr lang="en-US" baseline="0" dirty="0" smtClean="0"/>
              <a:t> of MDR-TB cases by country among the new and retreated TB cases notified in 2010. </a:t>
            </a:r>
            <a:r>
              <a:rPr lang="en-US" baseline="0" dirty="0" smtClean="0"/>
              <a:t>No adjustment </a:t>
            </a:r>
            <a:r>
              <a:rPr lang="en-US" baseline="0" dirty="0" smtClean="0"/>
              <a:t>for under-notification of TB cases </a:t>
            </a:r>
            <a:r>
              <a:rPr lang="en-US" baseline="0" dirty="0" smtClean="0"/>
              <a:t>was done but </a:t>
            </a:r>
            <a:r>
              <a:rPr lang="en-US" baseline="0" dirty="0" smtClean="0"/>
              <a:t>in countries </a:t>
            </a:r>
            <a:r>
              <a:rPr lang="en-US" baseline="0" dirty="0" smtClean="0"/>
              <a:t>without a </a:t>
            </a:r>
            <a:r>
              <a:rPr lang="en-US" baseline="0" dirty="0" smtClean="0"/>
              <a:t>measured estimate of MDR among TB cases </a:t>
            </a:r>
            <a:r>
              <a:rPr lang="en-US" baseline="0" dirty="0" smtClean="0"/>
              <a:t>a </a:t>
            </a:r>
            <a:r>
              <a:rPr lang="en-US" baseline="0" dirty="0" err="1" smtClean="0"/>
              <a:t>modelled</a:t>
            </a:r>
            <a:r>
              <a:rPr lang="en-US" baseline="0" smtClean="0"/>
              <a:t> </a:t>
            </a:r>
            <a:r>
              <a:rPr lang="en-US" baseline="0" smtClean="0"/>
              <a:t>value was used.  </a:t>
            </a:r>
            <a:r>
              <a:rPr lang="en-US" baseline="0" dirty="0" smtClean="0"/>
              <a:t>Over 60% of cases occur in China, India, the Russian Federation and South Africa alone (“RICS” countries).</a:t>
            </a:r>
            <a:endParaRPr lang="en-US" dirty="0" smtClean="0"/>
          </a:p>
          <a:p>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258888" y="720725"/>
            <a:ext cx="4799012" cy="3600450"/>
          </a:xfrm>
          <a:ln/>
        </p:spPr>
      </p:sp>
      <p:sp>
        <p:nvSpPr>
          <p:cNvPr id="63491" name="Rectangle 3"/>
          <p:cNvSpPr>
            <a:spLocks noGrp="1" noChangeArrowheads="1"/>
          </p:cNvSpPr>
          <p:nvPr>
            <p:ph type="body" idx="1"/>
          </p:nvPr>
        </p:nvSpPr>
        <p:spPr>
          <a:noFill/>
          <a:ln/>
        </p:spPr>
        <p:txBody>
          <a:bodyPr/>
          <a:lstStyle/>
          <a:p>
            <a:pPr eaLnBrk="1" hangingPunct="1"/>
            <a:r>
              <a:rPr lang="en-GB" dirty="0" smtClean="0"/>
              <a:t>When compared to the number of detectable MDR-TB cases if DST was accessible to all TB cases notified in the world, the 53</a:t>
            </a:r>
            <a:r>
              <a:rPr lang="en-GB" baseline="0" dirty="0" smtClean="0"/>
              <a:t> thousand cases reported by countries in 2</a:t>
            </a:r>
            <a:r>
              <a:rPr lang="en-GB" dirty="0" smtClean="0"/>
              <a:t>010 represent</a:t>
            </a:r>
            <a:r>
              <a:rPr lang="en-GB" baseline="0" dirty="0" smtClean="0"/>
              <a:t> less than a fifth of the estimated burden.  Regional variations are large and coverage is lowest in the regions where the large majority of TB cases occur.  56 of the 135 countries (42%) with at least one case of MDR-TB in 2010 reported &gt;50% of their estimated MDR-TB caseload.  All countries are targeted to achieve this level of reporting completeness by 2015.</a:t>
            </a:r>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xfrm>
            <a:off x="0" y="9119474"/>
            <a:ext cx="3169920" cy="480060"/>
          </a:xfrm>
          <a:prstGeom prst="rect">
            <a:avLst/>
          </a:prstGeom>
          <a:ln/>
        </p:spPr>
        <p:txBody>
          <a:bodyPr lIns="96661" tIns="48331" rIns="96661" bIns="48331"/>
          <a:lstStyle/>
          <a:p>
            <a:r>
              <a:rPr lang="en-US"/>
              <a:t>Workshop for 18 high-priority countries of the WHO European Region on recording and reporting of drug resistant tuberculosis</a:t>
            </a:r>
          </a:p>
        </p:txBody>
      </p:sp>
      <p:sp>
        <p:nvSpPr>
          <p:cNvPr id="7" name="Rectangle 7"/>
          <p:cNvSpPr>
            <a:spLocks noGrp="1" noChangeArrowheads="1"/>
          </p:cNvSpPr>
          <p:nvPr>
            <p:ph type="sldNum" sz="quarter" idx="5"/>
          </p:nvPr>
        </p:nvSpPr>
        <p:spPr>
          <a:xfrm>
            <a:off x="4143587" y="9119474"/>
            <a:ext cx="3169920" cy="480060"/>
          </a:xfrm>
          <a:prstGeom prst="rect">
            <a:avLst/>
          </a:prstGeom>
          <a:ln/>
        </p:spPr>
        <p:txBody>
          <a:bodyPr lIns="96661" tIns="48331" rIns="96661" bIns="48331"/>
          <a:lstStyle/>
          <a:p>
            <a:fld id="{B1AC932C-64B1-4B17-97A2-9E42C5DD2716}" type="slidenum">
              <a:rPr lang="en-US"/>
              <a:pPr/>
              <a:t>1</a:t>
            </a:fld>
            <a:endParaRPr lang="en-US"/>
          </a:p>
        </p:txBody>
      </p:sp>
      <p:sp>
        <p:nvSpPr>
          <p:cNvPr id="158722" name="Rectangle 2"/>
          <p:cNvSpPr>
            <a:spLocks noGrp="1" noRot="1" noChangeAspect="1" noChangeArrowheads="1" noTextEdit="1"/>
          </p:cNvSpPr>
          <p:nvPr>
            <p:ph type="sldImg"/>
          </p:nvPr>
        </p:nvSpPr>
        <p:spPr>
          <a:xfrm>
            <a:off x="1257300" y="720725"/>
            <a:ext cx="4802188" cy="3600450"/>
          </a:xfrm>
          <a:ln/>
        </p:spPr>
      </p:sp>
      <p:sp>
        <p:nvSpPr>
          <p:cNvPr id="158723" name="Rectangle 3"/>
          <p:cNvSpPr>
            <a:spLocks noGrp="1" noChangeArrowheads="1"/>
          </p:cNvSpPr>
          <p:nvPr>
            <p:ph type="body" idx="1"/>
          </p:nvPr>
        </p:nvSpPr>
        <p:spPr/>
        <p:txBody>
          <a:bodyPr/>
          <a:lstStyle/>
          <a:p>
            <a:r>
              <a:rPr lang="en-US" sz="1200" kern="1200" dirty="0" smtClean="0">
                <a:solidFill>
                  <a:schemeClr val="tx1"/>
                </a:solidFill>
                <a:latin typeface="Arial" charset="0"/>
                <a:ea typeface="+mn-ea"/>
                <a:cs typeface="Arial" charset="0"/>
              </a:rPr>
              <a:t>In 2010, the Stop TB Partnership launched its</a:t>
            </a:r>
            <a:r>
              <a:rPr lang="en-US" sz="1200" kern="1200" baseline="0" dirty="0" smtClean="0">
                <a:solidFill>
                  <a:schemeClr val="tx1"/>
                </a:solidFill>
                <a:latin typeface="Arial" charset="0"/>
                <a:ea typeface="+mn-ea"/>
                <a:cs typeface="Arial" charset="0"/>
              </a:rPr>
              <a:t> </a:t>
            </a:r>
            <a:r>
              <a:rPr lang="en-GB" sz="1200" dirty="0" smtClean="0">
                <a:solidFill>
                  <a:schemeClr val="tx1"/>
                </a:solidFill>
                <a:latin typeface="Calibri" pitchFamily="34" charset="0"/>
                <a:cs typeface="Arial" charset="0"/>
              </a:rPr>
              <a:t>Global Plan to Stop TB, 2011-2015 </a:t>
            </a:r>
            <a:r>
              <a:rPr lang="en-US" sz="1200" kern="1200" dirty="0" smtClean="0">
                <a:solidFill>
                  <a:schemeClr val="tx1"/>
                </a:solidFill>
                <a:latin typeface="Arial" charset="0"/>
                <a:ea typeface="+mn-ea"/>
                <a:cs typeface="Arial" charset="0"/>
              </a:rPr>
              <a:t>having, as an ultimate focus, the elimination of TB in the world by 2050. </a:t>
            </a:r>
            <a:r>
              <a:rPr lang="en-GB" dirty="0" smtClean="0"/>
              <a:t>The </a:t>
            </a:r>
            <a:r>
              <a:rPr lang="en-GB" baseline="0" dirty="0" smtClean="0"/>
              <a:t>plan has important implications for the funding of MDR-TB activities in detecting patients, notifying and enrolling them on treatment.</a:t>
            </a:r>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258888" y="720725"/>
            <a:ext cx="4799012" cy="3600450"/>
          </a:xfrm>
          <a:ln/>
        </p:spPr>
      </p:sp>
      <p:sp>
        <p:nvSpPr>
          <p:cNvPr id="63491" name="Rectangle 3"/>
          <p:cNvSpPr>
            <a:spLocks noGrp="1" noChangeArrowheads="1"/>
          </p:cNvSpPr>
          <p:nvPr>
            <p:ph type="body" idx="1"/>
          </p:nvPr>
        </p:nvSpPr>
        <p:spPr>
          <a:noFill/>
          <a:ln/>
        </p:spPr>
        <p:txBody>
          <a:bodyPr/>
          <a:lstStyle/>
          <a:p>
            <a:pPr eaLnBrk="1" hangingPunct="1"/>
            <a:r>
              <a:rPr lang="en-GB" dirty="0" smtClean="0"/>
              <a:t>The proportion of MDR-TB patients with a successful outcome</a:t>
            </a:r>
            <a:r>
              <a:rPr lang="en-GB" baseline="0" dirty="0" smtClean="0"/>
              <a:t> varied substantially between countries and averaged to about 53% globally.  Of the 91 countries reporting outcomes, only 20 achieved or exceeded the Global Plan target of 75% success, three of them having cohorts of at least 50 patients.  In 52/91 countries, the number of MDR-TB patients for whom outcomes were reported represented &gt;90% of the number of MDR-TB patients notified by the country for 2008.  Seventeen of the 27 high MDR-TB burden countries reported outcomes, eight of them with cohorts similar in size to the notified MDR-TB cases (&gt;90%).  By 2015, all countries are expected to report outcomes for all confirmed MDR-TB cases.</a:t>
            </a:r>
            <a:endParaRPr lang="en-GB"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By 2015, all the 27 high MDR-TB burden countries are expected to </a:t>
            </a:r>
            <a:r>
              <a:rPr lang="en-GB" baseline="0" dirty="0" smtClean="0"/>
              <a:t>manage nationwide data electronically for MDR-TB patients on treatment.  Extensive systems are operated in China, South Africa and most countries in the European Region but are lacking in three of the four high </a:t>
            </a:r>
            <a:r>
              <a:rPr lang="en-GB" dirty="0" smtClean="0"/>
              <a:t>MDR-TB burden countries in Africa</a:t>
            </a:r>
            <a:r>
              <a:rPr lang="en-GB" baseline="0" dirty="0" smtClean="0"/>
              <a:t> and are still being planned in Bangladesh, Myanmar and India among others.</a:t>
            </a:r>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Funding available for MDR-TB has increased since 2006. In 2011, South Africa, the Russian Federation and Kazakhstan by themselves accounted for USD 0.5 billion. Second-line drugs represent 30–50% of total funds allocated. Since 2006, domestic sources financed 60–94% of the NTP budgets. Low-income countries will need financial support from external grants. The value of grants for MDR-TB from the Global Fund is growing, and reached USD 0.13 billion in 2011.</a:t>
            </a:r>
            <a:r>
              <a:rPr lang="en-US" baseline="0" dirty="0" smtClean="0"/>
              <a:t>  </a:t>
            </a:r>
            <a:r>
              <a:rPr lang="en-US" dirty="0" smtClean="0"/>
              <a:t>The funding that is available for MDR-TB is much lower than what was set out in the Global Plan (USD 0.9 billion in 2011 to USD 1.9 billion in 2015).</a:t>
            </a:r>
            <a:r>
              <a:rPr lang="en-US" baseline="0" dirty="0" smtClean="0"/>
              <a:t>  To </a:t>
            </a:r>
            <a:r>
              <a:rPr lang="en-US" dirty="0" smtClean="0"/>
              <a:t>reach the planned targets, substantial resource mobilization will be needed.  The price of treating a patient – which averaged to about USD</a:t>
            </a:r>
            <a:r>
              <a:rPr lang="en-US" baseline="0" dirty="0" smtClean="0"/>
              <a:t> </a:t>
            </a:r>
            <a:r>
              <a:rPr lang="en-US" dirty="0" smtClean="0"/>
              <a:t>8200 in the 27 high MDR-TB burden countries in 2009–2011, with large variations – could be brought down substantially through ambulatory models of care.</a:t>
            </a:r>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new analysis suggests that most of the funding required for scaling up MDR-TB diagnosis</a:t>
            </a:r>
            <a:r>
              <a:rPr lang="en-US" baseline="0" dirty="0" smtClean="0"/>
              <a:t> and treatment </a:t>
            </a:r>
            <a:r>
              <a:rPr lang="en-US" dirty="0" smtClean="0"/>
              <a:t>could come from domestic sources in BRICS and other middle-income countries. </a:t>
            </a:r>
            <a:r>
              <a:rPr lang="en-GB" sz="1200" kern="1200" baseline="0" dirty="0" smtClean="0">
                <a:solidFill>
                  <a:schemeClr val="tx1"/>
                </a:solidFill>
                <a:latin typeface="Arial" charset="0"/>
                <a:ea typeface="+mn-ea"/>
                <a:cs typeface="Arial" charset="0"/>
              </a:rPr>
              <a:t>Low-income countries (LICs) in contrast </a:t>
            </a:r>
            <a:r>
              <a:rPr lang="en-US" sz="1200" kern="1200" baseline="0" dirty="0" smtClean="0">
                <a:solidFill>
                  <a:schemeClr val="tx1"/>
                </a:solidFill>
                <a:latin typeface="Arial" charset="0"/>
                <a:ea typeface="+mn-ea"/>
                <a:cs typeface="Arial" charset="0"/>
              </a:rPr>
              <a:t>will need financial support from external grants.  </a:t>
            </a:r>
            <a:r>
              <a:rPr lang="en-US" dirty="0" smtClean="0"/>
              <a:t>If current levels of donor funding would be focused on LICs they would almost suffice to finance their scale-up of MDR-TB care in line with the targets included in the Global Plan.</a:t>
            </a:r>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xfrm>
            <a:off x="4143587" y="9119474"/>
            <a:ext cx="3169920" cy="480060"/>
          </a:xfrm>
          <a:prstGeom prst="rect">
            <a:avLst/>
          </a:prstGeom>
          <a:noFill/>
        </p:spPr>
        <p:txBody>
          <a:bodyPr lIns="96661" tIns="48331" rIns="96661" bIns="48331"/>
          <a:lstStyle/>
          <a:p>
            <a:fld id="{5B516821-585B-4029-8164-CD96C397957F}" type="slidenum">
              <a:rPr lang="en-US" smtClean="0">
                <a:latin typeface="Arial" pitchFamily="34" charset="0"/>
                <a:cs typeface="Arial" pitchFamily="34" charset="0"/>
              </a:rPr>
              <a:pPr/>
              <a:t>23</a:t>
            </a:fld>
            <a:endParaRPr lang="en-US" smtClean="0">
              <a:latin typeface="Arial" pitchFamily="34" charset="0"/>
              <a:cs typeface="Arial" pitchFamily="34" charset="0"/>
            </a:endParaRPr>
          </a:p>
        </p:txBody>
      </p:sp>
      <p:sp>
        <p:nvSpPr>
          <p:cNvPr id="27651" name="Rectangle 2"/>
          <p:cNvSpPr>
            <a:spLocks noGrp="1" noRot="1" noChangeAspect="1" noChangeArrowheads="1" noTextEdit="1"/>
          </p:cNvSpPr>
          <p:nvPr>
            <p:ph type="sldImg"/>
          </p:nvPr>
        </p:nvSpPr>
        <p:spPr>
          <a:xfrm>
            <a:off x="1258888" y="720725"/>
            <a:ext cx="4800600" cy="3600450"/>
          </a:xfrm>
          <a:ln/>
        </p:spPr>
      </p:sp>
      <p:sp>
        <p:nvSpPr>
          <p:cNvPr id="27652" name="Rectangle 3"/>
          <p:cNvSpPr>
            <a:spLocks noGrp="1" noChangeArrowheads="1"/>
          </p:cNvSpPr>
          <p:nvPr>
            <p:ph type="body" idx="1"/>
          </p:nvPr>
        </p:nvSpPr>
        <p:spPr>
          <a:noFill/>
          <a:ln/>
        </p:spPr>
        <p:txBody>
          <a:bodyPr/>
          <a:lstStyle/>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xfrm>
            <a:off x="4143587" y="9119474"/>
            <a:ext cx="3169920" cy="480060"/>
          </a:xfrm>
          <a:prstGeom prst="rect">
            <a:avLst/>
          </a:prstGeom>
          <a:noFill/>
        </p:spPr>
        <p:txBody>
          <a:bodyPr lIns="96661" tIns="48331" rIns="96661" bIns="48331"/>
          <a:lstStyle/>
          <a:p>
            <a:fld id="{5B516821-585B-4029-8164-CD96C397957F}" type="slidenum">
              <a:rPr lang="en-US" smtClean="0">
                <a:latin typeface="Arial" pitchFamily="34" charset="0"/>
                <a:cs typeface="Arial" pitchFamily="34" charset="0"/>
              </a:rPr>
              <a:pPr/>
              <a:t>24</a:t>
            </a:fld>
            <a:endParaRPr lang="en-US" smtClean="0">
              <a:latin typeface="Arial" pitchFamily="34" charset="0"/>
              <a:cs typeface="Arial" pitchFamily="34" charset="0"/>
            </a:endParaRPr>
          </a:p>
        </p:txBody>
      </p:sp>
      <p:sp>
        <p:nvSpPr>
          <p:cNvPr id="27651" name="Rectangle 2"/>
          <p:cNvSpPr>
            <a:spLocks noGrp="1" noRot="1" noChangeAspect="1" noChangeArrowheads="1" noTextEdit="1"/>
          </p:cNvSpPr>
          <p:nvPr>
            <p:ph type="sldImg"/>
          </p:nvPr>
        </p:nvSpPr>
        <p:spPr>
          <a:xfrm>
            <a:off x="1258888" y="720725"/>
            <a:ext cx="4800600" cy="3600450"/>
          </a:xfrm>
          <a:ln/>
        </p:spPr>
      </p:sp>
      <p:sp>
        <p:nvSpPr>
          <p:cNvPr id="2765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xfrm>
            <a:off x="4143587" y="9119474"/>
            <a:ext cx="3169920" cy="480060"/>
          </a:xfrm>
          <a:prstGeom prst="rect">
            <a:avLst/>
          </a:prstGeom>
          <a:noFill/>
        </p:spPr>
        <p:txBody>
          <a:bodyPr lIns="96661" tIns="48331" rIns="96661" bIns="48331"/>
          <a:lstStyle/>
          <a:p>
            <a:fld id="{5B516821-585B-4029-8164-CD96C397957F}" type="slidenum">
              <a:rPr lang="en-US" smtClean="0">
                <a:latin typeface="Arial" pitchFamily="34" charset="0"/>
                <a:cs typeface="Arial" pitchFamily="34" charset="0"/>
              </a:rPr>
              <a:pPr/>
              <a:t>25</a:t>
            </a:fld>
            <a:endParaRPr lang="en-US" smtClean="0">
              <a:latin typeface="Arial" pitchFamily="34" charset="0"/>
              <a:cs typeface="Arial" pitchFamily="34" charset="0"/>
            </a:endParaRPr>
          </a:p>
        </p:txBody>
      </p:sp>
      <p:sp>
        <p:nvSpPr>
          <p:cNvPr id="27651" name="Rectangle 2"/>
          <p:cNvSpPr>
            <a:spLocks noGrp="1" noRot="1" noChangeAspect="1" noChangeArrowheads="1" noTextEdit="1"/>
          </p:cNvSpPr>
          <p:nvPr>
            <p:ph type="sldImg"/>
          </p:nvPr>
        </p:nvSpPr>
        <p:spPr>
          <a:xfrm>
            <a:off x="1258888" y="720725"/>
            <a:ext cx="4800600" cy="3600450"/>
          </a:xfrm>
          <a:ln/>
        </p:spPr>
      </p:sp>
      <p:sp>
        <p:nvSpPr>
          <p:cNvPr id="2765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a:ln/>
        </p:spPr>
      </p:sp>
      <p:sp>
        <p:nvSpPr>
          <p:cNvPr id="52227" name="Segnaposto note 2"/>
          <p:cNvSpPr>
            <a:spLocks noGrp="1"/>
          </p:cNvSpPr>
          <p:nvPr>
            <p:ph type="body" idx="1"/>
          </p:nvPr>
        </p:nvSpPr>
        <p:spPr>
          <a:noFill/>
          <a:ln/>
        </p:spPr>
        <p:txBody>
          <a:bodyPr/>
          <a:lstStyle/>
          <a:p>
            <a:r>
              <a:rPr lang="en-US" sz="1200" kern="1200" dirty="0" smtClean="0">
                <a:solidFill>
                  <a:schemeClr val="tx1"/>
                </a:solidFill>
                <a:latin typeface="Arial" charset="0"/>
                <a:ea typeface="+mn-ea"/>
                <a:cs typeface="Arial" charset="0"/>
              </a:rPr>
              <a:t>The</a:t>
            </a:r>
            <a:r>
              <a:rPr lang="en-US" sz="1200" kern="1200" baseline="0" dirty="0" smtClean="0">
                <a:solidFill>
                  <a:schemeClr val="tx1"/>
                </a:solidFill>
                <a:latin typeface="Arial" charset="0"/>
                <a:ea typeface="+mn-ea"/>
                <a:cs typeface="Arial" charset="0"/>
              </a:rPr>
              <a:t> plan includes </a:t>
            </a:r>
            <a:r>
              <a:rPr lang="en-US" sz="1200" kern="1200" dirty="0" smtClean="0">
                <a:solidFill>
                  <a:schemeClr val="tx1"/>
                </a:solidFill>
                <a:latin typeface="Arial" charset="0"/>
                <a:ea typeface="+mn-ea"/>
                <a:cs typeface="Arial" charset="0"/>
              </a:rPr>
              <a:t>6 objectives aimed at reducing the global burden of drug-resistant TB with intermediate targets</a:t>
            </a:r>
            <a:r>
              <a:rPr lang="en-US" sz="1200" kern="1200" baseline="0" dirty="0" smtClean="0">
                <a:solidFill>
                  <a:schemeClr val="tx1"/>
                </a:solidFill>
                <a:latin typeface="Arial" charset="0"/>
                <a:ea typeface="+mn-ea"/>
                <a:cs typeface="Arial" charset="0"/>
              </a:rPr>
              <a:t> to be reached by 2015</a:t>
            </a:r>
            <a:r>
              <a:rPr lang="en-GB" sz="1200" kern="1200" baseline="0" dirty="0" smtClean="0">
                <a:solidFill>
                  <a:schemeClr val="tx1"/>
                </a:solidFill>
                <a:latin typeface="Arial" charset="0"/>
                <a:ea typeface="+mn-ea"/>
                <a:cs typeface="Arial" charset="0"/>
              </a:rPr>
              <a:t>.</a:t>
            </a:r>
            <a:endParaRPr lang="it-IT" dirty="0"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a:ln/>
        </p:spPr>
      </p:sp>
      <p:sp>
        <p:nvSpPr>
          <p:cNvPr id="52227" name="Segnaposto note 2"/>
          <p:cNvSpPr>
            <a:spLocks noGrp="1"/>
          </p:cNvSpPr>
          <p:nvPr>
            <p:ph type="body" idx="1"/>
          </p:nvPr>
        </p:nvSpPr>
        <p:spPr>
          <a:noFill/>
          <a:ln/>
        </p:spPr>
        <p:txBody>
          <a:bodyPr/>
          <a:lstStyle/>
          <a:p>
            <a:endParaRPr lang="it-IT" dirty="0"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a:ln/>
        </p:spPr>
      </p:sp>
      <p:sp>
        <p:nvSpPr>
          <p:cNvPr id="52227" name="Segnaposto note 2"/>
          <p:cNvSpPr>
            <a:spLocks noGrp="1"/>
          </p:cNvSpPr>
          <p:nvPr>
            <p:ph type="body" idx="1"/>
          </p:nvPr>
        </p:nvSpPr>
        <p:spPr>
          <a:noFill/>
          <a:ln/>
        </p:spPr>
        <p:txBody>
          <a:bodyPr/>
          <a:lstStyle/>
          <a:p>
            <a:endParaRPr lang="it-IT" dirty="0"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a:ln/>
        </p:spPr>
      </p:sp>
      <p:sp>
        <p:nvSpPr>
          <p:cNvPr id="52227" name="Segnaposto note 2"/>
          <p:cNvSpPr>
            <a:spLocks noGrp="1"/>
          </p:cNvSpPr>
          <p:nvPr>
            <p:ph type="body" idx="1"/>
          </p:nvPr>
        </p:nvSpPr>
        <p:spPr>
          <a:noFill/>
          <a:ln/>
        </p:spPr>
        <p:txBody>
          <a:bodyPr/>
          <a:lstStyle/>
          <a:p>
            <a:r>
              <a:rPr lang="it-IT" dirty="0" smtClean="0">
                <a:latin typeface="Arial" pitchFamily="34" charset="0"/>
                <a:cs typeface="Arial" pitchFamily="34" charset="0"/>
              </a:rPr>
              <a:t>In 2010 it was estimated that 8.8 million incident TB cases occurred in the world.  Out of the 12 million prevalent TB cases, around </a:t>
            </a:r>
            <a:r>
              <a:rPr lang="it-IT" baseline="0" dirty="0" smtClean="0">
                <a:latin typeface="Arial" pitchFamily="34" charset="0"/>
                <a:cs typeface="Arial" pitchFamily="34" charset="0"/>
              </a:rPr>
              <a:t>650,000 were estimated to be multidrug-resistant.</a:t>
            </a:r>
            <a:endParaRPr lang="it-IT" dirty="0"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a:ln/>
        </p:spPr>
      </p:sp>
      <p:sp>
        <p:nvSpPr>
          <p:cNvPr id="52227" name="Segnaposto note 2"/>
          <p:cNvSpPr>
            <a:spLocks noGrp="1"/>
          </p:cNvSpPr>
          <p:nvPr>
            <p:ph type="body" idx="1"/>
          </p:nvPr>
        </p:nvSpPr>
        <p:spPr>
          <a:noFill/>
          <a:ln/>
        </p:spPr>
        <p:txBody>
          <a:bodyPr/>
          <a:lstStyle/>
          <a:p>
            <a:r>
              <a:rPr lang="it-IT" dirty="0" smtClean="0">
                <a:latin typeface="Arial" pitchFamily="34" charset="0"/>
                <a:cs typeface="Arial" pitchFamily="34" charset="0"/>
              </a:rPr>
              <a:t>Overall TB incidence (green lines) has been declining steadily in all the Regions of the world for several years.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258888" y="720725"/>
            <a:ext cx="4799012" cy="3600450"/>
          </a:xfrm>
          <a:ln/>
        </p:spPr>
      </p:sp>
      <p:sp>
        <p:nvSpPr>
          <p:cNvPr id="63491" name="Rectangle 3"/>
          <p:cNvSpPr>
            <a:spLocks noGrp="1" noChangeArrowheads="1"/>
          </p:cNvSpPr>
          <p:nvPr>
            <p:ph type="body" idx="1"/>
          </p:nvPr>
        </p:nvSpPr>
        <p:spPr>
          <a:noFill/>
          <a:ln/>
        </p:spPr>
        <p:txBody>
          <a:bodyPr/>
          <a:lstStyle/>
          <a:p>
            <a:pPr eaLnBrk="1" hangingPunct="1"/>
            <a:r>
              <a:rPr lang="en-GB" dirty="0" smtClean="0"/>
              <a:t>However it is difficult to conclude on global or regional trends in MDR-TB incidence as a result of incomplete data on the frequency of MDR among TB cases.</a:t>
            </a:r>
            <a:r>
              <a:rPr lang="en-GB" baseline="0" dirty="0" smtClean="0"/>
              <a:t>  For some countries (</a:t>
            </a:r>
            <a:r>
              <a:rPr lang="en-GB" baseline="0" dirty="0" err="1" smtClean="0"/>
              <a:t>eg</a:t>
            </a:r>
            <a:r>
              <a:rPr lang="en-GB" baseline="0" dirty="0" smtClean="0"/>
              <a:t>. Latvia, USA) and regions (</a:t>
            </a:r>
            <a:r>
              <a:rPr lang="en-GB" baseline="0" dirty="0" err="1" smtClean="0"/>
              <a:t>eg</a:t>
            </a:r>
            <a:r>
              <a:rPr lang="en-GB" baseline="0" dirty="0" smtClean="0"/>
              <a:t>, Orel and Tomsk in the Russian Federation) time trends based on observations over several years indicate a decrease in MDR-TB frequency of late, while in others (</a:t>
            </a:r>
            <a:r>
              <a:rPr lang="en-GB" baseline="0" dirty="0" err="1" smtClean="0"/>
              <a:t>eg</a:t>
            </a:r>
            <a:r>
              <a:rPr lang="en-GB" baseline="0" dirty="0" smtClean="0"/>
              <a:t>, Botswana and Swaziland) there appears to be an increase.</a:t>
            </a:r>
            <a:endParaRPr lang="en-GB"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xfrm>
            <a:off x="4143587" y="9119474"/>
            <a:ext cx="3169920" cy="480060"/>
          </a:xfrm>
          <a:prstGeom prst="rect">
            <a:avLst/>
          </a:prstGeom>
          <a:noFill/>
        </p:spPr>
        <p:txBody>
          <a:bodyPr lIns="96661" tIns="48331" rIns="96661" bIns="48331"/>
          <a:lstStyle/>
          <a:p>
            <a:fld id="{B6E9A393-CF40-43EA-81B3-2C8777947321}" type="slidenum">
              <a:rPr lang="en-GB" smtClean="0"/>
              <a:pPr/>
              <a:t>8</a:t>
            </a:fld>
            <a:endParaRPr lang="en-GB"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dirty="0" smtClean="0"/>
              <a:t>Another cause of concern is that the highest frequencies of MDR-TB ever reported occurred </a:t>
            </a:r>
            <a:r>
              <a:rPr lang="en-US" baseline="0" dirty="0" smtClean="0"/>
              <a:t>in recent years.  In countries like Belarus and parts of the Russian Federation more than a quarter of new </a:t>
            </a:r>
            <a:r>
              <a:rPr lang="en-US" dirty="0" smtClean="0"/>
              <a:t>TB cases now </a:t>
            </a:r>
            <a:r>
              <a:rPr lang="en-US" baseline="0" dirty="0" smtClean="0"/>
              <a:t>have MDR-TB.  Swaziland reported the highest level of primary MDR ever reported in Africa in 2009 (7.7%).</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2" name="Picture 13" descr="WHO-EN-white-H"/>
          <p:cNvPicPr>
            <a:picLocks noChangeAspect="1" noChangeArrowheads="1"/>
          </p:cNvPicPr>
          <p:nvPr userDrawn="1"/>
        </p:nvPicPr>
        <p:blipFill>
          <a:blip r:embed="rId2" cstate="print"/>
          <a:srcRect/>
          <a:stretch>
            <a:fillRect/>
          </a:stretch>
        </p:blipFill>
        <p:spPr bwMode="auto">
          <a:xfrm>
            <a:off x="7308850" y="6181725"/>
            <a:ext cx="1616075" cy="508000"/>
          </a:xfrm>
          <a:prstGeom prst="rect">
            <a:avLst/>
          </a:prstGeom>
          <a:noFill/>
          <a:ln w="9525">
            <a:noFill/>
            <a:miter lim="800000"/>
            <a:headEnd/>
            <a:tailEnd/>
          </a:ln>
        </p:spPr>
      </p:pic>
      <p:pic>
        <p:nvPicPr>
          <p:cNvPr id="3" name="Picture 14"/>
          <p:cNvPicPr>
            <a:picLocks noChangeAspect="1" noChangeArrowheads="1"/>
          </p:cNvPicPr>
          <p:nvPr userDrawn="1"/>
        </p:nvPicPr>
        <p:blipFill>
          <a:blip r:embed="rId3" cstate="print"/>
          <a:srcRect/>
          <a:stretch>
            <a:fillRect/>
          </a:stretch>
        </p:blipFill>
        <p:spPr bwMode="auto">
          <a:xfrm>
            <a:off x="179388" y="6110288"/>
            <a:ext cx="1209675" cy="619125"/>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2346A1EB-6415-43A7-9C6A-BE05175E521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5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42913" y="1381125"/>
            <a:ext cx="8291512" cy="4611688"/>
          </a:xfrm>
        </p:spPr>
        <p:txBody>
          <a:bodyPr/>
          <a:lstStyle/>
          <a:p>
            <a:pPr lvl="0"/>
            <a:endParaRPr lang="en-GB" noProof="0"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C4F833A-1AD5-455F-B940-B6439A25572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0" y="0"/>
            <a:ext cx="9144000" cy="1238250"/>
          </a:xfrm>
          <a:prstGeom prst="rect">
            <a:avLst/>
          </a:prstGeom>
          <a:noFill/>
          <a:ln w="9525">
            <a:noFill/>
            <a:miter lim="800000"/>
            <a:headEnd/>
            <a:tailEnd/>
          </a:ln>
          <a:effectLst>
            <a:outerShdw dist="17961" dir="2700000" algn="ctr" rotWithShape="0">
              <a:srgbClr val="96CCEE"/>
            </a:outerShdw>
          </a:effec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42913" y="1381125"/>
            <a:ext cx="8291512" cy="46116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Rectangle 12"/>
          <p:cNvSpPr>
            <a:spLocks noChangeArrowheads="1"/>
          </p:cNvSpPr>
          <p:nvPr userDrawn="1"/>
        </p:nvSpPr>
        <p:spPr bwMode="auto">
          <a:xfrm>
            <a:off x="1588" y="6407150"/>
            <a:ext cx="9144000" cy="476250"/>
          </a:xfrm>
          <a:prstGeom prst="rect">
            <a:avLst/>
          </a:prstGeom>
          <a:solidFill>
            <a:srgbClr val="CC0000"/>
          </a:solidFill>
          <a:ln w="9525">
            <a:noFill/>
            <a:miter lim="800000"/>
            <a:headEnd/>
            <a:tailEnd/>
          </a:ln>
          <a:effectLst/>
        </p:spPr>
        <p:txBody>
          <a:bodyPr wrap="none" anchor="ctr"/>
          <a:lstStyle/>
          <a:p>
            <a:pPr rtl="1">
              <a:defRPr/>
            </a:pPr>
            <a:endParaRPr lang="en-GB">
              <a:latin typeface="Arial" charset="0"/>
              <a:cs typeface="Arial" charset="0"/>
            </a:endParaRPr>
          </a:p>
        </p:txBody>
      </p:sp>
      <p:sp>
        <p:nvSpPr>
          <p:cNvPr id="9" name="Rectangle 13"/>
          <p:cNvSpPr>
            <a:spLocks noChangeArrowheads="1"/>
          </p:cNvSpPr>
          <p:nvPr userDrawn="1"/>
        </p:nvSpPr>
        <p:spPr bwMode="auto">
          <a:xfrm>
            <a:off x="195263" y="6481763"/>
            <a:ext cx="355600" cy="331787"/>
          </a:xfrm>
          <a:prstGeom prst="rect">
            <a:avLst/>
          </a:prstGeom>
          <a:noFill/>
          <a:ln w="3175">
            <a:solidFill>
              <a:schemeClr val="accent1"/>
            </a:solidFill>
            <a:miter lim="800000"/>
            <a:headEnd/>
            <a:tailEnd/>
          </a:ln>
          <a:effectLst/>
        </p:spPr>
        <p:txBody>
          <a:bodyPr lIns="0" tIns="0" rIns="0" bIns="0" anchor="ctr"/>
          <a:lstStyle/>
          <a:p>
            <a:pPr algn="ctr" rtl="1">
              <a:defRPr/>
            </a:pPr>
            <a:fld id="{E3021C59-5E1F-48B1-A262-AAF091EFD0DF}" type="slidenum">
              <a:rPr lang="ar-SA" sz="1400">
                <a:solidFill>
                  <a:srgbClr val="FFFF66"/>
                </a:solidFill>
                <a:latin typeface="Calibri" pitchFamily="34" charset="0"/>
                <a:cs typeface="Arial" charset="0"/>
              </a:rPr>
              <a:pPr algn="ctr" rtl="1">
                <a:defRPr/>
              </a:pPr>
              <a:t>‹#›</a:t>
            </a:fld>
            <a:r>
              <a:rPr lang="en-US" sz="1400">
                <a:solidFill>
                  <a:srgbClr val="FFFF66"/>
                </a:solidFill>
                <a:latin typeface="Calibri" pitchFamily="34" charset="0"/>
                <a:cs typeface="Arial" charset="0"/>
              </a:rPr>
              <a:t> </a:t>
            </a:r>
            <a:endParaRPr lang="en-US" sz="1400" baseline="14000">
              <a:solidFill>
                <a:srgbClr val="FFFF66"/>
              </a:solidFill>
              <a:latin typeface="Calibri" pitchFamily="34" charset="0"/>
              <a:cs typeface="Arial" charset="0"/>
            </a:endParaRPr>
          </a:p>
        </p:txBody>
      </p:sp>
      <p:sp>
        <p:nvSpPr>
          <p:cNvPr id="12" name="Rectangle 10"/>
          <p:cNvSpPr>
            <a:spLocks noChangeArrowheads="1"/>
          </p:cNvSpPr>
          <p:nvPr userDrawn="1"/>
        </p:nvSpPr>
        <p:spPr bwMode="auto">
          <a:xfrm>
            <a:off x="622300" y="6429375"/>
            <a:ext cx="5892800" cy="431800"/>
          </a:xfrm>
          <a:prstGeom prst="rect">
            <a:avLst/>
          </a:prstGeom>
          <a:noFill/>
          <a:ln w="9525">
            <a:noFill/>
            <a:miter lim="800000"/>
            <a:headEnd/>
            <a:tailEnd/>
          </a:ln>
          <a:effectLst/>
        </p:spPr>
        <p:txBody>
          <a:bodyPr lIns="0" tIns="0" rIns="0" bIns="0"/>
          <a:lstStyle/>
          <a:p>
            <a:pPr>
              <a:defRPr/>
            </a:pPr>
            <a:r>
              <a:rPr lang="en-GB" sz="1400" b="0" dirty="0" smtClean="0">
                <a:solidFill>
                  <a:schemeClr val="accent1">
                    <a:lumMod val="60000"/>
                    <a:lumOff val="40000"/>
                  </a:schemeClr>
                </a:solidFill>
                <a:latin typeface="Calibri" pitchFamily="34" charset="0"/>
                <a:cs typeface="Arial" charset="0"/>
              </a:rPr>
              <a:t>Multidrug-resistant TB in the world</a:t>
            </a:r>
            <a:endParaRPr lang="en-GB" sz="1400" b="0" dirty="0">
              <a:solidFill>
                <a:schemeClr val="accent1">
                  <a:lumMod val="60000"/>
                  <a:lumOff val="40000"/>
                </a:schemeClr>
              </a:solidFill>
              <a:latin typeface="Calibri" pitchFamily="34" charset="0"/>
              <a:cs typeface="Arial" charset="0"/>
            </a:endParaRPr>
          </a:p>
          <a:p>
            <a:pPr>
              <a:defRPr/>
            </a:pPr>
            <a:r>
              <a:rPr lang="en-GB" sz="1400" b="0" dirty="0" smtClean="0">
                <a:solidFill>
                  <a:schemeClr val="bg1">
                    <a:lumMod val="95000"/>
                  </a:schemeClr>
                </a:solidFill>
                <a:latin typeface="Calibri" pitchFamily="34" charset="0"/>
                <a:cs typeface="Arial" charset="0"/>
              </a:rPr>
              <a:t>update October </a:t>
            </a:r>
            <a:r>
              <a:rPr lang="en-GB" sz="1400" b="0" dirty="0">
                <a:solidFill>
                  <a:schemeClr val="bg1">
                    <a:lumMod val="95000"/>
                  </a:schemeClr>
                </a:solidFill>
                <a:latin typeface="Calibri" pitchFamily="34" charset="0"/>
                <a:cs typeface="Arial" charset="0"/>
              </a:rPr>
              <a:t>2011 </a:t>
            </a:r>
          </a:p>
        </p:txBody>
      </p:sp>
      <p:pic>
        <p:nvPicPr>
          <p:cNvPr id="1031" name="Picture 15"/>
          <p:cNvPicPr>
            <a:picLocks noChangeAspect="1" noChangeArrowheads="1"/>
          </p:cNvPicPr>
          <p:nvPr userDrawn="1"/>
        </p:nvPicPr>
        <p:blipFill>
          <a:blip r:embed="rId7" cstate="print"/>
          <a:srcRect l="3816" t="3728" r="3816" b="6049"/>
          <a:stretch>
            <a:fillRect/>
          </a:stretch>
        </p:blipFill>
        <p:spPr bwMode="auto">
          <a:xfrm>
            <a:off x="8313738" y="6448425"/>
            <a:ext cx="792162" cy="396875"/>
          </a:xfrm>
          <a:prstGeom prst="rect">
            <a:avLst/>
          </a:prstGeom>
          <a:noFill/>
          <a:ln w="9525">
            <a:noFill/>
            <a:miter lim="800000"/>
            <a:headEnd/>
            <a:tailEnd/>
          </a:ln>
        </p:spPr>
      </p:pic>
      <p:pic>
        <p:nvPicPr>
          <p:cNvPr id="1032" name="Picture 16" descr="WHO-EN-white-H"/>
          <p:cNvPicPr>
            <a:picLocks noChangeAspect="1" noChangeArrowheads="1"/>
          </p:cNvPicPr>
          <p:nvPr userDrawn="1"/>
        </p:nvPicPr>
        <p:blipFill>
          <a:blip r:embed="rId8" cstate="print"/>
          <a:srcRect/>
          <a:stretch>
            <a:fillRect/>
          </a:stretch>
        </p:blipFill>
        <p:spPr bwMode="auto">
          <a:xfrm>
            <a:off x="6659563" y="6432550"/>
            <a:ext cx="1511300" cy="4270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39" r:id="rId1"/>
    <p:sldLayoutId id="2147483935" r:id="rId2"/>
    <p:sldLayoutId id="2147483941" r:id="rId3"/>
    <p:sldLayoutId id="2147483942" r:id="rId4"/>
    <p:sldLayoutId id="2147483943" r:id="rId5"/>
  </p:sldLayoutIdLst>
  <p:hf sldNum="0" hdr="0" ftr="0" dt="0"/>
  <p:txStyles>
    <p:titleStyle>
      <a:lvl1pPr algn="ctr" rtl="0" eaLnBrk="0" fontAlgn="base" hangingPunct="0">
        <a:spcBef>
          <a:spcPct val="0"/>
        </a:spcBef>
        <a:spcAft>
          <a:spcPct val="0"/>
        </a:spcAft>
        <a:defRPr sz="3500" b="1">
          <a:solidFill>
            <a:srgbClr val="000066"/>
          </a:solidFill>
          <a:latin typeface="+mj-lt"/>
          <a:ea typeface="+mj-ea"/>
          <a:cs typeface="+mj-cs"/>
        </a:defRPr>
      </a:lvl1pPr>
      <a:lvl2pPr algn="ctr" rtl="0" eaLnBrk="0" fontAlgn="base" hangingPunct="0">
        <a:spcBef>
          <a:spcPct val="0"/>
        </a:spcBef>
        <a:spcAft>
          <a:spcPct val="0"/>
        </a:spcAft>
        <a:defRPr sz="3500" b="1">
          <a:solidFill>
            <a:srgbClr val="000066"/>
          </a:solidFill>
          <a:latin typeface="Arial" charset="0"/>
          <a:cs typeface="Arial" charset="0"/>
        </a:defRPr>
      </a:lvl2pPr>
      <a:lvl3pPr algn="ctr" rtl="0" eaLnBrk="0" fontAlgn="base" hangingPunct="0">
        <a:spcBef>
          <a:spcPct val="0"/>
        </a:spcBef>
        <a:spcAft>
          <a:spcPct val="0"/>
        </a:spcAft>
        <a:defRPr sz="3500" b="1">
          <a:solidFill>
            <a:srgbClr val="000066"/>
          </a:solidFill>
          <a:latin typeface="Arial" charset="0"/>
          <a:cs typeface="Arial" charset="0"/>
        </a:defRPr>
      </a:lvl3pPr>
      <a:lvl4pPr algn="ctr" rtl="0" eaLnBrk="0" fontAlgn="base" hangingPunct="0">
        <a:spcBef>
          <a:spcPct val="0"/>
        </a:spcBef>
        <a:spcAft>
          <a:spcPct val="0"/>
        </a:spcAft>
        <a:defRPr sz="3500" b="1">
          <a:solidFill>
            <a:srgbClr val="000066"/>
          </a:solidFill>
          <a:latin typeface="Arial" charset="0"/>
          <a:cs typeface="Arial" charset="0"/>
        </a:defRPr>
      </a:lvl4pPr>
      <a:lvl5pPr algn="ctr" rtl="0" eaLnBrk="0" fontAlgn="base" hangingPunct="0">
        <a:spcBef>
          <a:spcPct val="0"/>
        </a:spcBef>
        <a:spcAft>
          <a:spcPct val="0"/>
        </a:spcAft>
        <a:defRPr sz="3500" b="1">
          <a:solidFill>
            <a:srgbClr val="000066"/>
          </a:solidFill>
          <a:latin typeface="Arial" charset="0"/>
          <a:cs typeface="Arial" charset="0"/>
        </a:defRPr>
      </a:lvl5pPr>
      <a:lvl6pPr marL="457200" algn="ctr" rtl="0" fontAlgn="base">
        <a:spcBef>
          <a:spcPct val="0"/>
        </a:spcBef>
        <a:spcAft>
          <a:spcPct val="0"/>
        </a:spcAft>
        <a:defRPr sz="3500" b="1">
          <a:solidFill>
            <a:srgbClr val="000066"/>
          </a:solidFill>
          <a:latin typeface="Arial" charset="0"/>
          <a:cs typeface="Arial" charset="0"/>
        </a:defRPr>
      </a:lvl6pPr>
      <a:lvl7pPr marL="914400" algn="ctr" rtl="0" fontAlgn="base">
        <a:spcBef>
          <a:spcPct val="0"/>
        </a:spcBef>
        <a:spcAft>
          <a:spcPct val="0"/>
        </a:spcAft>
        <a:defRPr sz="3500" b="1">
          <a:solidFill>
            <a:srgbClr val="000066"/>
          </a:solidFill>
          <a:latin typeface="Arial" charset="0"/>
          <a:cs typeface="Arial" charset="0"/>
        </a:defRPr>
      </a:lvl7pPr>
      <a:lvl8pPr marL="1371600" algn="ctr" rtl="0" fontAlgn="base">
        <a:spcBef>
          <a:spcPct val="0"/>
        </a:spcBef>
        <a:spcAft>
          <a:spcPct val="0"/>
        </a:spcAft>
        <a:defRPr sz="3500" b="1">
          <a:solidFill>
            <a:srgbClr val="000066"/>
          </a:solidFill>
          <a:latin typeface="Arial" charset="0"/>
          <a:cs typeface="Arial" charset="0"/>
        </a:defRPr>
      </a:lvl8pPr>
      <a:lvl9pPr marL="1828800" algn="ctr" rtl="0" fontAlgn="base">
        <a:spcBef>
          <a:spcPct val="0"/>
        </a:spcBef>
        <a:spcAft>
          <a:spcPct val="0"/>
        </a:spcAft>
        <a:defRPr sz="3500" b="1">
          <a:solidFill>
            <a:srgbClr val="000066"/>
          </a:solidFill>
          <a:latin typeface="Arial" charset="0"/>
          <a:cs typeface="Arial" charset="0"/>
        </a:defRPr>
      </a:lvl9pPr>
    </p:titleStyle>
    <p:bodyStyle>
      <a:lvl1pPr marL="342900" indent="-342900" algn="l"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4863" indent="-280988" algn="l" rtl="0" eaLnBrk="0" fontAlgn="base" hangingPunct="0">
        <a:spcBef>
          <a:spcPct val="20000"/>
        </a:spcBef>
        <a:spcAft>
          <a:spcPct val="0"/>
        </a:spcAft>
        <a:buClr>
          <a:srgbClr val="1E7FB8"/>
        </a:buClr>
        <a:buFont typeface="Arial" pitchFamily="34" charset="0"/>
        <a:buChar char="–"/>
        <a:defRPr sz="2100">
          <a:solidFill>
            <a:srgbClr val="000066"/>
          </a:solidFill>
          <a:latin typeface="+mn-lt"/>
          <a:cs typeface="+mn-cs"/>
        </a:defRPr>
      </a:lvl2pPr>
      <a:lvl3pPr marL="1255713" indent="-269875"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63700" indent="-227013"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89138" indent="-146050" algn="r" rtl="1" eaLnBrk="0" fontAlgn="base" hangingPunct="0">
        <a:spcBef>
          <a:spcPct val="20000"/>
        </a:spcBef>
        <a:spcAft>
          <a:spcPct val="0"/>
        </a:spcAft>
        <a:buChar char="»"/>
        <a:defRPr sz="2000">
          <a:solidFill>
            <a:srgbClr val="000066"/>
          </a:solidFill>
          <a:latin typeface="+mn-lt"/>
          <a:cs typeface="+mn-cs"/>
        </a:defRPr>
      </a:lvl5pPr>
      <a:lvl6pPr marL="2446338" indent="-146050" algn="r" rtl="1" fontAlgn="base">
        <a:spcBef>
          <a:spcPct val="20000"/>
        </a:spcBef>
        <a:spcAft>
          <a:spcPct val="0"/>
        </a:spcAft>
        <a:buChar char="»"/>
        <a:defRPr sz="2000">
          <a:solidFill>
            <a:srgbClr val="000066"/>
          </a:solidFill>
          <a:latin typeface="+mn-lt"/>
          <a:cs typeface="+mn-cs"/>
        </a:defRPr>
      </a:lvl6pPr>
      <a:lvl7pPr marL="2903538" indent="-146050" algn="r" rtl="1" fontAlgn="base">
        <a:spcBef>
          <a:spcPct val="20000"/>
        </a:spcBef>
        <a:spcAft>
          <a:spcPct val="0"/>
        </a:spcAft>
        <a:buChar char="»"/>
        <a:defRPr sz="2000">
          <a:solidFill>
            <a:srgbClr val="000066"/>
          </a:solidFill>
          <a:latin typeface="+mn-lt"/>
          <a:cs typeface="+mn-cs"/>
        </a:defRPr>
      </a:lvl7pPr>
      <a:lvl8pPr marL="3360738" indent="-146050" algn="r" rtl="1" fontAlgn="base">
        <a:spcBef>
          <a:spcPct val="20000"/>
        </a:spcBef>
        <a:spcAft>
          <a:spcPct val="0"/>
        </a:spcAft>
        <a:buChar char="»"/>
        <a:defRPr sz="2000">
          <a:solidFill>
            <a:srgbClr val="000066"/>
          </a:solidFill>
          <a:latin typeface="+mn-lt"/>
          <a:cs typeface="+mn-cs"/>
        </a:defRPr>
      </a:lvl8pPr>
      <a:lvl9pPr marL="3817938" indent="-146050" algn="r" rtl="1" fontAlgn="base">
        <a:spcBef>
          <a:spcPct val="20000"/>
        </a:spcBef>
        <a:spcAft>
          <a:spcPct val="0"/>
        </a:spcAft>
        <a:buChar char="»"/>
        <a:defRPr sz="2000">
          <a:solidFill>
            <a:srgbClr val="000066"/>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a:xfrm>
            <a:off x="3563888" y="1453426"/>
            <a:ext cx="5326558" cy="3323987"/>
          </a:xfrm>
        </p:spPr>
        <p:txBody>
          <a:bodyPr wrap="square">
            <a:spAutoFit/>
          </a:bodyPr>
          <a:lstStyle/>
          <a:p>
            <a:pPr algn="r" eaLnBrk="1" hangingPunct="1">
              <a:defRPr/>
            </a:pPr>
            <a:r>
              <a:rPr lang="en-GB" sz="5400" dirty="0" smtClean="0">
                <a:solidFill>
                  <a:srgbClr val="C00000"/>
                </a:solidFill>
                <a:latin typeface="Arial Black" pitchFamily="34" charset="0"/>
              </a:rPr>
              <a:t>Multidrug-resistant tuberculosis :</a:t>
            </a:r>
            <a:br>
              <a:rPr lang="en-GB" sz="5400" dirty="0" smtClean="0">
                <a:solidFill>
                  <a:srgbClr val="C00000"/>
                </a:solidFill>
                <a:latin typeface="Arial Black" pitchFamily="34" charset="0"/>
              </a:rPr>
            </a:br>
            <a:r>
              <a:rPr lang="en-GB" sz="5400" dirty="0" smtClean="0">
                <a:solidFill>
                  <a:srgbClr val="C00000"/>
                </a:solidFill>
                <a:latin typeface="Arial Black" pitchFamily="34" charset="0"/>
              </a:rPr>
              <a:t>update 2011</a:t>
            </a:r>
            <a:endParaRPr lang="en-US" sz="5400" dirty="0" smtClean="0">
              <a:solidFill>
                <a:srgbClr val="C00000"/>
              </a:solidFill>
              <a:latin typeface="Arial Black"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236911" y="836712"/>
            <a:ext cx="3315826"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8"/>
          <p:cNvPicPr>
            <a:picLocks noChangeAspect="1" noChangeArrowheads="1"/>
          </p:cNvPicPr>
          <p:nvPr/>
        </p:nvPicPr>
        <p:blipFill>
          <a:blip r:embed="rId3" cstate="print"/>
          <a:srcRect l="11356" t="28072" r="9927" b="25824"/>
          <a:stretch>
            <a:fillRect/>
          </a:stretch>
        </p:blipFill>
        <p:spPr bwMode="auto">
          <a:xfrm>
            <a:off x="60325" y="1773238"/>
            <a:ext cx="8975725" cy="3721100"/>
          </a:xfrm>
          <a:prstGeom prst="rect">
            <a:avLst/>
          </a:prstGeom>
          <a:noFill/>
          <a:ln w="9525">
            <a:noFill/>
            <a:miter lim="800000"/>
            <a:headEnd/>
            <a:tailEnd/>
          </a:ln>
          <a:effectLst/>
        </p:spPr>
      </p:pic>
      <p:sp>
        <p:nvSpPr>
          <p:cNvPr id="8" name="Rectangle 5"/>
          <p:cNvSpPr>
            <a:spLocks noGrp="1" noChangeArrowheads="1"/>
          </p:cNvSpPr>
          <p:nvPr>
            <p:ph type="title"/>
          </p:nvPr>
        </p:nvSpPr>
        <p:spPr bwMode="auto">
          <a:xfrm>
            <a:off x="125288" y="125760"/>
            <a:ext cx="88392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chemeClr val="tx1"/>
                </a:solidFill>
                <a:latin typeface="Calibri" pitchFamily="34" charset="0"/>
              </a:rPr>
              <a:t>Proportion of MDR among previously treated TB cases </a:t>
            </a:r>
            <a:r>
              <a:rPr lang="en-US" sz="4000" b="1" dirty="0" smtClean="0">
                <a:solidFill>
                  <a:schemeClr val="tx1"/>
                </a:solidFill>
                <a:latin typeface="Calibri" pitchFamily="34" charset="0"/>
              </a:rPr>
              <a:t/>
            </a:r>
            <a:br>
              <a:rPr lang="en-US" sz="4000" b="1" dirty="0" smtClean="0">
                <a:solidFill>
                  <a:schemeClr val="tx1"/>
                </a:solidFill>
                <a:latin typeface="Calibri" pitchFamily="34" charset="0"/>
              </a:rPr>
            </a:br>
            <a:r>
              <a:rPr lang="en-US" sz="2800" b="0" dirty="0" smtClean="0">
                <a:solidFill>
                  <a:schemeClr val="tx1"/>
                </a:solidFill>
                <a:latin typeface="Calibri" pitchFamily="34" charset="0"/>
              </a:rPr>
              <a:t>Latest available data, 1994-2010</a:t>
            </a:r>
          </a:p>
        </p:txBody>
      </p:sp>
      <p:sp>
        <p:nvSpPr>
          <p:cNvPr id="4" name="Rectangle 49"/>
          <p:cNvSpPr>
            <a:spLocks noChangeArrowheads="1"/>
          </p:cNvSpPr>
          <p:nvPr/>
        </p:nvSpPr>
        <p:spPr bwMode="auto">
          <a:xfrm>
            <a:off x="87088" y="5733256"/>
            <a:ext cx="8964613" cy="646331"/>
          </a:xfrm>
          <a:prstGeom prst="rect">
            <a:avLst/>
          </a:prstGeom>
          <a:noFill/>
          <a:ln w="9525">
            <a:noFill/>
            <a:miter lim="800000"/>
            <a:headEnd/>
            <a:tailEnd/>
          </a:ln>
          <a:effectLst/>
        </p:spPr>
        <p:txBody>
          <a:bodyPr anchor="ctr">
            <a:spAutoFit/>
          </a:bodyPr>
          <a:lstStyle/>
          <a:p>
            <a:pPr algn="ctr"/>
            <a:r>
              <a:rPr lang="en-GB" sz="900" b="0" dirty="0">
                <a:latin typeface="Calibri" pitchFamily="34" charset="0"/>
              </a:rPr>
              <a:t>The boundaries and names shown and the designations used on this map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p>
          <a:p>
            <a:pPr algn="ctr"/>
            <a:r>
              <a:rPr lang="en-GB" sz="900" b="0" dirty="0">
                <a:latin typeface="Calibri" pitchFamily="34" charset="0"/>
                <a:sym typeface="Symbol" pitchFamily="18" charset="2"/>
              </a:rPr>
              <a:t></a:t>
            </a:r>
            <a:r>
              <a:rPr lang="en-GB" sz="900" b="0" dirty="0">
                <a:latin typeface="Calibri" pitchFamily="34" charset="0"/>
              </a:rPr>
              <a:t> WHO 2011. All rights reserved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683568" y="1124744"/>
            <a:ext cx="8280920" cy="5092530"/>
          </a:xfrm>
          <a:prstGeom prst="rect">
            <a:avLst/>
          </a:prstGeom>
          <a:noFill/>
          <a:ln w="9525">
            <a:noFill/>
            <a:miter lim="800000"/>
            <a:headEnd/>
            <a:tailEnd/>
          </a:ln>
        </p:spPr>
      </p:pic>
      <p:sp>
        <p:nvSpPr>
          <p:cNvPr id="8" name="Rectangle 7"/>
          <p:cNvSpPr/>
          <p:nvPr/>
        </p:nvSpPr>
        <p:spPr>
          <a:xfrm>
            <a:off x="323528" y="0"/>
            <a:ext cx="8496944" cy="1292662"/>
          </a:xfrm>
          <a:prstGeom prst="rect">
            <a:avLst/>
          </a:prstGeom>
        </p:spPr>
        <p:txBody>
          <a:bodyPr wrap="square">
            <a:spAutoFit/>
          </a:bodyPr>
          <a:lstStyle/>
          <a:p>
            <a:r>
              <a:rPr lang="en-US" dirty="0" smtClean="0">
                <a:solidFill>
                  <a:schemeClr val="tx1"/>
                </a:solidFill>
                <a:latin typeface="Calibri" pitchFamily="34" charset="0"/>
              </a:rPr>
              <a:t>Global coverage of drug resistance surveillance data</a:t>
            </a:r>
            <a:endParaRPr lang="en-GB" dirty="0">
              <a:solidFill>
                <a:schemeClr val="tx1"/>
              </a:solidFill>
              <a:latin typeface="Calibri" pitchFamily="34" charset="0"/>
            </a:endParaRPr>
          </a:p>
        </p:txBody>
      </p:sp>
      <p:sp>
        <p:nvSpPr>
          <p:cNvPr id="4" name="Rectangle 49"/>
          <p:cNvSpPr>
            <a:spLocks noChangeArrowheads="1"/>
          </p:cNvSpPr>
          <p:nvPr/>
        </p:nvSpPr>
        <p:spPr bwMode="auto">
          <a:xfrm>
            <a:off x="87088" y="6027521"/>
            <a:ext cx="5781055" cy="415498"/>
          </a:xfrm>
          <a:prstGeom prst="rect">
            <a:avLst/>
          </a:prstGeom>
          <a:noFill/>
          <a:ln w="9525">
            <a:noFill/>
            <a:miter lim="800000"/>
            <a:headEnd/>
            <a:tailEnd/>
          </a:ln>
          <a:effectLst/>
        </p:spPr>
        <p:txBody>
          <a:bodyPr wrap="square" anchor="ctr">
            <a:spAutoFit/>
          </a:bodyPr>
          <a:lstStyle/>
          <a:p>
            <a:r>
              <a:rPr lang="en-GB" sz="700" b="0" dirty="0">
                <a:latin typeface="Calibri" pitchFamily="34" charset="0"/>
              </a:rPr>
              <a:t>The boundaries and names shown and the designations used on this map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lang="en-GB" sz="700" b="0" dirty="0" smtClean="0">
                <a:latin typeface="Calibri" pitchFamily="34" charset="0"/>
              </a:rPr>
              <a:t>  </a:t>
            </a:r>
            <a:r>
              <a:rPr lang="en-GB" sz="700" b="0" dirty="0" smtClean="0">
                <a:latin typeface="Calibri" pitchFamily="34" charset="0"/>
                <a:sym typeface="Symbol" pitchFamily="18" charset="2"/>
              </a:rPr>
              <a:t></a:t>
            </a:r>
            <a:r>
              <a:rPr lang="en-GB" sz="700" b="0" dirty="0" smtClean="0">
                <a:latin typeface="Calibri" pitchFamily="34" charset="0"/>
              </a:rPr>
              <a:t> </a:t>
            </a:r>
            <a:r>
              <a:rPr lang="en-GB" sz="700" b="0" dirty="0">
                <a:latin typeface="Calibri" pitchFamily="34" charset="0"/>
              </a:rPr>
              <a:t>WHO 2011. All rights reserved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p:cNvGrpSpPr/>
          <p:nvPr/>
        </p:nvGrpSpPr>
        <p:grpSpPr>
          <a:xfrm>
            <a:off x="14288" y="1052736"/>
            <a:ext cx="9120087" cy="4752528"/>
            <a:chOff x="11213" y="887512"/>
            <a:chExt cx="9120087" cy="4752528"/>
          </a:xfrm>
        </p:grpSpPr>
        <p:pic>
          <p:nvPicPr>
            <p:cNvPr id="2" name="Picture 2" descr="D:\Dennis\1.r_r for mdr\Mapping\culture labs per population.BMP"/>
            <p:cNvPicPr>
              <a:picLocks noChangeAspect="1" noChangeArrowheads="1"/>
            </p:cNvPicPr>
            <p:nvPr/>
          </p:nvPicPr>
          <p:blipFill>
            <a:blip r:embed="rId3" cstate="print"/>
            <a:srcRect/>
            <a:stretch>
              <a:fillRect/>
            </a:stretch>
          </p:blipFill>
          <p:spPr bwMode="auto">
            <a:xfrm>
              <a:off x="11213" y="887512"/>
              <a:ext cx="9120087" cy="4752528"/>
            </a:xfrm>
            <a:prstGeom prst="rect">
              <a:avLst/>
            </a:prstGeom>
            <a:noFill/>
          </p:spPr>
        </p:pic>
        <p:sp>
          <p:nvSpPr>
            <p:cNvPr id="7" name="TextBox 6"/>
            <p:cNvSpPr txBox="1"/>
            <p:nvPr/>
          </p:nvSpPr>
          <p:spPr>
            <a:xfrm>
              <a:off x="1403648" y="3416300"/>
              <a:ext cx="1056700" cy="861774"/>
            </a:xfrm>
            <a:prstGeom prst="rect">
              <a:avLst/>
            </a:prstGeom>
            <a:noFill/>
          </p:spPr>
          <p:txBody>
            <a:bodyPr wrap="none" rtlCol="0">
              <a:spAutoFit/>
            </a:bodyPr>
            <a:lstStyle/>
            <a:p>
              <a:r>
                <a:rPr lang="en-GB" sz="1000" b="0" dirty="0" smtClean="0">
                  <a:latin typeface="Calibri" pitchFamily="34" charset="0"/>
                </a:rPr>
                <a:t>Not high burden</a:t>
              </a:r>
            </a:p>
            <a:p>
              <a:r>
                <a:rPr lang="en-GB" sz="1000" b="0" dirty="0" smtClean="0">
                  <a:latin typeface="Calibri" pitchFamily="34" charset="0"/>
                </a:rPr>
                <a:t>0.0-0.50</a:t>
              </a:r>
            </a:p>
            <a:p>
              <a:r>
                <a:rPr lang="en-GB" sz="1000" b="0" dirty="0" smtClean="0">
                  <a:latin typeface="Calibri" pitchFamily="34" charset="0"/>
                </a:rPr>
                <a:t>0.51-0.99</a:t>
              </a:r>
            </a:p>
            <a:p>
              <a:r>
                <a:rPr lang="en-GB" sz="1000" b="0" dirty="0" smtClean="0">
                  <a:latin typeface="Calibri" pitchFamily="34" charset="0"/>
                </a:rPr>
                <a:t>1.00-8.00</a:t>
              </a:r>
            </a:p>
            <a:p>
              <a:r>
                <a:rPr lang="en-GB" sz="1000" b="0" dirty="0" smtClean="0">
                  <a:latin typeface="Calibri" pitchFamily="34" charset="0"/>
                </a:rPr>
                <a:t>&gt;8.00</a:t>
              </a:r>
              <a:endParaRPr lang="en-GB" sz="1000" b="0" dirty="0">
                <a:latin typeface="Calibri" pitchFamily="34" charset="0"/>
              </a:endParaRPr>
            </a:p>
          </p:txBody>
        </p:sp>
        <p:sp>
          <p:nvSpPr>
            <p:cNvPr id="8" name="TextBox 7"/>
            <p:cNvSpPr txBox="1"/>
            <p:nvPr/>
          </p:nvSpPr>
          <p:spPr>
            <a:xfrm>
              <a:off x="5148064" y="1700808"/>
              <a:ext cx="284052" cy="400110"/>
            </a:xfrm>
            <a:prstGeom prst="rect">
              <a:avLst/>
            </a:prstGeom>
            <a:noFill/>
          </p:spPr>
          <p:txBody>
            <a:bodyPr wrap="none" rtlCol="0">
              <a:spAutoFit/>
            </a:bodyPr>
            <a:lstStyle/>
            <a:p>
              <a:r>
                <a:rPr lang="en-GB" sz="2000" dirty="0" smtClean="0"/>
                <a:t>*</a:t>
              </a:r>
              <a:endParaRPr lang="en-GB" sz="2000" dirty="0"/>
            </a:p>
          </p:txBody>
        </p:sp>
      </p:grpSp>
      <p:sp>
        <p:nvSpPr>
          <p:cNvPr id="9" name="TextBox 8"/>
          <p:cNvSpPr txBox="1"/>
          <p:nvPr/>
        </p:nvSpPr>
        <p:spPr>
          <a:xfrm>
            <a:off x="467544" y="5877272"/>
            <a:ext cx="1038939" cy="369332"/>
          </a:xfrm>
          <a:prstGeom prst="rect">
            <a:avLst/>
          </a:prstGeom>
          <a:noFill/>
        </p:spPr>
        <p:txBody>
          <a:bodyPr wrap="none" rtlCol="0">
            <a:spAutoFit/>
          </a:bodyPr>
          <a:lstStyle/>
          <a:p>
            <a:r>
              <a:rPr lang="en-GB" sz="1800" b="0" dirty="0" smtClean="0">
                <a:latin typeface="Calibri" pitchFamily="34" charset="0"/>
              </a:rPr>
              <a:t>*No data</a:t>
            </a:r>
            <a:endParaRPr lang="en-GB" sz="1800" b="0" dirty="0">
              <a:latin typeface="Calibri" pitchFamily="34" charset="0"/>
            </a:endParaRPr>
          </a:p>
        </p:txBody>
      </p:sp>
      <p:sp>
        <p:nvSpPr>
          <p:cNvPr id="10" name="TextBox 9"/>
          <p:cNvSpPr txBox="1"/>
          <p:nvPr/>
        </p:nvSpPr>
        <p:spPr>
          <a:xfrm>
            <a:off x="116013" y="112440"/>
            <a:ext cx="8964488" cy="954107"/>
          </a:xfrm>
          <a:prstGeom prst="rect">
            <a:avLst/>
          </a:prstGeom>
          <a:noFill/>
        </p:spPr>
        <p:txBody>
          <a:bodyPr wrap="square" rtlCol="0">
            <a:spAutoFit/>
          </a:bodyPr>
          <a:lstStyle/>
          <a:p>
            <a:pPr algn="ctr"/>
            <a:r>
              <a:rPr lang="en-GB" sz="2800" b="1" dirty="0" smtClean="0">
                <a:solidFill>
                  <a:schemeClr val="tx1"/>
                </a:solidFill>
                <a:latin typeface="Calibri" pitchFamily="34" charset="0"/>
              </a:rPr>
              <a:t>Laboratories doing culture for TB per 5 million population </a:t>
            </a:r>
            <a:r>
              <a:rPr lang="en-GB" sz="2800" b="0" dirty="0" smtClean="0">
                <a:solidFill>
                  <a:schemeClr val="tx1"/>
                </a:solidFill>
                <a:latin typeface="Calibri" pitchFamily="34" charset="0"/>
              </a:rPr>
              <a:t>Countries with high burden of TB, MDR-TB or both, 2010</a:t>
            </a:r>
            <a:endParaRPr lang="en-GB" sz="2800" b="0" dirty="0">
              <a:solidFill>
                <a:schemeClr val="tx1"/>
              </a:solidFill>
              <a:latin typeface="Calibri" pitchFamily="34" charset="0"/>
            </a:endParaRPr>
          </a:p>
        </p:txBody>
      </p:sp>
      <p:sp>
        <p:nvSpPr>
          <p:cNvPr id="11" name="Rectangle 49"/>
          <p:cNvSpPr>
            <a:spLocks noChangeArrowheads="1"/>
          </p:cNvSpPr>
          <p:nvPr/>
        </p:nvSpPr>
        <p:spPr bwMode="auto">
          <a:xfrm>
            <a:off x="3131840" y="5949280"/>
            <a:ext cx="5781055" cy="415498"/>
          </a:xfrm>
          <a:prstGeom prst="rect">
            <a:avLst/>
          </a:prstGeom>
          <a:noFill/>
          <a:ln w="9525">
            <a:noFill/>
            <a:miter lim="800000"/>
            <a:headEnd/>
            <a:tailEnd/>
          </a:ln>
          <a:effectLst/>
        </p:spPr>
        <p:txBody>
          <a:bodyPr wrap="square" anchor="ctr">
            <a:spAutoFit/>
          </a:bodyPr>
          <a:lstStyle/>
          <a:p>
            <a:pPr algn="r"/>
            <a:r>
              <a:rPr lang="en-GB" sz="700" b="0" dirty="0">
                <a:latin typeface="Calibri" pitchFamily="34" charset="0"/>
              </a:rPr>
              <a:t>The boundaries and names shown and the designations used on this map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lang="en-GB" sz="700" b="0" dirty="0" smtClean="0">
                <a:latin typeface="Calibri" pitchFamily="34" charset="0"/>
              </a:rPr>
              <a:t>  </a:t>
            </a:r>
            <a:r>
              <a:rPr lang="en-GB" sz="700" b="0" dirty="0" smtClean="0">
                <a:latin typeface="Calibri" pitchFamily="34" charset="0"/>
                <a:sym typeface="Symbol" pitchFamily="18" charset="2"/>
              </a:rPr>
              <a:t></a:t>
            </a:r>
            <a:r>
              <a:rPr lang="en-GB" sz="700" b="0" dirty="0" smtClean="0">
                <a:latin typeface="Calibri" pitchFamily="34" charset="0"/>
              </a:rPr>
              <a:t> </a:t>
            </a:r>
            <a:r>
              <a:rPr lang="en-GB" sz="700" b="0" dirty="0">
                <a:latin typeface="Calibri" pitchFamily="34" charset="0"/>
              </a:rPr>
              <a:t>WHO 2011. All rights reserved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100013"/>
            <a:ext cx="9144000" cy="1387476"/>
          </a:xfrm>
          <a:prstGeom prst="rect">
            <a:avLst/>
          </a:prstGeom>
          <a:noFill/>
          <a:ln w="12700">
            <a:noFill/>
            <a:miter lim="800000"/>
            <a:headEnd/>
            <a:tailEnd/>
          </a:ln>
          <a:effectLst>
            <a:outerShdw dist="17961" dir="2700000" algn="ctr" rotWithShape="0">
              <a:srgbClr val="96CCEE"/>
            </a:outerShdw>
          </a:effectLst>
        </p:spPr>
        <p:txBody>
          <a:bodyPr lIns="90488" tIns="44450" rIns="90488" bIns="44450" anchor="ctr"/>
          <a:lstStyle/>
          <a:p>
            <a:pPr algn="ctr" eaLnBrk="0" hangingPunct="0">
              <a:defRPr/>
            </a:pPr>
            <a:r>
              <a:rPr lang="fr-FR" sz="3600" kern="0" dirty="0" smtClean="0">
                <a:solidFill>
                  <a:srgbClr val="002060"/>
                </a:solidFill>
                <a:latin typeface="Calibri" pitchFamily="34" charset="0"/>
                <a:ea typeface="+mj-ea"/>
                <a:cs typeface="+mj-cs"/>
              </a:rPr>
              <a:t>Diagnostic DST for rifampicin and isoniazid (1)</a:t>
            </a:r>
            <a:endParaRPr lang="fr-FR" sz="3600" kern="0" dirty="0">
              <a:solidFill>
                <a:srgbClr val="002060"/>
              </a:solidFill>
              <a:latin typeface="Calibri" pitchFamily="34" charset="0"/>
              <a:ea typeface="+mj-ea"/>
              <a:cs typeface="+mj-cs"/>
            </a:endParaRPr>
          </a:p>
          <a:p>
            <a:pPr algn="ctr" eaLnBrk="0" hangingPunct="0">
              <a:defRPr/>
            </a:pPr>
            <a:r>
              <a:rPr lang="fr-FR" sz="2800" b="0" kern="0" dirty="0" err="1" smtClean="0">
                <a:solidFill>
                  <a:srgbClr val="002060"/>
                </a:solidFill>
                <a:latin typeface="Calibri" pitchFamily="34" charset="0"/>
                <a:ea typeface="+mj-ea"/>
                <a:cs typeface="+mj-cs"/>
              </a:rPr>
              <a:t>Among</a:t>
            </a:r>
            <a:r>
              <a:rPr lang="fr-FR" sz="2800" b="0" kern="0" dirty="0" smtClean="0">
                <a:solidFill>
                  <a:srgbClr val="002060"/>
                </a:solidFill>
                <a:latin typeface="Calibri" pitchFamily="34" charset="0"/>
                <a:ea typeface="+mj-ea"/>
                <a:cs typeface="+mj-cs"/>
              </a:rPr>
              <a:t> </a:t>
            </a:r>
            <a:r>
              <a:rPr lang="fr-FR" sz="2800" b="0" kern="0" dirty="0" smtClean="0">
                <a:solidFill>
                  <a:srgbClr val="FF0000"/>
                </a:solidFill>
                <a:latin typeface="Calibri" pitchFamily="34" charset="0"/>
                <a:ea typeface="+mj-ea"/>
                <a:cs typeface="+mj-cs"/>
              </a:rPr>
              <a:t>new TB cases</a:t>
            </a:r>
            <a:r>
              <a:rPr lang="fr-FR" sz="2800" b="0" kern="0" dirty="0" smtClean="0">
                <a:solidFill>
                  <a:srgbClr val="002060"/>
                </a:solidFill>
                <a:latin typeface="Calibri" pitchFamily="34" charset="0"/>
                <a:ea typeface="+mj-ea"/>
                <a:cs typeface="+mj-cs"/>
              </a:rPr>
              <a:t>, by </a:t>
            </a:r>
            <a:r>
              <a:rPr lang="fr-FR" sz="2800" b="0" kern="0" dirty="0" err="1" smtClean="0">
                <a:solidFill>
                  <a:srgbClr val="002060"/>
                </a:solidFill>
                <a:latin typeface="Calibri" pitchFamily="34" charset="0"/>
                <a:ea typeface="+mj-ea"/>
                <a:cs typeface="+mj-cs"/>
              </a:rPr>
              <a:t>Region</a:t>
            </a:r>
            <a:r>
              <a:rPr lang="fr-FR" sz="2800" b="0" kern="0" dirty="0" smtClean="0">
                <a:solidFill>
                  <a:srgbClr val="002060"/>
                </a:solidFill>
                <a:latin typeface="Calibri" pitchFamily="34" charset="0"/>
                <a:ea typeface="+mj-ea"/>
                <a:cs typeface="+mj-cs"/>
              </a:rPr>
              <a:t>, 2010</a:t>
            </a:r>
            <a:endParaRPr lang="fr-FR" sz="2800" b="0" kern="0" dirty="0">
              <a:solidFill>
                <a:srgbClr val="002060"/>
              </a:solidFill>
              <a:latin typeface="Calibri" pitchFamily="34" charset="0"/>
              <a:ea typeface="+mj-ea"/>
              <a:cs typeface="+mj-cs"/>
            </a:endParaRPr>
          </a:p>
        </p:txBody>
      </p:sp>
      <p:sp>
        <p:nvSpPr>
          <p:cNvPr id="1029" name="AutoShape 5"/>
          <p:cNvSpPr>
            <a:spLocks noChangeAspect="1" noChangeArrowheads="1" noTextEdit="1"/>
          </p:cNvSpPr>
          <p:nvPr/>
        </p:nvSpPr>
        <p:spPr bwMode="auto">
          <a:xfrm>
            <a:off x="395288" y="1196975"/>
            <a:ext cx="8532812" cy="5133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34" name="Freeform 10"/>
          <p:cNvSpPr>
            <a:spLocks noEditPoints="1"/>
          </p:cNvSpPr>
          <p:nvPr/>
        </p:nvSpPr>
        <p:spPr bwMode="auto">
          <a:xfrm>
            <a:off x="1501775" y="2020888"/>
            <a:ext cx="6815137" cy="3681413"/>
          </a:xfrm>
          <a:custGeom>
            <a:avLst/>
            <a:gdLst/>
            <a:ahLst/>
            <a:cxnLst>
              <a:cxn ang="0">
                <a:pos x="0" y="2308"/>
              </a:cxn>
              <a:cxn ang="0">
                <a:pos x="268" y="2308"/>
              </a:cxn>
              <a:cxn ang="0">
                <a:pos x="268" y="2319"/>
              </a:cxn>
              <a:cxn ang="0">
                <a:pos x="0" y="2319"/>
              </a:cxn>
              <a:cxn ang="0">
                <a:pos x="0" y="2308"/>
              </a:cxn>
              <a:cxn ang="0">
                <a:pos x="669" y="1940"/>
              </a:cxn>
              <a:cxn ang="0">
                <a:pos x="937" y="1940"/>
              </a:cxn>
              <a:cxn ang="0">
                <a:pos x="937" y="2319"/>
              </a:cxn>
              <a:cxn ang="0">
                <a:pos x="669" y="2319"/>
              </a:cxn>
              <a:cxn ang="0">
                <a:pos x="669" y="1940"/>
              </a:cxn>
              <a:cxn ang="0">
                <a:pos x="1338" y="2274"/>
              </a:cxn>
              <a:cxn ang="0">
                <a:pos x="1606" y="2274"/>
              </a:cxn>
              <a:cxn ang="0">
                <a:pos x="1606" y="2319"/>
              </a:cxn>
              <a:cxn ang="0">
                <a:pos x="1338" y="2319"/>
              </a:cxn>
              <a:cxn ang="0">
                <a:pos x="1338" y="2274"/>
              </a:cxn>
              <a:cxn ang="0">
                <a:pos x="2007" y="0"/>
              </a:cxn>
              <a:cxn ang="0">
                <a:pos x="2275" y="0"/>
              </a:cxn>
              <a:cxn ang="0">
                <a:pos x="2275" y="2319"/>
              </a:cxn>
              <a:cxn ang="0">
                <a:pos x="2007" y="2319"/>
              </a:cxn>
              <a:cxn ang="0">
                <a:pos x="2007" y="0"/>
              </a:cxn>
              <a:cxn ang="0">
                <a:pos x="2687" y="2308"/>
              </a:cxn>
              <a:cxn ang="0">
                <a:pos x="2955" y="2308"/>
              </a:cxn>
              <a:cxn ang="0">
                <a:pos x="2955" y="2319"/>
              </a:cxn>
              <a:cxn ang="0">
                <a:pos x="2687" y="2319"/>
              </a:cxn>
              <a:cxn ang="0">
                <a:pos x="2687" y="2308"/>
              </a:cxn>
              <a:cxn ang="0">
                <a:pos x="3357" y="2297"/>
              </a:cxn>
              <a:cxn ang="0">
                <a:pos x="3624" y="2297"/>
              </a:cxn>
              <a:cxn ang="0">
                <a:pos x="3624" y="2319"/>
              </a:cxn>
              <a:cxn ang="0">
                <a:pos x="3357" y="2319"/>
              </a:cxn>
              <a:cxn ang="0">
                <a:pos x="3357" y="2297"/>
              </a:cxn>
              <a:cxn ang="0">
                <a:pos x="4026" y="2185"/>
              </a:cxn>
              <a:cxn ang="0">
                <a:pos x="4293" y="2185"/>
              </a:cxn>
              <a:cxn ang="0">
                <a:pos x="4293" y="2319"/>
              </a:cxn>
              <a:cxn ang="0">
                <a:pos x="4026" y="2319"/>
              </a:cxn>
              <a:cxn ang="0">
                <a:pos x="4026" y="2185"/>
              </a:cxn>
            </a:cxnLst>
            <a:rect l="0" t="0" r="r" b="b"/>
            <a:pathLst>
              <a:path w="4293" h="2319">
                <a:moveTo>
                  <a:pt x="0" y="2308"/>
                </a:moveTo>
                <a:lnTo>
                  <a:pt x="268" y="2308"/>
                </a:lnTo>
                <a:lnTo>
                  <a:pt x="268" y="2319"/>
                </a:lnTo>
                <a:lnTo>
                  <a:pt x="0" y="2319"/>
                </a:lnTo>
                <a:lnTo>
                  <a:pt x="0" y="2308"/>
                </a:lnTo>
                <a:close/>
                <a:moveTo>
                  <a:pt x="669" y="1940"/>
                </a:moveTo>
                <a:lnTo>
                  <a:pt x="937" y="1940"/>
                </a:lnTo>
                <a:lnTo>
                  <a:pt x="937" y="2319"/>
                </a:lnTo>
                <a:lnTo>
                  <a:pt x="669" y="2319"/>
                </a:lnTo>
                <a:lnTo>
                  <a:pt x="669" y="1940"/>
                </a:lnTo>
                <a:close/>
                <a:moveTo>
                  <a:pt x="1338" y="2274"/>
                </a:moveTo>
                <a:lnTo>
                  <a:pt x="1606" y="2274"/>
                </a:lnTo>
                <a:lnTo>
                  <a:pt x="1606" y="2319"/>
                </a:lnTo>
                <a:lnTo>
                  <a:pt x="1338" y="2319"/>
                </a:lnTo>
                <a:lnTo>
                  <a:pt x="1338" y="2274"/>
                </a:lnTo>
                <a:close/>
                <a:moveTo>
                  <a:pt x="2007" y="0"/>
                </a:moveTo>
                <a:lnTo>
                  <a:pt x="2275" y="0"/>
                </a:lnTo>
                <a:lnTo>
                  <a:pt x="2275" y="2319"/>
                </a:lnTo>
                <a:lnTo>
                  <a:pt x="2007" y="2319"/>
                </a:lnTo>
                <a:lnTo>
                  <a:pt x="2007" y="0"/>
                </a:lnTo>
                <a:close/>
                <a:moveTo>
                  <a:pt x="2687" y="2308"/>
                </a:moveTo>
                <a:lnTo>
                  <a:pt x="2955" y="2308"/>
                </a:lnTo>
                <a:lnTo>
                  <a:pt x="2955" y="2319"/>
                </a:lnTo>
                <a:lnTo>
                  <a:pt x="2687" y="2319"/>
                </a:lnTo>
                <a:lnTo>
                  <a:pt x="2687" y="2308"/>
                </a:lnTo>
                <a:close/>
                <a:moveTo>
                  <a:pt x="3357" y="2297"/>
                </a:moveTo>
                <a:lnTo>
                  <a:pt x="3624" y="2297"/>
                </a:lnTo>
                <a:lnTo>
                  <a:pt x="3624" y="2319"/>
                </a:lnTo>
                <a:lnTo>
                  <a:pt x="3357" y="2319"/>
                </a:lnTo>
                <a:lnTo>
                  <a:pt x="3357" y="2297"/>
                </a:lnTo>
                <a:close/>
                <a:moveTo>
                  <a:pt x="4026" y="2185"/>
                </a:moveTo>
                <a:lnTo>
                  <a:pt x="4293" y="2185"/>
                </a:lnTo>
                <a:lnTo>
                  <a:pt x="4293" y="2319"/>
                </a:lnTo>
                <a:lnTo>
                  <a:pt x="4026" y="2319"/>
                </a:lnTo>
                <a:lnTo>
                  <a:pt x="4026" y="2185"/>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6" name="Freeform 12"/>
          <p:cNvSpPr>
            <a:spLocks noEditPoints="1"/>
          </p:cNvSpPr>
          <p:nvPr/>
        </p:nvSpPr>
        <p:spPr bwMode="auto">
          <a:xfrm>
            <a:off x="1103313" y="1454150"/>
            <a:ext cx="71437" cy="4265613"/>
          </a:xfrm>
          <a:custGeom>
            <a:avLst/>
            <a:gdLst/>
            <a:ahLst/>
            <a:cxnLst>
              <a:cxn ang="0">
                <a:pos x="0" y="2676"/>
              </a:cxn>
              <a:cxn ang="0">
                <a:pos x="45" y="2676"/>
              </a:cxn>
              <a:cxn ang="0">
                <a:pos x="45" y="2687"/>
              </a:cxn>
              <a:cxn ang="0">
                <a:pos x="0" y="2687"/>
              </a:cxn>
              <a:cxn ang="0">
                <a:pos x="0" y="2676"/>
              </a:cxn>
              <a:cxn ang="0">
                <a:pos x="0" y="2297"/>
              </a:cxn>
              <a:cxn ang="0">
                <a:pos x="45" y="2297"/>
              </a:cxn>
              <a:cxn ang="0">
                <a:pos x="45" y="2308"/>
              </a:cxn>
              <a:cxn ang="0">
                <a:pos x="0" y="2308"/>
              </a:cxn>
              <a:cxn ang="0">
                <a:pos x="0" y="2297"/>
              </a:cxn>
              <a:cxn ang="0">
                <a:pos x="0" y="1907"/>
              </a:cxn>
              <a:cxn ang="0">
                <a:pos x="45" y="1907"/>
              </a:cxn>
              <a:cxn ang="0">
                <a:pos x="45" y="1918"/>
              </a:cxn>
              <a:cxn ang="0">
                <a:pos x="0" y="1918"/>
              </a:cxn>
              <a:cxn ang="0">
                <a:pos x="0" y="1907"/>
              </a:cxn>
              <a:cxn ang="0">
                <a:pos x="0" y="1527"/>
              </a:cxn>
              <a:cxn ang="0">
                <a:pos x="45" y="1527"/>
              </a:cxn>
              <a:cxn ang="0">
                <a:pos x="45" y="1539"/>
              </a:cxn>
              <a:cxn ang="0">
                <a:pos x="0" y="1539"/>
              </a:cxn>
              <a:cxn ang="0">
                <a:pos x="0" y="1527"/>
              </a:cxn>
              <a:cxn ang="0">
                <a:pos x="0" y="1148"/>
              </a:cxn>
              <a:cxn ang="0">
                <a:pos x="45" y="1148"/>
              </a:cxn>
              <a:cxn ang="0">
                <a:pos x="45" y="1159"/>
              </a:cxn>
              <a:cxn ang="0">
                <a:pos x="0" y="1159"/>
              </a:cxn>
              <a:cxn ang="0">
                <a:pos x="0" y="1148"/>
              </a:cxn>
              <a:cxn ang="0">
                <a:pos x="0" y="769"/>
              </a:cxn>
              <a:cxn ang="0">
                <a:pos x="45" y="769"/>
              </a:cxn>
              <a:cxn ang="0">
                <a:pos x="45" y="780"/>
              </a:cxn>
              <a:cxn ang="0">
                <a:pos x="0" y="780"/>
              </a:cxn>
              <a:cxn ang="0">
                <a:pos x="0" y="769"/>
              </a:cxn>
              <a:cxn ang="0">
                <a:pos x="0" y="379"/>
              </a:cxn>
              <a:cxn ang="0">
                <a:pos x="45" y="379"/>
              </a:cxn>
              <a:cxn ang="0">
                <a:pos x="45" y="390"/>
              </a:cxn>
              <a:cxn ang="0">
                <a:pos x="0" y="390"/>
              </a:cxn>
              <a:cxn ang="0">
                <a:pos x="0" y="379"/>
              </a:cxn>
              <a:cxn ang="0">
                <a:pos x="0" y="0"/>
              </a:cxn>
              <a:cxn ang="0">
                <a:pos x="45" y="0"/>
              </a:cxn>
              <a:cxn ang="0">
                <a:pos x="45" y="11"/>
              </a:cxn>
              <a:cxn ang="0">
                <a:pos x="0" y="11"/>
              </a:cxn>
              <a:cxn ang="0">
                <a:pos x="0" y="0"/>
              </a:cxn>
            </a:cxnLst>
            <a:rect l="0" t="0" r="r" b="b"/>
            <a:pathLst>
              <a:path w="45" h="2687">
                <a:moveTo>
                  <a:pt x="0" y="2676"/>
                </a:moveTo>
                <a:lnTo>
                  <a:pt x="45" y="2676"/>
                </a:lnTo>
                <a:lnTo>
                  <a:pt x="45" y="2687"/>
                </a:lnTo>
                <a:lnTo>
                  <a:pt x="0" y="2687"/>
                </a:lnTo>
                <a:lnTo>
                  <a:pt x="0" y="2676"/>
                </a:lnTo>
                <a:close/>
                <a:moveTo>
                  <a:pt x="0" y="2297"/>
                </a:moveTo>
                <a:lnTo>
                  <a:pt x="45" y="2297"/>
                </a:lnTo>
                <a:lnTo>
                  <a:pt x="45" y="2308"/>
                </a:lnTo>
                <a:lnTo>
                  <a:pt x="0" y="2308"/>
                </a:lnTo>
                <a:lnTo>
                  <a:pt x="0" y="2297"/>
                </a:lnTo>
                <a:close/>
                <a:moveTo>
                  <a:pt x="0" y="1907"/>
                </a:moveTo>
                <a:lnTo>
                  <a:pt x="45" y="1907"/>
                </a:lnTo>
                <a:lnTo>
                  <a:pt x="45" y="1918"/>
                </a:lnTo>
                <a:lnTo>
                  <a:pt x="0" y="1918"/>
                </a:lnTo>
                <a:lnTo>
                  <a:pt x="0" y="1907"/>
                </a:lnTo>
                <a:close/>
                <a:moveTo>
                  <a:pt x="0" y="1527"/>
                </a:moveTo>
                <a:lnTo>
                  <a:pt x="45" y="1527"/>
                </a:lnTo>
                <a:lnTo>
                  <a:pt x="45" y="1539"/>
                </a:lnTo>
                <a:lnTo>
                  <a:pt x="0" y="1539"/>
                </a:lnTo>
                <a:lnTo>
                  <a:pt x="0" y="1527"/>
                </a:lnTo>
                <a:close/>
                <a:moveTo>
                  <a:pt x="0" y="1148"/>
                </a:moveTo>
                <a:lnTo>
                  <a:pt x="45" y="1148"/>
                </a:lnTo>
                <a:lnTo>
                  <a:pt x="45" y="1159"/>
                </a:lnTo>
                <a:lnTo>
                  <a:pt x="0" y="1159"/>
                </a:lnTo>
                <a:lnTo>
                  <a:pt x="0" y="1148"/>
                </a:lnTo>
                <a:close/>
                <a:moveTo>
                  <a:pt x="0" y="769"/>
                </a:moveTo>
                <a:lnTo>
                  <a:pt x="45" y="769"/>
                </a:lnTo>
                <a:lnTo>
                  <a:pt x="45" y="780"/>
                </a:lnTo>
                <a:lnTo>
                  <a:pt x="0" y="780"/>
                </a:lnTo>
                <a:lnTo>
                  <a:pt x="0" y="769"/>
                </a:lnTo>
                <a:close/>
                <a:moveTo>
                  <a:pt x="0" y="379"/>
                </a:moveTo>
                <a:lnTo>
                  <a:pt x="45" y="379"/>
                </a:lnTo>
                <a:lnTo>
                  <a:pt x="45" y="390"/>
                </a:lnTo>
                <a:lnTo>
                  <a:pt x="0" y="390"/>
                </a:lnTo>
                <a:lnTo>
                  <a:pt x="0" y="379"/>
                </a:lnTo>
                <a:close/>
                <a:moveTo>
                  <a:pt x="0" y="0"/>
                </a:moveTo>
                <a:lnTo>
                  <a:pt x="45" y="0"/>
                </a:lnTo>
                <a:lnTo>
                  <a:pt x="45" y="11"/>
                </a:lnTo>
                <a:lnTo>
                  <a:pt x="0" y="11"/>
                </a:lnTo>
                <a:lnTo>
                  <a:pt x="0" y="0"/>
                </a:lnTo>
                <a:close/>
              </a:path>
            </a:pathLst>
          </a:custGeom>
          <a:solidFill>
            <a:srgbClr val="868686"/>
          </a:solidFill>
          <a:ln w="17463"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noEditPoints="1"/>
          </p:cNvSpPr>
          <p:nvPr/>
        </p:nvSpPr>
        <p:spPr bwMode="auto">
          <a:xfrm>
            <a:off x="1165225" y="5711825"/>
            <a:ext cx="7488237" cy="69850"/>
          </a:xfrm>
          <a:custGeom>
            <a:avLst/>
            <a:gdLst/>
            <a:ahLst/>
            <a:cxnLst>
              <a:cxn ang="0">
                <a:pos x="11" y="0"/>
              </a:cxn>
              <a:cxn ang="0">
                <a:pos x="11" y="44"/>
              </a:cxn>
              <a:cxn ang="0">
                <a:pos x="0" y="44"/>
              </a:cxn>
              <a:cxn ang="0">
                <a:pos x="0" y="0"/>
              </a:cxn>
              <a:cxn ang="0">
                <a:pos x="11" y="0"/>
              </a:cxn>
              <a:cxn ang="0">
                <a:pos x="680" y="0"/>
              </a:cxn>
              <a:cxn ang="0">
                <a:pos x="680" y="44"/>
              </a:cxn>
              <a:cxn ang="0">
                <a:pos x="669" y="44"/>
              </a:cxn>
              <a:cxn ang="0">
                <a:pos x="669" y="0"/>
              </a:cxn>
              <a:cxn ang="0">
                <a:pos x="680" y="0"/>
              </a:cxn>
              <a:cxn ang="0">
                <a:pos x="1361" y="0"/>
              </a:cxn>
              <a:cxn ang="0">
                <a:pos x="1361" y="44"/>
              </a:cxn>
              <a:cxn ang="0">
                <a:pos x="1349" y="44"/>
              </a:cxn>
              <a:cxn ang="0">
                <a:pos x="1349" y="0"/>
              </a:cxn>
              <a:cxn ang="0">
                <a:pos x="1361" y="0"/>
              </a:cxn>
              <a:cxn ang="0">
                <a:pos x="2030" y="0"/>
              </a:cxn>
              <a:cxn ang="0">
                <a:pos x="2030" y="44"/>
              </a:cxn>
              <a:cxn ang="0">
                <a:pos x="2018" y="44"/>
              </a:cxn>
              <a:cxn ang="0">
                <a:pos x="2018" y="0"/>
              </a:cxn>
              <a:cxn ang="0">
                <a:pos x="2030" y="0"/>
              </a:cxn>
              <a:cxn ang="0">
                <a:pos x="2699" y="0"/>
              </a:cxn>
              <a:cxn ang="0">
                <a:pos x="2699" y="44"/>
              </a:cxn>
              <a:cxn ang="0">
                <a:pos x="2688" y="44"/>
              </a:cxn>
              <a:cxn ang="0">
                <a:pos x="2688" y="0"/>
              </a:cxn>
              <a:cxn ang="0">
                <a:pos x="2699" y="0"/>
              </a:cxn>
              <a:cxn ang="0">
                <a:pos x="3368" y="0"/>
              </a:cxn>
              <a:cxn ang="0">
                <a:pos x="3368" y="44"/>
              </a:cxn>
              <a:cxn ang="0">
                <a:pos x="3357" y="44"/>
              </a:cxn>
              <a:cxn ang="0">
                <a:pos x="3357" y="0"/>
              </a:cxn>
              <a:cxn ang="0">
                <a:pos x="3368" y="0"/>
              </a:cxn>
              <a:cxn ang="0">
                <a:pos x="4037" y="0"/>
              </a:cxn>
              <a:cxn ang="0">
                <a:pos x="4037" y="44"/>
              </a:cxn>
              <a:cxn ang="0">
                <a:pos x="4026" y="44"/>
              </a:cxn>
              <a:cxn ang="0">
                <a:pos x="4026" y="0"/>
              </a:cxn>
              <a:cxn ang="0">
                <a:pos x="4037" y="0"/>
              </a:cxn>
              <a:cxn ang="0">
                <a:pos x="4717" y="0"/>
              </a:cxn>
              <a:cxn ang="0">
                <a:pos x="4717" y="44"/>
              </a:cxn>
              <a:cxn ang="0">
                <a:pos x="4706" y="44"/>
              </a:cxn>
              <a:cxn ang="0">
                <a:pos x="4706" y="0"/>
              </a:cxn>
              <a:cxn ang="0">
                <a:pos x="4717" y="0"/>
              </a:cxn>
            </a:cxnLst>
            <a:rect l="0" t="0" r="r" b="b"/>
            <a:pathLst>
              <a:path w="4717" h="44">
                <a:moveTo>
                  <a:pt x="11" y="0"/>
                </a:moveTo>
                <a:lnTo>
                  <a:pt x="11" y="44"/>
                </a:lnTo>
                <a:lnTo>
                  <a:pt x="0" y="44"/>
                </a:lnTo>
                <a:lnTo>
                  <a:pt x="0" y="0"/>
                </a:lnTo>
                <a:lnTo>
                  <a:pt x="11" y="0"/>
                </a:lnTo>
                <a:close/>
                <a:moveTo>
                  <a:pt x="680" y="0"/>
                </a:moveTo>
                <a:lnTo>
                  <a:pt x="680" y="44"/>
                </a:lnTo>
                <a:lnTo>
                  <a:pt x="669" y="44"/>
                </a:lnTo>
                <a:lnTo>
                  <a:pt x="669" y="0"/>
                </a:lnTo>
                <a:lnTo>
                  <a:pt x="680" y="0"/>
                </a:lnTo>
                <a:close/>
                <a:moveTo>
                  <a:pt x="1361" y="0"/>
                </a:moveTo>
                <a:lnTo>
                  <a:pt x="1361" y="44"/>
                </a:lnTo>
                <a:lnTo>
                  <a:pt x="1349" y="44"/>
                </a:lnTo>
                <a:lnTo>
                  <a:pt x="1349" y="0"/>
                </a:lnTo>
                <a:lnTo>
                  <a:pt x="1361" y="0"/>
                </a:lnTo>
                <a:close/>
                <a:moveTo>
                  <a:pt x="2030" y="0"/>
                </a:moveTo>
                <a:lnTo>
                  <a:pt x="2030" y="44"/>
                </a:lnTo>
                <a:lnTo>
                  <a:pt x="2018" y="44"/>
                </a:lnTo>
                <a:lnTo>
                  <a:pt x="2018" y="0"/>
                </a:lnTo>
                <a:lnTo>
                  <a:pt x="2030" y="0"/>
                </a:lnTo>
                <a:close/>
                <a:moveTo>
                  <a:pt x="2699" y="0"/>
                </a:moveTo>
                <a:lnTo>
                  <a:pt x="2699" y="44"/>
                </a:lnTo>
                <a:lnTo>
                  <a:pt x="2688" y="44"/>
                </a:lnTo>
                <a:lnTo>
                  <a:pt x="2688" y="0"/>
                </a:lnTo>
                <a:lnTo>
                  <a:pt x="2699" y="0"/>
                </a:lnTo>
                <a:close/>
                <a:moveTo>
                  <a:pt x="3368" y="0"/>
                </a:moveTo>
                <a:lnTo>
                  <a:pt x="3368" y="44"/>
                </a:lnTo>
                <a:lnTo>
                  <a:pt x="3357" y="44"/>
                </a:lnTo>
                <a:lnTo>
                  <a:pt x="3357" y="0"/>
                </a:lnTo>
                <a:lnTo>
                  <a:pt x="3368" y="0"/>
                </a:lnTo>
                <a:close/>
                <a:moveTo>
                  <a:pt x="4037" y="0"/>
                </a:moveTo>
                <a:lnTo>
                  <a:pt x="4037" y="44"/>
                </a:lnTo>
                <a:lnTo>
                  <a:pt x="4026" y="44"/>
                </a:lnTo>
                <a:lnTo>
                  <a:pt x="4026" y="0"/>
                </a:lnTo>
                <a:lnTo>
                  <a:pt x="4037" y="0"/>
                </a:lnTo>
                <a:close/>
                <a:moveTo>
                  <a:pt x="4717" y="0"/>
                </a:moveTo>
                <a:lnTo>
                  <a:pt x="4717" y="44"/>
                </a:lnTo>
                <a:lnTo>
                  <a:pt x="4706" y="44"/>
                </a:lnTo>
                <a:lnTo>
                  <a:pt x="4706" y="0"/>
                </a:lnTo>
                <a:lnTo>
                  <a:pt x="4717" y="0"/>
                </a:lnTo>
                <a:close/>
              </a:path>
            </a:pathLst>
          </a:custGeom>
          <a:solidFill>
            <a:srgbClr val="868686"/>
          </a:solidFill>
          <a:ln w="17463"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039" name="Rectangle 15"/>
          <p:cNvSpPr>
            <a:spLocks noChangeArrowheads="1"/>
          </p:cNvSpPr>
          <p:nvPr/>
        </p:nvSpPr>
        <p:spPr bwMode="auto">
          <a:xfrm>
            <a:off x="1490663" y="5313363"/>
            <a:ext cx="620712" cy="371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Arial" pitchFamily="34" charset="0"/>
              </a:rPr>
              <a:t>0.2%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0" name="Rectangle 16"/>
          <p:cNvSpPr>
            <a:spLocks noChangeArrowheads="1"/>
          </p:cNvSpPr>
          <p:nvPr/>
        </p:nvSpPr>
        <p:spPr bwMode="auto">
          <a:xfrm>
            <a:off x="2555875" y="4729163"/>
            <a:ext cx="620712" cy="371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1" name="Rectangle 17"/>
          <p:cNvSpPr>
            <a:spLocks noChangeArrowheads="1"/>
          </p:cNvSpPr>
          <p:nvPr/>
        </p:nvSpPr>
        <p:spPr bwMode="auto">
          <a:xfrm>
            <a:off x="3621088" y="5268913"/>
            <a:ext cx="584200" cy="354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Arial" pitchFamily="34" charset="0"/>
              </a:rPr>
              <a:t>0.6%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2" name="Rectangle 18"/>
          <p:cNvSpPr>
            <a:spLocks noChangeArrowheads="1"/>
          </p:cNvSpPr>
          <p:nvPr/>
        </p:nvSpPr>
        <p:spPr bwMode="auto">
          <a:xfrm>
            <a:off x="4616450" y="1651000"/>
            <a:ext cx="742950" cy="371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Arial" pitchFamily="34" charset="0"/>
              </a:rPr>
              <a:t>30.4%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3" name="Rectangle 19"/>
          <p:cNvSpPr>
            <a:spLocks noChangeArrowheads="1"/>
          </p:cNvSpPr>
          <p:nvPr/>
        </p:nvSpPr>
        <p:spPr bwMode="auto">
          <a:xfrm>
            <a:off x="5751513" y="5332413"/>
            <a:ext cx="619125" cy="371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Arial" pitchFamily="34" charset="0"/>
              </a:rPr>
              <a:t>0.1%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6816725" y="5295900"/>
            <a:ext cx="619125" cy="371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Arial" pitchFamily="34" charset="0"/>
              </a:rPr>
              <a:t>0.4%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5" name="Rectangle 21"/>
          <p:cNvSpPr>
            <a:spLocks noChangeArrowheads="1"/>
          </p:cNvSpPr>
          <p:nvPr/>
        </p:nvSpPr>
        <p:spPr bwMode="auto">
          <a:xfrm>
            <a:off x="7881938" y="5124450"/>
            <a:ext cx="619125" cy="371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Arial" pitchFamily="34" charset="0"/>
              </a:rPr>
              <a:t>1.8%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6" name="Rectangle 22"/>
          <p:cNvSpPr>
            <a:spLocks noChangeArrowheads="1"/>
          </p:cNvSpPr>
          <p:nvPr/>
        </p:nvSpPr>
        <p:spPr bwMode="auto">
          <a:xfrm>
            <a:off x="682625" y="5575300"/>
            <a:ext cx="425450" cy="3730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682625" y="4970463"/>
            <a:ext cx="425450" cy="371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8" name="Rectangle 24"/>
          <p:cNvSpPr>
            <a:spLocks noChangeArrowheads="1"/>
          </p:cNvSpPr>
          <p:nvPr/>
        </p:nvSpPr>
        <p:spPr bwMode="auto">
          <a:xfrm>
            <a:off x="552450" y="4364038"/>
            <a:ext cx="547687" cy="371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9" name="Rectangle 25"/>
          <p:cNvSpPr>
            <a:spLocks noChangeArrowheads="1"/>
          </p:cNvSpPr>
          <p:nvPr/>
        </p:nvSpPr>
        <p:spPr bwMode="auto">
          <a:xfrm>
            <a:off x="552450" y="3757613"/>
            <a:ext cx="547687" cy="371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552450" y="3154363"/>
            <a:ext cx="547687" cy="371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1" name="Rectangle 27"/>
          <p:cNvSpPr>
            <a:spLocks noChangeArrowheads="1"/>
          </p:cNvSpPr>
          <p:nvPr/>
        </p:nvSpPr>
        <p:spPr bwMode="auto">
          <a:xfrm>
            <a:off x="552450" y="2546350"/>
            <a:ext cx="547687" cy="371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Arial" pitchFamily="34" charset="0"/>
              </a:rPr>
              <a:t>25%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2" name="Rectangle 28"/>
          <p:cNvSpPr>
            <a:spLocks noChangeArrowheads="1"/>
          </p:cNvSpPr>
          <p:nvPr/>
        </p:nvSpPr>
        <p:spPr bwMode="auto">
          <a:xfrm>
            <a:off x="552450" y="1939925"/>
            <a:ext cx="547687" cy="371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3" name="Rectangle 29"/>
          <p:cNvSpPr>
            <a:spLocks noChangeArrowheads="1"/>
          </p:cNvSpPr>
          <p:nvPr/>
        </p:nvSpPr>
        <p:spPr bwMode="auto">
          <a:xfrm>
            <a:off x="552450" y="1333500"/>
            <a:ext cx="547687" cy="3730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Arial" pitchFamily="34" charset="0"/>
              </a:rPr>
              <a:t>35%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4" name="Rectangle 30"/>
          <p:cNvSpPr>
            <a:spLocks noChangeArrowheads="1"/>
          </p:cNvSpPr>
          <p:nvPr/>
        </p:nvSpPr>
        <p:spPr bwMode="auto">
          <a:xfrm>
            <a:off x="1525588" y="5883275"/>
            <a:ext cx="375103"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smtClean="0">
                <a:ln>
                  <a:noFill/>
                </a:ln>
                <a:solidFill>
                  <a:srgbClr val="000000"/>
                </a:solidFill>
                <a:effectLst/>
                <a:latin typeface="Calibri" pitchFamily="34" charset="0"/>
                <a:cs typeface="Arial" pitchFamily="34" charset="0"/>
              </a:rPr>
              <a:t>AFR</a:t>
            </a:r>
            <a:endParaRPr kumimoji="0" lang="en-US" sz="180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2554288" y="5883275"/>
            <a:ext cx="471283"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smtClean="0">
                <a:ln>
                  <a:noFill/>
                </a:ln>
                <a:solidFill>
                  <a:srgbClr val="000000"/>
                </a:solidFill>
                <a:effectLst/>
                <a:latin typeface="Calibri" pitchFamily="34" charset="0"/>
                <a:cs typeface="Arial" pitchFamily="34" charset="0"/>
              </a:rPr>
              <a:t>AMR</a:t>
            </a:r>
            <a:endParaRPr kumimoji="0" lang="en-US" sz="1800" i="0" u="none" strike="noStrike" cap="none" normalizeH="0" baseline="0" smtClean="0">
              <a:ln>
                <a:noFill/>
              </a:ln>
              <a:solidFill>
                <a:schemeClr val="tx1"/>
              </a:solidFill>
              <a:effectLst/>
              <a:latin typeface="Arial" pitchFamily="34" charset="0"/>
              <a:cs typeface="Arial" pitchFamily="34" charset="0"/>
            </a:endParaRPr>
          </a:p>
        </p:txBody>
      </p:sp>
      <p:sp>
        <p:nvSpPr>
          <p:cNvPr id="1056" name="Rectangle 32"/>
          <p:cNvSpPr>
            <a:spLocks noChangeArrowheads="1"/>
          </p:cNvSpPr>
          <p:nvPr/>
        </p:nvSpPr>
        <p:spPr bwMode="auto">
          <a:xfrm>
            <a:off x="3638550" y="5883275"/>
            <a:ext cx="444032"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smtClean="0">
                <a:ln>
                  <a:noFill/>
                </a:ln>
                <a:solidFill>
                  <a:srgbClr val="000000"/>
                </a:solidFill>
                <a:effectLst/>
                <a:latin typeface="Calibri" pitchFamily="34" charset="0"/>
                <a:cs typeface="Arial" pitchFamily="34" charset="0"/>
              </a:rPr>
              <a:t>EMR</a:t>
            </a:r>
            <a:endParaRPr kumimoji="0" lang="en-US" sz="1800" i="0" u="none" strike="noStrike" cap="none" normalizeH="0" baseline="0" smtClean="0">
              <a:ln>
                <a:noFill/>
              </a:ln>
              <a:solidFill>
                <a:schemeClr val="tx1"/>
              </a:solidFill>
              <a:effectLst/>
              <a:latin typeface="Arial" pitchFamily="34" charset="0"/>
              <a:cs typeface="Arial" pitchFamily="34" charset="0"/>
            </a:endParaRPr>
          </a:p>
        </p:txBody>
      </p:sp>
      <p:sp>
        <p:nvSpPr>
          <p:cNvPr id="1057" name="Rectangle 33"/>
          <p:cNvSpPr>
            <a:spLocks noChangeArrowheads="1"/>
          </p:cNvSpPr>
          <p:nvPr/>
        </p:nvSpPr>
        <p:spPr bwMode="auto">
          <a:xfrm>
            <a:off x="4721225" y="5883275"/>
            <a:ext cx="392736"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smtClean="0">
                <a:ln>
                  <a:noFill/>
                </a:ln>
                <a:solidFill>
                  <a:srgbClr val="000000"/>
                </a:solidFill>
                <a:effectLst/>
                <a:latin typeface="Calibri" pitchFamily="34" charset="0"/>
                <a:cs typeface="Arial" pitchFamily="34" charset="0"/>
              </a:rPr>
              <a:t>EUR</a:t>
            </a:r>
            <a:endParaRPr kumimoji="0" lang="en-US" sz="180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5732463" y="5883275"/>
            <a:ext cx="487698"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smtClean="0">
                <a:ln>
                  <a:noFill/>
                </a:ln>
                <a:solidFill>
                  <a:srgbClr val="000000"/>
                </a:solidFill>
                <a:effectLst/>
                <a:latin typeface="Calibri" pitchFamily="34" charset="0"/>
                <a:cs typeface="Arial" pitchFamily="34" charset="0"/>
              </a:rPr>
              <a:t>SEAR</a:t>
            </a:r>
            <a:endParaRPr kumimoji="0" lang="en-US" sz="1800" i="0" u="none" strike="noStrike" cap="none" normalizeH="0" baseline="0" smtClean="0">
              <a:ln>
                <a:noFill/>
              </a:ln>
              <a:solidFill>
                <a:schemeClr val="tx1"/>
              </a:solidFill>
              <a:effectLst/>
              <a:latin typeface="Arial" pitchFamily="34" charset="0"/>
              <a:cs typeface="Arial" pitchFamily="34" charset="0"/>
            </a:endParaRPr>
          </a:p>
        </p:txBody>
      </p:sp>
      <p:sp>
        <p:nvSpPr>
          <p:cNvPr id="1059" name="Rectangle 35"/>
          <p:cNvSpPr>
            <a:spLocks noChangeArrowheads="1"/>
          </p:cNvSpPr>
          <p:nvPr/>
        </p:nvSpPr>
        <p:spPr bwMode="auto">
          <a:xfrm>
            <a:off x="6816725" y="5883275"/>
            <a:ext cx="463268"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smtClean="0">
                <a:ln>
                  <a:noFill/>
                </a:ln>
                <a:solidFill>
                  <a:srgbClr val="000000"/>
                </a:solidFill>
                <a:effectLst/>
                <a:latin typeface="Calibri" pitchFamily="34" charset="0"/>
                <a:cs typeface="Arial" pitchFamily="34" charset="0"/>
              </a:rPr>
              <a:t>WPR</a:t>
            </a:r>
            <a:endParaRPr kumimoji="0" lang="en-US" sz="1800" i="0" u="none" strike="noStrike" cap="none" normalizeH="0" baseline="0" smtClean="0">
              <a:ln>
                <a:noFill/>
              </a:ln>
              <a:solidFill>
                <a:schemeClr val="tx1"/>
              </a:solidFill>
              <a:effectLst/>
              <a:latin typeface="Arial" pitchFamily="34" charset="0"/>
              <a:cs typeface="Arial" pitchFamily="34" charset="0"/>
            </a:endParaRPr>
          </a:p>
        </p:txBody>
      </p:sp>
      <p:sp>
        <p:nvSpPr>
          <p:cNvPr id="1060" name="Rectangle 36"/>
          <p:cNvSpPr>
            <a:spLocks noChangeArrowheads="1"/>
          </p:cNvSpPr>
          <p:nvPr/>
        </p:nvSpPr>
        <p:spPr bwMode="auto">
          <a:xfrm>
            <a:off x="7810500" y="5883275"/>
            <a:ext cx="620363"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smtClean="0">
                <a:ln>
                  <a:noFill/>
                </a:ln>
                <a:solidFill>
                  <a:srgbClr val="000000"/>
                </a:solidFill>
                <a:effectLst/>
                <a:latin typeface="Calibri" pitchFamily="34" charset="0"/>
                <a:cs typeface="Arial" pitchFamily="34" charset="0"/>
              </a:rPr>
              <a:t>Global</a:t>
            </a:r>
            <a:endParaRPr kumimoji="0" lang="en-US" sz="180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100013"/>
            <a:ext cx="9144000" cy="1387476"/>
          </a:xfrm>
          <a:prstGeom prst="rect">
            <a:avLst/>
          </a:prstGeom>
          <a:noFill/>
          <a:ln w="12700">
            <a:noFill/>
            <a:miter lim="800000"/>
            <a:headEnd/>
            <a:tailEnd/>
          </a:ln>
          <a:effectLst>
            <a:outerShdw dist="17961" dir="2700000" algn="ctr" rotWithShape="0">
              <a:srgbClr val="96CCEE"/>
            </a:outerShdw>
          </a:effectLst>
        </p:spPr>
        <p:txBody>
          <a:bodyPr lIns="90488" tIns="44450" rIns="90488" bIns="44450" anchor="ctr"/>
          <a:lstStyle/>
          <a:p>
            <a:pPr algn="ctr" eaLnBrk="0" hangingPunct="0">
              <a:defRPr/>
            </a:pPr>
            <a:r>
              <a:rPr lang="fr-FR" sz="3600" kern="0" dirty="0" smtClean="0">
                <a:solidFill>
                  <a:srgbClr val="002060"/>
                </a:solidFill>
                <a:latin typeface="Calibri" pitchFamily="34" charset="0"/>
              </a:rPr>
              <a:t>Diagnostic DST for rifampicin and isoniazid </a:t>
            </a:r>
            <a:r>
              <a:rPr lang="fr-FR" sz="3600" kern="0" dirty="0" smtClean="0">
                <a:solidFill>
                  <a:srgbClr val="002060"/>
                </a:solidFill>
                <a:latin typeface="Calibri" pitchFamily="34" charset="0"/>
                <a:ea typeface="+mj-ea"/>
                <a:cs typeface="+mj-cs"/>
              </a:rPr>
              <a:t>(2)</a:t>
            </a:r>
            <a:endParaRPr lang="fr-FR" sz="3600" kern="0" dirty="0">
              <a:solidFill>
                <a:srgbClr val="002060"/>
              </a:solidFill>
              <a:latin typeface="Calibri" pitchFamily="34" charset="0"/>
              <a:ea typeface="+mj-ea"/>
              <a:cs typeface="+mj-cs"/>
            </a:endParaRPr>
          </a:p>
          <a:p>
            <a:pPr algn="ctr" eaLnBrk="0" hangingPunct="0">
              <a:defRPr/>
            </a:pPr>
            <a:r>
              <a:rPr lang="fr-FR" sz="2800" b="0" kern="0" dirty="0" err="1" smtClean="0">
                <a:solidFill>
                  <a:srgbClr val="002060"/>
                </a:solidFill>
                <a:latin typeface="Calibri" pitchFamily="34" charset="0"/>
                <a:ea typeface="+mj-ea"/>
                <a:cs typeface="+mj-cs"/>
              </a:rPr>
              <a:t>Among</a:t>
            </a:r>
            <a:r>
              <a:rPr lang="fr-FR" sz="2800" b="0" kern="0" dirty="0" smtClean="0">
                <a:solidFill>
                  <a:srgbClr val="002060"/>
                </a:solidFill>
                <a:latin typeface="Calibri" pitchFamily="34" charset="0"/>
                <a:ea typeface="+mj-ea"/>
                <a:cs typeface="+mj-cs"/>
              </a:rPr>
              <a:t> </a:t>
            </a:r>
            <a:r>
              <a:rPr lang="fr-FR" sz="2800" b="0" kern="0" dirty="0" err="1" smtClean="0">
                <a:solidFill>
                  <a:srgbClr val="FF0000"/>
                </a:solidFill>
                <a:latin typeface="Calibri" pitchFamily="34" charset="0"/>
                <a:ea typeface="+mj-ea"/>
                <a:cs typeface="+mj-cs"/>
              </a:rPr>
              <a:t>previously</a:t>
            </a:r>
            <a:r>
              <a:rPr lang="fr-FR" sz="2800" b="0" kern="0" dirty="0" smtClean="0">
                <a:solidFill>
                  <a:srgbClr val="FF0000"/>
                </a:solidFill>
                <a:latin typeface="Calibri" pitchFamily="34" charset="0"/>
                <a:ea typeface="+mj-ea"/>
                <a:cs typeface="+mj-cs"/>
              </a:rPr>
              <a:t> </a:t>
            </a:r>
            <a:r>
              <a:rPr lang="fr-FR" sz="2800" b="0" kern="0" dirty="0" err="1" smtClean="0">
                <a:solidFill>
                  <a:srgbClr val="FF0000"/>
                </a:solidFill>
                <a:latin typeface="Calibri" pitchFamily="34" charset="0"/>
                <a:ea typeface="+mj-ea"/>
                <a:cs typeface="+mj-cs"/>
              </a:rPr>
              <a:t>treated</a:t>
            </a:r>
            <a:r>
              <a:rPr lang="fr-FR" sz="2800" b="0" kern="0" dirty="0" smtClean="0">
                <a:solidFill>
                  <a:srgbClr val="FF0000"/>
                </a:solidFill>
                <a:latin typeface="Calibri" pitchFamily="34" charset="0"/>
                <a:ea typeface="+mj-ea"/>
                <a:cs typeface="+mj-cs"/>
              </a:rPr>
              <a:t> </a:t>
            </a:r>
            <a:r>
              <a:rPr lang="fr-FR" sz="2800" b="0" kern="0" dirty="0" smtClean="0">
                <a:solidFill>
                  <a:srgbClr val="002060"/>
                </a:solidFill>
                <a:latin typeface="Calibri" pitchFamily="34" charset="0"/>
                <a:ea typeface="+mj-ea"/>
                <a:cs typeface="+mj-cs"/>
              </a:rPr>
              <a:t>TB cases, by </a:t>
            </a:r>
            <a:r>
              <a:rPr lang="fr-FR" sz="2800" b="0" kern="0" dirty="0" err="1" smtClean="0">
                <a:solidFill>
                  <a:srgbClr val="002060"/>
                </a:solidFill>
                <a:latin typeface="Calibri" pitchFamily="34" charset="0"/>
                <a:ea typeface="+mj-ea"/>
                <a:cs typeface="+mj-cs"/>
              </a:rPr>
              <a:t>Region</a:t>
            </a:r>
            <a:r>
              <a:rPr lang="fr-FR" sz="2800" b="0" kern="0" dirty="0" smtClean="0">
                <a:solidFill>
                  <a:srgbClr val="002060"/>
                </a:solidFill>
                <a:latin typeface="Calibri" pitchFamily="34" charset="0"/>
                <a:ea typeface="+mj-ea"/>
                <a:cs typeface="+mj-cs"/>
              </a:rPr>
              <a:t>, 2010</a:t>
            </a:r>
            <a:endParaRPr lang="fr-FR" sz="2800" b="0" kern="0" dirty="0">
              <a:solidFill>
                <a:srgbClr val="002060"/>
              </a:solidFill>
              <a:latin typeface="Calibri" pitchFamily="34" charset="0"/>
              <a:ea typeface="+mj-ea"/>
              <a:cs typeface="+mj-cs"/>
            </a:endParaRPr>
          </a:p>
        </p:txBody>
      </p:sp>
      <p:sp>
        <p:nvSpPr>
          <p:cNvPr id="2057" name="Freeform 9"/>
          <p:cNvSpPr>
            <a:spLocks noEditPoints="1"/>
          </p:cNvSpPr>
          <p:nvPr/>
        </p:nvSpPr>
        <p:spPr bwMode="auto">
          <a:xfrm>
            <a:off x="1524768" y="2103438"/>
            <a:ext cx="6815138" cy="3576638"/>
          </a:xfrm>
          <a:custGeom>
            <a:avLst/>
            <a:gdLst/>
            <a:ahLst/>
            <a:cxnLst>
              <a:cxn ang="0">
                <a:pos x="0" y="2130"/>
              </a:cxn>
              <a:cxn ang="0">
                <a:pos x="268" y="2130"/>
              </a:cxn>
              <a:cxn ang="0">
                <a:pos x="268" y="2253"/>
              </a:cxn>
              <a:cxn ang="0">
                <a:pos x="0" y="2253"/>
              </a:cxn>
              <a:cxn ang="0">
                <a:pos x="0" y="2130"/>
              </a:cxn>
              <a:cxn ang="0">
                <a:pos x="669" y="1428"/>
              </a:cxn>
              <a:cxn ang="0">
                <a:pos x="937" y="1428"/>
              </a:cxn>
              <a:cxn ang="0">
                <a:pos x="937" y="2253"/>
              </a:cxn>
              <a:cxn ang="0">
                <a:pos x="669" y="2253"/>
              </a:cxn>
              <a:cxn ang="0">
                <a:pos x="669" y="1428"/>
              </a:cxn>
              <a:cxn ang="0">
                <a:pos x="1338" y="1974"/>
              </a:cxn>
              <a:cxn ang="0">
                <a:pos x="1606" y="1974"/>
              </a:cxn>
              <a:cxn ang="0">
                <a:pos x="1606" y="2253"/>
              </a:cxn>
              <a:cxn ang="0">
                <a:pos x="1338" y="2253"/>
              </a:cxn>
              <a:cxn ang="0">
                <a:pos x="1338" y="1974"/>
              </a:cxn>
              <a:cxn ang="0">
                <a:pos x="2007" y="0"/>
              </a:cxn>
              <a:cxn ang="0">
                <a:pos x="2275" y="0"/>
              </a:cxn>
              <a:cxn ang="0">
                <a:pos x="2275" y="2253"/>
              </a:cxn>
              <a:cxn ang="0">
                <a:pos x="2007" y="2253"/>
              </a:cxn>
              <a:cxn ang="0">
                <a:pos x="2007" y="0"/>
              </a:cxn>
              <a:cxn ang="0">
                <a:pos x="2687" y="2242"/>
              </a:cxn>
              <a:cxn ang="0">
                <a:pos x="2955" y="2242"/>
              </a:cxn>
              <a:cxn ang="0">
                <a:pos x="2955" y="2253"/>
              </a:cxn>
              <a:cxn ang="0">
                <a:pos x="2687" y="2253"/>
              </a:cxn>
              <a:cxn ang="0">
                <a:pos x="2687" y="2242"/>
              </a:cxn>
              <a:cxn ang="0">
                <a:pos x="3357" y="2186"/>
              </a:cxn>
              <a:cxn ang="0">
                <a:pos x="3624" y="2186"/>
              </a:cxn>
              <a:cxn ang="0">
                <a:pos x="3624" y="2253"/>
              </a:cxn>
              <a:cxn ang="0">
                <a:pos x="3357" y="2253"/>
              </a:cxn>
              <a:cxn ang="0">
                <a:pos x="3357" y="2186"/>
              </a:cxn>
              <a:cxn ang="0">
                <a:pos x="4026" y="1974"/>
              </a:cxn>
              <a:cxn ang="0">
                <a:pos x="4293" y="1974"/>
              </a:cxn>
              <a:cxn ang="0">
                <a:pos x="4293" y="2253"/>
              </a:cxn>
              <a:cxn ang="0">
                <a:pos x="4026" y="2253"/>
              </a:cxn>
              <a:cxn ang="0">
                <a:pos x="4026" y="1974"/>
              </a:cxn>
            </a:cxnLst>
            <a:rect l="0" t="0" r="r" b="b"/>
            <a:pathLst>
              <a:path w="4293" h="2253">
                <a:moveTo>
                  <a:pt x="0" y="2130"/>
                </a:moveTo>
                <a:lnTo>
                  <a:pt x="268" y="2130"/>
                </a:lnTo>
                <a:lnTo>
                  <a:pt x="268" y="2253"/>
                </a:lnTo>
                <a:lnTo>
                  <a:pt x="0" y="2253"/>
                </a:lnTo>
                <a:lnTo>
                  <a:pt x="0" y="2130"/>
                </a:lnTo>
                <a:close/>
                <a:moveTo>
                  <a:pt x="669" y="1428"/>
                </a:moveTo>
                <a:lnTo>
                  <a:pt x="937" y="1428"/>
                </a:lnTo>
                <a:lnTo>
                  <a:pt x="937" y="2253"/>
                </a:lnTo>
                <a:lnTo>
                  <a:pt x="669" y="2253"/>
                </a:lnTo>
                <a:lnTo>
                  <a:pt x="669" y="1428"/>
                </a:lnTo>
                <a:close/>
                <a:moveTo>
                  <a:pt x="1338" y="1974"/>
                </a:moveTo>
                <a:lnTo>
                  <a:pt x="1606" y="1974"/>
                </a:lnTo>
                <a:lnTo>
                  <a:pt x="1606" y="2253"/>
                </a:lnTo>
                <a:lnTo>
                  <a:pt x="1338" y="2253"/>
                </a:lnTo>
                <a:lnTo>
                  <a:pt x="1338" y="1974"/>
                </a:lnTo>
                <a:close/>
                <a:moveTo>
                  <a:pt x="2007" y="0"/>
                </a:moveTo>
                <a:lnTo>
                  <a:pt x="2275" y="0"/>
                </a:lnTo>
                <a:lnTo>
                  <a:pt x="2275" y="2253"/>
                </a:lnTo>
                <a:lnTo>
                  <a:pt x="2007" y="2253"/>
                </a:lnTo>
                <a:lnTo>
                  <a:pt x="2007" y="0"/>
                </a:lnTo>
                <a:close/>
                <a:moveTo>
                  <a:pt x="2687" y="2242"/>
                </a:moveTo>
                <a:lnTo>
                  <a:pt x="2955" y="2242"/>
                </a:lnTo>
                <a:lnTo>
                  <a:pt x="2955" y="2253"/>
                </a:lnTo>
                <a:lnTo>
                  <a:pt x="2687" y="2253"/>
                </a:lnTo>
                <a:lnTo>
                  <a:pt x="2687" y="2242"/>
                </a:lnTo>
                <a:close/>
                <a:moveTo>
                  <a:pt x="3357" y="2186"/>
                </a:moveTo>
                <a:lnTo>
                  <a:pt x="3624" y="2186"/>
                </a:lnTo>
                <a:lnTo>
                  <a:pt x="3624" y="2253"/>
                </a:lnTo>
                <a:lnTo>
                  <a:pt x="3357" y="2253"/>
                </a:lnTo>
                <a:lnTo>
                  <a:pt x="3357" y="2186"/>
                </a:lnTo>
                <a:close/>
                <a:moveTo>
                  <a:pt x="4026" y="1974"/>
                </a:moveTo>
                <a:lnTo>
                  <a:pt x="4293" y="1974"/>
                </a:lnTo>
                <a:lnTo>
                  <a:pt x="4293" y="2253"/>
                </a:lnTo>
                <a:lnTo>
                  <a:pt x="4026" y="2253"/>
                </a:lnTo>
                <a:lnTo>
                  <a:pt x="4026" y="1974"/>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59" name="Freeform 11"/>
          <p:cNvSpPr>
            <a:spLocks noEditPoints="1"/>
          </p:cNvSpPr>
          <p:nvPr/>
        </p:nvSpPr>
        <p:spPr bwMode="auto">
          <a:xfrm>
            <a:off x="1126305" y="1431925"/>
            <a:ext cx="71438" cy="4265613"/>
          </a:xfrm>
          <a:custGeom>
            <a:avLst/>
            <a:gdLst/>
            <a:ahLst/>
            <a:cxnLst>
              <a:cxn ang="0">
                <a:pos x="0" y="2676"/>
              </a:cxn>
              <a:cxn ang="0">
                <a:pos x="45" y="2676"/>
              </a:cxn>
              <a:cxn ang="0">
                <a:pos x="45" y="2687"/>
              </a:cxn>
              <a:cxn ang="0">
                <a:pos x="0" y="2687"/>
              </a:cxn>
              <a:cxn ang="0">
                <a:pos x="0" y="2676"/>
              </a:cxn>
              <a:cxn ang="0">
                <a:pos x="0" y="2230"/>
              </a:cxn>
              <a:cxn ang="0">
                <a:pos x="45" y="2230"/>
              </a:cxn>
              <a:cxn ang="0">
                <a:pos x="45" y="2241"/>
              </a:cxn>
              <a:cxn ang="0">
                <a:pos x="0" y="2241"/>
              </a:cxn>
              <a:cxn ang="0">
                <a:pos x="0" y="2230"/>
              </a:cxn>
              <a:cxn ang="0">
                <a:pos x="0" y="1784"/>
              </a:cxn>
              <a:cxn ang="0">
                <a:pos x="45" y="1784"/>
              </a:cxn>
              <a:cxn ang="0">
                <a:pos x="45" y="1795"/>
              </a:cxn>
              <a:cxn ang="0">
                <a:pos x="0" y="1795"/>
              </a:cxn>
              <a:cxn ang="0">
                <a:pos x="0" y="1784"/>
              </a:cxn>
              <a:cxn ang="0">
                <a:pos x="0" y="1338"/>
              </a:cxn>
              <a:cxn ang="0">
                <a:pos x="45" y="1338"/>
              </a:cxn>
              <a:cxn ang="0">
                <a:pos x="45" y="1349"/>
              </a:cxn>
              <a:cxn ang="0">
                <a:pos x="0" y="1349"/>
              </a:cxn>
              <a:cxn ang="0">
                <a:pos x="0" y="1338"/>
              </a:cxn>
              <a:cxn ang="0">
                <a:pos x="0" y="892"/>
              </a:cxn>
              <a:cxn ang="0">
                <a:pos x="45" y="892"/>
              </a:cxn>
              <a:cxn ang="0">
                <a:pos x="45" y="903"/>
              </a:cxn>
              <a:cxn ang="0">
                <a:pos x="0" y="903"/>
              </a:cxn>
              <a:cxn ang="0">
                <a:pos x="0" y="892"/>
              </a:cxn>
              <a:cxn ang="0">
                <a:pos x="0" y="446"/>
              </a:cxn>
              <a:cxn ang="0">
                <a:pos x="45" y="446"/>
              </a:cxn>
              <a:cxn ang="0">
                <a:pos x="45" y="457"/>
              </a:cxn>
              <a:cxn ang="0">
                <a:pos x="0" y="457"/>
              </a:cxn>
              <a:cxn ang="0">
                <a:pos x="0" y="446"/>
              </a:cxn>
              <a:cxn ang="0">
                <a:pos x="0" y="0"/>
              </a:cxn>
              <a:cxn ang="0">
                <a:pos x="45" y="0"/>
              </a:cxn>
              <a:cxn ang="0">
                <a:pos x="45" y="11"/>
              </a:cxn>
              <a:cxn ang="0">
                <a:pos x="0" y="11"/>
              </a:cxn>
              <a:cxn ang="0">
                <a:pos x="0" y="0"/>
              </a:cxn>
            </a:cxnLst>
            <a:rect l="0" t="0" r="r" b="b"/>
            <a:pathLst>
              <a:path w="45" h="2687">
                <a:moveTo>
                  <a:pt x="0" y="2676"/>
                </a:moveTo>
                <a:lnTo>
                  <a:pt x="45" y="2676"/>
                </a:lnTo>
                <a:lnTo>
                  <a:pt x="45" y="2687"/>
                </a:lnTo>
                <a:lnTo>
                  <a:pt x="0" y="2687"/>
                </a:lnTo>
                <a:lnTo>
                  <a:pt x="0" y="2676"/>
                </a:lnTo>
                <a:close/>
                <a:moveTo>
                  <a:pt x="0" y="2230"/>
                </a:moveTo>
                <a:lnTo>
                  <a:pt x="45" y="2230"/>
                </a:lnTo>
                <a:lnTo>
                  <a:pt x="45" y="2241"/>
                </a:lnTo>
                <a:lnTo>
                  <a:pt x="0" y="2241"/>
                </a:lnTo>
                <a:lnTo>
                  <a:pt x="0" y="2230"/>
                </a:lnTo>
                <a:close/>
                <a:moveTo>
                  <a:pt x="0" y="1784"/>
                </a:moveTo>
                <a:lnTo>
                  <a:pt x="45" y="1784"/>
                </a:lnTo>
                <a:lnTo>
                  <a:pt x="45" y="1795"/>
                </a:lnTo>
                <a:lnTo>
                  <a:pt x="0" y="1795"/>
                </a:lnTo>
                <a:lnTo>
                  <a:pt x="0" y="1784"/>
                </a:lnTo>
                <a:close/>
                <a:moveTo>
                  <a:pt x="0" y="1338"/>
                </a:moveTo>
                <a:lnTo>
                  <a:pt x="45" y="1338"/>
                </a:lnTo>
                <a:lnTo>
                  <a:pt x="45" y="1349"/>
                </a:lnTo>
                <a:lnTo>
                  <a:pt x="0" y="1349"/>
                </a:lnTo>
                <a:lnTo>
                  <a:pt x="0" y="1338"/>
                </a:lnTo>
                <a:close/>
                <a:moveTo>
                  <a:pt x="0" y="892"/>
                </a:moveTo>
                <a:lnTo>
                  <a:pt x="45" y="892"/>
                </a:lnTo>
                <a:lnTo>
                  <a:pt x="45" y="903"/>
                </a:lnTo>
                <a:lnTo>
                  <a:pt x="0" y="903"/>
                </a:lnTo>
                <a:lnTo>
                  <a:pt x="0" y="892"/>
                </a:lnTo>
                <a:close/>
                <a:moveTo>
                  <a:pt x="0" y="446"/>
                </a:moveTo>
                <a:lnTo>
                  <a:pt x="45" y="446"/>
                </a:lnTo>
                <a:lnTo>
                  <a:pt x="45" y="457"/>
                </a:lnTo>
                <a:lnTo>
                  <a:pt x="0" y="457"/>
                </a:lnTo>
                <a:lnTo>
                  <a:pt x="0" y="446"/>
                </a:lnTo>
                <a:close/>
                <a:moveTo>
                  <a:pt x="0" y="0"/>
                </a:moveTo>
                <a:lnTo>
                  <a:pt x="45" y="0"/>
                </a:lnTo>
                <a:lnTo>
                  <a:pt x="45" y="11"/>
                </a:lnTo>
                <a:lnTo>
                  <a:pt x="0" y="11"/>
                </a:lnTo>
                <a:lnTo>
                  <a:pt x="0" y="0"/>
                </a:lnTo>
                <a:close/>
              </a:path>
            </a:pathLst>
          </a:custGeom>
          <a:solidFill>
            <a:srgbClr val="868686"/>
          </a:solidFill>
          <a:ln w="17463"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2061" name="Freeform 13"/>
          <p:cNvSpPr>
            <a:spLocks noEditPoints="1"/>
          </p:cNvSpPr>
          <p:nvPr/>
        </p:nvSpPr>
        <p:spPr bwMode="auto">
          <a:xfrm>
            <a:off x="1188218" y="5689600"/>
            <a:ext cx="7488238" cy="69850"/>
          </a:xfrm>
          <a:custGeom>
            <a:avLst/>
            <a:gdLst/>
            <a:ahLst/>
            <a:cxnLst>
              <a:cxn ang="0">
                <a:pos x="11" y="0"/>
              </a:cxn>
              <a:cxn ang="0">
                <a:pos x="11" y="44"/>
              </a:cxn>
              <a:cxn ang="0">
                <a:pos x="0" y="44"/>
              </a:cxn>
              <a:cxn ang="0">
                <a:pos x="0" y="0"/>
              </a:cxn>
              <a:cxn ang="0">
                <a:pos x="11" y="0"/>
              </a:cxn>
              <a:cxn ang="0">
                <a:pos x="680" y="0"/>
              </a:cxn>
              <a:cxn ang="0">
                <a:pos x="680" y="44"/>
              </a:cxn>
              <a:cxn ang="0">
                <a:pos x="669" y="44"/>
              </a:cxn>
              <a:cxn ang="0">
                <a:pos x="669" y="0"/>
              </a:cxn>
              <a:cxn ang="0">
                <a:pos x="680" y="0"/>
              </a:cxn>
              <a:cxn ang="0">
                <a:pos x="1361" y="0"/>
              </a:cxn>
              <a:cxn ang="0">
                <a:pos x="1361" y="44"/>
              </a:cxn>
              <a:cxn ang="0">
                <a:pos x="1349" y="44"/>
              </a:cxn>
              <a:cxn ang="0">
                <a:pos x="1349" y="0"/>
              </a:cxn>
              <a:cxn ang="0">
                <a:pos x="1361" y="0"/>
              </a:cxn>
              <a:cxn ang="0">
                <a:pos x="2030" y="0"/>
              </a:cxn>
              <a:cxn ang="0">
                <a:pos x="2030" y="44"/>
              </a:cxn>
              <a:cxn ang="0">
                <a:pos x="2018" y="44"/>
              </a:cxn>
              <a:cxn ang="0">
                <a:pos x="2018" y="0"/>
              </a:cxn>
              <a:cxn ang="0">
                <a:pos x="2030" y="0"/>
              </a:cxn>
              <a:cxn ang="0">
                <a:pos x="2699" y="0"/>
              </a:cxn>
              <a:cxn ang="0">
                <a:pos x="2699" y="44"/>
              </a:cxn>
              <a:cxn ang="0">
                <a:pos x="2688" y="44"/>
              </a:cxn>
              <a:cxn ang="0">
                <a:pos x="2688" y="0"/>
              </a:cxn>
              <a:cxn ang="0">
                <a:pos x="2699" y="0"/>
              </a:cxn>
              <a:cxn ang="0">
                <a:pos x="3368" y="0"/>
              </a:cxn>
              <a:cxn ang="0">
                <a:pos x="3368" y="44"/>
              </a:cxn>
              <a:cxn ang="0">
                <a:pos x="3357" y="44"/>
              </a:cxn>
              <a:cxn ang="0">
                <a:pos x="3357" y="0"/>
              </a:cxn>
              <a:cxn ang="0">
                <a:pos x="3368" y="0"/>
              </a:cxn>
              <a:cxn ang="0">
                <a:pos x="4037" y="0"/>
              </a:cxn>
              <a:cxn ang="0">
                <a:pos x="4037" y="44"/>
              </a:cxn>
              <a:cxn ang="0">
                <a:pos x="4026" y="44"/>
              </a:cxn>
              <a:cxn ang="0">
                <a:pos x="4026" y="0"/>
              </a:cxn>
              <a:cxn ang="0">
                <a:pos x="4037" y="0"/>
              </a:cxn>
              <a:cxn ang="0">
                <a:pos x="4717" y="0"/>
              </a:cxn>
              <a:cxn ang="0">
                <a:pos x="4717" y="44"/>
              </a:cxn>
              <a:cxn ang="0">
                <a:pos x="4706" y="44"/>
              </a:cxn>
              <a:cxn ang="0">
                <a:pos x="4706" y="0"/>
              </a:cxn>
              <a:cxn ang="0">
                <a:pos x="4717" y="0"/>
              </a:cxn>
            </a:cxnLst>
            <a:rect l="0" t="0" r="r" b="b"/>
            <a:pathLst>
              <a:path w="4717" h="44">
                <a:moveTo>
                  <a:pt x="11" y="0"/>
                </a:moveTo>
                <a:lnTo>
                  <a:pt x="11" y="44"/>
                </a:lnTo>
                <a:lnTo>
                  <a:pt x="0" y="44"/>
                </a:lnTo>
                <a:lnTo>
                  <a:pt x="0" y="0"/>
                </a:lnTo>
                <a:lnTo>
                  <a:pt x="11" y="0"/>
                </a:lnTo>
                <a:close/>
                <a:moveTo>
                  <a:pt x="680" y="0"/>
                </a:moveTo>
                <a:lnTo>
                  <a:pt x="680" y="44"/>
                </a:lnTo>
                <a:lnTo>
                  <a:pt x="669" y="44"/>
                </a:lnTo>
                <a:lnTo>
                  <a:pt x="669" y="0"/>
                </a:lnTo>
                <a:lnTo>
                  <a:pt x="680" y="0"/>
                </a:lnTo>
                <a:close/>
                <a:moveTo>
                  <a:pt x="1361" y="0"/>
                </a:moveTo>
                <a:lnTo>
                  <a:pt x="1361" y="44"/>
                </a:lnTo>
                <a:lnTo>
                  <a:pt x="1349" y="44"/>
                </a:lnTo>
                <a:lnTo>
                  <a:pt x="1349" y="0"/>
                </a:lnTo>
                <a:lnTo>
                  <a:pt x="1361" y="0"/>
                </a:lnTo>
                <a:close/>
                <a:moveTo>
                  <a:pt x="2030" y="0"/>
                </a:moveTo>
                <a:lnTo>
                  <a:pt x="2030" y="44"/>
                </a:lnTo>
                <a:lnTo>
                  <a:pt x="2018" y="44"/>
                </a:lnTo>
                <a:lnTo>
                  <a:pt x="2018" y="0"/>
                </a:lnTo>
                <a:lnTo>
                  <a:pt x="2030" y="0"/>
                </a:lnTo>
                <a:close/>
                <a:moveTo>
                  <a:pt x="2699" y="0"/>
                </a:moveTo>
                <a:lnTo>
                  <a:pt x="2699" y="44"/>
                </a:lnTo>
                <a:lnTo>
                  <a:pt x="2688" y="44"/>
                </a:lnTo>
                <a:lnTo>
                  <a:pt x="2688" y="0"/>
                </a:lnTo>
                <a:lnTo>
                  <a:pt x="2699" y="0"/>
                </a:lnTo>
                <a:close/>
                <a:moveTo>
                  <a:pt x="3368" y="0"/>
                </a:moveTo>
                <a:lnTo>
                  <a:pt x="3368" y="44"/>
                </a:lnTo>
                <a:lnTo>
                  <a:pt x="3357" y="44"/>
                </a:lnTo>
                <a:lnTo>
                  <a:pt x="3357" y="0"/>
                </a:lnTo>
                <a:lnTo>
                  <a:pt x="3368" y="0"/>
                </a:lnTo>
                <a:close/>
                <a:moveTo>
                  <a:pt x="4037" y="0"/>
                </a:moveTo>
                <a:lnTo>
                  <a:pt x="4037" y="44"/>
                </a:lnTo>
                <a:lnTo>
                  <a:pt x="4026" y="44"/>
                </a:lnTo>
                <a:lnTo>
                  <a:pt x="4026" y="0"/>
                </a:lnTo>
                <a:lnTo>
                  <a:pt x="4037" y="0"/>
                </a:lnTo>
                <a:close/>
                <a:moveTo>
                  <a:pt x="4717" y="0"/>
                </a:moveTo>
                <a:lnTo>
                  <a:pt x="4717" y="44"/>
                </a:lnTo>
                <a:lnTo>
                  <a:pt x="4706" y="44"/>
                </a:lnTo>
                <a:lnTo>
                  <a:pt x="4706" y="0"/>
                </a:lnTo>
                <a:lnTo>
                  <a:pt x="4717" y="0"/>
                </a:lnTo>
                <a:close/>
              </a:path>
            </a:pathLst>
          </a:custGeom>
          <a:solidFill>
            <a:srgbClr val="868686"/>
          </a:solidFill>
          <a:ln w="17463"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2062" name="Rectangle 14"/>
          <p:cNvSpPr>
            <a:spLocks noChangeArrowheads="1"/>
          </p:cNvSpPr>
          <p:nvPr/>
        </p:nvSpPr>
        <p:spPr bwMode="auto">
          <a:xfrm>
            <a:off x="1513655" y="5119688"/>
            <a:ext cx="620713" cy="371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Arial" pitchFamily="34" charset="0"/>
              </a:rPr>
              <a:t>2.8%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3" name="Rectangle 15"/>
          <p:cNvSpPr>
            <a:spLocks noChangeArrowheads="1"/>
          </p:cNvSpPr>
          <p:nvPr/>
        </p:nvSpPr>
        <p:spPr bwMode="auto">
          <a:xfrm>
            <a:off x="2507430" y="4005263"/>
            <a:ext cx="744538" cy="371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Arial" pitchFamily="34" charset="0"/>
              </a:rPr>
              <a:t>18.5%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4" name="Rectangle 16"/>
          <p:cNvSpPr>
            <a:spLocks noChangeArrowheads="1"/>
          </p:cNvSpPr>
          <p:nvPr/>
        </p:nvSpPr>
        <p:spPr bwMode="auto">
          <a:xfrm>
            <a:off x="3644080" y="4870450"/>
            <a:ext cx="620713" cy="371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Arial" pitchFamily="34" charset="0"/>
              </a:rPr>
              <a:t>6.3%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5" name="Rectangle 17"/>
          <p:cNvSpPr>
            <a:spLocks noChangeArrowheads="1"/>
          </p:cNvSpPr>
          <p:nvPr/>
        </p:nvSpPr>
        <p:spPr bwMode="auto">
          <a:xfrm>
            <a:off x="4639443" y="1728788"/>
            <a:ext cx="742950" cy="371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Arial" pitchFamily="34" charset="0"/>
              </a:rPr>
              <a:t>50.7%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6" name="Rectangle 18"/>
          <p:cNvSpPr>
            <a:spLocks noChangeArrowheads="1"/>
          </p:cNvSpPr>
          <p:nvPr/>
        </p:nvSpPr>
        <p:spPr bwMode="auto">
          <a:xfrm>
            <a:off x="5774505" y="5297488"/>
            <a:ext cx="619125" cy="371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Arial" pitchFamily="34" charset="0"/>
              </a:rPr>
              <a:t>0.3%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7" name="Rectangle 19"/>
          <p:cNvSpPr>
            <a:spLocks noChangeArrowheads="1"/>
          </p:cNvSpPr>
          <p:nvPr/>
        </p:nvSpPr>
        <p:spPr bwMode="auto">
          <a:xfrm>
            <a:off x="6839718" y="5207000"/>
            <a:ext cx="619125" cy="371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Arial" pitchFamily="34" charset="0"/>
              </a:rPr>
              <a:t>1.6%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8" name="Rectangle 20"/>
          <p:cNvSpPr>
            <a:spLocks noChangeArrowheads="1"/>
          </p:cNvSpPr>
          <p:nvPr/>
        </p:nvSpPr>
        <p:spPr bwMode="auto">
          <a:xfrm>
            <a:off x="7904930" y="4865688"/>
            <a:ext cx="619125" cy="3730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Arial" pitchFamily="34" charset="0"/>
              </a:rPr>
              <a:t>6.4%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9" name="Rectangle 21"/>
          <p:cNvSpPr>
            <a:spLocks noChangeArrowheads="1"/>
          </p:cNvSpPr>
          <p:nvPr/>
        </p:nvSpPr>
        <p:spPr bwMode="auto">
          <a:xfrm>
            <a:off x="705618" y="5553075"/>
            <a:ext cx="425450" cy="3730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0" name="Rectangle 22"/>
          <p:cNvSpPr>
            <a:spLocks noChangeArrowheads="1"/>
          </p:cNvSpPr>
          <p:nvPr/>
        </p:nvSpPr>
        <p:spPr bwMode="auto">
          <a:xfrm>
            <a:off x="575443" y="4846638"/>
            <a:ext cx="547688" cy="371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1" name="Rectangle 23"/>
          <p:cNvSpPr>
            <a:spLocks noChangeArrowheads="1"/>
          </p:cNvSpPr>
          <p:nvPr/>
        </p:nvSpPr>
        <p:spPr bwMode="auto">
          <a:xfrm>
            <a:off x="575443" y="4140200"/>
            <a:ext cx="547688" cy="371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2" name="Rectangle 24"/>
          <p:cNvSpPr>
            <a:spLocks noChangeArrowheads="1"/>
          </p:cNvSpPr>
          <p:nvPr/>
        </p:nvSpPr>
        <p:spPr bwMode="auto">
          <a:xfrm>
            <a:off x="575443" y="3432175"/>
            <a:ext cx="547688" cy="3730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3" name="Rectangle 25"/>
          <p:cNvSpPr>
            <a:spLocks noChangeArrowheads="1"/>
          </p:cNvSpPr>
          <p:nvPr/>
        </p:nvSpPr>
        <p:spPr bwMode="auto">
          <a:xfrm>
            <a:off x="575443" y="2725738"/>
            <a:ext cx="547688" cy="371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4" name="Rectangle 26"/>
          <p:cNvSpPr>
            <a:spLocks noChangeArrowheads="1"/>
          </p:cNvSpPr>
          <p:nvPr/>
        </p:nvSpPr>
        <p:spPr bwMode="auto">
          <a:xfrm>
            <a:off x="575443" y="2019300"/>
            <a:ext cx="547688" cy="371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5" name="Rectangle 27"/>
          <p:cNvSpPr>
            <a:spLocks noChangeArrowheads="1"/>
          </p:cNvSpPr>
          <p:nvPr/>
        </p:nvSpPr>
        <p:spPr bwMode="auto">
          <a:xfrm>
            <a:off x="575443" y="1311275"/>
            <a:ext cx="547688" cy="3730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6" name="Rectangle 28"/>
          <p:cNvSpPr>
            <a:spLocks noChangeArrowheads="1"/>
          </p:cNvSpPr>
          <p:nvPr/>
        </p:nvSpPr>
        <p:spPr bwMode="auto">
          <a:xfrm>
            <a:off x="1548580" y="5861050"/>
            <a:ext cx="512763" cy="371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Arial" pitchFamily="34" charset="0"/>
              </a:rPr>
              <a:t>AFR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7" name="Rectangle 29"/>
          <p:cNvSpPr>
            <a:spLocks noChangeArrowheads="1"/>
          </p:cNvSpPr>
          <p:nvPr/>
        </p:nvSpPr>
        <p:spPr bwMode="auto">
          <a:xfrm>
            <a:off x="2577280" y="5861050"/>
            <a:ext cx="619125" cy="371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Arial" pitchFamily="34" charset="0"/>
              </a:rPr>
              <a:t>AMR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8" name="Rectangle 30"/>
          <p:cNvSpPr>
            <a:spLocks noChangeArrowheads="1"/>
          </p:cNvSpPr>
          <p:nvPr/>
        </p:nvSpPr>
        <p:spPr bwMode="auto">
          <a:xfrm>
            <a:off x="3661543" y="5861050"/>
            <a:ext cx="584200" cy="371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Arial" pitchFamily="34" charset="0"/>
              </a:rPr>
              <a:t>EMR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9" name="Rectangle 31"/>
          <p:cNvSpPr>
            <a:spLocks noChangeArrowheads="1"/>
          </p:cNvSpPr>
          <p:nvPr/>
        </p:nvSpPr>
        <p:spPr bwMode="auto">
          <a:xfrm>
            <a:off x="4744218" y="5861050"/>
            <a:ext cx="530225" cy="371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Arial" pitchFamily="34" charset="0"/>
              </a:rPr>
              <a:t>EUR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0" name="Rectangle 32"/>
          <p:cNvSpPr>
            <a:spLocks noChangeArrowheads="1"/>
          </p:cNvSpPr>
          <p:nvPr/>
        </p:nvSpPr>
        <p:spPr bwMode="auto">
          <a:xfrm>
            <a:off x="5755455" y="5861050"/>
            <a:ext cx="636588" cy="371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Arial" pitchFamily="34" charset="0"/>
              </a:rPr>
              <a:t>SEAR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1" name="Rectangle 33"/>
          <p:cNvSpPr>
            <a:spLocks noChangeArrowheads="1"/>
          </p:cNvSpPr>
          <p:nvPr/>
        </p:nvSpPr>
        <p:spPr bwMode="auto">
          <a:xfrm>
            <a:off x="6839718" y="5861050"/>
            <a:ext cx="601663" cy="371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Arial" pitchFamily="34" charset="0"/>
              </a:rPr>
              <a:t>WPR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2" name="Rectangle 34"/>
          <p:cNvSpPr>
            <a:spLocks noChangeArrowheads="1"/>
          </p:cNvSpPr>
          <p:nvPr/>
        </p:nvSpPr>
        <p:spPr bwMode="auto">
          <a:xfrm>
            <a:off x="7833493" y="5861050"/>
            <a:ext cx="779463" cy="371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Arial" pitchFamily="34" charset="0"/>
              </a:rPr>
              <a:t>Global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2"/>
          <p:cNvSpPr txBox="1">
            <a:spLocks noChangeArrowheads="1"/>
          </p:cNvSpPr>
          <p:nvPr/>
        </p:nvSpPr>
        <p:spPr bwMode="auto">
          <a:xfrm>
            <a:off x="0" y="25300"/>
            <a:ext cx="9144000" cy="1387476"/>
          </a:xfrm>
          <a:prstGeom prst="rect">
            <a:avLst/>
          </a:prstGeom>
          <a:noFill/>
          <a:ln w="12700">
            <a:noFill/>
            <a:miter lim="800000"/>
            <a:headEnd/>
            <a:tailEnd/>
          </a:ln>
          <a:effectLst>
            <a:outerShdw dist="17961" dir="2700000" algn="ctr" rotWithShape="0">
              <a:srgbClr val="96CCEE"/>
            </a:outerShdw>
          </a:effectLst>
        </p:spPr>
        <p:txBody>
          <a:bodyPr lIns="90488" tIns="44450" rIns="90488" bIns="44450" anchor="ctr"/>
          <a:lstStyle/>
          <a:p>
            <a:pPr algn="ctr" eaLnBrk="0" hangingPunct="0">
              <a:defRPr/>
            </a:pPr>
            <a:r>
              <a:rPr lang="fr-FR" sz="4000" kern="0" dirty="0" smtClean="0">
                <a:solidFill>
                  <a:srgbClr val="002060"/>
                </a:solidFill>
                <a:latin typeface="Calibri" pitchFamily="34" charset="0"/>
                <a:ea typeface="+mj-ea"/>
                <a:cs typeface="+mj-cs"/>
              </a:rPr>
              <a:t>DST </a:t>
            </a:r>
            <a:r>
              <a:rPr lang="fr-FR" sz="4000" kern="0" dirty="0" err="1" smtClean="0">
                <a:solidFill>
                  <a:srgbClr val="002060"/>
                </a:solidFill>
                <a:latin typeface="Calibri" pitchFamily="34" charset="0"/>
                <a:ea typeface="+mj-ea"/>
                <a:cs typeface="+mj-cs"/>
              </a:rPr>
              <a:t>coverage</a:t>
            </a:r>
            <a:r>
              <a:rPr lang="fr-FR" sz="4000" kern="0" dirty="0" smtClean="0">
                <a:solidFill>
                  <a:srgbClr val="002060"/>
                </a:solidFill>
                <a:latin typeface="Calibri" pitchFamily="34" charset="0"/>
                <a:ea typeface="+mj-ea"/>
                <a:cs typeface="+mj-cs"/>
              </a:rPr>
              <a:t> for second-line </a:t>
            </a:r>
            <a:r>
              <a:rPr lang="fr-FR" sz="4000" kern="0" dirty="0" err="1" smtClean="0">
                <a:solidFill>
                  <a:srgbClr val="002060"/>
                </a:solidFill>
                <a:latin typeface="Calibri" pitchFamily="34" charset="0"/>
                <a:ea typeface="+mj-ea"/>
                <a:cs typeface="+mj-cs"/>
              </a:rPr>
              <a:t>drugs</a:t>
            </a:r>
            <a:r>
              <a:rPr lang="fr-FR" sz="4000" kern="0" dirty="0" smtClean="0">
                <a:solidFill>
                  <a:srgbClr val="002060"/>
                </a:solidFill>
                <a:latin typeface="Calibri" pitchFamily="34" charset="0"/>
                <a:ea typeface="+mj-ea"/>
                <a:cs typeface="+mj-cs"/>
              </a:rPr>
              <a:t> </a:t>
            </a:r>
          </a:p>
          <a:p>
            <a:pPr algn="ctr" eaLnBrk="0" hangingPunct="0">
              <a:defRPr/>
            </a:pPr>
            <a:r>
              <a:rPr lang="fr-FR" sz="4000" kern="0" dirty="0" err="1" smtClean="0">
                <a:solidFill>
                  <a:srgbClr val="002060"/>
                </a:solidFill>
                <a:latin typeface="Calibri" pitchFamily="34" charset="0"/>
                <a:ea typeface="+mj-ea"/>
                <a:cs typeface="+mj-cs"/>
              </a:rPr>
              <a:t>among</a:t>
            </a:r>
            <a:r>
              <a:rPr lang="fr-FR" sz="4000" kern="0" dirty="0" smtClean="0">
                <a:solidFill>
                  <a:srgbClr val="002060"/>
                </a:solidFill>
                <a:latin typeface="Calibri" pitchFamily="34" charset="0"/>
                <a:ea typeface="+mj-ea"/>
                <a:cs typeface="+mj-cs"/>
              </a:rPr>
              <a:t> MDR-TB cases, 2010</a:t>
            </a:r>
            <a:endParaRPr lang="fr-FR" sz="4000" kern="0" dirty="0">
              <a:solidFill>
                <a:srgbClr val="002060"/>
              </a:solidFill>
              <a:latin typeface="Calibri" pitchFamily="34" charset="0"/>
              <a:ea typeface="+mj-ea"/>
              <a:cs typeface="+mj-cs"/>
            </a:endParaRPr>
          </a:p>
        </p:txBody>
      </p:sp>
      <p:sp>
        <p:nvSpPr>
          <p:cNvPr id="2052" name="AutoShape 4"/>
          <p:cNvSpPr>
            <a:spLocks noChangeAspect="1" noChangeArrowheads="1" noTextEdit="1"/>
          </p:cNvSpPr>
          <p:nvPr/>
        </p:nvSpPr>
        <p:spPr bwMode="auto">
          <a:xfrm>
            <a:off x="539750" y="1341438"/>
            <a:ext cx="8137525" cy="4895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54" name="Rectangle 6"/>
          <p:cNvSpPr>
            <a:spLocks noChangeArrowheads="1"/>
          </p:cNvSpPr>
          <p:nvPr/>
        </p:nvSpPr>
        <p:spPr bwMode="auto">
          <a:xfrm>
            <a:off x="547688" y="1349376"/>
            <a:ext cx="8121650" cy="48799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55" name="Rectangle 7"/>
          <p:cNvSpPr>
            <a:spLocks noChangeArrowheads="1"/>
          </p:cNvSpPr>
          <p:nvPr/>
        </p:nvSpPr>
        <p:spPr bwMode="auto">
          <a:xfrm>
            <a:off x="1290638" y="1603376"/>
            <a:ext cx="7124700" cy="40687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57" name="Freeform 9"/>
          <p:cNvSpPr>
            <a:spLocks noEditPoints="1"/>
          </p:cNvSpPr>
          <p:nvPr/>
        </p:nvSpPr>
        <p:spPr bwMode="auto">
          <a:xfrm>
            <a:off x="1595438" y="2244726"/>
            <a:ext cx="6499225" cy="3409950"/>
          </a:xfrm>
          <a:custGeom>
            <a:avLst/>
            <a:gdLst/>
            <a:ahLst/>
            <a:cxnLst>
              <a:cxn ang="0">
                <a:pos x="0" y="415"/>
              </a:cxn>
              <a:cxn ang="0">
                <a:pos x="255" y="415"/>
              </a:cxn>
              <a:cxn ang="0">
                <a:pos x="255" y="2148"/>
              </a:cxn>
              <a:cxn ang="0">
                <a:pos x="0" y="2148"/>
              </a:cxn>
              <a:cxn ang="0">
                <a:pos x="0" y="415"/>
              </a:cxn>
              <a:cxn ang="0">
                <a:pos x="638" y="1499"/>
              </a:cxn>
              <a:cxn ang="0">
                <a:pos x="893" y="1499"/>
              </a:cxn>
              <a:cxn ang="0">
                <a:pos x="893" y="2148"/>
              </a:cxn>
              <a:cxn ang="0">
                <a:pos x="638" y="2148"/>
              </a:cxn>
              <a:cxn ang="0">
                <a:pos x="638" y="1499"/>
              </a:cxn>
              <a:cxn ang="0">
                <a:pos x="1276" y="0"/>
              </a:cxn>
              <a:cxn ang="0">
                <a:pos x="1542" y="0"/>
              </a:cxn>
              <a:cxn ang="0">
                <a:pos x="1542" y="2148"/>
              </a:cxn>
              <a:cxn ang="0">
                <a:pos x="1276" y="2148"/>
              </a:cxn>
              <a:cxn ang="0">
                <a:pos x="1276" y="0"/>
              </a:cxn>
              <a:cxn ang="0">
                <a:pos x="1925" y="1935"/>
              </a:cxn>
              <a:cxn ang="0">
                <a:pos x="2180" y="1935"/>
              </a:cxn>
              <a:cxn ang="0">
                <a:pos x="2180" y="2148"/>
              </a:cxn>
              <a:cxn ang="0">
                <a:pos x="1925" y="2148"/>
              </a:cxn>
              <a:cxn ang="0">
                <a:pos x="1925" y="1935"/>
              </a:cxn>
              <a:cxn ang="0">
                <a:pos x="2563" y="1425"/>
              </a:cxn>
              <a:cxn ang="0">
                <a:pos x="2818" y="1425"/>
              </a:cxn>
              <a:cxn ang="0">
                <a:pos x="2818" y="2148"/>
              </a:cxn>
              <a:cxn ang="0">
                <a:pos x="2563" y="2148"/>
              </a:cxn>
              <a:cxn ang="0">
                <a:pos x="2563" y="1425"/>
              </a:cxn>
              <a:cxn ang="0">
                <a:pos x="3201" y="2031"/>
              </a:cxn>
              <a:cxn ang="0">
                <a:pos x="3456" y="2031"/>
              </a:cxn>
              <a:cxn ang="0">
                <a:pos x="3456" y="2148"/>
              </a:cxn>
              <a:cxn ang="0">
                <a:pos x="3201" y="2148"/>
              </a:cxn>
              <a:cxn ang="0">
                <a:pos x="3201" y="2031"/>
              </a:cxn>
              <a:cxn ang="0">
                <a:pos x="3839" y="1563"/>
              </a:cxn>
              <a:cxn ang="0">
                <a:pos x="4094" y="1563"/>
              </a:cxn>
              <a:cxn ang="0">
                <a:pos x="4094" y="2148"/>
              </a:cxn>
              <a:cxn ang="0">
                <a:pos x="3839" y="2148"/>
              </a:cxn>
              <a:cxn ang="0">
                <a:pos x="3839" y="1563"/>
              </a:cxn>
            </a:cxnLst>
            <a:rect l="0" t="0" r="r" b="b"/>
            <a:pathLst>
              <a:path w="4094" h="2148">
                <a:moveTo>
                  <a:pt x="0" y="415"/>
                </a:moveTo>
                <a:lnTo>
                  <a:pt x="255" y="415"/>
                </a:lnTo>
                <a:lnTo>
                  <a:pt x="255" y="2148"/>
                </a:lnTo>
                <a:lnTo>
                  <a:pt x="0" y="2148"/>
                </a:lnTo>
                <a:lnTo>
                  <a:pt x="0" y="415"/>
                </a:lnTo>
                <a:close/>
                <a:moveTo>
                  <a:pt x="638" y="1499"/>
                </a:moveTo>
                <a:lnTo>
                  <a:pt x="893" y="1499"/>
                </a:lnTo>
                <a:lnTo>
                  <a:pt x="893" y="2148"/>
                </a:lnTo>
                <a:lnTo>
                  <a:pt x="638" y="2148"/>
                </a:lnTo>
                <a:lnTo>
                  <a:pt x="638" y="1499"/>
                </a:lnTo>
                <a:close/>
                <a:moveTo>
                  <a:pt x="1276" y="0"/>
                </a:moveTo>
                <a:lnTo>
                  <a:pt x="1542" y="0"/>
                </a:lnTo>
                <a:lnTo>
                  <a:pt x="1542" y="2148"/>
                </a:lnTo>
                <a:lnTo>
                  <a:pt x="1276" y="2148"/>
                </a:lnTo>
                <a:lnTo>
                  <a:pt x="1276" y="0"/>
                </a:lnTo>
                <a:close/>
                <a:moveTo>
                  <a:pt x="1925" y="1935"/>
                </a:moveTo>
                <a:lnTo>
                  <a:pt x="2180" y="1935"/>
                </a:lnTo>
                <a:lnTo>
                  <a:pt x="2180" y="2148"/>
                </a:lnTo>
                <a:lnTo>
                  <a:pt x="1925" y="2148"/>
                </a:lnTo>
                <a:lnTo>
                  <a:pt x="1925" y="1935"/>
                </a:lnTo>
                <a:close/>
                <a:moveTo>
                  <a:pt x="2563" y="1425"/>
                </a:moveTo>
                <a:lnTo>
                  <a:pt x="2818" y="1425"/>
                </a:lnTo>
                <a:lnTo>
                  <a:pt x="2818" y="2148"/>
                </a:lnTo>
                <a:lnTo>
                  <a:pt x="2563" y="2148"/>
                </a:lnTo>
                <a:lnTo>
                  <a:pt x="2563" y="1425"/>
                </a:lnTo>
                <a:close/>
                <a:moveTo>
                  <a:pt x="3201" y="2031"/>
                </a:moveTo>
                <a:lnTo>
                  <a:pt x="3456" y="2031"/>
                </a:lnTo>
                <a:lnTo>
                  <a:pt x="3456" y="2148"/>
                </a:lnTo>
                <a:lnTo>
                  <a:pt x="3201" y="2148"/>
                </a:lnTo>
                <a:lnTo>
                  <a:pt x="3201" y="2031"/>
                </a:lnTo>
                <a:close/>
                <a:moveTo>
                  <a:pt x="3839" y="1563"/>
                </a:moveTo>
                <a:lnTo>
                  <a:pt x="4094" y="1563"/>
                </a:lnTo>
                <a:lnTo>
                  <a:pt x="4094" y="2148"/>
                </a:lnTo>
                <a:lnTo>
                  <a:pt x="3839" y="2148"/>
                </a:lnTo>
                <a:lnTo>
                  <a:pt x="3839" y="1563"/>
                </a:lnTo>
                <a:close/>
              </a:path>
            </a:pathLst>
          </a:custGeom>
          <a:solidFill>
            <a:srgbClr val="4F81B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59" name="Freeform 11"/>
          <p:cNvSpPr>
            <a:spLocks noEditPoints="1"/>
          </p:cNvSpPr>
          <p:nvPr/>
        </p:nvSpPr>
        <p:spPr bwMode="auto">
          <a:xfrm>
            <a:off x="1214438" y="1585913"/>
            <a:ext cx="85725" cy="4068763"/>
          </a:xfrm>
          <a:custGeom>
            <a:avLst/>
            <a:gdLst/>
            <a:ahLst/>
            <a:cxnLst>
              <a:cxn ang="0">
                <a:pos x="0" y="2552"/>
              </a:cxn>
              <a:cxn ang="0">
                <a:pos x="54" y="2552"/>
              </a:cxn>
              <a:cxn ang="0">
                <a:pos x="54" y="2563"/>
              </a:cxn>
              <a:cxn ang="0">
                <a:pos x="0" y="2563"/>
              </a:cxn>
              <a:cxn ang="0">
                <a:pos x="0" y="2552"/>
              </a:cxn>
              <a:cxn ang="0">
                <a:pos x="0" y="2191"/>
              </a:cxn>
              <a:cxn ang="0">
                <a:pos x="54" y="2191"/>
              </a:cxn>
              <a:cxn ang="0">
                <a:pos x="54" y="2201"/>
              </a:cxn>
              <a:cxn ang="0">
                <a:pos x="0" y="2201"/>
              </a:cxn>
              <a:cxn ang="0">
                <a:pos x="0" y="2191"/>
              </a:cxn>
              <a:cxn ang="0">
                <a:pos x="0" y="1829"/>
              </a:cxn>
              <a:cxn ang="0">
                <a:pos x="54" y="1829"/>
              </a:cxn>
              <a:cxn ang="0">
                <a:pos x="54" y="1840"/>
              </a:cxn>
              <a:cxn ang="0">
                <a:pos x="0" y="1840"/>
              </a:cxn>
              <a:cxn ang="0">
                <a:pos x="0" y="1829"/>
              </a:cxn>
              <a:cxn ang="0">
                <a:pos x="0" y="1457"/>
              </a:cxn>
              <a:cxn ang="0">
                <a:pos x="54" y="1457"/>
              </a:cxn>
              <a:cxn ang="0">
                <a:pos x="54" y="1468"/>
              </a:cxn>
              <a:cxn ang="0">
                <a:pos x="0" y="1468"/>
              </a:cxn>
              <a:cxn ang="0">
                <a:pos x="0" y="1457"/>
              </a:cxn>
              <a:cxn ang="0">
                <a:pos x="0" y="1096"/>
              </a:cxn>
              <a:cxn ang="0">
                <a:pos x="54" y="1096"/>
              </a:cxn>
              <a:cxn ang="0">
                <a:pos x="54" y="1106"/>
              </a:cxn>
              <a:cxn ang="0">
                <a:pos x="0" y="1106"/>
              </a:cxn>
              <a:cxn ang="0">
                <a:pos x="0" y="1096"/>
              </a:cxn>
              <a:cxn ang="0">
                <a:pos x="0" y="734"/>
              </a:cxn>
              <a:cxn ang="0">
                <a:pos x="54" y="734"/>
              </a:cxn>
              <a:cxn ang="0">
                <a:pos x="54" y="745"/>
              </a:cxn>
              <a:cxn ang="0">
                <a:pos x="0" y="745"/>
              </a:cxn>
              <a:cxn ang="0">
                <a:pos x="0" y="734"/>
              </a:cxn>
              <a:cxn ang="0">
                <a:pos x="0" y="372"/>
              </a:cxn>
              <a:cxn ang="0">
                <a:pos x="54" y="372"/>
              </a:cxn>
              <a:cxn ang="0">
                <a:pos x="54" y="383"/>
              </a:cxn>
              <a:cxn ang="0">
                <a:pos x="0" y="383"/>
              </a:cxn>
              <a:cxn ang="0">
                <a:pos x="0" y="372"/>
              </a:cxn>
              <a:cxn ang="0">
                <a:pos x="0" y="0"/>
              </a:cxn>
              <a:cxn ang="0">
                <a:pos x="54" y="0"/>
              </a:cxn>
              <a:cxn ang="0">
                <a:pos x="54" y="11"/>
              </a:cxn>
              <a:cxn ang="0">
                <a:pos x="0" y="11"/>
              </a:cxn>
              <a:cxn ang="0">
                <a:pos x="0" y="0"/>
              </a:cxn>
            </a:cxnLst>
            <a:rect l="0" t="0" r="r" b="b"/>
            <a:pathLst>
              <a:path w="54" h="2563">
                <a:moveTo>
                  <a:pt x="0" y="2552"/>
                </a:moveTo>
                <a:lnTo>
                  <a:pt x="54" y="2552"/>
                </a:lnTo>
                <a:lnTo>
                  <a:pt x="54" y="2563"/>
                </a:lnTo>
                <a:lnTo>
                  <a:pt x="0" y="2563"/>
                </a:lnTo>
                <a:lnTo>
                  <a:pt x="0" y="2552"/>
                </a:lnTo>
                <a:close/>
                <a:moveTo>
                  <a:pt x="0" y="2191"/>
                </a:moveTo>
                <a:lnTo>
                  <a:pt x="54" y="2191"/>
                </a:lnTo>
                <a:lnTo>
                  <a:pt x="54" y="2201"/>
                </a:lnTo>
                <a:lnTo>
                  <a:pt x="0" y="2201"/>
                </a:lnTo>
                <a:lnTo>
                  <a:pt x="0" y="2191"/>
                </a:lnTo>
                <a:close/>
                <a:moveTo>
                  <a:pt x="0" y="1829"/>
                </a:moveTo>
                <a:lnTo>
                  <a:pt x="54" y="1829"/>
                </a:lnTo>
                <a:lnTo>
                  <a:pt x="54" y="1840"/>
                </a:lnTo>
                <a:lnTo>
                  <a:pt x="0" y="1840"/>
                </a:lnTo>
                <a:lnTo>
                  <a:pt x="0" y="1829"/>
                </a:lnTo>
                <a:close/>
                <a:moveTo>
                  <a:pt x="0" y="1457"/>
                </a:moveTo>
                <a:lnTo>
                  <a:pt x="54" y="1457"/>
                </a:lnTo>
                <a:lnTo>
                  <a:pt x="54" y="1468"/>
                </a:lnTo>
                <a:lnTo>
                  <a:pt x="0" y="1468"/>
                </a:lnTo>
                <a:lnTo>
                  <a:pt x="0" y="1457"/>
                </a:lnTo>
                <a:close/>
                <a:moveTo>
                  <a:pt x="0" y="1096"/>
                </a:moveTo>
                <a:lnTo>
                  <a:pt x="54" y="1096"/>
                </a:lnTo>
                <a:lnTo>
                  <a:pt x="54" y="1106"/>
                </a:lnTo>
                <a:lnTo>
                  <a:pt x="0" y="1106"/>
                </a:lnTo>
                <a:lnTo>
                  <a:pt x="0" y="1096"/>
                </a:lnTo>
                <a:close/>
                <a:moveTo>
                  <a:pt x="0" y="734"/>
                </a:moveTo>
                <a:lnTo>
                  <a:pt x="54" y="734"/>
                </a:lnTo>
                <a:lnTo>
                  <a:pt x="54" y="745"/>
                </a:lnTo>
                <a:lnTo>
                  <a:pt x="0" y="745"/>
                </a:lnTo>
                <a:lnTo>
                  <a:pt x="0" y="734"/>
                </a:lnTo>
                <a:close/>
                <a:moveTo>
                  <a:pt x="0" y="372"/>
                </a:moveTo>
                <a:lnTo>
                  <a:pt x="54" y="372"/>
                </a:lnTo>
                <a:lnTo>
                  <a:pt x="54" y="383"/>
                </a:lnTo>
                <a:lnTo>
                  <a:pt x="0" y="383"/>
                </a:lnTo>
                <a:lnTo>
                  <a:pt x="0" y="372"/>
                </a:lnTo>
                <a:close/>
                <a:moveTo>
                  <a:pt x="0" y="0"/>
                </a:moveTo>
                <a:lnTo>
                  <a:pt x="54" y="0"/>
                </a:lnTo>
                <a:lnTo>
                  <a:pt x="54" y="11"/>
                </a:lnTo>
                <a:lnTo>
                  <a:pt x="0" y="11"/>
                </a:lnTo>
                <a:lnTo>
                  <a:pt x="0" y="0"/>
                </a:lnTo>
                <a:close/>
              </a:path>
            </a:pathLst>
          </a:custGeom>
          <a:solidFill>
            <a:srgbClr val="868686"/>
          </a:solidFill>
          <a:ln w="17463"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2061" name="Freeform 13"/>
          <p:cNvSpPr>
            <a:spLocks noEditPoints="1"/>
          </p:cNvSpPr>
          <p:nvPr/>
        </p:nvSpPr>
        <p:spPr bwMode="auto">
          <a:xfrm>
            <a:off x="1290638" y="5646738"/>
            <a:ext cx="7124700" cy="66675"/>
          </a:xfrm>
          <a:custGeom>
            <a:avLst/>
            <a:gdLst/>
            <a:ahLst/>
            <a:cxnLst>
              <a:cxn ang="0">
                <a:pos x="11" y="0"/>
              </a:cxn>
              <a:cxn ang="0">
                <a:pos x="11" y="42"/>
              </a:cxn>
              <a:cxn ang="0">
                <a:pos x="0" y="42"/>
              </a:cxn>
              <a:cxn ang="0">
                <a:pos x="0" y="0"/>
              </a:cxn>
              <a:cxn ang="0">
                <a:pos x="11" y="0"/>
              </a:cxn>
              <a:cxn ang="0">
                <a:pos x="649" y="0"/>
              </a:cxn>
              <a:cxn ang="0">
                <a:pos x="649" y="42"/>
              </a:cxn>
              <a:cxn ang="0">
                <a:pos x="638" y="42"/>
              </a:cxn>
              <a:cxn ang="0">
                <a:pos x="638" y="0"/>
              </a:cxn>
              <a:cxn ang="0">
                <a:pos x="649" y="0"/>
              </a:cxn>
              <a:cxn ang="0">
                <a:pos x="1287" y="0"/>
              </a:cxn>
              <a:cxn ang="0">
                <a:pos x="1287" y="42"/>
              </a:cxn>
              <a:cxn ang="0">
                <a:pos x="1276" y="42"/>
              </a:cxn>
              <a:cxn ang="0">
                <a:pos x="1276" y="0"/>
              </a:cxn>
              <a:cxn ang="0">
                <a:pos x="1287" y="0"/>
              </a:cxn>
              <a:cxn ang="0">
                <a:pos x="1925" y="0"/>
              </a:cxn>
              <a:cxn ang="0">
                <a:pos x="1925" y="42"/>
              </a:cxn>
              <a:cxn ang="0">
                <a:pos x="1915" y="42"/>
              </a:cxn>
              <a:cxn ang="0">
                <a:pos x="1915" y="0"/>
              </a:cxn>
              <a:cxn ang="0">
                <a:pos x="1925" y="0"/>
              </a:cxn>
              <a:cxn ang="0">
                <a:pos x="2563" y="0"/>
              </a:cxn>
              <a:cxn ang="0">
                <a:pos x="2563" y="42"/>
              </a:cxn>
              <a:cxn ang="0">
                <a:pos x="2553" y="42"/>
              </a:cxn>
              <a:cxn ang="0">
                <a:pos x="2553" y="0"/>
              </a:cxn>
              <a:cxn ang="0">
                <a:pos x="2563" y="0"/>
              </a:cxn>
              <a:cxn ang="0">
                <a:pos x="3201" y="0"/>
              </a:cxn>
              <a:cxn ang="0">
                <a:pos x="3201" y="42"/>
              </a:cxn>
              <a:cxn ang="0">
                <a:pos x="3191" y="42"/>
              </a:cxn>
              <a:cxn ang="0">
                <a:pos x="3191" y="0"/>
              </a:cxn>
              <a:cxn ang="0">
                <a:pos x="3201" y="0"/>
              </a:cxn>
              <a:cxn ang="0">
                <a:pos x="3850" y="0"/>
              </a:cxn>
              <a:cxn ang="0">
                <a:pos x="3850" y="42"/>
              </a:cxn>
              <a:cxn ang="0">
                <a:pos x="3839" y="42"/>
              </a:cxn>
              <a:cxn ang="0">
                <a:pos x="3839" y="0"/>
              </a:cxn>
              <a:cxn ang="0">
                <a:pos x="3850" y="0"/>
              </a:cxn>
              <a:cxn ang="0">
                <a:pos x="4488" y="0"/>
              </a:cxn>
              <a:cxn ang="0">
                <a:pos x="4488" y="42"/>
              </a:cxn>
              <a:cxn ang="0">
                <a:pos x="4477" y="42"/>
              </a:cxn>
              <a:cxn ang="0">
                <a:pos x="4477" y="0"/>
              </a:cxn>
              <a:cxn ang="0">
                <a:pos x="4488" y="0"/>
              </a:cxn>
            </a:cxnLst>
            <a:rect l="0" t="0" r="r" b="b"/>
            <a:pathLst>
              <a:path w="4488" h="42">
                <a:moveTo>
                  <a:pt x="11" y="0"/>
                </a:moveTo>
                <a:lnTo>
                  <a:pt x="11" y="42"/>
                </a:lnTo>
                <a:lnTo>
                  <a:pt x="0" y="42"/>
                </a:lnTo>
                <a:lnTo>
                  <a:pt x="0" y="0"/>
                </a:lnTo>
                <a:lnTo>
                  <a:pt x="11" y="0"/>
                </a:lnTo>
                <a:close/>
                <a:moveTo>
                  <a:pt x="649" y="0"/>
                </a:moveTo>
                <a:lnTo>
                  <a:pt x="649" y="42"/>
                </a:lnTo>
                <a:lnTo>
                  <a:pt x="638" y="42"/>
                </a:lnTo>
                <a:lnTo>
                  <a:pt x="638" y="0"/>
                </a:lnTo>
                <a:lnTo>
                  <a:pt x="649" y="0"/>
                </a:lnTo>
                <a:close/>
                <a:moveTo>
                  <a:pt x="1287" y="0"/>
                </a:moveTo>
                <a:lnTo>
                  <a:pt x="1287" y="42"/>
                </a:lnTo>
                <a:lnTo>
                  <a:pt x="1276" y="42"/>
                </a:lnTo>
                <a:lnTo>
                  <a:pt x="1276" y="0"/>
                </a:lnTo>
                <a:lnTo>
                  <a:pt x="1287" y="0"/>
                </a:lnTo>
                <a:close/>
                <a:moveTo>
                  <a:pt x="1925" y="0"/>
                </a:moveTo>
                <a:lnTo>
                  <a:pt x="1925" y="42"/>
                </a:lnTo>
                <a:lnTo>
                  <a:pt x="1915" y="42"/>
                </a:lnTo>
                <a:lnTo>
                  <a:pt x="1915" y="0"/>
                </a:lnTo>
                <a:lnTo>
                  <a:pt x="1925" y="0"/>
                </a:lnTo>
                <a:close/>
                <a:moveTo>
                  <a:pt x="2563" y="0"/>
                </a:moveTo>
                <a:lnTo>
                  <a:pt x="2563" y="42"/>
                </a:lnTo>
                <a:lnTo>
                  <a:pt x="2553" y="42"/>
                </a:lnTo>
                <a:lnTo>
                  <a:pt x="2553" y="0"/>
                </a:lnTo>
                <a:lnTo>
                  <a:pt x="2563" y="0"/>
                </a:lnTo>
                <a:close/>
                <a:moveTo>
                  <a:pt x="3201" y="0"/>
                </a:moveTo>
                <a:lnTo>
                  <a:pt x="3201" y="42"/>
                </a:lnTo>
                <a:lnTo>
                  <a:pt x="3191" y="42"/>
                </a:lnTo>
                <a:lnTo>
                  <a:pt x="3191" y="0"/>
                </a:lnTo>
                <a:lnTo>
                  <a:pt x="3201" y="0"/>
                </a:lnTo>
                <a:close/>
                <a:moveTo>
                  <a:pt x="3850" y="0"/>
                </a:moveTo>
                <a:lnTo>
                  <a:pt x="3850" y="42"/>
                </a:lnTo>
                <a:lnTo>
                  <a:pt x="3839" y="42"/>
                </a:lnTo>
                <a:lnTo>
                  <a:pt x="3839" y="0"/>
                </a:lnTo>
                <a:lnTo>
                  <a:pt x="3850" y="0"/>
                </a:lnTo>
                <a:close/>
                <a:moveTo>
                  <a:pt x="4488" y="0"/>
                </a:moveTo>
                <a:lnTo>
                  <a:pt x="4488" y="42"/>
                </a:lnTo>
                <a:lnTo>
                  <a:pt x="4477" y="42"/>
                </a:lnTo>
                <a:lnTo>
                  <a:pt x="4477" y="0"/>
                </a:lnTo>
                <a:lnTo>
                  <a:pt x="4488" y="0"/>
                </a:lnTo>
                <a:close/>
              </a:path>
            </a:pathLst>
          </a:custGeom>
          <a:solidFill>
            <a:srgbClr val="868686"/>
          </a:solidFill>
          <a:ln w="17463"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2062" name="Rectangle 14"/>
          <p:cNvSpPr>
            <a:spLocks noChangeArrowheads="1"/>
          </p:cNvSpPr>
          <p:nvPr/>
        </p:nvSpPr>
        <p:spPr bwMode="auto">
          <a:xfrm>
            <a:off x="819150" y="5524501"/>
            <a:ext cx="404813" cy="354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Calibri"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3" name="Rectangle 15"/>
          <p:cNvSpPr>
            <a:spLocks noChangeArrowheads="1"/>
          </p:cNvSpPr>
          <p:nvPr/>
        </p:nvSpPr>
        <p:spPr bwMode="auto">
          <a:xfrm>
            <a:off x="695325" y="4945063"/>
            <a:ext cx="523875" cy="3556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Calibri"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4" name="Rectangle 16"/>
          <p:cNvSpPr>
            <a:spLocks noChangeArrowheads="1"/>
          </p:cNvSpPr>
          <p:nvPr/>
        </p:nvSpPr>
        <p:spPr bwMode="auto">
          <a:xfrm>
            <a:off x="695325" y="4365626"/>
            <a:ext cx="523875" cy="354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Calibri"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5" name="Rectangle 17"/>
          <p:cNvSpPr>
            <a:spLocks noChangeArrowheads="1"/>
          </p:cNvSpPr>
          <p:nvPr/>
        </p:nvSpPr>
        <p:spPr bwMode="auto">
          <a:xfrm>
            <a:off x="695325" y="3789363"/>
            <a:ext cx="523875" cy="354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Calibri"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6" name="Rectangle 18"/>
          <p:cNvSpPr>
            <a:spLocks noChangeArrowheads="1"/>
          </p:cNvSpPr>
          <p:nvPr/>
        </p:nvSpPr>
        <p:spPr bwMode="auto">
          <a:xfrm>
            <a:off x="695325" y="3211513"/>
            <a:ext cx="523875" cy="354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Calibri"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7" name="Rectangle 19"/>
          <p:cNvSpPr>
            <a:spLocks noChangeArrowheads="1"/>
          </p:cNvSpPr>
          <p:nvPr/>
        </p:nvSpPr>
        <p:spPr bwMode="auto">
          <a:xfrm>
            <a:off x="695325" y="2632076"/>
            <a:ext cx="523875" cy="3556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Calibri"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8" name="Rectangle 20"/>
          <p:cNvSpPr>
            <a:spLocks noChangeArrowheads="1"/>
          </p:cNvSpPr>
          <p:nvPr/>
        </p:nvSpPr>
        <p:spPr bwMode="auto">
          <a:xfrm>
            <a:off x="695325" y="2052638"/>
            <a:ext cx="523875" cy="354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Calibri"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9" name="Rectangle 21"/>
          <p:cNvSpPr>
            <a:spLocks noChangeArrowheads="1"/>
          </p:cNvSpPr>
          <p:nvPr/>
        </p:nvSpPr>
        <p:spPr bwMode="auto">
          <a:xfrm>
            <a:off x="695325" y="1476376"/>
            <a:ext cx="523875" cy="354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Calibri" pitchFamily="34" charset="0"/>
                <a:cs typeface="Arial" pitchFamily="34" charset="0"/>
              </a:rPr>
              <a:t>70%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0" name="Rectangle 22"/>
          <p:cNvSpPr>
            <a:spLocks noChangeArrowheads="1"/>
          </p:cNvSpPr>
          <p:nvPr/>
        </p:nvSpPr>
        <p:spPr bwMode="auto">
          <a:xfrm>
            <a:off x="1622425" y="5815013"/>
            <a:ext cx="488950" cy="354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Calibri" pitchFamily="34" charset="0"/>
                <a:cs typeface="Arial" pitchFamily="34" charset="0"/>
              </a:rPr>
              <a:t>AFR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1" name="Rectangle 23"/>
          <p:cNvSpPr>
            <a:spLocks noChangeArrowheads="1"/>
          </p:cNvSpPr>
          <p:nvPr/>
        </p:nvSpPr>
        <p:spPr bwMode="auto">
          <a:xfrm>
            <a:off x="2605088" y="5815013"/>
            <a:ext cx="590550" cy="354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Calibri" pitchFamily="34" charset="0"/>
                <a:cs typeface="Arial" pitchFamily="34" charset="0"/>
              </a:rPr>
              <a:t>AMR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2" name="Rectangle 24"/>
          <p:cNvSpPr>
            <a:spLocks noChangeArrowheads="1"/>
          </p:cNvSpPr>
          <p:nvPr/>
        </p:nvSpPr>
        <p:spPr bwMode="auto">
          <a:xfrm>
            <a:off x="3636963" y="5815013"/>
            <a:ext cx="557213" cy="354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Calibri" pitchFamily="34" charset="0"/>
                <a:cs typeface="Arial" pitchFamily="34" charset="0"/>
              </a:rPr>
              <a:t>EMR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3" name="Rectangle 25"/>
          <p:cNvSpPr>
            <a:spLocks noChangeArrowheads="1"/>
          </p:cNvSpPr>
          <p:nvPr/>
        </p:nvSpPr>
        <p:spPr bwMode="auto">
          <a:xfrm>
            <a:off x="4670425" y="5815013"/>
            <a:ext cx="522288" cy="354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Calibri" pitchFamily="34" charset="0"/>
                <a:cs typeface="Arial" pitchFamily="34" charset="0"/>
              </a:rPr>
              <a:t>EUR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4" name="Rectangle 26"/>
          <p:cNvSpPr>
            <a:spLocks noChangeArrowheads="1"/>
          </p:cNvSpPr>
          <p:nvPr/>
        </p:nvSpPr>
        <p:spPr bwMode="auto">
          <a:xfrm>
            <a:off x="5702300" y="5815013"/>
            <a:ext cx="471488" cy="354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Calibri" pitchFamily="34" charset="0"/>
                <a:cs typeface="Arial" pitchFamily="34" charset="0"/>
              </a:rPr>
              <a:t>SEA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5" name="Rectangle 27"/>
          <p:cNvSpPr>
            <a:spLocks noChangeArrowheads="1"/>
          </p:cNvSpPr>
          <p:nvPr/>
        </p:nvSpPr>
        <p:spPr bwMode="auto">
          <a:xfrm>
            <a:off x="6667500" y="5815013"/>
            <a:ext cx="573088" cy="354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Calibri" pitchFamily="34" charset="0"/>
                <a:cs typeface="Arial" pitchFamily="34" charset="0"/>
              </a:rPr>
              <a:t>WPR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6" name="Rectangle 28"/>
          <p:cNvSpPr>
            <a:spLocks noChangeArrowheads="1"/>
          </p:cNvSpPr>
          <p:nvPr/>
        </p:nvSpPr>
        <p:spPr bwMode="auto">
          <a:xfrm>
            <a:off x="7616825" y="5815013"/>
            <a:ext cx="742950" cy="354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Calibri" pitchFamily="34" charset="0"/>
                <a:cs typeface="Arial" pitchFamily="34" charset="0"/>
              </a:rPr>
              <a:t>Global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Grp="1" noChangeArrowheads="1"/>
          </p:cNvSpPr>
          <p:nvPr>
            <p:ph type="title"/>
          </p:nvPr>
        </p:nvSpPr>
        <p:spPr>
          <a:xfrm>
            <a:off x="683568" y="0"/>
            <a:ext cx="7772400" cy="1143000"/>
          </a:xfrm>
          <a:noFill/>
        </p:spPr>
        <p:txBody>
          <a:bodyPr/>
          <a:lstStyle/>
          <a:p>
            <a:pPr eaLnBrk="1" hangingPunct="1"/>
            <a:r>
              <a:rPr lang="en-US" sz="3600" dirty="0" smtClean="0">
                <a:solidFill>
                  <a:schemeClr val="tx1"/>
                </a:solidFill>
                <a:latin typeface="Calibri" pitchFamily="34" charset="0"/>
              </a:rPr>
              <a:t>Countries that had reported at least one</a:t>
            </a:r>
            <a:br>
              <a:rPr lang="en-US" sz="3600" dirty="0" smtClean="0">
                <a:solidFill>
                  <a:schemeClr val="tx1"/>
                </a:solidFill>
                <a:latin typeface="Calibri" pitchFamily="34" charset="0"/>
              </a:rPr>
            </a:br>
            <a:r>
              <a:rPr lang="en-US" sz="3600" dirty="0" smtClean="0">
                <a:solidFill>
                  <a:schemeClr val="tx1"/>
                </a:solidFill>
                <a:latin typeface="Calibri" pitchFamily="34" charset="0"/>
              </a:rPr>
              <a:t>XDR-TB case by Oct 2011</a:t>
            </a:r>
          </a:p>
        </p:txBody>
      </p:sp>
      <p:pic>
        <p:nvPicPr>
          <p:cNvPr id="5126" name="Picture 16"/>
          <p:cNvPicPr>
            <a:picLocks noChangeAspect="1" noChangeArrowheads="1"/>
          </p:cNvPicPr>
          <p:nvPr/>
        </p:nvPicPr>
        <p:blipFill>
          <a:blip r:embed="rId3" cstate="print"/>
          <a:srcRect/>
          <a:stretch>
            <a:fillRect/>
          </a:stretch>
        </p:blipFill>
        <p:spPr bwMode="auto">
          <a:xfrm>
            <a:off x="61913" y="4365104"/>
            <a:ext cx="9082087" cy="1965325"/>
          </a:xfrm>
          <a:prstGeom prst="rect">
            <a:avLst/>
          </a:prstGeom>
          <a:noFill/>
          <a:ln w="9525">
            <a:noFill/>
            <a:miter lim="800000"/>
            <a:headEnd/>
            <a:tailEnd/>
          </a:ln>
        </p:spPr>
      </p:pic>
      <p:pic>
        <p:nvPicPr>
          <p:cNvPr id="5127" name="Picture 11"/>
          <p:cNvPicPr>
            <a:picLocks noChangeAspect="1" noChangeArrowheads="1"/>
          </p:cNvPicPr>
          <p:nvPr/>
        </p:nvPicPr>
        <p:blipFill>
          <a:blip r:embed="rId4" cstate="print"/>
          <a:srcRect l="19588" t="58534" r="16235" b="1883"/>
          <a:stretch>
            <a:fillRect/>
          </a:stretch>
        </p:blipFill>
        <p:spPr bwMode="auto">
          <a:xfrm>
            <a:off x="222492" y="1196752"/>
            <a:ext cx="8748464" cy="3408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Rectangle 9"/>
          <p:cNvSpPr>
            <a:spLocks noChangeArrowheads="1"/>
          </p:cNvSpPr>
          <p:nvPr/>
        </p:nvSpPr>
        <p:spPr bwMode="auto">
          <a:xfrm>
            <a:off x="3551436" y="5786918"/>
            <a:ext cx="393700" cy="155575"/>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82" name="Freeform 10"/>
          <p:cNvSpPr>
            <a:spLocks noEditPoints="1"/>
          </p:cNvSpPr>
          <p:nvPr/>
        </p:nvSpPr>
        <p:spPr bwMode="auto">
          <a:xfrm>
            <a:off x="1013023" y="5812318"/>
            <a:ext cx="2089150" cy="130175"/>
          </a:xfrm>
          <a:custGeom>
            <a:avLst/>
            <a:gdLst/>
            <a:ahLst/>
            <a:cxnLst>
              <a:cxn ang="0">
                <a:pos x="0" y="57"/>
              </a:cxn>
              <a:cxn ang="0">
                <a:pos x="253" y="57"/>
              </a:cxn>
              <a:cxn ang="0">
                <a:pos x="253" y="82"/>
              </a:cxn>
              <a:cxn ang="0">
                <a:pos x="0" y="82"/>
              </a:cxn>
              <a:cxn ang="0">
                <a:pos x="0" y="57"/>
              </a:cxn>
              <a:cxn ang="0">
                <a:pos x="537" y="36"/>
              </a:cxn>
              <a:cxn ang="0">
                <a:pos x="784" y="36"/>
              </a:cxn>
              <a:cxn ang="0">
                <a:pos x="784" y="82"/>
              </a:cxn>
              <a:cxn ang="0">
                <a:pos x="537" y="82"/>
              </a:cxn>
              <a:cxn ang="0">
                <a:pos x="537" y="36"/>
              </a:cxn>
              <a:cxn ang="0">
                <a:pos x="1068" y="0"/>
              </a:cxn>
              <a:cxn ang="0">
                <a:pos x="1316" y="0"/>
              </a:cxn>
              <a:cxn ang="0">
                <a:pos x="1316" y="82"/>
              </a:cxn>
              <a:cxn ang="0">
                <a:pos x="1068" y="82"/>
              </a:cxn>
              <a:cxn ang="0">
                <a:pos x="1068" y="0"/>
              </a:cxn>
            </a:cxnLst>
            <a:rect l="0" t="0" r="r" b="b"/>
            <a:pathLst>
              <a:path w="1316" h="82">
                <a:moveTo>
                  <a:pt x="0" y="57"/>
                </a:moveTo>
                <a:lnTo>
                  <a:pt x="253" y="57"/>
                </a:lnTo>
                <a:lnTo>
                  <a:pt x="253" y="82"/>
                </a:lnTo>
                <a:lnTo>
                  <a:pt x="0" y="82"/>
                </a:lnTo>
                <a:lnTo>
                  <a:pt x="0" y="57"/>
                </a:lnTo>
                <a:close/>
                <a:moveTo>
                  <a:pt x="537" y="36"/>
                </a:moveTo>
                <a:lnTo>
                  <a:pt x="784" y="36"/>
                </a:lnTo>
                <a:lnTo>
                  <a:pt x="784" y="82"/>
                </a:lnTo>
                <a:lnTo>
                  <a:pt x="537" y="82"/>
                </a:lnTo>
                <a:lnTo>
                  <a:pt x="537" y="36"/>
                </a:lnTo>
                <a:close/>
                <a:moveTo>
                  <a:pt x="1068" y="0"/>
                </a:moveTo>
                <a:lnTo>
                  <a:pt x="1316" y="0"/>
                </a:lnTo>
                <a:lnTo>
                  <a:pt x="1316" y="82"/>
                </a:lnTo>
                <a:lnTo>
                  <a:pt x="1068" y="82"/>
                </a:lnTo>
                <a:lnTo>
                  <a:pt x="1068" y="0"/>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83" name="Freeform 11"/>
          <p:cNvSpPr>
            <a:spLocks noEditPoints="1"/>
          </p:cNvSpPr>
          <p:nvPr/>
        </p:nvSpPr>
        <p:spPr bwMode="auto">
          <a:xfrm>
            <a:off x="1013023" y="5337656"/>
            <a:ext cx="2932112" cy="565150"/>
          </a:xfrm>
          <a:custGeom>
            <a:avLst/>
            <a:gdLst/>
            <a:ahLst/>
            <a:cxnLst>
              <a:cxn ang="0">
                <a:pos x="0" y="165"/>
              </a:cxn>
              <a:cxn ang="0">
                <a:pos x="253" y="165"/>
              </a:cxn>
              <a:cxn ang="0">
                <a:pos x="253" y="356"/>
              </a:cxn>
              <a:cxn ang="0">
                <a:pos x="0" y="356"/>
              </a:cxn>
              <a:cxn ang="0">
                <a:pos x="0" y="165"/>
              </a:cxn>
              <a:cxn ang="0">
                <a:pos x="537" y="165"/>
              </a:cxn>
              <a:cxn ang="0">
                <a:pos x="784" y="165"/>
              </a:cxn>
              <a:cxn ang="0">
                <a:pos x="784" y="335"/>
              </a:cxn>
              <a:cxn ang="0">
                <a:pos x="537" y="335"/>
              </a:cxn>
              <a:cxn ang="0">
                <a:pos x="537" y="165"/>
              </a:cxn>
              <a:cxn ang="0">
                <a:pos x="1068" y="36"/>
              </a:cxn>
              <a:cxn ang="0">
                <a:pos x="1316" y="36"/>
              </a:cxn>
              <a:cxn ang="0">
                <a:pos x="1316" y="299"/>
              </a:cxn>
              <a:cxn ang="0">
                <a:pos x="1068" y="299"/>
              </a:cxn>
              <a:cxn ang="0">
                <a:pos x="1068" y="36"/>
              </a:cxn>
              <a:cxn ang="0">
                <a:pos x="1599" y="0"/>
              </a:cxn>
              <a:cxn ang="0">
                <a:pos x="1847" y="0"/>
              </a:cxn>
              <a:cxn ang="0">
                <a:pos x="1847" y="283"/>
              </a:cxn>
              <a:cxn ang="0">
                <a:pos x="1599" y="283"/>
              </a:cxn>
              <a:cxn ang="0">
                <a:pos x="1599" y="0"/>
              </a:cxn>
            </a:cxnLst>
            <a:rect l="0" t="0" r="r" b="b"/>
            <a:pathLst>
              <a:path w="1847" h="356">
                <a:moveTo>
                  <a:pt x="0" y="165"/>
                </a:moveTo>
                <a:lnTo>
                  <a:pt x="253" y="165"/>
                </a:lnTo>
                <a:lnTo>
                  <a:pt x="253" y="356"/>
                </a:lnTo>
                <a:lnTo>
                  <a:pt x="0" y="356"/>
                </a:lnTo>
                <a:lnTo>
                  <a:pt x="0" y="165"/>
                </a:lnTo>
                <a:close/>
                <a:moveTo>
                  <a:pt x="537" y="165"/>
                </a:moveTo>
                <a:lnTo>
                  <a:pt x="784" y="165"/>
                </a:lnTo>
                <a:lnTo>
                  <a:pt x="784" y="335"/>
                </a:lnTo>
                <a:lnTo>
                  <a:pt x="537" y="335"/>
                </a:lnTo>
                <a:lnTo>
                  <a:pt x="537" y="165"/>
                </a:lnTo>
                <a:close/>
                <a:moveTo>
                  <a:pt x="1068" y="36"/>
                </a:moveTo>
                <a:lnTo>
                  <a:pt x="1316" y="36"/>
                </a:lnTo>
                <a:lnTo>
                  <a:pt x="1316" y="299"/>
                </a:lnTo>
                <a:lnTo>
                  <a:pt x="1068" y="299"/>
                </a:lnTo>
                <a:lnTo>
                  <a:pt x="1068" y="36"/>
                </a:lnTo>
                <a:close/>
                <a:moveTo>
                  <a:pt x="1599" y="0"/>
                </a:moveTo>
                <a:lnTo>
                  <a:pt x="1847" y="0"/>
                </a:lnTo>
                <a:lnTo>
                  <a:pt x="1847" y="283"/>
                </a:lnTo>
                <a:lnTo>
                  <a:pt x="1599" y="283"/>
                </a:lnTo>
                <a:lnTo>
                  <a:pt x="1599" y="0"/>
                </a:lnTo>
                <a:close/>
              </a:path>
            </a:pathLst>
          </a:cu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84" name="Rectangle 12"/>
          <p:cNvSpPr>
            <a:spLocks noChangeArrowheads="1"/>
          </p:cNvSpPr>
          <p:nvPr/>
        </p:nvSpPr>
        <p:spPr bwMode="auto">
          <a:xfrm>
            <a:off x="4816673" y="4424843"/>
            <a:ext cx="393700" cy="1514475"/>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86" name="Rectangle 14"/>
          <p:cNvSpPr>
            <a:spLocks noChangeArrowheads="1"/>
          </p:cNvSpPr>
          <p:nvPr/>
        </p:nvSpPr>
        <p:spPr bwMode="auto">
          <a:xfrm>
            <a:off x="5659636" y="3940656"/>
            <a:ext cx="393700" cy="199866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88" name="Rectangle 16"/>
          <p:cNvSpPr>
            <a:spLocks noChangeArrowheads="1"/>
          </p:cNvSpPr>
          <p:nvPr/>
        </p:nvSpPr>
        <p:spPr bwMode="auto">
          <a:xfrm>
            <a:off x="6504186" y="3491393"/>
            <a:ext cx="392112" cy="2447925"/>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90" name="Rectangle 18"/>
          <p:cNvSpPr>
            <a:spLocks noChangeArrowheads="1"/>
          </p:cNvSpPr>
          <p:nvPr/>
        </p:nvSpPr>
        <p:spPr bwMode="auto">
          <a:xfrm>
            <a:off x="7347148" y="3123093"/>
            <a:ext cx="393700" cy="2816225"/>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92" name="Rectangle 20"/>
          <p:cNvSpPr>
            <a:spLocks noChangeArrowheads="1"/>
          </p:cNvSpPr>
          <p:nvPr/>
        </p:nvSpPr>
        <p:spPr bwMode="auto">
          <a:xfrm>
            <a:off x="8190111" y="2804006"/>
            <a:ext cx="393700" cy="31353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94" name="Freeform 22"/>
          <p:cNvSpPr>
            <a:spLocks noEditPoints="1"/>
          </p:cNvSpPr>
          <p:nvPr/>
        </p:nvSpPr>
        <p:spPr bwMode="auto">
          <a:xfrm>
            <a:off x="4395986" y="5205893"/>
            <a:ext cx="1235075" cy="736600"/>
          </a:xfrm>
          <a:custGeom>
            <a:avLst/>
            <a:gdLst/>
            <a:ahLst/>
            <a:cxnLst>
              <a:cxn ang="0">
                <a:pos x="0" y="72"/>
              </a:cxn>
              <a:cxn ang="0">
                <a:pos x="247" y="72"/>
              </a:cxn>
              <a:cxn ang="0">
                <a:pos x="247" y="464"/>
              </a:cxn>
              <a:cxn ang="0">
                <a:pos x="0" y="464"/>
              </a:cxn>
              <a:cxn ang="0">
                <a:pos x="0" y="72"/>
              </a:cxn>
              <a:cxn ang="0">
                <a:pos x="531" y="0"/>
              </a:cxn>
              <a:cxn ang="0">
                <a:pos x="778" y="0"/>
              </a:cxn>
              <a:cxn ang="0">
                <a:pos x="778" y="464"/>
              </a:cxn>
              <a:cxn ang="0">
                <a:pos x="531" y="464"/>
              </a:cxn>
              <a:cxn ang="0">
                <a:pos x="531" y="0"/>
              </a:cxn>
            </a:cxnLst>
            <a:rect l="0" t="0" r="r" b="b"/>
            <a:pathLst>
              <a:path w="778" h="464">
                <a:moveTo>
                  <a:pt x="0" y="72"/>
                </a:moveTo>
                <a:lnTo>
                  <a:pt x="247" y="72"/>
                </a:lnTo>
                <a:lnTo>
                  <a:pt x="247" y="464"/>
                </a:lnTo>
                <a:lnTo>
                  <a:pt x="0" y="464"/>
                </a:lnTo>
                <a:lnTo>
                  <a:pt x="0" y="72"/>
                </a:lnTo>
                <a:close/>
                <a:moveTo>
                  <a:pt x="531" y="0"/>
                </a:moveTo>
                <a:lnTo>
                  <a:pt x="778" y="0"/>
                </a:lnTo>
                <a:lnTo>
                  <a:pt x="778" y="464"/>
                </a:lnTo>
                <a:lnTo>
                  <a:pt x="531" y="464"/>
                </a:lnTo>
                <a:lnTo>
                  <a:pt x="531" y="0"/>
                </a:lnTo>
                <a:close/>
              </a:path>
            </a:pathLst>
          </a:custGeom>
          <a:solidFill>
            <a:srgbClr val="558ED5"/>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95" name="Rectangle 23"/>
          <p:cNvSpPr>
            <a:spLocks noChangeArrowheads="1"/>
          </p:cNvSpPr>
          <p:nvPr/>
        </p:nvSpPr>
        <p:spPr bwMode="auto">
          <a:xfrm>
            <a:off x="997148" y="2483331"/>
            <a:ext cx="7937" cy="3455988"/>
          </a:xfrm>
          <a:prstGeom prst="rect">
            <a:avLst/>
          </a:prstGeom>
          <a:solidFill>
            <a:srgbClr val="868686"/>
          </a:solidFill>
          <a:ln w="793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sz="1200">
              <a:latin typeface="Calibri" pitchFamily="34" charset="0"/>
            </a:endParaRPr>
          </a:p>
        </p:txBody>
      </p:sp>
      <p:sp>
        <p:nvSpPr>
          <p:cNvPr id="3096" name="Freeform 24"/>
          <p:cNvSpPr>
            <a:spLocks noEditPoints="1"/>
          </p:cNvSpPr>
          <p:nvPr/>
        </p:nvSpPr>
        <p:spPr bwMode="auto">
          <a:xfrm>
            <a:off x="968573" y="2480156"/>
            <a:ext cx="33337" cy="3462338"/>
          </a:xfrm>
          <a:custGeom>
            <a:avLst/>
            <a:gdLst/>
            <a:ahLst/>
            <a:cxnLst>
              <a:cxn ang="0">
                <a:pos x="0" y="2176"/>
              </a:cxn>
              <a:cxn ang="0">
                <a:pos x="21" y="2176"/>
              </a:cxn>
              <a:cxn ang="0">
                <a:pos x="21" y="2181"/>
              </a:cxn>
              <a:cxn ang="0">
                <a:pos x="0" y="2181"/>
              </a:cxn>
              <a:cxn ang="0">
                <a:pos x="0" y="2176"/>
              </a:cxn>
              <a:cxn ang="0">
                <a:pos x="0" y="1815"/>
              </a:cxn>
              <a:cxn ang="0">
                <a:pos x="21" y="1815"/>
              </a:cxn>
              <a:cxn ang="0">
                <a:pos x="21" y="1820"/>
              </a:cxn>
              <a:cxn ang="0">
                <a:pos x="0" y="1820"/>
              </a:cxn>
              <a:cxn ang="0">
                <a:pos x="0" y="1815"/>
              </a:cxn>
              <a:cxn ang="0">
                <a:pos x="0" y="1454"/>
              </a:cxn>
              <a:cxn ang="0">
                <a:pos x="21" y="1454"/>
              </a:cxn>
              <a:cxn ang="0">
                <a:pos x="21" y="1459"/>
              </a:cxn>
              <a:cxn ang="0">
                <a:pos x="0" y="1459"/>
              </a:cxn>
              <a:cxn ang="0">
                <a:pos x="0" y="1454"/>
              </a:cxn>
              <a:cxn ang="0">
                <a:pos x="0" y="1088"/>
              </a:cxn>
              <a:cxn ang="0">
                <a:pos x="21" y="1088"/>
              </a:cxn>
              <a:cxn ang="0">
                <a:pos x="21" y="1093"/>
              </a:cxn>
              <a:cxn ang="0">
                <a:pos x="0" y="1093"/>
              </a:cxn>
              <a:cxn ang="0">
                <a:pos x="0" y="1088"/>
              </a:cxn>
              <a:cxn ang="0">
                <a:pos x="0" y="727"/>
              </a:cxn>
              <a:cxn ang="0">
                <a:pos x="21" y="727"/>
              </a:cxn>
              <a:cxn ang="0">
                <a:pos x="21" y="732"/>
              </a:cxn>
              <a:cxn ang="0">
                <a:pos x="0" y="732"/>
              </a:cxn>
              <a:cxn ang="0">
                <a:pos x="0" y="727"/>
              </a:cxn>
              <a:cxn ang="0">
                <a:pos x="0" y="366"/>
              </a:cxn>
              <a:cxn ang="0">
                <a:pos x="21" y="366"/>
              </a:cxn>
              <a:cxn ang="0">
                <a:pos x="21" y="371"/>
              </a:cxn>
              <a:cxn ang="0">
                <a:pos x="0" y="371"/>
              </a:cxn>
              <a:cxn ang="0">
                <a:pos x="0" y="366"/>
              </a:cxn>
              <a:cxn ang="0">
                <a:pos x="0" y="0"/>
              </a:cxn>
              <a:cxn ang="0">
                <a:pos x="21" y="0"/>
              </a:cxn>
              <a:cxn ang="0">
                <a:pos x="21" y="5"/>
              </a:cxn>
              <a:cxn ang="0">
                <a:pos x="0" y="5"/>
              </a:cxn>
              <a:cxn ang="0">
                <a:pos x="0" y="0"/>
              </a:cxn>
            </a:cxnLst>
            <a:rect l="0" t="0" r="r" b="b"/>
            <a:pathLst>
              <a:path w="21" h="2181">
                <a:moveTo>
                  <a:pt x="0" y="2176"/>
                </a:moveTo>
                <a:lnTo>
                  <a:pt x="21" y="2176"/>
                </a:lnTo>
                <a:lnTo>
                  <a:pt x="21" y="2181"/>
                </a:lnTo>
                <a:lnTo>
                  <a:pt x="0" y="2181"/>
                </a:lnTo>
                <a:lnTo>
                  <a:pt x="0" y="2176"/>
                </a:lnTo>
                <a:close/>
                <a:moveTo>
                  <a:pt x="0" y="1815"/>
                </a:moveTo>
                <a:lnTo>
                  <a:pt x="21" y="1815"/>
                </a:lnTo>
                <a:lnTo>
                  <a:pt x="21" y="1820"/>
                </a:lnTo>
                <a:lnTo>
                  <a:pt x="0" y="1820"/>
                </a:lnTo>
                <a:lnTo>
                  <a:pt x="0" y="1815"/>
                </a:lnTo>
                <a:close/>
                <a:moveTo>
                  <a:pt x="0" y="1454"/>
                </a:moveTo>
                <a:lnTo>
                  <a:pt x="21" y="1454"/>
                </a:lnTo>
                <a:lnTo>
                  <a:pt x="21" y="1459"/>
                </a:lnTo>
                <a:lnTo>
                  <a:pt x="0" y="1459"/>
                </a:lnTo>
                <a:lnTo>
                  <a:pt x="0" y="1454"/>
                </a:lnTo>
                <a:close/>
                <a:moveTo>
                  <a:pt x="0" y="1088"/>
                </a:moveTo>
                <a:lnTo>
                  <a:pt x="21" y="1088"/>
                </a:lnTo>
                <a:lnTo>
                  <a:pt x="21" y="1093"/>
                </a:lnTo>
                <a:lnTo>
                  <a:pt x="0" y="1093"/>
                </a:lnTo>
                <a:lnTo>
                  <a:pt x="0" y="1088"/>
                </a:lnTo>
                <a:close/>
                <a:moveTo>
                  <a:pt x="0" y="727"/>
                </a:moveTo>
                <a:lnTo>
                  <a:pt x="21" y="727"/>
                </a:lnTo>
                <a:lnTo>
                  <a:pt x="21" y="732"/>
                </a:lnTo>
                <a:lnTo>
                  <a:pt x="0" y="732"/>
                </a:lnTo>
                <a:lnTo>
                  <a:pt x="0" y="727"/>
                </a:lnTo>
                <a:close/>
                <a:moveTo>
                  <a:pt x="0" y="366"/>
                </a:moveTo>
                <a:lnTo>
                  <a:pt x="21" y="366"/>
                </a:lnTo>
                <a:lnTo>
                  <a:pt x="21" y="371"/>
                </a:lnTo>
                <a:lnTo>
                  <a:pt x="0" y="371"/>
                </a:lnTo>
                <a:lnTo>
                  <a:pt x="0" y="366"/>
                </a:lnTo>
                <a:close/>
                <a:moveTo>
                  <a:pt x="0" y="0"/>
                </a:moveTo>
                <a:lnTo>
                  <a:pt x="21" y="0"/>
                </a:lnTo>
                <a:lnTo>
                  <a:pt x="21" y="5"/>
                </a:lnTo>
                <a:lnTo>
                  <a:pt x="0" y="5"/>
                </a:lnTo>
                <a:lnTo>
                  <a:pt x="0" y="0"/>
                </a:lnTo>
                <a:close/>
              </a:path>
            </a:pathLst>
          </a:custGeom>
          <a:solidFill>
            <a:srgbClr val="868686"/>
          </a:solidFill>
          <a:ln w="793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sz="1200">
              <a:latin typeface="Calibri" pitchFamily="34" charset="0"/>
            </a:endParaRPr>
          </a:p>
        </p:txBody>
      </p:sp>
      <p:sp>
        <p:nvSpPr>
          <p:cNvPr id="3097" name="Rectangle 25"/>
          <p:cNvSpPr>
            <a:spLocks noChangeArrowheads="1"/>
          </p:cNvSpPr>
          <p:nvPr/>
        </p:nvSpPr>
        <p:spPr bwMode="auto">
          <a:xfrm>
            <a:off x="1001911" y="5934556"/>
            <a:ext cx="7597775" cy="7938"/>
          </a:xfrm>
          <a:prstGeom prst="rect">
            <a:avLst/>
          </a:prstGeom>
          <a:solidFill>
            <a:srgbClr val="868686"/>
          </a:solidFill>
          <a:ln w="793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3098" name="Rectangle 26"/>
          <p:cNvSpPr>
            <a:spLocks noChangeArrowheads="1"/>
          </p:cNvSpPr>
          <p:nvPr/>
        </p:nvSpPr>
        <p:spPr bwMode="auto">
          <a:xfrm>
            <a:off x="849511" y="5880581"/>
            <a:ext cx="7854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rPr>
              <a:t>0</a:t>
            </a:r>
            <a:endParaRPr kumimoji="0" lang="en-US" sz="1200" b="0" i="0" u="none" strike="noStrike" cap="none" normalizeH="0" baseline="0" smtClean="0">
              <a:ln>
                <a:noFill/>
              </a:ln>
              <a:solidFill>
                <a:schemeClr val="tx1"/>
              </a:solidFill>
              <a:effectLst/>
              <a:latin typeface="Calibri" pitchFamily="34" charset="0"/>
            </a:endParaRPr>
          </a:p>
        </p:txBody>
      </p:sp>
      <p:sp>
        <p:nvSpPr>
          <p:cNvPr id="3099" name="Rectangle 27"/>
          <p:cNvSpPr>
            <a:spLocks noChangeArrowheads="1"/>
          </p:cNvSpPr>
          <p:nvPr/>
        </p:nvSpPr>
        <p:spPr bwMode="auto">
          <a:xfrm>
            <a:off x="481832" y="5304318"/>
            <a:ext cx="43120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rPr>
              <a:t>50,000</a:t>
            </a:r>
            <a:endParaRPr kumimoji="0" lang="en-US" sz="1200" b="0" i="0" u="none" strike="noStrike" cap="none" normalizeH="0" baseline="0" smtClean="0">
              <a:ln>
                <a:noFill/>
              </a:ln>
              <a:solidFill>
                <a:schemeClr val="tx1"/>
              </a:solidFill>
              <a:effectLst/>
              <a:latin typeface="Calibri" pitchFamily="34" charset="0"/>
            </a:endParaRPr>
          </a:p>
        </p:txBody>
      </p:sp>
      <p:sp>
        <p:nvSpPr>
          <p:cNvPr id="3100" name="Rectangle 28"/>
          <p:cNvSpPr>
            <a:spLocks noChangeArrowheads="1"/>
          </p:cNvSpPr>
          <p:nvPr/>
        </p:nvSpPr>
        <p:spPr bwMode="auto">
          <a:xfrm>
            <a:off x="429444" y="4728056"/>
            <a:ext cx="509755"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rPr>
              <a:t>100,000</a:t>
            </a:r>
            <a:endParaRPr kumimoji="0" lang="en-US" sz="1200" b="0" i="0" u="none" strike="noStrike" cap="none" normalizeH="0" baseline="0" smtClean="0">
              <a:ln>
                <a:noFill/>
              </a:ln>
              <a:solidFill>
                <a:schemeClr val="tx1"/>
              </a:solidFill>
              <a:effectLst/>
              <a:latin typeface="Calibri" pitchFamily="34" charset="0"/>
            </a:endParaRPr>
          </a:p>
        </p:txBody>
      </p:sp>
      <p:sp>
        <p:nvSpPr>
          <p:cNvPr id="3101" name="Rectangle 29"/>
          <p:cNvSpPr>
            <a:spLocks noChangeArrowheads="1"/>
          </p:cNvSpPr>
          <p:nvPr/>
        </p:nvSpPr>
        <p:spPr bwMode="auto">
          <a:xfrm>
            <a:off x="429444" y="4153381"/>
            <a:ext cx="509755"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rPr>
              <a:t>150,000</a:t>
            </a:r>
            <a:endParaRPr kumimoji="0" lang="en-US" sz="1200" b="0" i="0" u="none" strike="noStrike" cap="none" normalizeH="0" baseline="0" smtClean="0">
              <a:ln>
                <a:noFill/>
              </a:ln>
              <a:solidFill>
                <a:schemeClr val="tx1"/>
              </a:solidFill>
              <a:effectLst/>
              <a:latin typeface="Calibri" pitchFamily="34" charset="0"/>
            </a:endParaRPr>
          </a:p>
        </p:txBody>
      </p:sp>
      <p:sp>
        <p:nvSpPr>
          <p:cNvPr id="3102" name="Rectangle 30"/>
          <p:cNvSpPr>
            <a:spLocks noChangeArrowheads="1"/>
          </p:cNvSpPr>
          <p:nvPr/>
        </p:nvSpPr>
        <p:spPr bwMode="auto">
          <a:xfrm>
            <a:off x="429444" y="3577118"/>
            <a:ext cx="509755"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rPr>
              <a:t>200,000</a:t>
            </a:r>
            <a:endParaRPr kumimoji="0" lang="en-US" sz="1200" b="0" i="0" u="none" strike="noStrike" cap="none" normalizeH="0" baseline="0" smtClean="0">
              <a:ln>
                <a:noFill/>
              </a:ln>
              <a:solidFill>
                <a:schemeClr val="tx1"/>
              </a:solidFill>
              <a:effectLst/>
              <a:latin typeface="Calibri" pitchFamily="34" charset="0"/>
            </a:endParaRPr>
          </a:p>
        </p:txBody>
      </p:sp>
      <p:sp>
        <p:nvSpPr>
          <p:cNvPr id="3103" name="Rectangle 31"/>
          <p:cNvSpPr>
            <a:spLocks noChangeArrowheads="1"/>
          </p:cNvSpPr>
          <p:nvPr/>
        </p:nvSpPr>
        <p:spPr bwMode="auto">
          <a:xfrm>
            <a:off x="429444" y="3000856"/>
            <a:ext cx="509755"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rPr>
              <a:t>250,000</a:t>
            </a:r>
            <a:endParaRPr kumimoji="0" lang="en-US" sz="1200" b="0" i="0" u="none" strike="noStrike" cap="none" normalizeH="0" baseline="0" smtClean="0">
              <a:ln>
                <a:noFill/>
              </a:ln>
              <a:solidFill>
                <a:schemeClr val="tx1"/>
              </a:solidFill>
              <a:effectLst/>
              <a:latin typeface="Calibri" pitchFamily="34" charset="0"/>
            </a:endParaRPr>
          </a:p>
        </p:txBody>
      </p:sp>
      <p:sp>
        <p:nvSpPr>
          <p:cNvPr id="3104" name="Rectangle 32"/>
          <p:cNvSpPr>
            <a:spLocks noChangeArrowheads="1"/>
          </p:cNvSpPr>
          <p:nvPr/>
        </p:nvSpPr>
        <p:spPr bwMode="auto">
          <a:xfrm>
            <a:off x="429444" y="2426181"/>
            <a:ext cx="509755"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rPr>
              <a:t>300,000</a:t>
            </a:r>
            <a:endParaRPr kumimoji="0" lang="en-US" sz="1200" b="0" i="0" u="none" strike="noStrike" cap="none" normalizeH="0" baseline="0" smtClean="0">
              <a:ln>
                <a:noFill/>
              </a:ln>
              <a:solidFill>
                <a:schemeClr val="tx1"/>
              </a:solidFill>
              <a:effectLst/>
              <a:latin typeface="Calibri" pitchFamily="34" charset="0"/>
            </a:endParaRPr>
          </a:p>
        </p:txBody>
      </p:sp>
      <p:sp>
        <p:nvSpPr>
          <p:cNvPr id="3105" name="Rectangle 33"/>
          <p:cNvSpPr>
            <a:spLocks noChangeArrowheads="1"/>
          </p:cNvSpPr>
          <p:nvPr/>
        </p:nvSpPr>
        <p:spPr bwMode="auto">
          <a:xfrm>
            <a:off x="1098748" y="6021868"/>
            <a:ext cx="365485"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rPr>
              <a:t>2007</a:t>
            </a:r>
            <a:endParaRPr kumimoji="0" lang="en-US" sz="1400" b="0" i="0" u="none" strike="noStrike" cap="none" normalizeH="0" baseline="0" smtClean="0">
              <a:ln>
                <a:noFill/>
              </a:ln>
              <a:solidFill>
                <a:schemeClr val="tx1"/>
              </a:solidFill>
              <a:effectLst/>
              <a:latin typeface="Calibri" pitchFamily="34" charset="0"/>
            </a:endParaRPr>
          </a:p>
        </p:txBody>
      </p:sp>
      <p:sp>
        <p:nvSpPr>
          <p:cNvPr id="3106" name="Rectangle 34"/>
          <p:cNvSpPr>
            <a:spLocks noChangeArrowheads="1"/>
          </p:cNvSpPr>
          <p:nvPr/>
        </p:nvSpPr>
        <p:spPr bwMode="auto">
          <a:xfrm>
            <a:off x="1941711" y="6021868"/>
            <a:ext cx="365485"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rPr>
              <a:t>2008</a:t>
            </a:r>
            <a:endParaRPr kumimoji="0" lang="en-US" sz="1400" b="0" i="0" u="none" strike="noStrike" cap="none" normalizeH="0" baseline="0" smtClean="0">
              <a:ln>
                <a:noFill/>
              </a:ln>
              <a:solidFill>
                <a:schemeClr val="tx1"/>
              </a:solidFill>
              <a:effectLst/>
              <a:latin typeface="Calibri" pitchFamily="34" charset="0"/>
            </a:endParaRPr>
          </a:p>
        </p:txBody>
      </p:sp>
      <p:sp>
        <p:nvSpPr>
          <p:cNvPr id="3107" name="Rectangle 35"/>
          <p:cNvSpPr>
            <a:spLocks noChangeArrowheads="1"/>
          </p:cNvSpPr>
          <p:nvPr/>
        </p:nvSpPr>
        <p:spPr bwMode="auto">
          <a:xfrm>
            <a:off x="2786261" y="6021868"/>
            <a:ext cx="365485"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rPr>
              <a:t>2009</a:t>
            </a:r>
            <a:endParaRPr kumimoji="0" lang="en-US" sz="1400" b="0" i="0" u="none" strike="noStrike" cap="none" normalizeH="0" baseline="0" smtClean="0">
              <a:ln>
                <a:noFill/>
              </a:ln>
              <a:solidFill>
                <a:schemeClr val="tx1"/>
              </a:solidFill>
              <a:effectLst/>
              <a:latin typeface="Calibri" pitchFamily="34" charset="0"/>
            </a:endParaRPr>
          </a:p>
        </p:txBody>
      </p:sp>
      <p:sp>
        <p:nvSpPr>
          <p:cNvPr id="3108" name="Rectangle 36"/>
          <p:cNvSpPr>
            <a:spLocks noChangeArrowheads="1"/>
          </p:cNvSpPr>
          <p:nvPr/>
        </p:nvSpPr>
        <p:spPr bwMode="auto">
          <a:xfrm>
            <a:off x="3629223" y="6021868"/>
            <a:ext cx="365485"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rPr>
              <a:t>2010</a:t>
            </a:r>
            <a:endParaRPr kumimoji="0" lang="en-US" sz="1400" b="0" i="0" u="none" strike="noStrike" cap="none" normalizeH="0" baseline="0" smtClean="0">
              <a:ln>
                <a:noFill/>
              </a:ln>
              <a:solidFill>
                <a:schemeClr val="tx1"/>
              </a:solidFill>
              <a:effectLst/>
              <a:latin typeface="Calibri" pitchFamily="34" charset="0"/>
            </a:endParaRPr>
          </a:p>
        </p:txBody>
      </p:sp>
      <p:sp>
        <p:nvSpPr>
          <p:cNvPr id="3109" name="Rectangle 37"/>
          <p:cNvSpPr>
            <a:spLocks noChangeArrowheads="1"/>
          </p:cNvSpPr>
          <p:nvPr/>
        </p:nvSpPr>
        <p:spPr bwMode="auto">
          <a:xfrm>
            <a:off x="4658654" y="6021868"/>
            <a:ext cx="365485"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rPr>
              <a:t>2011</a:t>
            </a:r>
            <a:endParaRPr kumimoji="0" lang="en-US" sz="1400" b="0" i="0" u="none" strike="noStrike" cap="none" normalizeH="0" baseline="0" dirty="0" smtClean="0">
              <a:ln>
                <a:noFill/>
              </a:ln>
              <a:solidFill>
                <a:schemeClr val="tx1"/>
              </a:solidFill>
              <a:effectLst/>
              <a:latin typeface="Calibri" pitchFamily="34" charset="0"/>
            </a:endParaRPr>
          </a:p>
        </p:txBody>
      </p:sp>
      <p:sp>
        <p:nvSpPr>
          <p:cNvPr id="3110" name="Rectangle 38"/>
          <p:cNvSpPr>
            <a:spLocks noChangeArrowheads="1"/>
          </p:cNvSpPr>
          <p:nvPr/>
        </p:nvSpPr>
        <p:spPr bwMode="auto">
          <a:xfrm>
            <a:off x="5503204" y="6021868"/>
            <a:ext cx="365485"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rPr>
              <a:t>2012</a:t>
            </a:r>
            <a:endParaRPr kumimoji="0" lang="en-US" sz="1400" b="0" i="0" u="none" strike="noStrike" cap="none" normalizeH="0" baseline="0" smtClean="0">
              <a:ln>
                <a:noFill/>
              </a:ln>
              <a:solidFill>
                <a:schemeClr val="tx1"/>
              </a:solidFill>
              <a:effectLst/>
              <a:latin typeface="Calibri" pitchFamily="34" charset="0"/>
            </a:endParaRPr>
          </a:p>
        </p:txBody>
      </p:sp>
      <p:sp>
        <p:nvSpPr>
          <p:cNvPr id="3111" name="Rectangle 39"/>
          <p:cNvSpPr>
            <a:spLocks noChangeArrowheads="1"/>
          </p:cNvSpPr>
          <p:nvPr/>
        </p:nvSpPr>
        <p:spPr bwMode="auto">
          <a:xfrm>
            <a:off x="6519210" y="6021868"/>
            <a:ext cx="365485"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rPr>
              <a:t>2013</a:t>
            </a:r>
            <a:endParaRPr kumimoji="0" lang="en-US" sz="1400" b="0" i="0" u="none" strike="noStrike" cap="none" normalizeH="0" baseline="0" dirty="0" smtClean="0">
              <a:ln>
                <a:noFill/>
              </a:ln>
              <a:solidFill>
                <a:schemeClr val="tx1"/>
              </a:solidFill>
              <a:effectLst/>
              <a:latin typeface="Calibri" pitchFamily="34" charset="0"/>
            </a:endParaRPr>
          </a:p>
        </p:txBody>
      </p:sp>
      <p:sp>
        <p:nvSpPr>
          <p:cNvPr id="3112" name="Rectangle 40"/>
          <p:cNvSpPr>
            <a:spLocks noChangeArrowheads="1"/>
          </p:cNvSpPr>
          <p:nvPr/>
        </p:nvSpPr>
        <p:spPr bwMode="auto">
          <a:xfrm>
            <a:off x="7363760" y="6021868"/>
            <a:ext cx="365485"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rPr>
              <a:t>2014</a:t>
            </a:r>
            <a:endParaRPr kumimoji="0" lang="en-US" sz="1400" b="0" i="0" u="none" strike="noStrike" cap="none" normalizeH="0" baseline="0" smtClean="0">
              <a:ln>
                <a:noFill/>
              </a:ln>
              <a:solidFill>
                <a:schemeClr val="tx1"/>
              </a:solidFill>
              <a:effectLst/>
              <a:latin typeface="Calibri" pitchFamily="34" charset="0"/>
            </a:endParaRPr>
          </a:p>
        </p:txBody>
      </p:sp>
      <p:sp>
        <p:nvSpPr>
          <p:cNvPr id="3113" name="Rectangle 41"/>
          <p:cNvSpPr>
            <a:spLocks noChangeArrowheads="1"/>
          </p:cNvSpPr>
          <p:nvPr/>
        </p:nvSpPr>
        <p:spPr bwMode="auto">
          <a:xfrm>
            <a:off x="8206723" y="6021868"/>
            <a:ext cx="365485"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rPr>
              <a:t>2015</a:t>
            </a:r>
            <a:endParaRPr kumimoji="0" lang="en-US" sz="1400" b="0" i="0" u="none" strike="noStrike" cap="none" normalizeH="0" baseline="0" smtClean="0">
              <a:ln>
                <a:noFill/>
              </a:ln>
              <a:solidFill>
                <a:schemeClr val="tx1"/>
              </a:solidFill>
              <a:effectLst/>
              <a:latin typeface="Calibri" pitchFamily="34" charset="0"/>
            </a:endParaRPr>
          </a:p>
        </p:txBody>
      </p:sp>
      <p:sp>
        <p:nvSpPr>
          <p:cNvPr id="3114" name="Rectangle 42"/>
          <p:cNvSpPr>
            <a:spLocks noChangeArrowheads="1"/>
          </p:cNvSpPr>
          <p:nvPr/>
        </p:nvSpPr>
        <p:spPr bwMode="auto">
          <a:xfrm>
            <a:off x="1570236" y="2750031"/>
            <a:ext cx="90487" cy="90488"/>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3115" name="Rectangle 43"/>
          <p:cNvSpPr>
            <a:spLocks noChangeArrowheads="1"/>
          </p:cNvSpPr>
          <p:nvPr/>
        </p:nvSpPr>
        <p:spPr bwMode="auto">
          <a:xfrm>
            <a:off x="1695648" y="2694468"/>
            <a:ext cx="283411"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rPr>
              <a:t>GLC</a:t>
            </a:r>
            <a:endParaRPr kumimoji="0" lang="en-US" sz="1400" b="0" i="0" u="none" strike="noStrike" cap="none" normalizeH="0" baseline="0" smtClean="0">
              <a:ln>
                <a:noFill/>
              </a:ln>
              <a:solidFill>
                <a:schemeClr val="tx1"/>
              </a:solidFill>
              <a:effectLst/>
              <a:latin typeface="Calibri" pitchFamily="34" charset="0"/>
            </a:endParaRPr>
          </a:p>
        </p:txBody>
      </p:sp>
      <p:sp>
        <p:nvSpPr>
          <p:cNvPr id="3116" name="Rectangle 44"/>
          <p:cNvSpPr>
            <a:spLocks noChangeArrowheads="1"/>
          </p:cNvSpPr>
          <p:nvPr/>
        </p:nvSpPr>
        <p:spPr bwMode="auto">
          <a:xfrm>
            <a:off x="2283023" y="2750031"/>
            <a:ext cx="98425" cy="90488"/>
          </a:xfrm>
          <a:prstGeom prst="rect">
            <a:avLst/>
          </a:prstGeom>
          <a:solidFill>
            <a:srgbClr val="7F7F7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3117" name="Rectangle 45"/>
          <p:cNvSpPr>
            <a:spLocks noChangeArrowheads="1"/>
          </p:cNvSpPr>
          <p:nvPr/>
        </p:nvSpPr>
        <p:spPr bwMode="auto">
          <a:xfrm>
            <a:off x="2411611" y="2694468"/>
            <a:ext cx="594393"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rPr>
              <a:t>Not GLC</a:t>
            </a:r>
            <a:endParaRPr kumimoji="0" lang="en-US" sz="1400" b="0" i="0" u="none" strike="noStrike" cap="none" normalizeH="0" baseline="0" smtClean="0">
              <a:ln>
                <a:noFill/>
              </a:ln>
              <a:solidFill>
                <a:schemeClr val="tx1"/>
              </a:solidFill>
              <a:effectLst/>
              <a:latin typeface="Calibri" pitchFamily="34" charset="0"/>
            </a:endParaRPr>
          </a:p>
        </p:txBody>
      </p:sp>
      <p:sp>
        <p:nvSpPr>
          <p:cNvPr id="3118" name="Rectangle 46"/>
          <p:cNvSpPr>
            <a:spLocks noChangeArrowheads="1"/>
          </p:cNvSpPr>
          <p:nvPr/>
        </p:nvSpPr>
        <p:spPr bwMode="auto">
          <a:xfrm>
            <a:off x="3268861" y="2745268"/>
            <a:ext cx="90487" cy="98425"/>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3120" name="Rectangle 48"/>
          <p:cNvSpPr>
            <a:spLocks noChangeArrowheads="1"/>
          </p:cNvSpPr>
          <p:nvPr/>
        </p:nvSpPr>
        <p:spPr bwMode="auto">
          <a:xfrm>
            <a:off x="3391098" y="2694468"/>
            <a:ext cx="2093843"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rPr>
              <a:t>Global Plan 2010 projections</a:t>
            </a:r>
            <a:endParaRPr kumimoji="0" lang="en-US" sz="1400" b="0" i="0" u="none" strike="noStrike" cap="none" normalizeH="0" baseline="0" smtClean="0">
              <a:ln>
                <a:noFill/>
              </a:ln>
              <a:solidFill>
                <a:schemeClr val="tx1"/>
              </a:solidFill>
              <a:effectLst/>
              <a:latin typeface="Calibri" pitchFamily="34" charset="0"/>
            </a:endParaRPr>
          </a:p>
        </p:txBody>
      </p:sp>
      <p:sp>
        <p:nvSpPr>
          <p:cNvPr id="3121" name="Rectangle 49"/>
          <p:cNvSpPr>
            <a:spLocks noChangeArrowheads="1"/>
          </p:cNvSpPr>
          <p:nvPr/>
        </p:nvSpPr>
        <p:spPr bwMode="auto">
          <a:xfrm>
            <a:off x="5516761" y="2750031"/>
            <a:ext cx="90487" cy="90488"/>
          </a:xfrm>
          <a:prstGeom prst="rect">
            <a:avLst/>
          </a:prstGeom>
          <a:solidFill>
            <a:srgbClr val="558ED5"/>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3122" name="Rectangle 50"/>
          <p:cNvSpPr>
            <a:spLocks noChangeArrowheads="1"/>
          </p:cNvSpPr>
          <p:nvPr/>
        </p:nvSpPr>
        <p:spPr bwMode="auto">
          <a:xfrm>
            <a:off x="5643761" y="2694468"/>
            <a:ext cx="1576009"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rPr>
              <a:t>Projected enrolments</a:t>
            </a:r>
            <a:endParaRPr kumimoji="0" lang="en-US" sz="1400" b="0" i="0" u="none" strike="noStrike" cap="none" normalizeH="0" baseline="0" smtClean="0">
              <a:ln>
                <a:noFill/>
              </a:ln>
              <a:solidFill>
                <a:schemeClr val="tx1"/>
              </a:solidFill>
              <a:effectLst/>
              <a:latin typeface="Calibri" pitchFamily="34" charset="0"/>
            </a:endParaRPr>
          </a:p>
        </p:txBody>
      </p:sp>
      <p:sp>
        <p:nvSpPr>
          <p:cNvPr id="54" name="TextBox 53"/>
          <p:cNvSpPr txBox="1"/>
          <p:nvPr/>
        </p:nvSpPr>
        <p:spPr>
          <a:xfrm>
            <a:off x="0" y="0"/>
            <a:ext cx="9144000" cy="1815882"/>
          </a:xfrm>
          <a:prstGeom prst="rect">
            <a:avLst/>
          </a:prstGeom>
          <a:noFill/>
        </p:spPr>
        <p:txBody>
          <a:bodyPr wrap="square" rtlCol="0">
            <a:spAutoFit/>
          </a:bodyPr>
          <a:lstStyle/>
          <a:p>
            <a:pPr algn="ctr"/>
            <a:r>
              <a:rPr lang="en-US" sz="4000" dirty="0" smtClean="0">
                <a:solidFill>
                  <a:schemeClr val="tx1"/>
                </a:solidFill>
                <a:latin typeface="Calibri" pitchFamily="34" charset="0"/>
              </a:rPr>
              <a:t>MDR-TB notification and enrolment (1)</a:t>
            </a:r>
          </a:p>
          <a:p>
            <a:pPr algn="ctr"/>
            <a:r>
              <a:rPr lang="en-US" sz="2400" b="0" dirty="0" smtClean="0">
                <a:solidFill>
                  <a:schemeClr val="tx1"/>
                </a:solidFill>
                <a:latin typeface="Calibri" pitchFamily="34" charset="0"/>
              </a:rPr>
              <a:t>Notified cases of MDR-TB (2007–2010) and projected numbers of patients to be enrolled on treatment (2011-2012) compared with the targets included in the Global Plan to Stop TB 2011–2015.</a:t>
            </a:r>
            <a:endParaRPr lang="en-GB" sz="2400" b="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5252" y="1468017"/>
            <a:ext cx="9042399" cy="4226373"/>
            <a:chOff x="81378" y="1650899"/>
            <a:chExt cx="9042399" cy="4226373"/>
          </a:xfrm>
        </p:grpSpPr>
        <p:pic>
          <p:nvPicPr>
            <p:cNvPr id="1027" name="Picture 3" descr="D:\Dennis\1.r_r for mdr\Mapping\MDR2010est.BMP"/>
            <p:cNvPicPr>
              <a:picLocks noChangeAspect="1" noChangeArrowheads="1"/>
            </p:cNvPicPr>
            <p:nvPr/>
          </p:nvPicPr>
          <p:blipFill>
            <a:blip r:embed="rId3" cstate="print"/>
            <a:srcRect t="2539" b="9641"/>
            <a:stretch>
              <a:fillRect/>
            </a:stretch>
          </p:blipFill>
          <p:spPr bwMode="auto">
            <a:xfrm>
              <a:off x="81378" y="1650899"/>
              <a:ext cx="9042399" cy="4226373"/>
            </a:xfrm>
            <a:prstGeom prst="rect">
              <a:avLst/>
            </a:prstGeom>
            <a:noFill/>
          </p:spPr>
        </p:pic>
        <p:sp>
          <p:nvSpPr>
            <p:cNvPr id="4" name="TextBox 3"/>
            <p:cNvSpPr txBox="1"/>
            <p:nvPr/>
          </p:nvSpPr>
          <p:spPr>
            <a:xfrm>
              <a:off x="1391464" y="4179227"/>
              <a:ext cx="1093569" cy="1200329"/>
            </a:xfrm>
            <a:prstGeom prst="rect">
              <a:avLst/>
            </a:prstGeom>
            <a:noFill/>
          </p:spPr>
          <p:txBody>
            <a:bodyPr wrap="none" rtlCol="0">
              <a:spAutoFit/>
            </a:bodyPr>
            <a:lstStyle/>
            <a:p>
              <a:r>
                <a:rPr lang="en-GB" sz="1200" b="0" dirty="0" smtClean="0">
                  <a:latin typeface="Calibri" pitchFamily="34" charset="0"/>
                </a:rPr>
                <a:t>No data</a:t>
              </a:r>
            </a:p>
            <a:p>
              <a:r>
                <a:rPr lang="en-GB" sz="1200" b="0" dirty="0" smtClean="0">
                  <a:latin typeface="Calibri" pitchFamily="34" charset="0"/>
                </a:rPr>
                <a:t>0-300</a:t>
              </a:r>
            </a:p>
            <a:p>
              <a:r>
                <a:rPr lang="en-GB" sz="1200" b="0" dirty="0" smtClean="0">
                  <a:latin typeface="Calibri" pitchFamily="34" charset="0"/>
                </a:rPr>
                <a:t>301-3,000</a:t>
              </a:r>
            </a:p>
            <a:p>
              <a:r>
                <a:rPr lang="en-GB" sz="1200" b="0" dirty="0" smtClean="0">
                  <a:latin typeface="Calibri" pitchFamily="34" charset="0"/>
                </a:rPr>
                <a:t>3,001-30,000</a:t>
              </a:r>
            </a:p>
            <a:p>
              <a:r>
                <a:rPr lang="en-GB" sz="1200" b="0" dirty="0" smtClean="0">
                  <a:latin typeface="Calibri" pitchFamily="34" charset="0"/>
                </a:rPr>
                <a:t>30,001-60,000</a:t>
              </a:r>
            </a:p>
            <a:p>
              <a:r>
                <a:rPr lang="en-GB" sz="1200" b="0" dirty="0" smtClean="0">
                  <a:latin typeface="Calibri" pitchFamily="34" charset="0"/>
                </a:rPr>
                <a:t>&gt;60,000</a:t>
              </a:r>
              <a:endParaRPr lang="en-GB" sz="1200" b="0" dirty="0">
                <a:latin typeface="Calibri" pitchFamily="34" charset="0"/>
              </a:endParaRPr>
            </a:p>
          </p:txBody>
        </p:sp>
      </p:grpSp>
      <p:sp>
        <p:nvSpPr>
          <p:cNvPr id="7" name="Rectangle 49"/>
          <p:cNvSpPr>
            <a:spLocks noChangeArrowheads="1"/>
          </p:cNvSpPr>
          <p:nvPr/>
        </p:nvSpPr>
        <p:spPr bwMode="auto">
          <a:xfrm>
            <a:off x="87088" y="5772286"/>
            <a:ext cx="8964613" cy="646331"/>
          </a:xfrm>
          <a:prstGeom prst="rect">
            <a:avLst/>
          </a:prstGeom>
          <a:noFill/>
          <a:ln w="9525">
            <a:noFill/>
            <a:miter lim="800000"/>
            <a:headEnd/>
            <a:tailEnd/>
          </a:ln>
          <a:effectLst/>
        </p:spPr>
        <p:txBody>
          <a:bodyPr anchor="ctr">
            <a:spAutoFit/>
          </a:bodyPr>
          <a:lstStyle/>
          <a:p>
            <a:pPr algn="ctr"/>
            <a:r>
              <a:rPr lang="en-GB" sz="900" b="0" dirty="0">
                <a:latin typeface="Calibri" pitchFamily="34" charset="0"/>
              </a:rPr>
              <a:t>The boundaries and names shown and the designations used on this map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p>
          <a:p>
            <a:pPr algn="ctr"/>
            <a:r>
              <a:rPr lang="en-GB" sz="900" b="0" dirty="0">
                <a:latin typeface="Calibri" pitchFamily="34" charset="0"/>
                <a:sym typeface="Symbol" pitchFamily="18" charset="2"/>
              </a:rPr>
              <a:t></a:t>
            </a:r>
            <a:r>
              <a:rPr lang="en-GB" sz="900" b="0" dirty="0">
                <a:latin typeface="Calibri" pitchFamily="34" charset="0"/>
              </a:rPr>
              <a:t> WHO 2011. All rights reserved</a:t>
            </a:r>
          </a:p>
        </p:txBody>
      </p:sp>
      <p:sp>
        <p:nvSpPr>
          <p:cNvPr id="8" name="Rectangle 2"/>
          <p:cNvSpPr txBox="1">
            <a:spLocks noChangeArrowheads="1"/>
          </p:cNvSpPr>
          <p:nvPr/>
        </p:nvSpPr>
        <p:spPr bwMode="auto">
          <a:xfrm>
            <a:off x="0" y="-100013"/>
            <a:ext cx="9144000" cy="1387476"/>
          </a:xfrm>
          <a:prstGeom prst="rect">
            <a:avLst/>
          </a:prstGeom>
          <a:noFill/>
          <a:ln w="12700">
            <a:noFill/>
            <a:miter lim="800000"/>
            <a:headEnd/>
            <a:tailEnd/>
          </a:ln>
          <a:effectLst>
            <a:outerShdw dist="17961" dir="2700000" algn="ctr" rotWithShape="0">
              <a:srgbClr val="96CCEE"/>
            </a:outerShdw>
          </a:effectLst>
        </p:spPr>
        <p:txBody>
          <a:bodyPr lIns="90488" tIns="44450" rIns="90488" bIns="44450" anchor="ctr"/>
          <a:lstStyle/>
          <a:p>
            <a:pPr algn="ctr"/>
            <a:r>
              <a:rPr lang="en-US" sz="4000" dirty="0" smtClean="0">
                <a:solidFill>
                  <a:schemeClr val="tx1"/>
                </a:solidFill>
                <a:latin typeface="Calibri" pitchFamily="34" charset="0"/>
              </a:rPr>
              <a:t>MDR-TB notification and enrolment (2)</a:t>
            </a:r>
          </a:p>
          <a:p>
            <a:pPr algn="ctr" eaLnBrk="0" hangingPunct="0">
              <a:defRPr/>
            </a:pPr>
            <a:r>
              <a:rPr lang="en-GB" sz="2400" b="0" dirty="0" smtClean="0">
                <a:latin typeface="Calibri" pitchFamily="34" charset="0"/>
              </a:rPr>
              <a:t>Estimated MDR-TB cases among notified TB patients in 2010</a:t>
            </a:r>
            <a:endParaRPr lang="fr-FR" sz="2400" b="0" kern="0" dirty="0">
              <a:solidFill>
                <a:schemeClr val="tx1"/>
              </a:solidFill>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1" name="Group 3"/>
          <p:cNvGraphicFramePr>
            <a:graphicFrameLocks noGrp="1"/>
          </p:cNvGraphicFramePr>
          <p:nvPr>
            <p:ph idx="1"/>
          </p:nvPr>
        </p:nvGraphicFramePr>
        <p:xfrm>
          <a:off x="323850" y="1327150"/>
          <a:ext cx="8569325" cy="4982688"/>
        </p:xfrm>
        <a:graphic>
          <a:graphicData uri="http://schemas.openxmlformats.org/drawingml/2006/table">
            <a:tbl>
              <a:tblPr/>
              <a:tblGrid>
                <a:gridCol w="2663825"/>
                <a:gridCol w="2233613"/>
                <a:gridCol w="2374900"/>
                <a:gridCol w="1296987"/>
              </a:tblGrid>
              <a:tr h="553632">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Calibri" pitchFamily="34" charset="0"/>
                          <a:cs typeface="Arial" charset="0"/>
                        </a:rPr>
                        <a:t>WHO </a:t>
                      </a:r>
                      <a:r>
                        <a:rPr kumimoji="0" lang="fr-FR" sz="2800" b="1" i="0" u="none" strike="noStrike" cap="none" normalizeH="0" baseline="0" dirty="0" err="1" smtClean="0">
                          <a:ln>
                            <a:noFill/>
                          </a:ln>
                          <a:solidFill>
                            <a:schemeClr val="tx1"/>
                          </a:solidFill>
                          <a:effectLst/>
                          <a:latin typeface="Calibri" pitchFamily="34" charset="0"/>
                          <a:cs typeface="Arial" charset="0"/>
                        </a:rPr>
                        <a:t>Region</a:t>
                      </a:r>
                      <a:endParaRPr kumimoji="0" lang="fr-FR" sz="2800" b="1" i="0" u="none" strike="noStrike" cap="none" normalizeH="0" baseline="0" dirty="0" smtClean="0">
                        <a:ln>
                          <a:noFill/>
                        </a:ln>
                        <a:solidFill>
                          <a:schemeClr val="tx1"/>
                        </a:solidFill>
                        <a:effectLst/>
                        <a:latin typeface="Calibri"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Calibri" pitchFamily="34" charset="0"/>
                          <a:cs typeface="Arial" charset="0"/>
                        </a:rPr>
                        <a:t>2010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hMerge="1">
                  <a:txBody>
                    <a:bodyPr/>
                    <a:lstStyle/>
                    <a:p>
                      <a:endParaRPr lang="en-GB"/>
                    </a:p>
                  </a:txBody>
                  <a:tcPr/>
                </a:tc>
                <a:tc hMerge="1">
                  <a:txBody>
                    <a:bodyPr/>
                    <a:lstStyle/>
                    <a:p>
                      <a:endParaRPr lang="en-GB"/>
                    </a:p>
                  </a:txBody>
                  <a:tcPr/>
                </a:tc>
              </a:tr>
              <a:tr h="553632">
                <a:tc vMerge="1">
                  <a:txBody>
                    <a:bodyPr/>
                    <a:lstStyle/>
                    <a:p>
                      <a:endParaRPr lang="en-GB"/>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err="1" smtClean="0">
                          <a:ln>
                            <a:noFill/>
                          </a:ln>
                          <a:solidFill>
                            <a:schemeClr val="tx1"/>
                          </a:solidFill>
                          <a:effectLst/>
                          <a:latin typeface="Calibri" pitchFamily="34" charset="0"/>
                          <a:cs typeface="Arial" charset="0"/>
                        </a:rPr>
                        <a:t>Estimated</a:t>
                      </a:r>
                      <a:endParaRPr kumimoji="0" lang="fr-FR" sz="2800" b="1"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Calibri" pitchFamily="34" charset="0"/>
                          <a:cs typeface="Arial" charset="0"/>
                        </a:rPr>
                        <a:t>Reported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Calibri" pitchFamily="34" charset="0"/>
                          <a:cs typeface="Arial" charset="0"/>
                        </a:rPr>
                        <a:t>Ratio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r>
              <a:tr h="5536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Calibri" pitchFamily="34" charset="0"/>
                          <a:cs typeface="Arial" charset="0"/>
                        </a:rPr>
                        <a:t>African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smtClean="0">
                          <a:ln>
                            <a:noFill/>
                          </a:ln>
                          <a:solidFill>
                            <a:schemeClr val="tx1"/>
                          </a:solidFill>
                          <a:effectLst/>
                          <a:latin typeface="Calibri" pitchFamily="34" charset="0"/>
                          <a:cs typeface="Arial" charset="0"/>
                        </a:rPr>
                        <a:t>32,000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smtClean="0">
                          <a:ln>
                            <a:noFill/>
                          </a:ln>
                          <a:solidFill>
                            <a:schemeClr val="tx1"/>
                          </a:solidFill>
                          <a:effectLst/>
                          <a:latin typeface="Calibri" pitchFamily="34" charset="0"/>
                          <a:cs typeface="Arial" charset="0"/>
                        </a:rPr>
                        <a:t>9,504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smtClean="0">
                          <a:ln>
                            <a:noFill/>
                          </a:ln>
                          <a:solidFill>
                            <a:schemeClr val="tx1"/>
                          </a:solidFill>
                          <a:effectLst/>
                          <a:latin typeface="Calibri" pitchFamily="34" charset="0"/>
                          <a:cs typeface="Arial"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36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Calibri" pitchFamily="34" charset="0"/>
                          <a:cs typeface="Arial" charset="0"/>
                        </a:rPr>
                        <a:t>American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smtClean="0">
                          <a:ln>
                            <a:noFill/>
                          </a:ln>
                          <a:solidFill>
                            <a:schemeClr val="tx1"/>
                          </a:solidFill>
                          <a:effectLst/>
                          <a:latin typeface="Calibri" pitchFamily="34" charset="0"/>
                          <a:cs typeface="Arial" charset="0"/>
                        </a:rPr>
                        <a:t>6,200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smtClean="0">
                          <a:ln>
                            <a:noFill/>
                          </a:ln>
                          <a:solidFill>
                            <a:schemeClr val="tx1"/>
                          </a:solidFill>
                          <a:effectLst/>
                          <a:latin typeface="Calibri" pitchFamily="34" charset="0"/>
                          <a:cs typeface="Arial" charset="0"/>
                        </a:rPr>
                        <a:t>2,158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smtClean="0">
                          <a:ln>
                            <a:noFill/>
                          </a:ln>
                          <a:solidFill>
                            <a:schemeClr val="tx1"/>
                          </a:solidFill>
                          <a:effectLst/>
                          <a:latin typeface="Calibri" pitchFamily="34" charset="0"/>
                          <a:cs typeface="Arial" charset="0"/>
                        </a:rPr>
                        <a:t>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36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Calibri" pitchFamily="34" charset="0"/>
                          <a:cs typeface="Arial" charset="0"/>
                        </a:rPr>
                        <a:t>East Med.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smtClean="0">
                          <a:ln>
                            <a:noFill/>
                          </a:ln>
                          <a:solidFill>
                            <a:schemeClr val="tx1"/>
                          </a:solidFill>
                          <a:effectLst/>
                          <a:latin typeface="Calibri" pitchFamily="34" charset="0"/>
                          <a:cs typeface="Arial" charset="0"/>
                        </a:rPr>
                        <a:t>14,000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smtClean="0">
                          <a:ln>
                            <a:noFill/>
                          </a:ln>
                          <a:solidFill>
                            <a:schemeClr val="tx1"/>
                          </a:solidFill>
                          <a:effectLst/>
                          <a:latin typeface="Calibri" pitchFamily="34" charset="0"/>
                          <a:cs typeface="Arial" charset="0"/>
                        </a:rPr>
                        <a:t>829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smtClean="0">
                          <a:ln>
                            <a:noFill/>
                          </a:ln>
                          <a:solidFill>
                            <a:schemeClr val="tx1"/>
                          </a:solidFill>
                          <a:effectLst/>
                          <a:latin typeface="Calibri" pitchFamily="34" charset="0"/>
                          <a:cs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36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Calibri" pitchFamily="34" charset="0"/>
                          <a:cs typeface="Arial" charset="0"/>
                        </a:rPr>
                        <a:t>European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smtClean="0">
                          <a:ln>
                            <a:noFill/>
                          </a:ln>
                          <a:solidFill>
                            <a:schemeClr val="tx1"/>
                          </a:solidFill>
                          <a:effectLst/>
                          <a:latin typeface="Calibri" pitchFamily="34" charset="0"/>
                          <a:cs typeface="Arial" charset="0"/>
                        </a:rPr>
                        <a:t>53,000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smtClean="0">
                          <a:ln>
                            <a:noFill/>
                          </a:ln>
                          <a:solidFill>
                            <a:schemeClr val="tx1"/>
                          </a:solidFill>
                          <a:effectLst/>
                          <a:latin typeface="Calibri" pitchFamily="34" charset="0"/>
                          <a:cs typeface="Arial" charset="0"/>
                        </a:rPr>
                        <a:t>32,616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smtClean="0">
                          <a:ln>
                            <a:noFill/>
                          </a:ln>
                          <a:solidFill>
                            <a:schemeClr val="tx1"/>
                          </a:solidFill>
                          <a:effectLst/>
                          <a:latin typeface="Calibri" pitchFamily="34" charset="0"/>
                          <a:cs typeface="Arial" charset="0"/>
                        </a:rPr>
                        <a:t>62%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36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Calibri" pitchFamily="34" charset="0"/>
                          <a:cs typeface="Arial" charset="0"/>
                        </a:rPr>
                        <a:t>S-E Asian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smtClean="0">
                          <a:ln>
                            <a:noFill/>
                          </a:ln>
                          <a:solidFill>
                            <a:schemeClr val="tx1"/>
                          </a:solidFill>
                          <a:effectLst/>
                          <a:latin typeface="Calibri" pitchFamily="34" charset="0"/>
                          <a:cs typeface="Arial" charset="0"/>
                        </a:rPr>
                        <a:t>88,000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smtClean="0">
                          <a:ln>
                            <a:noFill/>
                          </a:ln>
                          <a:solidFill>
                            <a:schemeClr val="tx1"/>
                          </a:solidFill>
                          <a:effectLst/>
                          <a:latin typeface="Calibri" pitchFamily="34" charset="0"/>
                          <a:cs typeface="Arial" charset="0"/>
                        </a:rPr>
                        <a:t>3,779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smtClean="0">
                          <a:ln>
                            <a:noFill/>
                          </a:ln>
                          <a:solidFill>
                            <a:schemeClr val="tx1"/>
                          </a:solidFill>
                          <a:effectLst/>
                          <a:latin typeface="Calibri" pitchFamily="34" charset="0"/>
                          <a:cs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36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Calibri" pitchFamily="34" charset="0"/>
                          <a:cs typeface="Arial" charset="0"/>
                        </a:rPr>
                        <a:t>West Pacific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smtClean="0">
                          <a:ln>
                            <a:noFill/>
                          </a:ln>
                          <a:solidFill>
                            <a:schemeClr val="tx1"/>
                          </a:solidFill>
                          <a:effectLst/>
                          <a:latin typeface="Calibri" pitchFamily="34" charset="0"/>
                          <a:cs typeface="Arial" charset="0"/>
                        </a:rPr>
                        <a:t>77,000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smtClean="0">
                          <a:ln>
                            <a:noFill/>
                          </a:ln>
                          <a:solidFill>
                            <a:schemeClr val="tx1"/>
                          </a:solidFill>
                          <a:effectLst/>
                          <a:latin typeface="Calibri" pitchFamily="34" charset="0"/>
                          <a:cs typeface="Arial" charset="0"/>
                        </a:rPr>
                        <a:t>4,222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smtClean="0">
                          <a:ln>
                            <a:noFill/>
                          </a:ln>
                          <a:solidFill>
                            <a:schemeClr val="tx1"/>
                          </a:solidFill>
                          <a:effectLst/>
                          <a:latin typeface="Calibri" pitchFamily="34" charset="0"/>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36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Calibri" pitchFamily="34" charset="0"/>
                          <a:cs typeface="Arial" charset="0"/>
                        </a:rPr>
                        <a:t>Global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Calibri" pitchFamily="34" charset="0"/>
                          <a:cs typeface="Arial" charset="0"/>
                        </a:rPr>
                        <a:t>290,000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Calibri" pitchFamily="34" charset="0"/>
                          <a:cs typeface="Arial" charset="0"/>
                        </a:rPr>
                        <a:t>53,108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Calibri" pitchFamily="34" charset="0"/>
                          <a:cs typeface="Arial" charset="0"/>
                        </a:rPr>
                        <a:t>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Rectangle 2"/>
          <p:cNvSpPr txBox="1">
            <a:spLocks noChangeArrowheads="1"/>
          </p:cNvSpPr>
          <p:nvPr/>
        </p:nvSpPr>
        <p:spPr bwMode="auto">
          <a:xfrm>
            <a:off x="0" y="-100013"/>
            <a:ext cx="9144000" cy="1387476"/>
          </a:xfrm>
          <a:prstGeom prst="rect">
            <a:avLst/>
          </a:prstGeom>
          <a:noFill/>
          <a:ln w="12700">
            <a:noFill/>
            <a:miter lim="800000"/>
            <a:headEnd/>
            <a:tailEnd/>
          </a:ln>
          <a:effectLst>
            <a:outerShdw dist="17961" dir="2700000" algn="ctr" rotWithShape="0">
              <a:srgbClr val="96CCEE"/>
            </a:outerShdw>
          </a:effectLst>
        </p:spPr>
        <p:txBody>
          <a:bodyPr lIns="90488" tIns="44450" rIns="90488" bIns="44450" anchor="ctr"/>
          <a:lstStyle/>
          <a:p>
            <a:pPr algn="ctr"/>
            <a:r>
              <a:rPr lang="en-US" sz="4000" dirty="0" smtClean="0">
                <a:solidFill>
                  <a:schemeClr val="tx1"/>
                </a:solidFill>
                <a:latin typeface="Calibri" pitchFamily="34" charset="0"/>
              </a:rPr>
              <a:t>MDR-TB notification and enrolment (3)</a:t>
            </a:r>
          </a:p>
          <a:p>
            <a:pPr algn="ctr" eaLnBrk="0" hangingPunct="0">
              <a:defRPr/>
            </a:pPr>
            <a:r>
              <a:rPr lang="fr-FR" sz="2800" b="0" kern="0" dirty="0" smtClean="0">
                <a:solidFill>
                  <a:schemeClr val="tx1"/>
                </a:solidFill>
                <a:latin typeface="Calibri" pitchFamily="34" charset="0"/>
                <a:ea typeface="+mj-ea"/>
                <a:cs typeface="+mj-cs"/>
              </a:rPr>
              <a:t>MDR </a:t>
            </a:r>
            <a:r>
              <a:rPr lang="fr-FR" sz="2800" b="0" kern="0" dirty="0">
                <a:solidFill>
                  <a:schemeClr val="tx1"/>
                </a:solidFill>
                <a:latin typeface="Calibri" pitchFamily="34" charset="0"/>
                <a:ea typeface="+mj-ea"/>
                <a:cs typeface="+mj-cs"/>
              </a:rPr>
              <a:t>cases </a:t>
            </a:r>
            <a:r>
              <a:rPr lang="fr-FR" sz="2800" b="0" kern="0" dirty="0" err="1">
                <a:solidFill>
                  <a:schemeClr val="tx1"/>
                </a:solidFill>
                <a:latin typeface="Calibri" pitchFamily="34" charset="0"/>
                <a:ea typeface="+mj-ea"/>
                <a:cs typeface="+mj-cs"/>
              </a:rPr>
              <a:t>reported</a:t>
            </a:r>
            <a:r>
              <a:rPr lang="fr-FR" sz="2800" b="0" kern="0" dirty="0">
                <a:solidFill>
                  <a:schemeClr val="tx1"/>
                </a:solidFill>
                <a:latin typeface="Calibri" pitchFamily="34" charset="0"/>
                <a:ea typeface="+mj-ea"/>
                <a:cs typeface="+mj-cs"/>
              </a:rPr>
              <a:t> vs </a:t>
            </a:r>
            <a:r>
              <a:rPr lang="fr-FR" sz="2800" b="0" kern="0" dirty="0" err="1">
                <a:solidFill>
                  <a:schemeClr val="tx1"/>
                </a:solidFill>
                <a:latin typeface="Calibri" pitchFamily="34" charset="0"/>
                <a:ea typeface="+mj-ea"/>
                <a:cs typeface="+mj-cs"/>
              </a:rPr>
              <a:t>estimated</a:t>
            </a:r>
            <a:r>
              <a:rPr lang="fr-FR" sz="2800" b="0" kern="0" dirty="0">
                <a:solidFill>
                  <a:schemeClr val="tx1"/>
                </a:solidFill>
                <a:latin typeface="Calibri" pitchFamily="34" charset="0"/>
                <a:ea typeface="+mj-ea"/>
                <a:cs typeface="+mj-cs"/>
              </a:rPr>
              <a:t> </a:t>
            </a:r>
            <a:r>
              <a:rPr lang="fr-FR" sz="2800" b="0" kern="0" dirty="0" err="1">
                <a:solidFill>
                  <a:schemeClr val="tx1"/>
                </a:solidFill>
                <a:latin typeface="Calibri" pitchFamily="34" charset="0"/>
                <a:ea typeface="+mj-ea"/>
                <a:cs typeface="+mj-cs"/>
              </a:rPr>
              <a:t>among</a:t>
            </a:r>
            <a:r>
              <a:rPr lang="fr-FR" sz="2800" b="0" kern="0" dirty="0">
                <a:solidFill>
                  <a:schemeClr val="tx1"/>
                </a:solidFill>
                <a:latin typeface="Calibri" pitchFamily="34" charset="0"/>
                <a:ea typeface="+mj-ea"/>
                <a:cs typeface="+mj-cs"/>
              </a:rPr>
              <a:t> </a:t>
            </a:r>
            <a:r>
              <a:rPr lang="fr-FR" sz="2800" b="0" kern="0" dirty="0" err="1">
                <a:solidFill>
                  <a:schemeClr val="tx1"/>
                </a:solidFill>
                <a:latin typeface="Calibri" pitchFamily="34" charset="0"/>
                <a:ea typeface="+mj-ea"/>
                <a:cs typeface="+mj-cs"/>
              </a:rPr>
              <a:t>notified</a:t>
            </a:r>
            <a:r>
              <a:rPr lang="fr-FR" sz="2800" b="0" kern="0" dirty="0">
                <a:solidFill>
                  <a:schemeClr val="tx1"/>
                </a:solidFill>
                <a:latin typeface="Calibri" pitchFamily="34" charset="0"/>
                <a:ea typeface="+mj-ea"/>
                <a:cs typeface="+mj-cs"/>
              </a:rPr>
              <a:t> TB, </a:t>
            </a:r>
            <a:r>
              <a:rPr lang="fr-FR" sz="2800" b="0" kern="0" dirty="0" smtClean="0">
                <a:solidFill>
                  <a:schemeClr val="tx1"/>
                </a:solidFill>
                <a:latin typeface="Calibri" pitchFamily="34" charset="0"/>
                <a:ea typeface="+mj-ea"/>
                <a:cs typeface="+mj-cs"/>
              </a:rPr>
              <a:t>2010</a:t>
            </a:r>
            <a:endParaRPr lang="fr-FR" sz="2800" b="0" kern="0" dirty="0">
              <a:solidFill>
                <a:schemeClr val="tx1"/>
              </a:solidFill>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2" name="Rectangle 6"/>
          <p:cNvSpPr>
            <a:spLocks noGrp="1" noChangeArrowheads="1"/>
          </p:cNvSpPr>
          <p:nvPr>
            <p:ph type="body" idx="1"/>
          </p:nvPr>
        </p:nvSpPr>
        <p:spPr>
          <a:xfrm>
            <a:off x="466476" y="908720"/>
            <a:ext cx="8281988" cy="5328592"/>
          </a:xfrm>
          <a:noFill/>
          <a:ln/>
        </p:spPr>
        <p:txBody>
          <a:bodyPr/>
          <a:lstStyle/>
          <a:p>
            <a:pPr marL="476250" indent="-476250">
              <a:lnSpc>
                <a:spcPts val="4800"/>
              </a:lnSpc>
              <a:buClr>
                <a:schemeClr val="tx1"/>
              </a:buClr>
              <a:buNone/>
            </a:pPr>
            <a:r>
              <a:rPr lang="en-GB" sz="3600" dirty="0" smtClean="0">
                <a:solidFill>
                  <a:schemeClr val="tx1"/>
                </a:solidFill>
                <a:latin typeface="Calibri" pitchFamily="34" charset="0"/>
              </a:rPr>
              <a:t>Between 2011 and 2015 …</a:t>
            </a:r>
          </a:p>
          <a:p>
            <a:pPr marL="476250" indent="-476250">
              <a:lnSpc>
                <a:spcPts val="4800"/>
              </a:lnSpc>
              <a:buClr>
                <a:schemeClr val="tx1"/>
              </a:buClr>
              <a:buFont typeface="Wingdings" pitchFamily="2" charset="2"/>
              <a:buChar char="§"/>
            </a:pPr>
            <a:r>
              <a:rPr lang="en-GB" sz="3600" dirty="0" smtClean="0">
                <a:solidFill>
                  <a:schemeClr val="tx1"/>
                </a:solidFill>
                <a:latin typeface="Calibri" pitchFamily="34" charset="0"/>
              </a:rPr>
              <a:t>Increase in TB cases tested for R &amp; H yearly from 0.8 million to 1.9 million</a:t>
            </a:r>
          </a:p>
          <a:p>
            <a:pPr marL="476250" indent="-476250">
              <a:lnSpc>
                <a:spcPts val="4800"/>
              </a:lnSpc>
              <a:buClr>
                <a:schemeClr val="tx1"/>
              </a:buClr>
              <a:buFont typeface="Wingdings" pitchFamily="2" charset="2"/>
              <a:buChar char="§"/>
            </a:pPr>
            <a:r>
              <a:rPr lang="en-GB" sz="3600" dirty="0" smtClean="0">
                <a:solidFill>
                  <a:schemeClr val="tx1"/>
                </a:solidFill>
                <a:latin typeface="Calibri" pitchFamily="34" charset="0"/>
              </a:rPr>
              <a:t>1 </a:t>
            </a:r>
            <a:r>
              <a:rPr lang="en-GB" sz="3600" dirty="0">
                <a:solidFill>
                  <a:schemeClr val="tx1"/>
                </a:solidFill>
                <a:latin typeface="Calibri" pitchFamily="34" charset="0"/>
              </a:rPr>
              <a:t>million </a:t>
            </a:r>
            <a:r>
              <a:rPr lang="it-IT" sz="3600" dirty="0" smtClean="0">
                <a:solidFill>
                  <a:schemeClr val="tx1"/>
                </a:solidFill>
                <a:latin typeface="Calibri" pitchFamily="34" charset="0"/>
                <a:cs typeface="Arial" pitchFamily="34" charset="0"/>
              </a:rPr>
              <a:t>multidrug-resistant TB (</a:t>
            </a:r>
            <a:r>
              <a:rPr lang="en-GB" sz="3600" dirty="0" smtClean="0">
                <a:solidFill>
                  <a:schemeClr val="tx1"/>
                </a:solidFill>
                <a:latin typeface="Calibri" pitchFamily="34" charset="0"/>
              </a:rPr>
              <a:t>MDR-TB) </a:t>
            </a:r>
            <a:r>
              <a:rPr lang="en-GB" sz="3600" dirty="0">
                <a:solidFill>
                  <a:schemeClr val="tx1"/>
                </a:solidFill>
                <a:latin typeface="Calibri" pitchFamily="34" charset="0"/>
              </a:rPr>
              <a:t>patients detected and put on treatment</a:t>
            </a:r>
          </a:p>
          <a:p>
            <a:pPr marL="476250" indent="-476250">
              <a:lnSpc>
                <a:spcPts val="4800"/>
              </a:lnSpc>
              <a:buClr>
                <a:schemeClr val="tx1"/>
              </a:buClr>
              <a:buFont typeface="Wingdings" pitchFamily="2" charset="2"/>
              <a:buChar char="§"/>
            </a:pPr>
            <a:r>
              <a:rPr lang="en-GB" sz="3600" dirty="0" smtClean="0">
                <a:solidFill>
                  <a:schemeClr val="tx1"/>
                </a:solidFill>
                <a:latin typeface="Calibri" pitchFamily="34" charset="0"/>
              </a:rPr>
              <a:t>USD 7.1 </a:t>
            </a:r>
            <a:r>
              <a:rPr lang="en-GB" sz="3600" dirty="0">
                <a:solidFill>
                  <a:schemeClr val="tx1"/>
                </a:solidFill>
                <a:latin typeface="Calibri" pitchFamily="34" charset="0"/>
              </a:rPr>
              <a:t>billion </a:t>
            </a:r>
            <a:r>
              <a:rPr lang="en-GB" sz="3600" dirty="0" smtClean="0">
                <a:solidFill>
                  <a:schemeClr val="tx1"/>
                </a:solidFill>
                <a:latin typeface="Calibri" pitchFamily="34" charset="0"/>
              </a:rPr>
              <a:t>spent</a:t>
            </a:r>
            <a:endParaRPr lang="en-GB" sz="3600" dirty="0">
              <a:solidFill>
                <a:schemeClr val="tx1"/>
              </a:solidFill>
              <a:latin typeface="Calibri" pitchFamily="34" charset="0"/>
            </a:endParaRPr>
          </a:p>
        </p:txBody>
      </p:sp>
      <p:sp>
        <p:nvSpPr>
          <p:cNvPr id="5" name="Rectangle 2"/>
          <p:cNvSpPr txBox="1">
            <a:spLocks noChangeArrowheads="1"/>
          </p:cNvSpPr>
          <p:nvPr/>
        </p:nvSpPr>
        <p:spPr bwMode="auto">
          <a:xfrm>
            <a:off x="146050" y="186729"/>
            <a:ext cx="8856663" cy="615553"/>
          </a:xfrm>
          <a:prstGeom prst="rect">
            <a:avLst/>
          </a:prstGeom>
          <a:noFill/>
          <a:ln w="9525">
            <a:noFill/>
            <a:miter lim="800000"/>
            <a:headEnd/>
            <a:tailEnd/>
          </a:ln>
          <a:effectLst>
            <a:outerShdw dist="17961" dir="2700000" algn="ctr" rotWithShape="0">
              <a:srgbClr val="96CCEE"/>
            </a:outerShdw>
          </a:effectLst>
        </p:spPr>
        <p:txBody>
          <a:bodyPr lIns="0" tIns="0" rIns="0" bIns="0" anchor="ctr">
            <a:spAutoFit/>
          </a:bodyPr>
          <a:lstStyle/>
          <a:p>
            <a:pPr algn="ctr">
              <a:defRPr/>
            </a:pPr>
            <a:r>
              <a:rPr lang="en-GB" sz="4000" dirty="0" smtClean="0">
                <a:solidFill>
                  <a:schemeClr val="tx1"/>
                </a:solidFill>
                <a:latin typeface="Calibri" pitchFamily="34" charset="0"/>
                <a:cs typeface="Arial" charset="0"/>
              </a:rPr>
              <a:t>The Global Plan to Stop TB, 2011-2015 (1)</a:t>
            </a:r>
            <a:endParaRPr lang="en-US" sz="4000" kern="0" dirty="0">
              <a:solidFill>
                <a:schemeClr val="tx1"/>
              </a:solidFill>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0" y="0"/>
            <a:ext cx="9144000" cy="1138773"/>
          </a:xfrm>
          <a:prstGeom prst="rect">
            <a:avLst/>
          </a:prstGeom>
          <a:noFill/>
        </p:spPr>
        <p:txBody>
          <a:bodyPr wrap="square" rtlCol="0">
            <a:spAutoFit/>
          </a:bodyPr>
          <a:lstStyle/>
          <a:p>
            <a:pPr algn="ctr"/>
            <a:r>
              <a:rPr lang="en-US" sz="4400" dirty="0" smtClean="0">
                <a:latin typeface="Calibri" pitchFamily="34" charset="0"/>
              </a:rPr>
              <a:t>Outcomes of MDR-TB treatment</a:t>
            </a:r>
          </a:p>
          <a:p>
            <a:pPr algn="ctr"/>
            <a:r>
              <a:rPr lang="en-US" sz="2400" b="0" dirty="0" smtClean="0">
                <a:latin typeface="Calibri" pitchFamily="34" charset="0"/>
              </a:rPr>
              <a:t>For MDR-TB patients started on treatment in 2008*</a:t>
            </a:r>
            <a:endParaRPr lang="en-GB" sz="2400" b="0" dirty="0">
              <a:latin typeface="Calibri" pitchFamily="34" charset="0"/>
            </a:endParaRPr>
          </a:p>
        </p:txBody>
      </p:sp>
      <p:sp>
        <p:nvSpPr>
          <p:cNvPr id="4100" name="AutoShape 4"/>
          <p:cNvSpPr>
            <a:spLocks noChangeAspect="1" noChangeArrowheads="1" noTextEdit="1"/>
          </p:cNvSpPr>
          <p:nvPr/>
        </p:nvSpPr>
        <p:spPr bwMode="auto">
          <a:xfrm>
            <a:off x="173038" y="1340768"/>
            <a:ext cx="8791575" cy="4133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03" name="Freeform 7"/>
          <p:cNvSpPr>
            <a:spLocks noEditPoints="1"/>
          </p:cNvSpPr>
          <p:nvPr/>
        </p:nvSpPr>
        <p:spPr bwMode="auto">
          <a:xfrm>
            <a:off x="982663" y="2483024"/>
            <a:ext cx="7648575" cy="2228850"/>
          </a:xfrm>
          <a:custGeom>
            <a:avLst/>
            <a:gdLst/>
            <a:ahLst/>
            <a:cxnLst>
              <a:cxn ang="0">
                <a:pos x="294" y="0"/>
              </a:cxn>
              <a:cxn ang="0">
                <a:pos x="0" y="1404"/>
              </a:cxn>
              <a:cxn ang="0">
                <a:pos x="348" y="108"/>
              </a:cxn>
              <a:cxn ang="0">
                <a:pos x="642" y="1404"/>
              </a:cxn>
              <a:cxn ang="0">
                <a:pos x="348" y="108"/>
              </a:cxn>
              <a:cxn ang="0">
                <a:pos x="990" y="162"/>
              </a:cxn>
              <a:cxn ang="0">
                <a:pos x="696" y="1404"/>
              </a:cxn>
              <a:cxn ang="0">
                <a:pos x="1044" y="186"/>
              </a:cxn>
              <a:cxn ang="0">
                <a:pos x="1338" y="1404"/>
              </a:cxn>
              <a:cxn ang="0">
                <a:pos x="1044" y="186"/>
              </a:cxn>
              <a:cxn ang="0">
                <a:pos x="1686" y="336"/>
              </a:cxn>
              <a:cxn ang="0">
                <a:pos x="1392" y="1404"/>
              </a:cxn>
              <a:cxn ang="0">
                <a:pos x="1740" y="342"/>
              </a:cxn>
              <a:cxn ang="0">
                <a:pos x="2034" y="1404"/>
              </a:cxn>
              <a:cxn ang="0">
                <a:pos x="1740" y="342"/>
              </a:cxn>
              <a:cxn ang="0">
                <a:pos x="2382" y="390"/>
              </a:cxn>
              <a:cxn ang="0">
                <a:pos x="2088" y="1404"/>
              </a:cxn>
              <a:cxn ang="0">
                <a:pos x="2436" y="432"/>
              </a:cxn>
              <a:cxn ang="0">
                <a:pos x="2730" y="1404"/>
              </a:cxn>
              <a:cxn ang="0">
                <a:pos x="2436" y="432"/>
              </a:cxn>
              <a:cxn ang="0">
                <a:pos x="3078" y="438"/>
              </a:cxn>
              <a:cxn ang="0">
                <a:pos x="2784" y="1404"/>
              </a:cxn>
              <a:cxn ang="0">
                <a:pos x="3132" y="456"/>
              </a:cxn>
              <a:cxn ang="0">
                <a:pos x="3426" y="1404"/>
              </a:cxn>
              <a:cxn ang="0">
                <a:pos x="3132" y="456"/>
              </a:cxn>
              <a:cxn ang="0">
                <a:pos x="3774" y="462"/>
              </a:cxn>
              <a:cxn ang="0">
                <a:pos x="3480" y="1404"/>
              </a:cxn>
              <a:cxn ang="0">
                <a:pos x="3828" y="492"/>
              </a:cxn>
              <a:cxn ang="0">
                <a:pos x="4122" y="1404"/>
              </a:cxn>
              <a:cxn ang="0">
                <a:pos x="3828" y="492"/>
              </a:cxn>
              <a:cxn ang="0">
                <a:pos x="4470" y="498"/>
              </a:cxn>
              <a:cxn ang="0">
                <a:pos x="4176" y="1404"/>
              </a:cxn>
              <a:cxn ang="0">
                <a:pos x="4524" y="990"/>
              </a:cxn>
              <a:cxn ang="0">
                <a:pos x="4818" y="1404"/>
              </a:cxn>
              <a:cxn ang="0">
                <a:pos x="4524" y="990"/>
              </a:cxn>
            </a:cxnLst>
            <a:rect l="0" t="0" r="r" b="b"/>
            <a:pathLst>
              <a:path w="4818" h="1404">
                <a:moveTo>
                  <a:pt x="0" y="0"/>
                </a:moveTo>
                <a:lnTo>
                  <a:pt x="294" y="0"/>
                </a:lnTo>
                <a:lnTo>
                  <a:pt x="294" y="1404"/>
                </a:lnTo>
                <a:lnTo>
                  <a:pt x="0" y="1404"/>
                </a:lnTo>
                <a:lnTo>
                  <a:pt x="0" y="0"/>
                </a:lnTo>
                <a:close/>
                <a:moveTo>
                  <a:pt x="348" y="108"/>
                </a:moveTo>
                <a:lnTo>
                  <a:pt x="642" y="108"/>
                </a:lnTo>
                <a:lnTo>
                  <a:pt x="642" y="1404"/>
                </a:lnTo>
                <a:lnTo>
                  <a:pt x="348" y="1404"/>
                </a:lnTo>
                <a:lnTo>
                  <a:pt x="348" y="108"/>
                </a:lnTo>
                <a:close/>
                <a:moveTo>
                  <a:pt x="696" y="162"/>
                </a:moveTo>
                <a:lnTo>
                  <a:pt x="990" y="162"/>
                </a:lnTo>
                <a:lnTo>
                  <a:pt x="990" y="1404"/>
                </a:lnTo>
                <a:lnTo>
                  <a:pt x="696" y="1404"/>
                </a:lnTo>
                <a:lnTo>
                  <a:pt x="696" y="162"/>
                </a:lnTo>
                <a:close/>
                <a:moveTo>
                  <a:pt x="1044" y="186"/>
                </a:moveTo>
                <a:lnTo>
                  <a:pt x="1338" y="186"/>
                </a:lnTo>
                <a:lnTo>
                  <a:pt x="1338" y="1404"/>
                </a:lnTo>
                <a:lnTo>
                  <a:pt x="1044" y="1404"/>
                </a:lnTo>
                <a:lnTo>
                  <a:pt x="1044" y="186"/>
                </a:lnTo>
                <a:close/>
                <a:moveTo>
                  <a:pt x="1392" y="336"/>
                </a:moveTo>
                <a:lnTo>
                  <a:pt x="1686" y="336"/>
                </a:lnTo>
                <a:lnTo>
                  <a:pt x="1686" y="1404"/>
                </a:lnTo>
                <a:lnTo>
                  <a:pt x="1392" y="1404"/>
                </a:lnTo>
                <a:lnTo>
                  <a:pt x="1392" y="336"/>
                </a:lnTo>
                <a:close/>
                <a:moveTo>
                  <a:pt x="1740" y="342"/>
                </a:moveTo>
                <a:lnTo>
                  <a:pt x="2034" y="342"/>
                </a:lnTo>
                <a:lnTo>
                  <a:pt x="2034" y="1404"/>
                </a:lnTo>
                <a:lnTo>
                  <a:pt x="1740" y="1404"/>
                </a:lnTo>
                <a:lnTo>
                  <a:pt x="1740" y="342"/>
                </a:lnTo>
                <a:close/>
                <a:moveTo>
                  <a:pt x="2088" y="390"/>
                </a:moveTo>
                <a:lnTo>
                  <a:pt x="2382" y="390"/>
                </a:lnTo>
                <a:lnTo>
                  <a:pt x="2382" y="1404"/>
                </a:lnTo>
                <a:lnTo>
                  <a:pt x="2088" y="1404"/>
                </a:lnTo>
                <a:lnTo>
                  <a:pt x="2088" y="390"/>
                </a:lnTo>
                <a:close/>
                <a:moveTo>
                  <a:pt x="2436" y="432"/>
                </a:moveTo>
                <a:lnTo>
                  <a:pt x="2730" y="432"/>
                </a:lnTo>
                <a:lnTo>
                  <a:pt x="2730" y="1404"/>
                </a:lnTo>
                <a:lnTo>
                  <a:pt x="2436" y="1404"/>
                </a:lnTo>
                <a:lnTo>
                  <a:pt x="2436" y="432"/>
                </a:lnTo>
                <a:close/>
                <a:moveTo>
                  <a:pt x="2784" y="438"/>
                </a:moveTo>
                <a:lnTo>
                  <a:pt x="3078" y="438"/>
                </a:lnTo>
                <a:lnTo>
                  <a:pt x="3078" y="1404"/>
                </a:lnTo>
                <a:lnTo>
                  <a:pt x="2784" y="1404"/>
                </a:lnTo>
                <a:lnTo>
                  <a:pt x="2784" y="438"/>
                </a:lnTo>
                <a:close/>
                <a:moveTo>
                  <a:pt x="3132" y="456"/>
                </a:moveTo>
                <a:lnTo>
                  <a:pt x="3426" y="456"/>
                </a:lnTo>
                <a:lnTo>
                  <a:pt x="3426" y="1404"/>
                </a:lnTo>
                <a:lnTo>
                  <a:pt x="3132" y="1404"/>
                </a:lnTo>
                <a:lnTo>
                  <a:pt x="3132" y="456"/>
                </a:lnTo>
                <a:close/>
                <a:moveTo>
                  <a:pt x="3480" y="462"/>
                </a:moveTo>
                <a:lnTo>
                  <a:pt x="3774" y="462"/>
                </a:lnTo>
                <a:lnTo>
                  <a:pt x="3774" y="1404"/>
                </a:lnTo>
                <a:lnTo>
                  <a:pt x="3480" y="1404"/>
                </a:lnTo>
                <a:lnTo>
                  <a:pt x="3480" y="462"/>
                </a:lnTo>
                <a:close/>
                <a:moveTo>
                  <a:pt x="3828" y="492"/>
                </a:moveTo>
                <a:lnTo>
                  <a:pt x="4122" y="492"/>
                </a:lnTo>
                <a:lnTo>
                  <a:pt x="4122" y="1404"/>
                </a:lnTo>
                <a:lnTo>
                  <a:pt x="3828" y="1404"/>
                </a:lnTo>
                <a:lnTo>
                  <a:pt x="3828" y="492"/>
                </a:lnTo>
                <a:close/>
                <a:moveTo>
                  <a:pt x="4176" y="498"/>
                </a:moveTo>
                <a:lnTo>
                  <a:pt x="4470" y="498"/>
                </a:lnTo>
                <a:lnTo>
                  <a:pt x="4470" y="1404"/>
                </a:lnTo>
                <a:lnTo>
                  <a:pt x="4176" y="1404"/>
                </a:lnTo>
                <a:lnTo>
                  <a:pt x="4176" y="498"/>
                </a:lnTo>
                <a:close/>
                <a:moveTo>
                  <a:pt x="4524" y="990"/>
                </a:moveTo>
                <a:lnTo>
                  <a:pt x="4818" y="990"/>
                </a:lnTo>
                <a:lnTo>
                  <a:pt x="4818" y="1404"/>
                </a:lnTo>
                <a:lnTo>
                  <a:pt x="4524" y="1404"/>
                </a:lnTo>
                <a:lnTo>
                  <a:pt x="4524" y="99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04" name="Freeform 8"/>
          <p:cNvSpPr>
            <a:spLocks noEditPoints="1"/>
          </p:cNvSpPr>
          <p:nvPr/>
        </p:nvSpPr>
        <p:spPr bwMode="auto">
          <a:xfrm>
            <a:off x="977901" y="2478262"/>
            <a:ext cx="7658100" cy="2238375"/>
          </a:xfrm>
          <a:custGeom>
            <a:avLst/>
            <a:gdLst/>
            <a:ahLst/>
            <a:cxnLst>
              <a:cxn ang="0">
                <a:pos x="800" y="8"/>
              </a:cxn>
              <a:cxn ang="0">
                <a:pos x="0" y="3752"/>
              </a:cxn>
              <a:cxn ang="0">
                <a:pos x="792" y="3744"/>
              </a:cxn>
              <a:cxn ang="0">
                <a:pos x="8" y="16"/>
              </a:cxn>
              <a:cxn ang="0">
                <a:pos x="936" y="288"/>
              </a:cxn>
              <a:cxn ang="0">
                <a:pos x="1720" y="3760"/>
              </a:cxn>
              <a:cxn ang="0">
                <a:pos x="944" y="3752"/>
              </a:cxn>
              <a:cxn ang="0">
                <a:pos x="1712" y="296"/>
              </a:cxn>
              <a:cxn ang="0">
                <a:pos x="944" y="3752"/>
              </a:cxn>
              <a:cxn ang="0">
                <a:pos x="2656" y="440"/>
              </a:cxn>
              <a:cxn ang="0">
                <a:pos x="1856" y="3752"/>
              </a:cxn>
              <a:cxn ang="0">
                <a:pos x="2648" y="3744"/>
              </a:cxn>
              <a:cxn ang="0">
                <a:pos x="1864" y="448"/>
              </a:cxn>
              <a:cxn ang="0">
                <a:pos x="2792" y="496"/>
              </a:cxn>
              <a:cxn ang="0">
                <a:pos x="3576" y="3760"/>
              </a:cxn>
              <a:cxn ang="0">
                <a:pos x="2800" y="3752"/>
              </a:cxn>
              <a:cxn ang="0">
                <a:pos x="3568" y="504"/>
              </a:cxn>
              <a:cxn ang="0">
                <a:pos x="2800" y="3752"/>
              </a:cxn>
              <a:cxn ang="0">
                <a:pos x="4512" y="904"/>
              </a:cxn>
              <a:cxn ang="0">
                <a:pos x="3712" y="3752"/>
              </a:cxn>
              <a:cxn ang="0">
                <a:pos x="4504" y="3744"/>
              </a:cxn>
              <a:cxn ang="0">
                <a:pos x="3720" y="912"/>
              </a:cxn>
              <a:cxn ang="0">
                <a:pos x="4648" y="912"/>
              </a:cxn>
              <a:cxn ang="0">
                <a:pos x="5432" y="3760"/>
              </a:cxn>
              <a:cxn ang="0">
                <a:pos x="4656" y="3752"/>
              </a:cxn>
              <a:cxn ang="0">
                <a:pos x="5424" y="920"/>
              </a:cxn>
              <a:cxn ang="0">
                <a:pos x="4656" y="3752"/>
              </a:cxn>
              <a:cxn ang="0">
                <a:pos x="6368" y="1048"/>
              </a:cxn>
              <a:cxn ang="0">
                <a:pos x="5568" y="3752"/>
              </a:cxn>
              <a:cxn ang="0">
                <a:pos x="6360" y="3744"/>
              </a:cxn>
              <a:cxn ang="0">
                <a:pos x="5576" y="1056"/>
              </a:cxn>
              <a:cxn ang="0">
                <a:pos x="6504" y="1152"/>
              </a:cxn>
              <a:cxn ang="0">
                <a:pos x="7288" y="3760"/>
              </a:cxn>
              <a:cxn ang="0">
                <a:pos x="6512" y="3752"/>
              </a:cxn>
              <a:cxn ang="0">
                <a:pos x="7280" y="1160"/>
              </a:cxn>
              <a:cxn ang="0">
                <a:pos x="6512" y="3752"/>
              </a:cxn>
              <a:cxn ang="0">
                <a:pos x="8224" y="1176"/>
              </a:cxn>
              <a:cxn ang="0">
                <a:pos x="7424" y="3752"/>
              </a:cxn>
              <a:cxn ang="0">
                <a:pos x="8216" y="3744"/>
              </a:cxn>
              <a:cxn ang="0">
                <a:pos x="7432" y="1184"/>
              </a:cxn>
              <a:cxn ang="0">
                <a:pos x="8360" y="1216"/>
              </a:cxn>
              <a:cxn ang="0">
                <a:pos x="9144" y="3760"/>
              </a:cxn>
              <a:cxn ang="0">
                <a:pos x="8368" y="3752"/>
              </a:cxn>
              <a:cxn ang="0">
                <a:pos x="9136" y="1224"/>
              </a:cxn>
              <a:cxn ang="0">
                <a:pos x="8368" y="3752"/>
              </a:cxn>
              <a:cxn ang="0">
                <a:pos x="10080" y="1240"/>
              </a:cxn>
              <a:cxn ang="0">
                <a:pos x="9280" y="3752"/>
              </a:cxn>
              <a:cxn ang="0">
                <a:pos x="10072" y="3744"/>
              </a:cxn>
              <a:cxn ang="0">
                <a:pos x="9288" y="1248"/>
              </a:cxn>
              <a:cxn ang="0">
                <a:pos x="10216" y="1312"/>
              </a:cxn>
              <a:cxn ang="0">
                <a:pos x="11000" y="3760"/>
              </a:cxn>
              <a:cxn ang="0">
                <a:pos x="10224" y="3752"/>
              </a:cxn>
              <a:cxn ang="0">
                <a:pos x="10992" y="1320"/>
              </a:cxn>
              <a:cxn ang="0">
                <a:pos x="10224" y="3752"/>
              </a:cxn>
              <a:cxn ang="0">
                <a:pos x="11936" y="1336"/>
              </a:cxn>
              <a:cxn ang="0">
                <a:pos x="11136" y="3752"/>
              </a:cxn>
              <a:cxn ang="0">
                <a:pos x="11928" y="3744"/>
              </a:cxn>
              <a:cxn ang="0">
                <a:pos x="11144" y="1344"/>
              </a:cxn>
              <a:cxn ang="0">
                <a:pos x="12072" y="2640"/>
              </a:cxn>
              <a:cxn ang="0">
                <a:pos x="12856" y="3760"/>
              </a:cxn>
              <a:cxn ang="0">
                <a:pos x="12080" y="3752"/>
              </a:cxn>
              <a:cxn ang="0">
                <a:pos x="12848" y="2648"/>
              </a:cxn>
              <a:cxn ang="0">
                <a:pos x="12080" y="3752"/>
              </a:cxn>
            </a:cxnLst>
            <a:rect l="0" t="0" r="r" b="b"/>
            <a:pathLst>
              <a:path w="12864" h="3760">
                <a:moveTo>
                  <a:pt x="0" y="8"/>
                </a:moveTo>
                <a:cubicBezTo>
                  <a:pt x="0" y="4"/>
                  <a:pt x="4" y="0"/>
                  <a:pt x="8" y="0"/>
                </a:cubicBezTo>
                <a:lnTo>
                  <a:pt x="792" y="0"/>
                </a:lnTo>
                <a:cubicBezTo>
                  <a:pt x="797" y="0"/>
                  <a:pt x="800" y="4"/>
                  <a:pt x="800" y="8"/>
                </a:cubicBezTo>
                <a:lnTo>
                  <a:pt x="800" y="3752"/>
                </a:lnTo>
                <a:cubicBezTo>
                  <a:pt x="800" y="3757"/>
                  <a:pt x="797" y="3760"/>
                  <a:pt x="792" y="3760"/>
                </a:cubicBezTo>
                <a:lnTo>
                  <a:pt x="8" y="3760"/>
                </a:lnTo>
                <a:cubicBezTo>
                  <a:pt x="4" y="3760"/>
                  <a:pt x="0" y="3757"/>
                  <a:pt x="0" y="3752"/>
                </a:cubicBezTo>
                <a:lnTo>
                  <a:pt x="0" y="8"/>
                </a:lnTo>
                <a:close/>
                <a:moveTo>
                  <a:pt x="16" y="3752"/>
                </a:moveTo>
                <a:lnTo>
                  <a:pt x="8" y="3744"/>
                </a:lnTo>
                <a:lnTo>
                  <a:pt x="792" y="3744"/>
                </a:lnTo>
                <a:lnTo>
                  <a:pt x="784" y="3752"/>
                </a:lnTo>
                <a:lnTo>
                  <a:pt x="784" y="8"/>
                </a:lnTo>
                <a:lnTo>
                  <a:pt x="792" y="16"/>
                </a:lnTo>
                <a:lnTo>
                  <a:pt x="8" y="16"/>
                </a:lnTo>
                <a:lnTo>
                  <a:pt x="16" y="8"/>
                </a:lnTo>
                <a:lnTo>
                  <a:pt x="16" y="3752"/>
                </a:lnTo>
                <a:close/>
                <a:moveTo>
                  <a:pt x="928" y="296"/>
                </a:moveTo>
                <a:cubicBezTo>
                  <a:pt x="928" y="292"/>
                  <a:pt x="932" y="288"/>
                  <a:pt x="936" y="288"/>
                </a:cubicBezTo>
                <a:lnTo>
                  <a:pt x="1720" y="288"/>
                </a:lnTo>
                <a:cubicBezTo>
                  <a:pt x="1725" y="288"/>
                  <a:pt x="1728" y="292"/>
                  <a:pt x="1728" y="296"/>
                </a:cubicBezTo>
                <a:lnTo>
                  <a:pt x="1728" y="3752"/>
                </a:lnTo>
                <a:cubicBezTo>
                  <a:pt x="1728" y="3757"/>
                  <a:pt x="1725" y="3760"/>
                  <a:pt x="1720" y="3760"/>
                </a:cubicBezTo>
                <a:lnTo>
                  <a:pt x="936" y="3760"/>
                </a:lnTo>
                <a:cubicBezTo>
                  <a:pt x="932" y="3760"/>
                  <a:pt x="928" y="3757"/>
                  <a:pt x="928" y="3752"/>
                </a:cubicBezTo>
                <a:lnTo>
                  <a:pt x="928" y="296"/>
                </a:lnTo>
                <a:close/>
                <a:moveTo>
                  <a:pt x="944" y="3752"/>
                </a:moveTo>
                <a:lnTo>
                  <a:pt x="936" y="3744"/>
                </a:lnTo>
                <a:lnTo>
                  <a:pt x="1720" y="3744"/>
                </a:lnTo>
                <a:lnTo>
                  <a:pt x="1712" y="3752"/>
                </a:lnTo>
                <a:lnTo>
                  <a:pt x="1712" y="296"/>
                </a:lnTo>
                <a:lnTo>
                  <a:pt x="1720" y="304"/>
                </a:lnTo>
                <a:lnTo>
                  <a:pt x="936" y="304"/>
                </a:lnTo>
                <a:lnTo>
                  <a:pt x="944" y="296"/>
                </a:lnTo>
                <a:lnTo>
                  <a:pt x="944" y="3752"/>
                </a:lnTo>
                <a:close/>
                <a:moveTo>
                  <a:pt x="1856" y="440"/>
                </a:moveTo>
                <a:cubicBezTo>
                  <a:pt x="1856" y="436"/>
                  <a:pt x="1860" y="432"/>
                  <a:pt x="1864" y="432"/>
                </a:cubicBezTo>
                <a:lnTo>
                  <a:pt x="2648" y="432"/>
                </a:lnTo>
                <a:cubicBezTo>
                  <a:pt x="2653" y="432"/>
                  <a:pt x="2656" y="436"/>
                  <a:pt x="2656" y="440"/>
                </a:cubicBezTo>
                <a:lnTo>
                  <a:pt x="2656" y="3752"/>
                </a:lnTo>
                <a:cubicBezTo>
                  <a:pt x="2656" y="3757"/>
                  <a:pt x="2653" y="3760"/>
                  <a:pt x="2648" y="3760"/>
                </a:cubicBezTo>
                <a:lnTo>
                  <a:pt x="1864" y="3760"/>
                </a:lnTo>
                <a:cubicBezTo>
                  <a:pt x="1860" y="3760"/>
                  <a:pt x="1856" y="3757"/>
                  <a:pt x="1856" y="3752"/>
                </a:cubicBezTo>
                <a:lnTo>
                  <a:pt x="1856" y="440"/>
                </a:lnTo>
                <a:close/>
                <a:moveTo>
                  <a:pt x="1872" y="3752"/>
                </a:moveTo>
                <a:lnTo>
                  <a:pt x="1864" y="3744"/>
                </a:lnTo>
                <a:lnTo>
                  <a:pt x="2648" y="3744"/>
                </a:lnTo>
                <a:lnTo>
                  <a:pt x="2640" y="3752"/>
                </a:lnTo>
                <a:lnTo>
                  <a:pt x="2640" y="440"/>
                </a:lnTo>
                <a:lnTo>
                  <a:pt x="2648" y="448"/>
                </a:lnTo>
                <a:lnTo>
                  <a:pt x="1864" y="448"/>
                </a:lnTo>
                <a:lnTo>
                  <a:pt x="1872" y="440"/>
                </a:lnTo>
                <a:lnTo>
                  <a:pt x="1872" y="3752"/>
                </a:lnTo>
                <a:close/>
                <a:moveTo>
                  <a:pt x="2784" y="504"/>
                </a:moveTo>
                <a:cubicBezTo>
                  <a:pt x="2784" y="500"/>
                  <a:pt x="2788" y="496"/>
                  <a:pt x="2792" y="496"/>
                </a:cubicBezTo>
                <a:lnTo>
                  <a:pt x="3576" y="496"/>
                </a:lnTo>
                <a:cubicBezTo>
                  <a:pt x="3581" y="496"/>
                  <a:pt x="3584" y="500"/>
                  <a:pt x="3584" y="504"/>
                </a:cubicBezTo>
                <a:lnTo>
                  <a:pt x="3584" y="3752"/>
                </a:lnTo>
                <a:cubicBezTo>
                  <a:pt x="3584" y="3757"/>
                  <a:pt x="3581" y="3760"/>
                  <a:pt x="3576" y="3760"/>
                </a:cubicBezTo>
                <a:lnTo>
                  <a:pt x="2792" y="3760"/>
                </a:lnTo>
                <a:cubicBezTo>
                  <a:pt x="2788" y="3760"/>
                  <a:pt x="2784" y="3757"/>
                  <a:pt x="2784" y="3752"/>
                </a:cubicBezTo>
                <a:lnTo>
                  <a:pt x="2784" y="504"/>
                </a:lnTo>
                <a:close/>
                <a:moveTo>
                  <a:pt x="2800" y="3752"/>
                </a:moveTo>
                <a:lnTo>
                  <a:pt x="2792" y="3744"/>
                </a:lnTo>
                <a:lnTo>
                  <a:pt x="3576" y="3744"/>
                </a:lnTo>
                <a:lnTo>
                  <a:pt x="3568" y="3752"/>
                </a:lnTo>
                <a:lnTo>
                  <a:pt x="3568" y="504"/>
                </a:lnTo>
                <a:lnTo>
                  <a:pt x="3576" y="512"/>
                </a:lnTo>
                <a:lnTo>
                  <a:pt x="2792" y="512"/>
                </a:lnTo>
                <a:lnTo>
                  <a:pt x="2800" y="504"/>
                </a:lnTo>
                <a:lnTo>
                  <a:pt x="2800" y="3752"/>
                </a:lnTo>
                <a:close/>
                <a:moveTo>
                  <a:pt x="3712" y="904"/>
                </a:moveTo>
                <a:cubicBezTo>
                  <a:pt x="3712" y="900"/>
                  <a:pt x="3716" y="896"/>
                  <a:pt x="3720" y="896"/>
                </a:cubicBezTo>
                <a:lnTo>
                  <a:pt x="4504" y="896"/>
                </a:lnTo>
                <a:cubicBezTo>
                  <a:pt x="4509" y="896"/>
                  <a:pt x="4512" y="900"/>
                  <a:pt x="4512" y="904"/>
                </a:cubicBezTo>
                <a:lnTo>
                  <a:pt x="4512" y="3752"/>
                </a:lnTo>
                <a:cubicBezTo>
                  <a:pt x="4512" y="3757"/>
                  <a:pt x="4509" y="3760"/>
                  <a:pt x="4504" y="3760"/>
                </a:cubicBezTo>
                <a:lnTo>
                  <a:pt x="3720" y="3760"/>
                </a:lnTo>
                <a:cubicBezTo>
                  <a:pt x="3716" y="3760"/>
                  <a:pt x="3712" y="3757"/>
                  <a:pt x="3712" y="3752"/>
                </a:cubicBezTo>
                <a:lnTo>
                  <a:pt x="3712" y="904"/>
                </a:lnTo>
                <a:close/>
                <a:moveTo>
                  <a:pt x="3728" y="3752"/>
                </a:moveTo>
                <a:lnTo>
                  <a:pt x="3720" y="3744"/>
                </a:lnTo>
                <a:lnTo>
                  <a:pt x="4504" y="3744"/>
                </a:lnTo>
                <a:lnTo>
                  <a:pt x="4496" y="3752"/>
                </a:lnTo>
                <a:lnTo>
                  <a:pt x="4496" y="904"/>
                </a:lnTo>
                <a:lnTo>
                  <a:pt x="4504" y="912"/>
                </a:lnTo>
                <a:lnTo>
                  <a:pt x="3720" y="912"/>
                </a:lnTo>
                <a:lnTo>
                  <a:pt x="3728" y="904"/>
                </a:lnTo>
                <a:lnTo>
                  <a:pt x="3728" y="3752"/>
                </a:lnTo>
                <a:close/>
                <a:moveTo>
                  <a:pt x="4640" y="920"/>
                </a:moveTo>
                <a:cubicBezTo>
                  <a:pt x="4640" y="916"/>
                  <a:pt x="4644" y="912"/>
                  <a:pt x="4648" y="912"/>
                </a:cubicBezTo>
                <a:lnTo>
                  <a:pt x="5432" y="912"/>
                </a:lnTo>
                <a:cubicBezTo>
                  <a:pt x="5437" y="912"/>
                  <a:pt x="5440" y="916"/>
                  <a:pt x="5440" y="920"/>
                </a:cubicBezTo>
                <a:lnTo>
                  <a:pt x="5440" y="3752"/>
                </a:lnTo>
                <a:cubicBezTo>
                  <a:pt x="5440" y="3757"/>
                  <a:pt x="5437" y="3760"/>
                  <a:pt x="5432" y="3760"/>
                </a:cubicBezTo>
                <a:lnTo>
                  <a:pt x="4648" y="3760"/>
                </a:lnTo>
                <a:cubicBezTo>
                  <a:pt x="4644" y="3760"/>
                  <a:pt x="4640" y="3757"/>
                  <a:pt x="4640" y="3752"/>
                </a:cubicBezTo>
                <a:lnTo>
                  <a:pt x="4640" y="920"/>
                </a:lnTo>
                <a:close/>
                <a:moveTo>
                  <a:pt x="4656" y="3752"/>
                </a:moveTo>
                <a:lnTo>
                  <a:pt x="4648" y="3744"/>
                </a:lnTo>
                <a:lnTo>
                  <a:pt x="5432" y="3744"/>
                </a:lnTo>
                <a:lnTo>
                  <a:pt x="5424" y="3752"/>
                </a:lnTo>
                <a:lnTo>
                  <a:pt x="5424" y="920"/>
                </a:lnTo>
                <a:lnTo>
                  <a:pt x="5432" y="928"/>
                </a:lnTo>
                <a:lnTo>
                  <a:pt x="4648" y="928"/>
                </a:lnTo>
                <a:lnTo>
                  <a:pt x="4656" y="920"/>
                </a:lnTo>
                <a:lnTo>
                  <a:pt x="4656" y="3752"/>
                </a:lnTo>
                <a:close/>
                <a:moveTo>
                  <a:pt x="5568" y="1048"/>
                </a:moveTo>
                <a:cubicBezTo>
                  <a:pt x="5568" y="1044"/>
                  <a:pt x="5572" y="1040"/>
                  <a:pt x="5576" y="1040"/>
                </a:cubicBezTo>
                <a:lnTo>
                  <a:pt x="6360" y="1040"/>
                </a:lnTo>
                <a:cubicBezTo>
                  <a:pt x="6365" y="1040"/>
                  <a:pt x="6368" y="1044"/>
                  <a:pt x="6368" y="1048"/>
                </a:cubicBezTo>
                <a:lnTo>
                  <a:pt x="6368" y="3752"/>
                </a:lnTo>
                <a:cubicBezTo>
                  <a:pt x="6368" y="3757"/>
                  <a:pt x="6365" y="3760"/>
                  <a:pt x="6360" y="3760"/>
                </a:cubicBezTo>
                <a:lnTo>
                  <a:pt x="5576" y="3760"/>
                </a:lnTo>
                <a:cubicBezTo>
                  <a:pt x="5572" y="3760"/>
                  <a:pt x="5568" y="3757"/>
                  <a:pt x="5568" y="3752"/>
                </a:cubicBezTo>
                <a:lnTo>
                  <a:pt x="5568" y="1048"/>
                </a:lnTo>
                <a:close/>
                <a:moveTo>
                  <a:pt x="5584" y="3752"/>
                </a:moveTo>
                <a:lnTo>
                  <a:pt x="5576" y="3744"/>
                </a:lnTo>
                <a:lnTo>
                  <a:pt x="6360" y="3744"/>
                </a:lnTo>
                <a:lnTo>
                  <a:pt x="6352" y="3752"/>
                </a:lnTo>
                <a:lnTo>
                  <a:pt x="6352" y="1048"/>
                </a:lnTo>
                <a:lnTo>
                  <a:pt x="6360" y="1056"/>
                </a:lnTo>
                <a:lnTo>
                  <a:pt x="5576" y="1056"/>
                </a:lnTo>
                <a:lnTo>
                  <a:pt x="5584" y="1048"/>
                </a:lnTo>
                <a:lnTo>
                  <a:pt x="5584" y="3752"/>
                </a:lnTo>
                <a:close/>
                <a:moveTo>
                  <a:pt x="6496" y="1160"/>
                </a:moveTo>
                <a:cubicBezTo>
                  <a:pt x="6496" y="1156"/>
                  <a:pt x="6500" y="1152"/>
                  <a:pt x="6504" y="1152"/>
                </a:cubicBezTo>
                <a:lnTo>
                  <a:pt x="7288" y="1152"/>
                </a:lnTo>
                <a:cubicBezTo>
                  <a:pt x="7293" y="1152"/>
                  <a:pt x="7296" y="1156"/>
                  <a:pt x="7296" y="1160"/>
                </a:cubicBezTo>
                <a:lnTo>
                  <a:pt x="7296" y="3752"/>
                </a:lnTo>
                <a:cubicBezTo>
                  <a:pt x="7296" y="3757"/>
                  <a:pt x="7293" y="3760"/>
                  <a:pt x="7288" y="3760"/>
                </a:cubicBezTo>
                <a:lnTo>
                  <a:pt x="6504" y="3760"/>
                </a:lnTo>
                <a:cubicBezTo>
                  <a:pt x="6500" y="3760"/>
                  <a:pt x="6496" y="3757"/>
                  <a:pt x="6496" y="3752"/>
                </a:cubicBezTo>
                <a:lnTo>
                  <a:pt x="6496" y="1160"/>
                </a:lnTo>
                <a:close/>
                <a:moveTo>
                  <a:pt x="6512" y="3752"/>
                </a:moveTo>
                <a:lnTo>
                  <a:pt x="6504" y="3744"/>
                </a:lnTo>
                <a:lnTo>
                  <a:pt x="7288" y="3744"/>
                </a:lnTo>
                <a:lnTo>
                  <a:pt x="7280" y="3752"/>
                </a:lnTo>
                <a:lnTo>
                  <a:pt x="7280" y="1160"/>
                </a:lnTo>
                <a:lnTo>
                  <a:pt x="7288" y="1168"/>
                </a:lnTo>
                <a:lnTo>
                  <a:pt x="6504" y="1168"/>
                </a:lnTo>
                <a:lnTo>
                  <a:pt x="6512" y="1160"/>
                </a:lnTo>
                <a:lnTo>
                  <a:pt x="6512" y="3752"/>
                </a:lnTo>
                <a:close/>
                <a:moveTo>
                  <a:pt x="7424" y="1176"/>
                </a:moveTo>
                <a:cubicBezTo>
                  <a:pt x="7424" y="1172"/>
                  <a:pt x="7428" y="1168"/>
                  <a:pt x="7432" y="1168"/>
                </a:cubicBezTo>
                <a:lnTo>
                  <a:pt x="8216" y="1168"/>
                </a:lnTo>
                <a:cubicBezTo>
                  <a:pt x="8221" y="1168"/>
                  <a:pt x="8224" y="1172"/>
                  <a:pt x="8224" y="1176"/>
                </a:cubicBezTo>
                <a:lnTo>
                  <a:pt x="8224" y="3752"/>
                </a:lnTo>
                <a:cubicBezTo>
                  <a:pt x="8224" y="3757"/>
                  <a:pt x="8221" y="3760"/>
                  <a:pt x="8216" y="3760"/>
                </a:cubicBezTo>
                <a:lnTo>
                  <a:pt x="7432" y="3760"/>
                </a:lnTo>
                <a:cubicBezTo>
                  <a:pt x="7428" y="3760"/>
                  <a:pt x="7424" y="3757"/>
                  <a:pt x="7424" y="3752"/>
                </a:cubicBezTo>
                <a:lnTo>
                  <a:pt x="7424" y="1176"/>
                </a:lnTo>
                <a:close/>
                <a:moveTo>
                  <a:pt x="7440" y="3752"/>
                </a:moveTo>
                <a:lnTo>
                  <a:pt x="7432" y="3744"/>
                </a:lnTo>
                <a:lnTo>
                  <a:pt x="8216" y="3744"/>
                </a:lnTo>
                <a:lnTo>
                  <a:pt x="8208" y="3752"/>
                </a:lnTo>
                <a:lnTo>
                  <a:pt x="8208" y="1176"/>
                </a:lnTo>
                <a:lnTo>
                  <a:pt x="8216" y="1184"/>
                </a:lnTo>
                <a:lnTo>
                  <a:pt x="7432" y="1184"/>
                </a:lnTo>
                <a:lnTo>
                  <a:pt x="7440" y="1176"/>
                </a:lnTo>
                <a:lnTo>
                  <a:pt x="7440" y="3752"/>
                </a:lnTo>
                <a:close/>
                <a:moveTo>
                  <a:pt x="8352" y="1224"/>
                </a:moveTo>
                <a:cubicBezTo>
                  <a:pt x="8352" y="1220"/>
                  <a:pt x="8356" y="1216"/>
                  <a:pt x="8360" y="1216"/>
                </a:cubicBezTo>
                <a:lnTo>
                  <a:pt x="9144" y="1216"/>
                </a:lnTo>
                <a:cubicBezTo>
                  <a:pt x="9149" y="1216"/>
                  <a:pt x="9152" y="1220"/>
                  <a:pt x="9152" y="1224"/>
                </a:cubicBezTo>
                <a:lnTo>
                  <a:pt x="9152" y="3752"/>
                </a:lnTo>
                <a:cubicBezTo>
                  <a:pt x="9152" y="3757"/>
                  <a:pt x="9149" y="3760"/>
                  <a:pt x="9144" y="3760"/>
                </a:cubicBezTo>
                <a:lnTo>
                  <a:pt x="8360" y="3760"/>
                </a:lnTo>
                <a:cubicBezTo>
                  <a:pt x="8356" y="3760"/>
                  <a:pt x="8352" y="3757"/>
                  <a:pt x="8352" y="3752"/>
                </a:cubicBezTo>
                <a:lnTo>
                  <a:pt x="8352" y="1224"/>
                </a:lnTo>
                <a:close/>
                <a:moveTo>
                  <a:pt x="8368" y="3752"/>
                </a:moveTo>
                <a:lnTo>
                  <a:pt x="8360" y="3744"/>
                </a:lnTo>
                <a:lnTo>
                  <a:pt x="9144" y="3744"/>
                </a:lnTo>
                <a:lnTo>
                  <a:pt x="9136" y="3752"/>
                </a:lnTo>
                <a:lnTo>
                  <a:pt x="9136" y="1224"/>
                </a:lnTo>
                <a:lnTo>
                  <a:pt x="9144" y="1232"/>
                </a:lnTo>
                <a:lnTo>
                  <a:pt x="8360" y="1232"/>
                </a:lnTo>
                <a:lnTo>
                  <a:pt x="8368" y="1224"/>
                </a:lnTo>
                <a:lnTo>
                  <a:pt x="8368" y="3752"/>
                </a:lnTo>
                <a:close/>
                <a:moveTo>
                  <a:pt x="9280" y="1240"/>
                </a:moveTo>
                <a:cubicBezTo>
                  <a:pt x="9280" y="1236"/>
                  <a:pt x="9284" y="1232"/>
                  <a:pt x="9288" y="1232"/>
                </a:cubicBezTo>
                <a:lnTo>
                  <a:pt x="10072" y="1232"/>
                </a:lnTo>
                <a:cubicBezTo>
                  <a:pt x="10077" y="1232"/>
                  <a:pt x="10080" y="1236"/>
                  <a:pt x="10080" y="1240"/>
                </a:cubicBezTo>
                <a:lnTo>
                  <a:pt x="10080" y="3752"/>
                </a:lnTo>
                <a:cubicBezTo>
                  <a:pt x="10080" y="3757"/>
                  <a:pt x="10077" y="3760"/>
                  <a:pt x="10072" y="3760"/>
                </a:cubicBezTo>
                <a:lnTo>
                  <a:pt x="9288" y="3760"/>
                </a:lnTo>
                <a:cubicBezTo>
                  <a:pt x="9284" y="3760"/>
                  <a:pt x="9280" y="3757"/>
                  <a:pt x="9280" y="3752"/>
                </a:cubicBezTo>
                <a:lnTo>
                  <a:pt x="9280" y="1240"/>
                </a:lnTo>
                <a:close/>
                <a:moveTo>
                  <a:pt x="9296" y="3752"/>
                </a:moveTo>
                <a:lnTo>
                  <a:pt x="9288" y="3744"/>
                </a:lnTo>
                <a:lnTo>
                  <a:pt x="10072" y="3744"/>
                </a:lnTo>
                <a:lnTo>
                  <a:pt x="10064" y="3752"/>
                </a:lnTo>
                <a:lnTo>
                  <a:pt x="10064" y="1240"/>
                </a:lnTo>
                <a:lnTo>
                  <a:pt x="10072" y="1248"/>
                </a:lnTo>
                <a:lnTo>
                  <a:pt x="9288" y="1248"/>
                </a:lnTo>
                <a:lnTo>
                  <a:pt x="9296" y="1240"/>
                </a:lnTo>
                <a:lnTo>
                  <a:pt x="9296" y="3752"/>
                </a:lnTo>
                <a:close/>
                <a:moveTo>
                  <a:pt x="10208" y="1320"/>
                </a:moveTo>
                <a:cubicBezTo>
                  <a:pt x="10208" y="1316"/>
                  <a:pt x="10212" y="1312"/>
                  <a:pt x="10216" y="1312"/>
                </a:cubicBezTo>
                <a:lnTo>
                  <a:pt x="11000" y="1312"/>
                </a:lnTo>
                <a:cubicBezTo>
                  <a:pt x="11005" y="1312"/>
                  <a:pt x="11008" y="1316"/>
                  <a:pt x="11008" y="1320"/>
                </a:cubicBezTo>
                <a:lnTo>
                  <a:pt x="11008" y="3752"/>
                </a:lnTo>
                <a:cubicBezTo>
                  <a:pt x="11008" y="3757"/>
                  <a:pt x="11005" y="3760"/>
                  <a:pt x="11000" y="3760"/>
                </a:cubicBezTo>
                <a:lnTo>
                  <a:pt x="10216" y="3760"/>
                </a:lnTo>
                <a:cubicBezTo>
                  <a:pt x="10212" y="3760"/>
                  <a:pt x="10208" y="3757"/>
                  <a:pt x="10208" y="3752"/>
                </a:cubicBezTo>
                <a:lnTo>
                  <a:pt x="10208" y="1320"/>
                </a:lnTo>
                <a:close/>
                <a:moveTo>
                  <a:pt x="10224" y="3752"/>
                </a:moveTo>
                <a:lnTo>
                  <a:pt x="10216" y="3744"/>
                </a:lnTo>
                <a:lnTo>
                  <a:pt x="11000" y="3744"/>
                </a:lnTo>
                <a:lnTo>
                  <a:pt x="10992" y="3752"/>
                </a:lnTo>
                <a:lnTo>
                  <a:pt x="10992" y="1320"/>
                </a:lnTo>
                <a:lnTo>
                  <a:pt x="11000" y="1328"/>
                </a:lnTo>
                <a:lnTo>
                  <a:pt x="10216" y="1328"/>
                </a:lnTo>
                <a:lnTo>
                  <a:pt x="10224" y="1320"/>
                </a:lnTo>
                <a:lnTo>
                  <a:pt x="10224" y="3752"/>
                </a:lnTo>
                <a:close/>
                <a:moveTo>
                  <a:pt x="11136" y="1336"/>
                </a:moveTo>
                <a:cubicBezTo>
                  <a:pt x="11136" y="1332"/>
                  <a:pt x="11140" y="1328"/>
                  <a:pt x="11144" y="1328"/>
                </a:cubicBezTo>
                <a:lnTo>
                  <a:pt x="11928" y="1328"/>
                </a:lnTo>
                <a:cubicBezTo>
                  <a:pt x="11933" y="1328"/>
                  <a:pt x="11936" y="1332"/>
                  <a:pt x="11936" y="1336"/>
                </a:cubicBezTo>
                <a:lnTo>
                  <a:pt x="11936" y="3752"/>
                </a:lnTo>
                <a:cubicBezTo>
                  <a:pt x="11936" y="3757"/>
                  <a:pt x="11933" y="3760"/>
                  <a:pt x="11928" y="3760"/>
                </a:cubicBezTo>
                <a:lnTo>
                  <a:pt x="11144" y="3760"/>
                </a:lnTo>
                <a:cubicBezTo>
                  <a:pt x="11140" y="3760"/>
                  <a:pt x="11136" y="3757"/>
                  <a:pt x="11136" y="3752"/>
                </a:cubicBezTo>
                <a:lnTo>
                  <a:pt x="11136" y="1336"/>
                </a:lnTo>
                <a:close/>
                <a:moveTo>
                  <a:pt x="11152" y="3752"/>
                </a:moveTo>
                <a:lnTo>
                  <a:pt x="11144" y="3744"/>
                </a:lnTo>
                <a:lnTo>
                  <a:pt x="11928" y="3744"/>
                </a:lnTo>
                <a:lnTo>
                  <a:pt x="11920" y="3752"/>
                </a:lnTo>
                <a:lnTo>
                  <a:pt x="11920" y="1336"/>
                </a:lnTo>
                <a:lnTo>
                  <a:pt x="11928" y="1344"/>
                </a:lnTo>
                <a:lnTo>
                  <a:pt x="11144" y="1344"/>
                </a:lnTo>
                <a:lnTo>
                  <a:pt x="11152" y="1336"/>
                </a:lnTo>
                <a:lnTo>
                  <a:pt x="11152" y="3752"/>
                </a:lnTo>
                <a:close/>
                <a:moveTo>
                  <a:pt x="12064" y="2648"/>
                </a:moveTo>
                <a:cubicBezTo>
                  <a:pt x="12064" y="2644"/>
                  <a:pt x="12068" y="2640"/>
                  <a:pt x="12072" y="2640"/>
                </a:cubicBezTo>
                <a:lnTo>
                  <a:pt x="12856" y="2640"/>
                </a:lnTo>
                <a:cubicBezTo>
                  <a:pt x="12861" y="2640"/>
                  <a:pt x="12864" y="2644"/>
                  <a:pt x="12864" y="2648"/>
                </a:cubicBezTo>
                <a:lnTo>
                  <a:pt x="12864" y="3752"/>
                </a:lnTo>
                <a:cubicBezTo>
                  <a:pt x="12864" y="3757"/>
                  <a:pt x="12861" y="3760"/>
                  <a:pt x="12856" y="3760"/>
                </a:cubicBezTo>
                <a:lnTo>
                  <a:pt x="12072" y="3760"/>
                </a:lnTo>
                <a:cubicBezTo>
                  <a:pt x="12068" y="3760"/>
                  <a:pt x="12064" y="3757"/>
                  <a:pt x="12064" y="3752"/>
                </a:cubicBezTo>
                <a:lnTo>
                  <a:pt x="12064" y="2648"/>
                </a:lnTo>
                <a:close/>
                <a:moveTo>
                  <a:pt x="12080" y="3752"/>
                </a:moveTo>
                <a:lnTo>
                  <a:pt x="12072" y="3744"/>
                </a:lnTo>
                <a:lnTo>
                  <a:pt x="12856" y="3744"/>
                </a:lnTo>
                <a:lnTo>
                  <a:pt x="12848" y="3752"/>
                </a:lnTo>
                <a:lnTo>
                  <a:pt x="12848" y="2648"/>
                </a:lnTo>
                <a:lnTo>
                  <a:pt x="12856" y="2656"/>
                </a:lnTo>
                <a:lnTo>
                  <a:pt x="12072" y="2656"/>
                </a:lnTo>
                <a:lnTo>
                  <a:pt x="12080" y="2648"/>
                </a:lnTo>
                <a:lnTo>
                  <a:pt x="12080" y="375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05" name="Freeform 9"/>
          <p:cNvSpPr>
            <a:spLocks noEditPoints="1"/>
          </p:cNvSpPr>
          <p:nvPr/>
        </p:nvSpPr>
        <p:spPr bwMode="auto">
          <a:xfrm>
            <a:off x="982663" y="2330624"/>
            <a:ext cx="7648575" cy="1724025"/>
          </a:xfrm>
          <a:custGeom>
            <a:avLst/>
            <a:gdLst/>
            <a:ahLst/>
            <a:cxnLst>
              <a:cxn ang="0">
                <a:pos x="294" y="0"/>
              </a:cxn>
              <a:cxn ang="0">
                <a:pos x="0" y="96"/>
              </a:cxn>
              <a:cxn ang="0">
                <a:pos x="348" y="84"/>
              </a:cxn>
              <a:cxn ang="0">
                <a:pos x="642" y="204"/>
              </a:cxn>
              <a:cxn ang="0">
                <a:pos x="348" y="84"/>
              </a:cxn>
              <a:cxn ang="0">
                <a:pos x="990" y="162"/>
              </a:cxn>
              <a:cxn ang="0">
                <a:pos x="696" y="258"/>
              </a:cxn>
              <a:cxn ang="0">
                <a:pos x="1044" y="102"/>
              </a:cxn>
              <a:cxn ang="0">
                <a:pos x="1338" y="282"/>
              </a:cxn>
              <a:cxn ang="0">
                <a:pos x="1044" y="102"/>
              </a:cxn>
              <a:cxn ang="0">
                <a:pos x="1686" y="216"/>
              </a:cxn>
              <a:cxn ang="0">
                <a:pos x="1392" y="432"/>
              </a:cxn>
              <a:cxn ang="0">
                <a:pos x="1740" y="186"/>
              </a:cxn>
              <a:cxn ang="0">
                <a:pos x="2034" y="438"/>
              </a:cxn>
              <a:cxn ang="0">
                <a:pos x="1740" y="186"/>
              </a:cxn>
              <a:cxn ang="0">
                <a:pos x="2382" y="264"/>
              </a:cxn>
              <a:cxn ang="0">
                <a:pos x="2088" y="486"/>
              </a:cxn>
              <a:cxn ang="0">
                <a:pos x="2436" y="156"/>
              </a:cxn>
              <a:cxn ang="0">
                <a:pos x="2730" y="528"/>
              </a:cxn>
              <a:cxn ang="0">
                <a:pos x="2436" y="156"/>
              </a:cxn>
              <a:cxn ang="0">
                <a:pos x="3078" y="378"/>
              </a:cxn>
              <a:cxn ang="0">
                <a:pos x="2784" y="534"/>
              </a:cxn>
              <a:cxn ang="0">
                <a:pos x="3132" y="342"/>
              </a:cxn>
              <a:cxn ang="0">
                <a:pos x="3426" y="552"/>
              </a:cxn>
              <a:cxn ang="0">
                <a:pos x="3132" y="342"/>
              </a:cxn>
              <a:cxn ang="0">
                <a:pos x="3774" y="408"/>
              </a:cxn>
              <a:cxn ang="0">
                <a:pos x="3480" y="558"/>
              </a:cxn>
              <a:cxn ang="0">
                <a:pos x="3828" y="402"/>
              </a:cxn>
              <a:cxn ang="0">
                <a:pos x="4122" y="588"/>
              </a:cxn>
              <a:cxn ang="0">
                <a:pos x="3828" y="402"/>
              </a:cxn>
              <a:cxn ang="0">
                <a:pos x="4470" y="222"/>
              </a:cxn>
              <a:cxn ang="0">
                <a:pos x="4176" y="594"/>
              </a:cxn>
              <a:cxn ang="0">
                <a:pos x="4524" y="756"/>
              </a:cxn>
              <a:cxn ang="0">
                <a:pos x="4818" y="1086"/>
              </a:cxn>
              <a:cxn ang="0">
                <a:pos x="4524" y="756"/>
              </a:cxn>
            </a:cxnLst>
            <a:rect l="0" t="0" r="r" b="b"/>
            <a:pathLst>
              <a:path w="4818" h="1086">
                <a:moveTo>
                  <a:pt x="0" y="0"/>
                </a:moveTo>
                <a:lnTo>
                  <a:pt x="294" y="0"/>
                </a:lnTo>
                <a:lnTo>
                  <a:pt x="294" y="96"/>
                </a:lnTo>
                <a:lnTo>
                  <a:pt x="0" y="96"/>
                </a:lnTo>
                <a:lnTo>
                  <a:pt x="0" y="0"/>
                </a:lnTo>
                <a:close/>
                <a:moveTo>
                  <a:pt x="348" y="84"/>
                </a:moveTo>
                <a:lnTo>
                  <a:pt x="642" y="84"/>
                </a:lnTo>
                <a:lnTo>
                  <a:pt x="642" y="204"/>
                </a:lnTo>
                <a:lnTo>
                  <a:pt x="348" y="204"/>
                </a:lnTo>
                <a:lnTo>
                  <a:pt x="348" y="84"/>
                </a:lnTo>
                <a:close/>
                <a:moveTo>
                  <a:pt x="696" y="162"/>
                </a:moveTo>
                <a:lnTo>
                  <a:pt x="990" y="162"/>
                </a:lnTo>
                <a:lnTo>
                  <a:pt x="990" y="258"/>
                </a:lnTo>
                <a:lnTo>
                  <a:pt x="696" y="258"/>
                </a:lnTo>
                <a:lnTo>
                  <a:pt x="696" y="162"/>
                </a:lnTo>
                <a:close/>
                <a:moveTo>
                  <a:pt x="1044" y="102"/>
                </a:moveTo>
                <a:lnTo>
                  <a:pt x="1338" y="102"/>
                </a:lnTo>
                <a:lnTo>
                  <a:pt x="1338" y="282"/>
                </a:lnTo>
                <a:lnTo>
                  <a:pt x="1044" y="282"/>
                </a:lnTo>
                <a:lnTo>
                  <a:pt x="1044" y="102"/>
                </a:lnTo>
                <a:close/>
                <a:moveTo>
                  <a:pt x="1392" y="216"/>
                </a:moveTo>
                <a:lnTo>
                  <a:pt x="1686" y="216"/>
                </a:lnTo>
                <a:lnTo>
                  <a:pt x="1686" y="432"/>
                </a:lnTo>
                <a:lnTo>
                  <a:pt x="1392" y="432"/>
                </a:lnTo>
                <a:lnTo>
                  <a:pt x="1392" y="216"/>
                </a:lnTo>
                <a:close/>
                <a:moveTo>
                  <a:pt x="1740" y="186"/>
                </a:moveTo>
                <a:lnTo>
                  <a:pt x="2034" y="186"/>
                </a:lnTo>
                <a:lnTo>
                  <a:pt x="2034" y="438"/>
                </a:lnTo>
                <a:lnTo>
                  <a:pt x="1740" y="438"/>
                </a:lnTo>
                <a:lnTo>
                  <a:pt x="1740" y="186"/>
                </a:lnTo>
                <a:close/>
                <a:moveTo>
                  <a:pt x="2088" y="264"/>
                </a:moveTo>
                <a:lnTo>
                  <a:pt x="2382" y="264"/>
                </a:lnTo>
                <a:lnTo>
                  <a:pt x="2382" y="486"/>
                </a:lnTo>
                <a:lnTo>
                  <a:pt x="2088" y="486"/>
                </a:lnTo>
                <a:lnTo>
                  <a:pt x="2088" y="264"/>
                </a:lnTo>
                <a:close/>
                <a:moveTo>
                  <a:pt x="2436" y="156"/>
                </a:moveTo>
                <a:lnTo>
                  <a:pt x="2730" y="156"/>
                </a:lnTo>
                <a:lnTo>
                  <a:pt x="2730" y="528"/>
                </a:lnTo>
                <a:lnTo>
                  <a:pt x="2436" y="528"/>
                </a:lnTo>
                <a:lnTo>
                  <a:pt x="2436" y="156"/>
                </a:lnTo>
                <a:close/>
                <a:moveTo>
                  <a:pt x="2784" y="378"/>
                </a:moveTo>
                <a:lnTo>
                  <a:pt x="3078" y="378"/>
                </a:lnTo>
                <a:lnTo>
                  <a:pt x="3078" y="534"/>
                </a:lnTo>
                <a:lnTo>
                  <a:pt x="2784" y="534"/>
                </a:lnTo>
                <a:lnTo>
                  <a:pt x="2784" y="378"/>
                </a:lnTo>
                <a:close/>
                <a:moveTo>
                  <a:pt x="3132" y="342"/>
                </a:moveTo>
                <a:lnTo>
                  <a:pt x="3426" y="342"/>
                </a:lnTo>
                <a:lnTo>
                  <a:pt x="3426" y="552"/>
                </a:lnTo>
                <a:lnTo>
                  <a:pt x="3132" y="552"/>
                </a:lnTo>
                <a:lnTo>
                  <a:pt x="3132" y="342"/>
                </a:lnTo>
                <a:close/>
                <a:moveTo>
                  <a:pt x="3480" y="408"/>
                </a:moveTo>
                <a:lnTo>
                  <a:pt x="3774" y="408"/>
                </a:lnTo>
                <a:lnTo>
                  <a:pt x="3774" y="558"/>
                </a:lnTo>
                <a:lnTo>
                  <a:pt x="3480" y="558"/>
                </a:lnTo>
                <a:lnTo>
                  <a:pt x="3480" y="408"/>
                </a:lnTo>
                <a:close/>
                <a:moveTo>
                  <a:pt x="3828" y="402"/>
                </a:moveTo>
                <a:lnTo>
                  <a:pt x="4122" y="402"/>
                </a:lnTo>
                <a:lnTo>
                  <a:pt x="4122" y="588"/>
                </a:lnTo>
                <a:lnTo>
                  <a:pt x="3828" y="588"/>
                </a:lnTo>
                <a:lnTo>
                  <a:pt x="3828" y="402"/>
                </a:lnTo>
                <a:close/>
                <a:moveTo>
                  <a:pt x="4176" y="222"/>
                </a:moveTo>
                <a:lnTo>
                  <a:pt x="4470" y="222"/>
                </a:lnTo>
                <a:lnTo>
                  <a:pt x="4470" y="594"/>
                </a:lnTo>
                <a:lnTo>
                  <a:pt x="4176" y="594"/>
                </a:lnTo>
                <a:lnTo>
                  <a:pt x="4176" y="222"/>
                </a:lnTo>
                <a:close/>
                <a:moveTo>
                  <a:pt x="4524" y="756"/>
                </a:moveTo>
                <a:lnTo>
                  <a:pt x="4818" y="756"/>
                </a:lnTo>
                <a:lnTo>
                  <a:pt x="4818" y="1086"/>
                </a:lnTo>
                <a:lnTo>
                  <a:pt x="4524" y="1086"/>
                </a:lnTo>
                <a:lnTo>
                  <a:pt x="4524" y="75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06" name="Freeform 10"/>
          <p:cNvSpPr>
            <a:spLocks noEditPoints="1"/>
          </p:cNvSpPr>
          <p:nvPr/>
        </p:nvSpPr>
        <p:spPr bwMode="auto">
          <a:xfrm>
            <a:off x="977901" y="2325862"/>
            <a:ext cx="7658100" cy="1733550"/>
          </a:xfrm>
          <a:custGeom>
            <a:avLst/>
            <a:gdLst/>
            <a:ahLst/>
            <a:cxnLst>
              <a:cxn ang="0">
                <a:pos x="800" y="8"/>
              </a:cxn>
              <a:cxn ang="0">
                <a:pos x="0" y="264"/>
              </a:cxn>
              <a:cxn ang="0">
                <a:pos x="792" y="256"/>
              </a:cxn>
              <a:cxn ang="0">
                <a:pos x="8" y="16"/>
              </a:cxn>
              <a:cxn ang="0">
                <a:pos x="936" y="224"/>
              </a:cxn>
              <a:cxn ang="0">
                <a:pos x="1720" y="560"/>
              </a:cxn>
              <a:cxn ang="0">
                <a:pos x="944" y="552"/>
              </a:cxn>
              <a:cxn ang="0">
                <a:pos x="1712" y="232"/>
              </a:cxn>
              <a:cxn ang="0">
                <a:pos x="944" y="552"/>
              </a:cxn>
              <a:cxn ang="0">
                <a:pos x="2656" y="440"/>
              </a:cxn>
              <a:cxn ang="0">
                <a:pos x="1856" y="696"/>
              </a:cxn>
              <a:cxn ang="0">
                <a:pos x="2648" y="688"/>
              </a:cxn>
              <a:cxn ang="0">
                <a:pos x="1864" y="448"/>
              </a:cxn>
              <a:cxn ang="0">
                <a:pos x="2792" y="272"/>
              </a:cxn>
              <a:cxn ang="0">
                <a:pos x="3576" y="768"/>
              </a:cxn>
              <a:cxn ang="0">
                <a:pos x="2800" y="760"/>
              </a:cxn>
              <a:cxn ang="0">
                <a:pos x="3568" y="280"/>
              </a:cxn>
              <a:cxn ang="0">
                <a:pos x="2800" y="760"/>
              </a:cxn>
              <a:cxn ang="0">
                <a:pos x="4512" y="584"/>
              </a:cxn>
              <a:cxn ang="0">
                <a:pos x="3712" y="1160"/>
              </a:cxn>
              <a:cxn ang="0">
                <a:pos x="4504" y="1152"/>
              </a:cxn>
              <a:cxn ang="0">
                <a:pos x="3720" y="592"/>
              </a:cxn>
              <a:cxn ang="0">
                <a:pos x="4648" y="496"/>
              </a:cxn>
              <a:cxn ang="0">
                <a:pos x="5432" y="1184"/>
              </a:cxn>
              <a:cxn ang="0">
                <a:pos x="4656" y="1176"/>
              </a:cxn>
              <a:cxn ang="0">
                <a:pos x="5424" y="504"/>
              </a:cxn>
              <a:cxn ang="0">
                <a:pos x="4656" y="1176"/>
              </a:cxn>
              <a:cxn ang="0">
                <a:pos x="6368" y="712"/>
              </a:cxn>
              <a:cxn ang="0">
                <a:pos x="5568" y="1304"/>
              </a:cxn>
              <a:cxn ang="0">
                <a:pos x="6360" y="1296"/>
              </a:cxn>
              <a:cxn ang="0">
                <a:pos x="5576" y="720"/>
              </a:cxn>
              <a:cxn ang="0">
                <a:pos x="6504" y="416"/>
              </a:cxn>
              <a:cxn ang="0">
                <a:pos x="7288" y="1424"/>
              </a:cxn>
              <a:cxn ang="0">
                <a:pos x="6512" y="1416"/>
              </a:cxn>
              <a:cxn ang="0">
                <a:pos x="7280" y="424"/>
              </a:cxn>
              <a:cxn ang="0">
                <a:pos x="6512" y="1416"/>
              </a:cxn>
              <a:cxn ang="0">
                <a:pos x="8224" y="1016"/>
              </a:cxn>
              <a:cxn ang="0">
                <a:pos x="7424" y="1432"/>
              </a:cxn>
              <a:cxn ang="0">
                <a:pos x="8216" y="1424"/>
              </a:cxn>
              <a:cxn ang="0">
                <a:pos x="7432" y="1024"/>
              </a:cxn>
              <a:cxn ang="0">
                <a:pos x="8360" y="912"/>
              </a:cxn>
              <a:cxn ang="0">
                <a:pos x="9144" y="1488"/>
              </a:cxn>
              <a:cxn ang="0">
                <a:pos x="8368" y="1480"/>
              </a:cxn>
              <a:cxn ang="0">
                <a:pos x="9136" y="920"/>
              </a:cxn>
              <a:cxn ang="0">
                <a:pos x="8368" y="1480"/>
              </a:cxn>
              <a:cxn ang="0">
                <a:pos x="10080" y="1096"/>
              </a:cxn>
              <a:cxn ang="0">
                <a:pos x="9280" y="1496"/>
              </a:cxn>
              <a:cxn ang="0">
                <a:pos x="10072" y="1488"/>
              </a:cxn>
              <a:cxn ang="0">
                <a:pos x="9288" y="1104"/>
              </a:cxn>
              <a:cxn ang="0">
                <a:pos x="10216" y="1072"/>
              </a:cxn>
              <a:cxn ang="0">
                <a:pos x="11000" y="1584"/>
              </a:cxn>
              <a:cxn ang="0">
                <a:pos x="10224" y="1576"/>
              </a:cxn>
              <a:cxn ang="0">
                <a:pos x="10992" y="1080"/>
              </a:cxn>
              <a:cxn ang="0">
                <a:pos x="10224" y="1576"/>
              </a:cxn>
              <a:cxn ang="0">
                <a:pos x="11936" y="600"/>
              </a:cxn>
              <a:cxn ang="0">
                <a:pos x="11136" y="1592"/>
              </a:cxn>
              <a:cxn ang="0">
                <a:pos x="11928" y="1584"/>
              </a:cxn>
              <a:cxn ang="0">
                <a:pos x="11144" y="608"/>
              </a:cxn>
              <a:cxn ang="0">
                <a:pos x="12072" y="2016"/>
              </a:cxn>
              <a:cxn ang="0">
                <a:pos x="12856" y="2912"/>
              </a:cxn>
              <a:cxn ang="0">
                <a:pos x="12080" y="2904"/>
              </a:cxn>
              <a:cxn ang="0">
                <a:pos x="12848" y="2024"/>
              </a:cxn>
              <a:cxn ang="0">
                <a:pos x="12080" y="2904"/>
              </a:cxn>
            </a:cxnLst>
            <a:rect l="0" t="0" r="r" b="b"/>
            <a:pathLst>
              <a:path w="12864" h="2912">
                <a:moveTo>
                  <a:pt x="0" y="8"/>
                </a:moveTo>
                <a:cubicBezTo>
                  <a:pt x="0" y="4"/>
                  <a:pt x="4" y="0"/>
                  <a:pt x="8" y="0"/>
                </a:cubicBezTo>
                <a:lnTo>
                  <a:pt x="792" y="0"/>
                </a:lnTo>
                <a:cubicBezTo>
                  <a:pt x="797" y="0"/>
                  <a:pt x="800" y="4"/>
                  <a:pt x="800" y="8"/>
                </a:cubicBezTo>
                <a:lnTo>
                  <a:pt x="800" y="264"/>
                </a:lnTo>
                <a:cubicBezTo>
                  <a:pt x="800" y="269"/>
                  <a:pt x="797" y="272"/>
                  <a:pt x="792" y="272"/>
                </a:cubicBezTo>
                <a:lnTo>
                  <a:pt x="8" y="272"/>
                </a:lnTo>
                <a:cubicBezTo>
                  <a:pt x="4" y="272"/>
                  <a:pt x="0" y="269"/>
                  <a:pt x="0" y="264"/>
                </a:cubicBezTo>
                <a:lnTo>
                  <a:pt x="0" y="8"/>
                </a:lnTo>
                <a:close/>
                <a:moveTo>
                  <a:pt x="16" y="264"/>
                </a:moveTo>
                <a:lnTo>
                  <a:pt x="8" y="256"/>
                </a:lnTo>
                <a:lnTo>
                  <a:pt x="792" y="256"/>
                </a:lnTo>
                <a:lnTo>
                  <a:pt x="784" y="264"/>
                </a:lnTo>
                <a:lnTo>
                  <a:pt x="784" y="8"/>
                </a:lnTo>
                <a:lnTo>
                  <a:pt x="792" y="16"/>
                </a:lnTo>
                <a:lnTo>
                  <a:pt x="8" y="16"/>
                </a:lnTo>
                <a:lnTo>
                  <a:pt x="16" y="8"/>
                </a:lnTo>
                <a:lnTo>
                  <a:pt x="16" y="264"/>
                </a:lnTo>
                <a:close/>
                <a:moveTo>
                  <a:pt x="928" y="232"/>
                </a:moveTo>
                <a:cubicBezTo>
                  <a:pt x="928" y="228"/>
                  <a:pt x="932" y="224"/>
                  <a:pt x="936" y="224"/>
                </a:cubicBezTo>
                <a:lnTo>
                  <a:pt x="1720" y="224"/>
                </a:lnTo>
                <a:cubicBezTo>
                  <a:pt x="1725" y="224"/>
                  <a:pt x="1728" y="228"/>
                  <a:pt x="1728" y="232"/>
                </a:cubicBezTo>
                <a:lnTo>
                  <a:pt x="1728" y="552"/>
                </a:lnTo>
                <a:cubicBezTo>
                  <a:pt x="1728" y="557"/>
                  <a:pt x="1725" y="560"/>
                  <a:pt x="1720" y="560"/>
                </a:cubicBezTo>
                <a:lnTo>
                  <a:pt x="936" y="560"/>
                </a:lnTo>
                <a:cubicBezTo>
                  <a:pt x="932" y="560"/>
                  <a:pt x="928" y="557"/>
                  <a:pt x="928" y="552"/>
                </a:cubicBezTo>
                <a:lnTo>
                  <a:pt x="928" y="232"/>
                </a:lnTo>
                <a:close/>
                <a:moveTo>
                  <a:pt x="944" y="552"/>
                </a:moveTo>
                <a:lnTo>
                  <a:pt x="936" y="544"/>
                </a:lnTo>
                <a:lnTo>
                  <a:pt x="1720" y="544"/>
                </a:lnTo>
                <a:lnTo>
                  <a:pt x="1712" y="552"/>
                </a:lnTo>
                <a:lnTo>
                  <a:pt x="1712" y="232"/>
                </a:lnTo>
                <a:lnTo>
                  <a:pt x="1720" y="240"/>
                </a:lnTo>
                <a:lnTo>
                  <a:pt x="936" y="240"/>
                </a:lnTo>
                <a:lnTo>
                  <a:pt x="944" y="232"/>
                </a:lnTo>
                <a:lnTo>
                  <a:pt x="944" y="552"/>
                </a:lnTo>
                <a:close/>
                <a:moveTo>
                  <a:pt x="1856" y="440"/>
                </a:moveTo>
                <a:cubicBezTo>
                  <a:pt x="1856" y="436"/>
                  <a:pt x="1860" y="432"/>
                  <a:pt x="1864" y="432"/>
                </a:cubicBezTo>
                <a:lnTo>
                  <a:pt x="2648" y="432"/>
                </a:lnTo>
                <a:cubicBezTo>
                  <a:pt x="2653" y="432"/>
                  <a:pt x="2656" y="436"/>
                  <a:pt x="2656" y="440"/>
                </a:cubicBezTo>
                <a:lnTo>
                  <a:pt x="2656" y="696"/>
                </a:lnTo>
                <a:cubicBezTo>
                  <a:pt x="2656" y="701"/>
                  <a:pt x="2653" y="704"/>
                  <a:pt x="2648" y="704"/>
                </a:cubicBezTo>
                <a:lnTo>
                  <a:pt x="1864" y="704"/>
                </a:lnTo>
                <a:cubicBezTo>
                  <a:pt x="1860" y="704"/>
                  <a:pt x="1856" y="701"/>
                  <a:pt x="1856" y="696"/>
                </a:cubicBezTo>
                <a:lnTo>
                  <a:pt x="1856" y="440"/>
                </a:lnTo>
                <a:close/>
                <a:moveTo>
                  <a:pt x="1872" y="696"/>
                </a:moveTo>
                <a:lnTo>
                  <a:pt x="1864" y="688"/>
                </a:lnTo>
                <a:lnTo>
                  <a:pt x="2648" y="688"/>
                </a:lnTo>
                <a:lnTo>
                  <a:pt x="2640" y="696"/>
                </a:lnTo>
                <a:lnTo>
                  <a:pt x="2640" y="440"/>
                </a:lnTo>
                <a:lnTo>
                  <a:pt x="2648" y="448"/>
                </a:lnTo>
                <a:lnTo>
                  <a:pt x="1864" y="448"/>
                </a:lnTo>
                <a:lnTo>
                  <a:pt x="1872" y="440"/>
                </a:lnTo>
                <a:lnTo>
                  <a:pt x="1872" y="696"/>
                </a:lnTo>
                <a:close/>
                <a:moveTo>
                  <a:pt x="2784" y="280"/>
                </a:moveTo>
                <a:cubicBezTo>
                  <a:pt x="2784" y="276"/>
                  <a:pt x="2788" y="272"/>
                  <a:pt x="2792" y="272"/>
                </a:cubicBezTo>
                <a:lnTo>
                  <a:pt x="3576" y="272"/>
                </a:lnTo>
                <a:cubicBezTo>
                  <a:pt x="3581" y="272"/>
                  <a:pt x="3584" y="276"/>
                  <a:pt x="3584" y="280"/>
                </a:cubicBezTo>
                <a:lnTo>
                  <a:pt x="3584" y="760"/>
                </a:lnTo>
                <a:cubicBezTo>
                  <a:pt x="3584" y="765"/>
                  <a:pt x="3581" y="768"/>
                  <a:pt x="3576" y="768"/>
                </a:cubicBezTo>
                <a:lnTo>
                  <a:pt x="2792" y="768"/>
                </a:lnTo>
                <a:cubicBezTo>
                  <a:pt x="2788" y="768"/>
                  <a:pt x="2784" y="765"/>
                  <a:pt x="2784" y="760"/>
                </a:cubicBezTo>
                <a:lnTo>
                  <a:pt x="2784" y="280"/>
                </a:lnTo>
                <a:close/>
                <a:moveTo>
                  <a:pt x="2800" y="760"/>
                </a:moveTo>
                <a:lnTo>
                  <a:pt x="2792" y="752"/>
                </a:lnTo>
                <a:lnTo>
                  <a:pt x="3576" y="752"/>
                </a:lnTo>
                <a:lnTo>
                  <a:pt x="3568" y="760"/>
                </a:lnTo>
                <a:lnTo>
                  <a:pt x="3568" y="280"/>
                </a:lnTo>
                <a:lnTo>
                  <a:pt x="3576" y="288"/>
                </a:lnTo>
                <a:lnTo>
                  <a:pt x="2792" y="288"/>
                </a:lnTo>
                <a:lnTo>
                  <a:pt x="2800" y="280"/>
                </a:lnTo>
                <a:lnTo>
                  <a:pt x="2800" y="760"/>
                </a:lnTo>
                <a:close/>
                <a:moveTo>
                  <a:pt x="3712" y="584"/>
                </a:moveTo>
                <a:cubicBezTo>
                  <a:pt x="3712" y="580"/>
                  <a:pt x="3716" y="576"/>
                  <a:pt x="3720" y="576"/>
                </a:cubicBezTo>
                <a:lnTo>
                  <a:pt x="4504" y="576"/>
                </a:lnTo>
                <a:cubicBezTo>
                  <a:pt x="4509" y="576"/>
                  <a:pt x="4512" y="580"/>
                  <a:pt x="4512" y="584"/>
                </a:cubicBezTo>
                <a:lnTo>
                  <a:pt x="4512" y="1160"/>
                </a:lnTo>
                <a:cubicBezTo>
                  <a:pt x="4512" y="1165"/>
                  <a:pt x="4509" y="1168"/>
                  <a:pt x="4504" y="1168"/>
                </a:cubicBezTo>
                <a:lnTo>
                  <a:pt x="3720" y="1168"/>
                </a:lnTo>
                <a:cubicBezTo>
                  <a:pt x="3716" y="1168"/>
                  <a:pt x="3712" y="1165"/>
                  <a:pt x="3712" y="1160"/>
                </a:cubicBezTo>
                <a:lnTo>
                  <a:pt x="3712" y="584"/>
                </a:lnTo>
                <a:close/>
                <a:moveTo>
                  <a:pt x="3728" y="1160"/>
                </a:moveTo>
                <a:lnTo>
                  <a:pt x="3720" y="1152"/>
                </a:lnTo>
                <a:lnTo>
                  <a:pt x="4504" y="1152"/>
                </a:lnTo>
                <a:lnTo>
                  <a:pt x="4496" y="1160"/>
                </a:lnTo>
                <a:lnTo>
                  <a:pt x="4496" y="584"/>
                </a:lnTo>
                <a:lnTo>
                  <a:pt x="4504" y="592"/>
                </a:lnTo>
                <a:lnTo>
                  <a:pt x="3720" y="592"/>
                </a:lnTo>
                <a:lnTo>
                  <a:pt x="3728" y="584"/>
                </a:lnTo>
                <a:lnTo>
                  <a:pt x="3728" y="1160"/>
                </a:lnTo>
                <a:close/>
                <a:moveTo>
                  <a:pt x="4640" y="504"/>
                </a:moveTo>
                <a:cubicBezTo>
                  <a:pt x="4640" y="500"/>
                  <a:pt x="4644" y="496"/>
                  <a:pt x="4648" y="496"/>
                </a:cubicBezTo>
                <a:lnTo>
                  <a:pt x="5432" y="496"/>
                </a:lnTo>
                <a:cubicBezTo>
                  <a:pt x="5437" y="496"/>
                  <a:pt x="5440" y="500"/>
                  <a:pt x="5440" y="504"/>
                </a:cubicBezTo>
                <a:lnTo>
                  <a:pt x="5440" y="1176"/>
                </a:lnTo>
                <a:cubicBezTo>
                  <a:pt x="5440" y="1181"/>
                  <a:pt x="5437" y="1184"/>
                  <a:pt x="5432" y="1184"/>
                </a:cubicBezTo>
                <a:lnTo>
                  <a:pt x="4648" y="1184"/>
                </a:lnTo>
                <a:cubicBezTo>
                  <a:pt x="4644" y="1184"/>
                  <a:pt x="4640" y="1181"/>
                  <a:pt x="4640" y="1176"/>
                </a:cubicBezTo>
                <a:lnTo>
                  <a:pt x="4640" y="504"/>
                </a:lnTo>
                <a:close/>
                <a:moveTo>
                  <a:pt x="4656" y="1176"/>
                </a:moveTo>
                <a:lnTo>
                  <a:pt x="4648" y="1168"/>
                </a:lnTo>
                <a:lnTo>
                  <a:pt x="5432" y="1168"/>
                </a:lnTo>
                <a:lnTo>
                  <a:pt x="5424" y="1176"/>
                </a:lnTo>
                <a:lnTo>
                  <a:pt x="5424" y="504"/>
                </a:lnTo>
                <a:lnTo>
                  <a:pt x="5432" y="512"/>
                </a:lnTo>
                <a:lnTo>
                  <a:pt x="4648" y="512"/>
                </a:lnTo>
                <a:lnTo>
                  <a:pt x="4656" y="504"/>
                </a:lnTo>
                <a:lnTo>
                  <a:pt x="4656" y="1176"/>
                </a:lnTo>
                <a:close/>
                <a:moveTo>
                  <a:pt x="5568" y="712"/>
                </a:moveTo>
                <a:cubicBezTo>
                  <a:pt x="5568" y="708"/>
                  <a:pt x="5572" y="704"/>
                  <a:pt x="5576" y="704"/>
                </a:cubicBezTo>
                <a:lnTo>
                  <a:pt x="6360" y="704"/>
                </a:lnTo>
                <a:cubicBezTo>
                  <a:pt x="6365" y="704"/>
                  <a:pt x="6368" y="708"/>
                  <a:pt x="6368" y="712"/>
                </a:cubicBezTo>
                <a:lnTo>
                  <a:pt x="6368" y="1304"/>
                </a:lnTo>
                <a:cubicBezTo>
                  <a:pt x="6368" y="1309"/>
                  <a:pt x="6365" y="1312"/>
                  <a:pt x="6360" y="1312"/>
                </a:cubicBezTo>
                <a:lnTo>
                  <a:pt x="5576" y="1312"/>
                </a:lnTo>
                <a:cubicBezTo>
                  <a:pt x="5572" y="1312"/>
                  <a:pt x="5568" y="1309"/>
                  <a:pt x="5568" y="1304"/>
                </a:cubicBezTo>
                <a:lnTo>
                  <a:pt x="5568" y="712"/>
                </a:lnTo>
                <a:close/>
                <a:moveTo>
                  <a:pt x="5584" y="1304"/>
                </a:moveTo>
                <a:lnTo>
                  <a:pt x="5576" y="1296"/>
                </a:lnTo>
                <a:lnTo>
                  <a:pt x="6360" y="1296"/>
                </a:lnTo>
                <a:lnTo>
                  <a:pt x="6352" y="1304"/>
                </a:lnTo>
                <a:lnTo>
                  <a:pt x="6352" y="712"/>
                </a:lnTo>
                <a:lnTo>
                  <a:pt x="6360" y="720"/>
                </a:lnTo>
                <a:lnTo>
                  <a:pt x="5576" y="720"/>
                </a:lnTo>
                <a:lnTo>
                  <a:pt x="5584" y="712"/>
                </a:lnTo>
                <a:lnTo>
                  <a:pt x="5584" y="1304"/>
                </a:lnTo>
                <a:close/>
                <a:moveTo>
                  <a:pt x="6496" y="424"/>
                </a:moveTo>
                <a:cubicBezTo>
                  <a:pt x="6496" y="420"/>
                  <a:pt x="6500" y="416"/>
                  <a:pt x="6504" y="416"/>
                </a:cubicBezTo>
                <a:lnTo>
                  <a:pt x="7288" y="416"/>
                </a:lnTo>
                <a:cubicBezTo>
                  <a:pt x="7293" y="416"/>
                  <a:pt x="7296" y="420"/>
                  <a:pt x="7296" y="424"/>
                </a:cubicBezTo>
                <a:lnTo>
                  <a:pt x="7296" y="1416"/>
                </a:lnTo>
                <a:cubicBezTo>
                  <a:pt x="7296" y="1421"/>
                  <a:pt x="7293" y="1424"/>
                  <a:pt x="7288" y="1424"/>
                </a:cubicBezTo>
                <a:lnTo>
                  <a:pt x="6504" y="1424"/>
                </a:lnTo>
                <a:cubicBezTo>
                  <a:pt x="6500" y="1424"/>
                  <a:pt x="6496" y="1421"/>
                  <a:pt x="6496" y="1416"/>
                </a:cubicBezTo>
                <a:lnTo>
                  <a:pt x="6496" y="424"/>
                </a:lnTo>
                <a:close/>
                <a:moveTo>
                  <a:pt x="6512" y="1416"/>
                </a:moveTo>
                <a:lnTo>
                  <a:pt x="6504" y="1408"/>
                </a:lnTo>
                <a:lnTo>
                  <a:pt x="7288" y="1408"/>
                </a:lnTo>
                <a:lnTo>
                  <a:pt x="7280" y="1416"/>
                </a:lnTo>
                <a:lnTo>
                  <a:pt x="7280" y="424"/>
                </a:lnTo>
                <a:lnTo>
                  <a:pt x="7288" y="432"/>
                </a:lnTo>
                <a:lnTo>
                  <a:pt x="6504" y="432"/>
                </a:lnTo>
                <a:lnTo>
                  <a:pt x="6512" y="424"/>
                </a:lnTo>
                <a:lnTo>
                  <a:pt x="6512" y="1416"/>
                </a:lnTo>
                <a:close/>
                <a:moveTo>
                  <a:pt x="7424" y="1016"/>
                </a:moveTo>
                <a:cubicBezTo>
                  <a:pt x="7424" y="1012"/>
                  <a:pt x="7428" y="1008"/>
                  <a:pt x="7432" y="1008"/>
                </a:cubicBezTo>
                <a:lnTo>
                  <a:pt x="8216" y="1008"/>
                </a:lnTo>
                <a:cubicBezTo>
                  <a:pt x="8221" y="1008"/>
                  <a:pt x="8224" y="1012"/>
                  <a:pt x="8224" y="1016"/>
                </a:cubicBezTo>
                <a:lnTo>
                  <a:pt x="8224" y="1432"/>
                </a:lnTo>
                <a:cubicBezTo>
                  <a:pt x="8224" y="1437"/>
                  <a:pt x="8221" y="1440"/>
                  <a:pt x="8216" y="1440"/>
                </a:cubicBezTo>
                <a:lnTo>
                  <a:pt x="7432" y="1440"/>
                </a:lnTo>
                <a:cubicBezTo>
                  <a:pt x="7428" y="1440"/>
                  <a:pt x="7424" y="1437"/>
                  <a:pt x="7424" y="1432"/>
                </a:cubicBezTo>
                <a:lnTo>
                  <a:pt x="7424" y="1016"/>
                </a:lnTo>
                <a:close/>
                <a:moveTo>
                  <a:pt x="7440" y="1432"/>
                </a:moveTo>
                <a:lnTo>
                  <a:pt x="7432" y="1424"/>
                </a:lnTo>
                <a:lnTo>
                  <a:pt x="8216" y="1424"/>
                </a:lnTo>
                <a:lnTo>
                  <a:pt x="8208" y="1432"/>
                </a:lnTo>
                <a:lnTo>
                  <a:pt x="8208" y="1016"/>
                </a:lnTo>
                <a:lnTo>
                  <a:pt x="8216" y="1024"/>
                </a:lnTo>
                <a:lnTo>
                  <a:pt x="7432" y="1024"/>
                </a:lnTo>
                <a:lnTo>
                  <a:pt x="7440" y="1016"/>
                </a:lnTo>
                <a:lnTo>
                  <a:pt x="7440" y="1432"/>
                </a:lnTo>
                <a:close/>
                <a:moveTo>
                  <a:pt x="8352" y="920"/>
                </a:moveTo>
                <a:cubicBezTo>
                  <a:pt x="8352" y="916"/>
                  <a:pt x="8356" y="912"/>
                  <a:pt x="8360" y="912"/>
                </a:cubicBezTo>
                <a:lnTo>
                  <a:pt x="9144" y="912"/>
                </a:lnTo>
                <a:cubicBezTo>
                  <a:pt x="9149" y="912"/>
                  <a:pt x="9152" y="916"/>
                  <a:pt x="9152" y="920"/>
                </a:cubicBezTo>
                <a:lnTo>
                  <a:pt x="9152" y="1480"/>
                </a:lnTo>
                <a:cubicBezTo>
                  <a:pt x="9152" y="1485"/>
                  <a:pt x="9149" y="1488"/>
                  <a:pt x="9144" y="1488"/>
                </a:cubicBezTo>
                <a:lnTo>
                  <a:pt x="8360" y="1488"/>
                </a:lnTo>
                <a:cubicBezTo>
                  <a:pt x="8356" y="1488"/>
                  <a:pt x="8352" y="1485"/>
                  <a:pt x="8352" y="1480"/>
                </a:cubicBezTo>
                <a:lnTo>
                  <a:pt x="8352" y="920"/>
                </a:lnTo>
                <a:close/>
                <a:moveTo>
                  <a:pt x="8368" y="1480"/>
                </a:moveTo>
                <a:lnTo>
                  <a:pt x="8360" y="1472"/>
                </a:lnTo>
                <a:lnTo>
                  <a:pt x="9144" y="1472"/>
                </a:lnTo>
                <a:lnTo>
                  <a:pt x="9136" y="1480"/>
                </a:lnTo>
                <a:lnTo>
                  <a:pt x="9136" y="920"/>
                </a:lnTo>
                <a:lnTo>
                  <a:pt x="9144" y="928"/>
                </a:lnTo>
                <a:lnTo>
                  <a:pt x="8360" y="928"/>
                </a:lnTo>
                <a:lnTo>
                  <a:pt x="8368" y="920"/>
                </a:lnTo>
                <a:lnTo>
                  <a:pt x="8368" y="1480"/>
                </a:lnTo>
                <a:close/>
                <a:moveTo>
                  <a:pt x="9280" y="1096"/>
                </a:moveTo>
                <a:cubicBezTo>
                  <a:pt x="9280" y="1092"/>
                  <a:pt x="9284" y="1088"/>
                  <a:pt x="9288" y="1088"/>
                </a:cubicBezTo>
                <a:lnTo>
                  <a:pt x="10072" y="1088"/>
                </a:lnTo>
                <a:cubicBezTo>
                  <a:pt x="10077" y="1088"/>
                  <a:pt x="10080" y="1092"/>
                  <a:pt x="10080" y="1096"/>
                </a:cubicBezTo>
                <a:lnTo>
                  <a:pt x="10080" y="1496"/>
                </a:lnTo>
                <a:cubicBezTo>
                  <a:pt x="10080" y="1501"/>
                  <a:pt x="10077" y="1504"/>
                  <a:pt x="10072" y="1504"/>
                </a:cubicBezTo>
                <a:lnTo>
                  <a:pt x="9288" y="1504"/>
                </a:lnTo>
                <a:cubicBezTo>
                  <a:pt x="9284" y="1504"/>
                  <a:pt x="9280" y="1501"/>
                  <a:pt x="9280" y="1496"/>
                </a:cubicBezTo>
                <a:lnTo>
                  <a:pt x="9280" y="1096"/>
                </a:lnTo>
                <a:close/>
                <a:moveTo>
                  <a:pt x="9296" y="1496"/>
                </a:moveTo>
                <a:lnTo>
                  <a:pt x="9288" y="1488"/>
                </a:lnTo>
                <a:lnTo>
                  <a:pt x="10072" y="1488"/>
                </a:lnTo>
                <a:lnTo>
                  <a:pt x="10064" y="1496"/>
                </a:lnTo>
                <a:lnTo>
                  <a:pt x="10064" y="1096"/>
                </a:lnTo>
                <a:lnTo>
                  <a:pt x="10072" y="1104"/>
                </a:lnTo>
                <a:lnTo>
                  <a:pt x="9288" y="1104"/>
                </a:lnTo>
                <a:lnTo>
                  <a:pt x="9296" y="1096"/>
                </a:lnTo>
                <a:lnTo>
                  <a:pt x="9296" y="1496"/>
                </a:lnTo>
                <a:close/>
                <a:moveTo>
                  <a:pt x="10208" y="1080"/>
                </a:moveTo>
                <a:cubicBezTo>
                  <a:pt x="10208" y="1076"/>
                  <a:pt x="10212" y="1072"/>
                  <a:pt x="10216" y="1072"/>
                </a:cubicBezTo>
                <a:lnTo>
                  <a:pt x="11000" y="1072"/>
                </a:lnTo>
                <a:cubicBezTo>
                  <a:pt x="11005" y="1072"/>
                  <a:pt x="11008" y="1076"/>
                  <a:pt x="11008" y="1080"/>
                </a:cubicBezTo>
                <a:lnTo>
                  <a:pt x="11008" y="1576"/>
                </a:lnTo>
                <a:cubicBezTo>
                  <a:pt x="11008" y="1581"/>
                  <a:pt x="11005" y="1584"/>
                  <a:pt x="11000" y="1584"/>
                </a:cubicBezTo>
                <a:lnTo>
                  <a:pt x="10216" y="1584"/>
                </a:lnTo>
                <a:cubicBezTo>
                  <a:pt x="10212" y="1584"/>
                  <a:pt x="10208" y="1581"/>
                  <a:pt x="10208" y="1576"/>
                </a:cubicBezTo>
                <a:lnTo>
                  <a:pt x="10208" y="1080"/>
                </a:lnTo>
                <a:close/>
                <a:moveTo>
                  <a:pt x="10224" y="1576"/>
                </a:moveTo>
                <a:lnTo>
                  <a:pt x="10216" y="1568"/>
                </a:lnTo>
                <a:lnTo>
                  <a:pt x="11000" y="1568"/>
                </a:lnTo>
                <a:lnTo>
                  <a:pt x="10992" y="1576"/>
                </a:lnTo>
                <a:lnTo>
                  <a:pt x="10992" y="1080"/>
                </a:lnTo>
                <a:lnTo>
                  <a:pt x="11000" y="1088"/>
                </a:lnTo>
                <a:lnTo>
                  <a:pt x="10216" y="1088"/>
                </a:lnTo>
                <a:lnTo>
                  <a:pt x="10224" y="1080"/>
                </a:lnTo>
                <a:lnTo>
                  <a:pt x="10224" y="1576"/>
                </a:lnTo>
                <a:close/>
                <a:moveTo>
                  <a:pt x="11136" y="600"/>
                </a:moveTo>
                <a:cubicBezTo>
                  <a:pt x="11136" y="596"/>
                  <a:pt x="11140" y="592"/>
                  <a:pt x="11144" y="592"/>
                </a:cubicBezTo>
                <a:lnTo>
                  <a:pt x="11928" y="592"/>
                </a:lnTo>
                <a:cubicBezTo>
                  <a:pt x="11933" y="592"/>
                  <a:pt x="11936" y="596"/>
                  <a:pt x="11936" y="600"/>
                </a:cubicBezTo>
                <a:lnTo>
                  <a:pt x="11936" y="1592"/>
                </a:lnTo>
                <a:cubicBezTo>
                  <a:pt x="11936" y="1597"/>
                  <a:pt x="11933" y="1600"/>
                  <a:pt x="11928" y="1600"/>
                </a:cubicBezTo>
                <a:lnTo>
                  <a:pt x="11144" y="1600"/>
                </a:lnTo>
                <a:cubicBezTo>
                  <a:pt x="11140" y="1600"/>
                  <a:pt x="11136" y="1597"/>
                  <a:pt x="11136" y="1592"/>
                </a:cubicBezTo>
                <a:lnTo>
                  <a:pt x="11136" y="600"/>
                </a:lnTo>
                <a:close/>
                <a:moveTo>
                  <a:pt x="11152" y="1592"/>
                </a:moveTo>
                <a:lnTo>
                  <a:pt x="11144" y="1584"/>
                </a:lnTo>
                <a:lnTo>
                  <a:pt x="11928" y="1584"/>
                </a:lnTo>
                <a:lnTo>
                  <a:pt x="11920" y="1592"/>
                </a:lnTo>
                <a:lnTo>
                  <a:pt x="11920" y="600"/>
                </a:lnTo>
                <a:lnTo>
                  <a:pt x="11928" y="608"/>
                </a:lnTo>
                <a:lnTo>
                  <a:pt x="11144" y="608"/>
                </a:lnTo>
                <a:lnTo>
                  <a:pt x="11152" y="600"/>
                </a:lnTo>
                <a:lnTo>
                  <a:pt x="11152" y="1592"/>
                </a:lnTo>
                <a:close/>
                <a:moveTo>
                  <a:pt x="12064" y="2024"/>
                </a:moveTo>
                <a:cubicBezTo>
                  <a:pt x="12064" y="2020"/>
                  <a:pt x="12068" y="2016"/>
                  <a:pt x="12072" y="2016"/>
                </a:cubicBezTo>
                <a:lnTo>
                  <a:pt x="12856" y="2016"/>
                </a:lnTo>
                <a:cubicBezTo>
                  <a:pt x="12861" y="2016"/>
                  <a:pt x="12864" y="2020"/>
                  <a:pt x="12864" y="2024"/>
                </a:cubicBezTo>
                <a:lnTo>
                  <a:pt x="12864" y="2904"/>
                </a:lnTo>
                <a:cubicBezTo>
                  <a:pt x="12864" y="2909"/>
                  <a:pt x="12861" y="2912"/>
                  <a:pt x="12856" y="2912"/>
                </a:cubicBezTo>
                <a:lnTo>
                  <a:pt x="12072" y="2912"/>
                </a:lnTo>
                <a:cubicBezTo>
                  <a:pt x="12068" y="2912"/>
                  <a:pt x="12064" y="2909"/>
                  <a:pt x="12064" y="2904"/>
                </a:cubicBezTo>
                <a:lnTo>
                  <a:pt x="12064" y="2024"/>
                </a:lnTo>
                <a:close/>
                <a:moveTo>
                  <a:pt x="12080" y="2904"/>
                </a:moveTo>
                <a:lnTo>
                  <a:pt x="12072" y="2896"/>
                </a:lnTo>
                <a:lnTo>
                  <a:pt x="12856" y="2896"/>
                </a:lnTo>
                <a:lnTo>
                  <a:pt x="12848" y="2904"/>
                </a:lnTo>
                <a:lnTo>
                  <a:pt x="12848" y="2024"/>
                </a:lnTo>
                <a:lnTo>
                  <a:pt x="12856" y="2032"/>
                </a:lnTo>
                <a:lnTo>
                  <a:pt x="12072" y="2032"/>
                </a:lnTo>
                <a:lnTo>
                  <a:pt x="12080" y="2024"/>
                </a:lnTo>
                <a:lnTo>
                  <a:pt x="12080" y="2904"/>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07" name="Freeform 11"/>
          <p:cNvSpPr>
            <a:spLocks noEditPoints="1"/>
          </p:cNvSpPr>
          <p:nvPr/>
        </p:nvSpPr>
        <p:spPr bwMode="auto">
          <a:xfrm>
            <a:off x="982663" y="2178224"/>
            <a:ext cx="7648575" cy="1352550"/>
          </a:xfrm>
          <a:custGeom>
            <a:avLst/>
            <a:gdLst/>
            <a:ahLst/>
            <a:cxnLst>
              <a:cxn ang="0">
                <a:pos x="294" y="0"/>
              </a:cxn>
              <a:cxn ang="0">
                <a:pos x="0" y="96"/>
              </a:cxn>
              <a:cxn ang="0">
                <a:pos x="348" y="156"/>
              </a:cxn>
              <a:cxn ang="0">
                <a:pos x="642" y="180"/>
              </a:cxn>
              <a:cxn ang="0">
                <a:pos x="348" y="156"/>
              </a:cxn>
              <a:cxn ang="0">
                <a:pos x="990" y="138"/>
              </a:cxn>
              <a:cxn ang="0">
                <a:pos x="696" y="258"/>
              </a:cxn>
              <a:cxn ang="0">
                <a:pos x="1044" y="138"/>
              </a:cxn>
              <a:cxn ang="0">
                <a:pos x="1338" y="198"/>
              </a:cxn>
              <a:cxn ang="0">
                <a:pos x="1044" y="138"/>
              </a:cxn>
              <a:cxn ang="0">
                <a:pos x="1686" y="192"/>
              </a:cxn>
              <a:cxn ang="0">
                <a:pos x="1392" y="312"/>
              </a:cxn>
              <a:cxn ang="0">
                <a:pos x="1740" y="234"/>
              </a:cxn>
              <a:cxn ang="0">
                <a:pos x="2034" y="282"/>
              </a:cxn>
              <a:cxn ang="0">
                <a:pos x="1740" y="234"/>
              </a:cxn>
              <a:cxn ang="0">
                <a:pos x="2382" y="342"/>
              </a:cxn>
              <a:cxn ang="0">
                <a:pos x="2088" y="360"/>
              </a:cxn>
              <a:cxn ang="0">
                <a:pos x="2436" y="102"/>
              </a:cxn>
              <a:cxn ang="0">
                <a:pos x="2730" y="252"/>
              </a:cxn>
              <a:cxn ang="0">
                <a:pos x="2436" y="102"/>
              </a:cxn>
              <a:cxn ang="0">
                <a:pos x="3078" y="210"/>
              </a:cxn>
              <a:cxn ang="0">
                <a:pos x="2784" y="474"/>
              </a:cxn>
              <a:cxn ang="0">
                <a:pos x="3132" y="186"/>
              </a:cxn>
              <a:cxn ang="0">
                <a:pos x="3426" y="438"/>
              </a:cxn>
              <a:cxn ang="0">
                <a:pos x="3132" y="186"/>
              </a:cxn>
              <a:cxn ang="0">
                <a:pos x="3774" y="228"/>
              </a:cxn>
              <a:cxn ang="0">
                <a:pos x="3480" y="504"/>
              </a:cxn>
              <a:cxn ang="0">
                <a:pos x="3828" y="228"/>
              </a:cxn>
              <a:cxn ang="0">
                <a:pos x="4122" y="498"/>
              </a:cxn>
              <a:cxn ang="0">
                <a:pos x="3828" y="228"/>
              </a:cxn>
              <a:cxn ang="0">
                <a:pos x="4470" y="186"/>
              </a:cxn>
              <a:cxn ang="0">
                <a:pos x="4176" y="318"/>
              </a:cxn>
              <a:cxn ang="0">
                <a:pos x="4524" y="264"/>
              </a:cxn>
              <a:cxn ang="0">
                <a:pos x="4818" y="852"/>
              </a:cxn>
              <a:cxn ang="0">
                <a:pos x="4524" y="264"/>
              </a:cxn>
            </a:cxnLst>
            <a:rect l="0" t="0" r="r" b="b"/>
            <a:pathLst>
              <a:path w="4818" h="852">
                <a:moveTo>
                  <a:pt x="0" y="0"/>
                </a:moveTo>
                <a:lnTo>
                  <a:pt x="294" y="0"/>
                </a:lnTo>
                <a:lnTo>
                  <a:pt x="294" y="96"/>
                </a:lnTo>
                <a:lnTo>
                  <a:pt x="0" y="96"/>
                </a:lnTo>
                <a:lnTo>
                  <a:pt x="0" y="0"/>
                </a:lnTo>
                <a:close/>
                <a:moveTo>
                  <a:pt x="348" y="156"/>
                </a:moveTo>
                <a:lnTo>
                  <a:pt x="642" y="156"/>
                </a:lnTo>
                <a:lnTo>
                  <a:pt x="642" y="180"/>
                </a:lnTo>
                <a:lnTo>
                  <a:pt x="348" y="180"/>
                </a:lnTo>
                <a:lnTo>
                  <a:pt x="348" y="156"/>
                </a:lnTo>
                <a:close/>
                <a:moveTo>
                  <a:pt x="696" y="138"/>
                </a:moveTo>
                <a:lnTo>
                  <a:pt x="990" y="138"/>
                </a:lnTo>
                <a:lnTo>
                  <a:pt x="990" y="258"/>
                </a:lnTo>
                <a:lnTo>
                  <a:pt x="696" y="258"/>
                </a:lnTo>
                <a:lnTo>
                  <a:pt x="696" y="138"/>
                </a:lnTo>
                <a:close/>
                <a:moveTo>
                  <a:pt x="1044" y="138"/>
                </a:moveTo>
                <a:lnTo>
                  <a:pt x="1338" y="138"/>
                </a:lnTo>
                <a:lnTo>
                  <a:pt x="1338" y="198"/>
                </a:lnTo>
                <a:lnTo>
                  <a:pt x="1044" y="198"/>
                </a:lnTo>
                <a:lnTo>
                  <a:pt x="1044" y="138"/>
                </a:lnTo>
                <a:close/>
                <a:moveTo>
                  <a:pt x="1392" y="192"/>
                </a:moveTo>
                <a:lnTo>
                  <a:pt x="1686" y="192"/>
                </a:lnTo>
                <a:lnTo>
                  <a:pt x="1686" y="312"/>
                </a:lnTo>
                <a:lnTo>
                  <a:pt x="1392" y="312"/>
                </a:lnTo>
                <a:lnTo>
                  <a:pt x="1392" y="192"/>
                </a:lnTo>
                <a:close/>
                <a:moveTo>
                  <a:pt x="1740" y="234"/>
                </a:moveTo>
                <a:lnTo>
                  <a:pt x="2034" y="234"/>
                </a:lnTo>
                <a:lnTo>
                  <a:pt x="2034" y="282"/>
                </a:lnTo>
                <a:lnTo>
                  <a:pt x="1740" y="282"/>
                </a:lnTo>
                <a:lnTo>
                  <a:pt x="1740" y="234"/>
                </a:lnTo>
                <a:close/>
                <a:moveTo>
                  <a:pt x="2088" y="342"/>
                </a:moveTo>
                <a:lnTo>
                  <a:pt x="2382" y="342"/>
                </a:lnTo>
                <a:lnTo>
                  <a:pt x="2382" y="360"/>
                </a:lnTo>
                <a:lnTo>
                  <a:pt x="2088" y="360"/>
                </a:lnTo>
                <a:lnTo>
                  <a:pt x="2088" y="342"/>
                </a:lnTo>
                <a:close/>
                <a:moveTo>
                  <a:pt x="2436" y="102"/>
                </a:moveTo>
                <a:lnTo>
                  <a:pt x="2730" y="102"/>
                </a:lnTo>
                <a:lnTo>
                  <a:pt x="2730" y="252"/>
                </a:lnTo>
                <a:lnTo>
                  <a:pt x="2436" y="252"/>
                </a:lnTo>
                <a:lnTo>
                  <a:pt x="2436" y="102"/>
                </a:lnTo>
                <a:close/>
                <a:moveTo>
                  <a:pt x="2784" y="210"/>
                </a:moveTo>
                <a:lnTo>
                  <a:pt x="3078" y="210"/>
                </a:lnTo>
                <a:lnTo>
                  <a:pt x="3078" y="474"/>
                </a:lnTo>
                <a:lnTo>
                  <a:pt x="2784" y="474"/>
                </a:lnTo>
                <a:lnTo>
                  <a:pt x="2784" y="210"/>
                </a:lnTo>
                <a:close/>
                <a:moveTo>
                  <a:pt x="3132" y="186"/>
                </a:moveTo>
                <a:lnTo>
                  <a:pt x="3426" y="186"/>
                </a:lnTo>
                <a:lnTo>
                  <a:pt x="3426" y="438"/>
                </a:lnTo>
                <a:lnTo>
                  <a:pt x="3132" y="438"/>
                </a:lnTo>
                <a:lnTo>
                  <a:pt x="3132" y="186"/>
                </a:lnTo>
                <a:close/>
                <a:moveTo>
                  <a:pt x="3480" y="228"/>
                </a:moveTo>
                <a:lnTo>
                  <a:pt x="3774" y="228"/>
                </a:lnTo>
                <a:lnTo>
                  <a:pt x="3774" y="504"/>
                </a:lnTo>
                <a:lnTo>
                  <a:pt x="3480" y="504"/>
                </a:lnTo>
                <a:lnTo>
                  <a:pt x="3480" y="228"/>
                </a:lnTo>
                <a:close/>
                <a:moveTo>
                  <a:pt x="3828" y="228"/>
                </a:moveTo>
                <a:lnTo>
                  <a:pt x="4122" y="228"/>
                </a:lnTo>
                <a:lnTo>
                  <a:pt x="4122" y="498"/>
                </a:lnTo>
                <a:lnTo>
                  <a:pt x="3828" y="498"/>
                </a:lnTo>
                <a:lnTo>
                  <a:pt x="3828" y="228"/>
                </a:lnTo>
                <a:close/>
                <a:moveTo>
                  <a:pt x="4176" y="186"/>
                </a:moveTo>
                <a:lnTo>
                  <a:pt x="4470" y="186"/>
                </a:lnTo>
                <a:lnTo>
                  <a:pt x="4470" y="318"/>
                </a:lnTo>
                <a:lnTo>
                  <a:pt x="4176" y="318"/>
                </a:lnTo>
                <a:lnTo>
                  <a:pt x="4176" y="186"/>
                </a:lnTo>
                <a:close/>
                <a:moveTo>
                  <a:pt x="4524" y="264"/>
                </a:moveTo>
                <a:lnTo>
                  <a:pt x="4818" y="264"/>
                </a:lnTo>
                <a:lnTo>
                  <a:pt x="4818" y="852"/>
                </a:lnTo>
                <a:lnTo>
                  <a:pt x="4524" y="852"/>
                </a:lnTo>
                <a:lnTo>
                  <a:pt x="4524" y="264"/>
                </a:lnTo>
                <a:close/>
              </a:path>
            </a:pathLst>
          </a:custGeom>
          <a:solidFill>
            <a:srgbClr val="FF99CC"/>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08" name="Freeform 12"/>
          <p:cNvSpPr>
            <a:spLocks noEditPoints="1"/>
          </p:cNvSpPr>
          <p:nvPr/>
        </p:nvSpPr>
        <p:spPr bwMode="auto">
          <a:xfrm>
            <a:off x="977901" y="2173462"/>
            <a:ext cx="7658100" cy="1362075"/>
          </a:xfrm>
          <a:custGeom>
            <a:avLst/>
            <a:gdLst/>
            <a:ahLst/>
            <a:cxnLst>
              <a:cxn ang="0">
                <a:pos x="800" y="8"/>
              </a:cxn>
              <a:cxn ang="0">
                <a:pos x="0" y="264"/>
              </a:cxn>
              <a:cxn ang="0">
                <a:pos x="792" y="256"/>
              </a:cxn>
              <a:cxn ang="0">
                <a:pos x="8" y="16"/>
              </a:cxn>
              <a:cxn ang="0">
                <a:pos x="936" y="416"/>
              </a:cxn>
              <a:cxn ang="0">
                <a:pos x="1720" y="496"/>
              </a:cxn>
              <a:cxn ang="0">
                <a:pos x="944" y="488"/>
              </a:cxn>
              <a:cxn ang="0">
                <a:pos x="1712" y="424"/>
              </a:cxn>
              <a:cxn ang="0">
                <a:pos x="944" y="488"/>
              </a:cxn>
              <a:cxn ang="0">
                <a:pos x="2656" y="376"/>
              </a:cxn>
              <a:cxn ang="0">
                <a:pos x="1856" y="696"/>
              </a:cxn>
              <a:cxn ang="0">
                <a:pos x="2648" y="688"/>
              </a:cxn>
              <a:cxn ang="0">
                <a:pos x="1864" y="384"/>
              </a:cxn>
              <a:cxn ang="0">
                <a:pos x="2792" y="368"/>
              </a:cxn>
              <a:cxn ang="0">
                <a:pos x="3576" y="544"/>
              </a:cxn>
              <a:cxn ang="0">
                <a:pos x="2800" y="536"/>
              </a:cxn>
              <a:cxn ang="0">
                <a:pos x="3568" y="376"/>
              </a:cxn>
              <a:cxn ang="0">
                <a:pos x="2800" y="536"/>
              </a:cxn>
              <a:cxn ang="0">
                <a:pos x="4512" y="520"/>
              </a:cxn>
              <a:cxn ang="0">
                <a:pos x="3712" y="840"/>
              </a:cxn>
              <a:cxn ang="0">
                <a:pos x="4504" y="832"/>
              </a:cxn>
              <a:cxn ang="0">
                <a:pos x="3720" y="528"/>
              </a:cxn>
              <a:cxn ang="0">
                <a:pos x="4648" y="624"/>
              </a:cxn>
              <a:cxn ang="0">
                <a:pos x="5432" y="768"/>
              </a:cxn>
              <a:cxn ang="0">
                <a:pos x="4656" y="760"/>
              </a:cxn>
              <a:cxn ang="0">
                <a:pos x="5424" y="632"/>
              </a:cxn>
              <a:cxn ang="0">
                <a:pos x="4656" y="760"/>
              </a:cxn>
              <a:cxn ang="0">
                <a:pos x="6368" y="920"/>
              </a:cxn>
              <a:cxn ang="0">
                <a:pos x="5568" y="968"/>
              </a:cxn>
              <a:cxn ang="0">
                <a:pos x="6360" y="960"/>
              </a:cxn>
              <a:cxn ang="0">
                <a:pos x="5576" y="928"/>
              </a:cxn>
              <a:cxn ang="0">
                <a:pos x="6504" y="272"/>
              </a:cxn>
              <a:cxn ang="0">
                <a:pos x="7288" y="688"/>
              </a:cxn>
              <a:cxn ang="0">
                <a:pos x="6512" y="680"/>
              </a:cxn>
              <a:cxn ang="0">
                <a:pos x="7280" y="280"/>
              </a:cxn>
              <a:cxn ang="0">
                <a:pos x="6512" y="680"/>
              </a:cxn>
              <a:cxn ang="0">
                <a:pos x="8224" y="568"/>
              </a:cxn>
              <a:cxn ang="0">
                <a:pos x="7424" y="1272"/>
              </a:cxn>
              <a:cxn ang="0">
                <a:pos x="8216" y="1264"/>
              </a:cxn>
              <a:cxn ang="0">
                <a:pos x="7432" y="576"/>
              </a:cxn>
              <a:cxn ang="0">
                <a:pos x="8360" y="496"/>
              </a:cxn>
              <a:cxn ang="0">
                <a:pos x="9144" y="1184"/>
              </a:cxn>
              <a:cxn ang="0">
                <a:pos x="8368" y="1176"/>
              </a:cxn>
              <a:cxn ang="0">
                <a:pos x="9136" y="504"/>
              </a:cxn>
              <a:cxn ang="0">
                <a:pos x="8368" y="1176"/>
              </a:cxn>
              <a:cxn ang="0">
                <a:pos x="10080" y="616"/>
              </a:cxn>
              <a:cxn ang="0">
                <a:pos x="9280" y="1352"/>
              </a:cxn>
              <a:cxn ang="0">
                <a:pos x="10072" y="1344"/>
              </a:cxn>
              <a:cxn ang="0">
                <a:pos x="9288" y="624"/>
              </a:cxn>
              <a:cxn ang="0">
                <a:pos x="10216" y="608"/>
              </a:cxn>
              <a:cxn ang="0">
                <a:pos x="11000" y="1344"/>
              </a:cxn>
              <a:cxn ang="0">
                <a:pos x="10224" y="1336"/>
              </a:cxn>
              <a:cxn ang="0">
                <a:pos x="10992" y="616"/>
              </a:cxn>
              <a:cxn ang="0">
                <a:pos x="10224" y="1336"/>
              </a:cxn>
              <a:cxn ang="0">
                <a:pos x="11936" y="504"/>
              </a:cxn>
              <a:cxn ang="0">
                <a:pos x="11136" y="856"/>
              </a:cxn>
              <a:cxn ang="0">
                <a:pos x="11928" y="848"/>
              </a:cxn>
              <a:cxn ang="0">
                <a:pos x="11144" y="512"/>
              </a:cxn>
              <a:cxn ang="0">
                <a:pos x="12072" y="704"/>
              </a:cxn>
              <a:cxn ang="0">
                <a:pos x="12856" y="2288"/>
              </a:cxn>
              <a:cxn ang="0">
                <a:pos x="12080" y="2280"/>
              </a:cxn>
              <a:cxn ang="0">
                <a:pos x="12848" y="712"/>
              </a:cxn>
              <a:cxn ang="0">
                <a:pos x="12080" y="2280"/>
              </a:cxn>
            </a:cxnLst>
            <a:rect l="0" t="0" r="r" b="b"/>
            <a:pathLst>
              <a:path w="12864" h="2288">
                <a:moveTo>
                  <a:pt x="0" y="8"/>
                </a:moveTo>
                <a:cubicBezTo>
                  <a:pt x="0" y="4"/>
                  <a:pt x="4" y="0"/>
                  <a:pt x="8" y="0"/>
                </a:cubicBezTo>
                <a:lnTo>
                  <a:pt x="792" y="0"/>
                </a:lnTo>
                <a:cubicBezTo>
                  <a:pt x="797" y="0"/>
                  <a:pt x="800" y="4"/>
                  <a:pt x="800" y="8"/>
                </a:cubicBezTo>
                <a:lnTo>
                  <a:pt x="800" y="264"/>
                </a:lnTo>
                <a:cubicBezTo>
                  <a:pt x="800" y="269"/>
                  <a:pt x="797" y="272"/>
                  <a:pt x="792" y="272"/>
                </a:cubicBezTo>
                <a:lnTo>
                  <a:pt x="8" y="272"/>
                </a:lnTo>
                <a:cubicBezTo>
                  <a:pt x="4" y="272"/>
                  <a:pt x="0" y="269"/>
                  <a:pt x="0" y="264"/>
                </a:cubicBezTo>
                <a:lnTo>
                  <a:pt x="0" y="8"/>
                </a:lnTo>
                <a:close/>
                <a:moveTo>
                  <a:pt x="16" y="264"/>
                </a:moveTo>
                <a:lnTo>
                  <a:pt x="8" y="256"/>
                </a:lnTo>
                <a:lnTo>
                  <a:pt x="792" y="256"/>
                </a:lnTo>
                <a:lnTo>
                  <a:pt x="784" y="264"/>
                </a:lnTo>
                <a:lnTo>
                  <a:pt x="784" y="8"/>
                </a:lnTo>
                <a:lnTo>
                  <a:pt x="792" y="16"/>
                </a:lnTo>
                <a:lnTo>
                  <a:pt x="8" y="16"/>
                </a:lnTo>
                <a:lnTo>
                  <a:pt x="16" y="8"/>
                </a:lnTo>
                <a:lnTo>
                  <a:pt x="16" y="264"/>
                </a:lnTo>
                <a:close/>
                <a:moveTo>
                  <a:pt x="928" y="424"/>
                </a:moveTo>
                <a:cubicBezTo>
                  <a:pt x="928" y="420"/>
                  <a:pt x="932" y="416"/>
                  <a:pt x="936" y="416"/>
                </a:cubicBezTo>
                <a:lnTo>
                  <a:pt x="1720" y="416"/>
                </a:lnTo>
                <a:cubicBezTo>
                  <a:pt x="1725" y="416"/>
                  <a:pt x="1728" y="420"/>
                  <a:pt x="1728" y="424"/>
                </a:cubicBezTo>
                <a:lnTo>
                  <a:pt x="1728" y="488"/>
                </a:lnTo>
                <a:cubicBezTo>
                  <a:pt x="1728" y="493"/>
                  <a:pt x="1725" y="496"/>
                  <a:pt x="1720" y="496"/>
                </a:cubicBezTo>
                <a:lnTo>
                  <a:pt x="936" y="496"/>
                </a:lnTo>
                <a:cubicBezTo>
                  <a:pt x="932" y="496"/>
                  <a:pt x="928" y="493"/>
                  <a:pt x="928" y="488"/>
                </a:cubicBezTo>
                <a:lnTo>
                  <a:pt x="928" y="424"/>
                </a:lnTo>
                <a:close/>
                <a:moveTo>
                  <a:pt x="944" y="488"/>
                </a:moveTo>
                <a:lnTo>
                  <a:pt x="936" y="480"/>
                </a:lnTo>
                <a:lnTo>
                  <a:pt x="1720" y="480"/>
                </a:lnTo>
                <a:lnTo>
                  <a:pt x="1712" y="488"/>
                </a:lnTo>
                <a:lnTo>
                  <a:pt x="1712" y="424"/>
                </a:lnTo>
                <a:lnTo>
                  <a:pt x="1720" y="432"/>
                </a:lnTo>
                <a:lnTo>
                  <a:pt x="936" y="432"/>
                </a:lnTo>
                <a:lnTo>
                  <a:pt x="944" y="424"/>
                </a:lnTo>
                <a:lnTo>
                  <a:pt x="944" y="488"/>
                </a:lnTo>
                <a:close/>
                <a:moveTo>
                  <a:pt x="1856" y="376"/>
                </a:moveTo>
                <a:cubicBezTo>
                  <a:pt x="1856" y="372"/>
                  <a:pt x="1860" y="368"/>
                  <a:pt x="1864" y="368"/>
                </a:cubicBezTo>
                <a:lnTo>
                  <a:pt x="2648" y="368"/>
                </a:lnTo>
                <a:cubicBezTo>
                  <a:pt x="2653" y="368"/>
                  <a:pt x="2656" y="372"/>
                  <a:pt x="2656" y="376"/>
                </a:cubicBezTo>
                <a:lnTo>
                  <a:pt x="2656" y="696"/>
                </a:lnTo>
                <a:cubicBezTo>
                  <a:pt x="2656" y="701"/>
                  <a:pt x="2653" y="704"/>
                  <a:pt x="2648" y="704"/>
                </a:cubicBezTo>
                <a:lnTo>
                  <a:pt x="1864" y="704"/>
                </a:lnTo>
                <a:cubicBezTo>
                  <a:pt x="1860" y="704"/>
                  <a:pt x="1856" y="701"/>
                  <a:pt x="1856" y="696"/>
                </a:cubicBezTo>
                <a:lnTo>
                  <a:pt x="1856" y="376"/>
                </a:lnTo>
                <a:close/>
                <a:moveTo>
                  <a:pt x="1872" y="696"/>
                </a:moveTo>
                <a:lnTo>
                  <a:pt x="1864" y="688"/>
                </a:lnTo>
                <a:lnTo>
                  <a:pt x="2648" y="688"/>
                </a:lnTo>
                <a:lnTo>
                  <a:pt x="2640" y="696"/>
                </a:lnTo>
                <a:lnTo>
                  <a:pt x="2640" y="376"/>
                </a:lnTo>
                <a:lnTo>
                  <a:pt x="2648" y="384"/>
                </a:lnTo>
                <a:lnTo>
                  <a:pt x="1864" y="384"/>
                </a:lnTo>
                <a:lnTo>
                  <a:pt x="1872" y="376"/>
                </a:lnTo>
                <a:lnTo>
                  <a:pt x="1872" y="696"/>
                </a:lnTo>
                <a:close/>
                <a:moveTo>
                  <a:pt x="2784" y="376"/>
                </a:moveTo>
                <a:cubicBezTo>
                  <a:pt x="2784" y="372"/>
                  <a:pt x="2788" y="368"/>
                  <a:pt x="2792" y="368"/>
                </a:cubicBezTo>
                <a:lnTo>
                  <a:pt x="3576" y="368"/>
                </a:lnTo>
                <a:cubicBezTo>
                  <a:pt x="3581" y="368"/>
                  <a:pt x="3584" y="372"/>
                  <a:pt x="3584" y="376"/>
                </a:cubicBezTo>
                <a:lnTo>
                  <a:pt x="3584" y="536"/>
                </a:lnTo>
                <a:cubicBezTo>
                  <a:pt x="3584" y="541"/>
                  <a:pt x="3581" y="544"/>
                  <a:pt x="3576" y="544"/>
                </a:cubicBezTo>
                <a:lnTo>
                  <a:pt x="2792" y="544"/>
                </a:lnTo>
                <a:cubicBezTo>
                  <a:pt x="2788" y="544"/>
                  <a:pt x="2784" y="541"/>
                  <a:pt x="2784" y="536"/>
                </a:cubicBezTo>
                <a:lnTo>
                  <a:pt x="2784" y="376"/>
                </a:lnTo>
                <a:close/>
                <a:moveTo>
                  <a:pt x="2800" y="536"/>
                </a:moveTo>
                <a:lnTo>
                  <a:pt x="2792" y="528"/>
                </a:lnTo>
                <a:lnTo>
                  <a:pt x="3576" y="528"/>
                </a:lnTo>
                <a:lnTo>
                  <a:pt x="3568" y="536"/>
                </a:lnTo>
                <a:lnTo>
                  <a:pt x="3568" y="376"/>
                </a:lnTo>
                <a:lnTo>
                  <a:pt x="3576" y="384"/>
                </a:lnTo>
                <a:lnTo>
                  <a:pt x="2792" y="384"/>
                </a:lnTo>
                <a:lnTo>
                  <a:pt x="2800" y="376"/>
                </a:lnTo>
                <a:lnTo>
                  <a:pt x="2800" y="536"/>
                </a:lnTo>
                <a:close/>
                <a:moveTo>
                  <a:pt x="3712" y="520"/>
                </a:moveTo>
                <a:cubicBezTo>
                  <a:pt x="3712" y="516"/>
                  <a:pt x="3716" y="512"/>
                  <a:pt x="3720" y="512"/>
                </a:cubicBezTo>
                <a:lnTo>
                  <a:pt x="4504" y="512"/>
                </a:lnTo>
                <a:cubicBezTo>
                  <a:pt x="4509" y="512"/>
                  <a:pt x="4512" y="516"/>
                  <a:pt x="4512" y="520"/>
                </a:cubicBezTo>
                <a:lnTo>
                  <a:pt x="4512" y="840"/>
                </a:lnTo>
                <a:cubicBezTo>
                  <a:pt x="4512" y="845"/>
                  <a:pt x="4509" y="848"/>
                  <a:pt x="4504" y="848"/>
                </a:cubicBezTo>
                <a:lnTo>
                  <a:pt x="3720" y="848"/>
                </a:lnTo>
                <a:cubicBezTo>
                  <a:pt x="3716" y="848"/>
                  <a:pt x="3712" y="845"/>
                  <a:pt x="3712" y="840"/>
                </a:cubicBezTo>
                <a:lnTo>
                  <a:pt x="3712" y="520"/>
                </a:lnTo>
                <a:close/>
                <a:moveTo>
                  <a:pt x="3728" y="840"/>
                </a:moveTo>
                <a:lnTo>
                  <a:pt x="3720" y="832"/>
                </a:lnTo>
                <a:lnTo>
                  <a:pt x="4504" y="832"/>
                </a:lnTo>
                <a:lnTo>
                  <a:pt x="4496" y="840"/>
                </a:lnTo>
                <a:lnTo>
                  <a:pt x="4496" y="520"/>
                </a:lnTo>
                <a:lnTo>
                  <a:pt x="4504" y="528"/>
                </a:lnTo>
                <a:lnTo>
                  <a:pt x="3720" y="528"/>
                </a:lnTo>
                <a:lnTo>
                  <a:pt x="3728" y="520"/>
                </a:lnTo>
                <a:lnTo>
                  <a:pt x="3728" y="840"/>
                </a:lnTo>
                <a:close/>
                <a:moveTo>
                  <a:pt x="4640" y="632"/>
                </a:moveTo>
                <a:cubicBezTo>
                  <a:pt x="4640" y="628"/>
                  <a:pt x="4644" y="624"/>
                  <a:pt x="4648" y="624"/>
                </a:cubicBezTo>
                <a:lnTo>
                  <a:pt x="5432" y="624"/>
                </a:lnTo>
                <a:cubicBezTo>
                  <a:pt x="5437" y="624"/>
                  <a:pt x="5440" y="628"/>
                  <a:pt x="5440" y="632"/>
                </a:cubicBezTo>
                <a:lnTo>
                  <a:pt x="5440" y="760"/>
                </a:lnTo>
                <a:cubicBezTo>
                  <a:pt x="5440" y="765"/>
                  <a:pt x="5437" y="768"/>
                  <a:pt x="5432" y="768"/>
                </a:cubicBezTo>
                <a:lnTo>
                  <a:pt x="4648" y="768"/>
                </a:lnTo>
                <a:cubicBezTo>
                  <a:pt x="4644" y="768"/>
                  <a:pt x="4640" y="765"/>
                  <a:pt x="4640" y="760"/>
                </a:cubicBezTo>
                <a:lnTo>
                  <a:pt x="4640" y="632"/>
                </a:lnTo>
                <a:close/>
                <a:moveTo>
                  <a:pt x="4656" y="760"/>
                </a:moveTo>
                <a:lnTo>
                  <a:pt x="4648" y="752"/>
                </a:lnTo>
                <a:lnTo>
                  <a:pt x="5432" y="752"/>
                </a:lnTo>
                <a:lnTo>
                  <a:pt x="5424" y="760"/>
                </a:lnTo>
                <a:lnTo>
                  <a:pt x="5424" y="632"/>
                </a:lnTo>
                <a:lnTo>
                  <a:pt x="5432" y="640"/>
                </a:lnTo>
                <a:lnTo>
                  <a:pt x="4648" y="640"/>
                </a:lnTo>
                <a:lnTo>
                  <a:pt x="4656" y="632"/>
                </a:lnTo>
                <a:lnTo>
                  <a:pt x="4656" y="760"/>
                </a:lnTo>
                <a:close/>
                <a:moveTo>
                  <a:pt x="5568" y="920"/>
                </a:moveTo>
                <a:cubicBezTo>
                  <a:pt x="5568" y="916"/>
                  <a:pt x="5572" y="912"/>
                  <a:pt x="5576" y="912"/>
                </a:cubicBezTo>
                <a:lnTo>
                  <a:pt x="6360" y="912"/>
                </a:lnTo>
                <a:cubicBezTo>
                  <a:pt x="6365" y="912"/>
                  <a:pt x="6368" y="916"/>
                  <a:pt x="6368" y="920"/>
                </a:cubicBezTo>
                <a:lnTo>
                  <a:pt x="6368" y="968"/>
                </a:lnTo>
                <a:cubicBezTo>
                  <a:pt x="6368" y="973"/>
                  <a:pt x="6365" y="976"/>
                  <a:pt x="6360" y="976"/>
                </a:cubicBezTo>
                <a:lnTo>
                  <a:pt x="5576" y="976"/>
                </a:lnTo>
                <a:cubicBezTo>
                  <a:pt x="5572" y="976"/>
                  <a:pt x="5568" y="973"/>
                  <a:pt x="5568" y="968"/>
                </a:cubicBezTo>
                <a:lnTo>
                  <a:pt x="5568" y="920"/>
                </a:lnTo>
                <a:close/>
                <a:moveTo>
                  <a:pt x="5584" y="968"/>
                </a:moveTo>
                <a:lnTo>
                  <a:pt x="5576" y="960"/>
                </a:lnTo>
                <a:lnTo>
                  <a:pt x="6360" y="960"/>
                </a:lnTo>
                <a:lnTo>
                  <a:pt x="6352" y="968"/>
                </a:lnTo>
                <a:lnTo>
                  <a:pt x="6352" y="920"/>
                </a:lnTo>
                <a:lnTo>
                  <a:pt x="6360" y="928"/>
                </a:lnTo>
                <a:lnTo>
                  <a:pt x="5576" y="928"/>
                </a:lnTo>
                <a:lnTo>
                  <a:pt x="5584" y="920"/>
                </a:lnTo>
                <a:lnTo>
                  <a:pt x="5584" y="968"/>
                </a:lnTo>
                <a:close/>
                <a:moveTo>
                  <a:pt x="6496" y="280"/>
                </a:moveTo>
                <a:cubicBezTo>
                  <a:pt x="6496" y="276"/>
                  <a:pt x="6500" y="272"/>
                  <a:pt x="6504" y="272"/>
                </a:cubicBezTo>
                <a:lnTo>
                  <a:pt x="7288" y="272"/>
                </a:lnTo>
                <a:cubicBezTo>
                  <a:pt x="7293" y="272"/>
                  <a:pt x="7296" y="276"/>
                  <a:pt x="7296" y="280"/>
                </a:cubicBezTo>
                <a:lnTo>
                  <a:pt x="7296" y="680"/>
                </a:lnTo>
                <a:cubicBezTo>
                  <a:pt x="7296" y="685"/>
                  <a:pt x="7293" y="688"/>
                  <a:pt x="7288" y="688"/>
                </a:cubicBezTo>
                <a:lnTo>
                  <a:pt x="6504" y="688"/>
                </a:lnTo>
                <a:cubicBezTo>
                  <a:pt x="6500" y="688"/>
                  <a:pt x="6496" y="685"/>
                  <a:pt x="6496" y="680"/>
                </a:cubicBezTo>
                <a:lnTo>
                  <a:pt x="6496" y="280"/>
                </a:lnTo>
                <a:close/>
                <a:moveTo>
                  <a:pt x="6512" y="680"/>
                </a:moveTo>
                <a:lnTo>
                  <a:pt x="6504" y="672"/>
                </a:lnTo>
                <a:lnTo>
                  <a:pt x="7288" y="672"/>
                </a:lnTo>
                <a:lnTo>
                  <a:pt x="7280" y="680"/>
                </a:lnTo>
                <a:lnTo>
                  <a:pt x="7280" y="280"/>
                </a:lnTo>
                <a:lnTo>
                  <a:pt x="7288" y="288"/>
                </a:lnTo>
                <a:lnTo>
                  <a:pt x="6504" y="288"/>
                </a:lnTo>
                <a:lnTo>
                  <a:pt x="6512" y="280"/>
                </a:lnTo>
                <a:lnTo>
                  <a:pt x="6512" y="680"/>
                </a:lnTo>
                <a:close/>
                <a:moveTo>
                  <a:pt x="7424" y="568"/>
                </a:moveTo>
                <a:cubicBezTo>
                  <a:pt x="7424" y="564"/>
                  <a:pt x="7428" y="560"/>
                  <a:pt x="7432" y="560"/>
                </a:cubicBezTo>
                <a:lnTo>
                  <a:pt x="8216" y="560"/>
                </a:lnTo>
                <a:cubicBezTo>
                  <a:pt x="8221" y="560"/>
                  <a:pt x="8224" y="564"/>
                  <a:pt x="8224" y="568"/>
                </a:cubicBezTo>
                <a:lnTo>
                  <a:pt x="8224" y="1272"/>
                </a:lnTo>
                <a:cubicBezTo>
                  <a:pt x="8224" y="1277"/>
                  <a:pt x="8221" y="1280"/>
                  <a:pt x="8216" y="1280"/>
                </a:cubicBezTo>
                <a:lnTo>
                  <a:pt x="7432" y="1280"/>
                </a:lnTo>
                <a:cubicBezTo>
                  <a:pt x="7428" y="1280"/>
                  <a:pt x="7424" y="1277"/>
                  <a:pt x="7424" y="1272"/>
                </a:cubicBezTo>
                <a:lnTo>
                  <a:pt x="7424" y="568"/>
                </a:lnTo>
                <a:close/>
                <a:moveTo>
                  <a:pt x="7440" y="1272"/>
                </a:moveTo>
                <a:lnTo>
                  <a:pt x="7432" y="1264"/>
                </a:lnTo>
                <a:lnTo>
                  <a:pt x="8216" y="1264"/>
                </a:lnTo>
                <a:lnTo>
                  <a:pt x="8208" y="1272"/>
                </a:lnTo>
                <a:lnTo>
                  <a:pt x="8208" y="568"/>
                </a:lnTo>
                <a:lnTo>
                  <a:pt x="8216" y="576"/>
                </a:lnTo>
                <a:lnTo>
                  <a:pt x="7432" y="576"/>
                </a:lnTo>
                <a:lnTo>
                  <a:pt x="7440" y="568"/>
                </a:lnTo>
                <a:lnTo>
                  <a:pt x="7440" y="1272"/>
                </a:lnTo>
                <a:close/>
                <a:moveTo>
                  <a:pt x="8352" y="504"/>
                </a:moveTo>
                <a:cubicBezTo>
                  <a:pt x="8352" y="500"/>
                  <a:pt x="8356" y="496"/>
                  <a:pt x="8360" y="496"/>
                </a:cubicBezTo>
                <a:lnTo>
                  <a:pt x="9144" y="496"/>
                </a:lnTo>
                <a:cubicBezTo>
                  <a:pt x="9149" y="496"/>
                  <a:pt x="9152" y="500"/>
                  <a:pt x="9152" y="504"/>
                </a:cubicBezTo>
                <a:lnTo>
                  <a:pt x="9152" y="1176"/>
                </a:lnTo>
                <a:cubicBezTo>
                  <a:pt x="9152" y="1181"/>
                  <a:pt x="9149" y="1184"/>
                  <a:pt x="9144" y="1184"/>
                </a:cubicBezTo>
                <a:lnTo>
                  <a:pt x="8360" y="1184"/>
                </a:lnTo>
                <a:cubicBezTo>
                  <a:pt x="8356" y="1184"/>
                  <a:pt x="8352" y="1181"/>
                  <a:pt x="8352" y="1176"/>
                </a:cubicBezTo>
                <a:lnTo>
                  <a:pt x="8352" y="504"/>
                </a:lnTo>
                <a:close/>
                <a:moveTo>
                  <a:pt x="8368" y="1176"/>
                </a:moveTo>
                <a:lnTo>
                  <a:pt x="8360" y="1168"/>
                </a:lnTo>
                <a:lnTo>
                  <a:pt x="9144" y="1168"/>
                </a:lnTo>
                <a:lnTo>
                  <a:pt x="9136" y="1176"/>
                </a:lnTo>
                <a:lnTo>
                  <a:pt x="9136" y="504"/>
                </a:lnTo>
                <a:lnTo>
                  <a:pt x="9144" y="512"/>
                </a:lnTo>
                <a:lnTo>
                  <a:pt x="8360" y="512"/>
                </a:lnTo>
                <a:lnTo>
                  <a:pt x="8368" y="504"/>
                </a:lnTo>
                <a:lnTo>
                  <a:pt x="8368" y="1176"/>
                </a:lnTo>
                <a:close/>
                <a:moveTo>
                  <a:pt x="9280" y="616"/>
                </a:moveTo>
                <a:cubicBezTo>
                  <a:pt x="9280" y="612"/>
                  <a:pt x="9284" y="608"/>
                  <a:pt x="9288" y="608"/>
                </a:cubicBezTo>
                <a:lnTo>
                  <a:pt x="10072" y="608"/>
                </a:lnTo>
                <a:cubicBezTo>
                  <a:pt x="10077" y="608"/>
                  <a:pt x="10080" y="612"/>
                  <a:pt x="10080" y="616"/>
                </a:cubicBezTo>
                <a:lnTo>
                  <a:pt x="10080" y="1352"/>
                </a:lnTo>
                <a:cubicBezTo>
                  <a:pt x="10080" y="1357"/>
                  <a:pt x="10077" y="1360"/>
                  <a:pt x="10072" y="1360"/>
                </a:cubicBezTo>
                <a:lnTo>
                  <a:pt x="9288" y="1360"/>
                </a:lnTo>
                <a:cubicBezTo>
                  <a:pt x="9284" y="1360"/>
                  <a:pt x="9280" y="1357"/>
                  <a:pt x="9280" y="1352"/>
                </a:cubicBezTo>
                <a:lnTo>
                  <a:pt x="9280" y="616"/>
                </a:lnTo>
                <a:close/>
                <a:moveTo>
                  <a:pt x="9296" y="1352"/>
                </a:moveTo>
                <a:lnTo>
                  <a:pt x="9288" y="1344"/>
                </a:lnTo>
                <a:lnTo>
                  <a:pt x="10072" y="1344"/>
                </a:lnTo>
                <a:lnTo>
                  <a:pt x="10064" y="1352"/>
                </a:lnTo>
                <a:lnTo>
                  <a:pt x="10064" y="616"/>
                </a:lnTo>
                <a:lnTo>
                  <a:pt x="10072" y="624"/>
                </a:lnTo>
                <a:lnTo>
                  <a:pt x="9288" y="624"/>
                </a:lnTo>
                <a:lnTo>
                  <a:pt x="9296" y="616"/>
                </a:lnTo>
                <a:lnTo>
                  <a:pt x="9296" y="1352"/>
                </a:lnTo>
                <a:close/>
                <a:moveTo>
                  <a:pt x="10208" y="616"/>
                </a:moveTo>
                <a:cubicBezTo>
                  <a:pt x="10208" y="612"/>
                  <a:pt x="10212" y="608"/>
                  <a:pt x="10216" y="608"/>
                </a:cubicBezTo>
                <a:lnTo>
                  <a:pt x="11000" y="608"/>
                </a:lnTo>
                <a:cubicBezTo>
                  <a:pt x="11005" y="608"/>
                  <a:pt x="11008" y="612"/>
                  <a:pt x="11008" y="616"/>
                </a:cubicBezTo>
                <a:lnTo>
                  <a:pt x="11008" y="1336"/>
                </a:lnTo>
                <a:cubicBezTo>
                  <a:pt x="11008" y="1341"/>
                  <a:pt x="11005" y="1344"/>
                  <a:pt x="11000" y="1344"/>
                </a:cubicBezTo>
                <a:lnTo>
                  <a:pt x="10216" y="1344"/>
                </a:lnTo>
                <a:cubicBezTo>
                  <a:pt x="10212" y="1344"/>
                  <a:pt x="10208" y="1341"/>
                  <a:pt x="10208" y="1336"/>
                </a:cubicBezTo>
                <a:lnTo>
                  <a:pt x="10208" y="616"/>
                </a:lnTo>
                <a:close/>
                <a:moveTo>
                  <a:pt x="10224" y="1336"/>
                </a:moveTo>
                <a:lnTo>
                  <a:pt x="10216" y="1328"/>
                </a:lnTo>
                <a:lnTo>
                  <a:pt x="11000" y="1328"/>
                </a:lnTo>
                <a:lnTo>
                  <a:pt x="10992" y="1336"/>
                </a:lnTo>
                <a:lnTo>
                  <a:pt x="10992" y="616"/>
                </a:lnTo>
                <a:lnTo>
                  <a:pt x="11000" y="624"/>
                </a:lnTo>
                <a:lnTo>
                  <a:pt x="10216" y="624"/>
                </a:lnTo>
                <a:lnTo>
                  <a:pt x="10224" y="616"/>
                </a:lnTo>
                <a:lnTo>
                  <a:pt x="10224" y="1336"/>
                </a:lnTo>
                <a:close/>
                <a:moveTo>
                  <a:pt x="11136" y="504"/>
                </a:moveTo>
                <a:cubicBezTo>
                  <a:pt x="11136" y="500"/>
                  <a:pt x="11140" y="496"/>
                  <a:pt x="11144" y="496"/>
                </a:cubicBezTo>
                <a:lnTo>
                  <a:pt x="11928" y="496"/>
                </a:lnTo>
                <a:cubicBezTo>
                  <a:pt x="11933" y="496"/>
                  <a:pt x="11936" y="500"/>
                  <a:pt x="11936" y="504"/>
                </a:cubicBezTo>
                <a:lnTo>
                  <a:pt x="11936" y="856"/>
                </a:lnTo>
                <a:cubicBezTo>
                  <a:pt x="11936" y="861"/>
                  <a:pt x="11933" y="864"/>
                  <a:pt x="11928" y="864"/>
                </a:cubicBezTo>
                <a:lnTo>
                  <a:pt x="11144" y="864"/>
                </a:lnTo>
                <a:cubicBezTo>
                  <a:pt x="11140" y="864"/>
                  <a:pt x="11136" y="861"/>
                  <a:pt x="11136" y="856"/>
                </a:cubicBezTo>
                <a:lnTo>
                  <a:pt x="11136" y="504"/>
                </a:lnTo>
                <a:close/>
                <a:moveTo>
                  <a:pt x="11152" y="856"/>
                </a:moveTo>
                <a:lnTo>
                  <a:pt x="11144" y="848"/>
                </a:lnTo>
                <a:lnTo>
                  <a:pt x="11928" y="848"/>
                </a:lnTo>
                <a:lnTo>
                  <a:pt x="11920" y="856"/>
                </a:lnTo>
                <a:lnTo>
                  <a:pt x="11920" y="504"/>
                </a:lnTo>
                <a:lnTo>
                  <a:pt x="11928" y="512"/>
                </a:lnTo>
                <a:lnTo>
                  <a:pt x="11144" y="512"/>
                </a:lnTo>
                <a:lnTo>
                  <a:pt x="11152" y="504"/>
                </a:lnTo>
                <a:lnTo>
                  <a:pt x="11152" y="856"/>
                </a:lnTo>
                <a:close/>
                <a:moveTo>
                  <a:pt x="12064" y="712"/>
                </a:moveTo>
                <a:cubicBezTo>
                  <a:pt x="12064" y="708"/>
                  <a:pt x="12068" y="704"/>
                  <a:pt x="12072" y="704"/>
                </a:cubicBezTo>
                <a:lnTo>
                  <a:pt x="12856" y="704"/>
                </a:lnTo>
                <a:cubicBezTo>
                  <a:pt x="12861" y="704"/>
                  <a:pt x="12864" y="708"/>
                  <a:pt x="12864" y="712"/>
                </a:cubicBezTo>
                <a:lnTo>
                  <a:pt x="12864" y="2280"/>
                </a:lnTo>
                <a:cubicBezTo>
                  <a:pt x="12864" y="2285"/>
                  <a:pt x="12861" y="2288"/>
                  <a:pt x="12856" y="2288"/>
                </a:cubicBezTo>
                <a:lnTo>
                  <a:pt x="12072" y="2288"/>
                </a:lnTo>
                <a:cubicBezTo>
                  <a:pt x="12068" y="2288"/>
                  <a:pt x="12064" y="2285"/>
                  <a:pt x="12064" y="2280"/>
                </a:cubicBezTo>
                <a:lnTo>
                  <a:pt x="12064" y="712"/>
                </a:lnTo>
                <a:close/>
                <a:moveTo>
                  <a:pt x="12080" y="2280"/>
                </a:moveTo>
                <a:lnTo>
                  <a:pt x="12072" y="2272"/>
                </a:lnTo>
                <a:lnTo>
                  <a:pt x="12856" y="2272"/>
                </a:lnTo>
                <a:lnTo>
                  <a:pt x="12848" y="2280"/>
                </a:lnTo>
                <a:lnTo>
                  <a:pt x="12848" y="712"/>
                </a:lnTo>
                <a:lnTo>
                  <a:pt x="12856" y="720"/>
                </a:lnTo>
                <a:lnTo>
                  <a:pt x="12072" y="720"/>
                </a:lnTo>
                <a:lnTo>
                  <a:pt x="12080" y="712"/>
                </a:lnTo>
                <a:lnTo>
                  <a:pt x="12080" y="228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09" name="Freeform 13"/>
          <p:cNvSpPr>
            <a:spLocks noEditPoints="1"/>
          </p:cNvSpPr>
          <p:nvPr/>
        </p:nvSpPr>
        <p:spPr bwMode="auto">
          <a:xfrm>
            <a:off x="982663" y="1711499"/>
            <a:ext cx="7648575" cy="1009650"/>
          </a:xfrm>
          <a:custGeom>
            <a:avLst/>
            <a:gdLst/>
            <a:ahLst/>
            <a:cxnLst>
              <a:cxn ang="0">
                <a:pos x="294" y="222"/>
              </a:cxn>
              <a:cxn ang="0">
                <a:pos x="0" y="294"/>
              </a:cxn>
              <a:cxn ang="0">
                <a:pos x="348" y="318"/>
              </a:cxn>
              <a:cxn ang="0">
                <a:pos x="642" y="450"/>
              </a:cxn>
              <a:cxn ang="0">
                <a:pos x="348" y="318"/>
              </a:cxn>
              <a:cxn ang="0">
                <a:pos x="990" y="24"/>
              </a:cxn>
              <a:cxn ang="0">
                <a:pos x="696" y="432"/>
              </a:cxn>
              <a:cxn ang="0">
                <a:pos x="1044" y="0"/>
              </a:cxn>
              <a:cxn ang="0">
                <a:pos x="1338" y="432"/>
              </a:cxn>
              <a:cxn ang="0">
                <a:pos x="1044" y="0"/>
              </a:cxn>
              <a:cxn ang="0">
                <a:pos x="1686" y="90"/>
              </a:cxn>
              <a:cxn ang="0">
                <a:pos x="1392" y="486"/>
              </a:cxn>
              <a:cxn ang="0">
                <a:pos x="1740" y="168"/>
              </a:cxn>
              <a:cxn ang="0">
                <a:pos x="2034" y="528"/>
              </a:cxn>
              <a:cxn ang="0">
                <a:pos x="1740" y="168"/>
              </a:cxn>
              <a:cxn ang="0">
                <a:pos x="2382" y="192"/>
              </a:cxn>
              <a:cxn ang="0">
                <a:pos x="2088" y="636"/>
              </a:cxn>
              <a:cxn ang="0">
                <a:pos x="2436" y="108"/>
              </a:cxn>
              <a:cxn ang="0">
                <a:pos x="2730" y="396"/>
              </a:cxn>
              <a:cxn ang="0">
                <a:pos x="2436" y="108"/>
              </a:cxn>
              <a:cxn ang="0">
                <a:pos x="3078" y="180"/>
              </a:cxn>
              <a:cxn ang="0">
                <a:pos x="2784" y="504"/>
              </a:cxn>
              <a:cxn ang="0">
                <a:pos x="3132" y="246"/>
              </a:cxn>
              <a:cxn ang="0">
                <a:pos x="3426" y="480"/>
              </a:cxn>
              <a:cxn ang="0">
                <a:pos x="3132" y="246"/>
              </a:cxn>
              <a:cxn ang="0">
                <a:pos x="3774" y="6"/>
              </a:cxn>
              <a:cxn ang="0">
                <a:pos x="3480" y="522"/>
              </a:cxn>
              <a:cxn ang="0">
                <a:pos x="3828" y="24"/>
              </a:cxn>
              <a:cxn ang="0">
                <a:pos x="4122" y="522"/>
              </a:cxn>
              <a:cxn ang="0">
                <a:pos x="3828" y="24"/>
              </a:cxn>
              <a:cxn ang="0">
                <a:pos x="4470" y="150"/>
              </a:cxn>
              <a:cxn ang="0">
                <a:pos x="4176" y="480"/>
              </a:cxn>
              <a:cxn ang="0">
                <a:pos x="4524" y="192"/>
              </a:cxn>
              <a:cxn ang="0">
                <a:pos x="4818" y="558"/>
              </a:cxn>
              <a:cxn ang="0">
                <a:pos x="4524" y="192"/>
              </a:cxn>
            </a:cxnLst>
            <a:rect l="0" t="0" r="r" b="b"/>
            <a:pathLst>
              <a:path w="4818" h="636">
                <a:moveTo>
                  <a:pt x="0" y="222"/>
                </a:moveTo>
                <a:lnTo>
                  <a:pt x="294" y="222"/>
                </a:lnTo>
                <a:lnTo>
                  <a:pt x="294" y="294"/>
                </a:lnTo>
                <a:lnTo>
                  <a:pt x="0" y="294"/>
                </a:lnTo>
                <a:lnTo>
                  <a:pt x="0" y="222"/>
                </a:lnTo>
                <a:close/>
                <a:moveTo>
                  <a:pt x="348" y="318"/>
                </a:moveTo>
                <a:lnTo>
                  <a:pt x="642" y="318"/>
                </a:lnTo>
                <a:lnTo>
                  <a:pt x="642" y="450"/>
                </a:lnTo>
                <a:lnTo>
                  <a:pt x="348" y="450"/>
                </a:lnTo>
                <a:lnTo>
                  <a:pt x="348" y="318"/>
                </a:lnTo>
                <a:close/>
                <a:moveTo>
                  <a:pt x="696" y="24"/>
                </a:moveTo>
                <a:lnTo>
                  <a:pt x="990" y="24"/>
                </a:lnTo>
                <a:lnTo>
                  <a:pt x="990" y="432"/>
                </a:lnTo>
                <a:lnTo>
                  <a:pt x="696" y="432"/>
                </a:lnTo>
                <a:lnTo>
                  <a:pt x="696" y="24"/>
                </a:lnTo>
                <a:close/>
                <a:moveTo>
                  <a:pt x="1044" y="0"/>
                </a:moveTo>
                <a:lnTo>
                  <a:pt x="1338" y="0"/>
                </a:lnTo>
                <a:lnTo>
                  <a:pt x="1338" y="432"/>
                </a:lnTo>
                <a:lnTo>
                  <a:pt x="1044" y="432"/>
                </a:lnTo>
                <a:lnTo>
                  <a:pt x="1044" y="0"/>
                </a:lnTo>
                <a:close/>
                <a:moveTo>
                  <a:pt x="1392" y="90"/>
                </a:moveTo>
                <a:lnTo>
                  <a:pt x="1686" y="90"/>
                </a:lnTo>
                <a:lnTo>
                  <a:pt x="1686" y="486"/>
                </a:lnTo>
                <a:lnTo>
                  <a:pt x="1392" y="486"/>
                </a:lnTo>
                <a:lnTo>
                  <a:pt x="1392" y="90"/>
                </a:lnTo>
                <a:close/>
                <a:moveTo>
                  <a:pt x="1740" y="168"/>
                </a:moveTo>
                <a:lnTo>
                  <a:pt x="2034" y="168"/>
                </a:lnTo>
                <a:lnTo>
                  <a:pt x="2034" y="528"/>
                </a:lnTo>
                <a:lnTo>
                  <a:pt x="1740" y="528"/>
                </a:lnTo>
                <a:lnTo>
                  <a:pt x="1740" y="168"/>
                </a:lnTo>
                <a:close/>
                <a:moveTo>
                  <a:pt x="2088" y="192"/>
                </a:moveTo>
                <a:lnTo>
                  <a:pt x="2382" y="192"/>
                </a:lnTo>
                <a:lnTo>
                  <a:pt x="2382" y="636"/>
                </a:lnTo>
                <a:lnTo>
                  <a:pt x="2088" y="636"/>
                </a:lnTo>
                <a:lnTo>
                  <a:pt x="2088" y="192"/>
                </a:lnTo>
                <a:close/>
                <a:moveTo>
                  <a:pt x="2436" y="108"/>
                </a:moveTo>
                <a:lnTo>
                  <a:pt x="2730" y="108"/>
                </a:lnTo>
                <a:lnTo>
                  <a:pt x="2730" y="396"/>
                </a:lnTo>
                <a:lnTo>
                  <a:pt x="2436" y="396"/>
                </a:lnTo>
                <a:lnTo>
                  <a:pt x="2436" y="108"/>
                </a:lnTo>
                <a:close/>
                <a:moveTo>
                  <a:pt x="2784" y="180"/>
                </a:moveTo>
                <a:lnTo>
                  <a:pt x="3078" y="180"/>
                </a:lnTo>
                <a:lnTo>
                  <a:pt x="3078" y="504"/>
                </a:lnTo>
                <a:lnTo>
                  <a:pt x="2784" y="504"/>
                </a:lnTo>
                <a:lnTo>
                  <a:pt x="2784" y="180"/>
                </a:lnTo>
                <a:close/>
                <a:moveTo>
                  <a:pt x="3132" y="246"/>
                </a:moveTo>
                <a:lnTo>
                  <a:pt x="3426" y="246"/>
                </a:lnTo>
                <a:lnTo>
                  <a:pt x="3426" y="480"/>
                </a:lnTo>
                <a:lnTo>
                  <a:pt x="3132" y="480"/>
                </a:lnTo>
                <a:lnTo>
                  <a:pt x="3132" y="246"/>
                </a:lnTo>
                <a:close/>
                <a:moveTo>
                  <a:pt x="3480" y="6"/>
                </a:moveTo>
                <a:lnTo>
                  <a:pt x="3774" y="6"/>
                </a:lnTo>
                <a:lnTo>
                  <a:pt x="3774" y="522"/>
                </a:lnTo>
                <a:lnTo>
                  <a:pt x="3480" y="522"/>
                </a:lnTo>
                <a:lnTo>
                  <a:pt x="3480" y="6"/>
                </a:lnTo>
                <a:close/>
                <a:moveTo>
                  <a:pt x="3828" y="24"/>
                </a:moveTo>
                <a:lnTo>
                  <a:pt x="4122" y="24"/>
                </a:lnTo>
                <a:lnTo>
                  <a:pt x="4122" y="522"/>
                </a:lnTo>
                <a:lnTo>
                  <a:pt x="3828" y="522"/>
                </a:lnTo>
                <a:lnTo>
                  <a:pt x="3828" y="24"/>
                </a:lnTo>
                <a:close/>
                <a:moveTo>
                  <a:pt x="4176" y="150"/>
                </a:moveTo>
                <a:lnTo>
                  <a:pt x="4470" y="150"/>
                </a:lnTo>
                <a:lnTo>
                  <a:pt x="4470" y="480"/>
                </a:lnTo>
                <a:lnTo>
                  <a:pt x="4176" y="480"/>
                </a:lnTo>
                <a:lnTo>
                  <a:pt x="4176" y="150"/>
                </a:lnTo>
                <a:close/>
                <a:moveTo>
                  <a:pt x="4524" y="192"/>
                </a:moveTo>
                <a:lnTo>
                  <a:pt x="4818" y="192"/>
                </a:lnTo>
                <a:lnTo>
                  <a:pt x="4818" y="558"/>
                </a:lnTo>
                <a:lnTo>
                  <a:pt x="4524" y="558"/>
                </a:lnTo>
                <a:lnTo>
                  <a:pt x="4524" y="192"/>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10" name="Freeform 14"/>
          <p:cNvSpPr>
            <a:spLocks noEditPoints="1"/>
          </p:cNvSpPr>
          <p:nvPr/>
        </p:nvSpPr>
        <p:spPr bwMode="auto">
          <a:xfrm>
            <a:off x="977901" y="1706737"/>
            <a:ext cx="7658100" cy="1019175"/>
          </a:xfrm>
          <a:custGeom>
            <a:avLst/>
            <a:gdLst/>
            <a:ahLst/>
            <a:cxnLst>
              <a:cxn ang="0">
                <a:pos x="800" y="600"/>
              </a:cxn>
              <a:cxn ang="0">
                <a:pos x="0" y="792"/>
              </a:cxn>
              <a:cxn ang="0">
                <a:pos x="792" y="784"/>
              </a:cxn>
              <a:cxn ang="0">
                <a:pos x="8" y="608"/>
              </a:cxn>
              <a:cxn ang="0">
                <a:pos x="936" y="848"/>
              </a:cxn>
              <a:cxn ang="0">
                <a:pos x="1720" y="1216"/>
              </a:cxn>
              <a:cxn ang="0">
                <a:pos x="944" y="1208"/>
              </a:cxn>
              <a:cxn ang="0">
                <a:pos x="1712" y="856"/>
              </a:cxn>
              <a:cxn ang="0">
                <a:pos x="944" y="1208"/>
              </a:cxn>
              <a:cxn ang="0">
                <a:pos x="2656" y="72"/>
              </a:cxn>
              <a:cxn ang="0">
                <a:pos x="1856" y="1160"/>
              </a:cxn>
              <a:cxn ang="0">
                <a:pos x="2648" y="1152"/>
              </a:cxn>
              <a:cxn ang="0">
                <a:pos x="1864" y="80"/>
              </a:cxn>
              <a:cxn ang="0">
                <a:pos x="2792" y="0"/>
              </a:cxn>
              <a:cxn ang="0">
                <a:pos x="3576" y="1168"/>
              </a:cxn>
              <a:cxn ang="0">
                <a:pos x="2800" y="1160"/>
              </a:cxn>
              <a:cxn ang="0">
                <a:pos x="3568" y="8"/>
              </a:cxn>
              <a:cxn ang="0">
                <a:pos x="2800" y="1160"/>
              </a:cxn>
              <a:cxn ang="0">
                <a:pos x="4512" y="248"/>
              </a:cxn>
              <a:cxn ang="0">
                <a:pos x="3712" y="1304"/>
              </a:cxn>
              <a:cxn ang="0">
                <a:pos x="4504" y="1296"/>
              </a:cxn>
              <a:cxn ang="0">
                <a:pos x="3720" y="256"/>
              </a:cxn>
              <a:cxn ang="0">
                <a:pos x="4648" y="448"/>
              </a:cxn>
              <a:cxn ang="0">
                <a:pos x="5432" y="1424"/>
              </a:cxn>
              <a:cxn ang="0">
                <a:pos x="4656" y="1416"/>
              </a:cxn>
              <a:cxn ang="0">
                <a:pos x="5424" y="456"/>
              </a:cxn>
              <a:cxn ang="0">
                <a:pos x="4656" y="1416"/>
              </a:cxn>
              <a:cxn ang="0">
                <a:pos x="6368" y="520"/>
              </a:cxn>
              <a:cxn ang="0">
                <a:pos x="5568" y="1704"/>
              </a:cxn>
              <a:cxn ang="0">
                <a:pos x="6360" y="1696"/>
              </a:cxn>
              <a:cxn ang="0">
                <a:pos x="5576" y="528"/>
              </a:cxn>
              <a:cxn ang="0">
                <a:pos x="6504" y="288"/>
              </a:cxn>
              <a:cxn ang="0">
                <a:pos x="7288" y="1072"/>
              </a:cxn>
              <a:cxn ang="0">
                <a:pos x="6512" y="1064"/>
              </a:cxn>
              <a:cxn ang="0">
                <a:pos x="7280" y="296"/>
              </a:cxn>
              <a:cxn ang="0">
                <a:pos x="6512" y="1064"/>
              </a:cxn>
              <a:cxn ang="0">
                <a:pos x="8224" y="488"/>
              </a:cxn>
              <a:cxn ang="0">
                <a:pos x="7424" y="1352"/>
              </a:cxn>
              <a:cxn ang="0">
                <a:pos x="8216" y="1344"/>
              </a:cxn>
              <a:cxn ang="0">
                <a:pos x="7432" y="496"/>
              </a:cxn>
              <a:cxn ang="0">
                <a:pos x="8360" y="656"/>
              </a:cxn>
              <a:cxn ang="0">
                <a:pos x="9144" y="1296"/>
              </a:cxn>
              <a:cxn ang="0">
                <a:pos x="8368" y="1288"/>
              </a:cxn>
              <a:cxn ang="0">
                <a:pos x="9136" y="664"/>
              </a:cxn>
              <a:cxn ang="0">
                <a:pos x="8368" y="1288"/>
              </a:cxn>
              <a:cxn ang="0">
                <a:pos x="10080" y="24"/>
              </a:cxn>
              <a:cxn ang="0">
                <a:pos x="9280" y="1400"/>
              </a:cxn>
              <a:cxn ang="0">
                <a:pos x="10072" y="1392"/>
              </a:cxn>
              <a:cxn ang="0">
                <a:pos x="9288" y="32"/>
              </a:cxn>
              <a:cxn ang="0">
                <a:pos x="10216" y="64"/>
              </a:cxn>
              <a:cxn ang="0">
                <a:pos x="11000" y="1408"/>
              </a:cxn>
              <a:cxn ang="0">
                <a:pos x="10224" y="1400"/>
              </a:cxn>
              <a:cxn ang="0">
                <a:pos x="10992" y="72"/>
              </a:cxn>
              <a:cxn ang="0">
                <a:pos x="10224" y="1400"/>
              </a:cxn>
              <a:cxn ang="0">
                <a:pos x="11936" y="408"/>
              </a:cxn>
              <a:cxn ang="0">
                <a:pos x="11136" y="1288"/>
              </a:cxn>
              <a:cxn ang="0">
                <a:pos x="11928" y="1280"/>
              </a:cxn>
              <a:cxn ang="0">
                <a:pos x="11144" y="416"/>
              </a:cxn>
              <a:cxn ang="0">
                <a:pos x="12072" y="512"/>
              </a:cxn>
              <a:cxn ang="0">
                <a:pos x="12856" y="1504"/>
              </a:cxn>
              <a:cxn ang="0">
                <a:pos x="12080" y="1496"/>
              </a:cxn>
              <a:cxn ang="0">
                <a:pos x="12848" y="520"/>
              </a:cxn>
              <a:cxn ang="0">
                <a:pos x="12080" y="1496"/>
              </a:cxn>
            </a:cxnLst>
            <a:rect l="0" t="0" r="r" b="b"/>
            <a:pathLst>
              <a:path w="12864" h="1712">
                <a:moveTo>
                  <a:pt x="0" y="600"/>
                </a:moveTo>
                <a:cubicBezTo>
                  <a:pt x="0" y="596"/>
                  <a:pt x="4" y="592"/>
                  <a:pt x="8" y="592"/>
                </a:cubicBezTo>
                <a:lnTo>
                  <a:pt x="792" y="592"/>
                </a:lnTo>
                <a:cubicBezTo>
                  <a:pt x="797" y="592"/>
                  <a:pt x="800" y="596"/>
                  <a:pt x="800" y="600"/>
                </a:cubicBezTo>
                <a:lnTo>
                  <a:pt x="800" y="792"/>
                </a:lnTo>
                <a:cubicBezTo>
                  <a:pt x="800" y="797"/>
                  <a:pt x="797" y="800"/>
                  <a:pt x="792" y="800"/>
                </a:cubicBezTo>
                <a:lnTo>
                  <a:pt x="8" y="800"/>
                </a:lnTo>
                <a:cubicBezTo>
                  <a:pt x="4" y="800"/>
                  <a:pt x="0" y="797"/>
                  <a:pt x="0" y="792"/>
                </a:cubicBezTo>
                <a:lnTo>
                  <a:pt x="0" y="600"/>
                </a:lnTo>
                <a:close/>
                <a:moveTo>
                  <a:pt x="16" y="792"/>
                </a:moveTo>
                <a:lnTo>
                  <a:pt x="8" y="784"/>
                </a:lnTo>
                <a:lnTo>
                  <a:pt x="792" y="784"/>
                </a:lnTo>
                <a:lnTo>
                  <a:pt x="784" y="792"/>
                </a:lnTo>
                <a:lnTo>
                  <a:pt x="784" y="600"/>
                </a:lnTo>
                <a:lnTo>
                  <a:pt x="792" y="608"/>
                </a:lnTo>
                <a:lnTo>
                  <a:pt x="8" y="608"/>
                </a:lnTo>
                <a:lnTo>
                  <a:pt x="16" y="600"/>
                </a:lnTo>
                <a:lnTo>
                  <a:pt x="16" y="792"/>
                </a:lnTo>
                <a:close/>
                <a:moveTo>
                  <a:pt x="928" y="856"/>
                </a:moveTo>
                <a:cubicBezTo>
                  <a:pt x="928" y="852"/>
                  <a:pt x="932" y="848"/>
                  <a:pt x="936" y="848"/>
                </a:cubicBezTo>
                <a:lnTo>
                  <a:pt x="1720" y="848"/>
                </a:lnTo>
                <a:cubicBezTo>
                  <a:pt x="1725" y="848"/>
                  <a:pt x="1728" y="852"/>
                  <a:pt x="1728" y="856"/>
                </a:cubicBezTo>
                <a:lnTo>
                  <a:pt x="1728" y="1208"/>
                </a:lnTo>
                <a:cubicBezTo>
                  <a:pt x="1728" y="1213"/>
                  <a:pt x="1725" y="1216"/>
                  <a:pt x="1720" y="1216"/>
                </a:cubicBezTo>
                <a:lnTo>
                  <a:pt x="936" y="1216"/>
                </a:lnTo>
                <a:cubicBezTo>
                  <a:pt x="932" y="1216"/>
                  <a:pt x="928" y="1213"/>
                  <a:pt x="928" y="1208"/>
                </a:cubicBezTo>
                <a:lnTo>
                  <a:pt x="928" y="856"/>
                </a:lnTo>
                <a:close/>
                <a:moveTo>
                  <a:pt x="944" y="1208"/>
                </a:moveTo>
                <a:lnTo>
                  <a:pt x="936" y="1200"/>
                </a:lnTo>
                <a:lnTo>
                  <a:pt x="1720" y="1200"/>
                </a:lnTo>
                <a:lnTo>
                  <a:pt x="1712" y="1208"/>
                </a:lnTo>
                <a:lnTo>
                  <a:pt x="1712" y="856"/>
                </a:lnTo>
                <a:lnTo>
                  <a:pt x="1720" y="864"/>
                </a:lnTo>
                <a:lnTo>
                  <a:pt x="936" y="864"/>
                </a:lnTo>
                <a:lnTo>
                  <a:pt x="944" y="856"/>
                </a:lnTo>
                <a:lnTo>
                  <a:pt x="944" y="1208"/>
                </a:lnTo>
                <a:close/>
                <a:moveTo>
                  <a:pt x="1856" y="72"/>
                </a:moveTo>
                <a:cubicBezTo>
                  <a:pt x="1856" y="68"/>
                  <a:pt x="1860" y="64"/>
                  <a:pt x="1864" y="64"/>
                </a:cubicBezTo>
                <a:lnTo>
                  <a:pt x="2648" y="64"/>
                </a:lnTo>
                <a:cubicBezTo>
                  <a:pt x="2653" y="64"/>
                  <a:pt x="2656" y="68"/>
                  <a:pt x="2656" y="72"/>
                </a:cubicBezTo>
                <a:lnTo>
                  <a:pt x="2656" y="1160"/>
                </a:lnTo>
                <a:cubicBezTo>
                  <a:pt x="2656" y="1165"/>
                  <a:pt x="2653" y="1168"/>
                  <a:pt x="2648" y="1168"/>
                </a:cubicBezTo>
                <a:lnTo>
                  <a:pt x="1864" y="1168"/>
                </a:lnTo>
                <a:cubicBezTo>
                  <a:pt x="1860" y="1168"/>
                  <a:pt x="1856" y="1165"/>
                  <a:pt x="1856" y="1160"/>
                </a:cubicBezTo>
                <a:lnTo>
                  <a:pt x="1856" y="72"/>
                </a:lnTo>
                <a:close/>
                <a:moveTo>
                  <a:pt x="1872" y="1160"/>
                </a:moveTo>
                <a:lnTo>
                  <a:pt x="1864" y="1152"/>
                </a:lnTo>
                <a:lnTo>
                  <a:pt x="2648" y="1152"/>
                </a:lnTo>
                <a:lnTo>
                  <a:pt x="2640" y="1160"/>
                </a:lnTo>
                <a:lnTo>
                  <a:pt x="2640" y="72"/>
                </a:lnTo>
                <a:lnTo>
                  <a:pt x="2648" y="80"/>
                </a:lnTo>
                <a:lnTo>
                  <a:pt x="1864" y="80"/>
                </a:lnTo>
                <a:lnTo>
                  <a:pt x="1872" y="72"/>
                </a:lnTo>
                <a:lnTo>
                  <a:pt x="1872" y="1160"/>
                </a:lnTo>
                <a:close/>
                <a:moveTo>
                  <a:pt x="2784" y="8"/>
                </a:moveTo>
                <a:cubicBezTo>
                  <a:pt x="2784" y="4"/>
                  <a:pt x="2788" y="0"/>
                  <a:pt x="2792" y="0"/>
                </a:cubicBezTo>
                <a:lnTo>
                  <a:pt x="3576" y="0"/>
                </a:lnTo>
                <a:cubicBezTo>
                  <a:pt x="3581" y="0"/>
                  <a:pt x="3584" y="4"/>
                  <a:pt x="3584" y="8"/>
                </a:cubicBezTo>
                <a:lnTo>
                  <a:pt x="3584" y="1160"/>
                </a:lnTo>
                <a:cubicBezTo>
                  <a:pt x="3584" y="1165"/>
                  <a:pt x="3581" y="1168"/>
                  <a:pt x="3576" y="1168"/>
                </a:cubicBezTo>
                <a:lnTo>
                  <a:pt x="2792" y="1168"/>
                </a:lnTo>
                <a:cubicBezTo>
                  <a:pt x="2788" y="1168"/>
                  <a:pt x="2784" y="1165"/>
                  <a:pt x="2784" y="1160"/>
                </a:cubicBezTo>
                <a:lnTo>
                  <a:pt x="2784" y="8"/>
                </a:lnTo>
                <a:close/>
                <a:moveTo>
                  <a:pt x="2800" y="1160"/>
                </a:moveTo>
                <a:lnTo>
                  <a:pt x="2792" y="1152"/>
                </a:lnTo>
                <a:lnTo>
                  <a:pt x="3576" y="1152"/>
                </a:lnTo>
                <a:lnTo>
                  <a:pt x="3568" y="1160"/>
                </a:lnTo>
                <a:lnTo>
                  <a:pt x="3568" y="8"/>
                </a:lnTo>
                <a:lnTo>
                  <a:pt x="3576" y="16"/>
                </a:lnTo>
                <a:lnTo>
                  <a:pt x="2792" y="16"/>
                </a:lnTo>
                <a:lnTo>
                  <a:pt x="2800" y="8"/>
                </a:lnTo>
                <a:lnTo>
                  <a:pt x="2800" y="1160"/>
                </a:lnTo>
                <a:close/>
                <a:moveTo>
                  <a:pt x="3712" y="248"/>
                </a:moveTo>
                <a:cubicBezTo>
                  <a:pt x="3712" y="244"/>
                  <a:pt x="3716" y="240"/>
                  <a:pt x="3720" y="240"/>
                </a:cubicBezTo>
                <a:lnTo>
                  <a:pt x="4504" y="240"/>
                </a:lnTo>
                <a:cubicBezTo>
                  <a:pt x="4509" y="240"/>
                  <a:pt x="4512" y="244"/>
                  <a:pt x="4512" y="248"/>
                </a:cubicBezTo>
                <a:lnTo>
                  <a:pt x="4512" y="1304"/>
                </a:lnTo>
                <a:cubicBezTo>
                  <a:pt x="4512" y="1309"/>
                  <a:pt x="4509" y="1312"/>
                  <a:pt x="4504" y="1312"/>
                </a:cubicBezTo>
                <a:lnTo>
                  <a:pt x="3720" y="1312"/>
                </a:lnTo>
                <a:cubicBezTo>
                  <a:pt x="3716" y="1312"/>
                  <a:pt x="3712" y="1309"/>
                  <a:pt x="3712" y="1304"/>
                </a:cubicBezTo>
                <a:lnTo>
                  <a:pt x="3712" y="248"/>
                </a:lnTo>
                <a:close/>
                <a:moveTo>
                  <a:pt x="3728" y="1304"/>
                </a:moveTo>
                <a:lnTo>
                  <a:pt x="3720" y="1296"/>
                </a:lnTo>
                <a:lnTo>
                  <a:pt x="4504" y="1296"/>
                </a:lnTo>
                <a:lnTo>
                  <a:pt x="4496" y="1304"/>
                </a:lnTo>
                <a:lnTo>
                  <a:pt x="4496" y="248"/>
                </a:lnTo>
                <a:lnTo>
                  <a:pt x="4504" y="256"/>
                </a:lnTo>
                <a:lnTo>
                  <a:pt x="3720" y="256"/>
                </a:lnTo>
                <a:lnTo>
                  <a:pt x="3728" y="248"/>
                </a:lnTo>
                <a:lnTo>
                  <a:pt x="3728" y="1304"/>
                </a:lnTo>
                <a:close/>
                <a:moveTo>
                  <a:pt x="4640" y="456"/>
                </a:moveTo>
                <a:cubicBezTo>
                  <a:pt x="4640" y="452"/>
                  <a:pt x="4644" y="448"/>
                  <a:pt x="4648" y="448"/>
                </a:cubicBezTo>
                <a:lnTo>
                  <a:pt x="5432" y="448"/>
                </a:lnTo>
                <a:cubicBezTo>
                  <a:pt x="5437" y="448"/>
                  <a:pt x="5440" y="452"/>
                  <a:pt x="5440" y="456"/>
                </a:cubicBezTo>
                <a:lnTo>
                  <a:pt x="5440" y="1416"/>
                </a:lnTo>
                <a:cubicBezTo>
                  <a:pt x="5440" y="1421"/>
                  <a:pt x="5437" y="1424"/>
                  <a:pt x="5432" y="1424"/>
                </a:cubicBezTo>
                <a:lnTo>
                  <a:pt x="4648" y="1424"/>
                </a:lnTo>
                <a:cubicBezTo>
                  <a:pt x="4644" y="1424"/>
                  <a:pt x="4640" y="1421"/>
                  <a:pt x="4640" y="1416"/>
                </a:cubicBezTo>
                <a:lnTo>
                  <a:pt x="4640" y="456"/>
                </a:lnTo>
                <a:close/>
                <a:moveTo>
                  <a:pt x="4656" y="1416"/>
                </a:moveTo>
                <a:lnTo>
                  <a:pt x="4648" y="1408"/>
                </a:lnTo>
                <a:lnTo>
                  <a:pt x="5432" y="1408"/>
                </a:lnTo>
                <a:lnTo>
                  <a:pt x="5424" y="1416"/>
                </a:lnTo>
                <a:lnTo>
                  <a:pt x="5424" y="456"/>
                </a:lnTo>
                <a:lnTo>
                  <a:pt x="5432" y="464"/>
                </a:lnTo>
                <a:lnTo>
                  <a:pt x="4648" y="464"/>
                </a:lnTo>
                <a:lnTo>
                  <a:pt x="4656" y="456"/>
                </a:lnTo>
                <a:lnTo>
                  <a:pt x="4656" y="1416"/>
                </a:lnTo>
                <a:close/>
                <a:moveTo>
                  <a:pt x="5568" y="520"/>
                </a:moveTo>
                <a:cubicBezTo>
                  <a:pt x="5568" y="516"/>
                  <a:pt x="5572" y="512"/>
                  <a:pt x="5576" y="512"/>
                </a:cubicBezTo>
                <a:lnTo>
                  <a:pt x="6360" y="512"/>
                </a:lnTo>
                <a:cubicBezTo>
                  <a:pt x="6365" y="512"/>
                  <a:pt x="6368" y="516"/>
                  <a:pt x="6368" y="520"/>
                </a:cubicBezTo>
                <a:lnTo>
                  <a:pt x="6368" y="1704"/>
                </a:lnTo>
                <a:cubicBezTo>
                  <a:pt x="6368" y="1709"/>
                  <a:pt x="6365" y="1712"/>
                  <a:pt x="6360" y="1712"/>
                </a:cubicBezTo>
                <a:lnTo>
                  <a:pt x="5576" y="1712"/>
                </a:lnTo>
                <a:cubicBezTo>
                  <a:pt x="5572" y="1712"/>
                  <a:pt x="5568" y="1709"/>
                  <a:pt x="5568" y="1704"/>
                </a:cubicBezTo>
                <a:lnTo>
                  <a:pt x="5568" y="520"/>
                </a:lnTo>
                <a:close/>
                <a:moveTo>
                  <a:pt x="5584" y="1704"/>
                </a:moveTo>
                <a:lnTo>
                  <a:pt x="5576" y="1696"/>
                </a:lnTo>
                <a:lnTo>
                  <a:pt x="6360" y="1696"/>
                </a:lnTo>
                <a:lnTo>
                  <a:pt x="6352" y="1704"/>
                </a:lnTo>
                <a:lnTo>
                  <a:pt x="6352" y="520"/>
                </a:lnTo>
                <a:lnTo>
                  <a:pt x="6360" y="528"/>
                </a:lnTo>
                <a:lnTo>
                  <a:pt x="5576" y="528"/>
                </a:lnTo>
                <a:lnTo>
                  <a:pt x="5584" y="520"/>
                </a:lnTo>
                <a:lnTo>
                  <a:pt x="5584" y="1704"/>
                </a:lnTo>
                <a:close/>
                <a:moveTo>
                  <a:pt x="6496" y="296"/>
                </a:moveTo>
                <a:cubicBezTo>
                  <a:pt x="6496" y="292"/>
                  <a:pt x="6500" y="288"/>
                  <a:pt x="6504" y="288"/>
                </a:cubicBezTo>
                <a:lnTo>
                  <a:pt x="7288" y="288"/>
                </a:lnTo>
                <a:cubicBezTo>
                  <a:pt x="7293" y="288"/>
                  <a:pt x="7296" y="292"/>
                  <a:pt x="7296" y="296"/>
                </a:cubicBezTo>
                <a:lnTo>
                  <a:pt x="7296" y="1064"/>
                </a:lnTo>
                <a:cubicBezTo>
                  <a:pt x="7296" y="1069"/>
                  <a:pt x="7293" y="1072"/>
                  <a:pt x="7288" y="1072"/>
                </a:cubicBezTo>
                <a:lnTo>
                  <a:pt x="6504" y="1072"/>
                </a:lnTo>
                <a:cubicBezTo>
                  <a:pt x="6500" y="1072"/>
                  <a:pt x="6496" y="1069"/>
                  <a:pt x="6496" y="1064"/>
                </a:cubicBezTo>
                <a:lnTo>
                  <a:pt x="6496" y="296"/>
                </a:lnTo>
                <a:close/>
                <a:moveTo>
                  <a:pt x="6512" y="1064"/>
                </a:moveTo>
                <a:lnTo>
                  <a:pt x="6504" y="1056"/>
                </a:lnTo>
                <a:lnTo>
                  <a:pt x="7288" y="1056"/>
                </a:lnTo>
                <a:lnTo>
                  <a:pt x="7280" y="1064"/>
                </a:lnTo>
                <a:lnTo>
                  <a:pt x="7280" y="296"/>
                </a:lnTo>
                <a:lnTo>
                  <a:pt x="7288" y="304"/>
                </a:lnTo>
                <a:lnTo>
                  <a:pt x="6504" y="304"/>
                </a:lnTo>
                <a:lnTo>
                  <a:pt x="6512" y="296"/>
                </a:lnTo>
                <a:lnTo>
                  <a:pt x="6512" y="1064"/>
                </a:lnTo>
                <a:close/>
                <a:moveTo>
                  <a:pt x="7424" y="488"/>
                </a:moveTo>
                <a:cubicBezTo>
                  <a:pt x="7424" y="484"/>
                  <a:pt x="7428" y="480"/>
                  <a:pt x="7432" y="480"/>
                </a:cubicBezTo>
                <a:lnTo>
                  <a:pt x="8216" y="480"/>
                </a:lnTo>
                <a:cubicBezTo>
                  <a:pt x="8221" y="480"/>
                  <a:pt x="8224" y="484"/>
                  <a:pt x="8224" y="488"/>
                </a:cubicBezTo>
                <a:lnTo>
                  <a:pt x="8224" y="1352"/>
                </a:lnTo>
                <a:cubicBezTo>
                  <a:pt x="8224" y="1357"/>
                  <a:pt x="8221" y="1360"/>
                  <a:pt x="8216" y="1360"/>
                </a:cubicBezTo>
                <a:lnTo>
                  <a:pt x="7432" y="1360"/>
                </a:lnTo>
                <a:cubicBezTo>
                  <a:pt x="7428" y="1360"/>
                  <a:pt x="7424" y="1357"/>
                  <a:pt x="7424" y="1352"/>
                </a:cubicBezTo>
                <a:lnTo>
                  <a:pt x="7424" y="488"/>
                </a:lnTo>
                <a:close/>
                <a:moveTo>
                  <a:pt x="7440" y="1352"/>
                </a:moveTo>
                <a:lnTo>
                  <a:pt x="7432" y="1344"/>
                </a:lnTo>
                <a:lnTo>
                  <a:pt x="8216" y="1344"/>
                </a:lnTo>
                <a:lnTo>
                  <a:pt x="8208" y="1352"/>
                </a:lnTo>
                <a:lnTo>
                  <a:pt x="8208" y="488"/>
                </a:lnTo>
                <a:lnTo>
                  <a:pt x="8216" y="496"/>
                </a:lnTo>
                <a:lnTo>
                  <a:pt x="7432" y="496"/>
                </a:lnTo>
                <a:lnTo>
                  <a:pt x="7440" y="488"/>
                </a:lnTo>
                <a:lnTo>
                  <a:pt x="7440" y="1352"/>
                </a:lnTo>
                <a:close/>
                <a:moveTo>
                  <a:pt x="8352" y="664"/>
                </a:moveTo>
                <a:cubicBezTo>
                  <a:pt x="8352" y="660"/>
                  <a:pt x="8356" y="656"/>
                  <a:pt x="8360" y="656"/>
                </a:cubicBezTo>
                <a:lnTo>
                  <a:pt x="9144" y="656"/>
                </a:lnTo>
                <a:cubicBezTo>
                  <a:pt x="9149" y="656"/>
                  <a:pt x="9152" y="660"/>
                  <a:pt x="9152" y="664"/>
                </a:cubicBezTo>
                <a:lnTo>
                  <a:pt x="9152" y="1288"/>
                </a:lnTo>
                <a:cubicBezTo>
                  <a:pt x="9152" y="1293"/>
                  <a:pt x="9149" y="1296"/>
                  <a:pt x="9144" y="1296"/>
                </a:cubicBezTo>
                <a:lnTo>
                  <a:pt x="8360" y="1296"/>
                </a:lnTo>
                <a:cubicBezTo>
                  <a:pt x="8356" y="1296"/>
                  <a:pt x="8352" y="1293"/>
                  <a:pt x="8352" y="1288"/>
                </a:cubicBezTo>
                <a:lnTo>
                  <a:pt x="8352" y="664"/>
                </a:lnTo>
                <a:close/>
                <a:moveTo>
                  <a:pt x="8368" y="1288"/>
                </a:moveTo>
                <a:lnTo>
                  <a:pt x="8360" y="1280"/>
                </a:lnTo>
                <a:lnTo>
                  <a:pt x="9144" y="1280"/>
                </a:lnTo>
                <a:lnTo>
                  <a:pt x="9136" y="1288"/>
                </a:lnTo>
                <a:lnTo>
                  <a:pt x="9136" y="664"/>
                </a:lnTo>
                <a:lnTo>
                  <a:pt x="9144" y="672"/>
                </a:lnTo>
                <a:lnTo>
                  <a:pt x="8360" y="672"/>
                </a:lnTo>
                <a:lnTo>
                  <a:pt x="8368" y="664"/>
                </a:lnTo>
                <a:lnTo>
                  <a:pt x="8368" y="1288"/>
                </a:lnTo>
                <a:close/>
                <a:moveTo>
                  <a:pt x="9280" y="24"/>
                </a:moveTo>
                <a:cubicBezTo>
                  <a:pt x="9280" y="20"/>
                  <a:pt x="9284" y="16"/>
                  <a:pt x="9288" y="16"/>
                </a:cubicBezTo>
                <a:lnTo>
                  <a:pt x="10072" y="16"/>
                </a:lnTo>
                <a:cubicBezTo>
                  <a:pt x="10077" y="16"/>
                  <a:pt x="10080" y="20"/>
                  <a:pt x="10080" y="24"/>
                </a:cubicBezTo>
                <a:lnTo>
                  <a:pt x="10080" y="1400"/>
                </a:lnTo>
                <a:cubicBezTo>
                  <a:pt x="10080" y="1405"/>
                  <a:pt x="10077" y="1408"/>
                  <a:pt x="10072" y="1408"/>
                </a:cubicBezTo>
                <a:lnTo>
                  <a:pt x="9288" y="1408"/>
                </a:lnTo>
                <a:cubicBezTo>
                  <a:pt x="9284" y="1408"/>
                  <a:pt x="9280" y="1405"/>
                  <a:pt x="9280" y="1400"/>
                </a:cubicBezTo>
                <a:lnTo>
                  <a:pt x="9280" y="24"/>
                </a:lnTo>
                <a:close/>
                <a:moveTo>
                  <a:pt x="9296" y="1400"/>
                </a:moveTo>
                <a:lnTo>
                  <a:pt x="9288" y="1392"/>
                </a:lnTo>
                <a:lnTo>
                  <a:pt x="10072" y="1392"/>
                </a:lnTo>
                <a:lnTo>
                  <a:pt x="10064" y="1400"/>
                </a:lnTo>
                <a:lnTo>
                  <a:pt x="10064" y="24"/>
                </a:lnTo>
                <a:lnTo>
                  <a:pt x="10072" y="32"/>
                </a:lnTo>
                <a:lnTo>
                  <a:pt x="9288" y="32"/>
                </a:lnTo>
                <a:lnTo>
                  <a:pt x="9296" y="24"/>
                </a:lnTo>
                <a:lnTo>
                  <a:pt x="9296" y="1400"/>
                </a:lnTo>
                <a:close/>
                <a:moveTo>
                  <a:pt x="10208" y="72"/>
                </a:moveTo>
                <a:cubicBezTo>
                  <a:pt x="10208" y="68"/>
                  <a:pt x="10212" y="64"/>
                  <a:pt x="10216" y="64"/>
                </a:cubicBezTo>
                <a:lnTo>
                  <a:pt x="11000" y="64"/>
                </a:lnTo>
                <a:cubicBezTo>
                  <a:pt x="11005" y="64"/>
                  <a:pt x="11008" y="68"/>
                  <a:pt x="11008" y="72"/>
                </a:cubicBezTo>
                <a:lnTo>
                  <a:pt x="11008" y="1400"/>
                </a:lnTo>
                <a:cubicBezTo>
                  <a:pt x="11008" y="1405"/>
                  <a:pt x="11005" y="1408"/>
                  <a:pt x="11000" y="1408"/>
                </a:cubicBezTo>
                <a:lnTo>
                  <a:pt x="10216" y="1408"/>
                </a:lnTo>
                <a:cubicBezTo>
                  <a:pt x="10212" y="1408"/>
                  <a:pt x="10208" y="1405"/>
                  <a:pt x="10208" y="1400"/>
                </a:cubicBezTo>
                <a:lnTo>
                  <a:pt x="10208" y="72"/>
                </a:lnTo>
                <a:close/>
                <a:moveTo>
                  <a:pt x="10224" y="1400"/>
                </a:moveTo>
                <a:lnTo>
                  <a:pt x="10216" y="1392"/>
                </a:lnTo>
                <a:lnTo>
                  <a:pt x="11000" y="1392"/>
                </a:lnTo>
                <a:lnTo>
                  <a:pt x="10992" y="1400"/>
                </a:lnTo>
                <a:lnTo>
                  <a:pt x="10992" y="72"/>
                </a:lnTo>
                <a:lnTo>
                  <a:pt x="11000" y="80"/>
                </a:lnTo>
                <a:lnTo>
                  <a:pt x="10216" y="80"/>
                </a:lnTo>
                <a:lnTo>
                  <a:pt x="10224" y="72"/>
                </a:lnTo>
                <a:lnTo>
                  <a:pt x="10224" y="1400"/>
                </a:lnTo>
                <a:close/>
                <a:moveTo>
                  <a:pt x="11136" y="408"/>
                </a:moveTo>
                <a:cubicBezTo>
                  <a:pt x="11136" y="404"/>
                  <a:pt x="11140" y="400"/>
                  <a:pt x="11144" y="400"/>
                </a:cubicBezTo>
                <a:lnTo>
                  <a:pt x="11928" y="400"/>
                </a:lnTo>
                <a:cubicBezTo>
                  <a:pt x="11933" y="400"/>
                  <a:pt x="11936" y="404"/>
                  <a:pt x="11936" y="408"/>
                </a:cubicBezTo>
                <a:lnTo>
                  <a:pt x="11936" y="1288"/>
                </a:lnTo>
                <a:cubicBezTo>
                  <a:pt x="11936" y="1293"/>
                  <a:pt x="11933" y="1296"/>
                  <a:pt x="11928" y="1296"/>
                </a:cubicBezTo>
                <a:lnTo>
                  <a:pt x="11144" y="1296"/>
                </a:lnTo>
                <a:cubicBezTo>
                  <a:pt x="11140" y="1296"/>
                  <a:pt x="11136" y="1293"/>
                  <a:pt x="11136" y="1288"/>
                </a:cubicBezTo>
                <a:lnTo>
                  <a:pt x="11136" y="408"/>
                </a:lnTo>
                <a:close/>
                <a:moveTo>
                  <a:pt x="11152" y="1288"/>
                </a:moveTo>
                <a:lnTo>
                  <a:pt x="11144" y="1280"/>
                </a:lnTo>
                <a:lnTo>
                  <a:pt x="11928" y="1280"/>
                </a:lnTo>
                <a:lnTo>
                  <a:pt x="11920" y="1288"/>
                </a:lnTo>
                <a:lnTo>
                  <a:pt x="11920" y="408"/>
                </a:lnTo>
                <a:lnTo>
                  <a:pt x="11928" y="416"/>
                </a:lnTo>
                <a:lnTo>
                  <a:pt x="11144" y="416"/>
                </a:lnTo>
                <a:lnTo>
                  <a:pt x="11152" y="408"/>
                </a:lnTo>
                <a:lnTo>
                  <a:pt x="11152" y="1288"/>
                </a:lnTo>
                <a:close/>
                <a:moveTo>
                  <a:pt x="12064" y="520"/>
                </a:moveTo>
                <a:cubicBezTo>
                  <a:pt x="12064" y="516"/>
                  <a:pt x="12068" y="512"/>
                  <a:pt x="12072" y="512"/>
                </a:cubicBezTo>
                <a:lnTo>
                  <a:pt x="12856" y="512"/>
                </a:lnTo>
                <a:cubicBezTo>
                  <a:pt x="12861" y="512"/>
                  <a:pt x="12864" y="516"/>
                  <a:pt x="12864" y="520"/>
                </a:cubicBezTo>
                <a:lnTo>
                  <a:pt x="12864" y="1496"/>
                </a:lnTo>
                <a:cubicBezTo>
                  <a:pt x="12864" y="1501"/>
                  <a:pt x="12861" y="1504"/>
                  <a:pt x="12856" y="1504"/>
                </a:cubicBezTo>
                <a:lnTo>
                  <a:pt x="12072" y="1504"/>
                </a:lnTo>
                <a:cubicBezTo>
                  <a:pt x="12068" y="1504"/>
                  <a:pt x="12064" y="1501"/>
                  <a:pt x="12064" y="1496"/>
                </a:cubicBezTo>
                <a:lnTo>
                  <a:pt x="12064" y="520"/>
                </a:lnTo>
                <a:close/>
                <a:moveTo>
                  <a:pt x="12080" y="1496"/>
                </a:moveTo>
                <a:lnTo>
                  <a:pt x="12072" y="1488"/>
                </a:lnTo>
                <a:lnTo>
                  <a:pt x="12856" y="1488"/>
                </a:lnTo>
                <a:lnTo>
                  <a:pt x="12848" y="1496"/>
                </a:lnTo>
                <a:lnTo>
                  <a:pt x="12848" y="520"/>
                </a:lnTo>
                <a:lnTo>
                  <a:pt x="12856" y="528"/>
                </a:lnTo>
                <a:lnTo>
                  <a:pt x="12072" y="528"/>
                </a:lnTo>
                <a:lnTo>
                  <a:pt x="12080" y="520"/>
                </a:lnTo>
                <a:lnTo>
                  <a:pt x="12080" y="14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11" name="Freeform 15"/>
          <p:cNvSpPr>
            <a:spLocks noEditPoints="1"/>
          </p:cNvSpPr>
          <p:nvPr/>
        </p:nvSpPr>
        <p:spPr bwMode="auto">
          <a:xfrm>
            <a:off x="982663" y="1711499"/>
            <a:ext cx="7648575" cy="504825"/>
          </a:xfrm>
          <a:custGeom>
            <a:avLst/>
            <a:gdLst/>
            <a:ahLst/>
            <a:cxnLst>
              <a:cxn ang="0">
                <a:pos x="294" y="0"/>
              </a:cxn>
              <a:cxn ang="0">
                <a:pos x="0" y="222"/>
              </a:cxn>
              <a:cxn ang="0">
                <a:pos x="348" y="0"/>
              </a:cxn>
              <a:cxn ang="0">
                <a:pos x="642" y="318"/>
              </a:cxn>
              <a:cxn ang="0">
                <a:pos x="348" y="0"/>
              </a:cxn>
              <a:cxn ang="0">
                <a:pos x="990" y="0"/>
              </a:cxn>
              <a:cxn ang="0">
                <a:pos x="696" y="24"/>
              </a:cxn>
              <a:cxn ang="0">
                <a:pos x="1392" y="0"/>
              </a:cxn>
              <a:cxn ang="0">
                <a:pos x="1686" y="90"/>
              </a:cxn>
              <a:cxn ang="0">
                <a:pos x="1392" y="0"/>
              </a:cxn>
              <a:cxn ang="0">
                <a:pos x="2034" y="0"/>
              </a:cxn>
              <a:cxn ang="0">
                <a:pos x="1740" y="168"/>
              </a:cxn>
              <a:cxn ang="0">
                <a:pos x="2088" y="0"/>
              </a:cxn>
              <a:cxn ang="0">
                <a:pos x="2382" y="192"/>
              </a:cxn>
              <a:cxn ang="0">
                <a:pos x="2088" y="0"/>
              </a:cxn>
              <a:cxn ang="0">
                <a:pos x="2730" y="0"/>
              </a:cxn>
              <a:cxn ang="0">
                <a:pos x="2436" y="108"/>
              </a:cxn>
              <a:cxn ang="0">
                <a:pos x="2784" y="0"/>
              </a:cxn>
              <a:cxn ang="0">
                <a:pos x="3078" y="180"/>
              </a:cxn>
              <a:cxn ang="0">
                <a:pos x="2784" y="0"/>
              </a:cxn>
              <a:cxn ang="0">
                <a:pos x="3426" y="0"/>
              </a:cxn>
              <a:cxn ang="0">
                <a:pos x="3132" y="246"/>
              </a:cxn>
              <a:cxn ang="0">
                <a:pos x="3480" y="0"/>
              </a:cxn>
              <a:cxn ang="0">
                <a:pos x="3774" y="6"/>
              </a:cxn>
              <a:cxn ang="0">
                <a:pos x="3480" y="0"/>
              </a:cxn>
              <a:cxn ang="0">
                <a:pos x="4122" y="0"/>
              </a:cxn>
              <a:cxn ang="0">
                <a:pos x="3828" y="24"/>
              </a:cxn>
              <a:cxn ang="0">
                <a:pos x="4176" y="0"/>
              </a:cxn>
              <a:cxn ang="0">
                <a:pos x="4470" y="150"/>
              </a:cxn>
              <a:cxn ang="0">
                <a:pos x="4176" y="0"/>
              </a:cxn>
              <a:cxn ang="0">
                <a:pos x="4818" y="0"/>
              </a:cxn>
              <a:cxn ang="0">
                <a:pos x="4524" y="192"/>
              </a:cxn>
            </a:cxnLst>
            <a:rect l="0" t="0" r="r" b="b"/>
            <a:pathLst>
              <a:path w="4818" h="318">
                <a:moveTo>
                  <a:pt x="0" y="0"/>
                </a:moveTo>
                <a:lnTo>
                  <a:pt x="294" y="0"/>
                </a:lnTo>
                <a:lnTo>
                  <a:pt x="294" y="222"/>
                </a:lnTo>
                <a:lnTo>
                  <a:pt x="0" y="222"/>
                </a:lnTo>
                <a:lnTo>
                  <a:pt x="0" y="0"/>
                </a:lnTo>
                <a:close/>
                <a:moveTo>
                  <a:pt x="348" y="0"/>
                </a:moveTo>
                <a:lnTo>
                  <a:pt x="642" y="0"/>
                </a:lnTo>
                <a:lnTo>
                  <a:pt x="642" y="318"/>
                </a:lnTo>
                <a:lnTo>
                  <a:pt x="348" y="318"/>
                </a:lnTo>
                <a:lnTo>
                  <a:pt x="348" y="0"/>
                </a:lnTo>
                <a:close/>
                <a:moveTo>
                  <a:pt x="696" y="0"/>
                </a:moveTo>
                <a:lnTo>
                  <a:pt x="990" y="0"/>
                </a:lnTo>
                <a:lnTo>
                  <a:pt x="990" y="24"/>
                </a:lnTo>
                <a:lnTo>
                  <a:pt x="696" y="24"/>
                </a:lnTo>
                <a:lnTo>
                  <a:pt x="696" y="0"/>
                </a:lnTo>
                <a:close/>
                <a:moveTo>
                  <a:pt x="1392" y="0"/>
                </a:moveTo>
                <a:lnTo>
                  <a:pt x="1686" y="0"/>
                </a:lnTo>
                <a:lnTo>
                  <a:pt x="1686" y="90"/>
                </a:lnTo>
                <a:lnTo>
                  <a:pt x="1392" y="90"/>
                </a:lnTo>
                <a:lnTo>
                  <a:pt x="1392" y="0"/>
                </a:lnTo>
                <a:close/>
                <a:moveTo>
                  <a:pt x="1740" y="0"/>
                </a:moveTo>
                <a:lnTo>
                  <a:pt x="2034" y="0"/>
                </a:lnTo>
                <a:lnTo>
                  <a:pt x="2034" y="168"/>
                </a:lnTo>
                <a:lnTo>
                  <a:pt x="1740" y="168"/>
                </a:lnTo>
                <a:lnTo>
                  <a:pt x="1740" y="0"/>
                </a:lnTo>
                <a:close/>
                <a:moveTo>
                  <a:pt x="2088" y="0"/>
                </a:moveTo>
                <a:lnTo>
                  <a:pt x="2382" y="0"/>
                </a:lnTo>
                <a:lnTo>
                  <a:pt x="2382" y="192"/>
                </a:lnTo>
                <a:lnTo>
                  <a:pt x="2088" y="192"/>
                </a:lnTo>
                <a:lnTo>
                  <a:pt x="2088" y="0"/>
                </a:lnTo>
                <a:close/>
                <a:moveTo>
                  <a:pt x="2436" y="0"/>
                </a:moveTo>
                <a:lnTo>
                  <a:pt x="2730" y="0"/>
                </a:lnTo>
                <a:lnTo>
                  <a:pt x="2730" y="108"/>
                </a:lnTo>
                <a:lnTo>
                  <a:pt x="2436" y="108"/>
                </a:lnTo>
                <a:lnTo>
                  <a:pt x="2436" y="0"/>
                </a:lnTo>
                <a:close/>
                <a:moveTo>
                  <a:pt x="2784" y="0"/>
                </a:moveTo>
                <a:lnTo>
                  <a:pt x="3078" y="0"/>
                </a:lnTo>
                <a:lnTo>
                  <a:pt x="3078" y="180"/>
                </a:lnTo>
                <a:lnTo>
                  <a:pt x="2784" y="180"/>
                </a:lnTo>
                <a:lnTo>
                  <a:pt x="2784" y="0"/>
                </a:lnTo>
                <a:close/>
                <a:moveTo>
                  <a:pt x="3132" y="0"/>
                </a:moveTo>
                <a:lnTo>
                  <a:pt x="3426" y="0"/>
                </a:lnTo>
                <a:lnTo>
                  <a:pt x="3426" y="246"/>
                </a:lnTo>
                <a:lnTo>
                  <a:pt x="3132" y="246"/>
                </a:lnTo>
                <a:lnTo>
                  <a:pt x="3132" y="0"/>
                </a:lnTo>
                <a:close/>
                <a:moveTo>
                  <a:pt x="3480" y="0"/>
                </a:moveTo>
                <a:lnTo>
                  <a:pt x="3774" y="0"/>
                </a:lnTo>
                <a:lnTo>
                  <a:pt x="3774" y="6"/>
                </a:lnTo>
                <a:lnTo>
                  <a:pt x="3480" y="6"/>
                </a:lnTo>
                <a:lnTo>
                  <a:pt x="3480" y="0"/>
                </a:lnTo>
                <a:close/>
                <a:moveTo>
                  <a:pt x="3828" y="0"/>
                </a:moveTo>
                <a:lnTo>
                  <a:pt x="4122" y="0"/>
                </a:lnTo>
                <a:lnTo>
                  <a:pt x="4122" y="24"/>
                </a:lnTo>
                <a:lnTo>
                  <a:pt x="3828" y="24"/>
                </a:lnTo>
                <a:lnTo>
                  <a:pt x="3828" y="0"/>
                </a:lnTo>
                <a:close/>
                <a:moveTo>
                  <a:pt x="4176" y="0"/>
                </a:moveTo>
                <a:lnTo>
                  <a:pt x="4470" y="0"/>
                </a:lnTo>
                <a:lnTo>
                  <a:pt x="4470" y="150"/>
                </a:lnTo>
                <a:lnTo>
                  <a:pt x="4176" y="150"/>
                </a:lnTo>
                <a:lnTo>
                  <a:pt x="4176" y="0"/>
                </a:lnTo>
                <a:close/>
                <a:moveTo>
                  <a:pt x="4524" y="0"/>
                </a:moveTo>
                <a:lnTo>
                  <a:pt x="4818" y="0"/>
                </a:lnTo>
                <a:lnTo>
                  <a:pt x="4818" y="192"/>
                </a:lnTo>
                <a:lnTo>
                  <a:pt x="4524" y="192"/>
                </a:lnTo>
                <a:lnTo>
                  <a:pt x="452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12" name="Freeform 16"/>
          <p:cNvSpPr>
            <a:spLocks noEditPoints="1"/>
          </p:cNvSpPr>
          <p:nvPr/>
        </p:nvSpPr>
        <p:spPr bwMode="auto">
          <a:xfrm>
            <a:off x="977901" y="1706737"/>
            <a:ext cx="7658100" cy="514350"/>
          </a:xfrm>
          <a:custGeom>
            <a:avLst/>
            <a:gdLst/>
            <a:ahLst/>
            <a:cxnLst>
              <a:cxn ang="0">
                <a:pos x="800" y="8"/>
              </a:cxn>
              <a:cxn ang="0">
                <a:pos x="0" y="600"/>
              </a:cxn>
              <a:cxn ang="0">
                <a:pos x="792" y="592"/>
              </a:cxn>
              <a:cxn ang="0">
                <a:pos x="8" y="16"/>
              </a:cxn>
              <a:cxn ang="0">
                <a:pos x="936" y="0"/>
              </a:cxn>
              <a:cxn ang="0">
                <a:pos x="1720" y="864"/>
              </a:cxn>
              <a:cxn ang="0">
                <a:pos x="944" y="856"/>
              </a:cxn>
              <a:cxn ang="0">
                <a:pos x="1712" y="8"/>
              </a:cxn>
              <a:cxn ang="0">
                <a:pos x="944" y="856"/>
              </a:cxn>
              <a:cxn ang="0">
                <a:pos x="2656" y="8"/>
              </a:cxn>
              <a:cxn ang="0">
                <a:pos x="1856" y="72"/>
              </a:cxn>
              <a:cxn ang="0">
                <a:pos x="2648" y="64"/>
              </a:cxn>
              <a:cxn ang="0">
                <a:pos x="1864" y="16"/>
              </a:cxn>
              <a:cxn ang="0">
                <a:pos x="3720" y="0"/>
              </a:cxn>
              <a:cxn ang="0">
                <a:pos x="4504" y="256"/>
              </a:cxn>
              <a:cxn ang="0">
                <a:pos x="3728" y="248"/>
              </a:cxn>
              <a:cxn ang="0">
                <a:pos x="4496" y="8"/>
              </a:cxn>
              <a:cxn ang="0">
                <a:pos x="3728" y="248"/>
              </a:cxn>
              <a:cxn ang="0">
                <a:pos x="5440" y="8"/>
              </a:cxn>
              <a:cxn ang="0">
                <a:pos x="4640" y="456"/>
              </a:cxn>
              <a:cxn ang="0">
                <a:pos x="5432" y="448"/>
              </a:cxn>
              <a:cxn ang="0">
                <a:pos x="4648" y="16"/>
              </a:cxn>
              <a:cxn ang="0">
                <a:pos x="5576" y="0"/>
              </a:cxn>
              <a:cxn ang="0">
                <a:pos x="6360" y="528"/>
              </a:cxn>
              <a:cxn ang="0">
                <a:pos x="5584" y="520"/>
              </a:cxn>
              <a:cxn ang="0">
                <a:pos x="6352" y="8"/>
              </a:cxn>
              <a:cxn ang="0">
                <a:pos x="5584" y="520"/>
              </a:cxn>
              <a:cxn ang="0">
                <a:pos x="7296" y="8"/>
              </a:cxn>
              <a:cxn ang="0">
                <a:pos x="6496" y="296"/>
              </a:cxn>
              <a:cxn ang="0">
                <a:pos x="7288" y="288"/>
              </a:cxn>
              <a:cxn ang="0">
                <a:pos x="6504" y="16"/>
              </a:cxn>
              <a:cxn ang="0">
                <a:pos x="7432" y="0"/>
              </a:cxn>
              <a:cxn ang="0">
                <a:pos x="8216" y="496"/>
              </a:cxn>
              <a:cxn ang="0">
                <a:pos x="7440" y="488"/>
              </a:cxn>
              <a:cxn ang="0">
                <a:pos x="8208" y="8"/>
              </a:cxn>
              <a:cxn ang="0">
                <a:pos x="7440" y="488"/>
              </a:cxn>
              <a:cxn ang="0">
                <a:pos x="9152" y="8"/>
              </a:cxn>
              <a:cxn ang="0">
                <a:pos x="8352" y="664"/>
              </a:cxn>
              <a:cxn ang="0">
                <a:pos x="9144" y="656"/>
              </a:cxn>
              <a:cxn ang="0">
                <a:pos x="8360" y="16"/>
              </a:cxn>
              <a:cxn ang="0">
                <a:pos x="9288" y="0"/>
              </a:cxn>
              <a:cxn ang="0">
                <a:pos x="10072" y="32"/>
              </a:cxn>
              <a:cxn ang="0">
                <a:pos x="9296" y="24"/>
              </a:cxn>
              <a:cxn ang="0">
                <a:pos x="10064" y="8"/>
              </a:cxn>
              <a:cxn ang="0">
                <a:pos x="9296" y="24"/>
              </a:cxn>
              <a:cxn ang="0">
                <a:pos x="11008" y="8"/>
              </a:cxn>
              <a:cxn ang="0">
                <a:pos x="10208" y="72"/>
              </a:cxn>
              <a:cxn ang="0">
                <a:pos x="11000" y="64"/>
              </a:cxn>
              <a:cxn ang="0">
                <a:pos x="10216" y="16"/>
              </a:cxn>
              <a:cxn ang="0">
                <a:pos x="11144" y="0"/>
              </a:cxn>
              <a:cxn ang="0">
                <a:pos x="11928" y="416"/>
              </a:cxn>
              <a:cxn ang="0">
                <a:pos x="11152" y="408"/>
              </a:cxn>
              <a:cxn ang="0">
                <a:pos x="11920" y="8"/>
              </a:cxn>
              <a:cxn ang="0">
                <a:pos x="11152" y="408"/>
              </a:cxn>
              <a:cxn ang="0">
                <a:pos x="12864" y="8"/>
              </a:cxn>
              <a:cxn ang="0">
                <a:pos x="12064" y="520"/>
              </a:cxn>
              <a:cxn ang="0">
                <a:pos x="12856" y="512"/>
              </a:cxn>
              <a:cxn ang="0">
                <a:pos x="12072" y="16"/>
              </a:cxn>
            </a:cxnLst>
            <a:rect l="0" t="0" r="r" b="b"/>
            <a:pathLst>
              <a:path w="12864" h="864">
                <a:moveTo>
                  <a:pt x="0" y="8"/>
                </a:moveTo>
                <a:cubicBezTo>
                  <a:pt x="0" y="4"/>
                  <a:pt x="4" y="0"/>
                  <a:pt x="8" y="0"/>
                </a:cubicBezTo>
                <a:lnTo>
                  <a:pt x="792" y="0"/>
                </a:lnTo>
                <a:cubicBezTo>
                  <a:pt x="797" y="0"/>
                  <a:pt x="800" y="4"/>
                  <a:pt x="800" y="8"/>
                </a:cubicBezTo>
                <a:lnTo>
                  <a:pt x="800" y="600"/>
                </a:lnTo>
                <a:cubicBezTo>
                  <a:pt x="800" y="605"/>
                  <a:pt x="797" y="608"/>
                  <a:pt x="792" y="608"/>
                </a:cubicBezTo>
                <a:lnTo>
                  <a:pt x="8" y="608"/>
                </a:lnTo>
                <a:cubicBezTo>
                  <a:pt x="4" y="608"/>
                  <a:pt x="0" y="605"/>
                  <a:pt x="0" y="600"/>
                </a:cubicBezTo>
                <a:lnTo>
                  <a:pt x="0" y="8"/>
                </a:lnTo>
                <a:close/>
                <a:moveTo>
                  <a:pt x="16" y="600"/>
                </a:moveTo>
                <a:lnTo>
                  <a:pt x="8" y="592"/>
                </a:lnTo>
                <a:lnTo>
                  <a:pt x="792" y="592"/>
                </a:lnTo>
                <a:lnTo>
                  <a:pt x="784" y="600"/>
                </a:lnTo>
                <a:lnTo>
                  <a:pt x="784" y="8"/>
                </a:lnTo>
                <a:lnTo>
                  <a:pt x="792" y="16"/>
                </a:lnTo>
                <a:lnTo>
                  <a:pt x="8" y="16"/>
                </a:lnTo>
                <a:lnTo>
                  <a:pt x="16" y="8"/>
                </a:lnTo>
                <a:lnTo>
                  <a:pt x="16" y="600"/>
                </a:lnTo>
                <a:close/>
                <a:moveTo>
                  <a:pt x="928" y="8"/>
                </a:moveTo>
                <a:cubicBezTo>
                  <a:pt x="928" y="4"/>
                  <a:pt x="932" y="0"/>
                  <a:pt x="936" y="0"/>
                </a:cubicBezTo>
                <a:lnTo>
                  <a:pt x="1720" y="0"/>
                </a:lnTo>
                <a:cubicBezTo>
                  <a:pt x="1725" y="0"/>
                  <a:pt x="1728" y="4"/>
                  <a:pt x="1728" y="8"/>
                </a:cubicBezTo>
                <a:lnTo>
                  <a:pt x="1728" y="856"/>
                </a:lnTo>
                <a:cubicBezTo>
                  <a:pt x="1728" y="861"/>
                  <a:pt x="1725" y="864"/>
                  <a:pt x="1720" y="864"/>
                </a:cubicBezTo>
                <a:lnTo>
                  <a:pt x="936" y="864"/>
                </a:lnTo>
                <a:cubicBezTo>
                  <a:pt x="932" y="864"/>
                  <a:pt x="928" y="861"/>
                  <a:pt x="928" y="856"/>
                </a:cubicBezTo>
                <a:lnTo>
                  <a:pt x="928" y="8"/>
                </a:lnTo>
                <a:close/>
                <a:moveTo>
                  <a:pt x="944" y="856"/>
                </a:moveTo>
                <a:lnTo>
                  <a:pt x="936" y="848"/>
                </a:lnTo>
                <a:lnTo>
                  <a:pt x="1720" y="848"/>
                </a:lnTo>
                <a:lnTo>
                  <a:pt x="1712" y="856"/>
                </a:lnTo>
                <a:lnTo>
                  <a:pt x="1712" y="8"/>
                </a:lnTo>
                <a:lnTo>
                  <a:pt x="1720" y="16"/>
                </a:lnTo>
                <a:lnTo>
                  <a:pt x="936" y="16"/>
                </a:lnTo>
                <a:lnTo>
                  <a:pt x="944" y="8"/>
                </a:lnTo>
                <a:lnTo>
                  <a:pt x="944" y="856"/>
                </a:lnTo>
                <a:close/>
                <a:moveTo>
                  <a:pt x="1856" y="8"/>
                </a:moveTo>
                <a:cubicBezTo>
                  <a:pt x="1856" y="4"/>
                  <a:pt x="1860" y="0"/>
                  <a:pt x="1864" y="0"/>
                </a:cubicBezTo>
                <a:lnTo>
                  <a:pt x="2648" y="0"/>
                </a:lnTo>
                <a:cubicBezTo>
                  <a:pt x="2653" y="0"/>
                  <a:pt x="2656" y="4"/>
                  <a:pt x="2656" y="8"/>
                </a:cubicBezTo>
                <a:lnTo>
                  <a:pt x="2656" y="72"/>
                </a:lnTo>
                <a:cubicBezTo>
                  <a:pt x="2656" y="77"/>
                  <a:pt x="2653" y="80"/>
                  <a:pt x="2648" y="80"/>
                </a:cubicBezTo>
                <a:lnTo>
                  <a:pt x="1864" y="80"/>
                </a:lnTo>
                <a:cubicBezTo>
                  <a:pt x="1860" y="80"/>
                  <a:pt x="1856" y="77"/>
                  <a:pt x="1856" y="72"/>
                </a:cubicBezTo>
                <a:lnTo>
                  <a:pt x="1856" y="8"/>
                </a:lnTo>
                <a:close/>
                <a:moveTo>
                  <a:pt x="1872" y="72"/>
                </a:moveTo>
                <a:lnTo>
                  <a:pt x="1864" y="64"/>
                </a:lnTo>
                <a:lnTo>
                  <a:pt x="2648" y="64"/>
                </a:lnTo>
                <a:lnTo>
                  <a:pt x="2640" y="72"/>
                </a:lnTo>
                <a:lnTo>
                  <a:pt x="2640" y="8"/>
                </a:lnTo>
                <a:lnTo>
                  <a:pt x="2648" y="16"/>
                </a:lnTo>
                <a:lnTo>
                  <a:pt x="1864" y="16"/>
                </a:lnTo>
                <a:lnTo>
                  <a:pt x="1872" y="8"/>
                </a:lnTo>
                <a:lnTo>
                  <a:pt x="1872" y="72"/>
                </a:lnTo>
                <a:close/>
                <a:moveTo>
                  <a:pt x="3712" y="8"/>
                </a:moveTo>
                <a:cubicBezTo>
                  <a:pt x="3712" y="4"/>
                  <a:pt x="3716" y="0"/>
                  <a:pt x="3720" y="0"/>
                </a:cubicBezTo>
                <a:lnTo>
                  <a:pt x="4504" y="0"/>
                </a:lnTo>
                <a:cubicBezTo>
                  <a:pt x="4509" y="0"/>
                  <a:pt x="4512" y="4"/>
                  <a:pt x="4512" y="8"/>
                </a:cubicBezTo>
                <a:lnTo>
                  <a:pt x="4512" y="248"/>
                </a:lnTo>
                <a:cubicBezTo>
                  <a:pt x="4512" y="253"/>
                  <a:pt x="4509" y="256"/>
                  <a:pt x="4504" y="256"/>
                </a:cubicBezTo>
                <a:lnTo>
                  <a:pt x="3720" y="256"/>
                </a:lnTo>
                <a:cubicBezTo>
                  <a:pt x="3716" y="256"/>
                  <a:pt x="3712" y="253"/>
                  <a:pt x="3712" y="248"/>
                </a:cubicBezTo>
                <a:lnTo>
                  <a:pt x="3712" y="8"/>
                </a:lnTo>
                <a:close/>
                <a:moveTo>
                  <a:pt x="3728" y="248"/>
                </a:moveTo>
                <a:lnTo>
                  <a:pt x="3720" y="240"/>
                </a:lnTo>
                <a:lnTo>
                  <a:pt x="4504" y="240"/>
                </a:lnTo>
                <a:lnTo>
                  <a:pt x="4496" y="248"/>
                </a:lnTo>
                <a:lnTo>
                  <a:pt x="4496" y="8"/>
                </a:lnTo>
                <a:lnTo>
                  <a:pt x="4504" y="16"/>
                </a:lnTo>
                <a:lnTo>
                  <a:pt x="3720" y="16"/>
                </a:lnTo>
                <a:lnTo>
                  <a:pt x="3728" y="8"/>
                </a:lnTo>
                <a:lnTo>
                  <a:pt x="3728" y="248"/>
                </a:lnTo>
                <a:close/>
                <a:moveTo>
                  <a:pt x="4640" y="8"/>
                </a:moveTo>
                <a:cubicBezTo>
                  <a:pt x="4640" y="4"/>
                  <a:pt x="4644" y="0"/>
                  <a:pt x="4648" y="0"/>
                </a:cubicBezTo>
                <a:lnTo>
                  <a:pt x="5432" y="0"/>
                </a:lnTo>
                <a:cubicBezTo>
                  <a:pt x="5437" y="0"/>
                  <a:pt x="5440" y="4"/>
                  <a:pt x="5440" y="8"/>
                </a:cubicBezTo>
                <a:lnTo>
                  <a:pt x="5440" y="456"/>
                </a:lnTo>
                <a:cubicBezTo>
                  <a:pt x="5440" y="461"/>
                  <a:pt x="5437" y="464"/>
                  <a:pt x="5432" y="464"/>
                </a:cubicBezTo>
                <a:lnTo>
                  <a:pt x="4648" y="464"/>
                </a:lnTo>
                <a:cubicBezTo>
                  <a:pt x="4644" y="464"/>
                  <a:pt x="4640" y="461"/>
                  <a:pt x="4640" y="456"/>
                </a:cubicBezTo>
                <a:lnTo>
                  <a:pt x="4640" y="8"/>
                </a:lnTo>
                <a:close/>
                <a:moveTo>
                  <a:pt x="4656" y="456"/>
                </a:moveTo>
                <a:lnTo>
                  <a:pt x="4648" y="448"/>
                </a:lnTo>
                <a:lnTo>
                  <a:pt x="5432" y="448"/>
                </a:lnTo>
                <a:lnTo>
                  <a:pt x="5424" y="456"/>
                </a:lnTo>
                <a:lnTo>
                  <a:pt x="5424" y="8"/>
                </a:lnTo>
                <a:lnTo>
                  <a:pt x="5432" y="16"/>
                </a:lnTo>
                <a:lnTo>
                  <a:pt x="4648" y="16"/>
                </a:lnTo>
                <a:lnTo>
                  <a:pt x="4656" y="8"/>
                </a:lnTo>
                <a:lnTo>
                  <a:pt x="4656" y="456"/>
                </a:lnTo>
                <a:close/>
                <a:moveTo>
                  <a:pt x="5568" y="8"/>
                </a:moveTo>
                <a:cubicBezTo>
                  <a:pt x="5568" y="4"/>
                  <a:pt x="5572" y="0"/>
                  <a:pt x="5576" y="0"/>
                </a:cubicBezTo>
                <a:lnTo>
                  <a:pt x="6360" y="0"/>
                </a:lnTo>
                <a:cubicBezTo>
                  <a:pt x="6365" y="0"/>
                  <a:pt x="6368" y="4"/>
                  <a:pt x="6368" y="8"/>
                </a:cubicBezTo>
                <a:lnTo>
                  <a:pt x="6368" y="520"/>
                </a:lnTo>
                <a:cubicBezTo>
                  <a:pt x="6368" y="525"/>
                  <a:pt x="6365" y="528"/>
                  <a:pt x="6360" y="528"/>
                </a:cubicBezTo>
                <a:lnTo>
                  <a:pt x="5576" y="528"/>
                </a:lnTo>
                <a:cubicBezTo>
                  <a:pt x="5572" y="528"/>
                  <a:pt x="5568" y="525"/>
                  <a:pt x="5568" y="520"/>
                </a:cubicBezTo>
                <a:lnTo>
                  <a:pt x="5568" y="8"/>
                </a:lnTo>
                <a:close/>
                <a:moveTo>
                  <a:pt x="5584" y="520"/>
                </a:moveTo>
                <a:lnTo>
                  <a:pt x="5576" y="512"/>
                </a:lnTo>
                <a:lnTo>
                  <a:pt x="6360" y="512"/>
                </a:lnTo>
                <a:lnTo>
                  <a:pt x="6352" y="520"/>
                </a:lnTo>
                <a:lnTo>
                  <a:pt x="6352" y="8"/>
                </a:lnTo>
                <a:lnTo>
                  <a:pt x="6360" y="16"/>
                </a:lnTo>
                <a:lnTo>
                  <a:pt x="5576" y="16"/>
                </a:lnTo>
                <a:lnTo>
                  <a:pt x="5584" y="8"/>
                </a:lnTo>
                <a:lnTo>
                  <a:pt x="5584" y="520"/>
                </a:lnTo>
                <a:close/>
                <a:moveTo>
                  <a:pt x="6496" y="8"/>
                </a:moveTo>
                <a:cubicBezTo>
                  <a:pt x="6496" y="4"/>
                  <a:pt x="6500" y="0"/>
                  <a:pt x="6504" y="0"/>
                </a:cubicBezTo>
                <a:lnTo>
                  <a:pt x="7288" y="0"/>
                </a:lnTo>
                <a:cubicBezTo>
                  <a:pt x="7293" y="0"/>
                  <a:pt x="7296" y="4"/>
                  <a:pt x="7296" y="8"/>
                </a:cubicBezTo>
                <a:lnTo>
                  <a:pt x="7296" y="296"/>
                </a:lnTo>
                <a:cubicBezTo>
                  <a:pt x="7296" y="301"/>
                  <a:pt x="7293" y="304"/>
                  <a:pt x="7288" y="304"/>
                </a:cubicBezTo>
                <a:lnTo>
                  <a:pt x="6504" y="304"/>
                </a:lnTo>
                <a:cubicBezTo>
                  <a:pt x="6500" y="304"/>
                  <a:pt x="6496" y="301"/>
                  <a:pt x="6496" y="296"/>
                </a:cubicBezTo>
                <a:lnTo>
                  <a:pt x="6496" y="8"/>
                </a:lnTo>
                <a:close/>
                <a:moveTo>
                  <a:pt x="6512" y="296"/>
                </a:moveTo>
                <a:lnTo>
                  <a:pt x="6504" y="288"/>
                </a:lnTo>
                <a:lnTo>
                  <a:pt x="7288" y="288"/>
                </a:lnTo>
                <a:lnTo>
                  <a:pt x="7280" y="296"/>
                </a:lnTo>
                <a:lnTo>
                  <a:pt x="7280" y="8"/>
                </a:lnTo>
                <a:lnTo>
                  <a:pt x="7288" y="16"/>
                </a:lnTo>
                <a:lnTo>
                  <a:pt x="6504" y="16"/>
                </a:lnTo>
                <a:lnTo>
                  <a:pt x="6512" y="8"/>
                </a:lnTo>
                <a:lnTo>
                  <a:pt x="6512" y="296"/>
                </a:lnTo>
                <a:close/>
                <a:moveTo>
                  <a:pt x="7424" y="8"/>
                </a:moveTo>
                <a:cubicBezTo>
                  <a:pt x="7424" y="4"/>
                  <a:pt x="7428" y="0"/>
                  <a:pt x="7432" y="0"/>
                </a:cubicBezTo>
                <a:lnTo>
                  <a:pt x="8216" y="0"/>
                </a:lnTo>
                <a:cubicBezTo>
                  <a:pt x="8221" y="0"/>
                  <a:pt x="8224" y="4"/>
                  <a:pt x="8224" y="8"/>
                </a:cubicBezTo>
                <a:lnTo>
                  <a:pt x="8224" y="488"/>
                </a:lnTo>
                <a:cubicBezTo>
                  <a:pt x="8224" y="493"/>
                  <a:pt x="8221" y="496"/>
                  <a:pt x="8216" y="496"/>
                </a:cubicBezTo>
                <a:lnTo>
                  <a:pt x="7432" y="496"/>
                </a:lnTo>
                <a:cubicBezTo>
                  <a:pt x="7428" y="496"/>
                  <a:pt x="7424" y="493"/>
                  <a:pt x="7424" y="488"/>
                </a:cubicBezTo>
                <a:lnTo>
                  <a:pt x="7424" y="8"/>
                </a:lnTo>
                <a:close/>
                <a:moveTo>
                  <a:pt x="7440" y="488"/>
                </a:moveTo>
                <a:lnTo>
                  <a:pt x="7432" y="480"/>
                </a:lnTo>
                <a:lnTo>
                  <a:pt x="8216" y="480"/>
                </a:lnTo>
                <a:lnTo>
                  <a:pt x="8208" y="488"/>
                </a:lnTo>
                <a:lnTo>
                  <a:pt x="8208" y="8"/>
                </a:lnTo>
                <a:lnTo>
                  <a:pt x="8216" y="16"/>
                </a:lnTo>
                <a:lnTo>
                  <a:pt x="7432" y="16"/>
                </a:lnTo>
                <a:lnTo>
                  <a:pt x="7440" y="8"/>
                </a:lnTo>
                <a:lnTo>
                  <a:pt x="7440" y="488"/>
                </a:lnTo>
                <a:close/>
                <a:moveTo>
                  <a:pt x="8352" y="8"/>
                </a:moveTo>
                <a:cubicBezTo>
                  <a:pt x="8352" y="4"/>
                  <a:pt x="8356" y="0"/>
                  <a:pt x="8360" y="0"/>
                </a:cubicBezTo>
                <a:lnTo>
                  <a:pt x="9144" y="0"/>
                </a:lnTo>
                <a:cubicBezTo>
                  <a:pt x="9149" y="0"/>
                  <a:pt x="9152" y="4"/>
                  <a:pt x="9152" y="8"/>
                </a:cubicBezTo>
                <a:lnTo>
                  <a:pt x="9152" y="664"/>
                </a:lnTo>
                <a:cubicBezTo>
                  <a:pt x="9152" y="669"/>
                  <a:pt x="9149" y="672"/>
                  <a:pt x="9144" y="672"/>
                </a:cubicBezTo>
                <a:lnTo>
                  <a:pt x="8360" y="672"/>
                </a:lnTo>
                <a:cubicBezTo>
                  <a:pt x="8356" y="672"/>
                  <a:pt x="8352" y="669"/>
                  <a:pt x="8352" y="664"/>
                </a:cubicBezTo>
                <a:lnTo>
                  <a:pt x="8352" y="8"/>
                </a:lnTo>
                <a:close/>
                <a:moveTo>
                  <a:pt x="8368" y="664"/>
                </a:moveTo>
                <a:lnTo>
                  <a:pt x="8360" y="656"/>
                </a:lnTo>
                <a:lnTo>
                  <a:pt x="9144" y="656"/>
                </a:lnTo>
                <a:lnTo>
                  <a:pt x="9136" y="664"/>
                </a:lnTo>
                <a:lnTo>
                  <a:pt x="9136" y="8"/>
                </a:lnTo>
                <a:lnTo>
                  <a:pt x="9144" y="16"/>
                </a:lnTo>
                <a:lnTo>
                  <a:pt x="8360" y="16"/>
                </a:lnTo>
                <a:lnTo>
                  <a:pt x="8368" y="8"/>
                </a:lnTo>
                <a:lnTo>
                  <a:pt x="8368" y="664"/>
                </a:lnTo>
                <a:close/>
                <a:moveTo>
                  <a:pt x="9280" y="8"/>
                </a:moveTo>
                <a:cubicBezTo>
                  <a:pt x="9280" y="4"/>
                  <a:pt x="9284" y="0"/>
                  <a:pt x="9288" y="0"/>
                </a:cubicBezTo>
                <a:lnTo>
                  <a:pt x="10072" y="0"/>
                </a:lnTo>
                <a:cubicBezTo>
                  <a:pt x="10077" y="0"/>
                  <a:pt x="10080" y="4"/>
                  <a:pt x="10080" y="8"/>
                </a:cubicBezTo>
                <a:lnTo>
                  <a:pt x="10080" y="24"/>
                </a:lnTo>
                <a:cubicBezTo>
                  <a:pt x="10080" y="29"/>
                  <a:pt x="10077" y="32"/>
                  <a:pt x="10072" y="32"/>
                </a:cubicBezTo>
                <a:lnTo>
                  <a:pt x="9288" y="32"/>
                </a:lnTo>
                <a:cubicBezTo>
                  <a:pt x="9284" y="32"/>
                  <a:pt x="9280" y="29"/>
                  <a:pt x="9280" y="24"/>
                </a:cubicBezTo>
                <a:lnTo>
                  <a:pt x="9280" y="8"/>
                </a:lnTo>
                <a:close/>
                <a:moveTo>
                  <a:pt x="9296" y="24"/>
                </a:moveTo>
                <a:lnTo>
                  <a:pt x="9288" y="16"/>
                </a:lnTo>
                <a:lnTo>
                  <a:pt x="10072" y="16"/>
                </a:lnTo>
                <a:lnTo>
                  <a:pt x="10064" y="24"/>
                </a:lnTo>
                <a:lnTo>
                  <a:pt x="10064" y="8"/>
                </a:lnTo>
                <a:lnTo>
                  <a:pt x="10072" y="16"/>
                </a:lnTo>
                <a:lnTo>
                  <a:pt x="9288" y="16"/>
                </a:lnTo>
                <a:lnTo>
                  <a:pt x="9296" y="8"/>
                </a:lnTo>
                <a:lnTo>
                  <a:pt x="9296" y="24"/>
                </a:lnTo>
                <a:close/>
                <a:moveTo>
                  <a:pt x="10208" y="8"/>
                </a:moveTo>
                <a:cubicBezTo>
                  <a:pt x="10208" y="4"/>
                  <a:pt x="10212" y="0"/>
                  <a:pt x="10216" y="0"/>
                </a:cubicBezTo>
                <a:lnTo>
                  <a:pt x="11000" y="0"/>
                </a:lnTo>
                <a:cubicBezTo>
                  <a:pt x="11005" y="0"/>
                  <a:pt x="11008" y="4"/>
                  <a:pt x="11008" y="8"/>
                </a:cubicBezTo>
                <a:lnTo>
                  <a:pt x="11008" y="72"/>
                </a:lnTo>
                <a:cubicBezTo>
                  <a:pt x="11008" y="77"/>
                  <a:pt x="11005" y="80"/>
                  <a:pt x="11000" y="80"/>
                </a:cubicBezTo>
                <a:lnTo>
                  <a:pt x="10216" y="80"/>
                </a:lnTo>
                <a:cubicBezTo>
                  <a:pt x="10212" y="80"/>
                  <a:pt x="10208" y="77"/>
                  <a:pt x="10208" y="72"/>
                </a:cubicBezTo>
                <a:lnTo>
                  <a:pt x="10208" y="8"/>
                </a:lnTo>
                <a:close/>
                <a:moveTo>
                  <a:pt x="10224" y="72"/>
                </a:moveTo>
                <a:lnTo>
                  <a:pt x="10216" y="64"/>
                </a:lnTo>
                <a:lnTo>
                  <a:pt x="11000" y="64"/>
                </a:lnTo>
                <a:lnTo>
                  <a:pt x="10992" y="72"/>
                </a:lnTo>
                <a:lnTo>
                  <a:pt x="10992" y="8"/>
                </a:lnTo>
                <a:lnTo>
                  <a:pt x="11000" y="16"/>
                </a:lnTo>
                <a:lnTo>
                  <a:pt x="10216" y="16"/>
                </a:lnTo>
                <a:lnTo>
                  <a:pt x="10224" y="8"/>
                </a:lnTo>
                <a:lnTo>
                  <a:pt x="10224" y="72"/>
                </a:lnTo>
                <a:close/>
                <a:moveTo>
                  <a:pt x="11136" y="8"/>
                </a:moveTo>
                <a:cubicBezTo>
                  <a:pt x="11136" y="4"/>
                  <a:pt x="11140" y="0"/>
                  <a:pt x="11144" y="0"/>
                </a:cubicBezTo>
                <a:lnTo>
                  <a:pt x="11928" y="0"/>
                </a:lnTo>
                <a:cubicBezTo>
                  <a:pt x="11933" y="0"/>
                  <a:pt x="11936" y="4"/>
                  <a:pt x="11936" y="8"/>
                </a:cubicBezTo>
                <a:lnTo>
                  <a:pt x="11936" y="408"/>
                </a:lnTo>
                <a:cubicBezTo>
                  <a:pt x="11936" y="413"/>
                  <a:pt x="11933" y="416"/>
                  <a:pt x="11928" y="416"/>
                </a:cubicBezTo>
                <a:lnTo>
                  <a:pt x="11144" y="416"/>
                </a:lnTo>
                <a:cubicBezTo>
                  <a:pt x="11140" y="416"/>
                  <a:pt x="11136" y="413"/>
                  <a:pt x="11136" y="408"/>
                </a:cubicBezTo>
                <a:lnTo>
                  <a:pt x="11136" y="8"/>
                </a:lnTo>
                <a:close/>
                <a:moveTo>
                  <a:pt x="11152" y="408"/>
                </a:moveTo>
                <a:lnTo>
                  <a:pt x="11144" y="400"/>
                </a:lnTo>
                <a:lnTo>
                  <a:pt x="11928" y="400"/>
                </a:lnTo>
                <a:lnTo>
                  <a:pt x="11920" y="408"/>
                </a:lnTo>
                <a:lnTo>
                  <a:pt x="11920" y="8"/>
                </a:lnTo>
                <a:lnTo>
                  <a:pt x="11928" y="16"/>
                </a:lnTo>
                <a:lnTo>
                  <a:pt x="11144" y="16"/>
                </a:lnTo>
                <a:lnTo>
                  <a:pt x="11152" y="8"/>
                </a:lnTo>
                <a:lnTo>
                  <a:pt x="11152" y="408"/>
                </a:lnTo>
                <a:close/>
                <a:moveTo>
                  <a:pt x="12064" y="8"/>
                </a:moveTo>
                <a:cubicBezTo>
                  <a:pt x="12064" y="4"/>
                  <a:pt x="12068" y="0"/>
                  <a:pt x="12072" y="0"/>
                </a:cubicBezTo>
                <a:lnTo>
                  <a:pt x="12856" y="0"/>
                </a:lnTo>
                <a:cubicBezTo>
                  <a:pt x="12861" y="0"/>
                  <a:pt x="12864" y="4"/>
                  <a:pt x="12864" y="8"/>
                </a:cubicBezTo>
                <a:lnTo>
                  <a:pt x="12864" y="520"/>
                </a:lnTo>
                <a:cubicBezTo>
                  <a:pt x="12864" y="525"/>
                  <a:pt x="12861" y="528"/>
                  <a:pt x="12856" y="528"/>
                </a:cubicBezTo>
                <a:lnTo>
                  <a:pt x="12072" y="528"/>
                </a:lnTo>
                <a:cubicBezTo>
                  <a:pt x="12068" y="528"/>
                  <a:pt x="12064" y="525"/>
                  <a:pt x="12064" y="520"/>
                </a:cubicBezTo>
                <a:lnTo>
                  <a:pt x="12064" y="8"/>
                </a:lnTo>
                <a:close/>
                <a:moveTo>
                  <a:pt x="12080" y="520"/>
                </a:moveTo>
                <a:lnTo>
                  <a:pt x="12072" y="512"/>
                </a:lnTo>
                <a:lnTo>
                  <a:pt x="12856" y="512"/>
                </a:lnTo>
                <a:lnTo>
                  <a:pt x="12848" y="520"/>
                </a:lnTo>
                <a:lnTo>
                  <a:pt x="12848" y="8"/>
                </a:lnTo>
                <a:lnTo>
                  <a:pt x="12856" y="16"/>
                </a:lnTo>
                <a:lnTo>
                  <a:pt x="12072" y="16"/>
                </a:lnTo>
                <a:lnTo>
                  <a:pt x="12080" y="8"/>
                </a:lnTo>
                <a:lnTo>
                  <a:pt x="12080" y="52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14" name="Freeform 18"/>
          <p:cNvSpPr>
            <a:spLocks noEditPoints="1"/>
          </p:cNvSpPr>
          <p:nvPr/>
        </p:nvSpPr>
        <p:spPr bwMode="auto">
          <a:xfrm>
            <a:off x="896938" y="1706737"/>
            <a:ext cx="38100" cy="3009900"/>
          </a:xfrm>
          <a:custGeom>
            <a:avLst/>
            <a:gdLst/>
            <a:ahLst/>
            <a:cxnLst>
              <a:cxn ang="0">
                <a:pos x="0" y="1890"/>
              </a:cxn>
              <a:cxn ang="0">
                <a:pos x="24" y="1890"/>
              </a:cxn>
              <a:cxn ang="0">
                <a:pos x="24" y="1896"/>
              </a:cxn>
              <a:cxn ang="0">
                <a:pos x="0" y="1896"/>
              </a:cxn>
              <a:cxn ang="0">
                <a:pos x="0" y="1890"/>
              </a:cxn>
              <a:cxn ang="0">
                <a:pos x="0" y="1512"/>
              </a:cxn>
              <a:cxn ang="0">
                <a:pos x="24" y="1512"/>
              </a:cxn>
              <a:cxn ang="0">
                <a:pos x="24" y="1518"/>
              </a:cxn>
              <a:cxn ang="0">
                <a:pos x="0" y="1518"/>
              </a:cxn>
              <a:cxn ang="0">
                <a:pos x="0" y="1512"/>
              </a:cxn>
              <a:cxn ang="0">
                <a:pos x="0" y="1134"/>
              </a:cxn>
              <a:cxn ang="0">
                <a:pos x="24" y="1134"/>
              </a:cxn>
              <a:cxn ang="0">
                <a:pos x="24" y="1140"/>
              </a:cxn>
              <a:cxn ang="0">
                <a:pos x="0" y="1140"/>
              </a:cxn>
              <a:cxn ang="0">
                <a:pos x="0" y="1134"/>
              </a:cxn>
              <a:cxn ang="0">
                <a:pos x="0" y="756"/>
              </a:cxn>
              <a:cxn ang="0">
                <a:pos x="24" y="756"/>
              </a:cxn>
              <a:cxn ang="0">
                <a:pos x="24" y="762"/>
              </a:cxn>
              <a:cxn ang="0">
                <a:pos x="0" y="762"/>
              </a:cxn>
              <a:cxn ang="0">
                <a:pos x="0" y="756"/>
              </a:cxn>
              <a:cxn ang="0">
                <a:pos x="0" y="378"/>
              </a:cxn>
              <a:cxn ang="0">
                <a:pos x="24" y="378"/>
              </a:cxn>
              <a:cxn ang="0">
                <a:pos x="24" y="384"/>
              </a:cxn>
              <a:cxn ang="0">
                <a:pos x="0" y="384"/>
              </a:cxn>
              <a:cxn ang="0">
                <a:pos x="0" y="378"/>
              </a:cxn>
              <a:cxn ang="0">
                <a:pos x="0" y="0"/>
              </a:cxn>
              <a:cxn ang="0">
                <a:pos x="24" y="0"/>
              </a:cxn>
              <a:cxn ang="0">
                <a:pos x="24" y="6"/>
              </a:cxn>
              <a:cxn ang="0">
                <a:pos x="0" y="6"/>
              </a:cxn>
              <a:cxn ang="0">
                <a:pos x="0" y="0"/>
              </a:cxn>
            </a:cxnLst>
            <a:rect l="0" t="0" r="r" b="b"/>
            <a:pathLst>
              <a:path w="24" h="1896">
                <a:moveTo>
                  <a:pt x="0" y="1890"/>
                </a:moveTo>
                <a:lnTo>
                  <a:pt x="24" y="1890"/>
                </a:lnTo>
                <a:lnTo>
                  <a:pt x="24" y="1896"/>
                </a:lnTo>
                <a:lnTo>
                  <a:pt x="0" y="1896"/>
                </a:lnTo>
                <a:lnTo>
                  <a:pt x="0" y="1890"/>
                </a:lnTo>
                <a:close/>
                <a:moveTo>
                  <a:pt x="0" y="1512"/>
                </a:moveTo>
                <a:lnTo>
                  <a:pt x="24" y="1512"/>
                </a:lnTo>
                <a:lnTo>
                  <a:pt x="24" y="1518"/>
                </a:lnTo>
                <a:lnTo>
                  <a:pt x="0" y="1518"/>
                </a:lnTo>
                <a:lnTo>
                  <a:pt x="0" y="1512"/>
                </a:lnTo>
                <a:close/>
                <a:moveTo>
                  <a:pt x="0" y="1134"/>
                </a:moveTo>
                <a:lnTo>
                  <a:pt x="24" y="1134"/>
                </a:lnTo>
                <a:lnTo>
                  <a:pt x="24" y="1140"/>
                </a:lnTo>
                <a:lnTo>
                  <a:pt x="0" y="1140"/>
                </a:lnTo>
                <a:lnTo>
                  <a:pt x="0" y="1134"/>
                </a:lnTo>
                <a:close/>
                <a:moveTo>
                  <a:pt x="0" y="756"/>
                </a:moveTo>
                <a:lnTo>
                  <a:pt x="24" y="756"/>
                </a:lnTo>
                <a:lnTo>
                  <a:pt x="24" y="762"/>
                </a:lnTo>
                <a:lnTo>
                  <a:pt x="0" y="762"/>
                </a:lnTo>
                <a:lnTo>
                  <a:pt x="0" y="756"/>
                </a:lnTo>
                <a:close/>
                <a:moveTo>
                  <a:pt x="0" y="378"/>
                </a:moveTo>
                <a:lnTo>
                  <a:pt x="24" y="378"/>
                </a:lnTo>
                <a:lnTo>
                  <a:pt x="24" y="384"/>
                </a:lnTo>
                <a:lnTo>
                  <a:pt x="0" y="384"/>
                </a:lnTo>
                <a:lnTo>
                  <a:pt x="0" y="378"/>
                </a:lnTo>
                <a:close/>
                <a:moveTo>
                  <a:pt x="0" y="0"/>
                </a:moveTo>
                <a:lnTo>
                  <a:pt x="24" y="0"/>
                </a:lnTo>
                <a:lnTo>
                  <a:pt x="24" y="6"/>
                </a:lnTo>
                <a:lnTo>
                  <a:pt x="0" y="6"/>
                </a:lnTo>
                <a:lnTo>
                  <a:pt x="0" y="0"/>
                </a:lnTo>
                <a:close/>
              </a:path>
            </a:pathLst>
          </a:custGeom>
          <a:solidFill>
            <a:srgbClr val="000000"/>
          </a:solidFill>
          <a:ln w="952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116" name="Freeform 20"/>
          <p:cNvSpPr>
            <a:spLocks noEditPoints="1"/>
          </p:cNvSpPr>
          <p:nvPr/>
        </p:nvSpPr>
        <p:spPr bwMode="auto">
          <a:xfrm>
            <a:off x="930276" y="4711874"/>
            <a:ext cx="7753350" cy="19050"/>
          </a:xfrm>
          <a:custGeom>
            <a:avLst/>
            <a:gdLst/>
            <a:ahLst/>
            <a:cxnLst>
              <a:cxn ang="0">
                <a:pos x="6" y="12"/>
              </a:cxn>
              <a:cxn ang="0">
                <a:pos x="0" y="0"/>
              </a:cxn>
              <a:cxn ang="0">
                <a:pos x="354" y="0"/>
              </a:cxn>
              <a:cxn ang="0">
                <a:pos x="348" y="12"/>
              </a:cxn>
              <a:cxn ang="0">
                <a:pos x="354" y="0"/>
              </a:cxn>
              <a:cxn ang="0">
                <a:pos x="708" y="12"/>
              </a:cxn>
              <a:cxn ang="0">
                <a:pos x="702" y="0"/>
              </a:cxn>
              <a:cxn ang="0">
                <a:pos x="1056" y="0"/>
              </a:cxn>
              <a:cxn ang="0">
                <a:pos x="1050" y="12"/>
              </a:cxn>
              <a:cxn ang="0">
                <a:pos x="1056" y="0"/>
              </a:cxn>
              <a:cxn ang="0">
                <a:pos x="1404" y="12"/>
              </a:cxn>
              <a:cxn ang="0">
                <a:pos x="1398" y="0"/>
              </a:cxn>
              <a:cxn ang="0">
                <a:pos x="1752" y="0"/>
              </a:cxn>
              <a:cxn ang="0">
                <a:pos x="1746" y="12"/>
              </a:cxn>
              <a:cxn ang="0">
                <a:pos x="1752" y="0"/>
              </a:cxn>
              <a:cxn ang="0">
                <a:pos x="2100" y="12"/>
              </a:cxn>
              <a:cxn ang="0">
                <a:pos x="2094" y="0"/>
              </a:cxn>
              <a:cxn ang="0">
                <a:pos x="2448" y="0"/>
              </a:cxn>
              <a:cxn ang="0">
                <a:pos x="2442" y="12"/>
              </a:cxn>
              <a:cxn ang="0">
                <a:pos x="2448" y="0"/>
              </a:cxn>
              <a:cxn ang="0">
                <a:pos x="2796" y="12"/>
              </a:cxn>
              <a:cxn ang="0">
                <a:pos x="2790" y="0"/>
              </a:cxn>
              <a:cxn ang="0">
                <a:pos x="3144" y="0"/>
              </a:cxn>
              <a:cxn ang="0">
                <a:pos x="3138" y="12"/>
              </a:cxn>
              <a:cxn ang="0">
                <a:pos x="3144" y="0"/>
              </a:cxn>
              <a:cxn ang="0">
                <a:pos x="3492" y="12"/>
              </a:cxn>
              <a:cxn ang="0">
                <a:pos x="3486" y="0"/>
              </a:cxn>
              <a:cxn ang="0">
                <a:pos x="3840" y="0"/>
              </a:cxn>
              <a:cxn ang="0">
                <a:pos x="3834" y="12"/>
              </a:cxn>
              <a:cxn ang="0">
                <a:pos x="3840" y="0"/>
              </a:cxn>
              <a:cxn ang="0">
                <a:pos x="4188" y="12"/>
              </a:cxn>
              <a:cxn ang="0">
                <a:pos x="4182" y="0"/>
              </a:cxn>
              <a:cxn ang="0">
                <a:pos x="4536" y="0"/>
              </a:cxn>
              <a:cxn ang="0">
                <a:pos x="4530" y="12"/>
              </a:cxn>
              <a:cxn ang="0">
                <a:pos x="4536" y="0"/>
              </a:cxn>
              <a:cxn ang="0">
                <a:pos x="4884" y="12"/>
              </a:cxn>
              <a:cxn ang="0">
                <a:pos x="4878" y="0"/>
              </a:cxn>
            </a:cxnLst>
            <a:rect l="0" t="0" r="r" b="b"/>
            <a:pathLst>
              <a:path w="4884" h="12">
                <a:moveTo>
                  <a:pt x="6" y="0"/>
                </a:moveTo>
                <a:lnTo>
                  <a:pt x="6" y="12"/>
                </a:lnTo>
                <a:lnTo>
                  <a:pt x="0" y="12"/>
                </a:lnTo>
                <a:lnTo>
                  <a:pt x="0" y="0"/>
                </a:lnTo>
                <a:lnTo>
                  <a:pt x="6" y="0"/>
                </a:lnTo>
                <a:close/>
                <a:moveTo>
                  <a:pt x="354" y="0"/>
                </a:moveTo>
                <a:lnTo>
                  <a:pt x="354" y="12"/>
                </a:lnTo>
                <a:lnTo>
                  <a:pt x="348" y="12"/>
                </a:lnTo>
                <a:lnTo>
                  <a:pt x="348" y="0"/>
                </a:lnTo>
                <a:lnTo>
                  <a:pt x="354" y="0"/>
                </a:lnTo>
                <a:close/>
                <a:moveTo>
                  <a:pt x="708" y="0"/>
                </a:moveTo>
                <a:lnTo>
                  <a:pt x="708" y="12"/>
                </a:lnTo>
                <a:lnTo>
                  <a:pt x="702" y="12"/>
                </a:lnTo>
                <a:lnTo>
                  <a:pt x="702" y="0"/>
                </a:lnTo>
                <a:lnTo>
                  <a:pt x="708" y="0"/>
                </a:lnTo>
                <a:close/>
                <a:moveTo>
                  <a:pt x="1056" y="0"/>
                </a:moveTo>
                <a:lnTo>
                  <a:pt x="1056" y="12"/>
                </a:lnTo>
                <a:lnTo>
                  <a:pt x="1050" y="12"/>
                </a:lnTo>
                <a:lnTo>
                  <a:pt x="1050" y="0"/>
                </a:lnTo>
                <a:lnTo>
                  <a:pt x="1056" y="0"/>
                </a:lnTo>
                <a:close/>
                <a:moveTo>
                  <a:pt x="1404" y="0"/>
                </a:moveTo>
                <a:lnTo>
                  <a:pt x="1404" y="12"/>
                </a:lnTo>
                <a:lnTo>
                  <a:pt x="1398" y="12"/>
                </a:lnTo>
                <a:lnTo>
                  <a:pt x="1398" y="0"/>
                </a:lnTo>
                <a:lnTo>
                  <a:pt x="1404" y="0"/>
                </a:lnTo>
                <a:close/>
                <a:moveTo>
                  <a:pt x="1752" y="0"/>
                </a:moveTo>
                <a:lnTo>
                  <a:pt x="1752" y="12"/>
                </a:lnTo>
                <a:lnTo>
                  <a:pt x="1746" y="12"/>
                </a:lnTo>
                <a:lnTo>
                  <a:pt x="1746" y="0"/>
                </a:lnTo>
                <a:lnTo>
                  <a:pt x="1752" y="0"/>
                </a:lnTo>
                <a:close/>
                <a:moveTo>
                  <a:pt x="2100" y="0"/>
                </a:moveTo>
                <a:lnTo>
                  <a:pt x="2100" y="12"/>
                </a:lnTo>
                <a:lnTo>
                  <a:pt x="2094" y="12"/>
                </a:lnTo>
                <a:lnTo>
                  <a:pt x="2094" y="0"/>
                </a:lnTo>
                <a:lnTo>
                  <a:pt x="2100" y="0"/>
                </a:lnTo>
                <a:close/>
                <a:moveTo>
                  <a:pt x="2448" y="0"/>
                </a:moveTo>
                <a:lnTo>
                  <a:pt x="2448" y="12"/>
                </a:lnTo>
                <a:lnTo>
                  <a:pt x="2442" y="12"/>
                </a:lnTo>
                <a:lnTo>
                  <a:pt x="2442" y="0"/>
                </a:lnTo>
                <a:lnTo>
                  <a:pt x="2448" y="0"/>
                </a:lnTo>
                <a:close/>
                <a:moveTo>
                  <a:pt x="2796" y="0"/>
                </a:moveTo>
                <a:lnTo>
                  <a:pt x="2796" y="12"/>
                </a:lnTo>
                <a:lnTo>
                  <a:pt x="2790" y="12"/>
                </a:lnTo>
                <a:lnTo>
                  <a:pt x="2790" y="0"/>
                </a:lnTo>
                <a:lnTo>
                  <a:pt x="2796" y="0"/>
                </a:lnTo>
                <a:close/>
                <a:moveTo>
                  <a:pt x="3144" y="0"/>
                </a:moveTo>
                <a:lnTo>
                  <a:pt x="3144" y="12"/>
                </a:lnTo>
                <a:lnTo>
                  <a:pt x="3138" y="12"/>
                </a:lnTo>
                <a:lnTo>
                  <a:pt x="3138" y="0"/>
                </a:lnTo>
                <a:lnTo>
                  <a:pt x="3144" y="0"/>
                </a:lnTo>
                <a:close/>
                <a:moveTo>
                  <a:pt x="3492" y="0"/>
                </a:moveTo>
                <a:lnTo>
                  <a:pt x="3492" y="12"/>
                </a:lnTo>
                <a:lnTo>
                  <a:pt x="3486" y="12"/>
                </a:lnTo>
                <a:lnTo>
                  <a:pt x="3486" y="0"/>
                </a:lnTo>
                <a:lnTo>
                  <a:pt x="3492" y="0"/>
                </a:lnTo>
                <a:close/>
                <a:moveTo>
                  <a:pt x="3840" y="0"/>
                </a:moveTo>
                <a:lnTo>
                  <a:pt x="3840" y="12"/>
                </a:lnTo>
                <a:lnTo>
                  <a:pt x="3834" y="12"/>
                </a:lnTo>
                <a:lnTo>
                  <a:pt x="3834" y="0"/>
                </a:lnTo>
                <a:lnTo>
                  <a:pt x="3840" y="0"/>
                </a:lnTo>
                <a:close/>
                <a:moveTo>
                  <a:pt x="4188" y="0"/>
                </a:moveTo>
                <a:lnTo>
                  <a:pt x="4188" y="12"/>
                </a:lnTo>
                <a:lnTo>
                  <a:pt x="4182" y="12"/>
                </a:lnTo>
                <a:lnTo>
                  <a:pt x="4182" y="0"/>
                </a:lnTo>
                <a:lnTo>
                  <a:pt x="4188" y="0"/>
                </a:lnTo>
                <a:close/>
                <a:moveTo>
                  <a:pt x="4536" y="0"/>
                </a:moveTo>
                <a:lnTo>
                  <a:pt x="4536" y="12"/>
                </a:lnTo>
                <a:lnTo>
                  <a:pt x="4530" y="12"/>
                </a:lnTo>
                <a:lnTo>
                  <a:pt x="4530" y="0"/>
                </a:lnTo>
                <a:lnTo>
                  <a:pt x="4536" y="0"/>
                </a:lnTo>
                <a:close/>
                <a:moveTo>
                  <a:pt x="4884" y="0"/>
                </a:moveTo>
                <a:lnTo>
                  <a:pt x="4884" y="12"/>
                </a:lnTo>
                <a:lnTo>
                  <a:pt x="4878" y="12"/>
                </a:lnTo>
                <a:lnTo>
                  <a:pt x="4878" y="0"/>
                </a:lnTo>
                <a:lnTo>
                  <a:pt x="4884" y="0"/>
                </a:lnTo>
                <a:close/>
              </a:path>
            </a:pathLst>
          </a:custGeom>
          <a:solidFill>
            <a:srgbClr val="000000"/>
          </a:solidFill>
          <a:ln w="952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117" name="Rectangle 21"/>
          <p:cNvSpPr>
            <a:spLocks noChangeArrowheads="1"/>
          </p:cNvSpPr>
          <p:nvPr/>
        </p:nvSpPr>
        <p:spPr bwMode="auto">
          <a:xfrm>
            <a:off x="588963" y="4629324"/>
            <a:ext cx="285750"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18" name="Rectangle 22"/>
          <p:cNvSpPr>
            <a:spLocks noChangeArrowheads="1"/>
          </p:cNvSpPr>
          <p:nvPr/>
        </p:nvSpPr>
        <p:spPr bwMode="auto">
          <a:xfrm>
            <a:off x="508001" y="4029249"/>
            <a:ext cx="371475"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19" name="Rectangle 23"/>
          <p:cNvSpPr>
            <a:spLocks noChangeArrowheads="1"/>
          </p:cNvSpPr>
          <p:nvPr/>
        </p:nvSpPr>
        <p:spPr bwMode="auto">
          <a:xfrm>
            <a:off x="508001" y="3429174"/>
            <a:ext cx="371475"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20" name="Rectangle 24"/>
          <p:cNvSpPr>
            <a:spLocks noChangeArrowheads="1"/>
          </p:cNvSpPr>
          <p:nvPr/>
        </p:nvSpPr>
        <p:spPr bwMode="auto">
          <a:xfrm>
            <a:off x="508001" y="2829099"/>
            <a:ext cx="371475"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21" name="Rectangle 25"/>
          <p:cNvSpPr>
            <a:spLocks noChangeArrowheads="1"/>
          </p:cNvSpPr>
          <p:nvPr/>
        </p:nvSpPr>
        <p:spPr bwMode="auto">
          <a:xfrm>
            <a:off x="508001" y="2229024"/>
            <a:ext cx="371475"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80%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22" name="Rectangle 26"/>
          <p:cNvSpPr>
            <a:spLocks noChangeArrowheads="1"/>
          </p:cNvSpPr>
          <p:nvPr/>
        </p:nvSpPr>
        <p:spPr bwMode="auto">
          <a:xfrm>
            <a:off x="419101" y="1628949"/>
            <a:ext cx="457200"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23" name="Rectangle 27"/>
          <p:cNvSpPr>
            <a:spLocks noChangeArrowheads="1"/>
          </p:cNvSpPr>
          <p:nvPr/>
        </p:nvSpPr>
        <p:spPr bwMode="auto">
          <a:xfrm>
            <a:off x="1030288" y="4757912"/>
            <a:ext cx="457200" cy="952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cs typeface="Arial" pitchFamily="34" charset="0"/>
              </a:rPr>
              <a:t>Kazakhstan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24" name="Rectangle 28"/>
          <p:cNvSpPr>
            <a:spLocks noChangeArrowheads="1"/>
          </p:cNvSpPr>
          <p:nvPr/>
        </p:nvSpPr>
        <p:spPr bwMode="auto">
          <a:xfrm>
            <a:off x="1116013" y="4843637"/>
            <a:ext cx="257175" cy="952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cs typeface="Arial" pitchFamily="34" charset="0"/>
              </a:rPr>
              <a:t>(2268)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25" name="Rectangle 29"/>
          <p:cNvSpPr>
            <a:spLocks noChangeArrowheads="1"/>
          </p:cNvSpPr>
          <p:nvPr/>
        </p:nvSpPr>
        <p:spPr bwMode="auto">
          <a:xfrm>
            <a:off x="1563688" y="4757912"/>
            <a:ext cx="466725" cy="952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cs typeface="Arial" pitchFamily="34" charset="0"/>
              </a:rPr>
              <a:t>Turkey (263)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26" name="Rectangle 30"/>
          <p:cNvSpPr>
            <a:spLocks noChangeArrowheads="1"/>
          </p:cNvSpPr>
          <p:nvPr/>
        </p:nvSpPr>
        <p:spPr bwMode="auto">
          <a:xfrm>
            <a:off x="2144713" y="4757912"/>
            <a:ext cx="438150" cy="952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cs typeface="Arial" pitchFamily="34" charset="0"/>
              </a:rPr>
              <a:t>Uzbekistan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27" name="Rectangle 31"/>
          <p:cNvSpPr>
            <a:spLocks noChangeArrowheads="1"/>
          </p:cNvSpPr>
          <p:nvPr/>
        </p:nvSpPr>
        <p:spPr bwMode="auto">
          <a:xfrm>
            <a:off x="2239963" y="4843637"/>
            <a:ext cx="219075" cy="952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cs typeface="Arial" pitchFamily="34" charset="0"/>
              </a:rPr>
              <a:t>(294)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28" name="Rectangle 32"/>
          <p:cNvSpPr>
            <a:spLocks noChangeArrowheads="1"/>
          </p:cNvSpPr>
          <p:nvPr/>
        </p:nvSpPr>
        <p:spPr bwMode="auto">
          <a:xfrm>
            <a:off x="2640013" y="4757912"/>
            <a:ext cx="523875" cy="952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cs typeface="Arial" pitchFamily="34" charset="0"/>
              </a:rPr>
              <a:t>Ecuador (210)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29" name="Rectangle 33"/>
          <p:cNvSpPr>
            <a:spLocks noChangeArrowheads="1"/>
          </p:cNvSpPr>
          <p:nvPr/>
        </p:nvSpPr>
        <p:spPr bwMode="auto">
          <a:xfrm>
            <a:off x="3201988" y="4757912"/>
            <a:ext cx="514350" cy="952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cs typeface="Arial" pitchFamily="34" charset="0"/>
              </a:rPr>
              <a:t>Georgia (417)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0" name="Rectangle 34"/>
          <p:cNvSpPr>
            <a:spLocks noChangeArrowheads="1"/>
          </p:cNvSpPr>
          <p:nvPr/>
        </p:nvSpPr>
        <p:spPr bwMode="auto">
          <a:xfrm>
            <a:off x="3792538" y="4757912"/>
            <a:ext cx="447675" cy="952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cs typeface="Arial" pitchFamily="34" charset="0"/>
              </a:rPr>
              <a:t>Democratic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1" name="Rectangle 35"/>
          <p:cNvSpPr>
            <a:spLocks noChangeArrowheads="1"/>
          </p:cNvSpPr>
          <p:nvPr/>
        </p:nvSpPr>
        <p:spPr bwMode="auto">
          <a:xfrm>
            <a:off x="3735388" y="4843637"/>
            <a:ext cx="571500" cy="952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cs typeface="Arial" pitchFamily="34" charset="0"/>
              </a:rPr>
              <a:t>Republic of the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2" name="Rectangle 36"/>
          <p:cNvSpPr>
            <a:spLocks noChangeArrowheads="1"/>
          </p:cNvSpPr>
          <p:nvPr/>
        </p:nvSpPr>
        <p:spPr bwMode="auto">
          <a:xfrm>
            <a:off x="3773488" y="4929362"/>
            <a:ext cx="466725" cy="952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cs typeface="Arial" pitchFamily="34" charset="0"/>
              </a:rPr>
              <a:t>Congo (202)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3" name="Rectangle 37"/>
          <p:cNvSpPr>
            <a:spLocks noChangeArrowheads="1"/>
          </p:cNvSpPr>
          <p:nvPr/>
        </p:nvSpPr>
        <p:spPr bwMode="auto">
          <a:xfrm>
            <a:off x="4354513" y="4757912"/>
            <a:ext cx="428625" cy="952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cs typeface="Arial" pitchFamily="34" charset="0"/>
              </a:rPr>
              <a:t>Philippines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4" name="Rectangle 38"/>
          <p:cNvSpPr>
            <a:spLocks noChangeArrowheads="1"/>
          </p:cNvSpPr>
          <p:nvPr/>
        </p:nvSpPr>
        <p:spPr bwMode="auto">
          <a:xfrm>
            <a:off x="4449763" y="4843637"/>
            <a:ext cx="219075" cy="952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cs typeface="Arial" pitchFamily="34" charset="0"/>
              </a:rPr>
              <a:t>(520)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5" name="Rectangle 39"/>
          <p:cNvSpPr>
            <a:spLocks noChangeArrowheads="1"/>
          </p:cNvSpPr>
          <p:nvPr/>
        </p:nvSpPr>
        <p:spPr bwMode="auto">
          <a:xfrm>
            <a:off x="4849813" y="4757912"/>
            <a:ext cx="514350" cy="952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cs typeface="Arial" pitchFamily="34" charset="0"/>
              </a:rPr>
              <a:t>Namibia (221)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6" name="Rectangle 40"/>
          <p:cNvSpPr>
            <a:spLocks noChangeArrowheads="1"/>
          </p:cNvSpPr>
          <p:nvPr/>
        </p:nvSpPr>
        <p:spPr bwMode="auto">
          <a:xfrm>
            <a:off x="5507038" y="4757912"/>
            <a:ext cx="333375" cy="952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cs typeface="Arial" pitchFamily="34" charset="0"/>
              </a:rPr>
              <a:t>Russian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7" name="Rectangle 41"/>
          <p:cNvSpPr>
            <a:spLocks noChangeArrowheads="1"/>
          </p:cNvSpPr>
          <p:nvPr/>
        </p:nvSpPr>
        <p:spPr bwMode="auto">
          <a:xfrm>
            <a:off x="5468938" y="4843637"/>
            <a:ext cx="428625" cy="952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cs typeface="Arial" pitchFamily="34" charset="0"/>
              </a:rPr>
              <a:t>Federation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8" name="Rectangle 42"/>
          <p:cNvSpPr>
            <a:spLocks noChangeArrowheads="1"/>
          </p:cNvSpPr>
          <p:nvPr/>
        </p:nvSpPr>
        <p:spPr bwMode="auto">
          <a:xfrm>
            <a:off x="5535613" y="4929362"/>
            <a:ext cx="257175" cy="952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cs typeface="Arial" pitchFamily="34" charset="0"/>
              </a:rPr>
              <a:t>(1537)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9" name="Rectangle 43"/>
          <p:cNvSpPr>
            <a:spLocks noChangeArrowheads="1"/>
          </p:cNvSpPr>
          <p:nvPr/>
        </p:nvSpPr>
        <p:spPr bwMode="auto">
          <a:xfrm>
            <a:off x="6002338" y="4757912"/>
            <a:ext cx="428625" cy="952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cs typeface="Arial" pitchFamily="34" charset="0"/>
              </a:rPr>
              <a:t>Brazil (444)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40" name="Rectangle 44"/>
          <p:cNvSpPr>
            <a:spLocks noChangeArrowheads="1"/>
          </p:cNvSpPr>
          <p:nvPr/>
        </p:nvSpPr>
        <p:spPr bwMode="auto">
          <a:xfrm>
            <a:off x="6554788" y="4757912"/>
            <a:ext cx="438150" cy="952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cs typeface="Arial" pitchFamily="34" charset="0"/>
              </a:rPr>
              <a:t>Kyrgyzstan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41" name="Rectangle 45"/>
          <p:cNvSpPr>
            <a:spLocks noChangeArrowheads="1"/>
          </p:cNvSpPr>
          <p:nvPr/>
        </p:nvSpPr>
        <p:spPr bwMode="auto">
          <a:xfrm>
            <a:off x="6659563" y="4843637"/>
            <a:ext cx="219075" cy="952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cs typeface="Arial" pitchFamily="34" charset="0"/>
              </a:rPr>
              <a:t>(262)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42" name="Rectangle 46"/>
          <p:cNvSpPr>
            <a:spLocks noChangeArrowheads="1"/>
          </p:cNvSpPr>
          <p:nvPr/>
        </p:nvSpPr>
        <p:spPr bwMode="auto">
          <a:xfrm>
            <a:off x="7116763" y="4757912"/>
            <a:ext cx="438150" cy="952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cs typeface="Arial" pitchFamily="34" charset="0"/>
              </a:rPr>
              <a:t>Republic of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43" name="Rectangle 47"/>
          <p:cNvSpPr>
            <a:spLocks noChangeArrowheads="1"/>
          </p:cNvSpPr>
          <p:nvPr/>
        </p:nvSpPr>
        <p:spPr bwMode="auto">
          <a:xfrm>
            <a:off x="7059613" y="4843637"/>
            <a:ext cx="523875" cy="952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cs typeface="Arial" pitchFamily="34" charset="0"/>
              </a:rPr>
              <a:t>Moldova (522)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44" name="Rectangle 48"/>
          <p:cNvSpPr>
            <a:spLocks noChangeArrowheads="1"/>
          </p:cNvSpPr>
          <p:nvPr/>
        </p:nvSpPr>
        <p:spPr bwMode="auto">
          <a:xfrm>
            <a:off x="7650163" y="4757912"/>
            <a:ext cx="476250" cy="952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cs typeface="Arial" pitchFamily="34" charset="0"/>
              </a:rPr>
              <a:t>South Africa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45" name="Rectangle 49"/>
          <p:cNvSpPr>
            <a:spLocks noChangeArrowheads="1"/>
          </p:cNvSpPr>
          <p:nvPr/>
        </p:nvSpPr>
        <p:spPr bwMode="auto">
          <a:xfrm>
            <a:off x="7745413" y="4843637"/>
            <a:ext cx="257175" cy="952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cs typeface="Arial" pitchFamily="34" charset="0"/>
              </a:rPr>
              <a:t>(4383)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46" name="Rectangle 50"/>
          <p:cNvSpPr>
            <a:spLocks noChangeArrowheads="1"/>
          </p:cNvSpPr>
          <p:nvPr/>
        </p:nvSpPr>
        <p:spPr bwMode="auto">
          <a:xfrm>
            <a:off x="8154988" y="4757912"/>
            <a:ext cx="542925" cy="952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cs typeface="Arial" pitchFamily="34" charset="0"/>
              </a:rPr>
              <a:t>Romania (816)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47" name="Rectangle 51"/>
          <p:cNvSpPr>
            <a:spLocks noChangeArrowheads="1"/>
          </p:cNvSpPr>
          <p:nvPr/>
        </p:nvSpPr>
        <p:spPr bwMode="auto">
          <a:xfrm>
            <a:off x="1310432" y="5444356"/>
            <a:ext cx="95250" cy="85725"/>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49" name="Rectangle 53"/>
          <p:cNvSpPr>
            <a:spLocks noChangeArrowheads="1"/>
          </p:cNvSpPr>
          <p:nvPr/>
        </p:nvSpPr>
        <p:spPr bwMode="auto">
          <a:xfrm>
            <a:off x="1475656" y="5373365"/>
            <a:ext cx="774251"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cs typeface="Arial" pitchFamily="34" charset="0"/>
              </a:rPr>
              <a:t>Success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150" name="Rectangle 54"/>
          <p:cNvSpPr>
            <a:spLocks noChangeArrowheads="1"/>
          </p:cNvSpPr>
          <p:nvPr/>
        </p:nvSpPr>
        <p:spPr bwMode="auto">
          <a:xfrm>
            <a:off x="2935368" y="5444356"/>
            <a:ext cx="95250" cy="857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52" name="Rectangle 56"/>
          <p:cNvSpPr>
            <a:spLocks noChangeArrowheads="1"/>
          </p:cNvSpPr>
          <p:nvPr/>
        </p:nvSpPr>
        <p:spPr bwMode="auto">
          <a:xfrm>
            <a:off x="3071893" y="5357614"/>
            <a:ext cx="419987"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cs typeface="Arial" pitchFamily="34" charset="0"/>
              </a:rPr>
              <a:t>Died</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153" name="Rectangle 57"/>
          <p:cNvSpPr>
            <a:spLocks noChangeArrowheads="1"/>
          </p:cNvSpPr>
          <p:nvPr/>
        </p:nvSpPr>
        <p:spPr bwMode="auto">
          <a:xfrm>
            <a:off x="4092081" y="5444356"/>
            <a:ext cx="95250" cy="85725"/>
          </a:xfrm>
          <a:prstGeom prst="rect">
            <a:avLst/>
          </a:prstGeom>
          <a:solidFill>
            <a:srgbClr val="FF99CC"/>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55" name="Rectangle 59"/>
          <p:cNvSpPr>
            <a:spLocks noChangeArrowheads="1"/>
          </p:cNvSpPr>
          <p:nvPr/>
        </p:nvSpPr>
        <p:spPr bwMode="auto">
          <a:xfrm>
            <a:off x="4231781" y="5357614"/>
            <a:ext cx="556243"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cs typeface="Arial" pitchFamily="34" charset="0"/>
              </a:rPr>
              <a:t>Failed</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156" name="Rectangle 60"/>
          <p:cNvSpPr>
            <a:spLocks noChangeArrowheads="1"/>
          </p:cNvSpPr>
          <p:nvPr/>
        </p:nvSpPr>
        <p:spPr bwMode="auto">
          <a:xfrm>
            <a:off x="5288411" y="5431656"/>
            <a:ext cx="95250" cy="85725"/>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4158" name="Rectangle 62"/>
          <p:cNvSpPr>
            <a:spLocks noChangeArrowheads="1"/>
          </p:cNvSpPr>
          <p:nvPr/>
        </p:nvSpPr>
        <p:spPr bwMode="auto">
          <a:xfrm>
            <a:off x="5423349" y="5370314"/>
            <a:ext cx="876843"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cs typeface="Arial" pitchFamily="34" charset="0"/>
              </a:rPr>
              <a:t>Defaulted</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160" name="Freeform 64"/>
          <p:cNvSpPr>
            <a:spLocks noEditPoints="1"/>
          </p:cNvSpPr>
          <p:nvPr/>
        </p:nvSpPr>
        <p:spPr bwMode="auto">
          <a:xfrm>
            <a:off x="6692747" y="5426894"/>
            <a:ext cx="95250" cy="85725"/>
          </a:xfrm>
          <a:custGeom>
            <a:avLst/>
            <a:gdLst/>
            <a:ahLst/>
            <a:cxnLst>
              <a:cxn ang="0">
                <a:pos x="0" y="8"/>
              </a:cxn>
              <a:cxn ang="0">
                <a:pos x="8" y="0"/>
              </a:cxn>
              <a:cxn ang="0">
                <a:pos x="152" y="0"/>
              </a:cxn>
              <a:cxn ang="0">
                <a:pos x="160" y="8"/>
              </a:cxn>
              <a:cxn ang="0">
                <a:pos x="160" y="136"/>
              </a:cxn>
              <a:cxn ang="0">
                <a:pos x="152" y="144"/>
              </a:cxn>
              <a:cxn ang="0">
                <a:pos x="8" y="144"/>
              </a:cxn>
              <a:cxn ang="0">
                <a:pos x="0" y="136"/>
              </a:cxn>
              <a:cxn ang="0">
                <a:pos x="0" y="8"/>
              </a:cxn>
              <a:cxn ang="0">
                <a:pos x="16" y="136"/>
              </a:cxn>
              <a:cxn ang="0">
                <a:pos x="8" y="128"/>
              </a:cxn>
              <a:cxn ang="0">
                <a:pos x="152" y="128"/>
              </a:cxn>
              <a:cxn ang="0">
                <a:pos x="144" y="136"/>
              </a:cxn>
              <a:cxn ang="0">
                <a:pos x="144" y="8"/>
              </a:cxn>
              <a:cxn ang="0">
                <a:pos x="152" y="16"/>
              </a:cxn>
              <a:cxn ang="0">
                <a:pos x="8" y="16"/>
              </a:cxn>
              <a:cxn ang="0">
                <a:pos x="16" y="8"/>
              </a:cxn>
              <a:cxn ang="0">
                <a:pos x="16" y="136"/>
              </a:cxn>
            </a:cxnLst>
            <a:rect l="0" t="0" r="r" b="b"/>
            <a:pathLst>
              <a:path w="160" h="144">
                <a:moveTo>
                  <a:pt x="0" y="8"/>
                </a:moveTo>
                <a:cubicBezTo>
                  <a:pt x="0" y="4"/>
                  <a:pt x="4" y="0"/>
                  <a:pt x="8" y="0"/>
                </a:cubicBezTo>
                <a:lnTo>
                  <a:pt x="152" y="0"/>
                </a:lnTo>
                <a:cubicBezTo>
                  <a:pt x="157" y="0"/>
                  <a:pt x="160" y="4"/>
                  <a:pt x="160" y="8"/>
                </a:cubicBezTo>
                <a:lnTo>
                  <a:pt x="160" y="136"/>
                </a:lnTo>
                <a:cubicBezTo>
                  <a:pt x="160" y="141"/>
                  <a:pt x="157" y="144"/>
                  <a:pt x="152" y="144"/>
                </a:cubicBezTo>
                <a:lnTo>
                  <a:pt x="8" y="144"/>
                </a:lnTo>
                <a:cubicBezTo>
                  <a:pt x="4" y="144"/>
                  <a:pt x="0" y="141"/>
                  <a:pt x="0" y="136"/>
                </a:cubicBezTo>
                <a:lnTo>
                  <a:pt x="0" y="8"/>
                </a:lnTo>
                <a:close/>
                <a:moveTo>
                  <a:pt x="16" y="136"/>
                </a:moveTo>
                <a:lnTo>
                  <a:pt x="8" y="128"/>
                </a:lnTo>
                <a:lnTo>
                  <a:pt x="152" y="128"/>
                </a:lnTo>
                <a:lnTo>
                  <a:pt x="144" y="136"/>
                </a:lnTo>
                <a:lnTo>
                  <a:pt x="144" y="8"/>
                </a:lnTo>
                <a:lnTo>
                  <a:pt x="152" y="16"/>
                </a:lnTo>
                <a:lnTo>
                  <a:pt x="8" y="16"/>
                </a:lnTo>
                <a:lnTo>
                  <a:pt x="16" y="8"/>
                </a:lnTo>
                <a:lnTo>
                  <a:pt x="16" y="136"/>
                </a:lnTo>
                <a:close/>
              </a:path>
            </a:pathLst>
          </a:custGeom>
          <a:solidFill>
            <a:srgbClr val="000000"/>
          </a:solidFill>
          <a:ln w="952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sz="1600"/>
          </a:p>
        </p:txBody>
      </p:sp>
      <p:sp>
        <p:nvSpPr>
          <p:cNvPr id="4161" name="Rectangle 65"/>
          <p:cNvSpPr>
            <a:spLocks noChangeArrowheads="1"/>
          </p:cNvSpPr>
          <p:nvPr/>
        </p:nvSpPr>
        <p:spPr bwMode="auto">
          <a:xfrm>
            <a:off x="6835622" y="5370314"/>
            <a:ext cx="126477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cs typeface="Arial" pitchFamily="34" charset="0"/>
              </a:rPr>
              <a:t>Not evaluated</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8" name="Rectangle 57"/>
          <p:cNvSpPr/>
          <p:nvPr/>
        </p:nvSpPr>
        <p:spPr>
          <a:xfrm>
            <a:off x="0" y="5805264"/>
            <a:ext cx="9144000" cy="584775"/>
          </a:xfrm>
          <a:prstGeom prst="rect">
            <a:avLst/>
          </a:prstGeom>
        </p:spPr>
        <p:txBody>
          <a:bodyPr wrap="square">
            <a:spAutoFit/>
          </a:bodyPr>
          <a:lstStyle/>
          <a:p>
            <a:r>
              <a:rPr lang="en-US" sz="1600" b="0" dirty="0" smtClean="0">
                <a:latin typeface="Calibri" pitchFamily="34" charset="0"/>
              </a:rPr>
              <a:t>* In countries reporting outcomes for &gt;200 MDR-TB cases with &lt;20% unevaluated (cohort size shown below country names)</a:t>
            </a:r>
            <a:endParaRPr lang="en-GB" sz="1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ennis\1.r_r for mdr\Mapping\eRR for MDR HBC 2011.BMP"/>
          <p:cNvPicPr>
            <a:picLocks noChangeAspect="1" noChangeArrowheads="1"/>
          </p:cNvPicPr>
          <p:nvPr/>
        </p:nvPicPr>
        <p:blipFill>
          <a:blip r:embed="rId3" cstate="print"/>
          <a:srcRect l="5985"/>
          <a:stretch>
            <a:fillRect/>
          </a:stretch>
        </p:blipFill>
        <p:spPr bwMode="auto">
          <a:xfrm>
            <a:off x="1115615" y="764704"/>
            <a:ext cx="7186625" cy="5642208"/>
          </a:xfrm>
          <a:prstGeom prst="rect">
            <a:avLst/>
          </a:prstGeom>
          <a:noFill/>
        </p:spPr>
      </p:pic>
      <p:sp>
        <p:nvSpPr>
          <p:cNvPr id="17413" name="TextBox 6"/>
          <p:cNvSpPr txBox="1">
            <a:spLocks noChangeArrowheads="1"/>
          </p:cNvSpPr>
          <p:nvPr/>
        </p:nvSpPr>
        <p:spPr bwMode="auto">
          <a:xfrm>
            <a:off x="2002280" y="4942900"/>
            <a:ext cx="2902911" cy="954107"/>
          </a:xfrm>
          <a:prstGeom prst="rect">
            <a:avLst/>
          </a:prstGeom>
          <a:noFill/>
          <a:ln w="9525">
            <a:noFill/>
            <a:miter lim="800000"/>
            <a:headEnd/>
            <a:tailEnd/>
          </a:ln>
        </p:spPr>
        <p:txBody>
          <a:bodyPr wrap="none">
            <a:spAutoFit/>
          </a:bodyPr>
          <a:lstStyle/>
          <a:p>
            <a:r>
              <a:rPr lang="en-GB" sz="1400" b="0" dirty="0" smtClean="0">
                <a:latin typeface="Calibri" pitchFamily="34" charset="0"/>
              </a:rPr>
              <a:t>Not high burden</a:t>
            </a:r>
          </a:p>
          <a:p>
            <a:r>
              <a:rPr lang="en-GB" sz="1400" b="0" dirty="0" smtClean="0">
                <a:latin typeface="Calibri" pitchFamily="34" charset="0"/>
              </a:rPr>
              <a:t>No system or incomplete information</a:t>
            </a:r>
            <a:endParaRPr lang="en-GB" sz="1400" b="0" dirty="0">
              <a:latin typeface="Calibri" pitchFamily="34" charset="0"/>
            </a:endParaRPr>
          </a:p>
          <a:p>
            <a:r>
              <a:rPr lang="en-GB" sz="1400" b="0" dirty="0">
                <a:latin typeface="Calibri" pitchFamily="34" charset="0"/>
              </a:rPr>
              <a:t>Planning </a:t>
            </a:r>
            <a:r>
              <a:rPr lang="en-GB" sz="1400" b="0" dirty="0" smtClean="0">
                <a:latin typeface="Calibri" pitchFamily="34" charset="0"/>
              </a:rPr>
              <a:t>new systems</a:t>
            </a:r>
            <a:endParaRPr lang="en-GB" sz="1400" b="0" dirty="0">
              <a:latin typeface="Calibri" pitchFamily="34" charset="0"/>
            </a:endParaRPr>
          </a:p>
          <a:p>
            <a:r>
              <a:rPr lang="en-GB" sz="1400" b="0" dirty="0">
                <a:latin typeface="Calibri" pitchFamily="34" charset="0"/>
              </a:rPr>
              <a:t>Using systems</a:t>
            </a:r>
          </a:p>
        </p:txBody>
      </p:sp>
      <p:sp>
        <p:nvSpPr>
          <p:cNvPr id="7" name="Rectangle 6"/>
          <p:cNvSpPr/>
          <p:nvPr/>
        </p:nvSpPr>
        <p:spPr>
          <a:xfrm>
            <a:off x="0" y="-27384"/>
            <a:ext cx="9144000" cy="954107"/>
          </a:xfrm>
          <a:prstGeom prst="rect">
            <a:avLst/>
          </a:prstGeom>
        </p:spPr>
        <p:txBody>
          <a:bodyPr wrap="square">
            <a:spAutoFit/>
          </a:bodyPr>
          <a:lstStyle/>
          <a:p>
            <a:pPr algn="ctr"/>
            <a:r>
              <a:rPr lang="en-GB" sz="2800" dirty="0" smtClean="0">
                <a:latin typeface="Calibri" pitchFamily="34" charset="0"/>
              </a:rPr>
              <a:t>Use of electronic solutions for the management</a:t>
            </a:r>
            <a:br>
              <a:rPr lang="en-GB" sz="2800" dirty="0" smtClean="0">
                <a:latin typeface="Calibri" pitchFamily="34" charset="0"/>
              </a:rPr>
            </a:br>
            <a:r>
              <a:rPr lang="en-GB" sz="2800" dirty="0" smtClean="0">
                <a:latin typeface="Calibri" pitchFamily="34" charset="0"/>
              </a:rPr>
              <a:t>of MDR-TB patient data, by October 2011</a:t>
            </a:r>
            <a:endParaRPr lang="en-GB" sz="2800" dirty="0">
              <a:latin typeface="Calibri" pitchFamily="34" charset="0"/>
            </a:endParaRPr>
          </a:p>
        </p:txBody>
      </p:sp>
      <p:sp>
        <p:nvSpPr>
          <p:cNvPr id="5" name="Rectangle 49"/>
          <p:cNvSpPr>
            <a:spLocks noChangeArrowheads="1"/>
          </p:cNvSpPr>
          <p:nvPr/>
        </p:nvSpPr>
        <p:spPr bwMode="auto">
          <a:xfrm>
            <a:off x="87088" y="6027521"/>
            <a:ext cx="5781055" cy="415498"/>
          </a:xfrm>
          <a:prstGeom prst="rect">
            <a:avLst/>
          </a:prstGeom>
          <a:noFill/>
          <a:ln w="9525">
            <a:noFill/>
            <a:miter lim="800000"/>
            <a:headEnd/>
            <a:tailEnd/>
          </a:ln>
          <a:effectLst/>
        </p:spPr>
        <p:txBody>
          <a:bodyPr wrap="square" anchor="ctr">
            <a:spAutoFit/>
          </a:bodyPr>
          <a:lstStyle/>
          <a:p>
            <a:r>
              <a:rPr lang="en-GB" sz="700" b="0" dirty="0">
                <a:latin typeface="Calibri" pitchFamily="34" charset="0"/>
              </a:rPr>
              <a:t>The boundaries and names shown and the designations used on this map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lang="en-GB" sz="700" b="0" dirty="0" smtClean="0">
                <a:latin typeface="Calibri" pitchFamily="34" charset="0"/>
              </a:rPr>
              <a:t>  </a:t>
            </a:r>
            <a:r>
              <a:rPr lang="en-GB" sz="700" b="0" dirty="0" smtClean="0">
                <a:latin typeface="Calibri" pitchFamily="34" charset="0"/>
                <a:sym typeface="Symbol" pitchFamily="18" charset="2"/>
              </a:rPr>
              <a:t></a:t>
            </a:r>
            <a:r>
              <a:rPr lang="en-GB" sz="700" b="0" dirty="0" smtClean="0">
                <a:latin typeface="Calibri" pitchFamily="34" charset="0"/>
              </a:rPr>
              <a:t> </a:t>
            </a:r>
            <a:r>
              <a:rPr lang="en-GB" sz="700" b="0" dirty="0">
                <a:latin typeface="Calibri" pitchFamily="34" charset="0"/>
              </a:rPr>
              <a:t>WHO 2011. All rights reserved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7384"/>
            <a:ext cx="9144000" cy="1200329"/>
          </a:xfrm>
          <a:prstGeom prst="rect">
            <a:avLst/>
          </a:prstGeom>
        </p:spPr>
        <p:txBody>
          <a:bodyPr wrap="square">
            <a:spAutoFit/>
          </a:bodyPr>
          <a:lstStyle/>
          <a:p>
            <a:pPr algn="ctr"/>
            <a:r>
              <a:rPr lang="en-GB" sz="4400" dirty="0" smtClean="0">
                <a:latin typeface="Calibri" pitchFamily="34" charset="0"/>
              </a:rPr>
              <a:t>Funding for MDR-TB (1)</a:t>
            </a:r>
          </a:p>
          <a:p>
            <a:pPr algn="ctr"/>
            <a:r>
              <a:rPr lang="en-GB" sz="2800" b="0" dirty="0" smtClean="0">
                <a:latin typeface="Calibri" pitchFamily="34" charset="0"/>
              </a:rPr>
              <a:t>Funds available for MDR-TB, 2006-2012*</a:t>
            </a:r>
            <a:endParaRPr lang="en-GB" sz="2800" b="0" dirty="0">
              <a:latin typeface="Calibri" pitchFamily="34" charset="0"/>
            </a:endParaRPr>
          </a:p>
        </p:txBody>
      </p:sp>
      <p:sp>
        <p:nvSpPr>
          <p:cNvPr id="9" name="TextBox 8"/>
          <p:cNvSpPr txBox="1"/>
          <p:nvPr/>
        </p:nvSpPr>
        <p:spPr>
          <a:xfrm>
            <a:off x="0" y="6021288"/>
            <a:ext cx="5990679" cy="369332"/>
          </a:xfrm>
          <a:prstGeom prst="rect">
            <a:avLst/>
          </a:prstGeom>
          <a:noFill/>
        </p:spPr>
        <p:txBody>
          <a:bodyPr wrap="none" rtlCol="0">
            <a:spAutoFit/>
          </a:bodyPr>
          <a:lstStyle/>
          <a:p>
            <a:r>
              <a:rPr lang="en-GB" sz="1800" b="0" dirty="0" smtClean="0">
                <a:latin typeface="Calibri" pitchFamily="34" charset="0"/>
              </a:rPr>
              <a:t>* In 106 countries with 96% of MDR-TB cases enrolled in 2010</a:t>
            </a:r>
            <a:endParaRPr lang="en-GB" sz="1800" b="0" dirty="0">
              <a:latin typeface="Calibri" pitchFamily="34" charset="0"/>
            </a:endParaRPr>
          </a:p>
        </p:txBody>
      </p:sp>
      <p:pic>
        <p:nvPicPr>
          <p:cNvPr id="5123" name="Picture 3"/>
          <p:cNvPicPr>
            <a:picLocks noChangeAspect="1" noChangeArrowheads="1"/>
          </p:cNvPicPr>
          <p:nvPr/>
        </p:nvPicPr>
        <p:blipFill>
          <a:blip r:embed="rId3" cstate="print"/>
          <a:srcRect/>
          <a:stretch>
            <a:fillRect/>
          </a:stretch>
        </p:blipFill>
        <p:spPr bwMode="auto">
          <a:xfrm>
            <a:off x="228450" y="1251363"/>
            <a:ext cx="8736038" cy="46259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7384"/>
            <a:ext cx="9144000" cy="1200329"/>
          </a:xfrm>
          <a:prstGeom prst="rect">
            <a:avLst/>
          </a:prstGeom>
        </p:spPr>
        <p:txBody>
          <a:bodyPr wrap="square">
            <a:spAutoFit/>
          </a:bodyPr>
          <a:lstStyle/>
          <a:p>
            <a:pPr algn="ctr"/>
            <a:r>
              <a:rPr lang="en-GB" sz="4400" dirty="0" smtClean="0">
                <a:latin typeface="Calibri" pitchFamily="34" charset="0"/>
              </a:rPr>
              <a:t>Funding for MDR-TB (2)</a:t>
            </a:r>
          </a:p>
          <a:p>
            <a:pPr algn="ctr"/>
            <a:r>
              <a:rPr lang="en-US" sz="2800" b="0" dirty="0" smtClean="0">
                <a:latin typeface="Calibri" pitchFamily="34" charset="0"/>
              </a:rPr>
              <a:t>Funding required for MDR-TB*</a:t>
            </a:r>
            <a:endParaRPr lang="en-GB" sz="2800" b="0" dirty="0">
              <a:latin typeface="Calibri" pitchFamily="34" charset="0"/>
            </a:endParaRPr>
          </a:p>
        </p:txBody>
      </p:sp>
      <p:sp>
        <p:nvSpPr>
          <p:cNvPr id="6" name="TextBox 5"/>
          <p:cNvSpPr txBox="1"/>
          <p:nvPr/>
        </p:nvSpPr>
        <p:spPr>
          <a:xfrm>
            <a:off x="36512" y="6084004"/>
            <a:ext cx="4192558" cy="369332"/>
          </a:xfrm>
          <a:prstGeom prst="rect">
            <a:avLst/>
          </a:prstGeom>
          <a:noFill/>
        </p:spPr>
        <p:txBody>
          <a:bodyPr wrap="none" rtlCol="0">
            <a:spAutoFit/>
          </a:bodyPr>
          <a:lstStyle/>
          <a:p>
            <a:r>
              <a:rPr lang="en-GB" sz="1800" b="0" dirty="0" smtClean="0">
                <a:latin typeface="Calibri" pitchFamily="34" charset="0"/>
              </a:rPr>
              <a:t>* As per Global Plan to Stop TB, 2011-2015</a:t>
            </a:r>
            <a:endParaRPr lang="en-GB" sz="1800" b="0" dirty="0">
              <a:latin typeface="Calibri" pitchFamily="34" charset="0"/>
            </a:endParaRPr>
          </a:p>
        </p:txBody>
      </p:sp>
      <p:sp>
        <p:nvSpPr>
          <p:cNvPr id="10" name="Rectangle 9"/>
          <p:cNvSpPr/>
          <p:nvPr/>
        </p:nvSpPr>
        <p:spPr>
          <a:xfrm>
            <a:off x="36512" y="5499229"/>
            <a:ext cx="9144000" cy="584775"/>
          </a:xfrm>
          <a:prstGeom prst="rect">
            <a:avLst/>
          </a:prstGeom>
        </p:spPr>
        <p:txBody>
          <a:bodyPr wrap="square">
            <a:spAutoFit/>
          </a:bodyPr>
          <a:lstStyle/>
          <a:p>
            <a:r>
              <a:rPr lang="en-US" sz="1600" b="0" dirty="0" smtClean="0">
                <a:latin typeface="Calibri" pitchFamily="34" charset="0"/>
              </a:rPr>
              <a:t>BRICS=Brazil, the Russian Federation, India, China and South Africa.  MICS=Middle-income countries (excluding BRICS).  LICS=Low-income countries.</a:t>
            </a:r>
            <a:endParaRPr lang="en-GB" sz="1600" b="0" dirty="0">
              <a:latin typeface="Calibri" pitchFamily="34" charset="0"/>
            </a:endParaRPr>
          </a:p>
        </p:txBody>
      </p:sp>
      <p:pic>
        <p:nvPicPr>
          <p:cNvPr id="6147" name="Picture 3"/>
          <p:cNvPicPr>
            <a:picLocks noChangeAspect="1" noChangeArrowheads="1"/>
          </p:cNvPicPr>
          <p:nvPr/>
        </p:nvPicPr>
        <p:blipFill>
          <a:blip r:embed="rId3" cstate="print"/>
          <a:srcRect/>
          <a:stretch>
            <a:fillRect/>
          </a:stretch>
        </p:blipFill>
        <p:spPr bwMode="auto">
          <a:xfrm>
            <a:off x="683568" y="1196752"/>
            <a:ext cx="7668344" cy="42221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2" name="Rectangle 6"/>
          <p:cNvSpPr>
            <a:spLocks noChangeArrowheads="1"/>
          </p:cNvSpPr>
          <p:nvPr/>
        </p:nvSpPr>
        <p:spPr bwMode="auto">
          <a:xfrm>
            <a:off x="179512" y="980728"/>
            <a:ext cx="8610600" cy="5328592"/>
          </a:xfrm>
          <a:prstGeom prst="rect">
            <a:avLst/>
          </a:prstGeom>
          <a:noFill/>
          <a:ln w="9525">
            <a:noFill/>
            <a:miter lim="800000"/>
            <a:headEnd/>
            <a:tailEnd/>
          </a:ln>
        </p:spPr>
        <p:txBody>
          <a:bodyPr/>
          <a:lstStyle/>
          <a:p>
            <a:pPr marL="609600" indent="-609600">
              <a:spcBef>
                <a:spcPct val="20000"/>
              </a:spcBef>
              <a:buClr>
                <a:schemeClr val="tx1"/>
              </a:buClr>
              <a:buFont typeface="Wingdings" pitchFamily="2" charset="2"/>
              <a:buChar char="§"/>
            </a:pPr>
            <a:r>
              <a:rPr lang="en-US" sz="3200" b="0" dirty="0" smtClean="0">
                <a:solidFill>
                  <a:schemeClr val="tx1"/>
                </a:solidFill>
                <a:latin typeface="Calibri" pitchFamily="34" charset="0"/>
              </a:rPr>
              <a:t>Even if most TB patients in the world are not drug-resistant, they present a formidable challenge to global TB control.</a:t>
            </a:r>
          </a:p>
          <a:p>
            <a:pPr marL="609600" indent="-609600">
              <a:spcBef>
                <a:spcPct val="20000"/>
              </a:spcBef>
              <a:buClr>
                <a:schemeClr val="tx1"/>
              </a:buClr>
              <a:buFont typeface="Wingdings" pitchFamily="2" charset="2"/>
              <a:buChar char="§"/>
            </a:pPr>
            <a:r>
              <a:rPr lang="en-US" sz="3200" b="0" dirty="0" smtClean="0">
                <a:solidFill>
                  <a:schemeClr val="tx1"/>
                </a:solidFill>
                <a:latin typeface="Calibri" pitchFamily="34" charset="0"/>
              </a:rPr>
              <a:t>Treatment of MDR-TB is longer, more complicated and less effective than for drug-susceptible TB. Most </a:t>
            </a:r>
            <a:r>
              <a:rPr lang="en-US" sz="3200" b="0" dirty="0" err="1" smtClean="0">
                <a:solidFill>
                  <a:schemeClr val="tx1"/>
                </a:solidFill>
                <a:latin typeface="Calibri" pitchFamily="34" charset="0"/>
              </a:rPr>
              <a:t>programmes</a:t>
            </a:r>
            <a:r>
              <a:rPr lang="en-US" sz="3200" b="0" dirty="0" smtClean="0">
                <a:solidFill>
                  <a:schemeClr val="tx1"/>
                </a:solidFill>
                <a:latin typeface="Calibri" pitchFamily="34" charset="0"/>
              </a:rPr>
              <a:t> in the world recruit small numbers of patients and successful outcome is achieved in &lt;75% of individuals overall, the threshold envisaged for 2015 by the Global Plan. </a:t>
            </a:r>
          </a:p>
        </p:txBody>
      </p:sp>
      <p:sp>
        <p:nvSpPr>
          <p:cNvPr id="4" name="TextBox 3"/>
          <p:cNvSpPr txBox="1"/>
          <p:nvPr/>
        </p:nvSpPr>
        <p:spPr>
          <a:xfrm>
            <a:off x="0" y="0"/>
            <a:ext cx="9144000" cy="769441"/>
          </a:xfrm>
          <a:prstGeom prst="rect">
            <a:avLst/>
          </a:prstGeom>
          <a:noFill/>
        </p:spPr>
        <p:txBody>
          <a:bodyPr wrap="square" rtlCol="0">
            <a:spAutoFit/>
          </a:bodyPr>
          <a:lstStyle/>
          <a:p>
            <a:pPr algn="ctr"/>
            <a:r>
              <a:rPr lang="en-US" sz="4400" dirty="0" smtClean="0">
                <a:solidFill>
                  <a:schemeClr val="tx1"/>
                </a:solidFill>
                <a:latin typeface="Calibri" pitchFamily="34" charset="0"/>
              </a:rPr>
              <a:t>Conclusions (1)</a:t>
            </a:r>
            <a:endParaRPr lang="en-GB" sz="2400" b="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2" name="Rectangle 6"/>
          <p:cNvSpPr>
            <a:spLocks noChangeArrowheads="1"/>
          </p:cNvSpPr>
          <p:nvPr/>
        </p:nvSpPr>
        <p:spPr bwMode="auto">
          <a:xfrm>
            <a:off x="251520" y="1196752"/>
            <a:ext cx="8424936" cy="4680520"/>
          </a:xfrm>
          <a:prstGeom prst="rect">
            <a:avLst/>
          </a:prstGeom>
          <a:noFill/>
          <a:ln w="9525">
            <a:noFill/>
            <a:miter lim="800000"/>
            <a:headEnd/>
            <a:tailEnd/>
          </a:ln>
        </p:spPr>
        <p:txBody>
          <a:bodyPr/>
          <a:lstStyle/>
          <a:p>
            <a:pPr marL="609600" indent="-609600">
              <a:spcBef>
                <a:spcPct val="20000"/>
              </a:spcBef>
              <a:buClr>
                <a:schemeClr val="tx1"/>
              </a:buClr>
              <a:buFont typeface="Wingdings" pitchFamily="2" charset="2"/>
              <a:buChar char="§"/>
            </a:pPr>
            <a:r>
              <a:rPr lang="en-US" sz="3200" b="0" dirty="0" smtClean="0">
                <a:solidFill>
                  <a:schemeClr val="tx1"/>
                </a:solidFill>
                <a:latin typeface="Calibri" pitchFamily="34" charset="0"/>
              </a:rPr>
              <a:t>Coverage of DST for TB patients remains low and resultantly a minority of drug-resistant TB patients are detected and notified.  Information remains incomplete.</a:t>
            </a:r>
          </a:p>
          <a:p>
            <a:pPr marL="609600" indent="-609600">
              <a:spcBef>
                <a:spcPct val="20000"/>
              </a:spcBef>
              <a:buClr>
                <a:schemeClr val="tx1"/>
              </a:buClr>
              <a:buFont typeface="Wingdings" pitchFamily="2" charset="2"/>
              <a:buChar char="§"/>
            </a:pPr>
            <a:r>
              <a:rPr lang="en-US" sz="3200" b="0" dirty="0" smtClean="0">
                <a:solidFill>
                  <a:schemeClr val="tx1"/>
                </a:solidFill>
                <a:latin typeface="Calibri" pitchFamily="34" charset="0"/>
              </a:rPr>
              <a:t>To reach the Global Plan targets, substantial resource mobilization will be needed, both from domestic and from external sources.  The price of treating a patient needs to be reduced.</a:t>
            </a:r>
          </a:p>
        </p:txBody>
      </p:sp>
      <p:sp>
        <p:nvSpPr>
          <p:cNvPr id="4" name="TextBox 3"/>
          <p:cNvSpPr txBox="1"/>
          <p:nvPr/>
        </p:nvSpPr>
        <p:spPr>
          <a:xfrm>
            <a:off x="0" y="0"/>
            <a:ext cx="9144000" cy="769441"/>
          </a:xfrm>
          <a:prstGeom prst="rect">
            <a:avLst/>
          </a:prstGeom>
          <a:noFill/>
        </p:spPr>
        <p:txBody>
          <a:bodyPr wrap="square" rtlCol="0">
            <a:spAutoFit/>
          </a:bodyPr>
          <a:lstStyle/>
          <a:p>
            <a:pPr algn="ctr"/>
            <a:r>
              <a:rPr lang="en-US" sz="4400" dirty="0" smtClean="0">
                <a:solidFill>
                  <a:schemeClr val="tx1"/>
                </a:solidFill>
                <a:latin typeface="Calibri" pitchFamily="34" charset="0"/>
              </a:rPr>
              <a:t>Conclusions (2)</a:t>
            </a:r>
            <a:endParaRPr lang="en-GB" sz="2400" b="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2" name="Rectangle 6"/>
          <p:cNvSpPr>
            <a:spLocks noChangeArrowheads="1"/>
          </p:cNvSpPr>
          <p:nvPr/>
        </p:nvSpPr>
        <p:spPr bwMode="auto">
          <a:xfrm>
            <a:off x="251520" y="980728"/>
            <a:ext cx="8610600" cy="5328592"/>
          </a:xfrm>
          <a:prstGeom prst="rect">
            <a:avLst/>
          </a:prstGeom>
          <a:noFill/>
          <a:ln w="9525">
            <a:noFill/>
            <a:miter lim="800000"/>
            <a:headEnd/>
            <a:tailEnd/>
          </a:ln>
        </p:spPr>
        <p:txBody>
          <a:bodyPr/>
          <a:lstStyle/>
          <a:p>
            <a:pPr marL="609600" indent="-609600">
              <a:spcBef>
                <a:spcPct val="20000"/>
              </a:spcBef>
              <a:buClr>
                <a:schemeClr val="tx1"/>
              </a:buClr>
              <a:buFont typeface="Wingdings" pitchFamily="2" charset="2"/>
              <a:buChar char="§"/>
            </a:pPr>
            <a:r>
              <a:rPr lang="en-US" sz="3600" b="0" dirty="0" smtClean="0">
                <a:solidFill>
                  <a:schemeClr val="tx1"/>
                </a:solidFill>
                <a:latin typeface="Calibri" pitchFamily="34" charset="0"/>
              </a:rPr>
              <a:t>Stop TB Dept (TME, TBL, MDR/GLC)</a:t>
            </a:r>
          </a:p>
          <a:p>
            <a:pPr marL="609600" indent="-609600">
              <a:spcBef>
                <a:spcPct val="20000"/>
              </a:spcBef>
              <a:buClr>
                <a:schemeClr val="tx1"/>
              </a:buClr>
              <a:buFont typeface="Wingdings" pitchFamily="2" charset="2"/>
              <a:buChar char="§"/>
            </a:pPr>
            <a:r>
              <a:rPr lang="en-US" sz="3600" b="0" smtClean="0">
                <a:solidFill>
                  <a:schemeClr val="tx1"/>
                </a:solidFill>
                <a:latin typeface="Calibri" pitchFamily="34" charset="0"/>
              </a:rPr>
              <a:t>Stop TB </a:t>
            </a:r>
            <a:r>
              <a:rPr lang="en-US" sz="3600" b="0" dirty="0" smtClean="0">
                <a:solidFill>
                  <a:schemeClr val="tx1"/>
                </a:solidFill>
                <a:latin typeface="Calibri" pitchFamily="34" charset="0"/>
              </a:rPr>
              <a:t>Partnership</a:t>
            </a:r>
          </a:p>
        </p:txBody>
      </p:sp>
      <p:sp>
        <p:nvSpPr>
          <p:cNvPr id="4" name="TextBox 3"/>
          <p:cNvSpPr txBox="1"/>
          <p:nvPr/>
        </p:nvSpPr>
        <p:spPr>
          <a:xfrm>
            <a:off x="0" y="0"/>
            <a:ext cx="9144000" cy="769441"/>
          </a:xfrm>
          <a:prstGeom prst="rect">
            <a:avLst/>
          </a:prstGeom>
          <a:noFill/>
        </p:spPr>
        <p:txBody>
          <a:bodyPr wrap="square" rtlCol="0">
            <a:spAutoFit/>
          </a:bodyPr>
          <a:lstStyle/>
          <a:p>
            <a:pPr algn="ctr"/>
            <a:r>
              <a:rPr lang="en-US" sz="4400" dirty="0" smtClean="0">
                <a:solidFill>
                  <a:schemeClr val="tx1"/>
                </a:solidFill>
                <a:latin typeface="Calibri" pitchFamily="34" charset="0"/>
              </a:rPr>
              <a:t>Acknowledgements</a:t>
            </a:r>
            <a:endParaRPr lang="en-GB" sz="2400" b="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146050" y="186729"/>
            <a:ext cx="8856663" cy="615553"/>
          </a:xfrm>
          <a:prstGeom prst="rect">
            <a:avLst/>
          </a:prstGeom>
          <a:noFill/>
          <a:ln w="9525">
            <a:noFill/>
            <a:miter lim="800000"/>
            <a:headEnd/>
            <a:tailEnd/>
          </a:ln>
          <a:effectLst>
            <a:outerShdw dist="17961" dir="2700000" algn="ctr" rotWithShape="0">
              <a:srgbClr val="96CCEE"/>
            </a:outerShdw>
          </a:effectLst>
        </p:spPr>
        <p:txBody>
          <a:bodyPr lIns="0" tIns="0" rIns="0" bIns="0" anchor="ctr">
            <a:spAutoFit/>
          </a:bodyPr>
          <a:lstStyle/>
          <a:p>
            <a:pPr algn="ctr">
              <a:defRPr/>
            </a:pPr>
            <a:r>
              <a:rPr lang="en-GB" sz="4000" dirty="0" smtClean="0">
                <a:solidFill>
                  <a:schemeClr val="tx1"/>
                </a:solidFill>
                <a:latin typeface="Calibri" pitchFamily="34" charset="0"/>
                <a:cs typeface="Arial" charset="0"/>
              </a:rPr>
              <a:t>The Global Plan to Stop TB, 2011-2015 (2)</a:t>
            </a:r>
            <a:endParaRPr lang="en-US" sz="4000" kern="0" dirty="0">
              <a:solidFill>
                <a:schemeClr val="tx1"/>
              </a:solidFill>
              <a:latin typeface="Calibri" pitchFamily="34" charset="0"/>
              <a:ea typeface="+mj-ea"/>
              <a:cs typeface="+mj-cs"/>
            </a:endParaRPr>
          </a:p>
        </p:txBody>
      </p:sp>
      <p:pic>
        <p:nvPicPr>
          <p:cNvPr id="2" name="Picture 2"/>
          <p:cNvPicPr>
            <a:picLocks noChangeAspect="1" noChangeArrowheads="1"/>
          </p:cNvPicPr>
          <p:nvPr/>
        </p:nvPicPr>
        <p:blipFill>
          <a:blip r:embed="rId3" cstate="print"/>
          <a:srcRect/>
          <a:stretch>
            <a:fillRect/>
          </a:stretch>
        </p:blipFill>
        <p:spPr bwMode="auto">
          <a:xfrm>
            <a:off x="35496" y="1484784"/>
            <a:ext cx="8982175" cy="36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146050" y="186729"/>
            <a:ext cx="8856663" cy="615553"/>
          </a:xfrm>
          <a:prstGeom prst="rect">
            <a:avLst/>
          </a:prstGeom>
          <a:noFill/>
          <a:ln w="9525">
            <a:noFill/>
            <a:miter lim="800000"/>
            <a:headEnd/>
            <a:tailEnd/>
          </a:ln>
          <a:effectLst>
            <a:outerShdw dist="17961" dir="2700000" algn="ctr" rotWithShape="0">
              <a:srgbClr val="96CCEE"/>
            </a:outerShdw>
          </a:effectLst>
        </p:spPr>
        <p:txBody>
          <a:bodyPr lIns="0" tIns="0" rIns="0" bIns="0" anchor="ctr">
            <a:spAutoFit/>
          </a:bodyPr>
          <a:lstStyle/>
          <a:p>
            <a:pPr algn="ctr">
              <a:defRPr/>
            </a:pPr>
            <a:r>
              <a:rPr lang="en-GB" sz="4000" dirty="0" smtClean="0">
                <a:solidFill>
                  <a:schemeClr val="tx1"/>
                </a:solidFill>
                <a:latin typeface="Calibri" pitchFamily="34" charset="0"/>
                <a:cs typeface="Arial" charset="0"/>
              </a:rPr>
              <a:t>The Global Plan to Stop TB, 2011-2015 (3)</a:t>
            </a:r>
            <a:endParaRPr lang="en-US" sz="4000" kern="0" dirty="0">
              <a:solidFill>
                <a:schemeClr val="tx1"/>
              </a:solidFill>
              <a:latin typeface="Calibri" pitchFamily="34" charset="0"/>
              <a:ea typeface="+mj-ea"/>
              <a:cs typeface="+mj-cs"/>
            </a:endParaRPr>
          </a:p>
        </p:txBody>
      </p:sp>
      <p:grpSp>
        <p:nvGrpSpPr>
          <p:cNvPr id="10" name="Group 9"/>
          <p:cNvGrpSpPr/>
          <p:nvPr/>
        </p:nvGrpSpPr>
        <p:grpSpPr>
          <a:xfrm>
            <a:off x="0" y="1484784"/>
            <a:ext cx="9144000" cy="2862745"/>
            <a:chOff x="0" y="1484784"/>
            <a:chExt cx="9144000" cy="2862745"/>
          </a:xfrm>
        </p:grpSpPr>
        <p:pic>
          <p:nvPicPr>
            <p:cNvPr id="2051" name="Picture 3"/>
            <p:cNvPicPr>
              <a:picLocks noChangeAspect="1" noChangeArrowheads="1"/>
            </p:cNvPicPr>
            <p:nvPr/>
          </p:nvPicPr>
          <p:blipFill>
            <a:blip r:embed="rId3" cstate="print"/>
            <a:srcRect/>
            <a:stretch>
              <a:fillRect/>
            </a:stretch>
          </p:blipFill>
          <p:spPr bwMode="auto">
            <a:xfrm>
              <a:off x="14232" y="1844824"/>
              <a:ext cx="9129768" cy="2502705"/>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0" y="1484784"/>
              <a:ext cx="9144000" cy="36004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146050" y="186729"/>
            <a:ext cx="8856663" cy="615553"/>
          </a:xfrm>
          <a:prstGeom prst="rect">
            <a:avLst/>
          </a:prstGeom>
          <a:noFill/>
          <a:ln w="9525">
            <a:noFill/>
            <a:miter lim="800000"/>
            <a:headEnd/>
            <a:tailEnd/>
          </a:ln>
          <a:effectLst>
            <a:outerShdw dist="17961" dir="2700000" algn="ctr" rotWithShape="0">
              <a:srgbClr val="96CCEE"/>
            </a:outerShdw>
          </a:effectLst>
        </p:spPr>
        <p:txBody>
          <a:bodyPr lIns="0" tIns="0" rIns="0" bIns="0" anchor="ctr">
            <a:spAutoFit/>
          </a:bodyPr>
          <a:lstStyle/>
          <a:p>
            <a:pPr algn="ctr">
              <a:defRPr/>
            </a:pPr>
            <a:r>
              <a:rPr lang="en-GB" sz="4000" dirty="0" smtClean="0">
                <a:solidFill>
                  <a:schemeClr val="tx1"/>
                </a:solidFill>
                <a:latin typeface="Calibri" pitchFamily="34" charset="0"/>
                <a:cs typeface="Arial" charset="0"/>
              </a:rPr>
              <a:t>The Global Plan to Stop TB, 2011-2015 (4)</a:t>
            </a:r>
            <a:endParaRPr lang="en-US" sz="4000" kern="0" dirty="0">
              <a:solidFill>
                <a:schemeClr val="tx1"/>
              </a:solidFill>
              <a:latin typeface="Calibri" pitchFamily="34" charset="0"/>
              <a:ea typeface="+mj-ea"/>
              <a:cs typeface="+mj-cs"/>
            </a:endParaRPr>
          </a:p>
        </p:txBody>
      </p:sp>
      <p:pic>
        <p:nvPicPr>
          <p:cNvPr id="2050" name="Picture 2"/>
          <p:cNvPicPr>
            <a:picLocks noChangeAspect="1" noChangeArrowheads="1"/>
          </p:cNvPicPr>
          <p:nvPr/>
        </p:nvPicPr>
        <p:blipFill>
          <a:blip r:embed="rId3" cstate="print"/>
          <a:srcRect/>
          <a:stretch>
            <a:fillRect/>
          </a:stretch>
        </p:blipFill>
        <p:spPr bwMode="auto">
          <a:xfrm>
            <a:off x="-1" y="1249119"/>
            <a:ext cx="9144001" cy="4613639"/>
          </a:xfrm>
          <a:prstGeom prst="rect">
            <a:avLst/>
          </a:prstGeom>
          <a:noFill/>
          <a:ln w="9525">
            <a:noFill/>
            <a:miter lim="800000"/>
            <a:headEnd/>
            <a:tailEnd/>
          </a:ln>
        </p:spPr>
      </p:pic>
      <p:sp>
        <p:nvSpPr>
          <p:cNvPr id="4" name="Rectangle 3"/>
          <p:cNvSpPr/>
          <p:nvPr/>
        </p:nvSpPr>
        <p:spPr>
          <a:xfrm>
            <a:off x="18256" y="6093296"/>
            <a:ext cx="9125744" cy="276999"/>
          </a:xfrm>
          <a:prstGeom prst="rect">
            <a:avLst/>
          </a:prstGeom>
        </p:spPr>
        <p:txBody>
          <a:bodyPr wrap="square">
            <a:spAutoFit/>
          </a:bodyPr>
          <a:lstStyle/>
          <a:p>
            <a:r>
              <a:rPr lang="en-GB" sz="1200" dirty="0" smtClean="0">
                <a:latin typeface="Calibri" pitchFamily="34" charset="0"/>
              </a:rPr>
              <a:t>Source: The Global Plan to Stop TB 2011-2015 </a:t>
            </a:r>
            <a:r>
              <a:rPr lang="en-GB" sz="1200" b="0" dirty="0" smtClean="0">
                <a:latin typeface="Calibri" pitchFamily="34" charset="0"/>
              </a:rPr>
              <a:t>(www.stoptb.org/assets/documents/global/plan/TB_GlobalPlanToStopTB2011-2015.pdf)</a:t>
            </a:r>
            <a:endParaRPr lang="en-GB" sz="1200" b="0" dirty="0">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146050" y="155575"/>
            <a:ext cx="8856663" cy="677863"/>
          </a:xfrm>
          <a:prstGeom prst="rect">
            <a:avLst/>
          </a:prstGeom>
          <a:noFill/>
          <a:ln w="9525">
            <a:noFill/>
            <a:miter lim="800000"/>
            <a:headEnd/>
            <a:tailEnd/>
          </a:ln>
          <a:effectLst>
            <a:outerShdw dist="17961" dir="2700000" algn="ctr" rotWithShape="0">
              <a:srgbClr val="96CCEE"/>
            </a:outerShdw>
          </a:effectLst>
        </p:spPr>
        <p:txBody>
          <a:bodyPr lIns="0" tIns="0" rIns="0" bIns="0" anchor="ctr">
            <a:spAutoFit/>
          </a:bodyPr>
          <a:lstStyle/>
          <a:p>
            <a:pPr algn="ctr">
              <a:defRPr/>
            </a:pPr>
            <a:r>
              <a:rPr lang="en-GB" sz="4400" dirty="0" smtClean="0">
                <a:solidFill>
                  <a:schemeClr val="tx1"/>
                </a:solidFill>
                <a:latin typeface="Calibri" pitchFamily="34" charset="0"/>
                <a:cs typeface="Arial" charset="0"/>
              </a:rPr>
              <a:t>The </a:t>
            </a:r>
            <a:r>
              <a:rPr lang="en-GB" sz="4400" dirty="0">
                <a:solidFill>
                  <a:schemeClr val="tx1"/>
                </a:solidFill>
                <a:latin typeface="Calibri" pitchFamily="34" charset="0"/>
                <a:cs typeface="Arial" charset="0"/>
              </a:rPr>
              <a:t>global TB </a:t>
            </a:r>
            <a:r>
              <a:rPr lang="en-GB" sz="4400" dirty="0" smtClean="0">
                <a:solidFill>
                  <a:schemeClr val="tx1"/>
                </a:solidFill>
                <a:latin typeface="Calibri" pitchFamily="34" charset="0"/>
                <a:cs typeface="Arial" charset="0"/>
              </a:rPr>
              <a:t>situation (1)</a:t>
            </a:r>
            <a:endParaRPr lang="en-US" sz="4400" kern="0" dirty="0">
              <a:solidFill>
                <a:schemeClr val="tx1"/>
              </a:solidFill>
              <a:latin typeface="Calibri" pitchFamily="34" charset="0"/>
              <a:ea typeface="+mj-ea"/>
              <a:cs typeface="+mj-cs"/>
            </a:endParaRPr>
          </a:p>
        </p:txBody>
      </p:sp>
      <p:grpSp>
        <p:nvGrpSpPr>
          <p:cNvPr id="7171" name="Group 17"/>
          <p:cNvGrpSpPr>
            <a:grpSpLocks/>
          </p:cNvGrpSpPr>
          <p:nvPr/>
        </p:nvGrpSpPr>
        <p:grpSpPr bwMode="auto">
          <a:xfrm>
            <a:off x="0" y="1352550"/>
            <a:ext cx="9144000" cy="5079300"/>
            <a:chOff x="46164" y="1410608"/>
            <a:chExt cx="9143876" cy="5079013"/>
          </a:xfrm>
        </p:grpSpPr>
        <p:sp>
          <p:nvSpPr>
            <p:cNvPr id="7174" name="Rectangle 2"/>
            <p:cNvSpPr>
              <a:spLocks noChangeArrowheads="1"/>
            </p:cNvSpPr>
            <p:nvPr/>
          </p:nvSpPr>
          <p:spPr bwMode="auto">
            <a:xfrm>
              <a:off x="2961940" y="1410608"/>
              <a:ext cx="2978364" cy="769398"/>
            </a:xfrm>
            <a:prstGeom prst="rect">
              <a:avLst/>
            </a:prstGeom>
            <a:solidFill>
              <a:srgbClr val="002060"/>
            </a:solidFill>
            <a:ln w="9525">
              <a:noFill/>
              <a:miter lim="800000"/>
              <a:headEnd/>
              <a:tailEnd/>
            </a:ln>
          </p:spPr>
          <p:txBody>
            <a:bodyPr wrap="square">
              <a:spAutoFit/>
            </a:bodyPr>
            <a:lstStyle/>
            <a:p>
              <a:pPr algn="ctr">
                <a:spcBef>
                  <a:spcPct val="20000"/>
                </a:spcBef>
              </a:pPr>
              <a:r>
                <a:rPr lang="en-GB" sz="2200" dirty="0">
                  <a:solidFill>
                    <a:schemeClr val="bg1"/>
                  </a:solidFill>
                  <a:latin typeface="Tahoma" pitchFamily="34" charset="0"/>
                  <a:cs typeface="Tahoma" pitchFamily="34" charset="0"/>
                </a:rPr>
                <a:t>Estimated number of cases, 2010</a:t>
              </a:r>
            </a:p>
          </p:txBody>
        </p:sp>
        <p:sp>
          <p:nvSpPr>
            <p:cNvPr id="7175" name="Rectangle 3"/>
            <p:cNvSpPr>
              <a:spLocks noChangeArrowheads="1"/>
            </p:cNvSpPr>
            <p:nvPr/>
          </p:nvSpPr>
          <p:spPr bwMode="auto">
            <a:xfrm>
              <a:off x="6175149" y="1413340"/>
              <a:ext cx="2979396" cy="769397"/>
            </a:xfrm>
            <a:prstGeom prst="rect">
              <a:avLst/>
            </a:prstGeom>
            <a:solidFill>
              <a:srgbClr val="002060"/>
            </a:solidFill>
            <a:ln w="9525">
              <a:noFill/>
              <a:miter lim="800000"/>
              <a:headEnd/>
              <a:tailEnd/>
            </a:ln>
          </p:spPr>
          <p:txBody>
            <a:bodyPr wrap="square">
              <a:spAutoFit/>
            </a:bodyPr>
            <a:lstStyle/>
            <a:p>
              <a:pPr algn="ctr"/>
              <a:r>
                <a:rPr lang="en-GB" sz="2200" dirty="0">
                  <a:solidFill>
                    <a:schemeClr val="bg1"/>
                  </a:solidFill>
                  <a:latin typeface="Tahoma" pitchFamily="34" charset="0"/>
                  <a:cs typeface="Tahoma" pitchFamily="34" charset="0"/>
                </a:rPr>
                <a:t>Estimated number of deaths, 2010</a:t>
              </a:r>
              <a:endParaRPr lang="en-US" sz="2200" dirty="0">
                <a:solidFill>
                  <a:schemeClr val="bg1"/>
                </a:solidFill>
                <a:latin typeface="Tahoma" pitchFamily="34" charset="0"/>
                <a:cs typeface="Tahoma" pitchFamily="34" charset="0"/>
              </a:endParaRPr>
            </a:p>
          </p:txBody>
        </p:sp>
        <p:sp>
          <p:nvSpPr>
            <p:cNvPr id="7176" name="Rectangle 4"/>
            <p:cNvSpPr>
              <a:spLocks noChangeArrowheads="1"/>
            </p:cNvSpPr>
            <p:nvPr/>
          </p:nvSpPr>
          <p:spPr bwMode="auto">
            <a:xfrm>
              <a:off x="6167533" y="2624678"/>
              <a:ext cx="2700337" cy="831070"/>
            </a:xfrm>
            <a:prstGeom prst="rect">
              <a:avLst/>
            </a:prstGeom>
            <a:noFill/>
            <a:ln w="9525">
              <a:noFill/>
              <a:miter lim="800000"/>
              <a:headEnd/>
              <a:tailEnd/>
            </a:ln>
          </p:spPr>
          <p:txBody>
            <a:bodyPr>
              <a:spAutoFit/>
            </a:bodyPr>
            <a:lstStyle/>
            <a:p>
              <a:pPr algn="ctr">
                <a:spcBef>
                  <a:spcPct val="20000"/>
                </a:spcBef>
              </a:pPr>
              <a:r>
                <a:rPr lang="en-GB" sz="2400" dirty="0">
                  <a:solidFill>
                    <a:srgbClr val="000000"/>
                  </a:solidFill>
                  <a:latin typeface="Calibri" pitchFamily="34" charset="0"/>
                </a:rPr>
                <a:t>    </a:t>
              </a:r>
              <a:r>
                <a:rPr lang="en-GB" sz="2400" dirty="0">
                  <a:solidFill>
                    <a:srgbClr val="000000"/>
                  </a:solidFill>
                  <a:latin typeface="Calibri" pitchFamily="34" charset="0"/>
                  <a:cs typeface="Tahoma" pitchFamily="34" charset="0"/>
                </a:rPr>
                <a:t>1.1 million*</a:t>
              </a:r>
              <a:endParaRPr lang="en-GB" sz="2400" dirty="0">
                <a:solidFill>
                  <a:srgbClr val="FF0000"/>
                </a:solidFill>
                <a:latin typeface="Calibri" pitchFamily="34" charset="0"/>
                <a:cs typeface="Tahoma" pitchFamily="34" charset="0"/>
              </a:endParaRPr>
            </a:p>
            <a:p>
              <a:pPr algn="ctr">
                <a:spcBef>
                  <a:spcPct val="20000"/>
                </a:spcBef>
              </a:pPr>
              <a:r>
                <a:rPr lang="en-GB" sz="2000" b="0" dirty="0">
                  <a:solidFill>
                    <a:srgbClr val="000000"/>
                  </a:solidFill>
                  <a:latin typeface="Calibri" pitchFamily="34" charset="0"/>
                  <a:cs typeface="Tahoma" pitchFamily="34" charset="0"/>
                </a:rPr>
                <a:t>(0.9–1.2 million)</a:t>
              </a:r>
            </a:p>
          </p:txBody>
        </p:sp>
        <p:sp>
          <p:nvSpPr>
            <p:cNvPr id="7177" name="Rectangle 5"/>
            <p:cNvSpPr>
              <a:spLocks noChangeArrowheads="1"/>
            </p:cNvSpPr>
            <p:nvPr/>
          </p:nvSpPr>
          <p:spPr bwMode="auto">
            <a:xfrm>
              <a:off x="2962560" y="2624678"/>
              <a:ext cx="2778125" cy="830950"/>
            </a:xfrm>
            <a:prstGeom prst="rect">
              <a:avLst/>
            </a:prstGeom>
            <a:noFill/>
            <a:ln w="9525">
              <a:noFill/>
              <a:miter lim="800000"/>
              <a:headEnd/>
              <a:tailEnd/>
            </a:ln>
          </p:spPr>
          <p:txBody>
            <a:bodyPr>
              <a:spAutoFit/>
            </a:bodyPr>
            <a:lstStyle/>
            <a:p>
              <a:pPr algn="ctr">
                <a:spcBef>
                  <a:spcPct val="20000"/>
                </a:spcBef>
              </a:pPr>
              <a:r>
                <a:rPr lang="en-GB" sz="2400" dirty="0">
                  <a:solidFill>
                    <a:srgbClr val="000000"/>
                  </a:solidFill>
                  <a:latin typeface="Calibri" pitchFamily="34" charset="0"/>
                  <a:cs typeface="Tahoma" pitchFamily="34" charset="0"/>
                </a:rPr>
                <a:t>8.8 </a:t>
              </a:r>
              <a:r>
                <a:rPr lang="en-GB" sz="2400" dirty="0" smtClean="0">
                  <a:solidFill>
                    <a:srgbClr val="000000"/>
                  </a:solidFill>
                  <a:latin typeface="Calibri" pitchFamily="34" charset="0"/>
                  <a:cs typeface="Tahoma" pitchFamily="34" charset="0"/>
                </a:rPr>
                <a:t>million</a:t>
              </a:r>
              <a:endParaRPr lang="en-GB" sz="2400" dirty="0">
                <a:solidFill>
                  <a:srgbClr val="000000"/>
                </a:solidFill>
                <a:latin typeface="Calibri" pitchFamily="34" charset="0"/>
                <a:cs typeface="Tahoma" pitchFamily="34" charset="0"/>
              </a:endParaRPr>
            </a:p>
            <a:p>
              <a:pPr algn="ctr">
                <a:spcBef>
                  <a:spcPct val="20000"/>
                </a:spcBef>
              </a:pPr>
              <a:r>
                <a:rPr lang="en-GB" sz="2000" b="0" dirty="0">
                  <a:solidFill>
                    <a:srgbClr val="000000"/>
                  </a:solidFill>
                  <a:latin typeface="Calibri" pitchFamily="34" charset="0"/>
                  <a:cs typeface="Tahoma" pitchFamily="34" charset="0"/>
                </a:rPr>
                <a:t>(8.5–9.2 million)</a:t>
              </a:r>
            </a:p>
          </p:txBody>
        </p:sp>
        <p:sp>
          <p:nvSpPr>
            <p:cNvPr id="7178" name="Rectangle 6"/>
            <p:cNvSpPr>
              <a:spLocks noChangeArrowheads="1"/>
            </p:cNvSpPr>
            <p:nvPr/>
          </p:nvSpPr>
          <p:spPr bwMode="auto">
            <a:xfrm>
              <a:off x="2817926" y="4685677"/>
              <a:ext cx="3240316" cy="1015606"/>
            </a:xfrm>
            <a:prstGeom prst="rect">
              <a:avLst/>
            </a:prstGeom>
            <a:noFill/>
            <a:ln w="9525">
              <a:noFill/>
              <a:miter lim="800000"/>
              <a:headEnd/>
              <a:tailEnd/>
            </a:ln>
          </p:spPr>
          <p:txBody>
            <a:bodyPr wrap="square">
              <a:spAutoFit/>
            </a:bodyPr>
            <a:lstStyle/>
            <a:p>
              <a:pPr algn="ctr">
                <a:spcBef>
                  <a:spcPct val="20000"/>
                </a:spcBef>
              </a:pPr>
              <a:r>
                <a:rPr lang="en-GB" sz="2400" dirty="0" smtClean="0">
                  <a:solidFill>
                    <a:srgbClr val="000000"/>
                  </a:solidFill>
                  <a:latin typeface="Calibri" pitchFamily="34" charset="0"/>
                </a:rPr>
                <a:t>~ </a:t>
              </a:r>
              <a:r>
                <a:rPr lang="en-GB" sz="2400" dirty="0" smtClean="0">
                  <a:solidFill>
                    <a:srgbClr val="000000"/>
                  </a:solidFill>
                  <a:latin typeface="Calibri" pitchFamily="34" charset="0"/>
                  <a:cs typeface="Tahoma" pitchFamily="34" charset="0"/>
                </a:rPr>
                <a:t>650,000 </a:t>
              </a:r>
              <a:br>
                <a:rPr lang="en-GB" sz="2400" dirty="0" smtClean="0">
                  <a:solidFill>
                    <a:srgbClr val="000000"/>
                  </a:solidFill>
                  <a:latin typeface="Calibri" pitchFamily="34" charset="0"/>
                  <a:cs typeface="Tahoma" pitchFamily="34" charset="0"/>
                </a:rPr>
              </a:br>
              <a:r>
                <a:rPr lang="en-GB" sz="1800" b="0" dirty="0" smtClean="0">
                  <a:solidFill>
                    <a:srgbClr val="000000"/>
                  </a:solidFill>
                  <a:latin typeface="Calibri" pitchFamily="34" charset="0"/>
                  <a:cs typeface="Tahoma" pitchFamily="34" charset="0"/>
                </a:rPr>
                <a:t>out of 12 million (11-14 million) prevalent TB cases</a:t>
              </a:r>
              <a:endParaRPr lang="en-GB" sz="1800" b="0" dirty="0">
                <a:solidFill>
                  <a:srgbClr val="000000"/>
                </a:solidFill>
                <a:latin typeface="Calibri" pitchFamily="34" charset="0"/>
                <a:cs typeface="Tahoma" pitchFamily="34" charset="0"/>
              </a:endParaRPr>
            </a:p>
          </p:txBody>
        </p:sp>
        <p:sp>
          <p:nvSpPr>
            <p:cNvPr id="7179" name="Rectangle 7"/>
            <p:cNvSpPr>
              <a:spLocks noChangeArrowheads="1"/>
            </p:cNvSpPr>
            <p:nvPr/>
          </p:nvSpPr>
          <p:spPr bwMode="auto">
            <a:xfrm>
              <a:off x="179512" y="2696116"/>
              <a:ext cx="2566406" cy="461639"/>
            </a:xfrm>
            <a:prstGeom prst="rect">
              <a:avLst/>
            </a:prstGeom>
            <a:solidFill>
              <a:srgbClr val="003300"/>
            </a:solidFill>
            <a:ln w="9525">
              <a:noFill/>
              <a:miter lim="800000"/>
              <a:headEnd/>
              <a:tailEnd/>
            </a:ln>
          </p:spPr>
          <p:txBody>
            <a:bodyPr wrap="square">
              <a:spAutoFit/>
            </a:bodyPr>
            <a:lstStyle/>
            <a:p>
              <a:r>
                <a:rPr lang="en-GB" sz="2400" dirty="0">
                  <a:solidFill>
                    <a:schemeClr val="bg1"/>
                  </a:solidFill>
                  <a:latin typeface="Calibri" pitchFamily="34" charset="0"/>
                </a:rPr>
                <a:t>All forms of </a:t>
              </a:r>
              <a:r>
                <a:rPr lang="en-GB" sz="2400" dirty="0" smtClean="0">
                  <a:solidFill>
                    <a:schemeClr val="bg1"/>
                  </a:solidFill>
                  <a:latin typeface="Calibri" pitchFamily="34" charset="0"/>
                </a:rPr>
                <a:t>TB</a:t>
              </a:r>
              <a:endParaRPr lang="en-GB" sz="2400" dirty="0">
                <a:solidFill>
                  <a:schemeClr val="bg1"/>
                </a:solidFill>
                <a:latin typeface="Calibri" pitchFamily="34" charset="0"/>
              </a:endParaRPr>
            </a:p>
          </p:txBody>
        </p:sp>
        <p:sp>
          <p:nvSpPr>
            <p:cNvPr id="7180" name="Rectangle 8"/>
            <p:cNvSpPr>
              <a:spLocks noChangeArrowheads="1"/>
            </p:cNvSpPr>
            <p:nvPr/>
          </p:nvSpPr>
          <p:spPr bwMode="auto">
            <a:xfrm>
              <a:off x="179512" y="4764103"/>
              <a:ext cx="2566406" cy="830950"/>
            </a:xfrm>
            <a:prstGeom prst="rect">
              <a:avLst/>
            </a:prstGeom>
            <a:solidFill>
              <a:srgbClr val="003300"/>
            </a:solidFill>
            <a:ln w="9525">
              <a:noFill/>
              <a:miter lim="800000"/>
              <a:headEnd/>
              <a:tailEnd/>
            </a:ln>
          </p:spPr>
          <p:txBody>
            <a:bodyPr wrap="square">
              <a:spAutoFit/>
            </a:bodyPr>
            <a:lstStyle/>
            <a:p>
              <a:r>
                <a:rPr lang="en-GB" sz="2400" dirty="0">
                  <a:solidFill>
                    <a:schemeClr val="bg1"/>
                  </a:solidFill>
                  <a:latin typeface="Calibri" pitchFamily="34" charset="0"/>
                  <a:cs typeface="Tahoma" pitchFamily="34" charset="0"/>
                </a:rPr>
                <a:t>Multidrug-resistant </a:t>
              </a:r>
              <a:r>
                <a:rPr lang="en-GB" sz="2400" dirty="0" smtClean="0">
                  <a:solidFill>
                    <a:schemeClr val="bg1"/>
                  </a:solidFill>
                  <a:latin typeface="Calibri" pitchFamily="34" charset="0"/>
                  <a:cs typeface="Tahoma" pitchFamily="34" charset="0"/>
                </a:rPr>
                <a:t>TB</a:t>
              </a:r>
              <a:endParaRPr lang="en-GB" sz="2400" dirty="0">
                <a:solidFill>
                  <a:schemeClr val="bg1"/>
                </a:solidFill>
                <a:latin typeface="Calibri" pitchFamily="34" charset="0"/>
                <a:cs typeface="Tahoma" pitchFamily="34" charset="0"/>
              </a:endParaRPr>
            </a:p>
          </p:txBody>
        </p:sp>
        <p:sp>
          <p:nvSpPr>
            <p:cNvPr id="7181" name="Rectangle 9"/>
            <p:cNvSpPr>
              <a:spLocks noChangeArrowheads="1"/>
            </p:cNvSpPr>
            <p:nvPr/>
          </p:nvSpPr>
          <p:spPr bwMode="auto">
            <a:xfrm>
              <a:off x="179512" y="3730903"/>
              <a:ext cx="2566406" cy="461639"/>
            </a:xfrm>
            <a:prstGeom prst="rect">
              <a:avLst/>
            </a:prstGeom>
            <a:solidFill>
              <a:srgbClr val="003300"/>
            </a:solidFill>
            <a:ln w="9525">
              <a:noFill/>
              <a:miter lim="800000"/>
              <a:headEnd/>
              <a:tailEnd/>
            </a:ln>
          </p:spPr>
          <p:txBody>
            <a:bodyPr wrap="square">
              <a:spAutoFit/>
            </a:bodyPr>
            <a:lstStyle/>
            <a:p>
              <a:r>
                <a:rPr lang="en-GB" sz="2400" dirty="0">
                  <a:solidFill>
                    <a:schemeClr val="bg1"/>
                  </a:solidFill>
                  <a:latin typeface="Calibri" pitchFamily="34" charset="0"/>
                  <a:cs typeface="Tahoma" pitchFamily="34" charset="0"/>
                </a:rPr>
                <a:t>HIV-associated </a:t>
              </a:r>
              <a:r>
                <a:rPr lang="en-GB" sz="2400" dirty="0" smtClean="0">
                  <a:solidFill>
                    <a:schemeClr val="bg1"/>
                  </a:solidFill>
                  <a:latin typeface="Calibri" pitchFamily="34" charset="0"/>
                  <a:cs typeface="Tahoma" pitchFamily="34" charset="0"/>
                </a:rPr>
                <a:t>TB</a:t>
              </a:r>
              <a:endParaRPr lang="en-GB" sz="2400" dirty="0">
                <a:solidFill>
                  <a:schemeClr val="bg1"/>
                </a:solidFill>
                <a:latin typeface="Calibri" pitchFamily="34" charset="0"/>
                <a:cs typeface="Tahoma" pitchFamily="34" charset="0"/>
              </a:endParaRPr>
            </a:p>
          </p:txBody>
        </p:sp>
        <p:sp>
          <p:nvSpPr>
            <p:cNvPr id="7182" name="Rectangle 10"/>
            <p:cNvSpPr>
              <a:spLocks noChangeArrowheads="1"/>
            </p:cNvSpPr>
            <p:nvPr/>
          </p:nvSpPr>
          <p:spPr bwMode="auto">
            <a:xfrm>
              <a:off x="2961941" y="3775840"/>
              <a:ext cx="2808311" cy="830997"/>
            </a:xfrm>
            <a:prstGeom prst="rect">
              <a:avLst/>
            </a:prstGeom>
            <a:noFill/>
            <a:ln w="9525">
              <a:noFill/>
              <a:miter lim="800000"/>
              <a:headEnd/>
              <a:tailEnd/>
            </a:ln>
          </p:spPr>
          <p:txBody>
            <a:bodyPr>
              <a:spAutoFit/>
            </a:bodyPr>
            <a:lstStyle/>
            <a:p>
              <a:pPr algn="ctr"/>
              <a:r>
                <a:rPr lang="en-GB" sz="2400">
                  <a:solidFill>
                    <a:srgbClr val="000000"/>
                  </a:solidFill>
                  <a:latin typeface="Calibri" pitchFamily="34" charset="0"/>
                </a:rPr>
                <a:t>  </a:t>
              </a:r>
              <a:r>
                <a:rPr lang="en-GB" sz="2400">
                  <a:solidFill>
                    <a:srgbClr val="000000"/>
                  </a:solidFill>
                  <a:latin typeface="Calibri" pitchFamily="34" charset="0"/>
                  <a:cs typeface="Tahoma" pitchFamily="34" charset="0"/>
                </a:rPr>
                <a:t>1.1 million</a:t>
              </a:r>
            </a:p>
            <a:p>
              <a:pPr algn="ctr"/>
              <a:r>
                <a:rPr lang="en-GB" sz="2400">
                  <a:solidFill>
                    <a:srgbClr val="000000"/>
                  </a:solidFill>
                  <a:latin typeface="Calibri" pitchFamily="34" charset="0"/>
                  <a:cs typeface="Tahoma" pitchFamily="34" charset="0"/>
                </a:rPr>
                <a:t> </a:t>
              </a:r>
              <a:r>
                <a:rPr lang="en-GB" sz="2000" b="0">
                  <a:solidFill>
                    <a:srgbClr val="000000"/>
                  </a:solidFill>
                  <a:latin typeface="Calibri" pitchFamily="34" charset="0"/>
                  <a:cs typeface="Tahoma" pitchFamily="34" charset="0"/>
                </a:rPr>
                <a:t>(1.0–1.2 million)</a:t>
              </a:r>
            </a:p>
          </p:txBody>
        </p:sp>
        <p:sp>
          <p:nvSpPr>
            <p:cNvPr id="7183" name="Rectangle 11"/>
            <p:cNvSpPr>
              <a:spLocks noChangeArrowheads="1"/>
            </p:cNvSpPr>
            <p:nvPr/>
          </p:nvSpPr>
          <p:spPr bwMode="auto">
            <a:xfrm>
              <a:off x="6130249" y="3787414"/>
              <a:ext cx="2759454" cy="769508"/>
            </a:xfrm>
            <a:prstGeom prst="rect">
              <a:avLst/>
            </a:prstGeom>
            <a:noFill/>
            <a:ln w="9525">
              <a:noFill/>
              <a:miter lim="800000"/>
              <a:headEnd/>
              <a:tailEnd/>
            </a:ln>
          </p:spPr>
          <p:txBody>
            <a:bodyPr>
              <a:spAutoFit/>
            </a:bodyPr>
            <a:lstStyle/>
            <a:p>
              <a:pPr algn="ctr"/>
              <a:r>
                <a:rPr lang="en-GB" sz="2400">
                  <a:solidFill>
                    <a:srgbClr val="000000"/>
                  </a:solidFill>
                  <a:latin typeface="Calibri" pitchFamily="34" charset="0"/>
                  <a:cs typeface="Tahoma" pitchFamily="34" charset="0"/>
                </a:rPr>
                <a:t>350,000</a:t>
              </a:r>
            </a:p>
            <a:p>
              <a:pPr algn="ctr"/>
              <a:r>
                <a:rPr lang="en-GB" sz="2000" b="0">
                  <a:solidFill>
                    <a:srgbClr val="000000"/>
                  </a:solidFill>
                  <a:latin typeface="Calibri" pitchFamily="34" charset="0"/>
                  <a:cs typeface="Tahoma" pitchFamily="34" charset="0"/>
                </a:rPr>
                <a:t>(320,000–390,000)</a:t>
              </a:r>
            </a:p>
          </p:txBody>
        </p:sp>
        <p:sp>
          <p:nvSpPr>
            <p:cNvPr id="7185" name="TextBox 14"/>
            <p:cNvSpPr txBox="1">
              <a:spLocks noChangeArrowheads="1"/>
            </p:cNvSpPr>
            <p:nvPr/>
          </p:nvSpPr>
          <p:spPr bwMode="auto">
            <a:xfrm>
              <a:off x="46164" y="6151086"/>
              <a:ext cx="9143876" cy="338535"/>
            </a:xfrm>
            <a:prstGeom prst="rect">
              <a:avLst/>
            </a:prstGeom>
            <a:noFill/>
            <a:ln w="9525">
              <a:noFill/>
              <a:miter lim="800000"/>
              <a:headEnd/>
              <a:tailEnd/>
            </a:ln>
          </p:spPr>
          <p:txBody>
            <a:bodyPr wrap="square">
              <a:spAutoFit/>
            </a:bodyPr>
            <a:lstStyle/>
            <a:p>
              <a:r>
                <a:rPr lang="en-GB" sz="1600" dirty="0">
                  <a:solidFill>
                    <a:srgbClr val="003300"/>
                  </a:solidFill>
                  <a:latin typeface="Calibri" pitchFamily="34" charset="0"/>
                </a:rPr>
                <a:t>Source: </a:t>
              </a:r>
              <a:r>
                <a:rPr lang="en-GB" sz="1600" dirty="0" smtClean="0">
                  <a:solidFill>
                    <a:srgbClr val="003300"/>
                  </a:solidFill>
                  <a:latin typeface="Calibri" pitchFamily="34" charset="0"/>
                </a:rPr>
                <a:t>WHO </a:t>
              </a:r>
              <a:r>
                <a:rPr lang="en-GB" sz="1600" dirty="0">
                  <a:solidFill>
                    <a:srgbClr val="003300"/>
                  </a:solidFill>
                  <a:latin typeface="Calibri" pitchFamily="34" charset="0"/>
                </a:rPr>
                <a:t>Global Tuberculosis Control Report </a:t>
              </a:r>
              <a:r>
                <a:rPr lang="en-GB" sz="1600" dirty="0" smtClean="0">
                  <a:solidFill>
                    <a:srgbClr val="003300"/>
                  </a:solidFill>
                  <a:latin typeface="Calibri" pitchFamily="34" charset="0"/>
                </a:rPr>
                <a:t>2011 (</a:t>
              </a:r>
              <a:r>
                <a:rPr lang="en-GB" sz="1100" dirty="0" smtClean="0">
                  <a:solidFill>
                    <a:srgbClr val="003300"/>
                  </a:solidFill>
                  <a:latin typeface="Calibri" pitchFamily="34" charset="0"/>
                </a:rPr>
                <a:t>www.who.int/tb/publications/global_report/2011/gtbr11_full.pdf</a:t>
              </a:r>
              <a:r>
                <a:rPr lang="en-GB" sz="1600" dirty="0" smtClean="0">
                  <a:solidFill>
                    <a:srgbClr val="003300"/>
                  </a:solidFill>
                  <a:latin typeface="Calibri" pitchFamily="34" charset="0"/>
                </a:rPr>
                <a:t>)</a:t>
              </a:r>
              <a:endParaRPr lang="en-GB" sz="1600" dirty="0">
                <a:solidFill>
                  <a:srgbClr val="003300"/>
                </a:solidFill>
                <a:latin typeface="Calibri" pitchFamily="34" charset="0"/>
              </a:endParaRPr>
            </a:p>
          </p:txBody>
        </p:sp>
        <p:cxnSp>
          <p:nvCxnSpPr>
            <p:cNvPr id="7186" name="Straight Connector 16"/>
            <p:cNvCxnSpPr>
              <a:cxnSpLocks noChangeShapeType="1"/>
            </p:cNvCxnSpPr>
            <p:nvPr/>
          </p:nvCxnSpPr>
          <p:spPr bwMode="auto">
            <a:xfrm>
              <a:off x="6058242" y="2564904"/>
              <a:ext cx="0" cy="3096344"/>
            </a:xfrm>
            <a:prstGeom prst="line">
              <a:avLst/>
            </a:prstGeom>
            <a:noFill/>
            <a:ln w="9525" algn="ctr">
              <a:solidFill>
                <a:schemeClr val="tx1"/>
              </a:solidFill>
              <a:round/>
              <a:headEnd/>
              <a:tailEnd/>
            </a:ln>
          </p:spPr>
        </p:cxnSp>
      </p:grpSp>
      <p:sp>
        <p:nvSpPr>
          <p:cNvPr id="7172" name="TextBox 14"/>
          <p:cNvSpPr txBox="1">
            <a:spLocks noChangeArrowheads="1"/>
          </p:cNvSpPr>
          <p:nvPr/>
        </p:nvSpPr>
        <p:spPr bwMode="auto">
          <a:xfrm>
            <a:off x="827088" y="5805488"/>
            <a:ext cx="8281987" cy="338137"/>
          </a:xfrm>
          <a:prstGeom prst="rect">
            <a:avLst/>
          </a:prstGeom>
          <a:noFill/>
          <a:ln w="9525">
            <a:noFill/>
            <a:miter lim="800000"/>
            <a:headEnd/>
            <a:tailEnd/>
          </a:ln>
        </p:spPr>
        <p:txBody>
          <a:bodyPr>
            <a:spAutoFit/>
          </a:bodyPr>
          <a:lstStyle/>
          <a:p>
            <a:pPr algn="r"/>
            <a:r>
              <a:rPr lang="en-GB" sz="1600" b="0">
                <a:solidFill>
                  <a:srgbClr val="003300"/>
                </a:solidFill>
                <a:latin typeface="Calibri" pitchFamily="34" charset="0"/>
              </a:rPr>
              <a:t>* Excluding deaths attributed to HIV/TB</a:t>
            </a:r>
          </a:p>
        </p:txBody>
      </p:sp>
      <p:pic>
        <p:nvPicPr>
          <p:cNvPr id="7173" name="Picture 18"/>
          <p:cNvPicPr>
            <a:picLocks noChangeAspect="1" noChangeArrowheads="1"/>
          </p:cNvPicPr>
          <p:nvPr/>
        </p:nvPicPr>
        <p:blipFill>
          <a:blip r:embed="rId3" cstate="print"/>
          <a:srcRect/>
          <a:stretch>
            <a:fillRect/>
          </a:stretch>
        </p:blipFill>
        <p:spPr bwMode="auto">
          <a:xfrm>
            <a:off x="611188" y="908050"/>
            <a:ext cx="1179512" cy="165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146050" y="155575"/>
            <a:ext cx="8856663" cy="677863"/>
          </a:xfrm>
          <a:prstGeom prst="rect">
            <a:avLst/>
          </a:prstGeom>
          <a:noFill/>
          <a:ln w="9525">
            <a:noFill/>
            <a:miter lim="800000"/>
            <a:headEnd/>
            <a:tailEnd/>
          </a:ln>
          <a:effectLst>
            <a:outerShdw dist="17961" dir="2700000" algn="ctr" rotWithShape="0">
              <a:srgbClr val="96CCEE"/>
            </a:outerShdw>
          </a:effectLst>
        </p:spPr>
        <p:txBody>
          <a:bodyPr lIns="0" tIns="0" rIns="0" bIns="0" anchor="ctr">
            <a:spAutoFit/>
          </a:bodyPr>
          <a:lstStyle/>
          <a:p>
            <a:pPr algn="ctr">
              <a:defRPr/>
            </a:pPr>
            <a:r>
              <a:rPr lang="en-GB" sz="4400" dirty="0" smtClean="0">
                <a:solidFill>
                  <a:schemeClr val="tx1"/>
                </a:solidFill>
                <a:latin typeface="Calibri" pitchFamily="34" charset="0"/>
                <a:cs typeface="Arial" charset="0"/>
              </a:rPr>
              <a:t>The </a:t>
            </a:r>
            <a:r>
              <a:rPr lang="en-GB" sz="4400" dirty="0">
                <a:solidFill>
                  <a:schemeClr val="tx1"/>
                </a:solidFill>
                <a:latin typeface="Calibri" pitchFamily="34" charset="0"/>
                <a:cs typeface="Arial" charset="0"/>
              </a:rPr>
              <a:t>global TB </a:t>
            </a:r>
            <a:r>
              <a:rPr lang="en-GB" sz="4400" dirty="0" smtClean="0">
                <a:solidFill>
                  <a:schemeClr val="tx1"/>
                </a:solidFill>
                <a:latin typeface="Calibri" pitchFamily="34" charset="0"/>
                <a:cs typeface="Arial" charset="0"/>
              </a:rPr>
              <a:t>situation (2)</a:t>
            </a:r>
            <a:endParaRPr lang="en-US" sz="4400" kern="0" dirty="0">
              <a:solidFill>
                <a:schemeClr val="tx1"/>
              </a:solidFill>
              <a:latin typeface="Calibri" pitchFamily="34" charset="0"/>
              <a:ea typeface="+mj-ea"/>
              <a:cs typeface="+mj-cs"/>
            </a:endParaRPr>
          </a:p>
        </p:txBody>
      </p:sp>
      <p:pic>
        <p:nvPicPr>
          <p:cNvPr id="2" name="Picture 2"/>
          <p:cNvPicPr>
            <a:picLocks noChangeAspect="1" noChangeArrowheads="1"/>
          </p:cNvPicPr>
          <p:nvPr/>
        </p:nvPicPr>
        <p:blipFill>
          <a:blip r:embed="rId3" cstate="print"/>
          <a:srcRect/>
          <a:stretch>
            <a:fillRect/>
          </a:stretch>
        </p:blipFill>
        <p:spPr bwMode="auto">
          <a:xfrm>
            <a:off x="179512" y="908720"/>
            <a:ext cx="8784975" cy="54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100013"/>
            <a:ext cx="9144000" cy="1008733"/>
          </a:xfrm>
          <a:prstGeom prst="rect">
            <a:avLst/>
          </a:prstGeom>
          <a:noFill/>
          <a:ln w="12700">
            <a:noFill/>
            <a:miter lim="800000"/>
            <a:headEnd/>
            <a:tailEnd/>
          </a:ln>
          <a:effectLst>
            <a:outerShdw dist="17961" dir="2700000" algn="ctr" rotWithShape="0">
              <a:srgbClr val="96CCEE"/>
            </a:outerShdw>
          </a:effectLst>
        </p:spPr>
        <p:txBody>
          <a:bodyPr lIns="90488" tIns="44450" rIns="90488" bIns="44450" anchor="ctr"/>
          <a:lstStyle/>
          <a:p>
            <a:pPr algn="ctr" eaLnBrk="0" hangingPunct="0">
              <a:defRPr/>
            </a:pPr>
            <a:r>
              <a:rPr lang="fr-FR" sz="4400" kern="0" dirty="0" smtClean="0">
                <a:solidFill>
                  <a:srgbClr val="002060"/>
                </a:solidFill>
                <a:latin typeface="Calibri" pitchFamily="34" charset="0"/>
                <a:ea typeface="+mj-ea"/>
                <a:cs typeface="+mj-cs"/>
              </a:rPr>
              <a:t>Time trends in MDR-TB</a:t>
            </a:r>
            <a:endParaRPr lang="fr-FR" sz="4400" kern="0" dirty="0">
              <a:solidFill>
                <a:srgbClr val="002060"/>
              </a:solidFill>
              <a:latin typeface="Calibri" pitchFamily="34" charset="0"/>
              <a:ea typeface="+mj-ea"/>
              <a:cs typeface="+mj-cs"/>
            </a:endParaRPr>
          </a:p>
        </p:txBody>
      </p:sp>
      <p:sp>
        <p:nvSpPr>
          <p:cNvPr id="40" name="TextBox 39"/>
          <p:cNvSpPr txBox="1"/>
          <p:nvPr/>
        </p:nvSpPr>
        <p:spPr>
          <a:xfrm>
            <a:off x="899592" y="908720"/>
            <a:ext cx="7776864" cy="2677656"/>
          </a:xfrm>
          <a:prstGeom prst="rect">
            <a:avLst/>
          </a:prstGeom>
          <a:noFill/>
        </p:spPr>
        <p:txBody>
          <a:bodyPr wrap="square" rtlCol="0">
            <a:spAutoFit/>
          </a:bodyPr>
          <a:lstStyle/>
          <a:p>
            <a:r>
              <a:rPr lang="en-GB" sz="2800" b="0" dirty="0" smtClean="0">
                <a:latin typeface="Calibri" pitchFamily="34" charset="0"/>
              </a:rPr>
              <a:t>Available data from </a:t>
            </a:r>
            <a:r>
              <a:rPr lang="en-US" sz="2800" b="0" dirty="0" smtClean="0">
                <a:latin typeface="Calibri" pitchFamily="34" charset="0"/>
              </a:rPr>
              <a:t>74 countries and territories with measurements for at least two years </a:t>
            </a:r>
            <a:r>
              <a:rPr lang="en-GB" sz="2800" b="0" dirty="0" smtClean="0">
                <a:latin typeface="Calibri" pitchFamily="34" charset="0"/>
              </a:rPr>
              <a:t>could not answer the question of whether the </a:t>
            </a:r>
            <a:r>
              <a:rPr lang="en-US" sz="2800" b="0" dirty="0" smtClean="0">
                <a:latin typeface="Calibri" pitchFamily="34" charset="0"/>
              </a:rPr>
              <a:t>proportion of previously untreated TB cases with MDR was increasing, decreasing or stable over time at a </a:t>
            </a:r>
            <a:r>
              <a:rPr lang="en-GB" sz="2800" b="0" dirty="0" smtClean="0">
                <a:latin typeface="Calibri" pitchFamily="34" charset="0"/>
              </a:rPr>
              <a:t>global or regional level.</a:t>
            </a:r>
            <a:endParaRPr lang="en-US" sz="2800" b="0" dirty="0" smtClean="0">
              <a:latin typeface="Calibri" pitchFamily="34" charset="0"/>
            </a:endParaRPr>
          </a:p>
        </p:txBody>
      </p:sp>
      <p:pic>
        <p:nvPicPr>
          <p:cNvPr id="1062" name="Picture 38"/>
          <p:cNvPicPr>
            <a:picLocks noChangeAspect="1" noChangeArrowheads="1"/>
          </p:cNvPicPr>
          <p:nvPr/>
        </p:nvPicPr>
        <p:blipFill>
          <a:blip r:embed="rId3" cstate="print"/>
          <a:srcRect/>
          <a:stretch>
            <a:fillRect/>
          </a:stretch>
        </p:blipFill>
        <p:spPr bwMode="auto">
          <a:xfrm>
            <a:off x="2339752" y="3645024"/>
            <a:ext cx="4536504" cy="25798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title"/>
          </p:nvPr>
        </p:nvSpPr>
        <p:spPr bwMode="auto">
          <a:xfrm>
            <a:off x="125288" y="125760"/>
            <a:ext cx="88392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chemeClr val="tx1"/>
                </a:solidFill>
                <a:latin typeface="Calibri" pitchFamily="34" charset="0"/>
              </a:rPr>
              <a:t>Proportion of MDR among new TB cases </a:t>
            </a:r>
            <a:br>
              <a:rPr lang="en-US" sz="2800" b="1" dirty="0" smtClean="0">
                <a:solidFill>
                  <a:schemeClr val="tx1"/>
                </a:solidFill>
                <a:latin typeface="Calibri" pitchFamily="34" charset="0"/>
              </a:rPr>
            </a:br>
            <a:r>
              <a:rPr lang="en-US" sz="2800" b="0" dirty="0" smtClean="0">
                <a:solidFill>
                  <a:schemeClr val="tx1"/>
                </a:solidFill>
                <a:latin typeface="Calibri" pitchFamily="34" charset="0"/>
              </a:rPr>
              <a:t>Latest available data, 1994-2010</a:t>
            </a:r>
          </a:p>
        </p:txBody>
      </p:sp>
      <p:pic>
        <p:nvPicPr>
          <p:cNvPr id="7" name="Picture 8"/>
          <p:cNvPicPr>
            <a:picLocks noChangeAspect="1" noChangeArrowheads="1"/>
          </p:cNvPicPr>
          <p:nvPr/>
        </p:nvPicPr>
        <p:blipFill>
          <a:blip r:embed="rId3" cstate="print"/>
          <a:srcRect l="11269" t="28038" r="9918" b="25562"/>
          <a:stretch>
            <a:fillRect/>
          </a:stretch>
        </p:blipFill>
        <p:spPr bwMode="auto">
          <a:xfrm>
            <a:off x="34925" y="1628800"/>
            <a:ext cx="9037638" cy="3760788"/>
          </a:xfrm>
          <a:prstGeom prst="rect">
            <a:avLst/>
          </a:prstGeom>
          <a:noFill/>
          <a:ln w="9525">
            <a:noFill/>
            <a:miter lim="800000"/>
            <a:headEnd/>
            <a:tailEnd/>
          </a:ln>
          <a:effectLst/>
        </p:spPr>
      </p:pic>
      <p:sp>
        <p:nvSpPr>
          <p:cNvPr id="4" name="Rectangle 49"/>
          <p:cNvSpPr>
            <a:spLocks noChangeArrowheads="1"/>
          </p:cNvSpPr>
          <p:nvPr/>
        </p:nvSpPr>
        <p:spPr bwMode="auto">
          <a:xfrm>
            <a:off x="87088" y="5733256"/>
            <a:ext cx="8964613" cy="646331"/>
          </a:xfrm>
          <a:prstGeom prst="rect">
            <a:avLst/>
          </a:prstGeom>
          <a:noFill/>
          <a:ln w="9525">
            <a:noFill/>
            <a:miter lim="800000"/>
            <a:headEnd/>
            <a:tailEnd/>
          </a:ln>
          <a:effectLst/>
        </p:spPr>
        <p:txBody>
          <a:bodyPr anchor="ctr">
            <a:spAutoFit/>
          </a:bodyPr>
          <a:lstStyle/>
          <a:p>
            <a:pPr algn="ctr"/>
            <a:r>
              <a:rPr lang="en-GB" sz="900" b="0" dirty="0">
                <a:latin typeface="Calibri" pitchFamily="34" charset="0"/>
              </a:rPr>
              <a:t>The boundaries and names shown and the designations used on this map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p>
          <a:p>
            <a:pPr algn="ctr"/>
            <a:r>
              <a:rPr lang="en-GB" sz="900" b="0" dirty="0">
                <a:latin typeface="Calibri" pitchFamily="34" charset="0"/>
                <a:sym typeface="Symbol" pitchFamily="18" charset="2"/>
              </a:rPr>
              <a:t></a:t>
            </a:r>
            <a:r>
              <a:rPr lang="en-GB" sz="900" b="0" dirty="0">
                <a:latin typeface="Calibri" pitchFamily="34" charset="0"/>
              </a:rPr>
              <a:t> WHO 2011. All rights reserved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0F4EBAF6B9E89439280495B7932F985" ma:contentTypeVersion="0" ma:contentTypeDescription="Create a new document." ma:contentTypeScope="" ma:versionID="8743b58f5336045de5093625b36628b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A9E55D6-C984-445D-92A5-4B33909271C9}">
  <ds:schemaRefs>
    <ds:schemaRef ds:uri="http://schemas.microsoft.com/office/2006/metadata/properties"/>
  </ds:schemaRefs>
</ds:datastoreItem>
</file>

<file path=customXml/itemProps2.xml><?xml version="1.0" encoding="utf-8"?>
<ds:datastoreItem xmlns:ds="http://schemas.openxmlformats.org/officeDocument/2006/customXml" ds:itemID="{428755F7-E1D2-412B-86FE-0E47CBB757F1}">
  <ds:schemaRefs>
    <ds:schemaRef ds:uri="http://schemas.microsoft.com/sharepoint/v3/contenttype/forms"/>
  </ds:schemaRefs>
</ds:datastoreItem>
</file>

<file path=customXml/itemProps3.xml><?xml version="1.0" encoding="utf-8"?>
<ds:datastoreItem xmlns:ds="http://schemas.openxmlformats.org/officeDocument/2006/customXml" ds:itemID="{BC89BF91-7F77-4574-8B5A-848E47E4A6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PPTtemplate</Template>
  <TotalTime>7245</TotalTime>
  <Words>2834</Words>
  <Application>Microsoft Office PowerPoint</Application>
  <PresentationFormat>On-screen Show (4:3)</PresentationFormat>
  <Paragraphs>269</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master</vt:lpstr>
      <vt:lpstr>Multidrug-resistant tuberculosis : update 2011</vt:lpstr>
      <vt:lpstr>Slide 1</vt:lpstr>
      <vt:lpstr>Slide 2</vt:lpstr>
      <vt:lpstr>Slide 3</vt:lpstr>
      <vt:lpstr>Slide 4</vt:lpstr>
      <vt:lpstr>Slide 5</vt:lpstr>
      <vt:lpstr>Slide 6</vt:lpstr>
      <vt:lpstr>Slide 7</vt:lpstr>
      <vt:lpstr>Proportion of MDR among new TB cases  Latest available data, 1994-2010</vt:lpstr>
      <vt:lpstr>Proportion of MDR among previously treated TB cases  Latest available data, 1994-2010</vt:lpstr>
      <vt:lpstr>Slide 10</vt:lpstr>
      <vt:lpstr>Slide 11</vt:lpstr>
      <vt:lpstr>Slide 12</vt:lpstr>
      <vt:lpstr>Slide 13</vt:lpstr>
      <vt:lpstr>Slide 14</vt:lpstr>
      <vt:lpstr>Countries that had reported at least one XDR-TB case by Oct 2011</vt:lpstr>
      <vt:lpstr>Slide 16</vt:lpstr>
      <vt:lpstr>Slide 17</vt:lpstr>
      <vt:lpstr>Slide 18</vt:lpstr>
      <vt:lpstr>Slide 19</vt:lpstr>
      <vt:lpstr>Slide 20</vt:lpstr>
      <vt:lpstr>Slide 21</vt:lpstr>
      <vt:lpstr>Slide 22</vt:lpstr>
      <vt:lpstr>Slide 23</vt:lpstr>
      <vt:lpstr>Slide 24</vt:lpstr>
      <vt:lpstr>Slide 25</vt:lpstr>
    </vt:vector>
  </TitlesOfParts>
  <Company>World Health Organization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Definitions</dc:title>
  <dc:creator>falzond</dc:creator>
  <cp:lastModifiedBy>falzond</cp:lastModifiedBy>
  <cp:revision>612</cp:revision>
  <dcterms:created xsi:type="dcterms:W3CDTF">2009-12-04T13:45:37Z</dcterms:created>
  <dcterms:modified xsi:type="dcterms:W3CDTF">2011-11-28T12:01:00Z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0x010100F0F4EBAF6B9E89439280495B7932F985</vt:lpwstr>
  </property>
  <property fmtid="{D5CDD505-2E9C-101B-9397-08002B2CF9AE}" pid="3" name="_AdHocReviewCycleID">
    <vt:i4>87614480</vt:i4>
  </property>
  <property fmtid="{D5CDD505-2E9C-101B-9397-08002B2CF9AE}" pid="4" name="_NewReviewCycle">
    <vt:lpwstr/>
  </property>
  <property fmtid="{D5CDD505-2E9C-101B-9397-08002B2CF9AE}" pid="5" name="_EmailSubject">
    <vt:lpwstr>Changing links to the interactive site.</vt:lpwstr>
  </property>
  <property fmtid="{D5CDD505-2E9C-101B-9397-08002B2CF9AE}" pid="6" name="_AuthorEmail">
    <vt:lpwstr>falzond@who.int</vt:lpwstr>
  </property>
  <property fmtid="{D5CDD505-2E9C-101B-9397-08002B2CF9AE}" pid="7" name="_AuthorEmailDisplayName">
    <vt:lpwstr>Falzon, Dennis</vt:lpwstr>
  </property>
</Properties>
</file>