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5" r:id="rId5"/>
    <p:sldMasterId id="2147483674" r:id="rId6"/>
  </p:sldMasterIdLst>
  <p:notesMasterIdLst>
    <p:notesMasterId r:id="rId47"/>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x="9144000" cy="5143500" type="screen16x9"/>
  <p:notesSz cx="6858000" cy="9144000"/>
  <p:embeddedFontLst>
    <p:embeddedFont>
      <p:font typeface="Calibri" panose="020F0502020204030204" pitchFamily="34" charset="0"/>
      <p:regular r:id="rId48"/>
      <p:bold r:id="rId49"/>
      <p:italic r:id="rId50"/>
      <p:boldItalic r:id="rId51"/>
    </p:embeddedFont>
    <p:embeddedFont>
      <p:font typeface="Gill Sans" panose="020B0606020104020203" charset="0"/>
      <p:regular r:id="rId52"/>
      <p:bold r:id="rId53"/>
      <p:italic r:id="rId54"/>
      <p:boldItalic r:id="rId55"/>
    </p:embeddedFont>
    <p:embeddedFont>
      <p:font typeface="Libre Franklin" pitchFamily="2" charset="0"/>
      <p:regular r:id="rId56"/>
      <p:bold r:id="rId57"/>
      <p:italic r:id="rId58"/>
      <p:boldItalic r:id="rId59"/>
    </p:embeddedFont>
    <p:embeddedFont>
      <p:font typeface="Montserrat" panose="00000500000000000000" pitchFamily="2" charset="0"/>
      <p:regular r:id="rId60"/>
      <p:bold r:id="rId61"/>
      <p:italic r:id="rId62"/>
      <p:boldItalic r:id="rId63"/>
    </p:embeddedFont>
    <p:embeddedFont>
      <p:font typeface="Montserrat ExtraBold" panose="00000900000000000000" pitchFamily="2" charset="0"/>
      <p:bold r:id="rId64"/>
      <p:boldItalic r:id="rId65"/>
    </p:embeddedFont>
    <p:embeddedFont>
      <p:font typeface="Noto Sans Symbols" panose="020B0604020202020204" charset="0"/>
      <p:regular r:id="rId66"/>
    </p:embeddedFont>
    <p:embeddedFont>
      <p:font typeface="Quattrocento Sans" panose="020B0604020202020204" charset="0"/>
      <p:bold r:id="rId67"/>
      <p:italic r:id="rId68"/>
      <p:boldItalic r:id="rId69"/>
    </p:embeddedFont>
  </p:embeddedFontLst>
  <p:custDataLst>
    <p:tags r:id="rId70"/>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4" roundtripDataSignature="AMtx7mgosTRAXdSuRqGIyD8/6leEmAd3M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EFDF84-5C91-4E8F-6D90-E303E3BD56C7}" name="Cobb, Lindsay" initials="CL" userId="S::56247@icf.com::9eca0018-f0dd-4b02-b033-a950959d0f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oung-Turner, Cindy" initials="YTC" lastIdx="0" clrIdx="0">
    <p:extLst>
      <p:ext uri="{19B8F6BF-5375-455C-9EA6-DF929625EA0E}">
        <p15:presenceInfo xmlns:p15="http://schemas.microsoft.com/office/powerpoint/2012/main" userId="S::21990@Icf.com::c16b9d50-a275-4a29-b3ff-cd1d589d2e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7D97E0-AED3-48BB-A502-B82CC4D0C019}">
  <a:tblStyle styleId="{FA7D97E0-AED3-48BB-A502-B82CC4D0C019}" styleName="Table_0">
    <a:wholeTbl>
      <a:tcTxStyle b="off" i="off">
        <a:font>
          <a:latin typeface="Arial"/>
          <a:ea typeface="Arial"/>
          <a:cs typeface="Arial"/>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accent3"/>
          </a:solidFill>
        </a:fill>
      </a:tcStyle>
    </a:firstRow>
    <a:neCell>
      <a:tcTxStyle b="off" i="off"/>
      <a:tcStyle>
        <a:tcBdr/>
      </a:tcStyle>
    </a:neCell>
    <a:nwCell>
      <a:tcTxStyle b="off" i="off"/>
      <a:tcStyle>
        <a:tcBdr/>
      </a:tcStyle>
    </a:nwCell>
  </a:tblStyle>
  <a:tblStyle styleId="{F3F5E2A2-0DCF-44A7-BF42-DB90292139D5}" styleName="Table_1">
    <a:wholeTbl>
      <a:tcTxStyle b="off" i="off">
        <a:font>
          <a:latin typeface="Arial"/>
          <a:ea typeface="Arial"/>
          <a:cs typeface="Arial"/>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chemeClr val="accent3"/>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3">
              <a:alpha val="40000"/>
            </a:schemeClr>
          </a:solidFill>
        </a:fill>
      </a:tcStyle>
    </a:band1H>
    <a:band2H>
      <a:tcTxStyle b="off" i="off"/>
      <a:tcStyle>
        <a:tcBdr/>
      </a:tcStyle>
    </a:band2H>
    <a:band1V>
      <a:tcTxStyle b="off" i="off"/>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fill>
          <a:solidFill>
            <a:schemeClr val="accent3">
              <a:alpha val="40000"/>
            </a:schemeClr>
          </a:solidFill>
        </a:fill>
      </a:tcStyle>
    </a:band1V>
    <a:band2V>
      <a:tcTxStyle b="off" i="off"/>
      <a:tcStyle>
        <a:tcBdr/>
      </a:tcStyle>
    </a:band2V>
    <a:la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3"/>
          </a:solidFill>
        </a:fill>
      </a:tcStyle>
    </a:firstRow>
    <a:neCell>
      <a:tcTxStyle b="off" i="off"/>
      <a:tcStyle>
        <a:tcBdr/>
      </a:tcStyle>
    </a:neCell>
    <a:nwCell>
      <a:tcTxStyle b="off" i="off"/>
      <a:tcStyle>
        <a:tcBdr/>
      </a:tcStyle>
    </a:nwCell>
  </a:tblStyle>
  <a:tblStyle styleId="{364E28B8-86C2-4B07-8DF3-504B5C2EA704}" styleName="Table_2">
    <a:wholeTbl>
      <a:tcTxStyle b="off" i="off">
        <a:font>
          <a:latin typeface="Arial"/>
          <a:ea typeface="Arial"/>
          <a:cs typeface="Arial"/>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3">
              <a:alpha val="20000"/>
            </a:schemeClr>
          </a:solidFill>
        </a:fill>
      </a:tcStyle>
    </a:band1H>
    <a:band2H>
      <a:tcTxStyle b="off" i="off"/>
      <a:tcStyle>
        <a:tcBdr/>
      </a:tcStyle>
    </a:band2H>
    <a:band1V>
      <a:tcTxStyle b="off" i="off"/>
      <a:tcStyle>
        <a:tcBdr/>
        <a:fill>
          <a:solidFill>
            <a:schemeClr val="accent3">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21E9C0BE-484D-4586-9D5C-07D5CF0EC124}" styleName="Table_3">
    <a:wholeTbl>
      <a:tcTxStyle b="off" i="off">
        <a:font>
          <a:latin typeface="Arial"/>
          <a:ea typeface="Arial"/>
          <a:cs typeface="Arial"/>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b="off"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5" d="100"/>
          <a:sy n="125" d="100"/>
        </p:scale>
        <p:origin x="148" y="7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font" Target="fonts/font21.fntdata"/><Relationship Id="rId84" Type="http://customschemas.google.com/relationships/presentationmetadata" Target="metadata"/><Relationship Id="rId89" Type="http://schemas.openxmlformats.org/officeDocument/2006/relationships/tableStyles" Target="tableStyles.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87"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14.fntdata"/><Relationship Id="rId90" Type="http://schemas.microsoft.com/office/2016/11/relationships/changesInfo" Target="changesInfos/changesInfo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8" Type="http://schemas.openxmlformats.org/officeDocument/2006/relationships/slide" Target="slides/slide2.xml"/><Relationship Id="rId51" Type="http://schemas.openxmlformats.org/officeDocument/2006/relationships/font" Target="fonts/font4.fntdata"/><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tags" Target="tags/tag1.xml"/><Relationship Id="rId88" Type="http://schemas.openxmlformats.org/officeDocument/2006/relationships/theme" Target="theme/theme1.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1.xml"/><Relationship Id="rId2" Type="http://schemas.openxmlformats.org/officeDocument/2006/relationships/customXml" Target="../customXml/item2.xml"/><Relationship Id="rId2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bb, Lindsay" userId="9eca0018-f0dd-4b02-b033-a950959d0ff5" providerId="ADAL" clId="{81F17712-7C19-40E1-9C5A-10AD4ED15CA0}"/>
    <pc:docChg chg="addSld delSld modSld">
      <pc:chgData name="Cobb, Lindsay" userId="9eca0018-f0dd-4b02-b033-a950959d0ff5" providerId="ADAL" clId="{81F17712-7C19-40E1-9C5A-10AD4ED15CA0}" dt="2022-02-07T20:03:56.283" v="13" actId="5793"/>
      <pc:docMkLst>
        <pc:docMk/>
      </pc:docMkLst>
      <pc:sldChg chg="del">
        <pc:chgData name="Cobb, Lindsay" userId="9eca0018-f0dd-4b02-b033-a950959d0ff5" providerId="ADAL" clId="{81F17712-7C19-40E1-9C5A-10AD4ED15CA0}" dt="2022-02-07T20:03:34.626" v="10" actId="2696"/>
        <pc:sldMkLst>
          <pc:docMk/>
          <pc:sldMk cId="206294718" sldId="303"/>
        </pc:sldMkLst>
      </pc:sldChg>
      <pc:sldChg chg="modSp add mod addCm modNotesTx">
        <pc:chgData name="Cobb, Lindsay" userId="9eca0018-f0dd-4b02-b033-a950959d0ff5" providerId="ADAL" clId="{81F17712-7C19-40E1-9C5A-10AD4ED15CA0}" dt="2022-02-07T20:03:56.283" v="13" actId="5793"/>
        <pc:sldMkLst>
          <pc:docMk/>
          <pc:sldMk cId="3091365086" sldId="308"/>
        </pc:sldMkLst>
        <pc:spChg chg="mod">
          <ac:chgData name="Cobb, Lindsay" userId="9eca0018-f0dd-4b02-b033-a950959d0ff5" providerId="ADAL" clId="{81F17712-7C19-40E1-9C5A-10AD4ED15CA0}" dt="2022-02-07T19:55:34.466" v="2" actId="20577"/>
          <ac:spMkLst>
            <pc:docMk/>
            <pc:sldMk cId="3091365086" sldId="308"/>
            <ac:spMk id="657" creationId="{00000000-0000-0000-0000-000000000000}"/>
          </ac:spMkLst>
        </pc:spChg>
        <pc:spChg chg="mod">
          <ac:chgData name="Cobb, Lindsay" userId="9eca0018-f0dd-4b02-b033-a950959d0ff5" providerId="ADAL" clId="{81F17712-7C19-40E1-9C5A-10AD4ED15CA0}" dt="2022-02-07T20:03:08.566" v="8" actId="13926"/>
          <ac:spMkLst>
            <pc:docMk/>
            <pc:sldMk cId="3091365086" sldId="308"/>
            <ac:spMk id="658" creationId="{00000000-0000-0000-0000-000000000000}"/>
          </ac:spMkLst>
        </pc:spChg>
      </pc:sldChg>
    </pc:docChg>
  </pc:docChgLst>
  <pc:docChgLst>
    <pc:chgData name="Cobb, Lindsay" userId="9eca0018-f0dd-4b02-b033-a950959d0ff5" providerId="ADAL" clId="{185A6643-A323-49B3-86C2-1B917163E3D6}"/>
    <pc:docChg chg="addSld delSld modSld">
      <pc:chgData name="Cobb, Lindsay" userId="9eca0018-f0dd-4b02-b033-a950959d0ff5" providerId="ADAL" clId="{185A6643-A323-49B3-86C2-1B917163E3D6}" dt="2022-02-04T18:39:57.970" v="4"/>
      <pc:docMkLst>
        <pc:docMk/>
      </pc:docMkLst>
      <pc:sldChg chg="del">
        <pc:chgData name="Cobb, Lindsay" userId="9eca0018-f0dd-4b02-b033-a950959d0ff5" providerId="ADAL" clId="{185A6643-A323-49B3-86C2-1B917163E3D6}" dt="2022-02-04T18:35:20.896" v="0" actId="47"/>
        <pc:sldMkLst>
          <pc:docMk/>
          <pc:sldMk cId="0" sldId="282"/>
        </pc:sldMkLst>
      </pc:sldChg>
      <pc:sldChg chg="del">
        <pc:chgData name="Cobb, Lindsay" userId="9eca0018-f0dd-4b02-b033-a950959d0ff5" providerId="ADAL" clId="{185A6643-A323-49B3-86C2-1B917163E3D6}" dt="2022-02-04T18:35:48.738" v="2" actId="47"/>
        <pc:sldMkLst>
          <pc:docMk/>
          <pc:sldMk cId="0" sldId="283"/>
        </pc:sldMkLst>
      </pc:sldChg>
      <pc:sldChg chg="add">
        <pc:chgData name="Cobb, Lindsay" userId="9eca0018-f0dd-4b02-b033-a950959d0ff5" providerId="ADAL" clId="{185A6643-A323-49B3-86C2-1B917163E3D6}" dt="2022-02-04T18:35:27.885" v="1"/>
        <pc:sldMkLst>
          <pc:docMk/>
          <pc:sldMk cId="425403248" sldId="297"/>
        </pc:sldMkLst>
      </pc:sldChg>
      <pc:sldChg chg="add">
        <pc:chgData name="Cobb, Lindsay" userId="9eca0018-f0dd-4b02-b033-a950959d0ff5" providerId="ADAL" clId="{185A6643-A323-49B3-86C2-1B917163E3D6}" dt="2022-02-04T18:35:27.885" v="1"/>
        <pc:sldMkLst>
          <pc:docMk/>
          <pc:sldMk cId="3459825994" sldId="298"/>
        </pc:sldMkLst>
      </pc:sldChg>
      <pc:sldChg chg="add">
        <pc:chgData name="Cobb, Lindsay" userId="9eca0018-f0dd-4b02-b033-a950959d0ff5" providerId="ADAL" clId="{185A6643-A323-49B3-86C2-1B917163E3D6}" dt="2022-02-04T18:35:27.885" v="1"/>
        <pc:sldMkLst>
          <pc:docMk/>
          <pc:sldMk cId="1235554856" sldId="299"/>
        </pc:sldMkLst>
      </pc:sldChg>
      <pc:sldChg chg="add">
        <pc:chgData name="Cobb, Lindsay" userId="9eca0018-f0dd-4b02-b033-a950959d0ff5" providerId="ADAL" clId="{185A6643-A323-49B3-86C2-1B917163E3D6}" dt="2022-02-04T18:35:27.885" v="1"/>
        <pc:sldMkLst>
          <pc:docMk/>
          <pc:sldMk cId="2824087732" sldId="300"/>
        </pc:sldMkLst>
      </pc:sldChg>
      <pc:sldChg chg="add">
        <pc:chgData name="Cobb, Lindsay" userId="9eca0018-f0dd-4b02-b033-a950959d0ff5" providerId="ADAL" clId="{185A6643-A323-49B3-86C2-1B917163E3D6}" dt="2022-02-04T18:35:27.885" v="1"/>
        <pc:sldMkLst>
          <pc:docMk/>
          <pc:sldMk cId="1343311217" sldId="302"/>
        </pc:sldMkLst>
      </pc:sldChg>
      <pc:sldChg chg="add addCm">
        <pc:chgData name="Cobb, Lindsay" userId="9eca0018-f0dd-4b02-b033-a950959d0ff5" providerId="ADAL" clId="{185A6643-A323-49B3-86C2-1B917163E3D6}" dt="2022-02-04T18:39:57.970" v="4"/>
        <pc:sldMkLst>
          <pc:docMk/>
          <pc:sldMk cId="206294718" sldId="303"/>
        </pc:sldMkLst>
      </pc:sldChg>
      <pc:sldChg chg="add">
        <pc:chgData name="Cobb, Lindsay" userId="9eca0018-f0dd-4b02-b033-a950959d0ff5" providerId="ADAL" clId="{185A6643-A323-49B3-86C2-1B917163E3D6}" dt="2022-02-04T18:35:27.885" v="1"/>
        <pc:sldMkLst>
          <pc:docMk/>
          <pc:sldMk cId="2388598797" sldId="304"/>
        </pc:sldMkLst>
      </pc:sldChg>
      <pc:sldChg chg="add">
        <pc:chgData name="Cobb, Lindsay" userId="9eca0018-f0dd-4b02-b033-a950959d0ff5" providerId="ADAL" clId="{185A6643-A323-49B3-86C2-1B917163E3D6}" dt="2022-02-04T18:35:27.885" v="1"/>
        <pc:sldMkLst>
          <pc:docMk/>
          <pc:sldMk cId="3074116123" sldId="305"/>
        </pc:sldMkLst>
      </pc:sldChg>
      <pc:sldChg chg="add">
        <pc:chgData name="Cobb, Lindsay" userId="9eca0018-f0dd-4b02-b033-a950959d0ff5" providerId="ADAL" clId="{185A6643-A323-49B3-86C2-1B917163E3D6}" dt="2022-02-04T18:35:27.885" v="1"/>
        <pc:sldMkLst>
          <pc:docMk/>
          <pc:sldMk cId="3881506372" sldId="306"/>
        </pc:sldMkLst>
      </pc:sldChg>
      <pc:sldChg chg="add">
        <pc:chgData name="Cobb, Lindsay" userId="9eca0018-f0dd-4b02-b033-a950959d0ff5" providerId="ADAL" clId="{185A6643-A323-49B3-86C2-1B917163E3D6}" dt="2022-02-04T18:35:27.885" v="1"/>
        <pc:sldMkLst>
          <pc:docMk/>
          <pc:sldMk cId="4043453493" sldId="307"/>
        </pc:sldMkLst>
      </pc:sldChg>
    </pc:docChg>
  </pc:docChgLst>
  <pc:docChgLst>
    <pc:chgData name="Young-Turner, Cindy" userId="c16b9d50-a275-4a29-b3ff-cd1d589d2ec7" providerId="ADAL" clId="{4DEC739F-3E89-48E8-9211-05E088C7716E}"/>
    <pc:docChg chg="undo custSel modSld">
      <pc:chgData name="Young-Turner, Cindy" userId="c16b9d50-a275-4a29-b3ff-cd1d589d2ec7" providerId="ADAL" clId="{4DEC739F-3E89-48E8-9211-05E088C7716E}" dt="2021-06-25T16:15:41.661" v="182" actId="478"/>
      <pc:docMkLst>
        <pc:docMk/>
      </pc:docMkLst>
      <pc:sldChg chg="modSp mod">
        <pc:chgData name="Young-Turner, Cindy" userId="c16b9d50-a275-4a29-b3ff-cd1d589d2ec7" providerId="ADAL" clId="{4DEC739F-3E89-48E8-9211-05E088C7716E}" dt="2021-06-25T15:53:48.817" v="4" actId="947"/>
        <pc:sldMkLst>
          <pc:docMk/>
          <pc:sldMk cId="0" sldId="256"/>
        </pc:sldMkLst>
        <pc:spChg chg="mod">
          <ac:chgData name="Young-Turner, Cindy" userId="c16b9d50-a275-4a29-b3ff-cd1d589d2ec7" providerId="ADAL" clId="{4DEC739F-3E89-48E8-9211-05E088C7716E}" dt="2021-06-25T15:53:31.540" v="0" actId="14100"/>
          <ac:spMkLst>
            <pc:docMk/>
            <pc:sldMk cId="0" sldId="256"/>
            <ac:spMk id="232" creationId="{00000000-0000-0000-0000-000000000000}"/>
          </ac:spMkLst>
        </pc:spChg>
        <pc:spChg chg="mod">
          <ac:chgData name="Young-Turner, Cindy" userId="c16b9d50-a275-4a29-b3ff-cd1d589d2ec7" providerId="ADAL" clId="{4DEC739F-3E89-48E8-9211-05E088C7716E}" dt="2021-06-25T15:53:48.817" v="4" actId="947"/>
          <ac:spMkLst>
            <pc:docMk/>
            <pc:sldMk cId="0" sldId="256"/>
            <ac:spMk id="233" creationId="{00000000-0000-0000-0000-000000000000}"/>
          </ac:spMkLst>
        </pc:spChg>
      </pc:sldChg>
      <pc:sldChg chg="modSp mod">
        <pc:chgData name="Young-Turner, Cindy" userId="c16b9d50-a275-4a29-b3ff-cd1d589d2ec7" providerId="ADAL" clId="{4DEC739F-3E89-48E8-9211-05E088C7716E}" dt="2021-06-25T16:09:09.428" v="157" actId="1035"/>
        <pc:sldMkLst>
          <pc:docMk/>
          <pc:sldMk cId="0" sldId="259"/>
        </pc:sldMkLst>
        <pc:spChg chg="mod">
          <ac:chgData name="Young-Turner, Cindy" userId="c16b9d50-a275-4a29-b3ff-cd1d589d2ec7" providerId="ADAL" clId="{4DEC739F-3E89-48E8-9211-05E088C7716E}" dt="2021-06-25T16:07:25.641" v="136" actId="12789"/>
          <ac:spMkLst>
            <pc:docMk/>
            <pc:sldMk cId="0" sldId="259"/>
            <ac:spMk id="254" creationId="{00000000-0000-0000-0000-000000000000}"/>
          </ac:spMkLst>
        </pc:spChg>
        <pc:spChg chg="mod">
          <ac:chgData name="Young-Turner, Cindy" userId="c16b9d50-a275-4a29-b3ff-cd1d589d2ec7" providerId="ADAL" clId="{4DEC739F-3E89-48E8-9211-05E088C7716E}" dt="2021-06-25T16:08:08.652" v="143" actId="552"/>
          <ac:spMkLst>
            <pc:docMk/>
            <pc:sldMk cId="0" sldId="259"/>
            <ac:spMk id="255" creationId="{00000000-0000-0000-0000-000000000000}"/>
          </ac:spMkLst>
        </pc:spChg>
        <pc:spChg chg="mod">
          <ac:chgData name="Young-Turner, Cindy" userId="c16b9d50-a275-4a29-b3ff-cd1d589d2ec7" providerId="ADAL" clId="{4DEC739F-3E89-48E8-9211-05E088C7716E}" dt="2021-06-25T16:07:38.235" v="138" actId="12789"/>
          <ac:spMkLst>
            <pc:docMk/>
            <pc:sldMk cId="0" sldId="259"/>
            <ac:spMk id="256" creationId="{00000000-0000-0000-0000-000000000000}"/>
          </ac:spMkLst>
        </pc:spChg>
        <pc:spChg chg="mod">
          <ac:chgData name="Young-Turner, Cindy" userId="c16b9d50-a275-4a29-b3ff-cd1d589d2ec7" providerId="ADAL" clId="{4DEC739F-3E89-48E8-9211-05E088C7716E}" dt="2021-06-25T16:09:00.094" v="152" actId="1036"/>
          <ac:spMkLst>
            <pc:docMk/>
            <pc:sldMk cId="0" sldId="259"/>
            <ac:spMk id="257" creationId="{00000000-0000-0000-0000-000000000000}"/>
          </ac:spMkLst>
        </pc:spChg>
        <pc:spChg chg="mod">
          <ac:chgData name="Young-Turner, Cindy" userId="c16b9d50-a275-4a29-b3ff-cd1d589d2ec7" providerId="ADAL" clId="{4DEC739F-3E89-48E8-9211-05E088C7716E}" dt="2021-06-25T16:07:49.544" v="140" actId="12789"/>
          <ac:spMkLst>
            <pc:docMk/>
            <pc:sldMk cId="0" sldId="259"/>
            <ac:spMk id="258" creationId="{00000000-0000-0000-0000-000000000000}"/>
          </ac:spMkLst>
        </pc:spChg>
        <pc:spChg chg="mod">
          <ac:chgData name="Young-Turner, Cindy" userId="c16b9d50-a275-4a29-b3ff-cd1d589d2ec7" providerId="ADAL" clId="{4DEC739F-3E89-48E8-9211-05E088C7716E}" dt="2021-06-25T16:09:04.058" v="155" actId="1036"/>
          <ac:spMkLst>
            <pc:docMk/>
            <pc:sldMk cId="0" sldId="259"/>
            <ac:spMk id="259" creationId="{00000000-0000-0000-0000-000000000000}"/>
          </ac:spMkLst>
        </pc:spChg>
        <pc:spChg chg="mod">
          <ac:chgData name="Young-Turner, Cindy" userId="c16b9d50-a275-4a29-b3ff-cd1d589d2ec7" providerId="ADAL" clId="{4DEC739F-3E89-48E8-9211-05E088C7716E}" dt="2021-06-25T16:07:58.747" v="142" actId="12789"/>
          <ac:spMkLst>
            <pc:docMk/>
            <pc:sldMk cId="0" sldId="259"/>
            <ac:spMk id="260" creationId="{00000000-0000-0000-0000-000000000000}"/>
          </ac:spMkLst>
        </pc:spChg>
        <pc:spChg chg="mod">
          <ac:chgData name="Young-Turner, Cindy" userId="c16b9d50-a275-4a29-b3ff-cd1d589d2ec7" providerId="ADAL" clId="{4DEC739F-3E89-48E8-9211-05E088C7716E}" dt="2021-06-25T16:09:09.428" v="157" actId="1035"/>
          <ac:spMkLst>
            <pc:docMk/>
            <pc:sldMk cId="0" sldId="259"/>
            <ac:spMk id="261" creationId="{00000000-0000-0000-0000-000000000000}"/>
          </ac:spMkLst>
        </pc:spChg>
        <pc:spChg chg="mod">
          <ac:chgData name="Young-Turner, Cindy" userId="c16b9d50-a275-4a29-b3ff-cd1d589d2ec7" providerId="ADAL" clId="{4DEC739F-3E89-48E8-9211-05E088C7716E}" dt="2021-06-25T16:06:59.609" v="133" actId="14100"/>
          <ac:spMkLst>
            <pc:docMk/>
            <pc:sldMk cId="0" sldId="259"/>
            <ac:spMk id="262" creationId="{00000000-0000-0000-0000-000000000000}"/>
          </ac:spMkLst>
        </pc:spChg>
      </pc:sldChg>
      <pc:sldChg chg="modSp mod">
        <pc:chgData name="Young-Turner, Cindy" userId="c16b9d50-a275-4a29-b3ff-cd1d589d2ec7" providerId="ADAL" clId="{4DEC739F-3E89-48E8-9211-05E088C7716E}" dt="2021-06-25T16:09:28.666" v="158" actId="255"/>
        <pc:sldMkLst>
          <pc:docMk/>
          <pc:sldMk cId="0" sldId="260"/>
        </pc:sldMkLst>
        <pc:spChg chg="mod">
          <ac:chgData name="Young-Turner, Cindy" userId="c16b9d50-a275-4a29-b3ff-cd1d589d2ec7" providerId="ADAL" clId="{4DEC739F-3E89-48E8-9211-05E088C7716E}" dt="2021-06-25T16:09:28.666" v="158" actId="255"/>
          <ac:spMkLst>
            <pc:docMk/>
            <pc:sldMk cId="0" sldId="260"/>
            <ac:spMk id="267" creationId="{00000000-0000-0000-0000-000000000000}"/>
          </ac:spMkLst>
        </pc:spChg>
      </pc:sldChg>
      <pc:sldChg chg="addSp delSp modSp mod">
        <pc:chgData name="Young-Turner, Cindy" userId="c16b9d50-a275-4a29-b3ff-cd1d589d2ec7" providerId="ADAL" clId="{4DEC739F-3E89-48E8-9211-05E088C7716E}" dt="2021-06-25T15:59:47.505" v="101" actId="20577"/>
        <pc:sldMkLst>
          <pc:docMk/>
          <pc:sldMk cId="0" sldId="261"/>
        </pc:sldMkLst>
        <pc:spChg chg="mod">
          <ac:chgData name="Young-Turner, Cindy" userId="c16b9d50-a275-4a29-b3ff-cd1d589d2ec7" providerId="ADAL" clId="{4DEC739F-3E89-48E8-9211-05E088C7716E}" dt="2021-06-25T15:59:47.505" v="101" actId="20577"/>
          <ac:spMkLst>
            <pc:docMk/>
            <pc:sldMk cId="0" sldId="261"/>
            <ac:spMk id="278" creationId="{00000000-0000-0000-0000-000000000000}"/>
          </ac:spMkLst>
        </pc:spChg>
        <pc:picChg chg="add mod modCrop">
          <ac:chgData name="Young-Turner, Cindy" userId="c16b9d50-a275-4a29-b3ff-cd1d589d2ec7" providerId="ADAL" clId="{4DEC739F-3E89-48E8-9211-05E088C7716E}" dt="2021-06-25T15:59:31.608" v="98" actId="552"/>
          <ac:picMkLst>
            <pc:docMk/>
            <pc:sldMk cId="0" sldId="261"/>
            <ac:picMk id="11" creationId="{DF0F9805-CB46-41F2-8F37-7E8D91C4D0CB}"/>
          </ac:picMkLst>
        </pc:picChg>
        <pc:picChg chg="add mod modCrop">
          <ac:chgData name="Young-Turner, Cindy" userId="c16b9d50-a275-4a29-b3ff-cd1d589d2ec7" providerId="ADAL" clId="{4DEC739F-3E89-48E8-9211-05E088C7716E}" dt="2021-06-25T15:59:31.608" v="98" actId="552"/>
          <ac:picMkLst>
            <pc:docMk/>
            <pc:sldMk cId="0" sldId="261"/>
            <ac:picMk id="12" creationId="{20BB1B4C-587D-4CC8-944E-155568195094}"/>
          </ac:picMkLst>
        </pc:picChg>
        <pc:picChg chg="add mod modCrop">
          <ac:chgData name="Young-Turner, Cindy" userId="c16b9d50-a275-4a29-b3ff-cd1d589d2ec7" providerId="ADAL" clId="{4DEC739F-3E89-48E8-9211-05E088C7716E}" dt="2021-06-25T15:59:31.608" v="98" actId="552"/>
          <ac:picMkLst>
            <pc:docMk/>
            <pc:sldMk cId="0" sldId="261"/>
            <ac:picMk id="13" creationId="{B533D945-47CA-4C5E-9FEF-FC9B3816F61C}"/>
          </ac:picMkLst>
        </pc:picChg>
        <pc:picChg chg="del">
          <ac:chgData name="Young-Turner, Cindy" userId="c16b9d50-a275-4a29-b3ff-cd1d589d2ec7" providerId="ADAL" clId="{4DEC739F-3E89-48E8-9211-05E088C7716E}" dt="2021-06-25T15:54:28.091" v="5" actId="478"/>
          <ac:picMkLst>
            <pc:docMk/>
            <pc:sldMk cId="0" sldId="261"/>
            <ac:picMk id="277" creationId="{00000000-0000-0000-0000-000000000000}"/>
          </ac:picMkLst>
        </pc:picChg>
        <pc:picChg chg="del mod">
          <ac:chgData name="Young-Turner, Cindy" userId="c16b9d50-a275-4a29-b3ff-cd1d589d2ec7" providerId="ADAL" clId="{4DEC739F-3E89-48E8-9211-05E088C7716E}" dt="2021-06-25T15:56:44.102" v="41" actId="478"/>
          <ac:picMkLst>
            <pc:docMk/>
            <pc:sldMk cId="0" sldId="261"/>
            <ac:picMk id="279" creationId="{00000000-0000-0000-0000-000000000000}"/>
          </ac:picMkLst>
        </pc:picChg>
        <pc:picChg chg="del mod">
          <ac:chgData name="Young-Turner, Cindy" userId="c16b9d50-a275-4a29-b3ff-cd1d589d2ec7" providerId="ADAL" clId="{4DEC739F-3E89-48E8-9211-05E088C7716E}" dt="2021-06-25T15:57:24.994" v="79" actId="478"/>
          <ac:picMkLst>
            <pc:docMk/>
            <pc:sldMk cId="0" sldId="261"/>
            <ac:picMk id="281" creationId="{00000000-0000-0000-0000-000000000000}"/>
          </ac:picMkLst>
        </pc:picChg>
      </pc:sldChg>
      <pc:sldChg chg="modSp mod addCm modCm">
        <pc:chgData name="Young-Turner, Cindy" userId="c16b9d50-a275-4a29-b3ff-cd1d589d2ec7" providerId="ADAL" clId="{4DEC739F-3E89-48E8-9211-05E088C7716E}" dt="2021-06-25T16:04:10.577" v="128"/>
        <pc:sldMkLst>
          <pc:docMk/>
          <pc:sldMk cId="0" sldId="264"/>
        </pc:sldMkLst>
        <pc:graphicFrameChg chg="mod modGraphic">
          <ac:chgData name="Young-Turner, Cindy" userId="c16b9d50-a275-4a29-b3ff-cd1d589d2ec7" providerId="ADAL" clId="{4DEC739F-3E89-48E8-9211-05E088C7716E}" dt="2021-06-25T16:03:50.123" v="126" actId="20577"/>
          <ac:graphicFrameMkLst>
            <pc:docMk/>
            <pc:sldMk cId="0" sldId="264"/>
            <ac:graphicFrameMk id="301" creationId="{00000000-0000-0000-0000-000000000000}"/>
          </ac:graphicFrameMkLst>
        </pc:graphicFrameChg>
      </pc:sldChg>
      <pc:sldChg chg="modSp mod">
        <pc:chgData name="Young-Turner, Cindy" userId="c16b9d50-a275-4a29-b3ff-cd1d589d2ec7" providerId="ADAL" clId="{4DEC739F-3E89-48E8-9211-05E088C7716E}" dt="2021-06-25T16:10:19.666" v="159" actId="20577"/>
        <pc:sldMkLst>
          <pc:docMk/>
          <pc:sldMk cId="0" sldId="267"/>
        </pc:sldMkLst>
        <pc:spChg chg="mod">
          <ac:chgData name="Young-Turner, Cindy" userId="c16b9d50-a275-4a29-b3ff-cd1d589d2ec7" providerId="ADAL" clId="{4DEC739F-3E89-48E8-9211-05E088C7716E}" dt="2021-06-25T16:10:19.666" v="159" actId="20577"/>
          <ac:spMkLst>
            <pc:docMk/>
            <pc:sldMk cId="0" sldId="267"/>
            <ac:spMk id="332" creationId="{00000000-0000-0000-0000-000000000000}"/>
          </ac:spMkLst>
        </pc:spChg>
      </pc:sldChg>
      <pc:sldChg chg="delSp modSp mod">
        <pc:chgData name="Young-Turner, Cindy" userId="c16b9d50-a275-4a29-b3ff-cd1d589d2ec7" providerId="ADAL" clId="{4DEC739F-3E89-48E8-9211-05E088C7716E}" dt="2021-06-25T16:15:41.661" v="182" actId="478"/>
        <pc:sldMkLst>
          <pc:docMk/>
          <pc:sldMk cId="0" sldId="268"/>
        </pc:sldMkLst>
        <pc:graphicFrameChg chg="modGraphic">
          <ac:chgData name="Young-Turner, Cindy" userId="c16b9d50-a275-4a29-b3ff-cd1d589d2ec7" providerId="ADAL" clId="{4DEC739F-3E89-48E8-9211-05E088C7716E}" dt="2021-06-25T16:10:44.177" v="161" actId="14734"/>
          <ac:graphicFrameMkLst>
            <pc:docMk/>
            <pc:sldMk cId="0" sldId="268"/>
            <ac:graphicFrameMk id="346" creationId="{00000000-0000-0000-0000-000000000000}"/>
          </ac:graphicFrameMkLst>
        </pc:graphicFrameChg>
        <pc:graphicFrameChg chg="del">
          <ac:chgData name="Young-Turner, Cindy" userId="c16b9d50-a275-4a29-b3ff-cd1d589d2ec7" providerId="ADAL" clId="{4DEC739F-3E89-48E8-9211-05E088C7716E}" dt="2021-06-25T16:15:41.661" v="182" actId="478"/>
          <ac:graphicFrameMkLst>
            <pc:docMk/>
            <pc:sldMk cId="0" sldId="268"/>
            <ac:graphicFrameMk id="347" creationId="{00000000-0000-0000-0000-000000000000}"/>
          </ac:graphicFrameMkLst>
        </pc:graphicFrameChg>
      </pc:sldChg>
      <pc:sldChg chg="modSp mod">
        <pc:chgData name="Young-Turner, Cindy" userId="c16b9d50-a275-4a29-b3ff-cd1d589d2ec7" providerId="ADAL" clId="{4DEC739F-3E89-48E8-9211-05E088C7716E}" dt="2021-06-25T16:11:16.473" v="165" actId="1076"/>
        <pc:sldMkLst>
          <pc:docMk/>
          <pc:sldMk cId="0" sldId="271"/>
        </pc:sldMkLst>
        <pc:spChg chg="mod">
          <ac:chgData name="Young-Turner, Cindy" userId="c16b9d50-a275-4a29-b3ff-cd1d589d2ec7" providerId="ADAL" clId="{4DEC739F-3E89-48E8-9211-05E088C7716E}" dt="2021-06-25T16:11:16.473" v="165" actId="1076"/>
          <ac:spMkLst>
            <pc:docMk/>
            <pc:sldMk cId="0" sldId="271"/>
            <ac:spMk id="424" creationId="{00000000-0000-0000-0000-000000000000}"/>
          </ac:spMkLst>
        </pc:spChg>
      </pc:sldChg>
      <pc:sldChg chg="modSp mod">
        <pc:chgData name="Young-Turner, Cindy" userId="c16b9d50-a275-4a29-b3ff-cd1d589d2ec7" providerId="ADAL" clId="{4DEC739F-3E89-48E8-9211-05E088C7716E}" dt="2021-06-25T16:04:59.685" v="132" actId="20577"/>
        <pc:sldMkLst>
          <pc:docMk/>
          <pc:sldMk cId="0" sldId="279"/>
        </pc:sldMkLst>
        <pc:spChg chg="mod">
          <ac:chgData name="Young-Turner, Cindy" userId="c16b9d50-a275-4a29-b3ff-cd1d589d2ec7" providerId="ADAL" clId="{4DEC739F-3E89-48E8-9211-05E088C7716E}" dt="2021-06-25T16:04:59.685" v="132" actId="20577"/>
          <ac:spMkLst>
            <pc:docMk/>
            <pc:sldMk cId="0" sldId="279"/>
            <ac:spMk id="501" creationId="{00000000-0000-0000-0000-000000000000}"/>
          </ac:spMkLst>
        </pc:spChg>
      </pc:sldChg>
      <pc:sldChg chg="modSp mod">
        <pc:chgData name="Young-Turner, Cindy" userId="c16b9d50-a275-4a29-b3ff-cd1d589d2ec7" providerId="ADAL" clId="{4DEC739F-3E89-48E8-9211-05E088C7716E}" dt="2021-06-25T16:12:46.129" v="171" actId="27636"/>
        <pc:sldMkLst>
          <pc:docMk/>
          <pc:sldMk cId="0" sldId="281"/>
        </pc:sldMkLst>
        <pc:spChg chg="mod">
          <ac:chgData name="Young-Turner, Cindy" userId="c16b9d50-a275-4a29-b3ff-cd1d589d2ec7" providerId="ADAL" clId="{4DEC739F-3E89-48E8-9211-05E088C7716E}" dt="2021-06-25T16:12:46.129" v="171" actId="27636"/>
          <ac:spMkLst>
            <pc:docMk/>
            <pc:sldMk cId="0" sldId="281"/>
            <ac:spMk id="513" creationId="{00000000-0000-0000-0000-000000000000}"/>
          </ac:spMkLst>
        </pc:spChg>
      </pc:sldChg>
      <pc:sldChg chg="modSp mod">
        <pc:chgData name="Young-Turner, Cindy" userId="c16b9d50-a275-4a29-b3ff-cd1d589d2ec7" providerId="ADAL" clId="{4DEC739F-3E89-48E8-9211-05E088C7716E}" dt="2021-06-25T16:14:09.024" v="181" actId="1076"/>
        <pc:sldMkLst>
          <pc:docMk/>
          <pc:sldMk cId="0" sldId="288"/>
        </pc:sldMkLst>
        <pc:spChg chg="mod">
          <ac:chgData name="Young-Turner, Cindy" userId="c16b9d50-a275-4a29-b3ff-cd1d589d2ec7" providerId="ADAL" clId="{4DEC739F-3E89-48E8-9211-05E088C7716E}" dt="2021-06-25T15:53:42.638" v="1" actId="27636"/>
          <ac:spMkLst>
            <pc:docMk/>
            <pc:sldMk cId="0" sldId="288"/>
            <ac:spMk id="597" creationId="{00000000-0000-0000-0000-000000000000}"/>
          </ac:spMkLst>
        </pc:spChg>
        <pc:spChg chg="mod">
          <ac:chgData name="Young-Turner, Cindy" userId="c16b9d50-a275-4a29-b3ff-cd1d589d2ec7" providerId="ADAL" clId="{4DEC739F-3E89-48E8-9211-05E088C7716E}" dt="2021-06-25T16:14:09.024" v="181" actId="1076"/>
          <ac:spMkLst>
            <pc:docMk/>
            <pc:sldMk cId="0" sldId="288"/>
            <ac:spMk id="599" creationId="{00000000-0000-0000-0000-000000000000}"/>
          </ac:spMkLst>
        </pc:spChg>
        <pc:graphicFrameChg chg="modGraphic">
          <ac:chgData name="Young-Turner, Cindy" userId="c16b9d50-a275-4a29-b3ff-cd1d589d2ec7" providerId="ADAL" clId="{4DEC739F-3E89-48E8-9211-05E088C7716E}" dt="2021-06-25T16:13:39.146" v="175" actId="14100"/>
          <ac:graphicFrameMkLst>
            <pc:docMk/>
            <pc:sldMk cId="0" sldId="288"/>
            <ac:graphicFrameMk id="598" creationId="{00000000-0000-0000-0000-000000000000}"/>
          </ac:graphicFrameMkLst>
        </pc:graphicFrameChg>
      </pc:sldChg>
      <pc:sldChg chg="modSp mod">
        <pc:chgData name="Young-Turner, Cindy" userId="c16b9d50-a275-4a29-b3ff-cd1d589d2ec7" providerId="ADAL" clId="{4DEC739F-3E89-48E8-9211-05E088C7716E}" dt="2021-06-25T15:53:42.655" v="2" actId="27636"/>
        <pc:sldMkLst>
          <pc:docMk/>
          <pc:sldMk cId="0" sldId="289"/>
        </pc:sldMkLst>
        <pc:spChg chg="mod">
          <ac:chgData name="Young-Turner, Cindy" userId="c16b9d50-a275-4a29-b3ff-cd1d589d2ec7" providerId="ADAL" clId="{4DEC739F-3E89-48E8-9211-05E088C7716E}" dt="2021-06-25T15:53:42.655" v="2" actId="27636"/>
          <ac:spMkLst>
            <pc:docMk/>
            <pc:sldMk cId="0" sldId="289"/>
            <ac:spMk id="605" creationId="{00000000-0000-0000-0000-000000000000}"/>
          </ac:spMkLst>
        </pc:spChg>
      </pc:sldChg>
      <pc:sldChg chg="modSp mod">
        <pc:chgData name="Young-Turner, Cindy" userId="c16b9d50-a275-4a29-b3ff-cd1d589d2ec7" providerId="ADAL" clId="{4DEC739F-3E89-48E8-9211-05E088C7716E}" dt="2021-06-25T15:53:42.662" v="3" actId="27636"/>
        <pc:sldMkLst>
          <pc:docMk/>
          <pc:sldMk cId="0" sldId="290"/>
        </pc:sldMkLst>
        <pc:spChg chg="mod">
          <ac:chgData name="Young-Turner, Cindy" userId="c16b9d50-a275-4a29-b3ff-cd1d589d2ec7" providerId="ADAL" clId="{4DEC739F-3E89-48E8-9211-05E088C7716E}" dt="2021-06-25T15:53:42.662" v="3" actId="27636"/>
          <ac:spMkLst>
            <pc:docMk/>
            <pc:sldMk cId="0" sldId="290"/>
            <ac:spMk id="6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01984442"/>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optb.org/wg/gli/TrainingPackage_XPERT_MTB_RIF_Ultra.as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899268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Remarque pour les animateurs : veuillez indiquer que cette commande concerne 1 an de tests.</a:t>
            </a:r>
            <a:endParaRPr/>
          </a:p>
        </p:txBody>
      </p:sp>
    </p:spTree>
    <p:extLst>
      <p:ext uri="{BB962C8B-B14F-4D97-AF65-F5344CB8AC3E}">
        <p14:creationId xmlns:p14="http://schemas.microsoft.com/office/powerpoint/2010/main" val="64967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b="1"/>
          </a:p>
        </p:txBody>
      </p:sp>
      <p:sp>
        <p:nvSpPr>
          <p:cNvPr id="313" name="Google Shape;313;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5303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100"/>
              <a:buNone/>
            </a:pPr>
            <a:endParaRPr b="1"/>
          </a:p>
        </p:txBody>
      </p:sp>
      <p:sp>
        <p:nvSpPr>
          <p:cNvPr id="321" name="Google Shape;321;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3563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Notes pour l’animateur :</a:t>
            </a:r>
            <a:endParaRPr/>
          </a:p>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Échange avec les participants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Passez en revue en détail cet exercice pour calculer ces paramètres. L’animateur doit aider les élèves à faire les calculs en groupe. Utilisez les </a:t>
            </a:r>
            <a:r>
              <a:rPr lang="fr-FR" sz="1800" b="0" i="0" strike="noStrike" cap="none" spc="0" baseline="0">
                <a:solidFill>
                  <a:srgbClr val="000000"/>
                </a:solidFill>
                <a:effectLst/>
                <a:latin typeface="Calibri"/>
                <a:ea typeface="Calibri"/>
                <a:cs typeface="Calibri"/>
              </a:rPr>
              <a:t>modules techniques du module 3 pour Xpert </a:t>
            </a:r>
            <a:r>
              <a:rPr lang="fr-FR" sz="1800" b="0" i="0" u="sng" strike="noStrike" cap="none" spc="0" baseline="0">
                <a:solidFill>
                  <a:srgbClr val="0563C1"/>
                </a:solidFill>
                <a:effectLst/>
                <a:uFill>
                  <a:solidFill>
                    <a:srgbClr val="0563C1"/>
                  </a:solidFill>
                </a:uFill>
                <a:latin typeface="Calibri"/>
                <a:ea typeface="Calibri"/>
                <a:cs typeface="Calibri"/>
                <a:hlinkClick r:id="rId3" history="0"/>
              </a:rPr>
              <a:t>du Partenariat Halte à la tuberculose - Initiative mondiale pour les laboratoires (Global Laboratory Initiative, GLI)</a:t>
            </a:r>
            <a:r>
              <a:rPr lang="fr-FR" sz="1800" b="0" i="0" u="sng" strike="noStrike" cap="none" spc="0" baseline="0">
                <a:solidFill>
                  <a:srgbClr val="0563C1"/>
                </a:solidFill>
                <a:effectLst/>
                <a:uFill>
                  <a:solidFill>
                    <a:srgbClr val="0563C1"/>
                  </a:solidFill>
                </a:uFill>
                <a:latin typeface="Calibri"/>
                <a:ea typeface="Calibri"/>
                <a:cs typeface="Calibri"/>
              </a:rPr>
              <a:t> pour obtenir des conseils. </a:t>
            </a:r>
            <a:endParaRPr/>
          </a:p>
          <a:p>
            <a:pPr marL="457200" lvl="0" indent="-228600" algn="l" rtl="0">
              <a:lnSpc>
                <a:spcPct val="100000"/>
              </a:lnSpc>
              <a:spcBef>
                <a:spcPct val="0"/>
              </a:spcBef>
              <a:spcAft>
                <a:spcPct val="0"/>
              </a:spcAft>
              <a:buSzPts val="1100"/>
              <a:buNone/>
            </a:pPr>
            <a:endParaRPr sz="1800" u="sng">
              <a:solidFill>
                <a:srgbClr val="0563C1"/>
              </a:solidFill>
              <a:latin typeface="Calibri"/>
              <a:ea typeface="Calibri"/>
              <a:cs typeface="Calibri"/>
              <a:sym typeface="Calibri"/>
            </a:endParaRPr>
          </a:p>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Échange avec les participants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Comment calculer la quantité à commander : </a:t>
            </a:r>
            <a:endParaRPr/>
          </a:p>
          <a:p>
            <a:pPr marL="742950" marR="0" lvl="1" indent="-285750" algn="l" rtl="0">
              <a:lnSpc>
                <a:spcPct val="107000"/>
              </a:lnSpc>
              <a:spcBef>
                <a:spcPct val="0"/>
              </a:spcBef>
              <a:spcAft>
                <a:spcPct val="0"/>
              </a:spcAft>
              <a:buSzPts val="1100"/>
              <a:buFont typeface="Courier New"/>
              <a:buChar char="o"/>
            </a:pPr>
            <a:r>
              <a:rPr lang="fr-FR" sz="1100" b="0" i="0" strike="noStrike" cap="none" spc="0" baseline="0">
                <a:solidFill>
                  <a:srgbClr val="000000"/>
                </a:solidFill>
                <a:effectLst/>
                <a:latin typeface="Calibri"/>
                <a:ea typeface="Calibri"/>
                <a:cs typeface="Calibri"/>
              </a:rPr>
              <a:t>Calcul de la quantité à commander : a = nombre de tests Xpert MTB/RIF effectués (par ex. 210 tests) b = nombre de mois (par ex. 3 mois) c = utilisation moyenne par mois (a ÷ b) (par ex. 210 ÷ 3 = 70 tests par mois) d = délai d’exécution (par ex. 4 mois) e = stock disponible (par ex. 140 cartouches) f = stock tampon recommandé (utilisation moyenne de 2 mois = 140 tests) Nombre minimum de cartouches Xpert MTB/RIF à commander pour une période de quatre mois : (c × d) – e + f = (70 × 4) - 80 + 140 = 340 cartouches</a:t>
            </a:r>
            <a:r>
              <a:rPr lang="fr-FR" sz="800" b="0" i="0" strike="noStrike" cap="none" spc="0" baseline="0">
                <a:solidFill>
                  <a:srgbClr val="000000"/>
                </a:solidFill>
                <a:effectLst/>
                <a:latin typeface="Calibri"/>
                <a:ea typeface="Calibri"/>
                <a:cs typeface="Calibri"/>
              </a:rPr>
              <a:t> </a:t>
            </a:r>
            <a:endParaRPr/>
          </a:p>
          <a:p>
            <a:pPr marL="742950" marR="0" lvl="1" indent="-285750" algn="l" rtl="0">
              <a:lnSpc>
                <a:spcPct val="107000"/>
              </a:lnSpc>
              <a:spcBef>
                <a:spcPct val="0"/>
              </a:spcBef>
              <a:spcAft>
                <a:spcPct val="0"/>
              </a:spcAft>
              <a:buClr>
                <a:srgbClr val="000000"/>
              </a:buClr>
              <a:buSzPts val="1100"/>
              <a:buFont typeface="Courier New"/>
              <a:buChar char="o"/>
            </a:pPr>
            <a:r>
              <a:rPr lang="fr-FR" sz="1100" b="0" i="0" strike="noStrike" cap="none" spc="0" baseline="0">
                <a:solidFill>
                  <a:srgbClr val="000000"/>
                </a:solidFill>
                <a:effectLst/>
                <a:latin typeface="Quattrocento Sans"/>
                <a:ea typeface="Quattrocento Sans"/>
                <a:cs typeface="Quattrocento Sans"/>
              </a:rPr>
              <a:t>Ce calcul est plus complexe et tient compte des stocks existants. *Contrairement à la diapositive 8</a:t>
            </a:r>
            <a:endParaRPr sz="1100">
              <a:latin typeface="Arial"/>
              <a:ea typeface="Arial"/>
              <a:cs typeface="Arial"/>
              <a:sym typeface="Arial"/>
            </a:endParaRPr>
          </a:p>
        </p:txBody>
      </p:sp>
    </p:spTree>
    <p:extLst>
      <p:ext uri="{BB962C8B-B14F-4D97-AF65-F5344CB8AC3E}">
        <p14:creationId xmlns:p14="http://schemas.microsoft.com/office/powerpoint/2010/main" val="3909589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50" name="Google Shape;350;p14: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891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100"/>
              <a:buNone/>
            </a:pPr>
            <a:endParaRPr/>
          </a:p>
          <a:p>
            <a:pPr marL="158750" lvl="0" indent="0" algn="l" rtl="0">
              <a:lnSpc>
                <a:spcPct val="100000"/>
              </a:lnSpc>
              <a:spcBef>
                <a:spcPct val="0"/>
              </a:spcBef>
              <a:spcAft>
                <a:spcPct val="0"/>
              </a:spcAft>
              <a:buSzPts val="1100"/>
              <a:buNone/>
            </a:pPr>
            <a:endParaRPr b="1"/>
          </a:p>
        </p:txBody>
      </p:sp>
      <p:sp>
        <p:nvSpPr>
          <p:cNvPr id="356" name="Google Shape;356;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80808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Remarque pour l’animateur :</a:t>
            </a:r>
            <a:endParaRPr/>
          </a:p>
          <a:p>
            <a:pPr marL="158750" lvl="0" indent="0" algn="l" rtl="0">
              <a:lnSpc>
                <a:spcPct val="100000"/>
              </a:lnSpc>
              <a:spcBef>
                <a:spcPct val="0"/>
              </a:spcBef>
              <a:spcAft>
                <a:spcPct val="0"/>
              </a:spcAft>
              <a:buSzPts val="1100"/>
              <a:buNone/>
            </a:pPr>
            <a:endParaRPr b="1"/>
          </a:p>
          <a:p>
            <a:pPr marL="0" marR="0" lvl="0" indent="0" algn="l" rtl="0">
              <a:lnSpc>
                <a:spcPct val="100000"/>
              </a:lnSpc>
              <a:spcBef>
                <a:spcPct val="0"/>
              </a:spcBef>
              <a:spcAft>
                <a:spcPct val="0"/>
              </a:spcAft>
              <a:buClr>
                <a:srgbClr val="000000"/>
              </a:buClr>
              <a:buSzPts val="1100"/>
              <a:buFont typeface="Arial"/>
              <a:buNone/>
            </a:pPr>
            <a:r>
              <a:rPr lang="fr-FR" sz="1100" b="0" i="0" strike="noStrike" cap="none" spc="0" baseline="0">
                <a:solidFill>
                  <a:srgbClr val="000000"/>
                </a:solidFill>
                <a:effectLst/>
                <a:latin typeface="Arial"/>
                <a:ea typeface="Arial"/>
                <a:cs typeface="Arial"/>
              </a:rPr>
              <a:t>Cette diapositive affichera d’abord uniquement le cercle central. L’animateur mènera ensuite une discussion générale et aidera les élèves à trouver les différents contenus des cercles autour. Une fois que la discussion a atteint un point d’arrêt logique, l’animateur montrera le reste du contenu des cercles. </a:t>
            </a:r>
            <a:endParaRPr/>
          </a:p>
          <a:p>
            <a:pPr marL="457200" lvl="0" indent="-228600" algn="l" rtl="0">
              <a:lnSpc>
                <a:spcPct val="100000"/>
              </a:lnSpc>
              <a:spcBef>
                <a:spcPct val="0"/>
              </a:spcBef>
              <a:spcAft>
                <a:spcPct val="0"/>
              </a:spcAft>
              <a:buSzPts val="1100"/>
              <a:buNone/>
            </a:pPr>
            <a:endParaRPr/>
          </a:p>
          <a:p>
            <a:pPr marL="158750" lvl="0" indent="0" algn="l" rtl="0">
              <a:lnSpc>
                <a:spcPct val="100000"/>
              </a:lnSpc>
              <a:spcBef>
                <a:spcPct val="0"/>
              </a:spcBef>
              <a:spcAft>
                <a:spcPct val="0"/>
              </a:spcAft>
              <a:buSzPts val="1100"/>
              <a:buNone/>
            </a:pPr>
            <a:endParaRPr b="1"/>
          </a:p>
        </p:txBody>
      </p:sp>
      <p:sp>
        <p:nvSpPr>
          <p:cNvPr id="399" name="Google Shape;399;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35871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Notes pour l’animateur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Les informations de conservation sont examinées. Rappelez aux participants les éléments suivants : </a:t>
            </a:r>
            <a:endParaRPr/>
          </a:p>
          <a:p>
            <a:pPr marL="914400" marR="0" lvl="1" indent="-298450" algn="l" rtl="0">
              <a:lnSpc>
                <a:spcPct val="100000"/>
              </a:lnSpc>
              <a:spcBef>
                <a:spcPct val="0"/>
              </a:spcBef>
              <a:spcAft>
                <a:spcPct val="0"/>
              </a:spcAft>
              <a:buClr>
                <a:srgbClr val="000000"/>
              </a:buClr>
              <a:buSzPts val="1100"/>
              <a:buFont typeface="Arial"/>
              <a:buChar char="○"/>
            </a:pPr>
            <a:r>
              <a:rPr lang="fr-FR" sz="1100" b="0" i="0" strike="noStrike" cap="none" spc="0" baseline="0">
                <a:solidFill>
                  <a:srgbClr val="FFFFFF"/>
                </a:solidFill>
                <a:effectLst/>
                <a:latin typeface="Montserrat"/>
                <a:ea typeface="Montserrat"/>
                <a:cs typeface="Montserrat"/>
              </a:rPr>
              <a:t>Conditions de conservation recommandées pour le coffret de prétraitement des échantillons et le kit de préparation des échantillons : 2 °C à 40 °C</a:t>
            </a:r>
            <a:endParaRPr/>
          </a:p>
          <a:p>
            <a:pPr marL="914400" marR="0" lvl="1" indent="-298450" algn="l" rtl="0">
              <a:lnSpc>
                <a:spcPct val="100000"/>
              </a:lnSpc>
              <a:spcBef>
                <a:spcPct val="0"/>
              </a:spcBef>
              <a:spcAft>
                <a:spcPct val="0"/>
              </a:spcAft>
              <a:buClr>
                <a:srgbClr val="000000"/>
              </a:buClr>
              <a:buSzPts val="1100"/>
              <a:buFont typeface="Arial"/>
              <a:buChar char="○"/>
            </a:pPr>
            <a:r>
              <a:rPr lang="fr-FR" sz="1100" b="0" i="0" strike="noStrike" cap="none" spc="0" baseline="0">
                <a:solidFill>
                  <a:srgbClr val="FFFFFF"/>
                </a:solidFill>
                <a:effectLst/>
                <a:latin typeface="Montserrat"/>
                <a:ea typeface="Montserrat"/>
                <a:cs typeface="Montserrat"/>
              </a:rPr>
              <a:t>Si les conditions ne permettent pas une conservation à une température inférieure à 30 °C – Les puces Truenat TB peuvent être conservées pendant 6 mois au maximum à une température inférieure à 40 °C</a:t>
            </a:r>
            <a:endParaRPr sz="1100">
              <a:solidFill>
                <a:srgbClr val="000000"/>
              </a:solidFill>
              <a:latin typeface="Montserrat"/>
              <a:ea typeface="Montserrat"/>
              <a:cs typeface="Montserrat"/>
              <a:sym typeface="Montserrat"/>
            </a:endParaRPr>
          </a:p>
          <a:p>
            <a:pPr marL="914400" marR="0" lvl="1" indent="-228600" algn="l" rtl="0">
              <a:lnSpc>
                <a:spcPct val="100000"/>
              </a:lnSpc>
              <a:spcBef>
                <a:spcPct val="0"/>
              </a:spcBef>
              <a:spcAft>
                <a:spcPct val="0"/>
              </a:spcAft>
              <a:buClr>
                <a:srgbClr val="000000"/>
              </a:buClr>
              <a:buSzPts val="1100"/>
              <a:buFont typeface="Arial"/>
              <a:buNone/>
            </a:pPr>
            <a:endParaRPr sz="1100">
              <a:solidFill>
                <a:srgbClr val="000000"/>
              </a:solidFill>
              <a:latin typeface="Montserrat"/>
              <a:ea typeface="Montserrat"/>
              <a:cs typeface="Montserrat"/>
              <a:sym typeface="Montserrat"/>
            </a:endParaRPr>
          </a:p>
          <a:p>
            <a:pPr marL="914400" lvl="1" indent="-228600" algn="l" rtl="0">
              <a:lnSpc>
                <a:spcPct val="100000"/>
              </a:lnSpc>
              <a:spcBef>
                <a:spcPct val="0"/>
              </a:spcBef>
              <a:spcAft>
                <a:spcPct val="0"/>
              </a:spcAft>
              <a:buSzPts val="1100"/>
              <a:buNone/>
            </a:pPr>
            <a:endParaRPr b="0"/>
          </a:p>
          <a:p>
            <a:pPr marL="457200" lvl="0" indent="-228600" algn="l" rtl="0">
              <a:lnSpc>
                <a:spcPct val="100000"/>
              </a:lnSpc>
              <a:spcBef>
                <a:spcPct val="0"/>
              </a:spcBef>
              <a:spcAft>
                <a:spcPct val="0"/>
              </a:spcAft>
              <a:buSzPts val="1100"/>
              <a:buNone/>
            </a:pPr>
            <a:endParaRPr b="0"/>
          </a:p>
        </p:txBody>
      </p:sp>
      <p:sp>
        <p:nvSpPr>
          <p:cNvPr id="428" name="Google Shape;428;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91435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Notes pour l’animateur :</a:t>
            </a:r>
            <a:endParaRPr/>
          </a:p>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Montserrat"/>
                <a:ea typeface="Montserrat"/>
                <a:cs typeface="Montserrat"/>
              </a:rPr>
              <a:t>Informez les participants que l’objectif de l’organisation en fonction de la date de péremption est d’utiliser d’abord des fournitures dont la date de péremption est la plus proche. </a:t>
            </a:r>
            <a:endParaRPr sz="1100">
              <a:solidFill>
                <a:srgbClr val="000000"/>
              </a:solidFill>
              <a:latin typeface="Montserrat"/>
              <a:ea typeface="Montserrat"/>
              <a:cs typeface="Montserrat"/>
              <a:sym typeface="Montserrat"/>
            </a:endParaRPr>
          </a:p>
          <a:p>
            <a:pPr marL="914400" marR="0" lvl="1" indent="-228600" algn="l" rtl="0">
              <a:lnSpc>
                <a:spcPct val="100000"/>
              </a:lnSpc>
              <a:spcBef>
                <a:spcPct val="0"/>
              </a:spcBef>
              <a:spcAft>
                <a:spcPct val="0"/>
              </a:spcAft>
              <a:buClr>
                <a:srgbClr val="000000"/>
              </a:buClr>
              <a:buSzPts val="1100"/>
              <a:buFont typeface="Arial"/>
              <a:buNone/>
            </a:pPr>
            <a:endParaRPr sz="1100">
              <a:solidFill>
                <a:srgbClr val="000000"/>
              </a:solidFill>
              <a:latin typeface="Montserrat"/>
              <a:ea typeface="Montserrat"/>
              <a:cs typeface="Montserrat"/>
              <a:sym typeface="Montserrat"/>
            </a:endParaRPr>
          </a:p>
          <a:p>
            <a:pPr marL="914400" lvl="1" indent="-228600" algn="l" rtl="0">
              <a:lnSpc>
                <a:spcPct val="100000"/>
              </a:lnSpc>
              <a:spcBef>
                <a:spcPct val="0"/>
              </a:spcBef>
              <a:spcAft>
                <a:spcPct val="0"/>
              </a:spcAft>
              <a:buSzPts val="1100"/>
              <a:buNone/>
            </a:pPr>
            <a:endParaRPr b="0"/>
          </a:p>
          <a:p>
            <a:pPr marL="457200" lvl="0" indent="-228600" algn="l" rtl="0">
              <a:lnSpc>
                <a:spcPct val="100000"/>
              </a:lnSpc>
              <a:spcBef>
                <a:spcPct val="0"/>
              </a:spcBef>
              <a:spcAft>
                <a:spcPct val="0"/>
              </a:spcAft>
              <a:buSzPts val="1100"/>
              <a:buNone/>
            </a:pPr>
            <a:endParaRPr b="0"/>
          </a:p>
        </p:txBody>
      </p:sp>
      <p:sp>
        <p:nvSpPr>
          <p:cNvPr id="435" name="Google Shape;435;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4310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41" name="Google Shape;441;p19: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735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39" name="Google Shape;239;p2: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3712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
        <p:nvSpPr>
          <p:cNvPr id="447" name="Google Shape;447;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95145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
        <p:nvSpPr>
          <p:cNvPr id="454" name="Google Shape;454;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24546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Notes pour l’animateur :</a:t>
            </a:r>
            <a:endParaRPr/>
          </a:p>
          <a:p>
            <a:pPr marL="0" lvl="0" indent="0" algn="l" rtl="0">
              <a:lnSpc>
                <a:spcPct val="100000"/>
              </a:lnSpc>
              <a:spcBef>
                <a:spcPct val="0"/>
              </a:spcBef>
              <a:spcAft>
                <a:spcPct val="0"/>
              </a:spcAft>
              <a:buSzPts val="1100"/>
              <a:buNone/>
            </a:pPr>
            <a:endParaRPr b="1"/>
          </a:p>
          <a:p>
            <a:pPr marL="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Échange avec les participants :</a:t>
            </a:r>
            <a:endParaRPr/>
          </a:p>
          <a:p>
            <a:pPr marL="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Informer les participants que les documents standardisés comprennent l’identification, la personnalisation et la garantie de leur utilisation.</a:t>
            </a:r>
            <a:endParaRPr/>
          </a:p>
        </p:txBody>
      </p:sp>
      <p:sp>
        <p:nvSpPr>
          <p:cNvPr id="461" name="Google Shape;46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58534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92" name="Google Shape;492;p23: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3053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Remarque pour l’animateur :</a:t>
            </a:r>
            <a:endParaRPr/>
          </a:p>
          <a:p>
            <a:pPr marL="158750" lvl="0" indent="0" algn="l" rtl="0">
              <a:lnSpc>
                <a:spcPct val="100000"/>
              </a:lnSpc>
              <a:spcBef>
                <a:spcPct val="0"/>
              </a:spcBef>
              <a:spcAft>
                <a:spcPct val="0"/>
              </a:spcAft>
              <a:buSzPts val="1100"/>
              <a:buNone/>
            </a:pPr>
            <a:endParaRPr b="1"/>
          </a:p>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Échange avec les participants :</a:t>
            </a:r>
            <a:endParaRPr/>
          </a:p>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Après les évaluations des compétences des techniciens de laboratoire, il doit y avoir des évaluations des connaissances et des qualifications nécessaires pour effectuer chacune des tâches impliquées dans un test diagnostique. </a:t>
            </a:r>
            <a:endParaRPr/>
          </a:p>
        </p:txBody>
      </p:sp>
    </p:spTree>
    <p:extLst>
      <p:ext uri="{BB962C8B-B14F-4D97-AF65-F5344CB8AC3E}">
        <p14:creationId xmlns:p14="http://schemas.microsoft.com/office/powerpoint/2010/main" val="767995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Remarque pour l’animateur :</a:t>
            </a:r>
            <a:endParaRPr/>
          </a:p>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Échange avec les participants :</a:t>
            </a:r>
            <a:endParaRPr/>
          </a:p>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Les aide-mémoires disponibles dans l’Annexe 11 du Guide de mise en œuvre Truenat sont :</a:t>
            </a:r>
            <a:endParaRPr/>
          </a:p>
          <a:p>
            <a:pPr marL="914400" lvl="1"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Déroulement du processus de PCR Truenat : de l’échantillon au résultat</a:t>
            </a:r>
            <a:endParaRPr/>
          </a:p>
          <a:p>
            <a:pPr marL="914400" lvl="1"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Dépannage, alertes et erreurs</a:t>
            </a:r>
            <a:endParaRPr/>
          </a:p>
          <a:p>
            <a:pPr marL="914400" lvl="1"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À faire et à ne pas faire</a:t>
            </a:r>
            <a:endParaRPr/>
          </a:p>
          <a:p>
            <a:pPr marL="158750" lvl="0" indent="0" algn="l" rtl="0">
              <a:lnSpc>
                <a:spcPct val="100000"/>
              </a:lnSpc>
              <a:spcBef>
                <a:spcPct val="0"/>
              </a:spcBef>
              <a:spcAft>
                <a:spcPct val="0"/>
              </a:spcAft>
              <a:buSzPts val="1100"/>
              <a:buNone/>
            </a:pPr>
            <a:endParaRPr b="0"/>
          </a:p>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2014027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510" name="Google Shape;510;p2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9963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dirty="0">
                <a:solidFill>
                  <a:srgbClr val="000000"/>
                </a:solidFill>
                <a:effectLst/>
                <a:latin typeface="Arial"/>
                <a:ea typeface="Arial"/>
                <a:cs typeface="Arial"/>
              </a:rPr>
              <a:t>Remarque pour l’animateur :</a:t>
            </a:r>
            <a:endParaRPr dirty="0"/>
          </a:p>
          <a:p>
            <a:pPr marL="158750" lvl="0" indent="0" algn="l" rtl="0">
              <a:lnSpc>
                <a:spcPct val="100000"/>
              </a:lnSpc>
              <a:spcBef>
                <a:spcPct val="0"/>
              </a:spcBef>
              <a:spcAft>
                <a:spcPct val="0"/>
              </a:spcAft>
              <a:buSzPts val="1100"/>
              <a:buNone/>
            </a:pPr>
            <a:r>
              <a:rPr lang="fr-FR" sz="1100" b="1" i="0" strike="noStrike" cap="none" spc="0" baseline="0" dirty="0">
                <a:solidFill>
                  <a:srgbClr val="000000"/>
                </a:solidFill>
                <a:effectLst/>
                <a:latin typeface="Arial"/>
                <a:ea typeface="Arial"/>
                <a:cs typeface="Arial"/>
              </a:rPr>
              <a:t>Échange avec les participants :</a:t>
            </a:r>
            <a:endParaRPr dirty="0"/>
          </a:p>
          <a:p>
            <a:pPr marL="457200" lvl="0" indent="-298450" algn="l" rtl="0">
              <a:lnSpc>
                <a:spcPct val="100000"/>
              </a:lnSpc>
              <a:spcBef>
                <a:spcPct val="0"/>
              </a:spcBef>
              <a:spcAft>
                <a:spcPct val="0"/>
              </a:spcAft>
              <a:buSzPts val="1100"/>
              <a:buChar char="●"/>
            </a:pPr>
            <a:r>
              <a:rPr lang="fr-FR" sz="1100" b="0" i="0" strike="noStrike" cap="none" spc="0" baseline="0" dirty="0">
                <a:solidFill>
                  <a:srgbClr val="000000"/>
                </a:solidFill>
                <a:effectLst/>
                <a:latin typeface="Arial"/>
                <a:ea typeface="Arial"/>
                <a:cs typeface="Arial"/>
              </a:rPr>
              <a:t>Même si les programmes d’évaluation externe de la qualité pour </a:t>
            </a:r>
            <a:r>
              <a:rPr lang="fr-FR" sz="1100" b="0" i="0" strike="noStrike" cap="none" spc="0" baseline="0" dirty="0" err="1">
                <a:solidFill>
                  <a:srgbClr val="000000"/>
                </a:solidFill>
                <a:effectLst/>
                <a:latin typeface="Arial"/>
                <a:ea typeface="Arial"/>
                <a:cs typeface="Arial"/>
              </a:rPr>
              <a:t>Truenat</a:t>
            </a:r>
            <a:r>
              <a:rPr lang="fr-FR" sz="1100" b="0" i="0" strike="noStrike" cap="none" spc="0" baseline="0" dirty="0">
                <a:solidFill>
                  <a:srgbClr val="000000"/>
                </a:solidFill>
                <a:effectLst/>
                <a:latin typeface="Arial"/>
                <a:ea typeface="Arial"/>
                <a:cs typeface="Arial"/>
              </a:rPr>
              <a:t> ne sont pas encore disponibles, ils peuvent être modélisés d’après le programme de test des compétences utilisé pour le test </a:t>
            </a:r>
            <a:r>
              <a:rPr lang="fr-FR" sz="1100" b="0" i="0" strike="noStrike" cap="none" spc="0" baseline="0" dirty="0" err="1">
                <a:solidFill>
                  <a:srgbClr val="000000"/>
                </a:solidFill>
                <a:effectLst/>
                <a:latin typeface="Arial"/>
                <a:ea typeface="Arial"/>
                <a:cs typeface="Arial"/>
              </a:rPr>
              <a:t>Xpert</a:t>
            </a:r>
            <a:r>
              <a:rPr lang="fr-FR" sz="1100" b="0" i="0" strike="noStrike" cap="none" spc="0" baseline="0" dirty="0">
                <a:solidFill>
                  <a:srgbClr val="000000"/>
                </a:solidFill>
                <a:effectLst/>
                <a:latin typeface="Arial"/>
                <a:ea typeface="Arial"/>
                <a:cs typeface="Arial"/>
              </a:rPr>
              <a:t> MTB/RIF.</a:t>
            </a:r>
            <a:endParaRPr dirty="0"/>
          </a:p>
          <a:p>
            <a:pPr marL="457200" lvl="0" indent="-298450" algn="l" rtl="0">
              <a:lnSpc>
                <a:spcPct val="100000"/>
              </a:lnSpc>
              <a:spcBef>
                <a:spcPct val="0"/>
              </a:spcBef>
              <a:spcAft>
                <a:spcPct val="0"/>
              </a:spcAft>
              <a:buSzPts val="1100"/>
              <a:buChar char="●"/>
            </a:pPr>
            <a:r>
              <a:rPr lang="fr-FR" sz="1100" b="0" i="0" strike="noStrike" cap="none" spc="0" baseline="0" dirty="0">
                <a:solidFill>
                  <a:srgbClr val="000000"/>
                </a:solidFill>
                <a:effectLst/>
                <a:latin typeface="Arial"/>
                <a:ea typeface="Arial"/>
                <a:cs typeface="Arial"/>
              </a:rPr>
              <a:t>Il est recommandé de tester 10 à 15 échantillons par semaine pour maintenir le niveau de compétence du personnel.</a:t>
            </a:r>
            <a:endParaRPr dirty="0"/>
          </a:p>
          <a:p>
            <a:pPr marL="158750" lvl="0" indent="0" algn="l" rtl="0">
              <a:lnSpc>
                <a:spcPct val="100000"/>
              </a:lnSpc>
              <a:spcBef>
                <a:spcPct val="0"/>
              </a:spcBef>
              <a:spcAft>
                <a:spcPct val="0"/>
              </a:spcAft>
              <a:buSzPts val="1100"/>
              <a:buNone/>
            </a:pPr>
            <a:endParaRPr b="1" dirty="0"/>
          </a:p>
        </p:txBody>
      </p:sp>
    </p:spTree>
    <p:extLst>
      <p:ext uri="{BB962C8B-B14F-4D97-AF65-F5344CB8AC3E}">
        <p14:creationId xmlns:p14="http://schemas.microsoft.com/office/powerpoint/2010/main" val="162067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Notes pour l’animateur :</a:t>
            </a:r>
            <a:endParaRPr/>
          </a:p>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Communiquez aux participants :</a:t>
            </a:r>
            <a:r>
              <a:rPr lang="fr-FR" sz="1100" b="0" i="0" strike="noStrike" cap="none" spc="0" baseline="0">
                <a:solidFill>
                  <a:srgbClr val="000000"/>
                </a:solidFill>
                <a:effectLst/>
                <a:latin typeface="Arial"/>
                <a:ea typeface="Arial"/>
                <a:cs typeface="Arial"/>
              </a:rPr>
              <a:t> </a:t>
            </a:r>
            <a:endParaRPr/>
          </a:p>
          <a:p>
            <a:pPr marL="685800" marR="0" lvl="1" indent="-228600" algn="l" rtl="0">
              <a:lnSpc>
                <a:spcPct val="107000"/>
              </a:lnSpc>
              <a:spcBef>
                <a:spcPct val="0"/>
              </a:spcBef>
              <a:spcAft>
                <a:spcPct val="0"/>
              </a:spcAft>
              <a:buSzPts val="1100"/>
              <a:buFont typeface="Noto Sans Symbols"/>
              <a:buChar char="▪"/>
            </a:pPr>
            <a:r>
              <a:rPr lang="fr-FR" sz="1100" b="0" i="0" strike="noStrike" cap="none" spc="0" baseline="0">
                <a:solidFill>
                  <a:srgbClr val="000000"/>
                </a:solidFill>
                <a:effectLst/>
                <a:latin typeface="Arial"/>
                <a:ea typeface="Arial"/>
                <a:cs typeface="Arial"/>
              </a:rPr>
              <a:t>Test d’un nouveau lot (vérification inter-lots) :</a:t>
            </a:r>
            <a:endParaRPr sz="1100">
              <a:latin typeface="Calibri"/>
              <a:ea typeface="Calibri"/>
              <a:cs typeface="Calibri"/>
              <a:sym typeface="Calibri"/>
            </a:endParaRPr>
          </a:p>
          <a:p>
            <a:pPr marL="1143000" marR="0" lvl="2" indent="-228600" algn="l" rtl="0">
              <a:lnSpc>
                <a:spcPct val="107000"/>
              </a:lnSpc>
              <a:spcBef>
                <a:spcPct val="0"/>
              </a:spcBef>
              <a:spcAft>
                <a:spcPct val="0"/>
              </a:spcAft>
              <a:buSzPts val="1100"/>
              <a:buFont typeface="Noto Sans Symbols"/>
              <a:buChar char="∙"/>
            </a:pPr>
            <a:r>
              <a:rPr lang="fr-FR" sz="1100" b="0" i="0" strike="noStrike" cap="none" spc="0" baseline="0">
                <a:solidFill>
                  <a:srgbClr val="000000"/>
                </a:solidFill>
                <a:effectLst/>
                <a:latin typeface="Calibri"/>
                <a:ea typeface="Calibri"/>
                <a:cs typeface="Calibri"/>
              </a:rPr>
              <a:t>Des contrôles peuvent être achetés dans le cadre du kit de contrôle positif Truenat™ - Panel I</a:t>
            </a:r>
            <a:endParaRPr/>
          </a:p>
          <a:p>
            <a:pPr marL="1143000" marR="0" lvl="2" indent="-228600" algn="l" rtl="0">
              <a:lnSpc>
                <a:spcPct val="107000"/>
              </a:lnSpc>
              <a:spcBef>
                <a:spcPct val="0"/>
              </a:spcBef>
              <a:spcAft>
                <a:spcPct val="0"/>
              </a:spcAft>
              <a:buSzPts val="1100"/>
              <a:buFont typeface="Noto Sans Symbols"/>
              <a:buChar char="∙"/>
            </a:pPr>
            <a:r>
              <a:rPr lang="fr-FR" sz="1100" b="0" i="0" strike="noStrike" cap="none" spc="0" baseline="0">
                <a:solidFill>
                  <a:srgbClr val="000000"/>
                </a:solidFill>
                <a:effectLst/>
                <a:latin typeface="Calibri"/>
                <a:ea typeface="Calibri"/>
                <a:cs typeface="Calibri"/>
              </a:rPr>
              <a:t>Analyses à un niveau central ou au niveau de chaque laboratoire</a:t>
            </a:r>
            <a:endParaRPr sz="1100">
              <a:latin typeface="Calibri"/>
              <a:ea typeface="Calibri"/>
              <a:cs typeface="Calibri"/>
              <a:sym typeface="Calibri"/>
            </a:endParaRPr>
          </a:p>
          <a:p>
            <a:pPr marL="1143000" marR="0" lvl="2" indent="-228600" algn="l" rtl="0">
              <a:lnSpc>
                <a:spcPct val="107000"/>
              </a:lnSpc>
              <a:spcBef>
                <a:spcPct val="0"/>
              </a:spcBef>
              <a:spcAft>
                <a:spcPct val="0"/>
              </a:spcAft>
              <a:buSzPts val="1100"/>
              <a:buFont typeface="Noto Sans Symbols"/>
              <a:buChar char="∙"/>
            </a:pPr>
            <a:r>
              <a:rPr lang="fr-FR" sz="1100" b="0" i="0" strike="noStrike" cap="none" spc="0" baseline="0">
                <a:solidFill>
                  <a:srgbClr val="000000"/>
                </a:solidFill>
                <a:effectLst/>
                <a:latin typeface="Calibri"/>
                <a:ea typeface="Calibri"/>
                <a:cs typeface="Calibri"/>
              </a:rPr>
              <a:t>Modèle de SOP pour le test d’un nouveau lot.</a:t>
            </a:r>
            <a:endParaRPr/>
          </a:p>
          <a:p>
            <a:pPr marL="1143000" marR="0" lvl="2" indent="-158750" algn="l" rtl="0">
              <a:lnSpc>
                <a:spcPct val="107000"/>
              </a:lnSpc>
              <a:spcBef>
                <a:spcPts val="800"/>
              </a:spcBef>
              <a:spcAft>
                <a:spcPct val="0"/>
              </a:spcAft>
              <a:buSzPts val="1100"/>
              <a:buFont typeface="Noto Sans Symbols"/>
              <a:buNone/>
            </a:pPr>
            <a:endParaRPr sz="800">
              <a:latin typeface="Calibri"/>
              <a:ea typeface="Calibri"/>
              <a:cs typeface="Calibri"/>
              <a:sym typeface="Calibri"/>
            </a:endParaRPr>
          </a:p>
          <a:p>
            <a:pPr marL="685800" marR="0" lvl="1" indent="-228600" algn="l" rtl="0">
              <a:lnSpc>
                <a:spcPct val="107000"/>
              </a:lnSpc>
              <a:spcBef>
                <a:spcPts val="800"/>
              </a:spcBef>
              <a:spcAft>
                <a:spcPct val="0"/>
              </a:spcAft>
              <a:buClr>
                <a:srgbClr val="000000"/>
              </a:buClr>
              <a:buSzPts val="1800"/>
              <a:buFont typeface="Noto Sans Symbols"/>
              <a:buChar char="∙"/>
            </a:pPr>
            <a:r>
              <a:rPr lang="fr-FR" sz="1800" b="0" i="0" strike="noStrike" cap="none" spc="0" baseline="0">
                <a:solidFill>
                  <a:srgbClr val="000000"/>
                </a:solidFill>
                <a:effectLst/>
                <a:latin typeface="Calibri"/>
                <a:ea typeface="Calibri"/>
                <a:cs typeface="Calibri"/>
              </a:rPr>
              <a:t>Contrôles positifs et négatifs (par ex. échantillons TP, expectorations ou échantillons factices de réactivité connue) pour les nouveaux lots de réactifs. </a:t>
            </a:r>
            <a:endParaRPr/>
          </a:p>
          <a:p>
            <a:pPr marL="685800" marR="0" lvl="1" indent="-158750" algn="l" rtl="0">
              <a:lnSpc>
                <a:spcPct val="107000"/>
              </a:lnSpc>
              <a:spcBef>
                <a:spcPts val="800"/>
              </a:spcBef>
              <a:spcAft>
                <a:spcPct val="0"/>
              </a:spcAft>
              <a:buSzPts val="1100"/>
              <a:buFont typeface="Noto Sans Symbols"/>
              <a:buNone/>
            </a:pPr>
            <a:endParaRPr sz="1100">
              <a:latin typeface="Calibri"/>
              <a:ea typeface="Calibri"/>
              <a:cs typeface="Calibri"/>
              <a:sym typeface="Calibri"/>
            </a:endParaRPr>
          </a:p>
          <a:p>
            <a:pPr marL="685800" marR="0" lvl="1" indent="-228600" algn="l" rtl="0">
              <a:lnSpc>
                <a:spcPct val="107000"/>
              </a:lnSpc>
              <a:spcBef>
                <a:spcPts val="800"/>
              </a:spcBef>
              <a:spcAft>
                <a:spcPct val="0"/>
              </a:spcAft>
              <a:buSzPts val="1100"/>
              <a:buFont typeface="Noto Sans Symbols"/>
              <a:buChar char="▪"/>
            </a:pPr>
            <a:r>
              <a:rPr lang="fr-FR" sz="800" b="0" i="0" strike="noStrike" cap="none" spc="0" baseline="0">
                <a:solidFill>
                  <a:srgbClr val="000000"/>
                </a:solidFill>
                <a:effectLst/>
                <a:latin typeface="Calibri"/>
                <a:ea typeface="Calibri"/>
                <a:cs typeface="Calibri"/>
              </a:rPr>
              <a:t> </a:t>
            </a:r>
            <a:r>
              <a:rPr lang="fr-FR" sz="1100" b="0" i="0" strike="noStrike" cap="none" spc="0" baseline="0">
                <a:solidFill>
                  <a:srgbClr val="000000"/>
                </a:solidFill>
                <a:effectLst/>
                <a:latin typeface="Calibri"/>
                <a:ea typeface="Calibri"/>
                <a:cs typeface="Calibri"/>
              </a:rPr>
              <a:t>Tenue à jour et vérification des registres CQ des analyses de lots</a:t>
            </a:r>
            <a:endParaRPr/>
          </a:p>
          <a:p>
            <a:pPr marL="1143000" marR="0" lvl="2" indent="-228600" algn="l" rtl="0">
              <a:lnSpc>
                <a:spcPct val="107000"/>
              </a:lnSpc>
              <a:spcBef>
                <a:spcPct val="0"/>
              </a:spcBef>
              <a:spcAft>
                <a:spcPct val="0"/>
              </a:spcAft>
              <a:buSzPts val="1100"/>
              <a:buFont typeface="Noto Sans Symbols"/>
              <a:buChar char="∙"/>
            </a:pPr>
            <a:r>
              <a:rPr lang="fr-FR" sz="1100" b="0" i="0" strike="noStrike" cap="none" spc="0" baseline="0">
                <a:solidFill>
                  <a:srgbClr val="000000"/>
                </a:solidFill>
                <a:effectLst/>
                <a:latin typeface="Calibri"/>
                <a:ea typeface="Calibri"/>
                <a:cs typeface="Calibri"/>
              </a:rPr>
              <a:t>Revue par le responsable du site de test </a:t>
            </a:r>
            <a:endParaRPr/>
          </a:p>
          <a:p>
            <a:pPr marL="1143000" marR="0" lvl="2" indent="-228600" algn="l" rtl="0">
              <a:lnSpc>
                <a:spcPct val="107000"/>
              </a:lnSpc>
              <a:spcBef>
                <a:spcPct val="0"/>
              </a:spcBef>
              <a:spcAft>
                <a:spcPct val="0"/>
              </a:spcAft>
              <a:buSzPts val="1100"/>
              <a:buFont typeface="Noto Sans Symbols"/>
              <a:buChar char="∙"/>
            </a:pPr>
            <a:r>
              <a:rPr lang="fr-FR" sz="1100" b="0" i="0" strike="noStrike" cap="none" spc="0" baseline="0">
                <a:solidFill>
                  <a:srgbClr val="000000"/>
                </a:solidFill>
                <a:effectLst/>
                <a:latin typeface="Calibri"/>
                <a:ea typeface="Calibri"/>
                <a:cs typeface="Calibri"/>
              </a:rPr>
              <a:t>Conservation sur site pendant une période conforme à la politique locale ou nationale. </a:t>
            </a:r>
            <a:endParaRPr/>
          </a:p>
          <a:p>
            <a:pPr marL="158750" lvl="0" indent="0" algn="l" rtl="0">
              <a:lnSpc>
                <a:spcPct val="100000"/>
              </a:lnSpc>
              <a:spcBef>
                <a:spcPts val="800"/>
              </a:spcBef>
              <a:spcAft>
                <a:spcPct val="0"/>
              </a:spcAft>
              <a:buSzPts val="1100"/>
              <a:buNone/>
            </a:pPr>
            <a:endParaRPr b="1"/>
          </a:p>
        </p:txBody>
      </p:sp>
    </p:spTree>
    <p:extLst>
      <p:ext uri="{BB962C8B-B14F-4D97-AF65-F5344CB8AC3E}">
        <p14:creationId xmlns:p14="http://schemas.microsoft.com/office/powerpoint/2010/main" val="3306609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85800" marR="0" lvl="1" indent="-158750" algn="l" rtl="0">
              <a:lnSpc>
                <a:spcPct val="107000"/>
              </a:lnSpc>
              <a:spcBef>
                <a:spcPct val="0"/>
              </a:spcBef>
              <a:spcAft>
                <a:spcPct val="0"/>
              </a:spcAft>
              <a:buSzPts val="1100"/>
              <a:buFont typeface="Noto Sans Symbols"/>
              <a:buNone/>
            </a:pPr>
            <a:endParaRPr sz="1200">
              <a:latin typeface="Calibri"/>
              <a:ea typeface="Calibri"/>
              <a:cs typeface="Calibri"/>
              <a:sym typeface="Calibri"/>
            </a:endParaRPr>
          </a:p>
        </p:txBody>
      </p:sp>
      <p:sp>
        <p:nvSpPr>
          <p:cNvPr id="575" name="Google Shape;575;p3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7882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46" name="Google Shape;246;p3: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5358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3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4" name="Google Shape;58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28600" algn="l" rtl="0">
              <a:lnSpc>
                <a:spcPct val="100000"/>
              </a:lnSpc>
              <a:spcBef>
                <a:spcPct val="0"/>
              </a:spcBef>
              <a:spcAft>
                <a:spcPct val="0"/>
              </a:spcAft>
              <a:buSzPts val="1100"/>
              <a:buNone/>
            </a:pPr>
            <a:endParaRPr b="0"/>
          </a:p>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4236884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590" name="Google Shape;590;p32: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9131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595" name="Google Shape;595;p3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7959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3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Google Shape;60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
        <p:nvSpPr>
          <p:cNvPr id="603" name="Google Shape;603;p3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19772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
        <p:nvSpPr>
          <p:cNvPr id="611" name="Google Shape;611;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56420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3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8" name="Google Shape;61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
        <p:nvSpPr>
          <p:cNvPr id="619" name="Google Shape;619;p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62576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3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ct val="0"/>
              </a:spcBef>
              <a:spcAft>
                <a:spcPts val="800"/>
              </a:spcAft>
              <a:buSzPts val="1100"/>
              <a:buFont typeface="Courier New"/>
              <a:buNone/>
            </a:pPr>
            <a:endParaRPr b="1"/>
          </a:p>
        </p:txBody>
      </p:sp>
      <p:sp>
        <p:nvSpPr>
          <p:cNvPr id="628" name="Google Shape;628;p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29002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906541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3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3" name="Google Shape;64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90000"/>
              </a:lnSpc>
              <a:spcBef>
                <a:spcPct val="0"/>
              </a:spcBef>
              <a:spcAft>
                <a:spcPts val="180"/>
              </a:spcAft>
              <a:buSzPts val="1100"/>
              <a:buFont typeface="Arial"/>
              <a:buNone/>
            </a:pPr>
            <a:endParaRPr sz="90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2505167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4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9" name="Google Shape;64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ct val="0"/>
              </a:spcBef>
              <a:spcAft>
                <a:spcPct val="0"/>
              </a:spcAft>
              <a:buClr>
                <a:srgbClr val="000000"/>
              </a:buClr>
              <a:buSzPts val="1100"/>
              <a:buFont typeface="Arial"/>
              <a:buNone/>
            </a:pPr>
            <a:r>
              <a:rPr lang="fr-FR" sz="1100" b="0" i="0" strike="noStrike" cap="none" spc="0" baseline="0">
                <a:solidFill>
                  <a:srgbClr val="000000"/>
                </a:solidFill>
                <a:effectLst/>
                <a:latin typeface="Arial"/>
                <a:ea typeface="Arial"/>
                <a:cs typeface="Arial"/>
              </a:rPr>
              <a:t>Réponse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Montserrat"/>
                <a:ea typeface="Montserrat"/>
                <a:cs typeface="Montserrat"/>
              </a:rPr>
              <a:t>Faire un « inventaire » mensuel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Montserrat"/>
                <a:ea typeface="Montserrat"/>
                <a:cs typeface="Montserrat"/>
              </a:rPr>
              <a:t>Tenir des journaux d’inventaire</a:t>
            </a:r>
            <a:endParaRPr/>
          </a:p>
          <a:p>
            <a:pPr marL="457200" lvl="0" indent="-298450" algn="l" rtl="0">
              <a:lnSpc>
                <a:spcPct val="100000"/>
              </a:lnSpc>
              <a:spcBef>
                <a:spcPct val="0"/>
              </a:spcBef>
              <a:spcAft>
                <a:spcPct val="0"/>
              </a:spcAft>
              <a:buSzPts val="1100"/>
              <a:buChar char="●"/>
            </a:pPr>
            <a:r>
              <a:rPr lang="fr-FR" sz="1050" b="0" i="0" strike="noStrike" cap="none" spc="0" baseline="0">
                <a:solidFill>
                  <a:srgbClr val="000000"/>
                </a:solidFill>
                <a:effectLst/>
                <a:latin typeface="Montserrat"/>
                <a:ea typeface="Montserrat"/>
                <a:cs typeface="Montserrat"/>
              </a:rPr>
              <a:t>Déterminer la quantité à commander</a:t>
            </a:r>
            <a:endParaRPr/>
          </a:p>
          <a:p>
            <a:pPr marL="457200" lvl="0" indent="-298450" algn="l" rtl="0">
              <a:lnSpc>
                <a:spcPct val="100000"/>
              </a:lnSpc>
              <a:spcBef>
                <a:spcPct val="0"/>
              </a:spcBef>
              <a:spcAft>
                <a:spcPct val="0"/>
              </a:spcAft>
              <a:buSzPts val="1100"/>
              <a:buChar char="●"/>
            </a:pPr>
            <a:r>
              <a:rPr lang="fr-FR" sz="1050" b="0" i="0" strike="noStrike" cap="none" spc="0" baseline="0">
                <a:solidFill>
                  <a:srgbClr val="000000"/>
                </a:solidFill>
                <a:effectLst/>
                <a:latin typeface="Montserrat"/>
                <a:ea typeface="Montserrat"/>
                <a:cs typeface="Montserrat"/>
              </a:rPr>
              <a:t>Passez les commandes conformément aux pratiques de commande locales</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Montserrat"/>
                <a:ea typeface="Montserrat"/>
                <a:cs typeface="Montserrat"/>
              </a:rPr>
              <a:t>Inspecter et vérifier les fournitures reçues</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Montserrat"/>
                <a:ea typeface="Montserrat"/>
                <a:cs typeface="Montserrat"/>
              </a:rPr>
              <a:t>Assurer une conservation correcte du stock</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Montserrat"/>
                <a:ea typeface="Montserrat"/>
                <a:cs typeface="Montserrat"/>
              </a:rPr>
              <a:t>Tenir un journal d’inventaire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Organisez les livraisons existantes et les nouvelles livraisons par date de péremption</a:t>
            </a:r>
            <a:endParaRPr/>
          </a:p>
          <a:p>
            <a:pPr marL="158750" marR="0" lvl="0" indent="0" algn="l" rtl="0">
              <a:lnSpc>
                <a:spcPct val="100000"/>
              </a:lnSpc>
              <a:spcBef>
                <a:spcPct val="0"/>
              </a:spcBef>
              <a:spcAft>
                <a:spcPct val="0"/>
              </a:spcAft>
              <a:buClr>
                <a:srgbClr val="000000"/>
              </a:buClr>
              <a:buSzPts val="1100"/>
              <a:buFont typeface="Arial"/>
              <a:buNone/>
            </a:pPr>
            <a:endParaRPr/>
          </a:p>
        </p:txBody>
      </p:sp>
    </p:spTree>
    <p:extLst>
      <p:ext uri="{BB962C8B-B14F-4D97-AF65-F5344CB8AC3E}">
        <p14:creationId xmlns:p14="http://schemas.microsoft.com/office/powerpoint/2010/main" val="216297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5660462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4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5" name="Google Shape;655;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Réponse :</a:t>
            </a:r>
            <a:endParaRPr/>
          </a:p>
          <a:p>
            <a:pPr marL="0" marR="0" lvl="0" indent="-69850" algn="l" rtl="0">
              <a:lnSpc>
                <a:spcPct val="100000"/>
              </a:lnSpc>
              <a:spcBef>
                <a:spcPct val="0"/>
              </a:spcBef>
              <a:spcAft>
                <a:spcPct val="0"/>
              </a:spcAft>
              <a:buSzPts val="1100"/>
              <a:buChar char="●"/>
            </a:pPr>
            <a:r>
              <a:rPr lang="fr-FR" sz="1800" b="0" i="0" strike="noStrike" cap="none" spc="0" baseline="0">
                <a:solidFill>
                  <a:srgbClr val="000000"/>
                </a:solidFill>
                <a:effectLst/>
                <a:latin typeface="Calibri"/>
                <a:ea typeface="Calibri"/>
                <a:cs typeface="Calibri"/>
              </a:rPr>
              <a:t>Documents standardisés</a:t>
            </a:r>
            <a:endParaRPr/>
          </a:p>
          <a:p>
            <a:pPr marL="0" marR="0" lvl="0" indent="-69850" algn="l" rtl="0">
              <a:lnSpc>
                <a:spcPct val="100000"/>
              </a:lnSpc>
              <a:spcBef>
                <a:spcPct val="0"/>
              </a:spcBef>
              <a:spcAft>
                <a:spcPct val="0"/>
              </a:spcAft>
              <a:buSzPts val="1100"/>
              <a:buChar char="●"/>
            </a:pPr>
            <a:r>
              <a:rPr lang="fr-FR" sz="1800" b="0" i="0" strike="noStrike" cap="none" spc="0" baseline="0">
                <a:solidFill>
                  <a:srgbClr val="000000"/>
                </a:solidFill>
                <a:effectLst/>
                <a:latin typeface="Calibri"/>
                <a:ea typeface="Calibri"/>
                <a:cs typeface="Calibri"/>
              </a:rPr>
              <a:t>Utilisation des bonnes pratiques de biologie moléculaire</a:t>
            </a:r>
            <a:endParaRPr/>
          </a:p>
          <a:p>
            <a:pPr marL="0" marR="0" lvl="0" indent="-69850" algn="l" rtl="0">
              <a:lnSpc>
                <a:spcPct val="100000"/>
              </a:lnSpc>
              <a:spcBef>
                <a:spcPct val="0"/>
              </a:spcBef>
              <a:spcAft>
                <a:spcPct val="0"/>
              </a:spcAft>
              <a:buSzPts val="1100"/>
              <a:buChar char="●"/>
            </a:pPr>
            <a:r>
              <a:rPr lang="fr-FR" sz="1800" b="0" i="0" strike="noStrike" cap="none" spc="0" baseline="0">
                <a:solidFill>
                  <a:srgbClr val="000000"/>
                </a:solidFill>
                <a:effectLst/>
                <a:latin typeface="Calibri"/>
                <a:ea typeface="Calibri"/>
                <a:cs typeface="Calibri"/>
              </a:rPr>
              <a:t>Contrôles de qualité internes d’évaluation des compétences</a:t>
            </a:r>
            <a:endParaRPr/>
          </a:p>
          <a:p>
            <a:pPr marL="0" marR="0" lvl="0" indent="-69850" algn="l" rtl="0">
              <a:lnSpc>
                <a:spcPct val="100000"/>
              </a:lnSpc>
              <a:spcBef>
                <a:spcPct val="0"/>
              </a:spcBef>
              <a:spcAft>
                <a:spcPct val="0"/>
              </a:spcAft>
              <a:buSzPts val="1100"/>
              <a:buChar char="●"/>
            </a:pPr>
            <a:r>
              <a:rPr lang="fr-FR" sz="1800" b="0" i="0" strike="noStrike" cap="none" spc="0" baseline="0">
                <a:solidFill>
                  <a:srgbClr val="000000"/>
                </a:solidFill>
                <a:effectLst/>
                <a:latin typeface="Calibri"/>
                <a:ea typeface="Calibri"/>
                <a:cs typeface="Calibri"/>
              </a:rPr>
              <a:t>Évaluation externe de la qualité (EEQ)</a:t>
            </a:r>
            <a:endParaRPr/>
          </a:p>
          <a:p>
            <a:pPr marL="0" marR="0" lvl="0" indent="-69850" algn="l" rtl="0">
              <a:lnSpc>
                <a:spcPct val="100000"/>
              </a:lnSpc>
              <a:spcBef>
                <a:spcPct val="0"/>
              </a:spcBef>
              <a:spcAft>
                <a:spcPct val="0"/>
              </a:spcAft>
              <a:buSzPts val="1100"/>
              <a:buChar char="●"/>
            </a:pPr>
            <a:r>
              <a:rPr lang="fr-FR" sz="1800" b="0" i="0" strike="noStrike" cap="none" spc="0" baseline="0">
                <a:solidFill>
                  <a:srgbClr val="000000"/>
                </a:solidFill>
                <a:effectLst/>
                <a:latin typeface="Calibri"/>
                <a:ea typeface="Calibri"/>
                <a:cs typeface="Calibri"/>
              </a:rPr>
              <a:t>Supervision sur site</a:t>
            </a:r>
            <a:endParaRPr/>
          </a:p>
          <a:p>
            <a:pPr marL="0" marR="0" lvl="0" indent="-69850" algn="l" rtl="0">
              <a:lnSpc>
                <a:spcPct val="100000"/>
              </a:lnSpc>
              <a:spcBef>
                <a:spcPct val="0"/>
              </a:spcBef>
              <a:spcAft>
                <a:spcPct val="0"/>
              </a:spcAft>
              <a:buSzPts val="1100"/>
              <a:buChar char="●"/>
            </a:pPr>
            <a:r>
              <a:rPr lang="fr-FR" sz="1800" b="0" i="0" strike="noStrike" cap="none" spc="0" baseline="0">
                <a:solidFill>
                  <a:srgbClr val="000000"/>
                </a:solidFill>
                <a:effectLst/>
                <a:latin typeface="Calibri"/>
                <a:ea typeface="Calibri"/>
                <a:cs typeface="Calibri"/>
              </a:rPr>
              <a:t>Processus d’amélioration continue de la qualité</a:t>
            </a:r>
            <a:endParaRPr/>
          </a:p>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06255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65" name="Google Shape;265;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939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100"/>
              <a:buNone/>
            </a:pPr>
            <a:endParaRPr/>
          </a:p>
        </p:txBody>
      </p:sp>
      <p:sp>
        <p:nvSpPr>
          <p:cNvPr id="271" name="Google Shape;271;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79481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205066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
        <p:nvSpPr>
          <p:cNvPr id="291" name="Google Shape;291;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25481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282266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43"/>
          <p:cNvSpPr/>
          <p:nvPr/>
        </p:nvSpPr>
        <p:spPr>
          <a:xfrm>
            <a:off x="-14801" y="-22200"/>
            <a:ext cx="7514107" cy="479526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43"/>
          <p:cNvSpPr txBox="1">
            <a:spLocks noGrp="1"/>
          </p:cNvSpPr>
          <p:nvPr>
            <p:ph type="ctrTitle"/>
          </p:nvPr>
        </p:nvSpPr>
        <p:spPr>
          <a:xfrm>
            <a:off x="888325" y="2056650"/>
            <a:ext cx="4878000" cy="1030200"/>
          </a:xfrm>
          <a:prstGeom prst="rect">
            <a:avLst/>
          </a:prstGeom>
          <a:noFill/>
          <a:ln>
            <a:noFill/>
          </a:ln>
        </p:spPr>
        <p:txBody>
          <a:bodyPr spcFirstLastPara="1" wrap="square" lIns="91425" tIns="91425" rIns="91425" bIns="91425" anchor="ctr" anchorCtr="0">
            <a:noAutofit/>
          </a:bodyPr>
          <a:lstStyle>
            <a:lvl1pPr lvl="0" algn="l">
              <a:lnSpc>
                <a:spcPct val="90000"/>
              </a:lnSpc>
              <a:spcBef>
                <a:spcPct val="0"/>
              </a:spcBef>
              <a:spcAft>
                <a:spcPct val="0"/>
              </a:spcAft>
              <a:buClr>
                <a:schemeClr val="lt1"/>
              </a:buClr>
              <a:buSzPts val="3600"/>
              <a:buNone/>
              <a:defRPr sz="3600">
                <a:solidFill>
                  <a:schemeClr val="lt1"/>
                </a:solidFill>
              </a:defRPr>
            </a:lvl1pPr>
            <a:lvl2pPr lvl="1" algn="ctr">
              <a:lnSpc>
                <a:spcPct val="90000"/>
              </a:lnSpc>
              <a:spcBef>
                <a:spcPct val="0"/>
              </a:spcBef>
              <a:spcAft>
                <a:spcPct val="0"/>
              </a:spcAft>
              <a:buClr>
                <a:schemeClr val="accent1"/>
              </a:buClr>
              <a:buSzPts val="5200"/>
              <a:buNone/>
              <a:defRPr sz="5200">
                <a:solidFill>
                  <a:schemeClr val="accent1"/>
                </a:solidFill>
              </a:defRPr>
            </a:lvl2pPr>
            <a:lvl3pPr lvl="2" algn="ctr">
              <a:lnSpc>
                <a:spcPct val="90000"/>
              </a:lnSpc>
              <a:spcBef>
                <a:spcPct val="0"/>
              </a:spcBef>
              <a:spcAft>
                <a:spcPct val="0"/>
              </a:spcAft>
              <a:buClr>
                <a:schemeClr val="accent1"/>
              </a:buClr>
              <a:buSzPts val="5200"/>
              <a:buNone/>
              <a:defRPr sz="5200">
                <a:solidFill>
                  <a:schemeClr val="accent1"/>
                </a:solidFill>
              </a:defRPr>
            </a:lvl3pPr>
            <a:lvl4pPr lvl="3" algn="ctr">
              <a:lnSpc>
                <a:spcPct val="90000"/>
              </a:lnSpc>
              <a:spcBef>
                <a:spcPct val="0"/>
              </a:spcBef>
              <a:spcAft>
                <a:spcPct val="0"/>
              </a:spcAft>
              <a:buClr>
                <a:schemeClr val="accent1"/>
              </a:buClr>
              <a:buSzPts val="5200"/>
              <a:buNone/>
              <a:defRPr sz="5200">
                <a:solidFill>
                  <a:schemeClr val="accent1"/>
                </a:solidFill>
              </a:defRPr>
            </a:lvl4pPr>
            <a:lvl5pPr lvl="4" algn="ctr">
              <a:lnSpc>
                <a:spcPct val="90000"/>
              </a:lnSpc>
              <a:spcBef>
                <a:spcPct val="0"/>
              </a:spcBef>
              <a:spcAft>
                <a:spcPct val="0"/>
              </a:spcAft>
              <a:buClr>
                <a:schemeClr val="accent1"/>
              </a:buClr>
              <a:buSzPts val="5200"/>
              <a:buNone/>
              <a:defRPr sz="5200">
                <a:solidFill>
                  <a:schemeClr val="accent1"/>
                </a:solidFill>
              </a:defRPr>
            </a:lvl5pPr>
            <a:lvl6pPr lvl="5" algn="ctr">
              <a:lnSpc>
                <a:spcPct val="90000"/>
              </a:lnSpc>
              <a:spcBef>
                <a:spcPct val="0"/>
              </a:spcBef>
              <a:spcAft>
                <a:spcPct val="0"/>
              </a:spcAft>
              <a:buClr>
                <a:schemeClr val="accent1"/>
              </a:buClr>
              <a:buSzPts val="5200"/>
              <a:buNone/>
              <a:defRPr sz="5200">
                <a:solidFill>
                  <a:schemeClr val="accent1"/>
                </a:solidFill>
              </a:defRPr>
            </a:lvl6pPr>
            <a:lvl7pPr lvl="6" algn="ctr">
              <a:lnSpc>
                <a:spcPct val="90000"/>
              </a:lnSpc>
              <a:spcBef>
                <a:spcPct val="0"/>
              </a:spcBef>
              <a:spcAft>
                <a:spcPct val="0"/>
              </a:spcAft>
              <a:buClr>
                <a:schemeClr val="accent1"/>
              </a:buClr>
              <a:buSzPts val="5200"/>
              <a:buNone/>
              <a:defRPr sz="5200">
                <a:solidFill>
                  <a:schemeClr val="accent1"/>
                </a:solidFill>
              </a:defRPr>
            </a:lvl7pPr>
            <a:lvl8pPr lvl="7" algn="ctr">
              <a:lnSpc>
                <a:spcPct val="90000"/>
              </a:lnSpc>
              <a:spcBef>
                <a:spcPct val="0"/>
              </a:spcBef>
              <a:spcAft>
                <a:spcPct val="0"/>
              </a:spcAft>
              <a:buClr>
                <a:schemeClr val="accent1"/>
              </a:buClr>
              <a:buSzPts val="5200"/>
              <a:buNone/>
              <a:defRPr sz="5200">
                <a:solidFill>
                  <a:schemeClr val="accent1"/>
                </a:solidFill>
              </a:defRPr>
            </a:lvl8pPr>
            <a:lvl9pPr lvl="8" algn="ctr">
              <a:lnSpc>
                <a:spcPct val="90000"/>
              </a:lnSpc>
              <a:spcBef>
                <a:spcPct val="0"/>
              </a:spcBef>
              <a:spcAft>
                <a:spcPct val="0"/>
              </a:spcAft>
              <a:buClr>
                <a:schemeClr val="accent1"/>
              </a:buClr>
              <a:buSzPts val="5200"/>
              <a:buNone/>
              <a:defRPr sz="5200">
                <a:solidFill>
                  <a:schemeClr val="accent1"/>
                </a:solidFill>
              </a:defRPr>
            </a:lvl9pPr>
          </a:lstStyle>
          <a:p>
            <a:endParaRPr/>
          </a:p>
        </p:txBody>
      </p:sp>
      <p:sp>
        <p:nvSpPr>
          <p:cNvPr id="13" name="Google Shape;13;p43"/>
          <p:cNvSpPr txBox="1">
            <a:spLocks noGrp="1"/>
          </p:cNvSpPr>
          <p:nvPr>
            <p:ph type="subTitle" idx="1"/>
          </p:nvPr>
        </p:nvSpPr>
        <p:spPr>
          <a:xfrm>
            <a:off x="888325" y="4399261"/>
            <a:ext cx="3430800" cy="3738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Title and Content">
    <p:spTree>
      <p:nvGrpSpPr>
        <p:cNvPr id="1" name="Shape 53"/>
        <p:cNvGrpSpPr/>
        <p:nvPr/>
      </p:nvGrpSpPr>
      <p:grpSpPr>
        <a:xfrm>
          <a:off x="0" y="0"/>
          <a:ext cx="0" cy="0"/>
          <a:chOff x="0" y="0"/>
          <a:chExt cx="0" cy="0"/>
        </a:xfrm>
      </p:grpSpPr>
      <p:sp>
        <p:nvSpPr>
          <p:cNvPr id="54" name="Google Shape;54;p62"/>
          <p:cNvSpPr txBox="1">
            <a:spLocks noGrp="1"/>
          </p:cNvSpPr>
          <p:nvPr>
            <p:ph type="body" idx="1"/>
          </p:nvPr>
        </p:nvSpPr>
        <p:spPr>
          <a:xfrm>
            <a:off x="0" y="71437"/>
            <a:ext cx="9015413" cy="585787"/>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ct val="0"/>
              </a:spcBef>
              <a:spcAft>
                <a:spcPct val="0"/>
              </a:spcAft>
              <a:buSzPts val="1800"/>
              <a:buNone/>
              <a:defRPr sz="3200">
                <a:solidFill>
                  <a:schemeClr val="accent1"/>
                </a:solidFill>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55" name="Google Shape;55;p62"/>
          <p:cNvSpPr txBox="1">
            <a:spLocks noGrp="1"/>
          </p:cNvSpPr>
          <p:nvPr>
            <p:ph type="body" idx="2"/>
          </p:nvPr>
        </p:nvSpPr>
        <p:spPr>
          <a:xfrm>
            <a:off x="65088" y="714375"/>
            <a:ext cx="9015412" cy="3779838"/>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56"/>
        <p:cNvGrpSpPr/>
        <p:nvPr/>
      </p:nvGrpSpPr>
      <p:grpSpPr>
        <a:xfrm>
          <a:off x="0" y="0"/>
          <a:ext cx="0" cy="0"/>
          <a:chOff x="0" y="0"/>
          <a:chExt cx="0" cy="0"/>
        </a:xfrm>
      </p:grpSpPr>
      <p:sp>
        <p:nvSpPr>
          <p:cNvPr id="57" name="Google Shape;57;p63"/>
          <p:cNvSpPr txBox="1">
            <a:spLocks noGrp="1"/>
          </p:cNvSpPr>
          <p:nvPr>
            <p:ph type="title"/>
          </p:nvPr>
        </p:nvSpPr>
        <p:spPr>
          <a:xfrm>
            <a:off x="1355725" y="7699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58" name="Google Shape;58;p63"/>
          <p:cNvSpPr txBox="1">
            <a:spLocks noGrp="1"/>
          </p:cNvSpPr>
          <p:nvPr>
            <p:ph type="subTitle" idx="1"/>
          </p:nvPr>
        </p:nvSpPr>
        <p:spPr>
          <a:xfrm>
            <a:off x="1355725" y="9919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59" name="Google Shape;59;p63"/>
          <p:cNvSpPr txBox="1">
            <a:spLocks noGrp="1"/>
          </p:cNvSpPr>
          <p:nvPr>
            <p:ph type="title" idx="2"/>
          </p:nvPr>
        </p:nvSpPr>
        <p:spPr>
          <a:xfrm>
            <a:off x="689200" y="6197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60" name="Google Shape;60;p63"/>
          <p:cNvSpPr txBox="1">
            <a:spLocks noGrp="1"/>
          </p:cNvSpPr>
          <p:nvPr>
            <p:ph type="title" idx="3"/>
          </p:nvPr>
        </p:nvSpPr>
        <p:spPr>
          <a:xfrm>
            <a:off x="1355725" y="155515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61" name="Google Shape;61;p63"/>
          <p:cNvSpPr txBox="1">
            <a:spLocks noGrp="1"/>
          </p:cNvSpPr>
          <p:nvPr>
            <p:ph type="subTitle" idx="4"/>
          </p:nvPr>
        </p:nvSpPr>
        <p:spPr>
          <a:xfrm>
            <a:off x="1355725" y="177715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62" name="Google Shape;62;p63"/>
          <p:cNvSpPr txBox="1">
            <a:spLocks noGrp="1"/>
          </p:cNvSpPr>
          <p:nvPr>
            <p:ph type="title" idx="5"/>
          </p:nvPr>
        </p:nvSpPr>
        <p:spPr>
          <a:xfrm>
            <a:off x="689200" y="140498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63" name="Google Shape;63;p63"/>
          <p:cNvSpPr txBox="1">
            <a:spLocks noGrp="1"/>
          </p:cNvSpPr>
          <p:nvPr>
            <p:ph type="title" idx="6"/>
          </p:nvPr>
        </p:nvSpPr>
        <p:spPr>
          <a:xfrm>
            <a:off x="1355725" y="234038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64" name="Google Shape;64;p63"/>
          <p:cNvSpPr txBox="1">
            <a:spLocks noGrp="1"/>
          </p:cNvSpPr>
          <p:nvPr>
            <p:ph type="subTitle" idx="7"/>
          </p:nvPr>
        </p:nvSpPr>
        <p:spPr>
          <a:xfrm>
            <a:off x="1355725" y="256238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65" name="Google Shape;65;p63"/>
          <p:cNvSpPr txBox="1">
            <a:spLocks noGrp="1"/>
          </p:cNvSpPr>
          <p:nvPr>
            <p:ph type="title" idx="8"/>
          </p:nvPr>
        </p:nvSpPr>
        <p:spPr>
          <a:xfrm>
            <a:off x="689200" y="219021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66" name="Google Shape;66;p63"/>
          <p:cNvSpPr txBox="1">
            <a:spLocks noGrp="1"/>
          </p:cNvSpPr>
          <p:nvPr>
            <p:ph type="title" idx="9"/>
          </p:nvPr>
        </p:nvSpPr>
        <p:spPr>
          <a:xfrm>
            <a:off x="1355725" y="312560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67" name="Google Shape;67;p63"/>
          <p:cNvSpPr txBox="1">
            <a:spLocks noGrp="1"/>
          </p:cNvSpPr>
          <p:nvPr>
            <p:ph type="subTitle" idx="13"/>
          </p:nvPr>
        </p:nvSpPr>
        <p:spPr>
          <a:xfrm>
            <a:off x="1355725" y="334760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68" name="Google Shape;68;p63"/>
          <p:cNvSpPr txBox="1">
            <a:spLocks noGrp="1"/>
          </p:cNvSpPr>
          <p:nvPr>
            <p:ph type="title" idx="14"/>
          </p:nvPr>
        </p:nvSpPr>
        <p:spPr>
          <a:xfrm>
            <a:off x="689200" y="297543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69" name="Google Shape;69;p63"/>
          <p:cNvSpPr txBox="1">
            <a:spLocks noGrp="1"/>
          </p:cNvSpPr>
          <p:nvPr>
            <p:ph type="title" idx="15"/>
          </p:nvPr>
        </p:nvSpPr>
        <p:spPr>
          <a:xfrm>
            <a:off x="1355725" y="39108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70" name="Google Shape;70;p63"/>
          <p:cNvSpPr txBox="1">
            <a:spLocks noGrp="1"/>
          </p:cNvSpPr>
          <p:nvPr>
            <p:ph type="subTitle" idx="16"/>
          </p:nvPr>
        </p:nvSpPr>
        <p:spPr>
          <a:xfrm>
            <a:off x="1355725" y="41328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71" name="Google Shape;71;p63"/>
          <p:cNvSpPr txBox="1">
            <a:spLocks noGrp="1"/>
          </p:cNvSpPr>
          <p:nvPr>
            <p:ph type="title" idx="17"/>
          </p:nvPr>
        </p:nvSpPr>
        <p:spPr>
          <a:xfrm>
            <a:off x="689200" y="37606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72" name="Google Shape;72;p63"/>
          <p:cNvSpPr/>
          <p:nvPr/>
        </p:nvSpPr>
        <p:spPr>
          <a:xfrm>
            <a:off x="6864925" y="0"/>
            <a:ext cx="22791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3" name="Google Shape;73;p63"/>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cxnSp>
        <p:nvCxnSpPr>
          <p:cNvPr id="74" name="Google Shape;74;p63"/>
          <p:cNvCxnSpPr/>
          <p:nvPr/>
        </p:nvCxnSpPr>
        <p:spPr>
          <a:xfrm rot="10800000">
            <a:off x="6860625" y="4940300"/>
            <a:ext cx="1731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p:cSld name="ONE_COLUMN_TEXT_1">
    <p:spTree>
      <p:nvGrpSpPr>
        <p:cNvPr id="1" name="Shape 75"/>
        <p:cNvGrpSpPr/>
        <p:nvPr/>
      </p:nvGrpSpPr>
      <p:grpSpPr>
        <a:xfrm>
          <a:off x="0" y="0"/>
          <a:ext cx="0" cy="0"/>
          <a:chOff x="0" y="0"/>
          <a:chExt cx="0" cy="0"/>
        </a:xfrm>
      </p:grpSpPr>
      <p:sp>
        <p:nvSpPr>
          <p:cNvPr id="76" name="Google Shape;76;p64"/>
          <p:cNvSpPr/>
          <p:nvPr/>
        </p:nvSpPr>
        <p:spPr>
          <a:xfrm flipH="1">
            <a:off x="150" y="0"/>
            <a:ext cx="57924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64"/>
          <p:cNvSpPr txBox="1">
            <a:spLocks noGrp="1"/>
          </p:cNvSpPr>
          <p:nvPr>
            <p:ph type="title"/>
          </p:nvPr>
        </p:nvSpPr>
        <p:spPr>
          <a:xfrm>
            <a:off x="705222" y="10663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lt1"/>
              </a:buClr>
              <a:buSzPts val="2000"/>
              <a:buNone/>
              <a:defRPr sz="2000">
                <a:solidFill>
                  <a:schemeClr val="lt1"/>
                </a:solidFill>
              </a:defRPr>
            </a:lvl1pPr>
            <a:lvl2pPr lvl="1" algn="l">
              <a:lnSpc>
                <a:spcPct val="100000"/>
              </a:lnSpc>
              <a:spcBef>
                <a:spcPct val="0"/>
              </a:spcBef>
              <a:spcAft>
                <a:spcPct val="0"/>
              </a:spcAft>
              <a:buClr>
                <a:schemeClr val="lt1"/>
              </a:buClr>
              <a:buSzPts val="2400"/>
              <a:buNone/>
              <a:defRPr sz="2400">
                <a:solidFill>
                  <a:schemeClr val="lt1"/>
                </a:solidFill>
              </a:defRPr>
            </a:lvl2pPr>
            <a:lvl3pPr lvl="2" algn="l">
              <a:lnSpc>
                <a:spcPct val="100000"/>
              </a:lnSpc>
              <a:spcBef>
                <a:spcPct val="0"/>
              </a:spcBef>
              <a:spcAft>
                <a:spcPct val="0"/>
              </a:spcAft>
              <a:buClr>
                <a:schemeClr val="lt1"/>
              </a:buClr>
              <a:buSzPts val="2400"/>
              <a:buNone/>
              <a:defRPr sz="2400">
                <a:solidFill>
                  <a:schemeClr val="lt1"/>
                </a:solidFill>
              </a:defRPr>
            </a:lvl3pPr>
            <a:lvl4pPr lvl="3" algn="l">
              <a:lnSpc>
                <a:spcPct val="100000"/>
              </a:lnSpc>
              <a:spcBef>
                <a:spcPct val="0"/>
              </a:spcBef>
              <a:spcAft>
                <a:spcPct val="0"/>
              </a:spcAft>
              <a:buClr>
                <a:schemeClr val="lt1"/>
              </a:buClr>
              <a:buSzPts val="2400"/>
              <a:buNone/>
              <a:defRPr sz="2400">
                <a:solidFill>
                  <a:schemeClr val="lt1"/>
                </a:solidFill>
              </a:defRPr>
            </a:lvl4pPr>
            <a:lvl5pPr lvl="4" algn="l">
              <a:lnSpc>
                <a:spcPct val="100000"/>
              </a:lnSpc>
              <a:spcBef>
                <a:spcPct val="0"/>
              </a:spcBef>
              <a:spcAft>
                <a:spcPct val="0"/>
              </a:spcAft>
              <a:buClr>
                <a:schemeClr val="lt1"/>
              </a:buClr>
              <a:buSzPts val="2400"/>
              <a:buNone/>
              <a:defRPr sz="2400">
                <a:solidFill>
                  <a:schemeClr val="lt1"/>
                </a:solidFill>
              </a:defRPr>
            </a:lvl5pPr>
            <a:lvl6pPr lvl="5" algn="l">
              <a:lnSpc>
                <a:spcPct val="100000"/>
              </a:lnSpc>
              <a:spcBef>
                <a:spcPct val="0"/>
              </a:spcBef>
              <a:spcAft>
                <a:spcPct val="0"/>
              </a:spcAft>
              <a:buClr>
                <a:schemeClr val="lt1"/>
              </a:buClr>
              <a:buSzPts val="2400"/>
              <a:buNone/>
              <a:defRPr sz="2400">
                <a:solidFill>
                  <a:schemeClr val="lt1"/>
                </a:solidFill>
              </a:defRPr>
            </a:lvl6pPr>
            <a:lvl7pPr lvl="6" algn="l">
              <a:lnSpc>
                <a:spcPct val="100000"/>
              </a:lnSpc>
              <a:spcBef>
                <a:spcPct val="0"/>
              </a:spcBef>
              <a:spcAft>
                <a:spcPct val="0"/>
              </a:spcAft>
              <a:buClr>
                <a:schemeClr val="lt1"/>
              </a:buClr>
              <a:buSzPts val="2400"/>
              <a:buNone/>
              <a:defRPr sz="2400">
                <a:solidFill>
                  <a:schemeClr val="lt1"/>
                </a:solidFill>
              </a:defRPr>
            </a:lvl7pPr>
            <a:lvl8pPr lvl="7" algn="l">
              <a:lnSpc>
                <a:spcPct val="100000"/>
              </a:lnSpc>
              <a:spcBef>
                <a:spcPct val="0"/>
              </a:spcBef>
              <a:spcAft>
                <a:spcPct val="0"/>
              </a:spcAft>
              <a:buClr>
                <a:schemeClr val="lt1"/>
              </a:buClr>
              <a:buSzPts val="2400"/>
              <a:buNone/>
              <a:defRPr sz="2400">
                <a:solidFill>
                  <a:schemeClr val="lt1"/>
                </a:solidFill>
              </a:defRPr>
            </a:lvl8pPr>
            <a:lvl9pPr lvl="8" algn="l">
              <a:lnSpc>
                <a:spcPct val="100000"/>
              </a:lnSpc>
              <a:spcBef>
                <a:spcPct val="0"/>
              </a:spcBef>
              <a:spcAft>
                <a:spcPct val="0"/>
              </a:spcAft>
              <a:buClr>
                <a:schemeClr val="lt1"/>
              </a:buClr>
              <a:buSzPts val="2400"/>
              <a:buNone/>
              <a:defRPr sz="2400">
                <a:solidFill>
                  <a:schemeClr val="lt1"/>
                </a:solidFill>
              </a:defRPr>
            </a:lvl9pPr>
          </a:lstStyle>
          <a:p>
            <a:endParaRPr/>
          </a:p>
        </p:txBody>
      </p:sp>
      <p:sp>
        <p:nvSpPr>
          <p:cNvPr id="78" name="Google Shape;78;p64"/>
          <p:cNvSpPr txBox="1">
            <a:spLocks noGrp="1"/>
          </p:cNvSpPr>
          <p:nvPr>
            <p:ph type="body" idx="1"/>
          </p:nvPr>
        </p:nvSpPr>
        <p:spPr>
          <a:xfrm>
            <a:off x="705222" y="1900350"/>
            <a:ext cx="2808000" cy="2024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ct val="0"/>
              </a:spcBef>
              <a:spcAft>
                <a:spcPct val="0"/>
              </a:spcAft>
              <a:buClr>
                <a:schemeClr val="lt1"/>
              </a:buClr>
              <a:buSzPts val="1600"/>
              <a:buChar char="●"/>
              <a:defRPr sz="1600">
                <a:solidFill>
                  <a:schemeClr val="lt1"/>
                </a:solidFill>
              </a:defRPr>
            </a:lvl1pPr>
            <a:lvl2pPr marL="914400" lvl="1" indent="-330200" algn="l">
              <a:lnSpc>
                <a:spcPct val="100000"/>
              </a:lnSpc>
              <a:spcBef>
                <a:spcPts val="1600"/>
              </a:spcBef>
              <a:spcAft>
                <a:spcPct val="0"/>
              </a:spcAft>
              <a:buClr>
                <a:schemeClr val="lt1"/>
              </a:buClr>
              <a:buSzPts val="1600"/>
              <a:buChar char="○"/>
              <a:defRPr sz="1600">
                <a:solidFill>
                  <a:schemeClr val="lt1"/>
                </a:solidFill>
              </a:defRPr>
            </a:lvl2pPr>
            <a:lvl3pPr marL="1371600" lvl="2" indent="-330200" algn="l">
              <a:lnSpc>
                <a:spcPct val="100000"/>
              </a:lnSpc>
              <a:spcBef>
                <a:spcPts val="1600"/>
              </a:spcBef>
              <a:spcAft>
                <a:spcPct val="0"/>
              </a:spcAft>
              <a:buClr>
                <a:schemeClr val="lt1"/>
              </a:buClr>
              <a:buSzPts val="1600"/>
              <a:buChar char="■"/>
              <a:defRPr sz="1600">
                <a:solidFill>
                  <a:schemeClr val="lt1"/>
                </a:solidFill>
              </a:defRPr>
            </a:lvl3pPr>
            <a:lvl4pPr marL="1828800" lvl="3" indent="-330200" algn="l">
              <a:lnSpc>
                <a:spcPct val="100000"/>
              </a:lnSpc>
              <a:spcBef>
                <a:spcPts val="1600"/>
              </a:spcBef>
              <a:spcAft>
                <a:spcPct val="0"/>
              </a:spcAft>
              <a:buClr>
                <a:schemeClr val="lt1"/>
              </a:buClr>
              <a:buSzPts val="1600"/>
              <a:buChar char="●"/>
              <a:defRPr sz="1600">
                <a:solidFill>
                  <a:schemeClr val="lt1"/>
                </a:solidFill>
              </a:defRPr>
            </a:lvl4pPr>
            <a:lvl5pPr marL="2286000" lvl="4" indent="-330200" algn="l">
              <a:lnSpc>
                <a:spcPct val="100000"/>
              </a:lnSpc>
              <a:spcBef>
                <a:spcPts val="1600"/>
              </a:spcBef>
              <a:spcAft>
                <a:spcPct val="0"/>
              </a:spcAft>
              <a:buClr>
                <a:schemeClr val="lt1"/>
              </a:buClr>
              <a:buSzPts val="1600"/>
              <a:buChar char="○"/>
              <a:defRPr sz="1600">
                <a:solidFill>
                  <a:schemeClr val="lt1"/>
                </a:solidFill>
              </a:defRPr>
            </a:lvl5pPr>
            <a:lvl6pPr marL="2743200" lvl="5" indent="-330200" algn="l">
              <a:lnSpc>
                <a:spcPct val="100000"/>
              </a:lnSpc>
              <a:spcBef>
                <a:spcPts val="1600"/>
              </a:spcBef>
              <a:spcAft>
                <a:spcPct val="0"/>
              </a:spcAft>
              <a:buClr>
                <a:schemeClr val="lt1"/>
              </a:buClr>
              <a:buSzPts val="1600"/>
              <a:buChar char="■"/>
              <a:defRPr sz="1600">
                <a:solidFill>
                  <a:schemeClr val="lt1"/>
                </a:solidFill>
              </a:defRPr>
            </a:lvl6pPr>
            <a:lvl7pPr marL="3200400" lvl="6" indent="-330200" algn="l">
              <a:lnSpc>
                <a:spcPct val="100000"/>
              </a:lnSpc>
              <a:spcBef>
                <a:spcPts val="1600"/>
              </a:spcBef>
              <a:spcAft>
                <a:spcPct val="0"/>
              </a:spcAft>
              <a:buClr>
                <a:schemeClr val="lt1"/>
              </a:buClr>
              <a:buSzPts val="1600"/>
              <a:buChar char="●"/>
              <a:defRPr sz="1600">
                <a:solidFill>
                  <a:schemeClr val="lt1"/>
                </a:solidFill>
              </a:defRPr>
            </a:lvl7pPr>
            <a:lvl8pPr marL="3657600" lvl="7" indent="-330200" algn="l">
              <a:lnSpc>
                <a:spcPct val="100000"/>
              </a:lnSpc>
              <a:spcBef>
                <a:spcPts val="1600"/>
              </a:spcBef>
              <a:spcAft>
                <a:spcPct val="0"/>
              </a:spcAft>
              <a:buClr>
                <a:schemeClr val="lt1"/>
              </a:buClr>
              <a:buSzPts val="1600"/>
              <a:buChar char="○"/>
              <a:defRPr sz="1600">
                <a:solidFill>
                  <a:schemeClr val="lt1"/>
                </a:solidFill>
              </a:defRPr>
            </a:lvl8pPr>
            <a:lvl9pPr marL="4114800" lvl="8" indent="-330200" algn="l">
              <a:lnSpc>
                <a:spcPct val="100000"/>
              </a:lnSpc>
              <a:spcBef>
                <a:spcPts val="1600"/>
              </a:spcBef>
              <a:spcAft>
                <a:spcPts val="1600"/>
              </a:spcAft>
              <a:buClr>
                <a:schemeClr val="lt1"/>
              </a:buClr>
              <a:buSzPts val="1600"/>
              <a:buChar char="■"/>
              <a:defRPr sz="1600">
                <a:solidFill>
                  <a:schemeClr val="lt1"/>
                </a:solidFill>
              </a:defRPr>
            </a:lvl9pPr>
          </a:lstStyle>
          <a:p>
            <a:endParaRPr/>
          </a:p>
        </p:txBody>
      </p:sp>
      <p:cxnSp>
        <p:nvCxnSpPr>
          <p:cNvPr id="79" name="Google Shape;79;p64"/>
          <p:cNvCxnSpPr/>
          <p:nvPr/>
        </p:nvCxnSpPr>
        <p:spPr>
          <a:xfrm rot="10800000">
            <a:off x="781100" y="4940300"/>
            <a:ext cx="8358300" cy="0"/>
          </a:xfrm>
          <a:prstGeom prst="straightConnector1">
            <a:avLst/>
          </a:prstGeom>
          <a:noFill/>
          <a:ln w="19050" cap="flat" cmpd="sng">
            <a:solidFill>
              <a:schemeClr val="lt1"/>
            </a:solidFill>
            <a:prstDash val="solid"/>
            <a:round/>
            <a:headEnd type="none" w="sm" len="sm"/>
            <a:tailEnd type="none" w="sm" len="sm"/>
          </a:ln>
        </p:spPr>
      </p:cxnSp>
      <p:cxnSp>
        <p:nvCxnSpPr>
          <p:cNvPr id="80" name="Google Shape;80;p64"/>
          <p:cNvCxnSpPr/>
          <p:nvPr/>
        </p:nvCxnSpPr>
        <p:spPr>
          <a:xfrm rot="10800000">
            <a:off x="5711832" y="3253389"/>
            <a:ext cx="27858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am">
  <p:cSld name="Team">
    <p:bg>
      <p:bgPr>
        <a:solidFill>
          <a:schemeClr val="lt1"/>
        </a:solidFill>
        <a:effectLst/>
      </p:bgPr>
    </p:bg>
    <p:spTree>
      <p:nvGrpSpPr>
        <p:cNvPr id="1" name="Shape 81"/>
        <p:cNvGrpSpPr/>
        <p:nvPr/>
      </p:nvGrpSpPr>
      <p:grpSpPr>
        <a:xfrm>
          <a:off x="0" y="0"/>
          <a:ext cx="0" cy="0"/>
          <a:chOff x="0" y="0"/>
          <a:chExt cx="0" cy="0"/>
        </a:xfrm>
      </p:grpSpPr>
      <p:sp>
        <p:nvSpPr>
          <p:cNvPr id="82" name="Google Shape;82;p50"/>
          <p:cNvSpPr>
            <a:spLocks noGrp="1"/>
          </p:cNvSpPr>
          <p:nvPr>
            <p:ph type="pic" idx="2"/>
          </p:nvPr>
        </p:nvSpPr>
        <p:spPr>
          <a:xfrm>
            <a:off x="715701"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83" name="Google Shape;83;p50"/>
          <p:cNvCxnSpPr/>
          <p:nvPr/>
        </p:nvCxnSpPr>
        <p:spPr>
          <a:xfrm>
            <a:off x="714375" y="1454331"/>
            <a:ext cx="1600200" cy="0"/>
          </a:xfrm>
          <a:prstGeom prst="straightConnector1">
            <a:avLst/>
          </a:prstGeom>
          <a:noFill/>
          <a:ln w="101600" cap="flat" cmpd="sng">
            <a:solidFill>
              <a:schemeClr val="lt1"/>
            </a:solidFill>
            <a:prstDash val="solid"/>
            <a:round/>
            <a:headEnd type="none" w="sm" len="sm"/>
            <a:tailEnd type="none" w="sm" len="sm"/>
          </a:ln>
        </p:spPr>
      </p:cxnSp>
      <p:sp>
        <p:nvSpPr>
          <p:cNvPr id="84" name="Google Shape;84;p50"/>
          <p:cNvSpPr>
            <a:spLocks noGrp="1"/>
          </p:cNvSpPr>
          <p:nvPr>
            <p:ph type="pic" idx="3"/>
          </p:nvPr>
        </p:nvSpPr>
        <p:spPr>
          <a:xfrm>
            <a:off x="2743710"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5" name="Google Shape;85;p50"/>
          <p:cNvSpPr txBox="1">
            <a:spLocks noGrp="1"/>
          </p:cNvSpPr>
          <p:nvPr>
            <p:ph type="body" idx="1"/>
          </p:nvPr>
        </p:nvSpPr>
        <p:spPr>
          <a:xfrm>
            <a:off x="714375" y="4044877"/>
            <a:ext cx="1600200"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86" name="Google Shape;86;p50"/>
          <p:cNvSpPr txBox="1">
            <a:spLocks noGrp="1"/>
          </p:cNvSpPr>
          <p:nvPr>
            <p:ph type="body" idx="4"/>
          </p:nvPr>
        </p:nvSpPr>
        <p:spPr>
          <a:xfrm>
            <a:off x="714375" y="3740059"/>
            <a:ext cx="1600200"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87" name="Google Shape;87;p50"/>
          <p:cNvSpPr txBox="1">
            <a:spLocks noGrp="1"/>
          </p:cNvSpPr>
          <p:nvPr>
            <p:ph type="body" idx="5"/>
          </p:nvPr>
        </p:nvSpPr>
        <p:spPr>
          <a:xfrm>
            <a:off x="2747282" y="4044877"/>
            <a:ext cx="1596118"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88" name="Google Shape;88;p50"/>
          <p:cNvSpPr txBox="1">
            <a:spLocks noGrp="1"/>
          </p:cNvSpPr>
          <p:nvPr>
            <p:ph type="body" idx="6"/>
          </p:nvPr>
        </p:nvSpPr>
        <p:spPr>
          <a:xfrm>
            <a:off x="2747282" y="3740059"/>
            <a:ext cx="1596118"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89" name="Google Shape;89;p50"/>
          <p:cNvSpPr txBox="1">
            <a:spLocks noGrp="1"/>
          </p:cNvSpPr>
          <p:nvPr>
            <p:ph type="body" idx="7"/>
          </p:nvPr>
        </p:nvSpPr>
        <p:spPr>
          <a:xfrm>
            <a:off x="4775291" y="4044877"/>
            <a:ext cx="1596934"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90" name="Google Shape;90;p50"/>
          <p:cNvSpPr txBox="1">
            <a:spLocks noGrp="1"/>
          </p:cNvSpPr>
          <p:nvPr>
            <p:ph type="body" idx="8"/>
          </p:nvPr>
        </p:nvSpPr>
        <p:spPr>
          <a:xfrm>
            <a:off x="4775291" y="3740059"/>
            <a:ext cx="1596934"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91" name="Google Shape;91;p50"/>
          <p:cNvSpPr txBox="1">
            <a:spLocks noGrp="1"/>
          </p:cNvSpPr>
          <p:nvPr>
            <p:ph type="body" idx="9"/>
          </p:nvPr>
        </p:nvSpPr>
        <p:spPr>
          <a:xfrm>
            <a:off x="6832691" y="4044877"/>
            <a:ext cx="1596934"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92" name="Google Shape;92;p50"/>
          <p:cNvSpPr txBox="1">
            <a:spLocks noGrp="1"/>
          </p:cNvSpPr>
          <p:nvPr>
            <p:ph type="body" idx="13"/>
          </p:nvPr>
        </p:nvSpPr>
        <p:spPr>
          <a:xfrm>
            <a:off x="6832691" y="3740059"/>
            <a:ext cx="1596934"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93" name="Google Shape;93;p50"/>
          <p:cNvSpPr>
            <a:spLocks noGrp="1"/>
          </p:cNvSpPr>
          <p:nvPr>
            <p:ph type="pic" idx="14"/>
          </p:nvPr>
        </p:nvSpPr>
        <p:spPr>
          <a:xfrm>
            <a:off x="4771719"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94" name="Google Shape;94;p50"/>
          <p:cNvSpPr>
            <a:spLocks noGrp="1"/>
          </p:cNvSpPr>
          <p:nvPr>
            <p:ph type="pic" idx="15"/>
          </p:nvPr>
        </p:nvSpPr>
        <p:spPr>
          <a:xfrm>
            <a:off x="6834018"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95" name="Google Shape;95;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Col">
  <p:cSld name="2 Col">
    <p:bg>
      <p:bgPr>
        <a:solidFill>
          <a:schemeClr val="lt1"/>
        </a:solidFill>
        <a:effectLst/>
      </p:bgPr>
    </p:bg>
    <p:spTree>
      <p:nvGrpSpPr>
        <p:cNvPr id="1" name="Shape 96"/>
        <p:cNvGrpSpPr/>
        <p:nvPr/>
      </p:nvGrpSpPr>
      <p:grpSpPr>
        <a:xfrm>
          <a:off x="0" y="0"/>
          <a:ext cx="0" cy="0"/>
          <a:chOff x="0" y="0"/>
          <a:chExt cx="0" cy="0"/>
        </a:xfrm>
      </p:grpSpPr>
      <p:sp>
        <p:nvSpPr>
          <p:cNvPr id="97" name="Google Shape;97;p65"/>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latin typeface="Arial"/>
                <a:ea typeface="Arial"/>
                <a:cs typeface="Arial"/>
                <a:sym typeface="Arial"/>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98" name="Google Shape;98;p65"/>
          <p:cNvCxnSpPr/>
          <p:nvPr/>
        </p:nvCxnSpPr>
        <p:spPr>
          <a:xfrm>
            <a:off x="71437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99" name="Google Shape;99;p65"/>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None/>
              <a:defRPr sz="1350" b="0" i="0">
                <a:solidFill>
                  <a:schemeClr val="lt2"/>
                </a:solidFill>
                <a:latin typeface="Arial"/>
                <a:ea typeface="Arial"/>
                <a:cs typeface="Arial"/>
                <a:sym typeface="Arial"/>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100" name="Google Shape;100;p65"/>
          <p:cNvSpPr txBox="1">
            <a:spLocks noGrp="1"/>
          </p:cNvSpPr>
          <p:nvPr>
            <p:ph type="body" idx="2"/>
          </p:nvPr>
        </p:nvSpPr>
        <p:spPr>
          <a:xfrm>
            <a:off x="4772025" y="1725738"/>
            <a:ext cx="3573622" cy="3031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None/>
              <a:defRPr sz="1350" b="0" i="0">
                <a:solidFill>
                  <a:schemeClr val="lt2"/>
                </a:solidFill>
                <a:latin typeface="Arial"/>
                <a:ea typeface="Arial"/>
                <a:cs typeface="Arial"/>
                <a:sym typeface="Arial"/>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101" name="Google Shape;101;p65"/>
          <p:cNvSpPr txBox="1">
            <a:spLocks noGrp="1"/>
          </p:cNvSpPr>
          <p:nvPr>
            <p:ph type="body" idx="3"/>
          </p:nvPr>
        </p:nvSpPr>
        <p:spPr>
          <a:xfrm>
            <a:off x="723017" y="2099359"/>
            <a:ext cx="3620384" cy="1456604"/>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ct val="0"/>
              </a:spcBef>
              <a:spcAft>
                <a:spcPct val="0"/>
              </a:spcAft>
              <a:buSzPts val="1800"/>
              <a:buFont typeface="Noto Sans Symbols"/>
              <a:buChar char="▪"/>
              <a:defRPr sz="1200">
                <a:latin typeface="Arial"/>
                <a:ea typeface="Arial"/>
                <a:cs typeface="Arial"/>
                <a:sym typeface="Arial"/>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02" name="Google Shape;102;p65"/>
          <p:cNvSpPr txBox="1">
            <a:spLocks noGrp="1"/>
          </p:cNvSpPr>
          <p:nvPr>
            <p:ph type="body" idx="4"/>
          </p:nvPr>
        </p:nvSpPr>
        <p:spPr>
          <a:xfrm>
            <a:off x="4772025" y="2099359"/>
            <a:ext cx="3567181" cy="1456604"/>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ct val="0"/>
              </a:spcBef>
              <a:spcAft>
                <a:spcPct val="0"/>
              </a:spcAft>
              <a:buSzPts val="1800"/>
              <a:buFont typeface="Noto Sans Symbols"/>
              <a:buChar char="▪"/>
              <a:defRPr sz="1200">
                <a:latin typeface="Arial"/>
                <a:ea typeface="Arial"/>
                <a:cs typeface="Arial"/>
                <a:sym typeface="Arial"/>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cxnSp>
        <p:nvCxnSpPr>
          <p:cNvPr id="103" name="Google Shape;103;p65"/>
          <p:cNvCxnSpPr/>
          <p:nvPr/>
        </p:nvCxnSpPr>
        <p:spPr>
          <a:xfrm>
            <a:off x="4772025" y="1454331"/>
            <a:ext cx="1600200" cy="2994"/>
          </a:xfrm>
          <a:prstGeom prst="straightConnector1">
            <a:avLst/>
          </a:prstGeom>
          <a:noFill/>
          <a:ln w="101600" cap="flat" cmpd="sng">
            <a:solidFill>
              <a:schemeClr val="accent1"/>
            </a:solidFill>
            <a:prstDash val="solid"/>
            <a:round/>
            <a:headEnd type="none" w="sm" len="sm"/>
            <a:tailEnd type="none" w="sm" len="sm"/>
          </a:ln>
        </p:spPr>
      </p:cxn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column">
  <p:cSld name="3_column">
    <p:bg>
      <p:bgPr>
        <a:solidFill>
          <a:schemeClr val="lt1"/>
        </a:solidFill>
        <a:effectLst/>
      </p:bgPr>
    </p:bg>
    <p:spTree>
      <p:nvGrpSpPr>
        <p:cNvPr id="1" name="Shape 104"/>
        <p:cNvGrpSpPr/>
        <p:nvPr/>
      </p:nvGrpSpPr>
      <p:grpSpPr>
        <a:xfrm>
          <a:off x="0" y="0"/>
          <a:ext cx="0" cy="0"/>
          <a:chOff x="0" y="0"/>
          <a:chExt cx="0" cy="0"/>
        </a:xfrm>
      </p:grpSpPr>
      <p:sp>
        <p:nvSpPr>
          <p:cNvPr id="105" name="Google Shape;105;p55"/>
          <p:cNvSpPr txBox="1">
            <a:spLocks noGrp="1"/>
          </p:cNvSpPr>
          <p:nvPr>
            <p:ph type="title"/>
          </p:nvPr>
        </p:nvSpPr>
        <p:spPr>
          <a:xfrm>
            <a:off x="235301" y="280679"/>
            <a:ext cx="8322911" cy="837573"/>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2800" b="1" i="0">
                <a:latin typeface="Montserrat ExtraBold"/>
                <a:ea typeface="Montserrat ExtraBold"/>
                <a:cs typeface="Montserrat ExtraBold"/>
                <a:sym typeface="Montserrat ExtraBold"/>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106" name="Google Shape;106;p55"/>
          <p:cNvCxnSpPr/>
          <p:nvPr/>
        </p:nvCxnSpPr>
        <p:spPr>
          <a:xfrm>
            <a:off x="171450" y="1332887"/>
            <a:ext cx="1600200" cy="2994"/>
          </a:xfrm>
          <a:prstGeom prst="straightConnector1">
            <a:avLst/>
          </a:prstGeom>
          <a:noFill/>
          <a:ln w="101600" cap="flat" cmpd="sng">
            <a:solidFill>
              <a:schemeClr val="accent1"/>
            </a:solidFill>
            <a:prstDash val="solid"/>
            <a:round/>
            <a:headEnd type="none" w="sm" len="sm"/>
            <a:tailEnd type="none" w="sm" len="sm"/>
          </a:ln>
        </p:spPr>
      </p:cxnSp>
      <p:sp>
        <p:nvSpPr>
          <p:cNvPr id="107" name="Google Shape;107;p55"/>
          <p:cNvSpPr txBox="1">
            <a:spLocks noGrp="1"/>
          </p:cNvSpPr>
          <p:nvPr>
            <p:ph type="body" idx="1"/>
          </p:nvPr>
        </p:nvSpPr>
        <p:spPr>
          <a:xfrm>
            <a:off x="171449" y="1725738"/>
            <a:ext cx="2682109" cy="33815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8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108" name="Google Shape;108;p55"/>
          <p:cNvSpPr txBox="1">
            <a:spLocks noGrp="1"/>
          </p:cNvSpPr>
          <p:nvPr>
            <p:ph type="body" idx="2"/>
          </p:nvPr>
        </p:nvSpPr>
        <p:spPr>
          <a:xfrm>
            <a:off x="171450"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cxnSp>
        <p:nvCxnSpPr>
          <p:cNvPr id="109" name="Google Shape;109;p55"/>
          <p:cNvCxnSpPr/>
          <p:nvPr/>
        </p:nvCxnSpPr>
        <p:spPr>
          <a:xfrm>
            <a:off x="3205496" y="1332887"/>
            <a:ext cx="1600200" cy="2994"/>
          </a:xfrm>
          <a:prstGeom prst="straightConnector1">
            <a:avLst/>
          </a:prstGeom>
          <a:noFill/>
          <a:ln w="101600" cap="flat" cmpd="sng">
            <a:solidFill>
              <a:schemeClr val="accent1"/>
            </a:solidFill>
            <a:prstDash val="solid"/>
            <a:round/>
            <a:headEnd type="none" w="sm" len="sm"/>
            <a:tailEnd type="none" w="sm" len="sm"/>
          </a:ln>
        </p:spPr>
      </p:cxnSp>
      <p:cxnSp>
        <p:nvCxnSpPr>
          <p:cNvPr id="110" name="Google Shape;110;p55"/>
          <p:cNvCxnSpPr/>
          <p:nvPr/>
        </p:nvCxnSpPr>
        <p:spPr>
          <a:xfrm>
            <a:off x="6254642" y="1329893"/>
            <a:ext cx="1600200" cy="2994"/>
          </a:xfrm>
          <a:prstGeom prst="straightConnector1">
            <a:avLst/>
          </a:prstGeom>
          <a:noFill/>
          <a:ln w="101600" cap="flat" cmpd="sng">
            <a:solidFill>
              <a:schemeClr val="accent1"/>
            </a:solidFill>
            <a:prstDash val="solid"/>
            <a:round/>
            <a:headEnd type="none" w="sm" len="sm"/>
            <a:tailEnd type="none" w="sm" len="sm"/>
          </a:ln>
        </p:spPr>
      </p:cxnSp>
      <p:sp>
        <p:nvSpPr>
          <p:cNvPr id="111" name="Google Shape;111;p55"/>
          <p:cNvSpPr txBox="1">
            <a:spLocks noGrp="1"/>
          </p:cNvSpPr>
          <p:nvPr>
            <p:ph type="body" idx="3"/>
          </p:nvPr>
        </p:nvSpPr>
        <p:spPr>
          <a:xfrm>
            <a:off x="3205496" y="1725738"/>
            <a:ext cx="2619868" cy="34114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ct val="0"/>
              </a:spcBef>
              <a:spcAft>
                <a:spcPct val="0"/>
              </a:spcAft>
              <a:buSzPts val="1800"/>
              <a:buChar char="●"/>
              <a:defRPr>
                <a:solidFill>
                  <a:schemeClr val="accent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12" name="Google Shape;112;p55"/>
          <p:cNvSpPr txBox="1">
            <a:spLocks noGrp="1"/>
          </p:cNvSpPr>
          <p:nvPr>
            <p:ph type="body" idx="4"/>
          </p:nvPr>
        </p:nvSpPr>
        <p:spPr>
          <a:xfrm>
            <a:off x="3205496"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13" name="Google Shape;113;p55"/>
          <p:cNvSpPr txBox="1">
            <a:spLocks noGrp="1"/>
          </p:cNvSpPr>
          <p:nvPr>
            <p:ph type="body" idx="5"/>
          </p:nvPr>
        </p:nvSpPr>
        <p:spPr>
          <a:xfrm>
            <a:off x="6254641" y="1725738"/>
            <a:ext cx="2771119" cy="32019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ct val="0"/>
              </a:spcBef>
              <a:spcAft>
                <a:spcPct val="0"/>
              </a:spcAft>
              <a:buSzPts val="1800"/>
              <a:buChar char="●"/>
              <a:defRPr>
                <a:solidFill>
                  <a:schemeClr val="accent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14" name="Google Shape;114;p55"/>
          <p:cNvSpPr txBox="1">
            <a:spLocks noGrp="1"/>
          </p:cNvSpPr>
          <p:nvPr>
            <p:ph type="body" idx="6"/>
          </p:nvPr>
        </p:nvSpPr>
        <p:spPr>
          <a:xfrm>
            <a:off x="6254642"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s and text boxes">
  <p:cSld name="Images and text boxes">
    <p:bg>
      <p:bgPr>
        <a:solidFill>
          <a:schemeClr val="lt1"/>
        </a:solidFill>
        <a:effectLst/>
      </p:bgPr>
    </p:bg>
    <p:spTree>
      <p:nvGrpSpPr>
        <p:cNvPr id="1" name="Shape 115"/>
        <p:cNvGrpSpPr/>
        <p:nvPr/>
      </p:nvGrpSpPr>
      <p:grpSpPr>
        <a:xfrm>
          <a:off x="0" y="0"/>
          <a:ext cx="0" cy="0"/>
          <a:chOff x="0" y="0"/>
          <a:chExt cx="0" cy="0"/>
        </a:xfrm>
      </p:grpSpPr>
      <p:sp>
        <p:nvSpPr>
          <p:cNvPr id="116" name="Google Shape;116;p66"/>
          <p:cNvSpPr>
            <a:spLocks noGrp="1"/>
          </p:cNvSpPr>
          <p:nvPr>
            <p:ph type="pic" idx="2"/>
          </p:nvPr>
        </p:nvSpPr>
        <p:spPr>
          <a:xfrm>
            <a:off x="715701"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117" name="Google Shape;117;p66"/>
          <p:cNvSpPr txBox="1">
            <a:spLocks noGrp="1"/>
          </p:cNvSpPr>
          <p:nvPr>
            <p:ph type="title"/>
          </p:nvPr>
        </p:nvSpPr>
        <p:spPr>
          <a:xfrm>
            <a:off x="90205" y="613350"/>
            <a:ext cx="56492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solidFill>
                  <a:schemeClr val="dk1"/>
                </a:solidFill>
                <a:latin typeface="Montserrat"/>
                <a:ea typeface="Montserrat"/>
                <a:cs typeface="Montserrat"/>
                <a:sym typeface="Montserrat"/>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118" name="Google Shape;118;p66"/>
          <p:cNvCxnSpPr/>
          <p:nvPr/>
        </p:nvCxnSpPr>
        <p:spPr>
          <a:xfrm>
            <a:off x="714375" y="1454331"/>
            <a:ext cx="1600200" cy="0"/>
          </a:xfrm>
          <a:prstGeom prst="straightConnector1">
            <a:avLst/>
          </a:prstGeom>
          <a:noFill/>
          <a:ln w="101600" cap="flat" cmpd="sng">
            <a:solidFill>
              <a:schemeClr val="lt1"/>
            </a:solidFill>
            <a:prstDash val="solid"/>
            <a:round/>
            <a:headEnd type="none" w="sm" len="sm"/>
            <a:tailEnd type="none" w="sm" len="sm"/>
          </a:ln>
        </p:spPr>
      </p:cxnSp>
      <p:sp>
        <p:nvSpPr>
          <p:cNvPr id="119" name="Google Shape;119;p66"/>
          <p:cNvSpPr>
            <a:spLocks noGrp="1"/>
          </p:cNvSpPr>
          <p:nvPr>
            <p:ph type="pic" idx="3"/>
          </p:nvPr>
        </p:nvSpPr>
        <p:spPr>
          <a:xfrm>
            <a:off x="2743710"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120" name="Google Shape;120;p66"/>
          <p:cNvSpPr txBox="1">
            <a:spLocks noGrp="1"/>
          </p:cNvSpPr>
          <p:nvPr>
            <p:ph type="body" idx="1"/>
          </p:nvPr>
        </p:nvSpPr>
        <p:spPr>
          <a:xfrm>
            <a:off x="714375" y="4044877"/>
            <a:ext cx="1600200"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1" name="Google Shape;121;p66"/>
          <p:cNvSpPr txBox="1">
            <a:spLocks noGrp="1"/>
          </p:cNvSpPr>
          <p:nvPr>
            <p:ph type="body" idx="4"/>
          </p:nvPr>
        </p:nvSpPr>
        <p:spPr>
          <a:xfrm>
            <a:off x="714375" y="3740059"/>
            <a:ext cx="1600200"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2" name="Google Shape;122;p66"/>
          <p:cNvSpPr txBox="1">
            <a:spLocks noGrp="1"/>
          </p:cNvSpPr>
          <p:nvPr>
            <p:ph type="body" idx="5"/>
          </p:nvPr>
        </p:nvSpPr>
        <p:spPr>
          <a:xfrm>
            <a:off x="2747282" y="4044877"/>
            <a:ext cx="1596118"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3" name="Google Shape;123;p66"/>
          <p:cNvSpPr txBox="1">
            <a:spLocks noGrp="1"/>
          </p:cNvSpPr>
          <p:nvPr>
            <p:ph type="body" idx="6"/>
          </p:nvPr>
        </p:nvSpPr>
        <p:spPr>
          <a:xfrm>
            <a:off x="2747282" y="3740059"/>
            <a:ext cx="1596118"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4" name="Google Shape;124;p66"/>
          <p:cNvSpPr txBox="1">
            <a:spLocks noGrp="1"/>
          </p:cNvSpPr>
          <p:nvPr>
            <p:ph type="body" idx="7"/>
          </p:nvPr>
        </p:nvSpPr>
        <p:spPr>
          <a:xfrm>
            <a:off x="4775291" y="4044877"/>
            <a:ext cx="1596934"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5" name="Google Shape;125;p66"/>
          <p:cNvSpPr txBox="1">
            <a:spLocks noGrp="1"/>
          </p:cNvSpPr>
          <p:nvPr>
            <p:ph type="body" idx="8"/>
          </p:nvPr>
        </p:nvSpPr>
        <p:spPr>
          <a:xfrm>
            <a:off x="4775291" y="3740059"/>
            <a:ext cx="1596934"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6" name="Google Shape;126;p66"/>
          <p:cNvSpPr txBox="1">
            <a:spLocks noGrp="1"/>
          </p:cNvSpPr>
          <p:nvPr>
            <p:ph type="body" idx="9"/>
          </p:nvPr>
        </p:nvSpPr>
        <p:spPr>
          <a:xfrm>
            <a:off x="6832691" y="4044877"/>
            <a:ext cx="1596934"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7" name="Google Shape;127;p66"/>
          <p:cNvSpPr txBox="1">
            <a:spLocks noGrp="1"/>
          </p:cNvSpPr>
          <p:nvPr>
            <p:ph type="body" idx="13"/>
          </p:nvPr>
        </p:nvSpPr>
        <p:spPr>
          <a:xfrm>
            <a:off x="6832691" y="3740059"/>
            <a:ext cx="1596934"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8" name="Google Shape;128;p66"/>
          <p:cNvSpPr>
            <a:spLocks noGrp="1"/>
          </p:cNvSpPr>
          <p:nvPr>
            <p:ph type="pic" idx="14"/>
          </p:nvPr>
        </p:nvSpPr>
        <p:spPr>
          <a:xfrm>
            <a:off x="4771719"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129" name="Google Shape;129;p66"/>
          <p:cNvSpPr>
            <a:spLocks noGrp="1"/>
          </p:cNvSpPr>
          <p:nvPr>
            <p:ph type="pic" idx="15"/>
          </p:nvPr>
        </p:nvSpPr>
        <p:spPr>
          <a:xfrm>
            <a:off x="6834018"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130" name="Google Shape;130;p66"/>
          <p:cNvSpPr txBox="1">
            <a:spLocks noGrp="1"/>
          </p:cNvSpPr>
          <p:nvPr>
            <p:ph type="body" idx="16"/>
          </p:nvPr>
        </p:nvSpPr>
        <p:spPr>
          <a:xfrm>
            <a:off x="673679" y="1288576"/>
            <a:ext cx="4944217" cy="45814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5"/>
        <p:cNvGrpSpPr/>
        <p:nvPr/>
      </p:nvGrpSpPr>
      <p:grpSpPr>
        <a:xfrm>
          <a:off x="0" y="0"/>
          <a:ext cx="0" cy="0"/>
          <a:chOff x="0" y="0"/>
          <a:chExt cx="0" cy="0"/>
        </a:xfrm>
      </p:grpSpPr>
      <p:sp>
        <p:nvSpPr>
          <p:cNvPr id="136" name="Google Shape;136;p47"/>
          <p:cNvSpPr txBox="1">
            <a:spLocks noGrp="1"/>
          </p:cNvSpPr>
          <p:nvPr>
            <p:ph type="title"/>
          </p:nvPr>
        </p:nvSpPr>
        <p:spPr>
          <a:xfrm>
            <a:off x="1355725" y="7699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137" name="Google Shape;137;p47"/>
          <p:cNvSpPr txBox="1">
            <a:spLocks noGrp="1"/>
          </p:cNvSpPr>
          <p:nvPr>
            <p:ph type="subTitle" idx="1"/>
          </p:nvPr>
        </p:nvSpPr>
        <p:spPr>
          <a:xfrm>
            <a:off x="1355725" y="9919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138" name="Google Shape;138;p47"/>
          <p:cNvSpPr txBox="1">
            <a:spLocks noGrp="1"/>
          </p:cNvSpPr>
          <p:nvPr>
            <p:ph type="title" idx="2"/>
          </p:nvPr>
        </p:nvSpPr>
        <p:spPr>
          <a:xfrm>
            <a:off x="689200" y="6197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139" name="Google Shape;139;p47"/>
          <p:cNvSpPr txBox="1">
            <a:spLocks noGrp="1"/>
          </p:cNvSpPr>
          <p:nvPr>
            <p:ph type="title" idx="3"/>
          </p:nvPr>
        </p:nvSpPr>
        <p:spPr>
          <a:xfrm>
            <a:off x="1355725" y="155515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140" name="Google Shape;140;p47"/>
          <p:cNvSpPr txBox="1">
            <a:spLocks noGrp="1"/>
          </p:cNvSpPr>
          <p:nvPr>
            <p:ph type="subTitle" idx="4"/>
          </p:nvPr>
        </p:nvSpPr>
        <p:spPr>
          <a:xfrm>
            <a:off x="1355725" y="177715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141" name="Google Shape;141;p47"/>
          <p:cNvSpPr txBox="1">
            <a:spLocks noGrp="1"/>
          </p:cNvSpPr>
          <p:nvPr>
            <p:ph type="title" idx="5"/>
          </p:nvPr>
        </p:nvSpPr>
        <p:spPr>
          <a:xfrm>
            <a:off x="689200" y="140498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142" name="Google Shape;142;p47"/>
          <p:cNvSpPr txBox="1">
            <a:spLocks noGrp="1"/>
          </p:cNvSpPr>
          <p:nvPr>
            <p:ph type="title" idx="6"/>
          </p:nvPr>
        </p:nvSpPr>
        <p:spPr>
          <a:xfrm>
            <a:off x="1355725" y="234038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143" name="Google Shape;143;p47"/>
          <p:cNvSpPr txBox="1">
            <a:spLocks noGrp="1"/>
          </p:cNvSpPr>
          <p:nvPr>
            <p:ph type="subTitle" idx="7"/>
          </p:nvPr>
        </p:nvSpPr>
        <p:spPr>
          <a:xfrm>
            <a:off x="1355725" y="256238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144" name="Google Shape;144;p47"/>
          <p:cNvSpPr txBox="1">
            <a:spLocks noGrp="1"/>
          </p:cNvSpPr>
          <p:nvPr>
            <p:ph type="title" idx="8"/>
          </p:nvPr>
        </p:nvSpPr>
        <p:spPr>
          <a:xfrm>
            <a:off x="689200" y="219021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145" name="Google Shape;145;p47"/>
          <p:cNvSpPr txBox="1">
            <a:spLocks noGrp="1"/>
          </p:cNvSpPr>
          <p:nvPr>
            <p:ph type="title" idx="9"/>
          </p:nvPr>
        </p:nvSpPr>
        <p:spPr>
          <a:xfrm>
            <a:off x="1355725" y="312560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146" name="Google Shape;146;p47"/>
          <p:cNvSpPr txBox="1">
            <a:spLocks noGrp="1"/>
          </p:cNvSpPr>
          <p:nvPr>
            <p:ph type="subTitle" idx="13"/>
          </p:nvPr>
        </p:nvSpPr>
        <p:spPr>
          <a:xfrm>
            <a:off x="1355725" y="334760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147" name="Google Shape;147;p47"/>
          <p:cNvSpPr txBox="1">
            <a:spLocks noGrp="1"/>
          </p:cNvSpPr>
          <p:nvPr>
            <p:ph type="title" idx="14"/>
          </p:nvPr>
        </p:nvSpPr>
        <p:spPr>
          <a:xfrm>
            <a:off x="689200" y="297543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148" name="Google Shape;148;p47"/>
          <p:cNvSpPr txBox="1">
            <a:spLocks noGrp="1"/>
          </p:cNvSpPr>
          <p:nvPr>
            <p:ph type="title" idx="15"/>
          </p:nvPr>
        </p:nvSpPr>
        <p:spPr>
          <a:xfrm>
            <a:off x="1355725" y="39108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149" name="Google Shape;149;p47"/>
          <p:cNvSpPr txBox="1">
            <a:spLocks noGrp="1"/>
          </p:cNvSpPr>
          <p:nvPr>
            <p:ph type="subTitle" idx="16"/>
          </p:nvPr>
        </p:nvSpPr>
        <p:spPr>
          <a:xfrm>
            <a:off x="1355725" y="41328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150" name="Google Shape;150;p47"/>
          <p:cNvSpPr txBox="1">
            <a:spLocks noGrp="1"/>
          </p:cNvSpPr>
          <p:nvPr>
            <p:ph type="title" idx="17"/>
          </p:nvPr>
        </p:nvSpPr>
        <p:spPr>
          <a:xfrm>
            <a:off x="689200" y="37606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151" name="Google Shape;151;p47"/>
          <p:cNvSpPr/>
          <p:nvPr/>
        </p:nvSpPr>
        <p:spPr>
          <a:xfrm>
            <a:off x="6864925" y="0"/>
            <a:ext cx="22791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2" name="Google Shape;152;p47"/>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cxnSp>
        <p:nvCxnSpPr>
          <p:cNvPr id="153" name="Google Shape;153;p47"/>
          <p:cNvCxnSpPr/>
          <p:nvPr/>
        </p:nvCxnSpPr>
        <p:spPr>
          <a:xfrm rot="10800000">
            <a:off x="6860625" y="4940300"/>
            <a:ext cx="1731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4"/>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155"/>
        <p:cNvGrpSpPr/>
        <p:nvPr/>
      </p:nvGrpSpPr>
      <p:grpSpPr>
        <a:xfrm>
          <a:off x="0" y="0"/>
          <a:ext cx="0" cy="0"/>
          <a:chOff x="0" y="0"/>
          <a:chExt cx="0" cy="0"/>
        </a:xfrm>
      </p:grpSpPr>
      <p:grpSp>
        <p:nvGrpSpPr>
          <p:cNvPr id="156" name="Google Shape;156;p57"/>
          <p:cNvGrpSpPr/>
          <p:nvPr/>
        </p:nvGrpSpPr>
        <p:grpSpPr>
          <a:xfrm>
            <a:off x="0" y="0"/>
            <a:ext cx="9144000" cy="5143475"/>
            <a:chOff x="0" y="0"/>
            <a:chExt cx="9144000" cy="5143475"/>
          </a:xfrm>
        </p:grpSpPr>
        <p:grpSp>
          <p:nvGrpSpPr>
            <p:cNvPr id="157" name="Google Shape;157;p57"/>
            <p:cNvGrpSpPr/>
            <p:nvPr/>
          </p:nvGrpSpPr>
          <p:grpSpPr>
            <a:xfrm>
              <a:off x="0" y="0"/>
              <a:ext cx="9144000" cy="5143475"/>
              <a:chOff x="0" y="0"/>
              <a:chExt cx="9144000" cy="5143475"/>
            </a:xfrm>
          </p:grpSpPr>
          <p:sp>
            <p:nvSpPr>
              <p:cNvPr id="158" name="Google Shape;158;p57"/>
              <p:cNvSpPr/>
              <p:nvPr/>
            </p:nvSpPr>
            <p:spPr>
              <a:xfrm>
                <a:off x="0" y="474800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7"/>
              <p:cNvSpPr/>
              <p:nvPr/>
            </p:nvSpPr>
            <p:spPr>
              <a:xfrm>
                <a:off x="0" y="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7"/>
              <p:cNvSpPr/>
              <p:nvPr/>
            </p:nvSpPr>
            <p:spPr>
              <a:xfrm rot="5400000">
                <a:off x="-22150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7"/>
              <p:cNvSpPr/>
              <p:nvPr/>
            </p:nvSpPr>
            <p:spPr>
              <a:xfrm rot="5400000">
                <a:off x="65335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2" name="Google Shape;162;p57"/>
            <p:cNvSpPr/>
            <p:nvPr/>
          </p:nvSpPr>
          <p:spPr>
            <a:xfrm>
              <a:off x="1490850" y="3577150"/>
              <a:ext cx="6162300" cy="1284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3" name="Google Shape;163;p57"/>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SzPts val="1800"/>
              <a:buNone/>
              <a:defRPr sz="2800" b="1">
                <a:solidFill>
                  <a:schemeClr val="dk1"/>
                </a:solidFill>
              </a:defRPr>
            </a:lvl1pPr>
            <a:lvl2pPr lvl="1" algn="l">
              <a:lnSpc>
                <a:spcPct val="100000"/>
              </a:lnSpc>
              <a:spcBef>
                <a:spcPct val="0"/>
              </a:spcBef>
              <a:spcAft>
                <a:spcPct val="0"/>
              </a:spcAft>
              <a:buSzPts val="1800"/>
              <a:buNone/>
              <a:defRPr sz="1800"/>
            </a:lvl2pPr>
            <a:lvl3pPr lvl="2" algn="l">
              <a:lnSpc>
                <a:spcPct val="100000"/>
              </a:lnSpc>
              <a:spcBef>
                <a:spcPct val="0"/>
              </a:spcBef>
              <a:spcAft>
                <a:spcPct val="0"/>
              </a:spcAft>
              <a:buSzPts val="1800"/>
              <a:buNone/>
              <a:defRPr sz="1800"/>
            </a:lvl3pPr>
            <a:lvl4pPr lvl="3" algn="l">
              <a:lnSpc>
                <a:spcPct val="100000"/>
              </a:lnSpc>
              <a:spcBef>
                <a:spcPct val="0"/>
              </a:spcBef>
              <a:spcAft>
                <a:spcPct val="0"/>
              </a:spcAft>
              <a:buSzPts val="1800"/>
              <a:buNone/>
              <a:defRPr sz="1800"/>
            </a:lvl4pPr>
            <a:lvl5pPr lvl="4" algn="l">
              <a:lnSpc>
                <a:spcPct val="100000"/>
              </a:lnSpc>
              <a:spcBef>
                <a:spcPct val="0"/>
              </a:spcBef>
              <a:spcAft>
                <a:spcPct val="0"/>
              </a:spcAft>
              <a:buSzPts val="1800"/>
              <a:buNone/>
              <a:defRPr sz="1800"/>
            </a:lvl5pPr>
            <a:lvl6pPr lvl="5" algn="l">
              <a:lnSpc>
                <a:spcPct val="100000"/>
              </a:lnSpc>
              <a:spcBef>
                <a:spcPct val="0"/>
              </a:spcBef>
              <a:spcAft>
                <a:spcPct val="0"/>
              </a:spcAft>
              <a:buSzPts val="1800"/>
              <a:buNone/>
              <a:defRPr sz="1800"/>
            </a:lvl6pPr>
            <a:lvl7pPr lvl="6" algn="l">
              <a:lnSpc>
                <a:spcPct val="100000"/>
              </a:lnSpc>
              <a:spcBef>
                <a:spcPct val="0"/>
              </a:spcBef>
              <a:spcAft>
                <a:spcPct val="0"/>
              </a:spcAft>
              <a:buSzPts val="1800"/>
              <a:buNone/>
              <a:defRPr sz="1800"/>
            </a:lvl7pPr>
            <a:lvl8pPr lvl="7" algn="l">
              <a:lnSpc>
                <a:spcPct val="100000"/>
              </a:lnSpc>
              <a:spcBef>
                <a:spcPct val="0"/>
              </a:spcBef>
              <a:spcAft>
                <a:spcPct val="0"/>
              </a:spcAft>
              <a:buSzPts val="1800"/>
              <a:buNone/>
              <a:defRPr sz="1800"/>
            </a:lvl8pPr>
            <a:lvl9pPr lvl="8" algn="l">
              <a:lnSpc>
                <a:spcPct val="100000"/>
              </a:lnSpc>
              <a:spcBef>
                <a:spcPct val="0"/>
              </a:spcBef>
              <a:spcAft>
                <a:spcPct val="0"/>
              </a:spcAft>
              <a:buSzPts val="1800"/>
              <a:buNone/>
              <a:defRPr sz="1800"/>
            </a:lvl9pPr>
          </a:lstStyle>
          <a:p>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Content">
  <p:cSld name="1_Text and Content">
    <p:bg>
      <p:bgPr>
        <a:solidFill>
          <a:schemeClr val="lt1"/>
        </a:solidFill>
        <a:effectLst/>
      </p:bgPr>
    </p:bg>
    <p:spTree>
      <p:nvGrpSpPr>
        <p:cNvPr id="1" name="Shape 14"/>
        <p:cNvGrpSpPr/>
        <p:nvPr/>
      </p:nvGrpSpPr>
      <p:grpSpPr>
        <a:xfrm>
          <a:off x="0" y="0"/>
          <a:ext cx="0" cy="0"/>
          <a:chOff x="0" y="0"/>
          <a:chExt cx="0" cy="0"/>
        </a:xfrm>
      </p:grpSpPr>
      <p:sp>
        <p:nvSpPr>
          <p:cNvPr id="15" name="Google Shape;15;p44"/>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a:bodyPr>
          <a:lstStyle>
            <a:lvl1pPr lvl="0" algn="l">
              <a:lnSpc>
                <a:spcPct val="90000"/>
              </a:lnSpc>
              <a:spcBef>
                <a:spcPct val="0"/>
              </a:spcBef>
              <a:spcAft>
                <a:spcPct val="0"/>
              </a:spcAft>
              <a:buClr>
                <a:schemeClr val="dk1"/>
              </a:buClr>
              <a:buSzPts val="4400"/>
              <a:buFont typeface="Franklin Gothic"/>
              <a:buNone/>
              <a:defRPr sz="2800" b="1" i="0">
                <a:solidFill>
                  <a:schemeClr val="accent1"/>
                </a:solidFill>
                <a:latin typeface="Montserrat ExtraBold"/>
                <a:ea typeface="Montserrat ExtraBold"/>
                <a:cs typeface="Montserrat ExtraBold"/>
                <a:sym typeface="Montserrat ExtraBold"/>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6" name="Google Shape;16;p44"/>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ct val="0"/>
              </a:spcAft>
              <a:buClr>
                <a:schemeClr val="dk1"/>
              </a:buClr>
              <a:buSzPts val="1800"/>
              <a:buChar char="•"/>
              <a:defRPr/>
            </a:lvl1pPr>
            <a:lvl2pPr marL="914400" lvl="1" indent="-342900" algn="l">
              <a:lnSpc>
                <a:spcPct val="90000"/>
              </a:lnSpc>
              <a:spcBef>
                <a:spcPts val="375"/>
              </a:spcBef>
              <a:spcAft>
                <a:spcPct val="0"/>
              </a:spcAft>
              <a:buClr>
                <a:schemeClr val="dk1"/>
              </a:buClr>
              <a:buSzPts val="1800"/>
              <a:buChar char="•"/>
              <a:defRPr/>
            </a:lvl2pPr>
            <a:lvl3pPr marL="1371600" lvl="2" indent="-342900" algn="l">
              <a:lnSpc>
                <a:spcPct val="90000"/>
              </a:lnSpc>
              <a:spcBef>
                <a:spcPts val="375"/>
              </a:spcBef>
              <a:spcAft>
                <a:spcPct val="0"/>
              </a:spcAft>
              <a:buClr>
                <a:schemeClr val="dk1"/>
              </a:buClr>
              <a:buSzPts val="1800"/>
              <a:buChar char="•"/>
              <a:defRPr/>
            </a:lvl3pPr>
            <a:lvl4pPr marL="1828800" lvl="3" indent="-342900" algn="l">
              <a:lnSpc>
                <a:spcPct val="90000"/>
              </a:lnSpc>
              <a:spcBef>
                <a:spcPts val="375"/>
              </a:spcBef>
              <a:spcAft>
                <a:spcPct val="0"/>
              </a:spcAft>
              <a:buClr>
                <a:schemeClr val="dk1"/>
              </a:buClr>
              <a:buSzPts val="1800"/>
              <a:buChar char="•"/>
              <a:defRPr/>
            </a:lvl4pPr>
            <a:lvl5pPr marL="2286000" lvl="4" indent="-342900" algn="l">
              <a:lnSpc>
                <a:spcPct val="90000"/>
              </a:lnSpc>
              <a:spcBef>
                <a:spcPts val="375"/>
              </a:spcBef>
              <a:spcAft>
                <a:spcPct val="0"/>
              </a:spcAft>
              <a:buClr>
                <a:schemeClr val="dk1"/>
              </a:buClr>
              <a:buSzPts val="1800"/>
              <a:buChar char="•"/>
              <a:defRPr/>
            </a:lvl5pPr>
            <a:lvl6pPr marL="2743200" lvl="5" indent="-342900" algn="l">
              <a:lnSpc>
                <a:spcPct val="90000"/>
              </a:lnSpc>
              <a:spcBef>
                <a:spcPts val="375"/>
              </a:spcBef>
              <a:spcAft>
                <a:spcPct val="0"/>
              </a:spcAft>
              <a:buClr>
                <a:schemeClr val="lt1"/>
              </a:buClr>
              <a:buSzPts val="1800"/>
              <a:buChar char="•"/>
              <a:defRPr/>
            </a:lvl6pPr>
            <a:lvl7pPr marL="3200400" lvl="6" indent="-342900" algn="l">
              <a:lnSpc>
                <a:spcPct val="90000"/>
              </a:lnSpc>
              <a:spcBef>
                <a:spcPts val="375"/>
              </a:spcBef>
              <a:spcAft>
                <a:spcPct val="0"/>
              </a:spcAft>
              <a:buClr>
                <a:schemeClr val="lt1"/>
              </a:buClr>
              <a:buSzPts val="1800"/>
              <a:buChar char="•"/>
              <a:defRPr/>
            </a:lvl7pPr>
            <a:lvl8pPr marL="3657600" lvl="7" indent="-342900" algn="l">
              <a:lnSpc>
                <a:spcPct val="90000"/>
              </a:lnSpc>
              <a:spcBef>
                <a:spcPts val="375"/>
              </a:spcBef>
              <a:spcAft>
                <a:spcPct val="0"/>
              </a:spcAft>
              <a:buClr>
                <a:schemeClr val="lt1"/>
              </a:buClr>
              <a:buSzPts val="1800"/>
              <a:buChar char="•"/>
              <a:defRPr/>
            </a:lvl8pPr>
            <a:lvl9pPr marL="4114800" lvl="8" indent="-342900" algn="l">
              <a:lnSpc>
                <a:spcPct val="90000"/>
              </a:lnSpc>
              <a:spcBef>
                <a:spcPts val="375"/>
              </a:spcBef>
              <a:spcAft>
                <a:spcPct val="0"/>
              </a:spcAft>
              <a:buClr>
                <a:schemeClr val="lt1"/>
              </a:buClr>
              <a:buSzPts val="1800"/>
              <a:buChar char="•"/>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p:cSld name="One Column">
    <p:spTree>
      <p:nvGrpSpPr>
        <p:cNvPr id="1" name="Shape 164"/>
        <p:cNvGrpSpPr/>
        <p:nvPr/>
      </p:nvGrpSpPr>
      <p:grpSpPr>
        <a:xfrm>
          <a:off x="0" y="0"/>
          <a:ext cx="0" cy="0"/>
          <a:chOff x="0" y="0"/>
          <a:chExt cx="0" cy="0"/>
        </a:xfrm>
      </p:grpSpPr>
      <p:sp>
        <p:nvSpPr>
          <p:cNvPr id="165" name="Google Shape;165;p59"/>
          <p:cNvSpPr/>
          <p:nvPr/>
        </p:nvSpPr>
        <p:spPr>
          <a:xfrm flipH="1">
            <a:off x="150" y="0"/>
            <a:ext cx="57924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6" name="Google Shape;166;p59"/>
          <p:cNvSpPr txBox="1">
            <a:spLocks noGrp="1"/>
          </p:cNvSpPr>
          <p:nvPr>
            <p:ph type="title"/>
          </p:nvPr>
        </p:nvSpPr>
        <p:spPr>
          <a:xfrm>
            <a:off x="705222" y="10663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lt1"/>
              </a:buClr>
              <a:buSzPts val="2000"/>
              <a:buNone/>
              <a:defRPr sz="2000">
                <a:solidFill>
                  <a:schemeClr val="lt1"/>
                </a:solidFill>
              </a:defRPr>
            </a:lvl1pPr>
            <a:lvl2pPr lvl="1" algn="l">
              <a:lnSpc>
                <a:spcPct val="100000"/>
              </a:lnSpc>
              <a:spcBef>
                <a:spcPct val="0"/>
              </a:spcBef>
              <a:spcAft>
                <a:spcPct val="0"/>
              </a:spcAft>
              <a:buClr>
                <a:schemeClr val="lt1"/>
              </a:buClr>
              <a:buSzPts val="2400"/>
              <a:buNone/>
              <a:defRPr sz="2400">
                <a:solidFill>
                  <a:schemeClr val="lt1"/>
                </a:solidFill>
              </a:defRPr>
            </a:lvl2pPr>
            <a:lvl3pPr lvl="2" algn="l">
              <a:lnSpc>
                <a:spcPct val="100000"/>
              </a:lnSpc>
              <a:spcBef>
                <a:spcPct val="0"/>
              </a:spcBef>
              <a:spcAft>
                <a:spcPct val="0"/>
              </a:spcAft>
              <a:buClr>
                <a:schemeClr val="lt1"/>
              </a:buClr>
              <a:buSzPts val="2400"/>
              <a:buNone/>
              <a:defRPr sz="2400">
                <a:solidFill>
                  <a:schemeClr val="lt1"/>
                </a:solidFill>
              </a:defRPr>
            </a:lvl3pPr>
            <a:lvl4pPr lvl="3" algn="l">
              <a:lnSpc>
                <a:spcPct val="100000"/>
              </a:lnSpc>
              <a:spcBef>
                <a:spcPct val="0"/>
              </a:spcBef>
              <a:spcAft>
                <a:spcPct val="0"/>
              </a:spcAft>
              <a:buClr>
                <a:schemeClr val="lt1"/>
              </a:buClr>
              <a:buSzPts val="2400"/>
              <a:buNone/>
              <a:defRPr sz="2400">
                <a:solidFill>
                  <a:schemeClr val="lt1"/>
                </a:solidFill>
              </a:defRPr>
            </a:lvl4pPr>
            <a:lvl5pPr lvl="4" algn="l">
              <a:lnSpc>
                <a:spcPct val="100000"/>
              </a:lnSpc>
              <a:spcBef>
                <a:spcPct val="0"/>
              </a:spcBef>
              <a:spcAft>
                <a:spcPct val="0"/>
              </a:spcAft>
              <a:buClr>
                <a:schemeClr val="lt1"/>
              </a:buClr>
              <a:buSzPts val="2400"/>
              <a:buNone/>
              <a:defRPr sz="2400">
                <a:solidFill>
                  <a:schemeClr val="lt1"/>
                </a:solidFill>
              </a:defRPr>
            </a:lvl5pPr>
            <a:lvl6pPr lvl="5" algn="l">
              <a:lnSpc>
                <a:spcPct val="100000"/>
              </a:lnSpc>
              <a:spcBef>
                <a:spcPct val="0"/>
              </a:spcBef>
              <a:spcAft>
                <a:spcPct val="0"/>
              </a:spcAft>
              <a:buClr>
                <a:schemeClr val="lt1"/>
              </a:buClr>
              <a:buSzPts val="2400"/>
              <a:buNone/>
              <a:defRPr sz="2400">
                <a:solidFill>
                  <a:schemeClr val="lt1"/>
                </a:solidFill>
              </a:defRPr>
            </a:lvl6pPr>
            <a:lvl7pPr lvl="6" algn="l">
              <a:lnSpc>
                <a:spcPct val="100000"/>
              </a:lnSpc>
              <a:spcBef>
                <a:spcPct val="0"/>
              </a:spcBef>
              <a:spcAft>
                <a:spcPct val="0"/>
              </a:spcAft>
              <a:buClr>
                <a:schemeClr val="lt1"/>
              </a:buClr>
              <a:buSzPts val="2400"/>
              <a:buNone/>
              <a:defRPr sz="2400">
                <a:solidFill>
                  <a:schemeClr val="lt1"/>
                </a:solidFill>
              </a:defRPr>
            </a:lvl7pPr>
            <a:lvl8pPr lvl="7" algn="l">
              <a:lnSpc>
                <a:spcPct val="100000"/>
              </a:lnSpc>
              <a:spcBef>
                <a:spcPct val="0"/>
              </a:spcBef>
              <a:spcAft>
                <a:spcPct val="0"/>
              </a:spcAft>
              <a:buClr>
                <a:schemeClr val="lt1"/>
              </a:buClr>
              <a:buSzPts val="2400"/>
              <a:buNone/>
              <a:defRPr sz="2400">
                <a:solidFill>
                  <a:schemeClr val="lt1"/>
                </a:solidFill>
              </a:defRPr>
            </a:lvl8pPr>
            <a:lvl9pPr lvl="8" algn="l">
              <a:lnSpc>
                <a:spcPct val="100000"/>
              </a:lnSpc>
              <a:spcBef>
                <a:spcPct val="0"/>
              </a:spcBef>
              <a:spcAft>
                <a:spcPct val="0"/>
              </a:spcAft>
              <a:buClr>
                <a:schemeClr val="lt1"/>
              </a:buClr>
              <a:buSzPts val="2400"/>
              <a:buNone/>
              <a:defRPr sz="2400">
                <a:solidFill>
                  <a:schemeClr val="lt1"/>
                </a:solidFill>
              </a:defRPr>
            </a:lvl9pPr>
          </a:lstStyle>
          <a:p>
            <a:endParaRPr/>
          </a:p>
        </p:txBody>
      </p:sp>
      <p:sp>
        <p:nvSpPr>
          <p:cNvPr id="167" name="Google Shape;167;p59"/>
          <p:cNvSpPr txBox="1">
            <a:spLocks noGrp="1"/>
          </p:cNvSpPr>
          <p:nvPr>
            <p:ph type="body" idx="1"/>
          </p:nvPr>
        </p:nvSpPr>
        <p:spPr>
          <a:xfrm>
            <a:off x="705222" y="1900350"/>
            <a:ext cx="2808000" cy="2024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ct val="0"/>
              </a:spcBef>
              <a:spcAft>
                <a:spcPct val="0"/>
              </a:spcAft>
              <a:buClr>
                <a:schemeClr val="lt1"/>
              </a:buClr>
              <a:buSzPts val="1600"/>
              <a:buChar char="●"/>
              <a:defRPr sz="1600">
                <a:solidFill>
                  <a:schemeClr val="lt1"/>
                </a:solidFill>
              </a:defRPr>
            </a:lvl1pPr>
            <a:lvl2pPr marL="914400" lvl="1" indent="-330200" algn="l">
              <a:lnSpc>
                <a:spcPct val="100000"/>
              </a:lnSpc>
              <a:spcBef>
                <a:spcPts val="1600"/>
              </a:spcBef>
              <a:spcAft>
                <a:spcPct val="0"/>
              </a:spcAft>
              <a:buClr>
                <a:schemeClr val="lt1"/>
              </a:buClr>
              <a:buSzPts val="1600"/>
              <a:buChar char="○"/>
              <a:defRPr sz="1600">
                <a:solidFill>
                  <a:schemeClr val="lt1"/>
                </a:solidFill>
              </a:defRPr>
            </a:lvl2pPr>
            <a:lvl3pPr marL="1371600" lvl="2" indent="-330200" algn="l">
              <a:lnSpc>
                <a:spcPct val="100000"/>
              </a:lnSpc>
              <a:spcBef>
                <a:spcPts val="1600"/>
              </a:spcBef>
              <a:spcAft>
                <a:spcPct val="0"/>
              </a:spcAft>
              <a:buClr>
                <a:schemeClr val="lt1"/>
              </a:buClr>
              <a:buSzPts val="1600"/>
              <a:buChar char="■"/>
              <a:defRPr sz="1600">
                <a:solidFill>
                  <a:schemeClr val="lt1"/>
                </a:solidFill>
              </a:defRPr>
            </a:lvl3pPr>
            <a:lvl4pPr marL="1828800" lvl="3" indent="-330200" algn="l">
              <a:lnSpc>
                <a:spcPct val="100000"/>
              </a:lnSpc>
              <a:spcBef>
                <a:spcPts val="1600"/>
              </a:spcBef>
              <a:spcAft>
                <a:spcPct val="0"/>
              </a:spcAft>
              <a:buClr>
                <a:schemeClr val="lt1"/>
              </a:buClr>
              <a:buSzPts val="1600"/>
              <a:buChar char="●"/>
              <a:defRPr sz="1600">
                <a:solidFill>
                  <a:schemeClr val="lt1"/>
                </a:solidFill>
              </a:defRPr>
            </a:lvl4pPr>
            <a:lvl5pPr marL="2286000" lvl="4" indent="-330200" algn="l">
              <a:lnSpc>
                <a:spcPct val="100000"/>
              </a:lnSpc>
              <a:spcBef>
                <a:spcPts val="1600"/>
              </a:spcBef>
              <a:spcAft>
                <a:spcPct val="0"/>
              </a:spcAft>
              <a:buClr>
                <a:schemeClr val="lt1"/>
              </a:buClr>
              <a:buSzPts val="1600"/>
              <a:buChar char="○"/>
              <a:defRPr sz="1600">
                <a:solidFill>
                  <a:schemeClr val="lt1"/>
                </a:solidFill>
              </a:defRPr>
            </a:lvl5pPr>
            <a:lvl6pPr marL="2743200" lvl="5" indent="-330200" algn="l">
              <a:lnSpc>
                <a:spcPct val="100000"/>
              </a:lnSpc>
              <a:spcBef>
                <a:spcPts val="1600"/>
              </a:spcBef>
              <a:spcAft>
                <a:spcPct val="0"/>
              </a:spcAft>
              <a:buClr>
                <a:schemeClr val="lt1"/>
              </a:buClr>
              <a:buSzPts val="1600"/>
              <a:buChar char="■"/>
              <a:defRPr sz="1600">
                <a:solidFill>
                  <a:schemeClr val="lt1"/>
                </a:solidFill>
              </a:defRPr>
            </a:lvl6pPr>
            <a:lvl7pPr marL="3200400" lvl="6" indent="-330200" algn="l">
              <a:lnSpc>
                <a:spcPct val="100000"/>
              </a:lnSpc>
              <a:spcBef>
                <a:spcPts val="1600"/>
              </a:spcBef>
              <a:spcAft>
                <a:spcPct val="0"/>
              </a:spcAft>
              <a:buClr>
                <a:schemeClr val="lt1"/>
              </a:buClr>
              <a:buSzPts val="1600"/>
              <a:buChar char="●"/>
              <a:defRPr sz="1600">
                <a:solidFill>
                  <a:schemeClr val="lt1"/>
                </a:solidFill>
              </a:defRPr>
            </a:lvl7pPr>
            <a:lvl8pPr marL="3657600" lvl="7" indent="-330200" algn="l">
              <a:lnSpc>
                <a:spcPct val="100000"/>
              </a:lnSpc>
              <a:spcBef>
                <a:spcPts val="1600"/>
              </a:spcBef>
              <a:spcAft>
                <a:spcPct val="0"/>
              </a:spcAft>
              <a:buClr>
                <a:schemeClr val="lt1"/>
              </a:buClr>
              <a:buSzPts val="1600"/>
              <a:buChar char="○"/>
              <a:defRPr sz="1600">
                <a:solidFill>
                  <a:schemeClr val="lt1"/>
                </a:solidFill>
              </a:defRPr>
            </a:lvl8pPr>
            <a:lvl9pPr marL="4114800" lvl="8" indent="-330200" algn="l">
              <a:lnSpc>
                <a:spcPct val="100000"/>
              </a:lnSpc>
              <a:spcBef>
                <a:spcPts val="1600"/>
              </a:spcBef>
              <a:spcAft>
                <a:spcPts val="1600"/>
              </a:spcAft>
              <a:buClr>
                <a:schemeClr val="lt1"/>
              </a:buClr>
              <a:buSzPts val="1600"/>
              <a:buChar char="■"/>
              <a:defRPr sz="1600">
                <a:solidFill>
                  <a:schemeClr val="lt1"/>
                </a:solidFill>
              </a:defRPr>
            </a:lvl9pPr>
          </a:lstStyle>
          <a:p>
            <a:endParaRPr/>
          </a:p>
        </p:txBody>
      </p:sp>
      <p:cxnSp>
        <p:nvCxnSpPr>
          <p:cNvPr id="168" name="Google Shape;168;p59"/>
          <p:cNvCxnSpPr/>
          <p:nvPr/>
        </p:nvCxnSpPr>
        <p:spPr>
          <a:xfrm rot="10800000">
            <a:off x="781100" y="4940300"/>
            <a:ext cx="8358300" cy="0"/>
          </a:xfrm>
          <a:prstGeom prst="straightConnector1">
            <a:avLst/>
          </a:prstGeom>
          <a:noFill/>
          <a:ln w="19050" cap="flat" cmpd="sng">
            <a:solidFill>
              <a:schemeClr val="lt1"/>
            </a:solidFill>
            <a:prstDash val="solid"/>
            <a:round/>
            <a:headEnd type="none" w="sm" len="sm"/>
            <a:tailEnd type="none" w="sm" len="sm"/>
          </a:ln>
        </p:spPr>
      </p:cxnSp>
      <p:cxnSp>
        <p:nvCxnSpPr>
          <p:cNvPr id="169" name="Google Shape;169;p59"/>
          <p:cNvCxnSpPr/>
          <p:nvPr/>
        </p:nvCxnSpPr>
        <p:spPr>
          <a:xfrm rot="10800000">
            <a:off x="5806425" y="4940300"/>
            <a:ext cx="27858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0"/>
        <p:cNvGrpSpPr/>
        <p:nvPr/>
      </p:nvGrpSpPr>
      <p:grpSpPr>
        <a:xfrm>
          <a:off x="0" y="0"/>
          <a:ext cx="0" cy="0"/>
          <a:chOff x="0" y="0"/>
          <a:chExt cx="0" cy="0"/>
        </a:xfrm>
      </p:grpSpPr>
      <p:sp>
        <p:nvSpPr>
          <p:cNvPr id="171" name="Google Shape;171;p67"/>
          <p:cNvSpPr/>
          <p:nvPr/>
        </p:nvSpPr>
        <p:spPr>
          <a:xfrm>
            <a:off x="-14800" y="-22200"/>
            <a:ext cx="7341600" cy="520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67"/>
          <p:cNvSpPr txBox="1">
            <a:spLocks noGrp="1"/>
          </p:cNvSpPr>
          <p:nvPr>
            <p:ph type="ctrTitle"/>
          </p:nvPr>
        </p:nvSpPr>
        <p:spPr>
          <a:xfrm>
            <a:off x="888325" y="2056650"/>
            <a:ext cx="4878000" cy="1030200"/>
          </a:xfrm>
          <a:prstGeom prst="rect">
            <a:avLst/>
          </a:prstGeom>
          <a:noFill/>
          <a:ln>
            <a:noFill/>
          </a:ln>
        </p:spPr>
        <p:txBody>
          <a:bodyPr spcFirstLastPara="1" wrap="square" lIns="91425" tIns="91425" rIns="91425" bIns="91425" anchor="ctr" anchorCtr="0">
            <a:noAutofit/>
          </a:bodyPr>
          <a:lstStyle>
            <a:lvl1pPr lvl="0" algn="l">
              <a:lnSpc>
                <a:spcPct val="90000"/>
              </a:lnSpc>
              <a:spcBef>
                <a:spcPct val="0"/>
              </a:spcBef>
              <a:spcAft>
                <a:spcPct val="0"/>
              </a:spcAft>
              <a:buClr>
                <a:schemeClr val="lt1"/>
              </a:buClr>
              <a:buSzPts val="3600"/>
              <a:buNone/>
              <a:defRPr sz="3600">
                <a:solidFill>
                  <a:schemeClr val="lt1"/>
                </a:solidFill>
              </a:defRPr>
            </a:lvl1pPr>
            <a:lvl2pPr lvl="1" algn="ctr">
              <a:lnSpc>
                <a:spcPct val="90000"/>
              </a:lnSpc>
              <a:spcBef>
                <a:spcPct val="0"/>
              </a:spcBef>
              <a:spcAft>
                <a:spcPct val="0"/>
              </a:spcAft>
              <a:buClr>
                <a:schemeClr val="accent1"/>
              </a:buClr>
              <a:buSzPts val="5200"/>
              <a:buNone/>
              <a:defRPr sz="5200">
                <a:solidFill>
                  <a:schemeClr val="accent1"/>
                </a:solidFill>
              </a:defRPr>
            </a:lvl2pPr>
            <a:lvl3pPr lvl="2" algn="ctr">
              <a:lnSpc>
                <a:spcPct val="90000"/>
              </a:lnSpc>
              <a:spcBef>
                <a:spcPct val="0"/>
              </a:spcBef>
              <a:spcAft>
                <a:spcPct val="0"/>
              </a:spcAft>
              <a:buClr>
                <a:schemeClr val="accent1"/>
              </a:buClr>
              <a:buSzPts val="5200"/>
              <a:buNone/>
              <a:defRPr sz="5200">
                <a:solidFill>
                  <a:schemeClr val="accent1"/>
                </a:solidFill>
              </a:defRPr>
            </a:lvl3pPr>
            <a:lvl4pPr lvl="3" algn="ctr">
              <a:lnSpc>
                <a:spcPct val="90000"/>
              </a:lnSpc>
              <a:spcBef>
                <a:spcPct val="0"/>
              </a:spcBef>
              <a:spcAft>
                <a:spcPct val="0"/>
              </a:spcAft>
              <a:buClr>
                <a:schemeClr val="accent1"/>
              </a:buClr>
              <a:buSzPts val="5200"/>
              <a:buNone/>
              <a:defRPr sz="5200">
                <a:solidFill>
                  <a:schemeClr val="accent1"/>
                </a:solidFill>
              </a:defRPr>
            </a:lvl4pPr>
            <a:lvl5pPr lvl="4" algn="ctr">
              <a:lnSpc>
                <a:spcPct val="90000"/>
              </a:lnSpc>
              <a:spcBef>
                <a:spcPct val="0"/>
              </a:spcBef>
              <a:spcAft>
                <a:spcPct val="0"/>
              </a:spcAft>
              <a:buClr>
                <a:schemeClr val="accent1"/>
              </a:buClr>
              <a:buSzPts val="5200"/>
              <a:buNone/>
              <a:defRPr sz="5200">
                <a:solidFill>
                  <a:schemeClr val="accent1"/>
                </a:solidFill>
              </a:defRPr>
            </a:lvl5pPr>
            <a:lvl6pPr lvl="5" algn="ctr">
              <a:lnSpc>
                <a:spcPct val="90000"/>
              </a:lnSpc>
              <a:spcBef>
                <a:spcPct val="0"/>
              </a:spcBef>
              <a:spcAft>
                <a:spcPct val="0"/>
              </a:spcAft>
              <a:buClr>
                <a:schemeClr val="accent1"/>
              </a:buClr>
              <a:buSzPts val="5200"/>
              <a:buNone/>
              <a:defRPr sz="5200">
                <a:solidFill>
                  <a:schemeClr val="accent1"/>
                </a:solidFill>
              </a:defRPr>
            </a:lvl6pPr>
            <a:lvl7pPr lvl="6" algn="ctr">
              <a:lnSpc>
                <a:spcPct val="90000"/>
              </a:lnSpc>
              <a:spcBef>
                <a:spcPct val="0"/>
              </a:spcBef>
              <a:spcAft>
                <a:spcPct val="0"/>
              </a:spcAft>
              <a:buClr>
                <a:schemeClr val="accent1"/>
              </a:buClr>
              <a:buSzPts val="5200"/>
              <a:buNone/>
              <a:defRPr sz="5200">
                <a:solidFill>
                  <a:schemeClr val="accent1"/>
                </a:solidFill>
              </a:defRPr>
            </a:lvl7pPr>
            <a:lvl8pPr lvl="7" algn="ctr">
              <a:lnSpc>
                <a:spcPct val="90000"/>
              </a:lnSpc>
              <a:spcBef>
                <a:spcPct val="0"/>
              </a:spcBef>
              <a:spcAft>
                <a:spcPct val="0"/>
              </a:spcAft>
              <a:buClr>
                <a:schemeClr val="accent1"/>
              </a:buClr>
              <a:buSzPts val="5200"/>
              <a:buNone/>
              <a:defRPr sz="5200">
                <a:solidFill>
                  <a:schemeClr val="accent1"/>
                </a:solidFill>
              </a:defRPr>
            </a:lvl8pPr>
            <a:lvl9pPr lvl="8" algn="ctr">
              <a:lnSpc>
                <a:spcPct val="90000"/>
              </a:lnSpc>
              <a:spcBef>
                <a:spcPct val="0"/>
              </a:spcBef>
              <a:spcAft>
                <a:spcPct val="0"/>
              </a:spcAft>
              <a:buClr>
                <a:schemeClr val="accent1"/>
              </a:buClr>
              <a:buSzPts val="5200"/>
              <a:buNone/>
              <a:defRPr sz="5200">
                <a:solidFill>
                  <a:schemeClr val="accent1"/>
                </a:solidFill>
              </a:defRPr>
            </a:lvl9pPr>
          </a:lstStyle>
          <a:p>
            <a:endParaRPr/>
          </a:p>
        </p:txBody>
      </p:sp>
      <p:sp>
        <p:nvSpPr>
          <p:cNvPr id="173" name="Google Shape;173;p67"/>
          <p:cNvSpPr txBox="1">
            <a:spLocks noGrp="1"/>
          </p:cNvSpPr>
          <p:nvPr>
            <p:ph type="subTitle" idx="1"/>
          </p:nvPr>
        </p:nvSpPr>
        <p:spPr>
          <a:xfrm>
            <a:off x="888325" y="4399261"/>
            <a:ext cx="3430800" cy="3738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4"/>
        <p:cNvGrpSpPr/>
        <p:nvPr/>
      </p:nvGrpSpPr>
      <p:grpSpPr>
        <a:xfrm>
          <a:off x="0" y="0"/>
          <a:ext cx="0" cy="0"/>
          <a:chOff x="0" y="0"/>
          <a:chExt cx="0" cy="0"/>
        </a:xfrm>
      </p:grpSpPr>
      <p:sp>
        <p:nvSpPr>
          <p:cNvPr id="175" name="Google Shape;175;p68"/>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76" name="Google Shape;176;p68"/>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7" name="Google Shape;177;p68"/>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178" name="Google Shape;178;p68"/>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79"/>
        <p:cNvGrpSpPr/>
        <p:nvPr/>
      </p:nvGrpSpPr>
      <p:grpSpPr>
        <a:xfrm>
          <a:off x="0" y="0"/>
          <a:ext cx="0" cy="0"/>
          <a:chOff x="0" y="0"/>
          <a:chExt cx="0" cy="0"/>
        </a:xfrm>
      </p:grpSpPr>
      <p:sp>
        <p:nvSpPr>
          <p:cNvPr id="180" name="Google Shape;180;p69"/>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81" name="Google Shape;181;p69"/>
          <p:cNvSpPr txBox="1">
            <a:spLocks noGrp="1"/>
          </p:cNvSpPr>
          <p:nvPr>
            <p:ph type="title" idx="2"/>
          </p:nvPr>
        </p:nvSpPr>
        <p:spPr>
          <a:xfrm>
            <a:off x="1006450" y="2677125"/>
            <a:ext cx="19380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82" name="Google Shape;182;p69"/>
          <p:cNvSpPr txBox="1">
            <a:spLocks noGrp="1"/>
          </p:cNvSpPr>
          <p:nvPr>
            <p:ph type="subTitle" idx="1"/>
          </p:nvPr>
        </p:nvSpPr>
        <p:spPr>
          <a:xfrm>
            <a:off x="1006450" y="3243850"/>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83" name="Google Shape;183;p69"/>
          <p:cNvSpPr txBox="1">
            <a:spLocks noGrp="1"/>
          </p:cNvSpPr>
          <p:nvPr>
            <p:ph type="title" idx="3"/>
          </p:nvPr>
        </p:nvSpPr>
        <p:spPr>
          <a:xfrm>
            <a:off x="3603000" y="2677125"/>
            <a:ext cx="19380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84" name="Google Shape;184;p69"/>
          <p:cNvSpPr txBox="1">
            <a:spLocks noGrp="1"/>
          </p:cNvSpPr>
          <p:nvPr>
            <p:ph type="subTitle" idx="4"/>
          </p:nvPr>
        </p:nvSpPr>
        <p:spPr>
          <a:xfrm>
            <a:off x="3603000" y="3243850"/>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85" name="Google Shape;185;p69"/>
          <p:cNvSpPr txBox="1">
            <a:spLocks noGrp="1"/>
          </p:cNvSpPr>
          <p:nvPr>
            <p:ph type="title" idx="5"/>
          </p:nvPr>
        </p:nvSpPr>
        <p:spPr>
          <a:xfrm>
            <a:off x="6199550" y="2677125"/>
            <a:ext cx="19380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86" name="Google Shape;186;p69"/>
          <p:cNvSpPr txBox="1">
            <a:spLocks noGrp="1"/>
          </p:cNvSpPr>
          <p:nvPr>
            <p:ph type="subTitle" idx="6"/>
          </p:nvPr>
        </p:nvSpPr>
        <p:spPr>
          <a:xfrm>
            <a:off x="6199550" y="3243850"/>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87" name="Google Shape;187;p69"/>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8" name="Google Shape;188;p69"/>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189" name="Google Shape;189;p69"/>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sp>
        <p:nvSpPr>
          <p:cNvPr id="191" name="Google Shape;191;p70"/>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92" name="Google Shape;192;p70"/>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3" name="Google Shape;193;p70"/>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194" name="Google Shape;194;p70"/>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
        <p:nvSpPr>
          <p:cNvPr id="195" name="Google Shape;195;p70"/>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am">
  <p:cSld name="Team">
    <p:bg>
      <p:bgPr>
        <a:solidFill>
          <a:schemeClr val="lt1"/>
        </a:solidFill>
        <a:effectLst/>
      </p:bgPr>
    </p:bg>
    <p:spTree>
      <p:nvGrpSpPr>
        <p:cNvPr id="1" name="Shape 201"/>
        <p:cNvGrpSpPr/>
        <p:nvPr/>
      </p:nvGrpSpPr>
      <p:grpSpPr>
        <a:xfrm>
          <a:off x="0" y="0"/>
          <a:ext cx="0" cy="0"/>
          <a:chOff x="0" y="0"/>
          <a:chExt cx="0" cy="0"/>
        </a:xfrm>
      </p:grpSpPr>
      <p:sp>
        <p:nvSpPr>
          <p:cNvPr id="202" name="Google Shape;202;p51"/>
          <p:cNvSpPr>
            <a:spLocks noGrp="1"/>
          </p:cNvSpPr>
          <p:nvPr>
            <p:ph type="pic" idx="2"/>
          </p:nvPr>
        </p:nvSpPr>
        <p:spPr>
          <a:xfrm>
            <a:off x="715701"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203" name="Google Shape;203;p51"/>
          <p:cNvCxnSpPr/>
          <p:nvPr/>
        </p:nvCxnSpPr>
        <p:spPr>
          <a:xfrm>
            <a:off x="714375" y="1454331"/>
            <a:ext cx="1600200" cy="0"/>
          </a:xfrm>
          <a:prstGeom prst="straightConnector1">
            <a:avLst/>
          </a:prstGeom>
          <a:noFill/>
          <a:ln w="101600" cap="flat" cmpd="sng">
            <a:solidFill>
              <a:schemeClr val="lt1"/>
            </a:solidFill>
            <a:prstDash val="solid"/>
            <a:round/>
            <a:headEnd type="none" w="sm" len="sm"/>
            <a:tailEnd type="none" w="sm" len="sm"/>
          </a:ln>
        </p:spPr>
      </p:cxnSp>
      <p:sp>
        <p:nvSpPr>
          <p:cNvPr id="204" name="Google Shape;204;p51"/>
          <p:cNvSpPr>
            <a:spLocks noGrp="1"/>
          </p:cNvSpPr>
          <p:nvPr>
            <p:ph type="pic" idx="3"/>
          </p:nvPr>
        </p:nvSpPr>
        <p:spPr>
          <a:xfrm>
            <a:off x="2743710"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205" name="Google Shape;205;p51"/>
          <p:cNvSpPr txBox="1">
            <a:spLocks noGrp="1"/>
          </p:cNvSpPr>
          <p:nvPr>
            <p:ph type="body" idx="1"/>
          </p:nvPr>
        </p:nvSpPr>
        <p:spPr>
          <a:xfrm>
            <a:off x="714375" y="4044877"/>
            <a:ext cx="1600200"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06" name="Google Shape;206;p51"/>
          <p:cNvSpPr txBox="1">
            <a:spLocks noGrp="1"/>
          </p:cNvSpPr>
          <p:nvPr>
            <p:ph type="body" idx="4"/>
          </p:nvPr>
        </p:nvSpPr>
        <p:spPr>
          <a:xfrm>
            <a:off x="714375" y="3740059"/>
            <a:ext cx="1600200"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07" name="Google Shape;207;p51"/>
          <p:cNvSpPr txBox="1">
            <a:spLocks noGrp="1"/>
          </p:cNvSpPr>
          <p:nvPr>
            <p:ph type="body" idx="5"/>
          </p:nvPr>
        </p:nvSpPr>
        <p:spPr>
          <a:xfrm>
            <a:off x="2747282" y="4044877"/>
            <a:ext cx="1596118"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08" name="Google Shape;208;p51"/>
          <p:cNvSpPr txBox="1">
            <a:spLocks noGrp="1"/>
          </p:cNvSpPr>
          <p:nvPr>
            <p:ph type="body" idx="6"/>
          </p:nvPr>
        </p:nvSpPr>
        <p:spPr>
          <a:xfrm>
            <a:off x="2747282" y="3740059"/>
            <a:ext cx="1596118"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09" name="Google Shape;209;p51"/>
          <p:cNvSpPr txBox="1">
            <a:spLocks noGrp="1"/>
          </p:cNvSpPr>
          <p:nvPr>
            <p:ph type="body" idx="7"/>
          </p:nvPr>
        </p:nvSpPr>
        <p:spPr>
          <a:xfrm>
            <a:off x="4775291" y="4044877"/>
            <a:ext cx="1596934"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10" name="Google Shape;210;p51"/>
          <p:cNvSpPr txBox="1">
            <a:spLocks noGrp="1"/>
          </p:cNvSpPr>
          <p:nvPr>
            <p:ph type="body" idx="8"/>
          </p:nvPr>
        </p:nvSpPr>
        <p:spPr>
          <a:xfrm>
            <a:off x="4775291" y="3740059"/>
            <a:ext cx="1596934"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11" name="Google Shape;211;p51"/>
          <p:cNvSpPr txBox="1">
            <a:spLocks noGrp="1"/>
          </p:cNvSpPr>
          <p:nvPr>
            <p:ph type="body" idx="9"/>
          </p:nvPr>
        </p:nvSpPr>
        <p:spPr>
          <a:xfrm>
            <a:off x="6832691" y="4044877"/>
            <a:ext cx="1596934"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12" name="Google Shape;212;p51"/>
          <p:cNvSpPr txBox="1">
            <a:spLocks noGrp="1"/>
          </p:cNvSpPr>
          <p:nvPr>
            <p:ph type="body" idx="13"/>
          </p:nvPr>
        </p:nvSpPr>
        <p:spPr>
          <a:xfrm>
            <a:off x="6832691" y="3740059"/>
            <a:ext cx="1596934"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13" name="Google Shape;213;p51"/>
          <p:cNvSpPr>
            <a:spLocks noGrp="1"/>
          </p:cNvSpPr>
          <p:nvPr>
            <p:ph type="pic" idx="14"/>
          </p:nvPr>
        </p:nvSpPr>
        <p:spPr>
          <a:xfrm>
            <a:off x="4771719"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214" name="Google Shape;214;p51"/>
          <p:cNvSpPr>
            <a:spLocks noGrp="1"/>
          </p:cNvSpPr>
          <p:nvPr>
            <p:ph type="pic" idx="15"/>
          </p:nvPr>
        </p:nvSpPr>
        <p:spPr>
          <a:xfrm>
            <a:off x="6834018"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215" name="Google Shape;215;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column">
  <p:cSld name="3_column">
    <p:bg>
      <p:bgPr>
        <a:solidFill>
          <a:schemeClr val="lt1"/>
        </a:solidFill>
        <a:effectLst/>
      </p:bgPr>
    </p:bg>
    <p:spTree>
      <p:nvGrpSpPr>
        <p:cNvPr id="1" name="Shape 216"/>
        <p:cNvGrpSpPr/>
        <p:nvPr/>
      </p:nvGrpSpPr>
      <p:grpSpPr>
        <a:xfrm>
          <a:off x="0" y="0"/>
          <a:ext cx="0" cy="0"/>
          <a:chOff x="0" y="0"/>
          <a:chExt cx="0" cy="0"/>
        </a:xfrm>
      </p:grpSpPr>
      <p:sp>
        <p:nvSpPr>
          <p:cNvPr id="217" name="Google Shape;217;p56"/>
          <p:cNvSpPr txBox="1">
            <a:spLocks noGrp="1"/>
          </p:cNvSpPr>
          <p:nvPr>
            <p:ph type="title"/>
          </p:nvPr>
        </p:nvSpPr>
        <p:spPr>
          <a:xfrm>
            <a:off x="235301" y="280679"/>
            <a:ext cx="8322911" cy="837573"/>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2800" b="1" i="0">
                <a:latin typeface="Montserrat ExtraBold"/>
                <a:ea typeface="Montserrat ExtraBold"/>
                <a:cs typeface="Montserrat ExtraBold"/>
                <a:sym typeface="Montserrat ExtraBold"/>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218" name="Google Shape;218;p56"/>
          <p:cNvCxnSpPr/>
          <p:nvPr/>
        </p:nvCxnSpPr>
        <p:spPr>
          <a:xfrm>
            <a:off x="171450" y="1332887"/>
            <a:ext cx="1600200" cy="2994"/>
          </a:xfrm>
          <a:prstGeom prst="straightConnector1">
            <a:avLst/>
          </a:prstGeom>
          <a:noFill/>
          <a:ln w="101600" cap="flat" cmpd="sng">
            <a:solidFill>
              <a:schemeClr val="accent1"/>
            </a:solidFill>
            <a:prstDash val="solid"/>
            <a:round/>
            <a:headEnd type="none" w="sm" len="sm"/>
            <a:tailEnd type="none" w="sm" len="sm"/>
          </a:ln>
        </p:spPr>
      </p:cxnSp>
      <p:sp>
        <p:nvSpPr>
          <p:cNvPr id="219" name="Google Shape;219;p56"/>
          <p:cNvSpPr txBox="1">
            <a:spLocks noGrp="1"/>
          </p:cNvSpPr>
          <p:nvPr>
            <p:ph type="body" idx="1"/>
          </p:nvPr>
        </p:nvSpPr>
        <p:spPr>
          <a:xfrm>
            <a:off x="171449" y="1725738"/>
            <a:ext cx="2682109" cy="33815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8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220" name="Google Shape;220;p56"/>
          <p:cNvSpPr txBox="1">
            <a:spLocks noGrp="1"/>
          </p:cNvSpPr>
          <p:nvPr>
            <p:ph type="body" idx="2"/>
          </p:nvPr>
        </p:nvSpPr>
        <p:spPr>
          <a:xfrm>
            <a:off x="171450"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cxnSp>
        <p:nvCxnSpPr>
          <p:cNvPr id="221" name="Google Shape;221;p56"/>
          <p:cNvCxnSpPr/>
          <p:nvPr/>
        </p:nvCxnSpPr>
        <p:spPr>
          <a:xfrm>
            <a:off x="3205496" y="1332887"/>
            <a:ext cx="1600200" cy="2994"/>
          </a:xfrm>
          <a:prstGeom prst="straightConnector1">
            <a:avLst/>
          </a:prstGeom>
          <a:noFill/>
          <a:ln w="101600" cap="flat" cmpd="sng">
            <a:solidFill>
              <a:schemeClr val="accent1"/>
            </a:solidFill>
            <a:prstDash val="solid"/>
            <a:round/>
            <a:headEnd type="none" w="sm" len="sm"/>
            <a:tailEnd type="none" w="sm" len="sm"/>
          </a:ln>
        </p:spPr>
      </p:cxnSp>
      <p:cxnSp>
        <p:nvCxnSpPr>
          <p:cNvPr id="222" name="Google Shape;222;p56"/>
          <p:cNvCxnSpPr/>
          <p:nvPr/>
        </p:nvCxnSpPr>
        <p:spPr>
          <a:xfrm>
            <a:off x="6254642" y="1329893"/>
            <a:ext cx="1600200" cy="2994"/>
          </a:xfrm>
          <a:prstGeom prst="straightConnector1">
            <a:avLst/>
          </a:prstGeom>
          <a:noFill/>
          <a:ln w="101600" cap="flat" cmpd="sng">
            <a:solidFill>
              <a:schemeClr val="accent1"/>
            </a:solidFill>
            <a:prstDash val="solid"/>
            <a:round/>
            <a:headEnd type="none" w="sm" len="sm"/>
            <a:tailEnd type="none" w="sm" len="sm"/>
          </a:ln>
        </p:spPr>
      </p:cxnSp>
      <p:sp>
        <p:nvSpPr>
          <p:cNvPr id="223" name="Google Shape;223;p56"/>
          <p:cNvSpPr txBox="1">
            <a:spLocks noGrp="1"/>
          </p:cNvSpPr>
          <p:nvPr>
            <p:ph type="body" idx="3"/>
          </p:nvPr>
        </p:nvSpPr>
        <p:spPr>
          <a:xfrm>
            <a:off x="3205496" y="1725738"/>
            <a:ext cx="2619868" cy="34114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ct val="0"/>
              </a:spcBef>
              <a:spcAft>
                <a:spcPct val="0"/>
              </a:spcAft>
              <a:buSzPts val="1800"/>
              <a:buChar char="●"/>
              <a:defRPr>
                <a:solidFill>
                  <a:schemeClr val="accent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24" name="Google Shape;224;p56"/>
          <p:cNvSpPr txBox="1">
            <a:spLocks noGrp="1"/>
          </p:cNvSpPr>
          <p:nvPr>
            <p:ph type="body" idx="4"/>
          </p:nvPr>
        </p:nvSpPr>
        <p:spPr>
          <a:xfrm>
            <a:off x="3205496"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25" name="Google Shape;225;p56"/>
          <p:cNvSpPr txBox="1">
            <a:spLocks noGrp="1"/>
          </p:cNvSpPr>
          <p:nvPr>
            <p:ph type="body" idx="5"/>
          </p:nvPr>
        </p:nvSpPr>
        <p:spPr>
          <a:xfrm>
            <a:off x="6254641" y="1725738"/>
            <a:ext cx="2771119" cy="32019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ct val="0"/>
              </a:spcBef>
              <a:spcAft>
                <a:spcPct val="0"/>
              </a:spcAft>
              <a:buSzPts val="1800"/>
              <a:buChar char="●"/>
              <a:defRPr>
                <a:solidFill>
                  <a:schemeClr val="accent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26" name="Google Shape;226;p56"/>
          <p:cNvSpPr txBox="1">
            <a:spLocks noGrp="1"/>
          </p:cNvSpPr>
          <p:nvPr>
            <p:ph type="body" idx="6"/>
          </p:nvPr>
        </p:nvSpPr>
        <p:spPr>
          <a:xfrm>
            <a:off x="6254642"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hree Columns">
  <p:cSld name="Title + Text">
    <p:spTree>
      <p:nvGrpSpPr>
        <p:cNvPr id="1" name="Shape 17"/>
        <p:cNvGrpSpPr/>
        <p:nvPr/>
      </p:nvGrpSpPr>
      <p:grpSpPr>
        <a:xfrm>
          <a:off x="0" y="0"/>
          <a:ext cx="0" cy="0"/>
          <a:chOff x="0" y="0"/>
          <a:chExt cx="0" cy="0"/>
        </a:xfrm>
      </p:grpSpPr>
      <p:sp>
        <p:nvSpPr>
          <p:cNvPr id="18" name="Google Shape;18;p45"/>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9" name="Google Shape;19;p45"/>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 name="Google Shape;20;p45"/>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21" name="Google Shape;21;p45"/>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
        <p:nvSpPr>
          <p:cNvPr id="22" name="Google Shape;22;p45"/>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23"/>
        <p:cNvGrpSpPr/>
        <p:nvPr/>
      </p:nvGrpSpPr>
      <p:grpSpPr>
        <a:xfrm>
          <a:off x="0" y="0"/>
          <a:ext cx="0" cy="0"/>
          <a:chOff x="0" y="0"/>
          <a:chExt cx="0" cy="0"/>
        </a:xfrm>
      </p:grpSpPr>
      <p:grpSp>
        <p:nvGrpSpPr>
          <p:cNvPr id="24" name="Google Shape;24;p48"/>
          <p:cNvGrpSpPr/>
          <p:nvPr/>
        </p:nvGrpSpPr>
        <p:grpSpPr>
          <a:xfrm>
            <a:off x="0" y="0"/>
            <a:ext cx="9144000" cy="5143475"/>
            <a:chOff x="0" y="0"/>
            <a:chExt cx="9144000" cy="5143475"/>
          </a:xfrm>
        </p:grpSpPr>
        <p:grpSp>
          <p:nvGrpSpPr>
            <p:cNvPr id="25" name="Google Shape;25;p48"/>
            <p:cNvGrpSpPr/>
            <p:nvPr/>
          </p:nvGrpSpPr>
          <p:grpSpPr>
            <a:xfrm>
              <a:off x="0" y="0"/>
              <a:ext cx="9144000" cy="5143475"/>
              <a:chOff x="0" y="0"/>
              <a:chExt cx="9144000" cy="5143475"/>
            </a:xfrm>
          </p:grpSpPr>
          <p:sp>
            <p:nvSpPr>
              <p:cNvPr id="26" name="Google Shape;26;p48"/>
              <p:cNvSpPr/>
              <p:nvPr/>
            </p:nvSpPr>
            <p:spPr>
              <a:xfrm>
                <a:off x="0" y="474800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8"/>
              <p:cNvSpPr/>
              <p:nvPr/>
            </p:nvSpPr>
            <p:spPr>
              <a:xfrm>
                <a:off x="0" y="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8"/>
              <p:cNvSpPr/>
              <p:nvPr/>
            </p:nvSpPr>
            <p:spPr>
              <a:xfrm rot="5400000">
                <a:off x="-22150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8"/>
              <p:cNvSpPr/>
              <p:nvPr/>
            </p:nvSpPr>
            <p:spPr>
              <a:xfrm rot="5400000">
                <a:off x="65335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 name="Google Shape;30;p48"/>
            <p:cNvSpPr/>
            <p:nvPr/>
          </p:nvSpPr>
          <p:spPr>
            <a:xfrm>
              <a:off x="1490850" y="3577150"/>
              <a:ext cx="6162300" cy="1284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48"/>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SzPts val="1800"/>
              <a:buNone/>
              <a:defRPr sz="2800" b="1">
                <a:solidFill>
                  <a:schemeClr val="dk1"/>
                </a:solidFill>
              </a:defRPr>
            </a:lvl1pPr>
            <a:lvl2pPr lvl="1" algn="l">
              <a:lnSpc>
                <a:spcPct val="100000"/>
              </a:lnSpc>
              <a:spcBef>
                <a:spcPct val="0"/>
              </a:spcBef>
              <a:spcAft>
                <a:spcPct val="0"/>
              </a:spcAft>
              <a:buSzPts val="1800"/>
              <a:buNone/>
              <a:defRPr sz="1800"/>
            </a:lvl2pPr>
            <a:lvl3pPr lvl="2" algn="l">
              <a:lnSpc>
                <a:spcPct val="100000"/>
              </a:lnSpc>
              <a:spcBef>
                <a:spcPct val="0"/>
              </a:spcBef>
              <a:spcAft>
                <a:spcPct val="0"/>
              </a:spcAft>
              <a:buSzPts val="1800"/>
              <a:buNone/>
              <a:defRPr sz="1800"/>
            </a:lvl3pPr>
            <a:lvl4pPr lvl="3" algn="l">
              <a:lnSpc>
                <a:spcPct val="100000"/>
              </a:lnSpc>
              <a:spcBef>
                <a:spcPct val="0"/>
              </a:spcBef>
              <a:spcAft>
                <a:spcPct val="0"/>
              </a:spcAft>
              <a:buSzPts val="1800"/>
              <a:buNone/>
              <a:defRPr sz="1800"/>
            </a:lvl4pPr>
            <a:lvl5pPr lvl="4" algn="l">
              <a:lnSpc>
                <a:spcPct val="100000"/>
              </a:lnSpc>
              <a:spcBef>
                <a:spcPct val="0"/>
              </a:spcBef>
              <a:spcAft>
                <a:spcPct val="0"/>
              </a:spcAft>
              <a:buSzPts val="1800"/>
              <a:buNone/>
              <a:defRPr sz="1800"/>
            </a:lvl5pPr>
            <a:lvl6pPr lvl="5" algn="l">
              <a:lnSpc>
                <a:spcPct val="100000"/>
              </a:lnSpc>
              <a:spcBef>
                <a:spcPct val="0"/>
              </a:spcBef>
              <a:spcAft>
                <a:spcPct val="0"/>
              </a:spcAft>
              <a:buSzPts val="1800"/>
              <a:buNone/>
              <a:defRPr sz="1800"/>
            </a:lvl6pPr>
            <a:lvl7pPr lvl="6" algn="l">
              <a:lnSpc>
                <a:spcPct val="100000"/>
              </a:lnSpc>
              <a:spcBef>
                <a:spcPct val="0"/>
              </a:spcBef>
              <a:spcAft>
                <a:spcPct val="0"/>
              </a:spcAft>
              <a:buSzPts val="1800"/>
              <a:buNone/>
              <a:defRPr sz="1800"/>
            </a:lvl7pPr>
            <a:lvl8pPr lvl="7" algn="l">
              <a:lnSpc>
                <a:spcPct val="100000"/>
              </a:lnSpc>
              <a:spcBef>
                <a:spcPct val="0"/>
              </a:spcBef>
              <a:spcAft>
                <a:spcPct val="0"/>
              </a:spcAft>
              <a:buSzPts val="1800"/>
              <a:buNone/>
              <a:defRPr sz="1800"/>
            </a:lvl8pPr>
            <a:lvl9pPr lvl="8" algn="l">
              <a:lnSpc>
                <a:spcPct val="100000"/>
              </a:lnSpc>
              <a:spcBef>
                <a:spcPct val="0"/>
              </a:spcBef>
              <a:spcAft>
                <a:spcPct val="0"/>
              </a:spcAft>
              <a:buSzPts val="1800"/>
              <a:buNone/>
              <a:defRPr sz="1800"/>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Content">
  <p:cSld name="Text and Content">
    <p:bg>
      <p:bgPr>
        <a:solidFill>
          <a:schemeClr val="lt1"/>
        </a:solidFill>
        <a:effectLst/>
      </p:bgPr>
    </p:bg>
    <p:spTree>
      <p:nvGrpSpPr>
        <p:cNvPr id="1" name="Shape 32"/>
        <p:cNvGrpSpPr/>
        <p:nvPr/>
      </p:nvGrpSpPr>
      <p:grpSpPr>
        <a:xfrm>
          <a:off x="0" y="0"/>
          <a:ext cx="0" cy="0"/>
          <a:chOff x="0" y="0"/>
          <a:chExt cx="0" cy="0"/>
        </a:xfrm>
      </p:grpSpPr>
      <p:sp>
        <p:nvSpPr>
          <p:cNvPr id="33" name="Google Shape;33;p52"/>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solidFill>
                  <a:schemeClr val="lt1"/>
                </a:solidFill>
                <a:latin typeface="Arial"/>
                <a:ea typeface="Arial"/>
                <a:cs typeface="Arial"/>
                <a:sym typeface="Arial"/>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34" name="Google Shape;34;p52"/>
          <p:cNvSpPr txBox="1">
            <a:spLocks noGrp="1"/>
          </p:cNvSpPr>
          <p:nvPr>
            <p:ph type="body" idx="1"/>
          </p:nvPr>
        </p:nvSpPr>
        <p:spPr>
          <a:xfrm>
            <a:off x="100013" y="1271587"/>
            <a:ext cx="8965406" cy="3729038"/>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35"/>
        <p:cNvGrpSpPr/>
        <p:nvPr/>
      </p:nvGrpSpPr>
      <p:grpSpPr>
        <a:xfrm>
          <a:off x="0" y="0"/>
          <a:ext cx="0" cy="0"/>
          <a:chOff x="0" y="0"/>
          <a:chExt cx="0" cy="0"/>
        </a:xfrm>
      </p:grpSpPr>
      <p:sp>
        <p:nvSpPr>
          <p:cNvPr id="36" name="Google Shape;36;p54"/>
          <p:cNvSpPr>
            <a:spLocks noGrp="1"/>
          </p:cNvSpPr>
          <p:nvPr>
            <p:ph type="chart" idx="2"/>
          </p:nvPr>
        </p:nvSpPr>
        <p:spPr>
          <a:xfrm>
            <a:off x="714375" y="1454331"/>
            <a:ext cx="7764608" cy="3083027"/>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54"/>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solidFill>
                  <a:schemeClr val="lt1"/>
                </a:solidFill>
                <a:latin typeface="Arial"/>
                <a:ea typeface="Arial"/>
                <a:cs typeface="Arial"/>
                <a:sym typeface="Arial"/>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roduction">
  <p:cSld name="Introduction">
    <p:spTree>
      <p:nvGrpSpPr>
        <p:cNvPr id="1" name="Shape 38"/>
        <p:cNvGrpSpPr/>
        <p:nvPr/>
      </p:nvGrpSpPr>
      <p:grpSpPr>
        <a:xfrm>
          <a:off x="0" y="0"/>
          <a:ext cx="0" cy="0"/>
          <a:chOff x="0" y="0"/>
          <a:chExt cx="0" cy="0"/>
        </a:xfrm>
      </p:grpSpPr>
      <p:sp>
        <p:nvSpPr>
          <p:cNvPr id="39" name="Google Shape;39;p58"/>
          <p:cNvSpPr>
            <a:spLocks noGrp="1"/>
          </p:cNvSpPr>
          <p:nvPr>
            <p:ph type="pic" idx="2"/>
          </p:nvPr>
        </p:nvSpPr>
        <p:spPr>
          <a:xfrm>
            <a:off x="4572000" y="-16908"/>
            <a:ext cx="4572000" cy="517731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40" name="Google Shape;40;p58"/>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latin typeface="Arial"/>
                <a:ea typeface="Arial"/>
                <a:cs typeface="Arial"/>
                <a:sym typeface="Arial"/>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41" name="Google Shape;41;p58"/>
          <p:cNvCxnSpPr/>
          <p:nvPr/>
        </p:nvCxnSpPr>
        <p:spPr>
          <a:xfrm>
            <a:off x="71437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42" name="Google Shape;42;p58"/>
          <p:cNvSpPr txBox="1">
            <a:spLocks noGrp="1"/>
          </p:cNvSpPr>
          <p:nvPr>
            <p:ph type="body" idx="1"/>
          </p:nvPr>
        </p:nvSpPr>
        <p:spPr>
          <a:xfrm>
            <a:off x="714375" y="1717022"/>
            <a:ext cx="3429001" cy="2096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200" b="0" i="0">
                <a:solidFill>
                  <a:schemeClr val="lt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3480">
          <p15:clr>
            <a:srgbClr val="FBAE40"/>
          </p15:clr>
        </p15:guide>
        <p15:guide id="3" orient="horz" pos="1440">
          <p15:clr>
            <a:srgbClr val="FBAE40"/>
          </p15:clr>
        </p15:guide>
        <p15:guide id="4" orient="horz" pos="1224">
          <p15:clr>
            <a:srgbClr val="FBAE40"/>
          </p15:clr>
        </p15:guide>
        <p15:guide id="5"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60"/>
          <p:cNvSpPr txBox="1">
            <a:spLocks noGrp="1"/>
          </p:cNvSpPr>
          <p:nvPr>
            <p:ph type="title"/>
          </p:nvPr>
        </p:nvSpPr>
        <p:spPr>
          <a:xfrm>
            <a:off x="5284325" y="9901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45" name="Google Shape;45;p60"/>
          <p:cNvSpPr txBox="1">
            <a:spLocks noGrp="1"/>
          </p:cNvSpPr>
          <p:nvPr>
            <p:ph type="body" idx="1"/>
          </p:nvPr>
        </p:nvSpPr>
        <p:spPr>
          <a:xfrm>
            <a:off x="5284325" y="182415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46" name="Google Shape;46;p60"/>
          <p:cNvSpPr/>
          <p:nvPr/>
        </p:nvSpPr>
        <p:spPr>
          <a:xfrm>
            <a:off x="-13825" y="-13825"/>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7" name="Google Shape;47;p60"/>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48"/>
        <p:cNvGrpSpPr/>
        <p:nvPr/>
      </p:nvGrpSpPr>
      <p:grpSpPr>
        <a:xfrm>
          <a:off x="0" y="0"/>
          <a:ext cx="0" cy="0"/>
          <a:chOff x="0" y="0"/>
          <a:chExt cx="0" cy="0"/>
        </a:xfrm>
      </p:grpSpPr>
      <p:sp>
        <p:nvSpPr>
          <p:cNvPr id="49" name="Google Shape;49;p61"/>
          <p:cNvSpPr txBox="1">
            <a:spLocks noGrp="1"/>
          </p:cNvSpPr>
          <p:nvPr>
            <p:ph type="title"/>
          </p:nvPr>
        </p:nvSpPr>
        <p:spPr>
          <a:xfrm>
            <a:off x="687158" y="10041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50" name="Google Shape;50;p61"/>
          <p:cNvSpPr txBox="1">
            <a:spLocks noGrp="1"/>
          </p:cNvSpPr>
          <p:nvPr>
            <p:ph type="body" idx="1"/>
          </p:nvPr>
        </p:nvSpPr>
        <p:spPr>
          <a:xfrm>
            <a:off x="687158" y="183810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51" name="Google Shape;51;p61"/>
          <p:cNvSpPr/>
          <p:nvPr/>
        </p:nvSpPr>
        <p:spPr>
          <a:xfrm>
            <a:off x="4603700" y="0"/>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2" name="Google Shape;52;p61"/>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accent1"/>
              </a:buClr>
              <a:buSzPts val="2800"/>
              <a:buFont typeface="Montserrat ExtraBold"/>
              <a:buNone/>
              <a:defRPr sz="28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7" name="Google Shape;7;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42"/>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 name="Google Shape;9;p42"/>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accent1"/>
              </a:buClr>
              <a:buSzPts val="2800"/>
              <a:buFont typeface="Montserrat ExtraBold"/>
              <a:buNone/>
              <a:defRPr sz="28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133" name="Google Shape;133;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134" name="Google Shape;134;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accent1"/>
              </a:buClr>
              <a:buSzPts val="2800"/>
              <a:buFont typeface="Montserrat ExtraBold"/>
              <a:buNone/>
              <a:defRPr sz="28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198" name="Google Shape;198;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199" name="Google Shape;199;p49"/>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0" name="Google Shape;200;p49"/>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75" r:id="rId1"/>
    <p:sldLayoutId id="2147483676" r:id="rId2"/>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toptb.org/wg/gli/assets/documents/Xpert-QA-guide-2019.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optb.org/assets/documents/gdf/drugsupply/GDFDiagnosticsCatalog.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
          <p:cNvSpPr/>
          <p:nvPr/>
        </p:nvSpPr>
        <p:spPr>
          <a:xfrm>
            <a:off x="-55300" y="1913575"/>
            <a:ext cx="5290030" cy="1680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rgbClr val="000000"/>
              </a:solidFill>
              <a:latin typeface="Gill Sans"/>
              <a:ea typeface="Gill Sans"/>
              <a:cs typeface="Gill Sans"/>
              <a:sym typeface="Gill Sans"/>
            </a:endParaRPr>
          </a:p>
        </p:txBody>
      </p:sp>
      <p:sp>
        <p:nvSpPr>
          <p:cNvPr id="232" name="Google Shape;232;p1"/>
          <p:cNvSpPr txBox="1">
            <a:spLocks noGrp="1"/>
          </p:cNvSpPr>
          <p:nvPr>
            <p:ph type="ctrTitle"/>
          </p:nvPr>
        </p:nvSpPr>
        <p:spPr>
          <a:xfrm>
            <a:off x="253602" y="2238475"/>
            <a:ext cx="4981128" cy="13551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ct val="0"/>
              </a:spcBef>
              <a:spcAft>
                <a:spcPct val="0"/>
              </a:spcAft>
              <a:buSzPts val="3600"/>
              <a:buNone/>
            </a:pPr>
            <a:r>
              <a:rPr lang="fr-FR" sz="2400" b="0" i="0" strike="noStrike" cap="none" spc="0" baseline="0" dirty="0">
                <a:solidFill>
                  <a:srgbClr val="FF6E68"/>
                </a:solidFill>
                <a:effectLst/>
                <a:latin typeface="Montserrat ExtraBold"/>
                <a:ea typeface="Montserrat ExtraBold"/>
                <a:cs typeface="Montserrat ExtraBold"/>
              </a:rPr>
              <a:t>MODULE 4: PLANIFICATION DES COMMANDES ET ASSURANCE QUALITÉ (</a:t>
            </a:r>
            <a:r>
              <a:rPr lang="fr-FR" sz="2400" b="0" i="0" strike="noStrike" cap="none" spc="0" baseline="0" dirty="0" err="1">
                <a:solidFill>
                  <a:srgbClr val="FF6E68"/>
                </a:solidFill>
                <a:effectLst/>
                <a:latin typeface="Montserrat ExtraBold"/>
                <a:ea typeface="Montserrat ExtraBold"/>
                <a:cs typeface="Montserrat ExtraBold"/>
              </a:rPr>
              <a:t>QA</a:t>
            </a:r>
            <a:r>
              <a:rPr lang="fr-FR" sz="2400" b="0" i="0" strike="noStrike" cap="none" spc="0" baseline="0" dirty="0">
                <a:solidFill>
                  <a:srgbClr val="FF6E68"/>
                </a:solidFill>
                <a:effectLst/>
                <a:latin typeface="Montserrat ExtraBold"/>
                <a:ea typeface="Montserrat ExtraBold"/>
                <a:cs typeface="Montserrat ExtraBold"/>
              </a:rPr>
              <a:t>)</a:t>
            </a:r>
            <a:endParaRPr sz="3200" dirty="0"/>
          </a:p>
        </p:txBody>
      </p:sp>
      <p:sp>
        <p:nvSpPr>
          <p:cNvPr id="233" name="Google Shape;233;p1"/>
          <p:cNvSpPr txBox="1">
            <a:spLocks noGrp="1"/>
          </p:cNvSpPr>
          <p:nvPr>
            <p:ph type="subTitle" idx="1"/>
          </p:nvPr>
        </p:nvSpPr>
        <p:spPr>
          <a:xfrm>
            <a:off x="888999" y="4332194"/>
            <a:ext cx="6309323" cy="374650"/>
          </a:xfrm>
          <a:prstGeom prst="rect">
            <a:avLst/>
          </a:prstGeom>
          <a:noFill/>
          <a:ln>
            <a:noFill/>
          </a:ln>
        </p:spPr>
        <p:txBody>
          <a:bodyPr spcFirstLastPara="1" wrap="square" lIns="91425" tIns="91425" rIns="91425" bIns="91425" anchor="t" anchorCtr="0">
            <a:noAutofit/>
          </a:bodyPr>
          <a:lstStyle/>
          <a:p>
            <a:pPr marL="117475" lvl="0" indent="-3175" algn="l" rtl="0">
              <a:lnSpc>
                <a:spcPct val="100000"/>
              </a:lnSpc>
              <a:spcBef>
                <a:spcPct val="0"/>
              </a:spcBef>
              <a:spcAft>
                <a:spcPct val="0"/>
              </a:spcAft>
              <a:buSzPts val="1400"/>
              <a:buNone/>
            </a:pPr>
            <a:r>
              <a:rPr lang="fr-FR" sz="1400" b="0" i="0" strike="noStrike" cap="none" spc="0" baseline="0">
                <a:solidFill>
                  <a:srgbClr val="FFFFFF"/>
                </a:solidFill>
                <a:effectLst/>
                <a:latin typeface="Montserrat"/>
                <a:ea typeface="Montserrat"/>
                <a:cs typeface="Montserrat"/>
              </a:rPr>
              <a:t>Formation au niveau central concernant les tests Truenat</a:t>
            </a:r>
            <a:r>
              <a:rPr lang="fr-FR" sz="1400" b="0" i="0" strike="noStrike" cap="none" spc="0" baseline="30000">
                <a:solidFill>
                  <a:srgbClr val="FFFFFF"/>
                </a:solidFill>
                <a:effectLst/>
                <a:latin typeface="Montserrat"/>
                <a:ea typeface="Montserrat"/>
                <a:cs typeface="Montserrat"/>
              </a:rPr>
              <a:t>®</a:t>
            </a:r>
            <a:r>
              <a:rPr lang="fr-FR" sz="1400" b="0" i="0" strike="noStrike" cap="none" spc="0" baseline="0">
                <a:solidFill>
                  <a:srgbClr val="FFFFFF"/>
                </a:solidFill>
                <a:effectLst/>
                <a:latin typeface="Montserrat"/>
                <a:ea typeface="Montserrat"/>
                <a:cs typeface="Montserrat"/>
              </a:rPr>
              <a:t> pour la détection de la TB et de la résistance à la rifampicine</a:t>
            </a:r>
            <a:endParaRPr/>
          </a:p>
        </p:txBody>
      </p:sp>
      <p:cxnSp>
        <p:nvCxnSpPr>
          <p:cNvPr id="234" name="Google Shape;234;p1"/>
          <p:cNvCxnSpPr/>
          <p:nvPr/>
        </p:nvCxnSpPr>
        <p:spPr>
          <a:xfrm rot="10800000">
            <a:off x="981700" y="4940300"/>
            <a:ext cx="5530800" cy="0"/>
          </a:xfrm>
          <a:prstGeom prst="straightConnector1">
            <a:avLst/>
          </a:prstGeom>
          <a:noFill/>
          <a:ln w="19050" cap="flat" cmpd="sng">
            <a:solidFill>
              <a:schemeClr val="lt1"/>
            </a:solidFill>
            <a:prstDash val="solid"/>
            <a:round/>
            <a:headEnd type="none" w="sm" len="sm"/>
            <a:tailEnd type="none" w="sm" len="sm"/>
          </a:ln>
        </p:spPr>
      </p:cxnSp>
      <p:cxnSp>
        <p:nvCxnSpPr>
          <p:cNvPr id="235" name="Google Shape;235;p1"/>
          <p:cNvCxnSpPr/>
          <p:nvPr/>
        </p:nvCxnSpPr>
        <p:spPr>
          <a:xfrm rot="10800000">
            <a:off x="4348475" y="203200"/>
            <a:ext cx="4203300" cy="0"/>
          </a:xfrm>
          <a:prstGeom prst="straightConnector1">
            <a:avLst/>
          </a:prstGeom>
          <a:noFill/>
          <a:ln w="19050" cap="flat" cmpd="sng">
            <a:solidFill>
              <a:schemeClr val="accent1"/>
            </a:solidFill>
            <a:prstDash val="solid"/>
            <a:round/>
            <a:headEnd type="none" w="sm" len="sm"/>
            <a:tailEnd type="none" w="sm" len="sm"/>
          </a:ln>
        </p:spPr>
      </p:cxnSp>
      <p:cxnSp>
        <p:nvCxnSpPr>
          <p:cNvPr id="236" name="Google Shape;236;p1"/>
          <p:cNvCxnSpPr/>
          <p:nvPr/>
        </p:nvCxnSpPr>
        <p:spPr>
          <a:xfrm rot="10800000">
            <a:off x="4355425" y="203200"/>
            <a:ext cx="3132303"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0"/>
          <p:cNvSpPr txBox="1"/>
          <p:nvPr/>
        </p:nvSpPr>
        <p:spPr>
          <a:xfrm>
            <a:off x="125121" y="228600"/>
            <a:ext cx="8342401" cy="680022"/>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100000"/>
              </a:lnSpc>
              <a:spcBef>
                <a:spcPct val="0"/>
              </a:spcBef>
              <a:spcAft>
                <a:spcPct val="0"/>
              </a:spcAft>
              <a:buClr>
                <a:srgbClr val="000000"/>
              </a:buClr>
              <a:buSzTx/>
              <a:buFont typeface="Arial"/>
              <a:buNone/>
            </a:pPr>
            <a:r>
              <a:rPr lang="fr-FR" sz="2800" b="1" i="0" strike="noStrike" cap="none" spc="0" baseline="0">
                <a:solidFill>
                  <a:srgbClr val="FF6E68"/>
                </a:solidFill>
                <a:effectLst/>
                <a:latin typeface="Montserrat ExtraBold"/>
                <a:ea typeface="Montserrat ExtraBold"/>
                <a:cs typeface="Montserrat ExtraBold"/>
              </a:rPr>
              <a:t>Quantités pour une commande initiale de réactifs</a:t>
            </a:r>
            <a:endParaRPr sz="1400" b="0" i="0" u="none" strike="noStrike" cap="none">
              <a:solidFill>
                <a:srgbClr val="000000"/>
              </a:solidFill>
              <a:latin typeface="Arial"/>
              <a:ea typeface="Arial"/>
              <a:cs typeface="Arial"/>
              <a:sym typeface="Arial"/>
            </a:endParaRPr>
          </a:p>
        </p:txBody>
      </p:sp>
      <p:graphicFrame>
        <p:nvGraphicFramePr>
          <p:cNvPr id="307" name="Google Shape;307;p10"/>
          <p:cNvGraphicFramePr>
            <a:graphicFrameLocks noGrp="1"/>
          </p:cNvGraphicFramePr>
          <p:nvPr/>
        </p:nvGraphicFramePr>
        <p:xfrm>
          <a:off x="1" y="780393"/>
          <a:ext cx="9144025" cy="4698745"/>
        </p:xfrm>
        <a:graphic>
          <a:graphicData uri="http://schemas.openxmlformats.org/drawingml/2006/table">
            <a:tbl>
              <a:tblPr firstRow="1" bandRow="1">
                <a:gradFill>
                  <a:gsLst>
                    <a:gs pos="0">
                      <a:srgbClr val="FFBDBA"/>
                    </a:gs>
                    <a:gs pos="35000">
                      <a:srgbClr val="FFD0CD"/>
                    </a:gs>
                    <a:gs pos="100000">
                      <a:srgbClr val="FFECE8"/>
                    </a:gs>
                  </a:gsLst>
                  <a:lin ang="16200000" scaled="0"/>
                </a:gradFill>
                <a:tableStyleId>{F3F5E2A2-0DCF-44A7-BF42-DB90292139D5}</a:tableStyleId>
              </a:tblPr>
              <a:tblGrid>
                <a:gridCol w="882875">
                  <a:extLst>
                    <a:ext uri="{9D8B030D-6E8A-4147-A177-3AD203B41FA5}">
                      <a16:colId xmlns:a16="http://schemas.microsoft.com/office/drawing/2014/main" val="20000"/>
                    </a:ext>
                  </a:extLst>
                </a:gridCol>
                <a:gridCol w="2758975">
                  <a:extLst>
                    <a:ext uri="{9D8B030D-6E8A-4147-A177-3AD203B41FA5}">
                      <a16:colId xmlns:a16="http://schemas.microsoft.com/office/drawing/2014/main" val="20001"/>
                    </a:ext>
                  </a:extLst>
                </a:gridCol>
                <a:gridCol w="2916625">
                  <a:extLst>
                    <a:ext uri="{9D8B030D-6E8A-4147-A177-3AD203B41FA5}">
                      <a16:colId xmlns:a16="http://schemas.microsoft.com/office/drawing/2014/main" val="20002"/>
                    </a:ext>
                  </a:extLst>
                </a:gridCol>
                <a:gridCol w="2585550">
                  <a:extLst>
                    <a:ext uri="{9D8B030D-6E8A-4147-A177-3AD203B41FA5}">
                      <a16:colId xmlns:a16="http://schemas.microsoft.com/office/drawing/2014/main" val="20003"/>
                    </a:ext>
                  </a:extLst>
                </a:gridCol>
              </a:tblGrid>
              <a:tr h="294200">
                <a:tc rowSpan="2">
                  <a:txBody>
                    <a:bodyPr/>
                    <a:lstStyle/>
                    <a:p>
                      <a:pPr marL="0" marR="0" lvl="0" indent="0" algn="ctr" rtl="0">
                        <a:lnSpc>
                          <a:spcPct val="100000"/>
                        </a:lnSpc>
                        <a:spcBef>
                          <a:spcPct val="0"/>
                        </a:spcBef>
                        <a:spcAft>
                          <a:spcPct val="0"/>
                        </a:spcAft>
                        <a:buClr>
                          <a:srgbClr val="000000"/>
                        </a:buClr>
                        <a:buSzPts val="1000"/>
                        <a:buFont typeface="Arial"/>
                        <a:buNone/>
                      </a:pPr>
                      <a:r>
                        <a:rPr lang="fr-FR" sz="1000" b="1" i="0" strike="noStrike" cap="none" spc="0" baseline="0">
                          <a:solidFill>
                            <a:srgbClr val="000000"/>
                          </a:solidFill>
                          <a:effectLst/>
                          <a:latin typeface="Montserrat"/>
                          <a:ea typeface="Montserrat"/>
                          <a:cs typeface="Montserrat"/>
                        </a:rPr>
                        <a:t>Nombre moyen de tests par jour</a:t>
                      </a:r>
                      <a:endParaRPr sz="1400" u="none" strike="noStrike" cap="none"/>
                    </a:p>
                  </a:txBody>
                  <a:tcPr marL="91450" marR="91450" marT="45725" marB="45725" anchor="ctr">
                    <a:solidFill>
                      <a:schemeClr val="accent3"/>
                    </a:solidFill>
                  </a:tcPr>
                </a:tc>
                <a:tc gridSpan="3">
                  <a:txBody>
                    <a:bodyPr/>
                    <a:lstStyle/>
                    <a:p>
                      <a:pPr marL="0" marR="0" lvl="0" indent="0" algn="ctr" rtl="0">
                        <a:lnSpc>
                          <a:spcPct val="100000"/>
                        </a:lnSpc>
                        <a:spcBef>
                          <a:spcPct val="0"/>
                        </a:spcBef>
                        <a:spcAft>
                          <a:spcPct val="0"/>
                        </a:spcAft>
                        <a:buClr>
                          <a:srgbClr val="000000"/>
                        </a:buClr>
                        <a:buSzPts val="1000"/>
                        <a:buFont typeface="Arial"/>
                        <a:buNone/>
                      </a:pPr>
                      <a:r>
                        <a:rPr lang="fr-FR" sz="1000" b="1" i="0" strike="noStrike" cap="none" spc="0" baseline="0">
                          <a:solidFill>
                            <a:srgbClr val="000000"/>
                          </a:solidFill>
                          <a:effectLst/>
                          <a:latin typeface="Montserrat"/>
                          <a:ea typeface="Montserrat"/>
                          <a:cs typeface="Montserrat"/>
                        </a:rPr>
                        <a:t>Instruments nécessaires</a:t>
                      </a:r>
                      <a:endParaRPr sz="1400" u="none" strike="noStrike" cap="none"/>
                    </a:p>
                  </a:txBody>
                  <a:tcPr marL="91450" marR="91450" marT="45725" marB="45725" anchor="c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500">
                <a:tc vMerge="1">
                  <a:txBody>
                    <a:bodyPr/>
                    <a:lstStyle/>
                    <a:p>
                      <a:endParaRPr lang="en-US"/>
                    </a:p>
                  </a:txBody>
                  <a:tcPr/>
                </a:tc>
                <a:tc>
                  <a:txBody>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1 Analyseur Truelab® Uno Dx</a:t>
                      </a:r>
                      <a:endParaRPr sz="1400" u="none" strike="noStrike" cap="none"/>
                    </a:p>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+ 1 dispositif Truelab AUTO v2</a:t>
                      </a:r>
                      <a:endParaRPr sz="1400" u="none" strike="noStrike" cap="none"/>
                    </a:p>
                  </a:txBody>
                  <a:tcPr marL="91450" marR="91450" marT="45725" marB="45725" anchor="ctr">
                    <a:solidFill>
                      <a:schemeClr val="accent1"/>
                    </a:solidFill>
                  </a:tcPr>
                </a:tc>
                <a:tc>
                  <a:txBody>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1 Analyseur Truelab® Duo</a:t>
                      </a:r>
                      <a:endParaRPr sz="1400" u="none" strike="noStrike" cap="none"/>
                    </a:p>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+ 1 dispositif Trueprep AUTO v2</a:t>
                      </a:r>
                      <a:endParaRPr sz="1400" u="none" strike="noStrike" cap="none"/>
                    </a:p>
                  </a:txBody>
                  <a:tcPr marL="91450" marR="91450" marT="45725" marB="45725" anchor="ctr">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1 Analyseur Truelab® Quattro </a:t>
                      </a:r>
                      <a:endParaRPr sz="1400" u="none" strike="noStrike" cap="none"/>
                    </a:p>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+ 2 dispositifs Trueprep AUTO v2</a:t>
                      </a:r>
                      <a:endParaRPr sz="1400" u="none" strike="noStrike" cap="none"/>
                    </a:p>
                  </a:txBody>
                  <a:tcPr marL="91450" marR="91450" marT="45725" marB="45725" anchor="ctr">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599900">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2</a:t>
                      </a:r>
                      <a:endParaRPr sz="1400" u="none" strike="noStrike" cap="none"/>
                    </a:p>
                  </a:txBody>
                  <a:tcPr marL="91450" marR="91450" marT="45725" marB="45725" anchor="ctr">
                    <a:solidFill>
                      <a:schemeClr val="accent3"/>
                    </a:solidFill>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11 kits MTB/MTB Plus (prétraitement, préparation, coffrets de puces, 50 tests chacun) 3 kits MTB-RIF Dx (50 tests chacun)</a:t>
                      </a:r>
                      <a:endParaRPr sz="1400" u="none" strike="noStrike" cap="none"/>
                    </a:p>
                  </a:txBody>
                  <a:tcPr marL="91450" marR="91450" marT="45725" marB="45725" anchor="ctr">
                    <a:lnR w="9525" cap="flat" cmpd="sng">
                      <a:solidFill>
                        <a:srgbClr val="000000">
                          <a:alpha val="0"/>
                        </a:srgbClr>
                      </a:solidFill>
                      <a:prstDash val="solid"/>
                      <a:round/>
                      <a:headEnd type="none" w="sm" len="sm"/>
                      <a:tailEnd type="none" w="sm" len="sm"/>
                    </a:lnR>
                    <a:solidFill>
                      <a:schemeClr val="lt1"/>
                    </a:solidFill>
                  </a:tcPr>
                </a:tc>
                <a:tc rowSpan="3">
                  <a:txBody>
                    <a:bodyPr/>
                    <a:lstStyle/>
                    <a:p>
                      <a:pPr marL="0" marR="0" lvl="0" indent="0" algn="l" rtl="0">
                        <a:lnSpc>
                          <a:spcPct val="100000"/>
                        </a:lnSpc>
                        <a:spcBef>
                          <a:spcPct val="0"/>
                        </a:spcBef>
                        <a:spcAft>
                          <a:spcPct val="0"/>
                        </a:spcAft>
                        <a:buClr>
                          <a:srgbClr val="000000"/>
                        </a:buClr>
                        <a:buSzPts val="1400"/>
                        <a:buFont typeface="Arial"/>
                        <a:buNone/>
                      </a:pPr>
                      <a:endParaRPr sz="1400" b="1" u="none" strike="noStrike" cap="none">
                        <a:latin typeface="Montserrat"/>
                        <a:ea typeface="Montserrat"/>
                        <a:cs typeface="Montserrat"/>
                        <a:sym typeface="Montserrat"/>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rowSpan="5">
                  <a:txBody>
                    <a:bodyPr/>
                    <a:lstStyle/>
                    <a:p>
                      <a:pPr marL="0" marR="0" lvl="0" indent="0" algn="l" rtl="0">
                        <a:lnSpc>
                          <a:spcPct val="100000"/>
                        </a:lnSpc>
                        <a:spcBef>
                          <a:spcPct val="0"/>
                        </a:spcBef>
                        <a:spcAft>
                          <a:spcPct val="0"/>
                        </a:spcAft>
                        <a:buClr>
                          <a:srgbClr val="000000"/>
                        </a:buClr>
                        <a:buSzPts val="1400"/>
                        <a:buFont typeface="Arial"/>
                        <a:buNone/>
                      </a:pPr>
                      <a:endParaRPr sz="1400" u="none" strike="noStrike" cap="none">
                        <a:latin typeface="Montserrat"/>
                        <a:ea typeface="Montserrat"/>
                        <a:cs typeface="Montserrat"/>
                        <a:sym typeface="Montserrat"/>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433275">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4</a:t>
                      </a:r>
                      <a:endParaRPr sz="1400" u="none" strike="noStrike" cap="none"/>
                    </a:p>
                  </a:txBody>
                  <a:tcPr marL="91450" marR="91450" marT="45725" marB="45725" anchor="ctr">
                    <a:solidFill>
                      <a:schemeClr val="accent3"/>
                    </a:solidFill>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22 kits MTB/MTB Plus </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5 kits MTB-RIF Dx</a:t>
                      </a:r>
                      <a:endParaRPr sz="1400" u="none" strike="noStrike" cap="none"/>
                    </a:p>
                  </a:txBody>
                  <a:tcPr marL="91450" marR="91450" marT="45725" marB="45725" anchor="ctr">
                    <a:lnR w="9525" cap="flat" cmpd="sng">
                      <a:solidFill>
                        <a:srgbClr val="000000">
                          <a:alpha val="0"/>
                        </a:srgbClr>
                      </a:solidFill>
                      <a:prstDash val="solid"/>
                      <a:round/>
                      <a:headEnd type="none" w="sm" len="sm"/>
                      <a:tailEnd type="none" w="sm" len="sm"/>
                    </a:lnR>
                    <a:solidFill>
                      <a:schemeClr val="lt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433275">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6</a:t>
                      </a:r>
                      <a:endParaRPr sz="1400" u="none" strike="noStrike" cap="none"/>
                    </a:p>
                  </a:txBody>
                  <a:tcPr marL="91450" marR="91450" marT="45725" marB="45725" anchor="ctr">
                    <a:solidFill>
                      <a:schemeClr val="accent3"/>
                    </a:solidFill>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33 kits MTB/MTB Plus</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7 kits MTB-RIF Dx</a:t>
                      </a:r>
                      <a:endParaRPr sz="1400" u="none" strike="noStrike" cap="none"/>
                    </a:p>
                  </a:txBody>
                  <a:tcPr marL="91450" marR="91450" marT="45725" marB="45725" anchor="ctr">
                    <a:lnR w="9525" cap="flat" cmpd="sng">
                      <a:solidFill>
                        <a:srgbClr val="000000">
                          <a:alpha val="0"/>
                        </a:srgbClr>
                      </a:solidFill>
                      <a:prstDash val="solid"/>
                      <a:round/>
                      <a:headEnd type="none" w="sm" len="sm"/>
                      <a:tailEnd type="none" w="sm" len="sm"/>
                    </a:lnR>
                    <a:solidFill>
                      <a:schemeClr val="lt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433275">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8</a:t>
                      </a:r>
                      <a:endParaRPr sz="1400" u="none" strike="noStrike" cap="none"/>
                    </a:p>
                  </a:txBody>
                  <a:tcPr marL="91450" marR="91450" marT="45725" marB="45725" anchor="ctr">
                    <a:solidFill>
                      <a:schemeClr val="accent3"/>
                    </a:solidFill>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44 kits MTB/MTB Plus</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9 kits MTB-RIF Dx</a:t>
                      </a:r>
                      <a:endParaRPr sz="1400" u="none" strike="noStrike" cap="none"/>
                    </a:p>
                  </a:txBody>
                  <a:tcPr marL="91450" marR="91450" marT="45725" marB="45725" anchor="ctr">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44 kits MTB/MTB Plus</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9 kits MTB-RIF Dx</a:t>
                      </a:r>
                      <a:endParaRPr sz="1400" u="none" strike="noStrike" cap="none"/>
                    </a:p>
                  </a:txBody>
                  <a:tcPr marL="91450" marR="91450" marT="45725" marB="45725" anchor="ctr">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chemeClr val="lt1"/>
                    </a:solidFill>
                  </a:tcPr>
                </a:tc>
                <a:tc vMerge="1">
                  <a:txBody>
                    <a:bodyPr/>
                    <a:lstStyle/>
                    <a:p>
                      <a:endParaRPr lang="en-US"/>
                    </a:p>
                  </a:txBody>
                  <a:tcPr/>
                </a:tc>
                <a:extLst>
                  <a:ext uri="{0D108BD9-81ED-4DB2-BD59-A6C34878D82A}">
                    <a16:rowId xmlns:a16="http://schemas.microsoft.com/office/drawing/2014/main" val="10005"/>
                  </a:ext>
                </a:extLst>
              </a:tr>
              <a:tr h="433275">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10</a:t>
                      </a:r>
                      <a:endParaRPr sz="1400" u="none" strike="noStrike" cap="none"/>
                    </a:p>
                  </a:txBody>
                  <a:tcPr marL="91450" marR="91450" marT="45725" marB="45725" anchor="ctr">
                    <a:lnR w="9525" cap="flat" cmpd="sng">
                      <a:solidFill>
                        <a:srgbClr val="000000">
                          <a:alpha val="0"/>
                        </a:srgbClr>
                      </a:solidFill>
                      <a:prstDash val="solid"/>
                      <a:round/>
                      <a:headEnd type="none" w="sm" len="sm"/>
                      <a:tailEnd type="none" w="sm" len="sm"/>
                    </a:lnR>
                    <a:solidFill>
                      <a:schemeClr val="accent3"/>
                    </a:solidFill>
                  </a:tcPr>
                </a:tc>
                <a:tc rowSpan="4">
                  <a:txBody>
                    <a:bodyPr/>
                    <a:lstStyle/>
                    <a:p>
                      <a:pPr marL="0" marR="0" lvl="0" indent="0" algn="l" rtl="0">
                        <a:lnSpc>
                          <a:spcPct val="100000"/>
                        </a:lnSpc>
                        <a:spcBef>
                          <a:spcPct val="0"/>
                        </a:spcBef>
                        <a:spcAft>
                          <a:spcPct val="0"/>
                        </a:spcAft>
                        <a:buClr>
                          <a:srgbClr val="000000"/>
                        </a:buClr>
                        <a:buSzPts val="1400"/>
                        <a:buFont typeface="Arial"/>
                        <a:buNone/>
                      </a:pPr>
                      <a:endParaRPr sz="1400" u="none" strike="noStrike" cap="none">
                        <a:latin typeface="Montserrat"/>
                        <a:ea typeface="Montserrat"/>
                        <a:cs typeface="Montserrat"/>
                        <a:sym typeface="Montserrat"/>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55 kits MTB/MTB Plus</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11 kits MTB-RIF Dx</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vMerge="1">
                  <a:txBody>
                    <a:bodyPr/>
                    <a:lstStyle/>
                    <a:p>
                      <a:endParaRPr lang="en-US"/>
                    </a:p>
                  </a:txBody>
                  <a:tcPr/>
                </a:tc>
                <a:extLst>
                  <a:ext uri="{0D108BD9-81ED-4DB2-BD59-A6C34878D82A}">
                    <a16:rowId xmlns:a16="http://schemas.microsoft.com/office/drawing/2014/main" val="10006"/>
                  </a:ext>
                </a:extLst>
              </a:tr>
              <a:tr h="433275">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16</a:t>
                      </a:r>
                      <a:endParaRPr sz="1400" u="none" strike="noStrike" cap="none"/>
                    </a:p>
                  </a:txBody>
                  <a:tcPr marL="91450" marR="91450" marT="45725" marB="45725" anchor="ctr">
                    <a:lnR w="9525" cap="flat" cmpd="sng">
                      <a:solidFill>
                        <a:srgbClr val="000000">
                          <a:alpha val="0"/>
                        </a:srgbClr>
                      </a:solidFill>
                      <a:prstDash val="solid"/>
                      <a:round/>
                      <a:headEnd type="none" w="sm" len="sm"/>
                      <a:tailEnd type="none" w="sm" len="sm"/>
                    </a:lnR>
                    <a:solidFill>
                      <a:schemeClr val="accent3"/>
                    </a:solidFill>
                  </a:tcPr>
                </a:tc>
                <a:tc v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88 kits MTB/MTB Plus</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18 kits MTB-RIF Dx</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88 kits MTB/MTB Plus</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18 kits MTB-RIF Dx</a:t>
                      </a:r>
                      <a:endParaRPr sz="1400" u="none" strike="noStrike" cap="none"/>
                    </a:p>
                  </a:txBody>
                  <a:tcPr marL="91450" marR="91450" marT="45725" marB="45725" anchor="ctr">
                    <a:lnT w="9525" cap="flat" cmpd="sng">
                      <a:solidFill>
                        <a:srgbClr val="000000">
                          <a:alpha val="0"/>
                        </a:srgbClr>
                      </a:solidFill>
                      <a:prstDash val="solid"/>
                      <a:round/>
                      <a:headEnd type="none" w="sm" len="sm"/>
                      <a:tailEnd type="none" w="sm" len="sm"/>
                    </a:lnT>
                    <a:solidFill>
                      <a:schemeClr val="lt1"/>
                    </a:solidFill>
                  </a:tcPr>
                </a:tc>
                <a:extLst>
                  <a:ext uri="{0D108BD9-81ED-4DB2-BD59-A6C34878D82A}">
                    <a16:rowId xmlns:a16="http://schemas.microsoft.com/office/drawing/2014/main" val="10007"/>
                  </a:ext>
                </a:extLst>
              </a:tr>
              <a:tr h="433275">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24</a:t>
                      </a:r>
                      <a:endParaRPr sz="1400" u="none" strike="noStrike" cap="none"/>
                    </a:p>
                  </a:txBody>
                  <a:tcPr marL="91450" marR="91450" marT="45725" marB="45725" anchor="ctr">
                    <a:lnR w="9525" cap="flat" cmpd="sng">
                      <a:solidFill>
                        <a:srgbClr val="000000">
                          <a:alpha val="0"/>
                        </a:srgbClr>
                      </a:solidFill>
                      <a:prstDash val="solid"/>
                      <a:round/>
                      <a:headEnd type="none" w="sm" len="sm"/>
                      <a:tailEnd type="none" w="sm" len="sm"/>
                    </a:lnR>
                    <a:solidFill>
                      <a:schemeClr val="accent3"/>
                    </a:solidFill>
                  </a:tcPr>
                </a:tc>
                <a:tc vMerge="1">
                  <a:txBody>
                    <a:bodyPr/>
                    <a:lstStyle/>
                    <a:p>
                      <a:endParaRPr lang="en-US"/>
                    </a:p>
                  </a:txBody>
                  <a:tcPr/>
                </a:tc>
                <a:tc rowSpan="2">
                  <a:txBody>
                    <a:bodyPr/>
                    <a:lstStyle/>
                    <a:p>
                      <a:pPr marL="0" marR="0" lvl="0" indent="0" algn="l" rtl="0">
                        <a:lnSpc>
                          <a:spcPct val="100000"/>
                        </a:lnSpc>
                        <a:spcBef>
                          <a:spcPct val="0"/>
                        </a:spcBef>
                        <a:spcAft>
                          <a:spcPct val="0"/>
                        </a:spcAft>
                        <a:buClr>
                          <a:srgbClr val="000000"/>
                        </a:buClr>
                        <a:buSzPts val="1400"/>
                        <a:buFont typeface="Arial"/>
                        <a:buNone/>
                      </a:pPr>
                      <a:endParaRPr sz="1400" u="none" strike="noStrike" cap="none">
                        <a:latin typeface="Montserrat"/>
                        <a:ea typeface="Montserrat"/>
                        <a:cs typeface="Montserrat"/>
                        <a:sym typeface="Montserrat"/>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132 kits MTB/MTB Plus</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27 kits MTB-RIF Dx</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solidFill>
                      <a:schemeClr val="lt1"/>
                    </a:solidFill>
                  </a:tcPr>
                </a:tc>
                <a:extLst>
                  <a:ext uri="{0D108BD9-81ED-4DB2-BD59-A6C34878D82A}">
                    <a16:rowId xmlns:a16="http://schemas.microsoft.com/office/drawing/2014/main" val="10008"/>
                  </a:ext>
                </a:extLst>
              </a:tr>
              <a:tr h="433275">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32</a:t>
                      </a:r>
                      <a:endParaRPr sz="1400" u="none" strike="noStrike" cap="none"/>
                    </a:p>
                  </a:txBody>
                  <a:tcPr marL="91450" marR="91450" marT="45725" marB="45725" anchor="ctr">
                    <a:lnR w="9525" cap="flat" cmpd="sng">
                      <a:solidFill>
                        <a:srgbClr val="000000">
                          <a:alpha val="0"/>
                        </a:srgbClr>
                      </a:solidFill>
                      <a:prstDash val="solid"/>
                      <a:round/>
                      <a:headEnd type="none" w="sm" len="sm"/>
                      <a:tailEnd type="none" w="sm" len="sm"/>
                    </a:lnR>
                    <a:solidFill>
                      <a:schemeClr val="accent3"/>
                    </a:solidFill>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175 kits MTB/MTB Plus</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35 kits MTB-RIF Dx</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solidFill>
                      <a:schemeClr val="lt1"/>
                    </a:solidFill>
                  </a:tcPr>
                </a:tc>
                <a:extLst>
                  <a:ext uri="{0D108BD9-81ED-4DB2-BD59-A6C34878D82A}">
                    <a16:rowId xmlns:a16="http://schemas.microsoft.com/office/drawing/2014/main" val="10009"/>
                  </a:ext>
                </a:extLst>
              </a:tr>
            </a:tbl>
          </a:graphicData>
        </a:graphic>
      </p:graphicFrame>
      <p:sp>
        <p:nvSpPr>
          <p:cNvPr id="308" name="Google Shape;308;p10"/>
          <p:cNvSpPr txBox="1"/>
          <p:nvPr/>
        </p:nvSpPr>
        <p:spPr>
          <a:xfrm>
            <a:off x="1288830" y="4559826"/>
            <a:ext cx="5218387" cy="518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Procurez-vous un modèle à débit plus élevé pour répondre aux besoins de test.</a:t>
            </a:r>
            <a:endParaRPr sz="1400" b="0" i="0" u="none" strike="noStrike" cap="none">
              <a:solidFill>
                <a:srgbClr val="000000"/>
              </a:solidFill>
              <a:latin typeface="Arial"/>
              <a:ea typeface="Arial"/>
              <a:cs typeface="Arial"/>
              <a:sym typeface="Arial"/>
            </a:endParaRPr>
          </a:p>
        </p:txBody>
      </p:sp>
      <p:sp>
        <p:nvSpPr>
          <p:cNvPr id="309" name="Google Shape;309;p10"/>
          <p:cNvSpPr txBox="1"/>
          <p:nvPr/>
        </p:nvSpPr>
        <p:spPr>
          <a:xfrm>
            <a:off x="4146330" y="2058371"/>
            <a:ext cx="4721773" cy="7314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Envisagez d’acheter un modèle à débit plus faible, sauf si le nombre de tests devrait augmenter au cours du temps.</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1"/>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Quantités à commander</a:t>
            </a:r>
            <a:endParaRPr/>
          </a:p>
        </p:txBody>
      </p:sp>
      <p:sp>
        <p:nvSpPr>
          <p:cNvPr id="316" name="Google Shape;316;p11"/>
          <p:cNvSpPr txBox="1">
            <a:spLocks noGrp="1"/>
          </p:cNvSpPr>
          <p:nvPr>
            <p:ph type="body" idx="1"/>
          </p:nvPr>
        </p:nvSpPr>
        <p:spPr>
          <a:xfrm>
            <a:off x="723018" y="1271587"/>
            <a:ext cx="7692320" cy="3729038"/>
          </a:xfrm>
          <a:prstGeom prst="rect">
            <a:avLst/>
          </a:prstGeom>
          <a:noFill/>
          <a:ln>
            <a:noFill/>
          </a:ln>
        </p:spPr>
        <p:txBody>
          <a:bodyPr spcFirstLastPara="1" wrap="square" lIns="91425" tIns="45700" rIns="91425" bIns="45700" anchor="t" anchorCtr="0">
            <a:normAutofit/>
          </a:bodyPr>
          <a:lstStyle/>
          <a:p>
            <a:pPr marL="85725" lvl="0" indent="0" algn="l" rtl="0">
              <a:lnSpc>
                <a:spcPct val="90000"/>
              </a:lnSpc>
              <a:spcBef>
                <a:spcPts val="750"/>
              </a:spcBef>
              <a:spcAft>
                <a:spcPct val="0"/>
              </a:spcAft>
              <a:buSzPts val="1800"/>
              <a:buNone/>
            </a:pPr>
            <a:r>
              <a:rPr lang="fr-FR" sz="2400" b="0" i="0" strike="noStrike" cap="none" spc="0" baseline="0">
                <a:solidFill>
                  <a:srgbClr val="000000"/>
                </a:solidFill>
                <a:effectLst/>
                <a:latin typeface="Montserrat"/>
                <a:ea typeface="Montserrat"/>
                <a:cs typeface="Montserrat"/>
              </a:rPr>
              <a:t>Le nombre de kits MTB-RIF Dx à commander dépendra du nombre prévu de personnes testées positives pour la TB, et donc nécessitant un test de dépistage de la résistance à la RIF.</a:t>
            </a:r>
            <a:endParaRPr/>
          </a:p>
          <a:p>
            <a:pPr marL="85725" lvl="0" indent="0" algn="l" rtl="0">
              <a:lnSpc>
                <a:spcPct val="90000"/>
              </a:lnSpc>
              <a:spcBef>
                <a:spcPts val="750"/>
              </a:spcBef>
              <a:spcAft>
                <a:spcPct val="0"/>
              </a:spcAft>
              <a:buSzPts val="1800"/>
              <a:buNone/>
            </a:pPr>
            <a:endParaRPr sz="2400">
              <a:solidFill>
                <a:srgbClr val="000000"/>
              </a:solidFill>
              <a:latin typeface="Montserrat"/>
              <a:ea typeface="Montserrat"/>
              <a:cs typeface="Montserrat"/>
              <a:sym typeface="Montserrat"/>
            </a:endParaRPr>
          </a:p>
          <a:p>
            <a:pPr marL="85725" lvl="0" indent="0" algn="l" rtl="0">
              <a:lnSpc>
                <a:spcPct val="90000"/>
              </a:lnSpc>
              <a:spcBef>
                <a:spcPts val="750"/>
              </a:spcBef>
              <a:spcAft>
                <a:spcPct val="0"/>
              </a:spcAft>
              <a:buSzPts val="1800"/>
              <a:buNone/>
            </a:pPr>
            <a:r>
              <a:rPr lang="fr-FR" sz="2400" b="1" i="0" strike="noStrike" cap="none" spc="0" baseline="0">
                <a:solidFill>
                  <a:srgbClr val="000000"/>
                </a:solidFill>
                <a:effectLst/>
                <a:latin typeface="Montserrat"/>
                <a:ea typeface="Montserrat"/>
                <a:cs typeface="Montserrat"/>
              </a:rPr>
              <a:t>Remarque </a:t>
            </a:r>
            <a:r>
              <a:rPr lang="fr-FR" sz="2400" b="0" i="0" strike="noStrike" cap="none" spc="0" baseline="0">
                <a:solidFill>
                  <a:srgbClr val="000000"/>
                </a:solidFill>
                <a:effectLst/>
                <a:latin typeface="Montserrat"/>
                <a:ea typeface="Montserrat"/>
                <a:cs typeface="Montserrat"/>
              </a:rPr>
              <a:t>: Par ailleurs, par défaut, Molbio fournit 20 tests gratuits MTB-RIF Dx pour chaque commande de 100 tests MTB ou MTB Plus achetés via GDF.</a:t>
            </a:r>
            <a:endParaRPr/>
          </a:p>
          <a:p>
            <a:pPr marL="85725" lvl="0" indent="0" algn="l" rtl="0">
              <a:lnSpc>
                <a:spcPct val="90000"/>
              </a:lnSpc>
              <a:spcBef>
                <a:spcPts val="750"/>
              </a:spcBef>
              <a:spcAft>
                <a:spcPct val="0"/>
              </a:spcAft>
              <a:buSzPts val="1800"/>
              <a:buNone/>
            </a:pPr>
            <a:endParaRPr sz="2400">
              <a:solidFill>
                <a:srgbClr val="000000"/>
              </a:solidFill>
              <a:latin typeface="Montserrat"/>
              <a:ea typeface="Montserrat"/>
              <a:cs typeface="Montserrat"/>
              <a:sym typeface="Montserrat"/>
            </a:endParaRPr>
          </a:p>
        </p:txBody>
      </p:sp>
      <p:sp>
        <p:nvSpPr>
          <p:cNvPr id="317" name="Google Shape;317;p11"/>
          <p:cNvSpPr txBox="1">
            <a:spLocks noGrp="1"/>
          </p:cNvSpPr>
          <p:nvPr>
            <p:ph type="sldNum" idx="12"/>
          </p:nvPr>
        </p:nvSpPr>
        <p:spPr>
          <a:xfrm>
            <a:off x="728663" y="4792028"/>
            <a:ext cx="392430" cy="185738"/>
          </a:xfrm>
          <a:prstGeom prst="rect">
            <a:avLst/>
          </a:prstGeom>
          <a:noFill/>
          <a:ln>
            <a:noFill/>
          </a:ln>
        </p:spPr>
        <p:txBody>
          <a:bodyPr spcFirstLastPara="1" wrap="square" lIns="91425" tIns="45700" rIns="91425" bIns="45700" anchor="t" anchorCtr="0">
            <a:normAutofit fontScale="47500" lnSpcReduction="20000"/>
          </a:bodyPr>
          <a:lstStyle/>
          <a:p>
            <a:pPr marL="0" marR="0" lvl="0" indent="0" algn="l" rtl="0">
              <a:lnSpc>
                <a:spcPct val="100000"/>
              </a:lnSpc>
              <a:spcBef>
                <a:spcPct val="0"/>
              </a:spcBef>
              <a:spcAft>
                <a:spcPct val="0"/>
              </a:spcAft>
              <a:buClr>
                <a:srgbClr val="000000"/>
              </a:buClr>
              <a:buSzTx/>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2"/>
          <p:cNvSpPr txBox="1">
            <a:spLocks noGrp="1"/>
          </p:cNvSpPr>
          <p:nvPr>
            <p:ph type="title"/>
          </p:nvPr>
        </p:nvSpPr>
        <p:spPr>
          <a:xfrm>
            <a:off x="722312" y="658813"/>
            <a:ext cx="7775301" cy="452656"/>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Données nécessaires pour les prévisions régulières</a:t>
            </a:r>
            <a:endParaRPr/>
          </a:p>
        </p:txBody>
      </p:sp>
      <p:grpSp>
        <p:nvGrpSpPr>
          <p:cNvPr id="324" name="Google Shape;324;p12"/>
          <p:cNvGrpSpPr/>
          <p:nvPr/>
        </p:nvGrpSpPr>
        <p:grpSpPr>
          <a:xfrm>
            <a:off x="246777" y="1668718"/>
            <a:ext cx="8650444" cy="2615250"/>
            <a:chOff x="2535" y="584236"/>
            <a:chExt cx="8650444" cy="2615250"/>
          </a:xfrm>
        </p:grpSpPr>
        <p:sp>
          <p:nvSpPr>
            <p:cNvPr id="325" name="Google Shape;325;p12"/>
            <p:cNvSpPr/>
            <p:nvPr/>
          </p:nvSpPr>
          <p:spPr>
            <a:xfrm>
              <a:off x="2535" y="584236"/>
              <a:ext cx="2011731" cy="120703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2"/>
            <p:cNvSpPr txBox="1"/>
            <p:nvPr/>
          </p:nvSpPr>
          <p:spPr>
            <a:xfrm>
              <a:off x="2535" y="584236"/>
              <a:ext cx="2011731" cy="12070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ct val="0"/>
                </a:spcBef>
                <a:spcAft>
                  <a:spcPct val="0"/>
                </a:spcAft>
                <a:buClr>
                  <a:srgbClr val="000000"/>
                </a:buClr>
                <a:buSzPts val="2000"/>
                <a:buFont typeface="Arial"/>
                <a:buNone/>
              </a:pPr>
              <a:r>
                <a:rPr lang="fr-FR" sz="1800" b="0" i="0" strike="noStrike" cap="none" spc="0" baseline="0" dirty="0">
                  <a:solidFill>
                    <a:srgbClr val="FFFFFF"/>
                  </a:solidFill>
                  <a:effectLst/>
                  <a:latin typeface="Arial"/>
                  <a:ea typeface="Arial"/>
                  <a:cs typeface="Arial"/>
                </a:rPr>
                <a:t>A : nombre moyen de tests effectués pour la période de commande</a:t>
              </a:r>
              <a:endParaRPr sz="1200" b="0" i="0" u="none" strike="noStrike" cap="none" dirty="0">
                <a:solidFill>
                  <a:srgbClr val="000000"/>
                </a:solidFill>
                <a:latin typeface="Arial"/>
                <a:ea typeface="Arial"/>
                <a:cs typeface="Arial"/>
                <a:sym typeface="Arial"/>
              </a:endParaRPr>
            </a:p>
          </p:txBody>
        </p:sp>
        <p:sp>
          <p:nvSpPr>
            <p:cNvPr id="327" name="Google Shape;327;p12"/>
            <p:cNvSpPr/>
            <p:nvPr/>
          </p:nvSpPr>
          <p:spPr>
            <a:xfrm>
              <a:off x="2215440" y="584236"/>
              <a:ext cx="2011731" cy="120703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2"/>
            <p:cNvSpPr txBox="1"/>
            <p:nvPr/>
          </p:nvSpPr>
          <p:spPr>
            <a:xfrm>
              <a:off x="2215440" y="584236"/>
              <a:ext cx="2011731" cy="12070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ct val="0"/>
                </a:spcBef>
                <a:spcAft>
                  <a:spcPct val="0"/>
                </a:spcAft>
                <a:buClr>
                  <a:srgbClr val="000000"/>
                </a:buClr>
                <a:buSzPts val="2000"/>
                <a:buFont typeface="Arial"/>
                <a:buNone/>
              </a:pPr>
              <a:r>
                <a:rPr lang="fr-FR" sz="2000" b="0" i="0" strike="noStrike" cap="none" spc="0" baseline="0" dirty="0">
                  <a:solidFill>
                    <a:srgbClr val="FFFFFF"/>
                  </a:solidFill>
                  <a:effectLst/>
                  <a:latin typeface="Arial"/>
                  <a:ea typeface="Arial"/>
                  <a:cs typeface="Arial"/>
                </a:rPr>
                <a:t>B : quantité d’articles nécessaires par test</a:t>
              </a:r>
              <a:endParaRPr sz="1400" b="0" i="0" u="none" strike="noStrike" cap="none" dirty="0">
                <a:solidFill>
                  <a:srgbClr val="000000"/>
                </a:solidFill>
                <a:latin typeface="Arial"/>
                <a:ea typeface="Arial"/>
                <a:cs typeface="Arial"/>
                <a:sym typeface="Arial"/>
              </a:endParaRPr>
            </a:p>
          </p:txBody>
        </p:sp>
        <p:sp>
          <p:nvSpPr>
            <p:cNvPr id="329" name="Google Shape;329;p12"/>
            <p:cNvSpPr/>
            <p:nvPr/>
          </p:nvSpPr>
          <p:spPr>
            <a:xfrm>
              <a:off x="4428344" y="584236"/>
              <a:ext cx="2011731" cy="120703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2"/>
            <p:cNvSpPr txBox="1"/>
            <p:nvPr/>
          </p:nvSpPr>
          <p:spPr>
            <a:xfrm>
              <a:off x="4428344" y="584236"/>
              <a:ext cx="2011731" cy="12070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ct val="0"/>
                </a:spcBef>
                <a:spcAft>
                  <a:spcPct val="0"/>
                </a:spcAft>
                <a:buClr>
                  <a:srgbClr val="000000"/>
                </a:buClr>
                <a:buSzPts val="2000"/>
                <a:buFont typeface="Arial"/>
                <a:buNone/>
              </a:pPr>
              <a:r>
                <a:rPr lang="fr-FR" sz="2000" b="0" i="0" strike="noStrike" cap="none" spc="0" baseline="0" dirty="0">
                  <a:solidFill>
                    <a:srgbClr val="FFFFFF"/>
                  </a:solidFill>
                  <a:effectLst/>
                  <a:latin typeface="Arial"/>
                  <a:ea typeface="Arial"/>
                  <a:cs typeface="Arial"/>
                </a:rPr>
                <a:t>C : quantité d’un article nécessaire pour un mois</a:t>
              </a:r>
              <a:endParaRPr sz="1400" b="0" i="0" u="none" strike="noStrike" cap="none" dirty="0">
                <a:solidFill>
                  <a:srgbClr val="000000"/>
                </a:solidFill>
                <a:latin typeface="Arial"/>
                <a:ea typeface="Arial"/>
                <a:cs typeface="Arial"/>
                <a:sym typeface="Arial"/>
              </a:endParaRPr>
            </a:p>
          </p:txBody>
        </p:sp>
        <p:sp>
          <p:nvSpPr>
            <p:cNvPr id="331" name="Google Shape;331;p12"/>
            <p:cNvSpPr/>
            <p:nvPr/>
          </p:nvSpPr>
          <p:spPr>
            <a:xfrm>
              <a:off x="6641248" y="584236"/>
              <a:ext cx="2011731" cy="120703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2"/>
            <p:cNvSpPr txBox="1"/>
            <p:nvPr/>
          </p:nvSpPr>
          <p:spPr>
            <a:xfrm>
              <a:off x="6641248" y="584236"/>
              <a:ext cx="2011731" cy="12070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ct val="0"/>
                </a:spcBef>
                <a:spcAft>
                  <a:spcPct val="0"/>
                </a:spcAft>
                <a:buClr>
                  <a:srgbClr val="000000"/>
                </a:buClr>
                <a:buSzPts val="2000"/>
                <a:buFont typeface="Arial"/>
                <a:buNone/>
              </a:pPr>
              <a:r>
                <a:rPr lang="fr-FR" sz="2000" b="0" i="0" strike="noStrike" cap="none" spc="0" baseline="0" dirty="0">
                  <a:solidFill>
                    <a:srgbClr val="FFFFFF"/>
                  </a:solidFill>
                  <a:effectLst/>
                  <a:latin typeface="Arial"/>
                  <a:ea typeface="Arial"/>
                  <a:cs typeface="Arial"/>
                </a:rPr>
                <a:t>D : stock tampon/de réserve</a:t>
              </a:r>
              <a:endParaRPr sz="1400" b="0" i="0" u="none" strike="noStrike" cap="none" dirty="0">
                <a:solidFill>
                  <a:srgbClr val="000000"/>
                </a:solidFill>
                <a:latin typeface="Arial"/>
                <a:ea typeface="Arial"/>
                <a:cs typeface="Arial"/>
                <a:sym typeface="Arial"/>
              </a:endParaRPr>
            </a:p>
          </p:txBody>
        </p:sp>
        <p:sp>
          <p:nvSpPr>
            <p:cNvPr id="333" name="Google Shape;333;p12"/>
            <p:cNvSpPr/>
            <p:nvPr/>
          </p:nvSpPr>
          <p:spPr>
            <a:xfrm>
              <a:off x="2535" y="1992448"/>
              <a:ext cx="2011731" cy="120703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2"/>
            <p:cNvSpPr txBox="1"/>
            <p:nvPr/>
          </p:nvSpPr>
          <p:spPr>
            <a:xfrm>
              <a:off x="2535" y="1992448"/>
              <a:ext cx="2011731" cy="12070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ct val="0"/>
                </a:spcBef>
                <a:spcAft>
                  <a:spcPct val="0"/>
                </a:spcAft>
                <a:buClr>
                  <a:srgbClr val="000000"/>
                </a:buClr>
                <a:buSzPts val="2000"/>
                <a:buFont typeface="Arial"/>
                <a:buNone/>
              </a:pPr>
              <a:r>
                <a:rPr lang="fr-FR" sz="2000" b="0" i="0" strike="noStrike" cap="none" spc="0" baseline="0" dirty="0">
                  <a:solidFill>
                    <a:srgbClr val="FFFFFF"/>
                  </a:solidFill>
                  <a:effectLst/>
                  <a:latin typeface="Arial"/>
                  <a:ea typeface="Arial"/>
                  <a:cs typeface="Arial"/>
                </a:rPr>
                <a:t>E : stock actuellement disponible</a:t>
              </a:r>
              <a:endParaRPr sz="1400" b="0" i="0" u="none" strike="noStrike" cap="none" dirty="0">
                <a:solidFill>
                  <a:srgbClr val="000000"/>
                </a:solidFill>
                <a:latin typeface="Arial"/>
                <a:ea typeface="Arial"/>
                <a:cs typeface="Arial"/>
                <a:sym typeface="Arial"/>
              </a:endParaRPr>
            </a:p>
          </p:txBody>
        </p:sp>
        <p:sp>
          <p:nvSpPr>
            <p:cNvPr id="335" name="Google Shape;335;p12"/>
            <p:cNvSpPr/>
            <p:nvPr/>
          </p:nvSpPr>
          <p:spPr>
            <a:xfrm>
              <a:off x="2215440" y="1992448"/>
              <a:ext cx="2011731" cy="120703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2"/>
            <p:cNvSpPr txBox="1"/>
            <p:nvPr/>
          </p:nvSpPr>
          <p:spPr>
            <a:xfrm>
              <a:off x="2215440" y="1992448"/>
              <a:ext cx="2011731" cy="12070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ct val="0"/>
                </a:spcBef>
                <a:spcAft>
                  <a:spcPct val="0"/>
                </a:spcAft>
                <a:buClr>
                  <a:srgbClr val="000000"/>
                </a:buClr>
                <a:buSzPts val="2000"/>
                <a:buFont typeface="Arial"/>
                <a:buNone/>
              </a:pPr>
              <a:r>
                <a:rPr lang="fr-FR" sz="1600" b="0" i="0" strike="noStrike" cap="none" spc="0" baseline="0" dirty="0">
                  <a:solidFill>
                    <a:srgbClr val="FFFFFF"/>
                  </a:solidFill>
                  <a:effectLst/>
                  <a:latin typeface="Arial"/>
                  <a:ea typeface="Arial"/>
                  <a:cs typeface="Arial"/>
                </a:rPr>
                <a:t>F : quantité de stock actuellement nécessaire au laboratoire, plus stock tampon</a:t>
              </a:r>
              <a:endParaRPr sz="1100" b="0" i="0" u="none" strike="noStrike" cap="none" dirty="0">
                <a:solidFill>
                  <a:srgbClr val="000000"/>
                </a:solidFill>
                <a:latin typeface="Arial"/>
                <a:ea typeface="Arial"/>
                <a:cs typeface="Arial"/>
                <a:sym typeface="Arial"/>
              </a:endParaRPr>
            </a:p>
          </p:txBody>
        </p:sp>
        <p:sp>
          <p:nvSpPr>
            <p:cNvPr id="337" name="Google Shape;337;p12"/>
            <p:cNvSpPr/>
            <p:nvPr/>
          </p:nvSpPr>
          <p:spPr>
            <a:xfrm>
              <a:off x="4428344" y="1992448"/>
              <a:ext cx="2011731" cy="120703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2"/>
            <p:cNvSpPr txBox="1"/>
            <p:nvPr/>
          </p:nvSpPr>
          <p:spPr>
            <a:xfrm>
              <a:off x="4428344" y="1992448"/>
              <a:ext cx="2011731" cy="12070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ct val="0"/>
                </a:spcBef>
                <a:spcAft>
                  <a:spcPct val="0"/>
                </a:spcAft>
                <a:buClr>
                  <a:srgbClr val="000000"/>
                </a:buClr>
                <a:buSzPts val="2000"/>
                <a:buFont typeface="Arial"/>
                <a:buNone/>
              </a:pPr>
              <a:r>
                <a:rPr lang="fr-FR" sz="2000" b="0" i="0" strike="noStrike" cap="none" spc="0" baseline="0" dirty="0">
                  <a:solidFill>
                    <a:srgbClr val="FFFFFF"/>
                  </a:solidFill>
                  <a:effectLst/>
                  <a:latin typeface="Arial"/>
                  <a:ea typeface="Arial"/>
                  <a:cs typeface="Arial"/>
                </a:rPr>
                <a:t>G : unité dans laquelle le stock peut être commandé </a:t>
              </a:r>
              <a:endParaRPr sz="1400" b="0" i="0" u="none" strike="noStrike" cap="none" dirty="0">
                <a:solidFill>
                  <a:srgbClr val="000000"/>
                </a:solidFill>
                <a:latin typeface="Arial"/>
                <a:ea typeface="Arial"/>
                <a:cs typeface="Arial"/>
                <a:sym typeface="Arial"/>
              </a:endParaRPr>
            </a:p>
          </p:txBody>
        </p:sp>
        <p:sp>
          <p:nvSpPr>
            <p:cNvPr id="339" name="Google Shape;339;p12"/>
            <p:cNvSpPr/>
            <p:nvPr/>
          </p:nvSpPr>
          <p:spPr>
            <a:xfrm>
              <a:off x="6641248" y="1992448"/>
              <a:ext cx="2011731" cy="120703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2"/>
            <p:cNvSpPr txBox="1"/>
            <p:nvPr/>
          </p:nvSpPr>
          <p:spPr>
            <a:xfrm>
              <a:off x="6641248" y="1992448"/>
              <a:ext cx="2011731" cy="12070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ct val="0"/>
                </a:spcBef>
                <a:spcAft>
                  <a:spcPct val="0"/>
                </a:spcAft>
                <a:buClr>
                  <a:srgbClr val="000000"/>
                </a:buClr>
                <a:buSzPts val="2000"/>
                <a:buFont typeface="Arial"/>
                <a:buNone/>
              </a:pPr>
              <a:r>
                <a:rPr lang="fr-FR" sz="1600" b="0" i="0" strike="noStrike" cap="none" spc="0" baseline="0" dirty="0">
                  <a:solidFill>
                    <a:srgbClr val="FFFFFF"/>
                  </a:solidFill>
                  <a:effectLst/>
                  <a:latin typeface="Arial"/>
                  <a:ea typeface="Arial"/>
                  <a:cs typeface="Arial"/>
                </a:rPr>
                <a:t>H : quantité à commander (en tenant compte de la taille des conditionnements)</a:t>
              </a:r>
              <a:endParaRPr sz="1100" b="0" i="0" u="none" strike="noStrike" cap="none" dirty="0">
                <a:solidFill>
                  <a:srgbClr val="000000"/>
                </a:solidFill>
                <a:latin typeface="Arial"/>
                <a:ea typeface="Arial"/>
                <a:cs typeface="Arial"/>
                <a:sym typeface="Arial"/>
              </a:endParaRP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3"/>
          <p:cNvSpPr txBox="1"/>
          <p:nvPr/>
        </p:nvSpPr>
        <p:spPr>
          <a:xfrm>
            <a:off x="125121" y="167640"/>
            <a:ext cx="8342401" cy="68002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ct val="0"/>
              </a:spcBef>
              <a:spcAft>
                <a:spcPct val="0"/>
              </a:spcAft>
              <a:buClr>
                <a:srgbClr val="000000"/>
              </a:buClr>
              <a:buSzTx/>
              <a:buFont typeface="Arial"/>
              <a:buNone/>
            </a:pPr>
            <a:r>
              <a:rPr lang="fr-FR" sz="2800" b="1" i="0" strike="noStrike" cap="none" spc="0" baseline="0">
                <a:solidFill>
                  <a:srgbClr val="FF6E68"/>
                </a:solidFill>
                <a:effectLst/>
                <a:latin typeface="Montserrat ExtraBold"/>
                <a:ea typeface="Montserrat ExtraBold"/>
                <a:cs typeface="Montserrat ExtraBold"/>
              </a:rPr>
              <a:t>Activité : Prévisions régulières</a:t>
            </a:r>
            <a:endParaRPr sz="1400" b="0" i="0" u="none" strike="noStrike" cap="none">
              <a:solidFill>
                <a:srgbClr val="000000"/>
              </a:solidFill>
              <a:latin typeface="Arial"/>
              <a:ea typeface="Arial"/>
              <a:cs typeface="Arial"/>
              <a:sym typeface="Arial"/>
            </a:endParaRPr>
          </a:p>
        </p:txBody>
      </p:sp>
      <p:graphicFrame>
        <p:nvGraphicFramePr>
          <p:cNvPr id="346" name="Google Shape;346;p13"/>
          <p:cNvGraphicFramePr>
            <a:graphicFrameLocks noGrp="1"/>
          </p:cNvGraphicFramePr>
          <p:nvPr>
            <p:extLst>
              <p:ext uri="{D42A27DB-BD31-4B8C-83A1-F6EECF244321}">
                <p14:modId xmlns:p14="http://schemas.microsoft.com/office/powerpoint/2010/main" val="67123152"/>
              </p:ext>
            </p:extLst>
          </p:nvPr>
        </p:nvGraphicFramePr>
        <p:xfrm>
          <a:off x="214960" y="658299"/>
          <a:ext cx="8714075" cy="4526610"/>
        </p:xfrm>
        <a:graphic>
          <a:graphicData uri="http://schemas.openxmlformats.org/drawingml/2006/table">
            <a:tbl>
              <a:tblPr firstRow="1" bandRow="1">
                <a:noFill/>
                <a:tableStyleId>{364E28B8-86C2-4B07-8DF3-504B5C2EA704}</a:tableStyleId>
              </a:tblPr>
              <a:tblGrid>
                <a:gridCol w="1790325">
                  <a:extLst>
                    <a:ext uri="{9D8B030D-6E8A-4147-A177-3AD203B41FA5}">
                      <a16:colId xmlns:a16="http://schemas.microsoft.com/office/drawing/2014/main" val="20000"/>
                    </a:ext>
                  </a:extLst>
                </a:gridCol>
                <a:gridCol w="184425">
                  <a:extLst>
                    <a:ext uri="{9D8B030D-6E8A-4147-A177-3AD203B41FA5}">
                      <a16:colId xmlns:a16="http://schemas.microsoft.com/office/drawing/2014/main" val="20001"/>
                    </a:ext>
                  </a:extLst>
                </a:gridCol>
                <a:gridCol w="748850">
                  <a:extLst>
                    <a:ext uri="{9D8B030D-6E8A-4147-A177-3AD203B41FA5}">
                      <a16:colId xmlns:a16="http://schemas.microsoft.com/office/drawing/2014/main" val="20002"/>
                    </a:ext>
                  </a:extLst>
                </a:gridCol>
                <a:gridCol w="1234325">
                  <a:extLst>
                    <a:ext uri="{9D8B030D-6E8A-4147-A177-3AD203B41FA5}">
                      <a16:colId xmlns:a16="http://schemas.microsoft.com/office/drawing/2014/main" val="20003"/>
                    </a:ext>
                  </a:extLst>
                </a:gridCol>
                <a:gridCol w="1181650">
                  <a:extLst>
                    <a:ext uri="{9D8B030D-6E8A-4147-A177-3AD203B41FA5}">
                      <a16:colId xmlns:a16="http://schemas.microsoft.com/office/drawing/2014/main" val="20004"/>
                    </a:ext>
                  </a:extLst>
                </a:gridCol>
                <a:gridCol w="812850">
                  <a:extLst>
                    <a:ext uri="{9D8B030D-6E8A-4147-A177-3AD203B41FA5}">
                      <a16:colId xmlns:a16="http://schemas.microsoft.com/office/drawing/2014/main" val="20005"/>
                    </a:ext>
                  </a:extLst>
                </a:gridCol>
                <a:gridCol w="903175">
                  <a:extLst>
                    <a:ext uri="{9D8B030D-6E8A-4147-A177-3AD203B41FA5}">
                      <a16:colId xmlns:a16="http://schemas.microsoft.com/office/drawing/2014/main" val="20006"/>
                    </a:ext>
                  </a:extLst>
                </a:gridCol>
                <a:gridCol w="746750">
                  <a:extLst>
                    <a:ext uri="{9D8B030D-6E8A-4147-A177-3AD203B41FA5}">
                      <a16:colId xmlns:a16="http://schemas.microsoft.com/office/drawing/2014/main" val="20007"/>
                    </a:ext>
                  </a:extLst>
                </a:gridCol>
                <a:gridCol w="1111725">
                  <a:extLst>
                    <a:ext uri="{9D8B030D-6E8A-4147-A177-3AD203B41FA5}">
                      <a16:colId xmlns:a16="http://schemas.microsoft.com/office/drawing/2014/main" val="20008"/>
                    </a:ext>
                  </a:extLst>
                </a:gridCol>
              </a:tblGrid>
              <a:tr h="303975">
                <a:tc gridSpan="9">
                  <a:txBody>
                    <a:bodyPr/>
                    <a:lstStyle/>
                    <a:p>
                      <a:pPr marL="0" marR="0" lvl="0" indent="0" algn="l" rtl="0">
                        <a:lnSpc>
                          <a:spcPct val="100000"/>
                        </a:lnSpc>
                        <a:spcBef>
                          <a:spcPct val="0"/>
                        </a:spcBef>
                        <a:spcAft>
                          <a:spcPct val="0"/>
                        </a:spcAft>
                        <a:buClr>
                          <a:srgbClr val="000000"/>
                        </a:buClr>
                        <a:buSzPts val="1050"/>
                        <a:buFont typeface="Arial"/>
                        <a:buNone/>
                      </a:pPr>
                      <a:r>
                        <a:rPr lang="fr-FR" sz="900" b="1" i="0" strike="noStrike" cap="none" spc="0" baseline="0" dirty="0">
                          <a:solidFill>
                            <a:srgbClr val="000000"/>
                          </a:solidFill>
                          <a:effectLst/>
                          <a:latin typeface="Montserrat"/>
                          <a:ea typeface="Montserrat"/>
                          <a:cs typeface="Montserrat"/>
                        </a:rPr>
                        <a:t>Exigences d’approvisionnement trimestrielles pour les tests </a:t>
                      </a:r>
                      <a:r>
                        <a:rPr lang="fr-FR" sz="900" b="1" i="0" strike="noStrike" cap="none" spc="0" baseline="0" dirty="0" err="1">
                          <a:solidFill>
                            <a:srgbClr val="000000"/>
                          </a:solidFill>
                          <a:effectLst/>
                          <a:latin typeface="Montserrat"/>
                          <a:ea typeface="Montserrat"/>
                          <a:cs typeface="Montserrat"/>
                        </a:rPr>
                        <a:t>Truenat</a:t>
                      </a:r>
                      <a:endParaRPr sz="900" u="none" strike="noStrike" cap="none" dirty="0"/>
                    </a:p>
                  </a:txBody>
                  <a:tcPr marL="68575" marR="68575" marT="34300" marB="34300"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3750">
                <a:tc gridSpan="9">
                  <a:txBody>
                    <a:bodyPr/>
                    <a:lstStyle/>
                    <a:p>
                      <a:pPr marL="0" marR="0" lvl="0" indent="0" algn="l" rtl="0">
                        <a:lnSpc>
                          <a:spcPct val="100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Laboratoire : </a:t>
                      </a:r>
                      <a:r>
                        <a:rPr lang="fr-FR" sz="900" b="0" i="0" strike="noStrike" cap="none" spc="0" baseline="0">
                          <a:solidFill>
                            <a:srgbClr val="000000"/>
                          </a:solidFill>
                          <a:effectLst/>
                          <a:latin typeface="Montserrat"/>
                          <a:ea typeface="Montserrat"/>
                          <a:cs typeface="Montserrat"/>
                        </a:rPr>
                        <a:t>Laboratoire régional de référence</a:t>
                      </a:r>
                      <a:endParaRPr sz="900" u="none" strike="noStrike" cap="none"/>
                    </a:p>
                  </a:txBody>
                  <a:tcPr marL="68575" marR="68575" marT="34300" marB="343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7225">
                <a:tc gridSpan="2">
                  <a:txBody>
                    <a:bodyPr/>
                    <a:lstStyle/>
                    <a:p>
                      <a:pPr marL="0" marR="0" lvl="0" indent="0" algn="l" rtl="0">
                        <a:lnSpc>
                          <a:spcPct val="100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Région : </a:t>
                      </a:r>
                      <a:r>
                        <a:rPr lang="fr-FR" sz="900" b="0" i="0" strike="noStrike" cap="none" spc="0" baseline="0">
                          <a:solidFill>
                            <a:srgbClr val="000000"/>
                          </a:solidFill>
                          <a:effectLst/>
                          <a:latin typeface="Montserrat"/>
                          <a:ea typeface="Montserrat"/>
                          <a:cs typeface="Montserrat"/>
                        </a:rPr>
                        <a:t>Région Ouest</a:t>
                      </a:r>
                      <a:endParaRPr sz="900" u="none" strike="noStrike" cap="none"/>
                    </a:p>
                  </a:txBody>
                  <a:tcPr marL="68575" marR="68575" marT="34300" marB="34300" anchor="ctr">
                    <a:solidFill>
                      <a:schemeClr val="lt1"/>
                    </a:solidFill>
                  </a:tcPr>
                </a:tc>
                <a:tc hMerge="1">
                  <a:txBody>
                    <a:bodyPr/>
                    <a:lstStyle/>
                    <a:p>
                      <a:endParaRPr lang="en-US"/>
                    </a:p>
                  </a:txBody>
                  <a:tcPr/>
                </a:tc>
                <a:tc gridSpan="7">
                  <a:txBody>
                    <a:bodyPr/>
                    <a:lstStyle/>
                    <a:p>
                      <a:pPr marL="0" marR="0" lvl="0" indent="0" algn="l" rtl="0">
                        <a:lnSpc>
                          <a:spcPct val="100000"/>
                        </a:lnSpc>
                        <a:spcBef>
                          <a:spcPct val="0"/>
                        </a:spcBef>
                        <a:spcAft>
                          <a:spcPct val="0"/>
                        </a:spcAft>
                        <a:buClr>
                          <a:srgbClr val="000000"/>
                        </a:buClr>
                        <a:buSzPts val="1050"/>
                        <a:buFont typeface="Arial"/>
                        <a:buNone/>
                      </a:pPr>
                      <a:r>
                        <a:rPr lang="fr-FR" sz="900" b="0" i="0" strike="noStrike" cap="none" spc="0" baseline="0">
                          <a:solidFill>
                            <a:srgbClr val="000000"/>
                          </a:solidFill>
                          <a:effectLst/>
                          <a:latin typeface="Montserrat"/>
                          <a:ea typeface="Montserrat"/>
                          <a:cs typeface="Montserrat"/>
                        </a:rPr>
                        <a:t>Fournitures pour 3e trimestre</a:t>
                      </a:r>
                      <a:endParaRPr sz="900" u="none" strike="noStrike" cap="none"/>
                    </a:p>
                  </a:txBody>
                  <a:tcPr marL="68575" marR="68575" marT="34300" marB="343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18650">
                <a:tc gridSpan="2">
                  <a:txBody>
                    <a:bodyPr/>
                    <a:lstStyle/>
                    <a:p>
                      <a:pPr marL="0" marR="0" lvl="0" indent="0" algn="l" rtl="0">
                        <a:lnSpc>
                          <a:spcPct val="100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District : </a:t>
                      </a:r>
                      <a:r>
                        <a:rPr lang="fr-FR" sz="900" b="0" i="0" strike="noStrike" cap="none" spc="0" baseline="0">
                          <a:solidFill>
                            <a:srgbClr val="000000"/>
                          </a:solidFill>
                          <a:effectLst/>
                          <a:latin typeface="Montserrat"/>
                          <a:ea typeface="Montserrat"/>
                          <a:cs typeface="Montserrat"/>
                        </a:rPr>
                        <a:t>Urbain</a:t>
                      </a:r>
                      <a:endParaRPr sz="900" b="1" u="none" strike="noStrike" cap="none">
                        <a:latin typeface="Montserrat"/>
                        <a:ea typeface="Montserrat"/>
                        <a:cs typeface="Montserrat"/>
                        <a:sym typeface="Montserrat"/>
                      </a:endParaRPr>
                    </a:p>
                  </a:txBody>
                  <a:tcPr marL="68575" marR="68575" marT="34300" marB="34300" anchor="ctr">
                    <a:solidFill>
                      <a:schemeClr val="lt1"/>
                    </a:solidFill>
                  </a:tcPr>
                </a:tc>
                <a:tc hMerge="1">
                  <a:txBody>
                    <a:bodyPr/>
                    <a:lstStyle/>
                    <a:p>
                      <a:endParaRPr lang="en-US"/>
                    </a:p>
                  </a:txBody>
                  <a:tcPr/>
                </a:tc>
                <a:tc gridSpan="7">
                  <a:txBody>
                    <a:bodyPr/>
                    <a:lstStyle/>
                    <a:p>
                      <a:pPr marL="0" marR="0" lvl="0" indent="0" algn="l" rtl="0">
                        <a:lnSpc>
                          <a:spcPct val="100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Année : </a:t>
                      </a:r>
                      <a:r>
                        <a:rPr lang="fr-FR" sz="900" b="0" i="0" strike="noStrike" cap="none" spc="0" baseline="0">
                          <a:solidFill>
                            <a:srgbClr val="000000"/>
                          </a:solidFill>
                          <a:effectLst/>
                          <a:latin typeface="Montserrat"/>
                          <a:ea typeface="Montserrat"/>
                          <a:cs typeface="Montserrat"/>
                        </a:rPr>
                        <a:t>2021</a:t>
                      </a:r>
                      <a:endParaRPr sz="900" u="none" strike="noStrike" cap="none"/>
                    </a:p>
                  </a:txBody>
                  <a:tcPr marL="68575" marR="68575" marT="34300" marB="343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03975">
                <a:tc gridSpan="9">
                  <a:txBody>
                    <a:bodyPr/>
                    <a:lstStyle/>
                    <a:p>
                      <a:pPr marL="0" marR="0" lvl="0" indent="0" algn="l" rtl="0">
                        <a:lnSpc>
                          <a:spcPct val="100000"/>
                        </a:lnSpc>
                        <a:spcBef>
                          <a:spcPct val="0"/>
                        </a:spcBef>
                        <a:spcAft>
                          <a:spcPct val="0"/>
                        </a:spcAft>
                        <a:buClr>
                          <a:srgbClr val="000000"/>
                        </a:buClr>
                        <a:buSzPts val="1050"/>
                        <a:buFont typeface="Arial"/>
                        <a:buNone/>
                      </a:pPr>
                      <a:r>
                        <a:rPr lang="fr-FR" sz="900" b="0" i="0" strike="noStrike" cap="none" spc="0" baseline="0">
                          <a:solidFill>
                            <a:srgbClr val="000000"/>
                          </a:solidFill>
                          <a:effectLst/>
                          <a:latin typeface="Montserrat"/>
                          <a:ea typeface="Montserrat"/>
                          <a:cs typeface="Montserrat"/>
                        </a:rPr>
                        <a:t>Total des tests effectués au trimestre précédent, y compris les tests ayant échoué (A) : 159</a:t>
                      </a:r>
                      <a:endParaRPr sz="900" u="none" strike="noStrike" cap="none"/>
                    </a:p>
                  </a:txBody>
                  <a:tcPr marL="68575" marR="68575" marT="34300" marB="343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718755">
                <a:tc>
                  <a:txBody>
                    <a:bodyPr/>
                    <a:lstStyle/>
                    <a:p>
                      <a:pPr marL="0" marR="0" lvl="0" indent="0" algn="l" rtl="0">
                        <a:lnSpc>
                          <a:spcPct val="100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Articles</a:t>
                      </a:r>
                      <a:endParaRPr sz="900" u="none" strike="noStrike" cap="none"/>
                    </a:p>
                  </a:txBody>
                  <a:tcPr marL="68575" marR="68575" marT="34300" marB="34300" anchor="ctr">
                    <a:solidFill>
                      <a:schemeClr val="lt1"/>
                    </a:solidFill>
                  </a:tcPr>
                </a:tc>
                <a:tc gridSpan="2">
                  <a:txBody>
                    <a:bodyPr/>
                    <a:lstStyle/>
                    <a:p>
                      <a:pPr marL="0" marR="0" lvl="0" indent="0" algn="l" rtl="0">
                        <a:lnSpc>
                          <a:spcPct val="100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Quantité nécessaire par test (B)</a:t>
                      </a:r>
                      <a:endParaRPr sz="900" u="none" strike="noStrike" cap="none">
                        <a:latin typeface="Montserrat"/>
                        <a:ea typeface="Montserrat"/>
                        <a:cs typeface="Montserrat"/>
                        <a:sym typeface="Montserrat"/>
                      </a:endParaRPr>
                    </a:p>
                  </a:txBody>
                  <a:tcPr marL="68575" marR="68575" marT="34300" marB="34300" anchor="ctr">
                    <a:solidFill>
                      <a:schemeClr val="lt1"/>
                    </a:solidFill>
                  </a:tcP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Stock pour un mois © = (A/3) * B</a:t>
                      </a:r>
                      <a:endParaRPr sz="900" u="none" strike="noStrike" cap="none"/>
                    </a:p>
                  </a:txBody>
                  <a:tcPr marL="68575" marR="68575" marT="34300" marB="34300" anchor="ctr">
                    <a:solidFill>
                      <a:schemeClr val="lt1"/>
                    </a:solidFill>
                  </a:tcPr>
                </a:tc>
                <a:tc>
                  <a:txBody>
                    <a:bodyPr/>
                    <a:lstStyle/>
                    <a:p>
                      <a:pPr marL="0" marR="0" lvl="0" indent="0" algn="l" rtl="0">
                        <a:lnSpc>
                          <a:spcPct val="107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Stock pour un trimestre avec un stock tampon de 1 mois (D) = C*4</a:t>
                      </a:r>
                      <a:endParaRPr sz="900" b="1" u="none" strike="noStrike" cap="none">
                        <a:solidFill>
                          <a:schemeClr val="dk1"/>
                        </a:solidFill>
                        <a:latin typeface="Montserrat"/>
                        <a:ea typeface="Montserrat"/>
                        <a:cs typeface="Montserrat"/>
                        <a:sym typeface="Montserrat"/>
                      </a:endParaRPr>
                    </a:p>
                  </a:txBody>
                  <a:tcPr marL="7150" marR="7150" marT="7150" marB="0" anchor="ctr">
                    <a:solidFill>
                      <a:schemeClr val="lt1"/>
                    </a:solidFill>
                  </a:tcPr>
                </a:tc>
                <a:tc>
                  <a:txBody>
                    <a:bodyPr/>
                    <a:lstStyle/>
                    <a:p>
                      <a:pPr marL="0" marR="0" lvl="0" indent="0" algn="l" rtl="0">
                        <a:lnSpc>
                          <a:spcPct val="107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Stock disponible (E) </a:t>
                      </a:r>
                      <a:endParaRPr sz="900" b="1" u="none" strike="noStrike" cap="none">
                        <a:solidFill>
                          <a:schemeClr val="dk1"/>
                        </a:solidFill>
                        <a:latin typeface="Montserrat"/>
                        <a:ea typeface="Montserrat"/>
                        <a:cs typeface="Montserrat"/>
                        <a:sym typeface="Montserrat"/>
                      </a:endParaRPr>
                    </a:p>
                  </a:txBody>
                  <a:tcPr marL="7150" marR="7150" marT="7150" marB="0" anchor="ctr">
                    <a:solidFill>
                      <a:schemeClr val="lt1"/>
                    </a:solidFill>
                  </a:tcPr>
                </a:tc>
                <a:tc>
                  <a:txBody>
                    <a:bodyPr/>
                    <a:lstStyle/>
                    <a:p>
                      <a:pPr marL="0" marR="0" lvl="0" indent="0" algn="l" rtl="0">
                        <a:lnSpc>
                          <a:spcPct val="107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Demande estimée (F) = D-E</a:t>
                      </a:r>
                      <a:endParaRPr sz="900" b="1" u="none" strike="noStrike" cap="none">
                        <a:solidFill>
                          <a:schemeClr val="dk1"/>
                        </a:solidFill>
                        <a:latin typeface="Montserrat"/>
                        <a:ea typeface="Montserrat"/>
                        <a:cs typeface="Montserrat"/>
                        <a:sym typeface="Montserrat"/>
                      </a:endParaRPr>
                    </a:p>
                  </a:txBody>
                  <a:tcPr marL="7150" marR="7150" marT="7150" marB="0" anchor="ctr">
                    <a:solidFill>
                      <a:schemeClr val="lt1"/>
                    </a:solidFill>
                  </a:tcPr>
                </a:tc>
                <a:tc>
                  <a:txBody>
                    <a:bodyPr/>
                    <a:lstStyle/>
                    <a:p>
                      <a:pPr marL="0" marR="0" lvl="0" indent="0" algn="l" rtl="0">
                        <a:lnSpc>
                          <a:spcPct val="107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Unité de commande (G)</a:t>
                      </a:r>
                      <a:endParaRPr sz="900" b="1" u="none" strike="noStrike" cap="none">
                        <a:solidFill>
                          <a:schemeClr val="dk1"/>
                        </a:solidFill>
                        <a:latin typeface="Montserrat"/>
                        <a:ea typeface="Montserrat"/>
                        <a:cs typeface="Montserrat"/>
                        <a:sym typeface="Montserrat"/>
                      </a:endParaRPr>
                    </a:p>
                  </a:txBody>
                  <a:tcPr marL="7150" marR="7150" marT="7150" marB="0" anchor="ctr">
                    <a:solidFill>
                      <a:schemeClr val="lt1"/>
                    </a:solidFill>
                  </a:tcPr>
                </a:tc>
                <a:tc>
                  <a:txBody>
                    <a:bodyPr/>
                    <a:lstStyle/>
                    <a:p>
                      <a:pPr marL="0" marR="0" lvl="0" indent="0" algn="l" rtl="0">
                        <a:lnSpc>
                          <a:spcPct val="107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Commande réelle (H) = F/G et arrondir</a:t>
                      </a:r>
                      <a:endParaRPr sz="900" b="1" u="none" strike="noStrike" cap="none">
                        <a:solidFill>
                          <a:schemeClr val="dk1"/>
                        </a:solidFill>
                        <a:latin typeface="Montserrat"/>
                        <a:ea typeface="Montserrat"/>
                        <a:cs typeface="Montserrat"/>
                        <a:sym typeface="Montserrat"/>
                      </a:endParaRPr>
                    </a:p>
                  </a:txBody>
                  <a:tcPr marL="7150" marR="7150" marT="7150" marB="0" anchor="ctr">
                    <a:solidFill>
                      <a:schemeClr val="lt1"/>
                    </a:solidFill>
                  </a:tcPr>
                </a:tc>
                <a:extLst>
                  <a:ext uri="{0D108BD9-81ED-4DB2-BD59-A6C34878D82A}">
                    <a16:rowId xmlns:a16="http://schemas.microsoft.com/office/drawing/2014/main" val="10005"/>
                  </a:ext>
                </a:extLst>
              </a:tr>
              <a:tr h="551550">
                <a:tc>
                  <a:txBody>
                    <a:bodyPr/>
                    <a:lstStyle/>
                    <a:p>
                      <a:pPr marL="0" marR="0" lvl="0" indent="0" algn="l" rtl="0">
                        <a:lnSpc>
                          <a:spcPct val="100000"/>
                        </a:lnSpc>
                        <a:spcBef>
                          <a:spcPct val="0"/>
                        </a:spcBef>
                        <a:spcAft>
                          <a:spcPct val="0"/>
                        </a:spcAft>
                        <a:buClr>
                          <a:srgbClr val="000000"/>
                        </a:buClr>
                        <a:buSzPts val="1050"/>
                        <a:buFont typeface="Arial"/>
                        <a:buNone/>
                      </a:pPr>
                      <a:r>
                        <a:rPr lang="fr-FR" sz="900" b="0" i="0" strike="noStrike" cap="none" spc="0" baseline="0">
                          <a:solidFill>
                            <a:srgbClr val="000000"/>
                          </a:solidFill>
                          <a:effectLst/>
                          <a:latin typeface="Montserrat"/>
                          <a:ea typeface="Montserrat"/>
                          <a:cs typeface="Montserrat"/>
                        </a:rPr>
                        <a:t>Coffret de prétraitement des échantillons Trueprep® AUTO MTB (20 tests par coffret)</a:t>
                      </a:r>
                      <a:endParaRPr sz="900" u="none" strike="noStrike" cap="none"/>
                    </a:p>
                  </a:txBody>
                  <a:tcPr marL="68575" marR="68575" marT="34300" marB="34300" anchor="ctr">
                    <a:solidFill>
                      <a:schemeClr val="lt1"/>
                    </a:solidFill>
                  </a:tcPr>
                </a:tc>
                <a:tc gridSpan="2">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extLst>
                  <a:ext uri="{0D108BD9-81ED-4DB2-BD59-A6C34878D82A}">
                    <a16:rowId xmlns:a16="http://schemas.microsoft.com/office/drawing/2014/main" val="10006"/>
                  </a:ext>
                </a:extLst>
              </a:tr>
              <a:tr h="609275">
                <a:tc>
                  <a:txBody>
                    <a:bodyPr/>
                    <a:lstStyle/>
                    <a:p>
                      <a:pPr marL="0" marR="0" lvl="0" indent="0" algn="l" rtl="0">
                        <a:lnSpc>
                          <a:spcPct val="100000"/>
                        </a:lnSpc>
                        <a:spcBef>
                          <a:spcPct val="0"/>
                        </a:spcBef>
                        <a:spcAft>
                          <a:spcPct val="0"/>
                        </a:spcAft>
                        <a:buClr>
                          <a:srgbClr val="000000"/>
                        </a:buClr>
                        <a:buSzPts val="1050"/>
                        <a:buFont typeface="Arial"/>
                        <a:buNone/>
                      </a:pPr>
                      <a:r>
                        <a:rPr lang="fr-FR" sz="900" b="0" i="0" strike="noStrike" cap="none" spc="0" baseline="0">
                          <a:solidFill>
                            <a:srgbClr val="000000"/>
                          </a:solidFill>
                          <a:effectLst/>
                          <a:latin typeface="Montserrat"/>
                          <a:ea typeface="Montserrat"/>
                          <a:cs typeface="Montserrat"/>
                        </a:rPr>
                        <a:t>Kit de préparation des échantillons à cartouche universelle Trueprep® AUTO v2 (20 tests)</a:t>
                      </a:r>
                      <a:endParaRPr sz="900" u="none" strike="noStrike" cap="none"/>
                    </a:p>
                  </a:txBody>
                  <a:tcPr marL="68575" marR="68575" marT="34300" marB="34300" anchor="ctr">
                    <a:solidFill>
                      <a:schemeClr val="lt1"/>
                    </a:solidFill>
                  </a:tcPr>
                </a:tc>
                <a:tc gridSpan="2">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dirty="0">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extLst>
                  <a:ext uri="{0D108BD9-81ED-4DB2-BD59-A6C34878D82A}">
                    <a16:rowId xmlns:a16="http://schemas.microsoft.com/office/drawing/2014/main" val="10007"/>
                  </a:ext>
                </a:extLst>
              </a:tr>
              <a:tr h="256550">
                <a:tc>
                  <a:txBody>
                    <a:bodyPr/>
                    <a:lstStyle/>
                    <a:p>
                      <a:pPr marL="0" marR="0" lvl="0" indent="0" algn="l" rtl="0">
                        <a:lnSpc>
                          <a:spcPct val="100000"/>
                        </a:lnSpc>
                        <a:spcBef>
                          <a:spcPct val="0"/>
                        </a:spcBef>
                        <a:spcAft>
                          <a:spcPct val="0"/>
                        </a:spcAft>
                        <a:buClr>
                          <a:srgbClr val="000000"/>
                        </a:buClr>
                        <a:buSzPts val="1050"/>
                        <a:buFont typeface="Arial"/>
                        <a:buNone/>
                      </a:pPr>
                      <a:r>
                        <a:rPr lang="fr-FR" sz="900" b="0" i="0" strike="noStrike" cap="none" spc="0" baseline="0">
                          <a:solidFill>
                            <a:srgbClr val="000000"/>
                          </a:solidFill>
                          <a:effectLst/>
                          <a:latin typeface="Montserrat"/>
                          <a:ea typeface="Montserrat"/>
                          <a:cs typeface="Montserrat"/>
                        </a:rPr>
                        <a:t>Coffret de puces Truenat</a:t>
                      </a:r>
                      <a:endParaRPr sz="900" u="none" strike="noStrike" cap="none"/>
                    </a:p>
                  </a:txBody>
                  <a:tcPr marL="68575" marR="68575" marT="34300" marB="34300" anchor="ctr">
                    <a:solidFill>
                      <a:schemeClr val="lt1"/>
                    </a:solidFill>
                  </a:tcPr>
                </a:tc>
                <a:tc gridSpan="2">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extLst>
                  <a:ext uri="{0D108BD9-81ED-4DB2-BD59-A6C34878D82A}">
                    <a16:rowId xmlns:a16="http://schemas.microsoft.com/office/drawing/2014/main" val="10008"/>
                  </a:ext>
                </a:extLst>
              </a:tr>
              <a:tr h="377375">
                <a:tc>
                  <a:txBody>
                    <a:bodyPr/>
                    <a:lstStyle/>
                    <a:p>
                      <a:pPr marL="0" marR="0" lvl="0" indent="0" algn="l" rtl="0">
                        <a:lnSpc>
                          <a:spcPct val="100000"/>
                        </a:lnSpc>
                        <a:spcBef>
                          <a:spcPct val="0"/>
                        </a:spcBef>
                        <a:spcAft>
                          <a:spcPct val="0"/>
                        </a:spcAft>
                        <a:buClr>
                          <a:srgbClr val="000000"/>
                        </a:buClr>
                        <a:buSzPts val="1050"/>
                        <a:buFont typeface="Arial"/>
                        <a:buNone/>
                      </a:pPr>
                      <a:r>
                        <a:rPr lang="fr-FR" sz="900" b="0" i="0" strike="noStrike" cap="none" spc="0" baseline="0">
                          <a:solidFill>
                            <a:srgbClr val="000000"/>
                          </a:solidFill>
                          <a:effectLst/>
                          <a:latin typeface="Montserrat"/>
                          <a:ea typeface="Montserrat"/>
                          <a:cs typeface="Montserrat"/>
                        </a:rPr>
                        <a:t>Coffret de puces Truenat MTB Plus</a:t>
                      </a:r>
                      <a:endParaRPr sz="900" u="none" strike="noStrike" cap="none"/>
                    </a:p>
                  </a:txBody>
                  <a:tcPr marL="68575" marR="68575" marT="34300" marB="34300" anchor="ctr">
                    <a:solidFill>
                      <a:schemeClr val="lt1"/>
                    </a:solidFill>
                  </a:tcPr>
                </a:tc>
                <a:tc gridSpan="2">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extLst>
                  <a:ext uri="{0D108BD9-81ED-4DB2-BD59-A6C34878D82A}">
                    <a16:rowId xmlns:a16="http://schemas.microsoft.com/office/drawing/2014/main" val="10009"/>
                  </a:ext>
                </a:extLst>
              </a:tr>
              <a:tr h="391875">
                <a:tc>
                  <a:txBody>
                    <a:bodyPr/>
                    <a:lstStyle/>
                    <a:p>
                      <a:pPr marL="0" marR="0" lvl="0" indent="0" algn="l" rtl="0">
                        <a:lnSpc>
                          <a:spcPct val="100000"/>
                        </a:lnSpc>
                        <a:spcBef>
                          <a:spcPct val="0"/>
                        </a:spcBef>
                        <a:spcAft>
                          <a:spcPct val="0"/>
                        </a:spcAft>
                        <a:buClr>
                          <a:srgbClr val="000000"/>
                        </a:buClr>
                        <a:buSzPts val="1050"/>
                        <a:buFont typeface="Arial"/>
                        <a:buNone/>
                      </a:pPr>
                      <a:r>
                        <a:rPr lang="fr-FR" sz="900" b="0" i="0" strike="noStrike" cap="none" spc="0" baseline="0">
                          <a:solidFill>
                            <a:srgbClr val="000000"/>
                          </a:solidFill>
                          <a:effectLst/>
                          <a:latin typeface="Montserrat"/>
                          <a:ea typeface="Montserrat"/>
                          <a:cs typeface="Montserrat"/>
                        </a:rPr>
                        <a:t>Coffret de puces Truenat MTB-RIF-Dx</a:t>
                      </a:r>
                      <a:endParaRPr sz="900" u="none" strike="noStrike" cap="none"/>
                    </a:p>
                  </a:txBody>
                  <a:tcPr marL="68575" marR="68575" marT="34300" marB="34300" anchor="ctr">
                    <a:solidFill>
                      <a:schemeClr val="lt1"/>
                    </a:solidFill>
                  </a:tcPr>
                </a:tc>
                <a:tc gridSpan="2">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dirty="0">
                        <a:latin typeface="Montserrat"/>
                        <a:ea typeface="Montserrat"/>
                        <a:cs typeface="Montserrat"/>
                        <a:sym typeface="Montserrat"/>
                      </a:endParaRPr>
                    </a:p>
                  </a:txBody>
                  <a:tcPr marL="68575" marR="68575" marT="34300" marB="34300" anchor="ctr">
                    <a:solidFill>
                      <a:schemeClr val="lt1"/>
                    </a:solidFill>
                  </a:tcPr>
                </a:tc>
                <a:extLst>
                  <a:ext uri="{0D108BD9-81ED-4DB2-BD59-A6C34878D82A}">
                    <a16:rowId xmlns:a16="http://schemas.microsoft.com/office/drawing/2014/main" val="10010"/>
                  </a:ext>
                </a:extLst>
              </a:tr>
            </a:tbl>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4"/>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600" b="1" i="0" strike="noStrike" cap="none" spc="0" baseline="0">
                <a:solidFill>
                  <a:srgbClr val="000000"/>
                </a:solidFill>
                <a:effectLst/>
                <a:latin typeface="Montserrat ExtraBold"/>
                <a:ea typeface="Montserrat ExtraBold"/>
                <a:cs typeface="Montserrat ExtraBold"/>
              </a:rPr>
              <a:t>GESTION DES STOCKS</a:t>
            </a:r>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5"/>
          <p:cNvSpPr txBox="1">
            <a:spLocks noGrp="1"/>
          </p:cNvSpPr>
          <p:nvPr>
            <p:ph type="title"/>
          </p:nvPr>
        </p:nvSpPr>
        <p:spPr>
          <a:xfrm>
            <a:off x="723017" y="275898"/>
            <a:ext cx="7191273" cy="614854"/>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Gestion des stocks</a:t>
            </a:r>
            <a:endParaRPr/>
          </a:p>
        </p:txBody>
      </p:sp>
      <p:grpSp>
        <p:nvGrpSpPr>
          <p:cNvPr id="359" name="Google Shape;359;p15"/>
          <p:cNvGrpSpPr/>
          <p:nvPr/>
        </p:nvGrpSpPr>
        <p:grpSpPr>
          <a:xfrm>
            <a:off x="721953" y="1907715"/>
            <a:ext cx="7620293" cy="2586162"/>
            <a:chOff x="7578" y="248432"/>
            <a:chExt cx="7620293" cy="2586162"/>
          </a:xfrm>
        </p:grpSpPr>
        <p:sp>
          <p:nvSpPr>
            <p:cNvPr id="360" name="Google Shape;360;p15"/>
            <p:cNvSpPr/>
            <p:nvPr/>
          </p:nvSpPr>
          <p:spPr>
            <a:xfrm>
              <a:off x="653366" y="475878"/>
              <a:ext cx="516630" cy="71"/>
            </a:xfrm>
            <a:prstGeom prst="rect">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5"/>
            <p:cNvSpPr/>
            <p:nvPr/>
          </p:nvSpPr>
          <p:spPr>
            <a:xfrm>
              <a:off x="1200994" y="432475"/>
              <a:ext cx="59412" cy="111699"/>
            </a:xfrm>
            <a:prstGeom prst="chevron">
              <a:avLst>
                <a:gd name="adj" fmla="val 9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5"/>
            <p:cNvSpPr/>
            <p:nvPr/>
          </p:nvSpPr>
          <p:spPr>
            <a:xfrm>
              <a:off x="361306" y="248433"/>
              <a:ext cx="454962" cy="454962"/>
            </a:xfrm>
            <a:prstGeom prst="ellipse">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5"/>
            <p:cNvSpPr txBox="1"/>
            <p:nvPr/>
          </p:nvSpPr>
          <p:spPr>
            <a:xfrm>
              <a:off x="427934" y="315061"/>
              <a:ext cx="321706" cy="321706"/>
            </a:xfrm>
            <a:prstGeom prst="rect">
              <a:avLst/>
            </a:prstGeom>
            <a:noFill/>
            <a:ln>
              <a:noFill/>
            </a:ln>
          </p:spPr>
          <p:txBody>
            <a:bodyPr spcFirstLastPara="1" wrap="square" lIns="17650" tIns="17650" rIns="17650" bIns="17650" anchor="ctr" anchorCtr="0">
              <a:noAutofit/>
            </a:bodyPr>
            <a:lstStyle/>
            <a:p>
              <a:pPr marL="0" marR="0" lvl="0" indent="0" algn="ctr" rtl="0">
                <a:lnSpc>
                  <a:spcPct val="90000"/>
                </a:lnSpc>
                <a:spcBef>
                  <a:spcPct val="0"/>
                </a:spcBef>
                <a:spcAft>
                  <a:spcPct val="0"/>
                </a:spcAft>
                <a:buClr>
                  <a:srgbClr val="000000"/>
                </a:buClr>
                <a:buSzPts val="2400"/>
                <a:buFont typeface="Arial"/>
                <a:buNone/>
              </a:pPr>
              <a:r>
                <a:rPr lang="fr-FR" sz="2400" b="0" i="0" strike="noStrike" cap="none" spc="0" baseline="0">
                  <a:solidFill>
                    <a:srgbClr val="FFFFFF"/>
                  </a:solidFill>
                  <a:effectLst/>
                  <a:latin typeface="Montserrat"/>
                  <a:ea typeface="Montserrat"/>
                  <a:cs typeface="Montserrat"/>
                </a:rPr>
                <a:t>1</a:t>
              </a:r>
              <a:endParaRPr sz="1400" b="0" i="0" u="none" strike="noStrike" cap="none">
                <a:solidFill>
                  <a:srgbClr val="000000"/>
                </a:solidFill>
                <a:latin typeface="Arial"/>
                <a:ea typeface="Arial"/>
                <a:cs typeface="Arial"/>
                <a:sym typeface="Arial"/>
              </a:endParaRPr>
            </a:p>
          </p:txBody>
        </p:sp>
        <p:sp>
          <p:nvSpPr>
            <p:cNvPr id="364" name="Google Shape;364;p15"/>
            <p:cNvSpPr/>
            <p:nvPr/>
          </p:nvSpPr>
          <p:spPr>
            <a:xfrm>
              <a:off x="7578" y="868994"/>
              <a:ext cx="1162417" cy="1965600"/>
            </a:xfrm>
            <a:prstGeom prst="upArrowCallout">
              <a:avLst>
                <a:gd name="adj1" fmla="val 50000"/>
                <a:gd name="adj2" fmla="val 20000"/>
                <a:gd name="adj3" fmla="val 20000"/>
                <a:gd name="adj4" fmla="val 10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5"/>
            <p:cNvSpPr txBox="1"/>
            <p:nvPr/>
          </p:nvSpPr>
          <p:spPr>
            <a:xfrm>
              <a:off x="7578" y="1101477"/>
              <a:ext cx="1162417" cy="1733117"/>
            </a:xfrm>
            <a:prstGeom prst="rect">
              <a:avLst/>
            </a:prstGeom>
            <a:noFill/>
            <a:ln>
              <a:noFill/>
            </a:ln>
          </p:spPr>
          <p:txBody>
            <a:bodyPr spcFirstLastPara="1" wrap="square" lIns="91675" tIns="165100" rIns="91675" bIns="165100" anchor="t" anchorCtr="0">
              <a:noAutofit/>
            </a:bodyPr>
            <a:lstStyle/>
            <a:p>
              <a:pPr marL="0" marR="0" lvl="0" indent="0" algn="l"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Faire un « inventaire » mensuel </a:t>
              </a:r>
              <a:endParaRPr sz="1400" b="0" i="0" u="none" strike="noStrike" cap="none">
                <a:solidFill>
                  <a:srgbClr val="000000"/>
                </a:solidFill>
                <a:latin typeface="Arial"/>
                <a:ea typeface="Arial"/>
                <a:cs typeface="Arial"/>
                <a:sym typeface="Arial"/>
              </a:endParaRPr>
            </a:p>
          </p:txBody>
        </p:sp>
        <p:sp>
          <p:nvSpPr>
            <p:cNvPr id="366" name="Google Shape;366;p15"/>
            <p:cNvSpPr/>
            <p:nvPr/>
          </p:nvSpPr>
          <p:spPr>
            <a:xfrm>
              <a:off x="1299153" y="475877"/>
              <a:ext cx="1162417" cy="71"/>
            </a:xfrm>
            <a:prstGeom prst="rect">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5"/>
            <p:cNvSpPr/>
            <p:nvPr/>
          </p:nvSpPr>
          <p:spPr>
            <a:xfrm>
              <a:off x="2492569" y="432474"/>
              <a:ext cx="59412" cy="111700"/>
            </a:xfrm>
            <a:prstGeom prst="chevron">
              <a:avLst>
                <a:gd name="adj" fmla="val 9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5"/>
            <p:cNvSpPr/>
            <p:nvPr/>
          </p:nvSpPr>
          <p:spPr>
            <a:xfrm>
              <a:off x="1652881" y="248432"/>
              <a:ext cx="454962" cy="454962"/>
            </a:xfrm>
            <a:prstGeom prst="ellipse">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5"/>
            <p:cNvSpPr txBox="1"/>
            <p:nvPr/>
          </p:nvSpPr>
          <p:spPr>
            <a:xfrm>
              <a:off x="1719509" y="315060"/>
              <a:ext cx="321706" cy="321706"/>
            </a:xfrm>
            <a:prstGeom prst="rect">
              <a:avLst/>
            </a:prstGeom>
            <a:noFill/>
            <a:ln>
              <a:noFill/>
            </a:ln>
          </p:spPr>
          <p:txBody>
            <a:bodyPr spcFirstLastPara="1" wrap="square" lIns="17650" tIns="17650" rIns="17650" bIns="17650" anchor="ctr" anchorCtr="0">
              <a:noAutofit/>
            </a:bodyPr>
            <a:lstStyle/>
            <a:p>
              <a:pPr marL="0" marR="0" lvl="0" indent="0" algn="ctr" rtl="0">
                <a:lnSpc>
                  <a:spcPct val="90000"/>
                </a:lnSpc>
                <a:spcBef>
                  <a:spcPct val="0"/>
                </a:spcBef>
                <a:spcAft>
                  <a:spcPct val="0"/>
                </a:spcAft>
                <a:buClr>
                  <a:srgbClr val="000000"/>
                </a:buClr>
                <a:buSzPts val="2400"/>
                <a:buFont typeface="Arial"/>
                <a:buNone/>
              </a:pPr>
              <a:r>
                <a:rPr lang="fr-FR" sz="2400" b="0" i="0" strike="noStrike" cap="none" spc="0" baseline="0">
                  <a:solidFill>
                    <a:srgbClr val="FFFFFF"/>
                  </a:solidFill>
                  <a:effectLst/>
                  <a:latin typeface="Montserrat"/>
                  <a:ea typeface="Montserrat"/>
                  <a:cs typeface="Montserrat"/>
                </a:rPr>
                <a:t>2</a:t>
              </a:r>
              <a:endParaRPr sz="1400" b="0" i="0" u="none" strike="noStrike" cap="none">
                <a:solidFill>
                  <a:srgbClr val="000000"/>
                </a:solidFill>
                <a:latin typeface="Arial"/>
                <a:ea typeface="Arial"/>
                <a:cs typeface="Arial"/>
                <a:sym typeface="Arial"/>
              </a:endParaRPr>
            </a:p>
          </p:txBody>
        </p:sp>
        <p:sp>
          <p:nvSpPr>
            <p:cNvPr id="370" name="Google Shape;370;p15"/>
            <p:cNvSpPr/>
            <p:nvPr/>
          </p:nvSpPr>
          <p:spPr>
            <a:xfrm>
              <a:off x="1299153" y="868994"/>
              <a:ext cx="1162417" cy="1965600"/>
            </a:xfrm>
            <a:prstGeom prst="upArrowCallout">
              <a:avLst>
                <a:gd name="adj1" fmla="val 50000"/>
                <a:gd name="adj2" fmla="val 20000"/>
                <a:gd name="adj3" fmla="val 20000"/>
                <a:gd name="adj4" fmla="val 10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5"/>
            <p:cNvSpPr txBox="1"/>
            <p:nvPr/>
          </p:nvSpPr>
          <p:spPr>
            <a:xfrm>
              <a:off x="1299153" y="1101477"/>
              <a:ext cx="1162417" cy="1733117"/>
            </a:xfrm>
            <a:prstGeom prst="rect">
              <a:avLst/>
            </a:prstGeom>
            <a:noFill/>
            <a:ln>
              <a:noFill/>
            </a:ln>
          </p:spPr>
          <p:txBody>
            <a:bodyPr spcFirstLastPara="1" wrap="square" lIns="91675" tIns="165100" rIns="91675" bIns="165100" anchor="t" anchorCtr="0">
              <a:noAutofit/>
            </a:bodyPr>
            <a:lstStyle/>
            <a:p>
              <a:pPr marL="0" marR="0" lvl="0" indent="0" algn="l"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Tenir des journaux d’inventaire</a:t>
              </a:r>
              <a:endParaRPr sz="1400" b="0" i="0" u="none" strike="noStrike" cap="none">
                <a:solidFill>
                  <a:srgbClr val="000000"/>
                </a:solidFill>
                <a:latin typeface="Arial"/>
                <a:ea typeface="Arial"/>
                <a:cs typeface="Arial"/>
                <a:sym typeface="Arial"/>
              </a:endParaRPr>
            </a:p>
          </p:txBody>
        </p:sp>
        <p:sp>
          <p:nvSpPr>
            <p:cNvPr id="372" name="Google Shape;372;p15"/>
            <p:cNvSpPr/>
            <p:nvPr/>
          </p:nvSpPr>
          <p:spPr>
            <a:xfrm>
              <a:off x="2590728" y="475877"/>
              <a:ext cx="1162417" cy="71"/>
            </a:xfrm>
            <a:prstGeom prst="rect">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5"/>
            <p:cNvSpPr/>
            <p:nvPr/>
          </p:nvSpPr>
          <p:spPr>
            <a:xfrm>
              <a:off x="3784144" y="432474"/>
              <a:ext cx="59412" cy="111701"/>
            </a:xfrm>
            <a:prstGeom prst="chevron">
              <a:avLst>
                <a:gd name="adj" fmla="val 9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15"/>
            <p:cNvSpPr/>
            <p:nvPr/>
          </p:nvSpPr>
          <p:spPr>
            <a:xfrm>
              <a:off x="2944456" y="248432"/>
              <a:ext cx="454962" cy="454962"/>
            </a:xfrm>
            <a:prstGeom prst="ellipse">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5"/>
            <p:cNvSpPr txBox="1"/>
            <p:nvPr/>
          </p:nvSpPr>
          <p:spPr>
            <a:xfrm>
              <a:off x="3011084" y="315060"/>
              <a:ext cx="321706" cy="321706"/>
            </a:xfrm>
            <a:prstGeom prst="rect">
              <a:avLst/>
            </a:prstGeom>
            <a:noFill/>
            <a:ln>
              <a:noFill/>
            </a:ln>
          </p:spPr>
          <p:txBody>
            <a:bodyPr spcFirstLastPara="1" wrap="square" lIns="17650" tIns="17650" rIns="17650" bIns="17650" anchor="ctr" anchorCtr="0">
              <a:noAutofit/>
            </a:bodyPr>
            <a:lstStyle/>
            <a:p>
              <a:pPr marL="0" marR="0" lvl="0" indent="0" algn="ctr" rtl="0">
                <a:lnSpc>
                  <a:spcPct val="90000"/>
                </a:lnSpc>
                <a:spcBef>
                  <a:spcPct val="0"/>
                </a:spcBef>
                <a:spcAft>
                  <a:spcPct val="0"/>
                </a:spcAft>
                <a:buClr>
                  <a:srgbClr val="000000"/>
                </a:buClr>
                <a:buSzPts val="2400"/>
                <a:buFont typeface="Arial"/>
                <a:buNone/>
              </a:pPr>
              <a:r>
                <a:rPr lang="fr-FR" sz="2400" b="0" i="0" strike="noStrike" cap="none" spc="0" baseline="0">
                  <a:solidFill>
                    <a:srgbClr val="FFFFFF"/>
                  </a:solidFill>
                  <a:effectLst/>
                  <a:latin typeface="Montserrat"/>
                  <a:ea typeface="Montserrat"/>
                  <a:cs typeface="Montserrat"/>
                </a:rPr>
                <a:t>3</a:t>
              </a:r>
              <a:endParaRPr sz="1400" b="0" i="0" u="none" strike="noStrike" cap="none">
                <a:solidFill>
                  <a:srgbClr val="000000"/>
                </a:solidFill>
                <a:latin typeface="Arial"/>
                <a:ea typeface="Arial"/>
                <a:cs typeface="Arial"/>
                <a:sym typeface="Arial"/>
              </a:endParaRPr>
            </a:p>
          </p:txBody>
        </p:sp>
        <p:sp>
          <p:nvSpPr>
            <p:cNvPr id="376" name="Google Shape;376;p15"/>
            <p:cNvSpPr/>
            <p:nvPr/>
          </p:nvSpPr>
          <p:spPr>
            <a:xfrm>
              <a:off x="2590728" y="868994"/>
              <a:ext cx="1162417" cy="1965600"/>
            </a:xfrm>
            <a:prstGeom prst="upArrowCallout">
              <a:avLst>
                <a:gd name="adj1" fmla="val 50000"/>
                <a:gd name="adj2" fmla="val 20000"/>
                <a:gd name="adj3" fmla="val 20000"/>
                <a:gd name="adj4" fmla="val 10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5"/>
            <p:cNvSpPr txBox="1"/>
            <p:nvPr/>
          </p:nvSpPr>
          <p:spPr>
            <a:xfrm>
              <a:off x="2590728" y="1101477"/>
              <a:ext cx="1162417" cy="1733117"/>
            </a:xfrm>
            <a:prstGeom prst="rect">
              <a:avLst/>
            </a:prstGeom>
            <a:noFill/>
            <a:ln>
              <a:noFill/>
            </a:ln>
          </p:spPr>
          <p:txBody>
            <a:bodyPr spcFirstLastPara="1" wrap="square" lIns="91675" tIns="165100" rIns="91675" bIns="165100" anchor="t" anchorCtr="0">
              <a:noAutofit/>
            </a:bodyPr>
            <a:lstStyle/>
            <a:p>
              <a:pPr marL="0" marR="0" lvl="0" indent="0" algn="l" rtl="0">
                <a:lnSpc>
                  <a:spcPct val="9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Déterminer la quantité à commander</a:t>
              </a:r>
              <a:endParaRPr sz="1400" b="0" i="0" u="none" strike="noStrike" cap="none">
                <a:solidFill>
                  <a:srgbClr val="000000"/>
                </a:solidFill>
                <a:latin typeface="Arial"/>
                <a:ea typeface="Arial"/>
                <a:cs typeface="Arial"/>
                <a:sym typeface="Arial"/>
              </a:endParaRPr>
            </a:p>
          </p:txBody>
        </p:sp>
        <p:sp>
          <p:nvSpPr>
            <p:cNvPr id="378" name="Google Shape;378;p15"/>
            <p:cNvSpPr/>
            <p:nvPr/>
          </p:nvSpPr>
          <p:spPr>
            <a:xfrm>
              <a:off x="3882304" y="475877"/>
              <a:ext cx="1162417" cy="72"/>
            </a:xfrm>
            <a:prstGeom prst="rect">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5"/>
            <p:cNvSpPr/>
            <p:nvPr/>
          </p:nvSpPr>
          <p:spPr>
            <a:xfrm>
              <a:off x="5075719" y="432474"/>
              <a:ext cx="59412" cy="111701"/>
            </a:xfrm>
            <a:prstGeom prst="chevron">
              <a:avLst>
                <a:gd name="adj" fmla="val 9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5"/>
            <p:cNvSpPr/>
            <p:nvPr/>
          </p:nvSpPr>
          <p:spPr>
            <a:xfrm>
              <a:off x="4236031" y="248432"/>
              <a:ext cx="454962" cy="454962"/>
            </a:xfrm>
            <a:prstGeom prst="ellipse">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5"/>
            <p:cNvSpPr txBox="1"/>
            <p:nvPr/>
          </p:nvSpPr>
          <p:spPr>
            <a:xfrm>
              <a:off x="4302659" y="315060"/>
              <a:ext cx="321706" cy="321706"/>
            </a:xfrm>
            <a:prstGeom prst="rect">
              <a:avLst/>
            </a:prstGeom>
            <a:noFill/>
            <a:ln>
              <a:noFill/>
            </a:ln>
          </p:spPr>
          <p:txBody>
            <a:bodyPr spcFirstLastPara="1" wrap="square" lIns="17650" tIns="17650" rIns="17650" bIns="17650" anchor="ctr" anchorCtr="0">
              <a:noAutofit/>
            </a:bodyPr>
            <a:lstStyle/>
            <a:p>
              <a:pPr marL="0" marR="0" lvl="0" indent="0" algn="ctr" rtl="0">
                <a:lnSpc>
                  <a:spcPct val="90000"/>
                </a:lnSpc>
                <a:spcBef>
                  <a:spcPct val="0"/>
                </a:spcBef>
                <a:spcAft>
                  <a:spcPct val="0"/>
                </a:spcAft>
                <a:buClr>
                  <a:srgbClr val="000000"/>
                </a:buClr>
                <a:buSzPts val="2400"/>
                <a:buFont typeface="Arial"/>
                <a:buNone/>
              </a:pPr>
              <a:r>
                <a:rPr lang="fr-FR" sz="2400" b="0" i="0" strike="noStrike" cap="none" spc="0" baseline="0">
                  <a:solidFill>
                    <a:srgbClr val="FFFFFF"/>
                  </a:solidFill>
                  <a:effectLst/>
                  <a:latin typeface="Montserrat"/>
                  <a:ea typeface="Montserrat"/>
                  <a:cs typeface="Montserrat"/>
                </a:rPr>
                <a:t>4</a:t>
              </a:r>
              <a:endParaRPr sz="1400" b="0" i="0" u="none" strike="noStrike" cap="none">
                <a:solidFill>
                  <a:srgbClr val="000000"/>
                </a:solidFill>
                <a:latin typeface="Arial"/>
                <a:ea typeface="Arial"/>
                <a:cs typeface="Arial"/>
                <a:sym typeface="Arial"/>
              </a:endParaRPr>
            </a:p>
          </p:txBody>
        </p:sp>
        <p:sp>
          <p:nvSpPr>
            <p:cNvPr id="382" name="Google Shape;382;p15"/>
            <p:cNvSpPr/>
            <p:nvPr/>
          </p:nvSpPr>
          <p:spPr>
            <a:xfrm>
              <a:off x="3882304" y="868994"/>
              <a:ext cx="1162417" cy="1965600"/>
            </a:xfrm>
            <a:prstGeom prst="upArrowCallout">
              <a:avLst>
                <a:gd name="adj1" fmla="val 50000"/>
                <a:gd name="adj2" fmla="val 20000"/>
                <a:gd name="adj3" fmla="val 20000"/>
                <a:gd name="adj4" fmla="val 10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5"/>
            <p:cNvSpPr txBox="1"/>
            <p:nvPr/>
          </p:nvSpPr>
          <p:spPr>
            <a:xfrm>
              <a:off x="3882304" y="1101477"/>
              <a:ext cx="1162417" cy="1733117"/>
            </a:xfrm>
            <a:prstGeom prst="rect">
              <a:avLst/>
            </a:prstGeom>
            <a:noFill/>
            <a:ln>
              <a:noFill/>
            </a:ln>
          </p:spPr>
          <p:txBody>
            <a:bodyPr spcFirstLastPara="1" wrap="square" lIns="91675" tIns="165100" rIns="91675" bIns="165100" anchor="t" anchorCtr="0">
              <a:noAutofit/>
            </a:bodyPr>
            <a:lstStyle/>
            <a:p>
              <a:pPr marL="0" marR="0" lvl="0" indent="0" algn="l" rtl="0">
                <a:lnSpc>
                  <a:spcPct val="90000"/>
                </a:lnSpc>
                <a:spcBef>
                  <a:spcPct val="0"/>
                </a:spcBef>
                <a:spcAft>
                  <a:spcPct val="0"/>
                </a:spcAft>
                <a:buClr>
                  <a:srgbClr val="000000"/>
                </a:buClr>
                <a:buSzPts val="1400"/>
                <a:buFont typeface="Arial"/>
                <a:buNone/>
              </a:pPr>
              <a:r>
                <a:rPr lang="fr-FR" sz="1200" b="0" i="0" strike="noStrike" cap="none" spc="0" baseline="0" dirty="0">
                  <a:solidFill>
                    <a:srgbClr val="000000"/>
                  </a:solidFill>
                  <a:effectLst/>
                  <a:latin typeface="Montserrat"/>
                  <a:ea typeface="Montserrat"/>
                  <a:cs typeface="Montserrat"/>
                </a:rPr>
                <a:t>Passez les commandes conformément aux pratiques de commande locales</a:t>
              </a:r>
              <a:endParaRPr sz="1200" b="0" i="0" u="none" strike="noStrike" cap="none" dirty="0">
                <a:solidFill>
                  <a:srgbClr val="000000"/>
                </a:solidFill>
                <a:sym typeface="Arial"/>
              </a:endParaRPr>
            </a:p>
          </p:txBody>
        </p:sp>
        <p:sp>
          <p:nvSpPr>
            <p:cNvPr id="384" name="Google Shape;384;p15"/>
            <p:cNvSpPr/>
            <p:nvPr/>
          </p:nvSpPr>
          <p:spPr>
            <a:xfrm>
              <a:off x="5173879" y="475877"/>
              <a:ext cx="1162417" cy="72"/>
            </a:xfrm>
            <a:prstGeom prst="rect">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5"/>
            <p:cNvSpPr/>
            <p:nvPr/>
          </p:nvSpPr>
          <p:spPr>
            <a:xfrm>
              <a:off x="6367294" y="432474"/>
              <a:ext cx="59412" cy="111701"/>
            </a:xfrm>
            <a:prstGeom prst="chevron">
              <a:avLst>
                <a:gd name="adj" fmla="val 9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5"/>
            <p:cNvSpPr/>
            <p:nvPr/>
          </p:nvSpPr>
          <p:spPr>
            <a:xfrm>
              <a:off x="5527606" y="248432"/>
              <a:ext cx="454962" cy="454962"/>
            </a:xfrm>
            <a:prstGeom prst="ellipse">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5"/>
            <p:cNvSpPr txBox="1"/>
            <p:nvPr/>
          </p:nvSpPr>
          <p:spPr>
            <a:xfrm>
              <a:off x="5594234" y="315060"/>
              <a:ext cx="321706" cy="321706"/>
            </a:xfrm>
            <a:prstGeom prst="rect">
              <a:avLst/>
            </a:prstGeom>
            <a:noFill/>
            <a:ln>
              <a:noFill/>
            </a:ln>
          </p:spPr>
          <p:txBody>
            <a:bodyPr spcFirstLastPara="1" wrap="square" lIns="17650" tIns="17650" rIns="17650" bIns="17650" anchor="ctr" anchorCtr="0">
              <a:noAutofit/>
            </a:bodyPr>
            <a:lstStyle/>
            <a:p>
              <a:pPr marL="0" marR="0" lvl="0" indent="0" algn="ctr" rtl="0">
                <a:lnSpc>
                  <a:spcPct val="90000"/>
                </a:lnSpc>
                <a:spcBef>
                  <a:spcPct val="0"/>
                </a:spcBef>
                <a:spcAft>
                  <a:spcPct val="0"/>
                </a:spcAft>
                <a:buClr>
                  <a:srgbClr val="000000"/>
                </a:buClr>
                <a:buSzPts val="2400"/>
                <a:buFont typeface="Arial"/>
                <a:buNone/>
              </a:pPr>
              <a:r>
                <a:rPr lang="fr-FR" sz="2400" b="0" i="0" strike="noStrike" cap="none" spc="0" baseline="0">
                  <a:solidFill>
                    <a:srgbClr val="FFFFFF"/>
                  </a:solidFill>
                  <a:effectLst/>
                  <a:latin typeface="Montserrat"/>
                  <a:ea typeface="Montserrat"/>
                  <a:cs typeface="Montserrat"/>
                </a:rPr>
                <a:t>5</a:t>
              </a:r>
              <a:endParaRPr sz="1400" b="0" i="0" u="none" strike="noStrike" cap="none">
                <a:solidFill>
                  <a:srgbClr val="000000"/>
                </a:solidFill>
                <a:latin typeface="Arial"/>
                <a:ea typeface="Arial"/>
                <a:cs typeface="Arial"/>
                <a:sym typeface="Arial"/>
              </a:endParaRPr>
            </a:p>
          </p:txBody>
        </p:sp>
        <p:sp>
          <p:nvSpPr>
            <p:cNvPr id="388" name="Google Shape;388;p15"/>
            <p:cNvSpPr/>
            <p:nvPr/>
          </p:nvSpPr>
          <p:spPr>
            <a:xfrm>
              <a:off x="5173879" y="868994"/>
              <a:ext cx="1162417" cy="1965600"/>
            </a:xfrm>
            <a:prstGeom prst="upArrowCallout">
              <a:avLst>
                <a:gd name="adj1" fmla="val 50000"/>
                <a:gd name="adj2" fmla="val 20000"/>
                <a:gd name="adj3" fmla="val 20000"/>
                <a:gd name="adj4" fmla="val 10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5"/>
            <p:cNvSpPr txBox="1"/>
            <p:nvPr/>
          </p:nvSpPr>
          <p:spPr>
            <a:xfrm>
              <a:off x="5173879" y="1101477"/>
              <a:ext cx="1162417" cy="1733117"/>
            </a:xfrm>
            <a:prstGeom prst="rect">
              <a:avLst/>
            </a:prstGeom>
            <a:noFill/>
            <a:ln>
              <a:noFill/>
            </a:ln>
          </p:spPr>
          <p:txBody>
            <a:bodyPr spcFirstLastPara="1" wrap="square" lIns="91675" tIns="165100" rIns="91675" bIns="165100" anchor="t" anchorCtr="0">
              <a:noAutofit/>
            </a:bodyPr>
            <a:lstStyle/>
            <a:p>
              <a:pPr marL="0" marR="0" lvl="0" indent="0" algn="l"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Inspecter et vérifier les fournitures reçues</a:t>
              </a:r>
              <a:endParaRPr sz="1400" b="0" i="0" u="none" strike="noStrike" cap="none">
                <a:solidFill>
                  <a:srgbClr val="000000"/>
                </a:solidFill>
                <a:latin typeface="Arial"/>
                <a:ea typeface="Arial"/>
                <a:cs typeface="Arial"/>
                <a:sym typeface="Arial"/>
              </a:endParaRPr>
            </a:p>
          </p:txBody>
        </p:sp>
        <p:sp>
          <p:nvSpPr>
            <p:cNvPr id="390" name="Google Shape;390;p15"/>
            <p:cNvSpPr/>
            <p:nvPr/>
          </p:nvSpPr>
          <p:spPr>
            <a:xfrm>
              <a:off x="6465454" y="475877"/>
              <a:ext cx="581208" cy="72"/>
            </a:xfrm>
            <a:prstGeom prst="rect">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5"/>
            <p:cNvSpPr/>
            <p:nvPr/>
          </p:nvSpPr>
          <p:spPr>
            <a:xfrm>
              <a:off x="6819181" y="248432"/>
              <a:ext cx="454962" cy="454962"/>
            </a:xfrm>
            <a:prstGeom prst="ellipse">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5"/>
            <p:cNvSpPr txBox="1"/>
            <p:nvPr/>
          </p:nvSpPr>
          <p:spPr>
            <a:xfrm>
              <a:off x="6885809" y="315060"/>
              <a:ext cx="321706" cy="321706"/>
            </a:xfrm>
            <a:prstGeom prst="rect">
              <a:avLst/>
            </a:prstGeom>
            <a:noFill/>
            <a:ln>
              <a:noFill/>
            </a:ln>
          </p:spPr>
          <p:txBody>
            <a:bodyPr spcFirstLastPara="1" wrap="square" lIns="17650" tIns="17650" rIns="17650" bIns="17650" anchor="ctr" anchorCtr="0">
              <a:noAutofit/>
            </a:bodyPr>
            <a:lstStyle/>
            <a:p>
              <a:pPr marL="0" marR="0" lvl="0" indent="0" algn="ctr" rtl="0">
                <a:lnSpc>
                  <a:spcPct val="90000"/>
                </a:lnSpc>
                <a:spcBef>
                  <a:spcPct val="0"/>
                </a:spcBef>
                <a:spcAft>
                  <a:spcPct val="0"/>
                </a:spcAft>
                <a:buClr>
                  <a:srgbClr val="000000"/>
                </a:buClr>
                <a:buSzPts val="2400"/>
                <a:buFont typeface="Arial"/>
                <a:buNone/>
              </a:pPr>
              <a:r>
                <a:rPr lang="fr-FR" sz="2400" b="0" i="0" strike="noStrike" cap="none" spc="0" baseline="0">
                  <a:solidFill>
                    <a:srgbClr val="FFFFFF"/>
                  </a:solidFill>
                  <a:effectLst/>
                  <a:latin typeface="Montserrat"/>
                  <a:ea typeface="Montserrat"/>
                  <a:cs typeface="Montserrat"/>
                </a:rPr>
                <a:t>6</a:t>
              </a:r>
              <a:endParaRPr sz="1400" b="0" i="0" u="none" strike="noStrike" cap="none">
                <a:solidFill>
                  <a:srgbClr val="000000"/>
                </a:solidFill>
                <a:latin typeface="Arial"/>
                <a:ea typeface="Arial"/>
                <a:cs typeface="Arial"/>
                <a:sym typeface="Arial"/>
              </a:endParaRPr>
            </a:p>
          </p:txBody>
        </p:sp>
        <p:sp>
          <p:nvSpPr>
            <p:cNvPr id="393" name="Google Shape;393;p15"/>
            <p:cNvSpPr/>
            <p:nvPr/>
          </p:nvSpPr>
          <p:spPr>
            <a:xfrm>
              <a:off x="6465454" y="868994"/>
              <a:ext cx="1162417" cy="1965600"/>
            </a:xfrm>
            <a:prstGeom prst="upArrowCallout">
              <a:avLst>
                <a:gd name="adj1" fmla="val 50000"/>
                <a:gd name="adj2" fmla="val 20000"/>
                <a:gd name="adj3" fmla="val 20000"/>
                <a:gd name="adj4" fmla="val 10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5"/>
            <p:cNvSpPr txBox="1"/>
            <p:nvPr/>
          </p:nvSpPr>
          <p:spPr>
            <a:xfrm>
              <a:off x="6465454" y="1101477"/>
              <a:ext cx="1162417" cy="1733117"/>
            </a:xfrm>
            <a:prstGeom prst="rect">
              <a:avLst/>
            </a:prstGeom>
            <a:noFill/>
            <a:ln>
              <a:noFill/>
            </a:ln>
          </p:spPr>
          <p:txBody>
            <a:bodyPr spcFirstLastPara="1" wrap="square" lIns="91675" tIns="165100" rIns="91675" bIns="165100" anchor="t" anchorCtr="0">
              <a:noAutofit/>
            </a:bodyPr>
            <a:lstStyle/>
            <a:p>
              <a:pPr marL="0" marR="0" lvl="0" indent="0" algn="l"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Assurer une conservation correcte du stock</a:t>
              </a:r>
              <a:endParaRPr sz="1400" b="0" i="0" u="none" strike="noStrike" cap="none">
                <a:solidFill>
                  <a:srgbClr val="000000"/>
                </a:solidFill>
                <a:latin typeface="Arial"/>
                <a:ea typeface="Arial"/>
                <a:cs typeface="Arial"/>
                <a:sym typeface="Arial"/>
              </a:endParaRPr>
            </a:p>
          </p:txBody>
        </p:sp>
      </p:grpSp>
      <p:sp>
        <p:nvSpPr>
          <p:cNvPr id="395" name="Google Shape;395;p15"/>
          <p:cNvSpPr txBox="1"/>
          <p:nvPr/>
        </p:nvSpPr>
        <p:spPr>
          <a:xfrm>
            <a:off x="683603" y="961697"/>
            <a:ext cx="7884956" cy="64004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ct val="0"/>
              </a:spcBef>
              <a:spcAft>
                <a:spcPct val="0"/>
              </a:spcAft>
              <a:buClr>
                <a:srgbClr val="000000"/>
              </a:buClr>
              <a:buSzPts val="1800"/>
              <a:buFont typeface="Arial"/>
              <a:buChar char="•"/>
            </a:pPr>
            <a:r>
              <a:rPr lang="fr-FR" sz="1800" b="0" i="0" strike="noStrike" cap="none" spc="0" baseline="0">
                <a:solidFill>
                  <a:srgbClr val="000000"/>
                </a:solidFill>
                <a:effectLst/>
                <a:latin typeface="Montserrat"/>
                <a:ea typeface="Montserrat"/>
                <a:cs typeface="Montserrat"/>
              </a:rPr>
              <a:t>6 éléments clés pour maintenir un stock adéquat de fournitures Truenat</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6"/>
          <p:cNvSpPr txBox="1">
            <a:spLocks noGrp="1"/>
          </p:cNvSpPr>
          <p:nvPr>
            <p:ph type="title"/>
          </p:nvPr>
        </p:nvSpPr>
        <p:spPr>
          <a:xfrm>
            <a:off x="714375" y="485877"/>
            <a:ext cx="7854184" cy="458147"/>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Gestion du stock : Journal d’inventaire</a:t>
            </a:r>
            <a:endParaRPr/>
          </a:p>
        </p:txBody>
      </p:sp>
      <p:grpSp>
        <p:nvGrpSpPr>
          <p:cNvPr id="402" name="Google Shape;402;p16"/>
          <p:cNvGrpSpPr/>
          <p:nvPr/>
        </p:nvGrpSpPr>
        <p:grpSpPr>
          <a:xfrm>
            <a:off x="914401" y="1449794"/>
            <a:ext cx="7118200" cy="2788651"/>
            <a:chOff x="200026" y="298911"/>
            <a:chExt cx="7118200" cy="2788651"/>
          </a:xfrm>
        </p:grpSpPr>
        <p:sp>
          <p:nvSpPr>
            <p:cNvPr id="403" name="Google Shape;403;p16"/>
            <p:cNvSpPr/>
            <p:nvPr/>
          </p:nvSpPr>
          <p:spPr>
            <a:xfrm>
              <a:off x="690614" y="298911"/>
              <a:ext cx="549755" cy="549755"/>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6"/>
            <p:cNvSpPr/>
            <p:nvPr/>
          </p:nvSpPr>
          <p:spPr>
            <a:xfrm>
              <a:off x="354652" y="1051855"/>
              <a:ext cx="1221679" cy="4886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6"/>
            <p:cNvSpPr txBox="1"/>
            <p:nvPr/>
          </p:nvSpPr>
          <p:spPr>
            <a:xfrm>
              <a:off x="200026" y="1051855"/>
              <a:ext cx="1376306" cy="48867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ct val="0"/>
                </a:spcBef>
                <a:spcAft>
                  <a:spcPct val="0"/>
                </a:spcAft>
                <a:buClr>
                  <a:srgbClr val="000000"/>
                </a:buClr>
                <a:buSzPts val="1600"/>
                <a:buFont typeface="Arial"/>
                <a:buNone/>
              </a:pPr>
              <a:r>
                <a:rPr lang="fr-FR" sz="1600" b="0" i="0" strike="noStrike" cap="none" spc="0" baseline="0" dirty="0">
                  <a:solidFill>
                    <a:srgbClr val="000000"/>
                  </a:solidFill>
                  <a:effectLst/>
                  <a:latin typeface="Montserrat"/>
                  <a:ea typeface="Montserrat"/>
                  <a:cs typeface="Montserrat"/>
                </a:rPr>
                <a:t>Date et quantité commandée</a:t>
              </a:r>
              <a:endParaRPr sz="1600" b="0" i="0" u="none" strike="noStrike" cap="none" dirty="0">
                <a:solidFill>
                  <a:srgbClr val="000000"/>
                </a:solidFill>
                <a:latin typeface="Montserrat"/>
                <a:ea typeface="Montserrat"/>
                <a:cs typeface="Montserrat"/>
                <a:sym typeface="Montserrat"/>
              </a:endParaRPr>
            </a:p>
          </p:txBody>
        </p:sp>
        <p:sp>
          <p:nvSpPr>
            <p:cNvPr id="406" name="Google Shape;406;p16"/>
            <p:cNvSpPr/>
            <p:nvPr/>
          </p:nvSpPr>
          <p:spPr>
            <a:xfrm>
              <a:off x="2126088" y="298911"/>
              <a:ext cx="549755" cy="549755"/>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16"/>
            <p:cNvSpPr/>
            <p:nvPr/>
          </p:nvSpPr>
          <p:spPr>
            <a:xfrm>
              <a:off x="1790126" y="1051855"/>
              <a:ext cx="1221679" cy="4886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6"/>
            <p:cNvSpPr txBox="1"/>
            <p:nvPr/>
          </p:nvSpPr>
          <p:spPr>
            <a:xfrm>
              <a:off x="1790126" y="1051855"/>
              <a:ext cx="1221679" cy="48867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Date de réception de l’article</a:t>
              </a:r>
              <a:endParaRPr sz="1600" b="0" i="0" u="none" strike="noStrike" cap="none">
                <a:solidFill>
                  <a:srgbClr val="000000"/>
                </a:solidFill>
                <a:latin typeface="Montserrat"/>
                <a:ea typeface="Montserrat"/>
                <a:cs typeface="Montserrat"/>
                <a:sym typeface="Montserrat"/>
              </a:endParaRPr>
            </a:p>
          </p:txBody>
        </p:sp>
        <p:sp>
          <p:nvSpPr>
            <p:cNvPr id="409" name="Google Shape;409;p16"/>
            <p:cNvSpPr/>
            <p:nvPr/>
          </p:nvSpPr>
          <p:spPr>
            <a:xfrm>
              <a:off x="3561562" y="298911"/>
              <a:ext cx="549755" cy="549755"/>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6"/>
            <p:cNvSpPr/>
            <p:nvPr/>
          </p:nvSpPr>
          <p:spPr>
            <a:xfrm>
              <a:off x="3225600" y="1051855"/>
              <a:ext cx="1221679" cy="4886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6"/>
            <p:cNvSpPr txBox="1"/>
            <p:nvPr/>
          </p:nvSpPr>
          <p:spPr>
            <a:xfrm>
              <a:off x="3225600" y="1051855"/>
              <a:ext cx="1221679" cy="48867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Quantité reçue</a:t>
              </a:r>
              <a:endParaRPr sz="1600" b="0" i="0" u="none" strike="noStrike" cap="none">
                <a:solidFill>
                  <a:srgbClr val="000000"/>
                </a:solidFill>
                <a:latin typeface="Montserrat"/>
                <a:ea typeface="Montserrat"/>
                <a:cs typeface="Montserrat"/>
                <a:sym typeface="Montserrat"/>
              </a:endParaRPr>
            </a:p>
          </p:txBody>
        </p:sp>
        <p:sp>
          <p:nvSpPr>
            <p:cNvPr id="412" name="Google Shape;412;p16"/>
            <p:cNvSpPr/>
            <p:nvPr/>
          </p:nvSpPr>
          <p:spPr>
            <a:xfrm>
              <a:off x="4997035" y="298911"/>
              <a:ext cx="549755" cy="549755"/>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16"/>
            <p:cNvSpPr/>
            <p:nvPr/>
          </p:nvSpPr>
          <p:spPr>
            <a:xfrm>
              <a:off x="4661073" y="1051855"/>
              <a:ext cx="1221679" cy="4886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16"/>
            <p:cNvSpPr txBox="1"/>
            <p:nvPr/>
          </p:nvSpPr>
          <p:spPr>
            <a:xfrm>
              <a:off x="4661073" y="1051855"/>
              <a:ext cx="1221679" cy="48867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Numéro de lot</a:t>
              </a:r>
              <a:endParaRPr sz="1600" b="0" i="0" u="none" strike="noStrike" cap="none">
                <a:solidFill>
                  <a:srgbClr val="000000"/>
                </a:solidFill>
                <a:latin typeface="Montserrat"/>
                <a:ea typeface="Montserrat"/>
                <a:cs typeface="Montserrat"/>
                <a:sym typeface="Montserrat"/>
              </a:endParaRPr>
            </a:p>
          </p:txBody>
        </p:sp>
        <p:sp>
          <p:nvSpPr>
            <p:cNvPr id="415" name="Google Shape;415;p16"/>
            <p:cNvSpPr/>
            <p:nvPr/>
          </p:nvSpPr>
          <p:spPr>
            <a:xfrm>
              <a:off x="6432509" y="298911"/>
              <a:ext cx="549755" cy="549755"/>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6"/>
            <p:cNvSpPr/>
            <p:nvPr/>
          </p:nvSpPr>
          <p:spPr>
            <a:xfrm>
              <a:off x="6096547" y="1051855"/>
              <a:ext cx="1221679" cy="4886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6"/>
            <p:cNvSpPr txBox="1"/>
            <p:nvPr/>
          </p:nvSpPr>
          <p:spPr>
            <a:xfrm>
              <a:off x="6096547" y="1051855"/>
              <a:ext cx="1221679" cy="48867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Date de péremption</a:t>
              </a:r>
              <a:endParaRPr sz="1600" b="0" i="0" u="none" strike="noStrike" cap="none">
                <a:solidFill>
                  <a:srgbClr val="000000"/>
                </a:solidFill>
                <a:latin typeface="Montserrat"/>
                <a:ea typeface="Montserrat"/>
                <a:cs typeface="Montserrat"/>
                <a:sym typeface="Montserrat"/>
              </a:endParaRPr>
            </a:p>
          </p:txBody>
        </p:sp>
        <p:sp>
          <p:nvSpPr>
            <p:cNvPr id="418" name="Google Shape;418;p16"/>
            <p:cNvSpPr/>
            <p:nvPr/>
          </p:nvSpPr>
          <p:spPr>
            <a:xfrm>
              <a:off x="2843825" y="1845947"/>
              <a:ext cx="549755" cy="549755"/>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6"/>
            <p:cNvSpPr/>
            <p:nvPr/>
          </p:nvSpPr>
          <p:spPr>
            <a:xfrm>
              <a:off x="2507863" y="2598891"/>
              <a:ext cx="1221679" cy="4886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6"/>
            <p:cNvSpPr txBox="1"/>
            <p:nvPr/>
          </p:nvSpPr>
          <p:spPr>
            <a:xfrm>
              <a:off x="2507863" y="2598891"/>
              <a:ext cx="1221679" cy="48867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Quantité d’articles utilisés</a:t>
              </a:r>
              <a:endParaRPr sz="1600" b="0" i="0" u="none" strike="noStrike" cap="none">
                <a:solidFill>
                  <a:srgbClr val="000000"/>
                </a:solidFill>
                <a:latin typeface="Montserrat"/>
                <a:ea typeface="Montserrat"/>
                <a:cs typeface="Montserrat"/>
                <a:sym typeface="Montserrat"/>
              </a:endParaRPr>
            </a:p>
          </p:txBody>
        </p:sp>
        <p:sp>
          <p:nvSpPr>
            <p:cNvPr id="421" name="Google Shape;421;p16"/>
            <p:cNvSpPr/>
            <p:nvPr/>
          </p:nvSpPr>
          <p:spPr>
            <a:xfrm>
              <a:off x="4279298" y="1845947"/>
              <a:ext cx="549755" cy="549755"/>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16"/>
            <p:cNvSpPr/>
            <p:nvPr/>
          </p:nvSpPr>
          <p:spPr>
            <a:xfrm>
              <a:off x="3943336" y="2598891"/>
              <a:ext cx="1221679" cy="4886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6"/>
            <p:cNvSpPr txBox="1"/>
            <p:nvPr/>
          </p:nvSpPr>
          <p:spPr>
            <a:xfrm>
              <a:off x="3943336" y="2598891"/>
              <a:ext cx="1221679" cy="48867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Solde des articles toujours en stock</a:t>
              </a:r>
              <a:endParaRPr sz="1600" b="0" i="0" u="none" strike="noStrike" cap="none">
                <a:solidFill>
                  <a:srgbClr val="000000"/>
                </a:solidFill>
                <a:latin typeface="Montserrat"/>
                <a:ea typeface="Montserrat"/>
                <a:cs typeface="Montserrat"/>
                <a:sym typeface="Montserrat"/>
              </a:endParaRPr>
            </a:p>
          </p:txBody>
        </p:sp>
      </p:grpSp>
      <p:sp>
        <p:nvSpPr>
          <p:cNvPr id="424" name="Google Shape;424;p16"/>
          <p:cNvSpPr/>
          <p:nvPr/>
        </p:nvSpPr>
        <p:spPr>
          <a:xfrm>
            <a:off x="6403534" y="2691409"/>
            <a:ext cx="2586209" cy="2010471"/>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r>
              <a:rPr lang="fr-FR" sz="1600" b="0" i="0" strike="noStrike" cap="none" spc="0" baseline="0" dirty="0">
                <a:solidFill>
                  <a:srgbClr val="FFFFFF"/>
                </a:solidFill>
                <a:effectLst/>
                <a:latin typeface="Montserrat"/>
                <a:ea typeface="Montserrat"/>
                <a:cs typeface="Montserrat"/>
              </a:rPr>
              <a:t>Quels champs doivent être inclus dans un journal d’inventaire pour </a:t>
            </a:r>
            <a:r>
              <a:rPr lang="fr-FR" sz="1600" b="0" i="0" strike="noStrike" cap="none" spc="0" baseline="0" dirty="0" err="1">
                <a:solidFill>
                  <a:srgbClr val="FFFFFF"/>
                </a:solidFill>
                <a:effectLst/>
                <a:latin typeface="Montserrat"/>
                <a:ea typeface="Montserrat"/>
                <a:cs typeface="Montserrat"/>
              </a:rPr>
              <a:t>Truenat</a:t>
            </a:r>
            <a:r>
              <a:rPr lang="fr-FR" sz="1600" b="0" i="0" strike="noStrike" cap="none" spc="0" baseline="0" dirty="0">
                <a:solidFill>
                  <a:srgbClr val="FFFFFF"/>
                </a:solidFill>
                <a:effectLst/>
                <a:latin typeface="Montserrat"/>
                <a:ea typeface="Montserrat"/>
                <a:cs typeface="Montserrat"/>
              </a:rPr>
              <a:t> ?</a:t>
            </a:r>
            <a:endParaRPr sz="1100" b="0" i="0" u="none" strike="noStrike" cap="none" dirty="0">
              <a:solidFill>
                <a:srgbClr val="000000"/>
              </a:solidFill>
              <a:latin typeface="Arial"/>
              <a:ea typeface="Arial"/>
              <a:cs typeface="Arial"/>
              <a:sym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xit" presetSubtype="0" fill="hold" nodeType="clickEffect">
                                  <p:stCondLst>
                                    <p:cond delay="0"/>
                                  </p:stCondLst>
                                  <p:childTnLst>
                                    <p:set>
                                      <p:cBhvr>
                                        <p:cTn id="6" dur="1" fill="hold">
                                          <p:stCondLst>
                                            <p:cond delay="1"/>
                                          </p:stCondLst>
                                        </p:cTn>
                                        <p:tgtEl>
                                          <p:spTgt spid="4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7"/>
          <p:cNvSpPr txBox="1">
            <a:spLocks noGrp="1"/>
          </p:cNvSpPr>
          <p:nvPr>
            <p:ph type="title"/>
          </p:nvPr>
        </p:nvSpPr>
        <p:spPr>
          <a:xfrm>
            <a:off x="722311" y="855885"/>
            <a:ext cx="6387935" cy="458787"/>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Gestion du stock : </a:t>
            </a:r>
            <a:br>
              <a:rPr sz="2800"/>
            </a:br>
            <a:r>
              <a:rPr lang="fr-FR" sz="2800" b="1" i="0" strike="noStrike" cap="none" spc="0" baseline="0">
                <a:solidFill>
                  <a:srgbClr val="FF6E68"/>
                </a:solidFill>
                <a:effectLst/>
                <a:latin typeface="Montserrat ExtraBold"/>
                <a:ea typeface="Montserrat ExtraBold"/>
                <a:cs typeface="Montserrat ExtraBold"/>
              </a:rPr>
              <a:t>Température et durée de conservation</a:t>
            </a:r>
            <a:endParaRPr/>
          </a:p>
        </p:txBody>
      </p:sp>
      <p:sp>
        <p:nvSpPr>
          <p:cNvPr id="431" name="Google Shape;431;p17"/>
          <p:cNvSpPr txBox="1">
            <a:spLocks noGrp="1"/>
          </p:cNvSpPr>
          <p:nvPr>
            <p:ph type="body" idx="1"/>
          </p:nvPr>
        </p:nvSpPr>
        <p:spPr>
          <a:xfrm>
            <a:off x="722311" y="1405597"/>
            <a:ext cx="7649179" cy="3729037"/>
          </a:xfrm>
          <a:prstGeom prst="rect">
            <a:avLst/>
          </a:prstGeom>
          <a:noFill/>
          <a:ln>
            <a:noFill/>
          </a:ln>
        </p:spPr>
        <p:txBody>
          <a:bodyPr spcFirstLastPara="1" wrap="square" lIns="91425" tIns="45700" rIns="91425" bIns="45700" anchor="t" anchorCtr="0">
            <a:noAutofit/>
          </a:bodyPr>
          <a:lstStyle/>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Conditions de conservation recommandées pour les puces Truenat TB : 2 °C à 30 °C</a:t>
            </a:r>
            <a:endParaRPr/>
          </a:p>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Durée de conservation des réactifs dans les conditions de conservation recommandées : 2 ans (à la date de fabrication)</a:t>
            </a:r>
            <a:endParaRPr/>
          </a:p>
          <a:p>
            <a:pPr marL="685800" lvl="1" indent="-257175" algn="l" rtl="0">
              <a:lnSpc>
                <a:spcPct val="90000"/>
              </a:lnSpc>
              <a:spcBef>
                <a:spcPts val="375"/>
              </a:spcBef>
              <a:spcAft>
                <a:spcPct val="0"/>
              </a:spcAft>
              <a:buSzPts val="1800"/>
              <a:buChar char="•"/>
            </a:pPr>
            <a:r>
              <a:rPr lang="fr-FR" sz="1600" b="0" i="0" strike="noStrike" cap="none" spc="0" baseline="0">
                <a:solidFill>
                  <a:srgbClr val="000000"/>
                </a:solidFill>
                <a:effectLst/>
                <a:latin typeface="Montserrat"/>
                <a:ea typeface="Montserrat"/>
                <a:cs typeface="Montserrat"/>
              </a:rPr>
              <a:t>La durée de conservation minimale négociée par GDF au moment de la préparation pour la livraison est de 19 mois</a:t>
            </a:r>
            <a:endParaRPr/>
          </a:p>
          <a:p>
            <a:pPr marL="342900" lvl="0" indent="-142875" algn="l" rtl="0">
              <a:lnSpc>
                <a:spcPct val="90000"/>
              </a:lnSpc>
              <a:spcBef>
                <a:spcPts val="750"/>
              </a:spcBef>
              <a:spcAft>
                <a:spcPct val="0"/>
              </a:spcAft>
              <a:buClr>
                <a:schemeClr val="dk1"/>
              </a:buClr>
              <a:buSzPts val="1800"/>
              <a:buNone/>
            </a:pPr>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8"/>
          <p:cNvSpPr txBox="1">
            <a:spLocks noGrp="1"/>
          </p:cNvSpPr>
          <p:nvPr>
            <p:ph type="title"/>
          </p:nvPr>
        </p:nvSpPr>
        <p:spPr>
          <a:xfrm>
            <a:off x="722312" y="658813"/>
            <a:ext cx="7215625" cy="458787"/>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Gestion du stock : </a:t>
            </a:r>
            <a:br>
              <a:rPr sz="2800"/>
            </a:br>
            <a:r>
              <a:rPr lang="fr-FR" sz="2800" b="1" i="0" strike="noStrike" cap="none" spc="0" baseline="0">
                <a:solidFill>
                  <a:srgbClr val="FF6E68"/>
                </a:solidFill>
                <a:effectLst/>
                <a:latin typeface="Montserrat ExtraBold"/>
                <a:ea typeface="Montserrat ExtraBold"/>
                <a:cs typeface="Montserrat ExtraBold"/>
              </a:rPr>
              <a:t>Conservation et péremption</a:t>
            </a:r>
            <a:endParaRPr/>
          </a:p>
        </p:txBody>
      </p:sp>
      <p:sp>
        <p:nvSpPr>
          <p:cNvPr id="438" name="Google Shape;438;p18"/>
          <p:cNvSpPr txBox="1">
            <a:spLocks noGrp="1"/>
          </p:cNvSpPr>
          <p:nvPr>
            <p:ph type="body" idx="1"/>
          </p:nvPr>
        </p:nvSpPr>
        <p:spPr>
          <a:xfrm>
            <a:off x="722311" y="1379483"/>
            <a:ext cx="7735889" cy="3184634"/>
          </a:xfrm>
          <a:prstGeom prst="rect">
            <a:avLst/>
          </a:prstGeom>
          <a:noFill/>
          <a:ln>
            <a:noFill/>
          </a:ln>
        </p:spPr>
        <p:txBody>
          <a:bodyPr spcFirstLastPara="1" wrap="square" lIns="91425" tIns="45700" rIns="91425" bIns="45700" anchor="t" anchorCtr="0">
            <a:noAutofit/>
          </a:bodyPr>
          <a:lstStyle/>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Organisez les livraisons existantes et les nouvelles livraisons par date de péremption</a:t>
            </a:r>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9"/>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4000" b="1" i="0" strike="noStrike" cap="none" spc="0" baseline="0">
                <a:solidFill>
                  <a:srgbClr val="000000"/>
                </a:solidFill>
                <a:effectLst/>
                <a:latin typeface="Montserrat ExtraBold"/>
                <a:ea typeface="Montserrat ExtraBold"/>
                <a:cs typeface="Montserrat ExtraBold"/>
              </a:rPr>
              <a:t>ASSURANCE QUALITÉ (AQ) </a:t>
            </a:r>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Introduction</a:t>
            </a:r>
            <a:endParaRPr sz="3200" b="1">
              <a:solidFill>
                <a:schemeClr val="accent1"/>
              </a:solidFill>
              <a:latin typeface="Montserrat ExtraBold"/>
              <a:ea typeface="Montserrat ExtraBold"/>
              <a:cs typeface="Montserrat ExtraBold"/>
              <a:sym typeface="Montserrat ExtraBold"/>
            </a:endParaRPr>
          </a:p>
        </p:txBody>
      </p:sp>
      <p:sp>
        <p:nvSpPr>
          <p:cNvPr id="242" name="Google Shape;242;p2"/>
          <p:cNvSpPr txBox="1">
            <a:spLocks noGrp="1"/>
          </p:cNvSpPr>
          <p:nvPr>
            <p:ph type="body" idx="1"/>
          </p:nvPr>
        </p:nvSpPr>
        <p:spPr>
          <a:xfrm>
            <a:off x="556261" y="1271587"/>
            <a:ext cx="7894320" cy="3729038"/>
          </a:xfrm>
          <a:prstGeom prst="rect">
            <a:avLst/>
          </a:prstGeom>
          <a:noFill/>
          <a:ln>
            <a:noFill/>
          </a:ln>
        </p:spPr>
        <p:txBody>
          <a:bodyPr spcFirstLastPara="1" wrap="square" lIns="91425" tIns="45700" rIns="91425" bIns="45700" anchor="t" anchorCtr="0">
            <a:normAutofit/>
          </a:bodyPr>
          <a:lstStyle/>
          <a:p>
            <a:pPr marL="139700" lvl="0" indent="0" algn="l" rtl="0">
              <a:lnSpc>
                <a:spcPct val="90000"/>
              </a:lnSpc>
              <a:spcBef>
                <a:spcPts val="750"/>
              </a:spcBef>
              <a:spcAft>
                <a:spcPct val="0"/>
              </a:spcAft>
              <a:buSzPts val="1800"/>
              <a:buNone/>
            </a:pPr>
            <a:r>
              <a:rPr lang="fr-FR" sz="2000" b="0" i="0" strike="noStrike" cap="none" spc="0" baseline="0">
                <a:solidFill>
                  <a:srgbClr val="000000"/>
                </a:solidFill>
                <a:effectLst/>
                <a:latin typeface="Montserrat"/>
                <a:ea typeface="Montserrat"/>
                <a:cs typeface="Montserrat"/>
              </a:rPr>
              <a:t>Ce module fournit des informations sur la façon de prévoir et de planifier les commandes de matériel et sur la façon de développer et de suivre les procédures d’assurance qualité sur les sites de test.</a:t>
            </a:r>
            <a:endParaRPr/>
          </a:p>
        </p:txBody>
      </p:sp>
      <p:sp>
        <p:nvSpPr>
          <p:cNvPr id="243" name="Google Shape;243;p2"/>
          <p:cNvSpPr txBox="1">
            <a:spLocks noGrp="1"/>
          </p:cNvSpPr>
          <p:nvPr>
            <p:ph type="sldNum" idx="12"/>
          </p:nvPr>
        </p:nvSpPr>
        <p:spPr>
          <a:xfrm>
            <a:off x="728663" y="4792028"/>
            <a:ext cx="392430" cy="1857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Libre Franklin"/>
              <a:ea typeface="Libre Franklin"/>
              <a:cs typeface="Libre Franklin"/>
              <a:sym typeface="Libre Franklin"/>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0"/>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AQ et contrôle</a:t>
            </a:r>
            <a:endParaRPr/>
          </a:p>
        </p:txBody>
      </p:sp>
      <p:sp>
        <p:nvSpPr>
          <p:cNvPr id="450" name="Google Shape;450;p20"/>
          <p:cNvSpPr/>
          <p:nvPr/>
        </p:nvSpPr>
        <p:spPr>
          <a:xfrm>
            <a:off x="2855765" y="1144420"/>
            <a:ext cx="3432469" cy="3339782"/>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r>
              <a:rPr lang="fr-FR" sz="1800" b="0" i="0" strike="noStrike" cap="none" spc="0" baseline="0">
                <a:solidFill>
                  <a:srgbClr val="FFFFFF"/>
                </a:solidFill>
                <a:effectLst/>
                <a:latin typeface="Montserrat"/>
                <a:ea typeface="Montserrat"/>
                <a:cs typeface="Montserrat"/>
              </a:rPr>
              <a:t>Quels types de processus de contrôle de qualité mettez-vous en place actuellement dans votre laboratoire qui seraient pertinents pour Truenat ?</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1"/>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Rôles dans l’assurance qualité</a:t>
            </a:r>
            <a:endParaRPr/>
          </a:p>
        </p:txBody>
      </p:sp>
      <p:sp>
        <p:nvSpPr>
          <p:cNvPr id="457" name="Google Shape;457;p21"/>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Autofit/>
          </a:bodyPr>
          <a:lstStyle/>
          <a:p>
            <a:pPr marL="342900" lvl="0" indent="-257175" algn="l" rtl="0">
              <a:lnSpc>
                <a:spcPct val="90000"/>
              </a:lnSpc>
              <a:spcBef>
                <a:spcPts val="750"/>
              </a:spcBef>
              <a:spcAft>
                <a:spcPct val="0"/>
              </a:spcAft>
              <a:buClr>
                <a:schemeClr val="dk1"/>
              </a:buClr>
              <a:buSzPts val="1800"/>
              <a:buChar char="•"/>
            </a:pPr>
            <a:r>
              <a:rPr lang="fr-FR" sz="1800" b="0" i="0" strike="noStrike" cap="none" spc="0" baseline="0">
                <a:solidFill>
                  <a:srgbClr val="000000"/>
                </a:solidFill>
                <a:effectLst/>
                <a:latin typeface="Montserrat"/>
                <a:ea typeface="Montserrat"/>
                <a:cs typeface="Montserrat"/>
              </a:rPr>
              <a:t>Le responsable du laboratoire est chargé de superviser les activités AQ dans les grands établissements.</a:t>
            </a:r>
            <a:endParaRPr/>
          </a:p>
          <a:p>
            <a:pPr marL="342900" lvl="0" indent="-142875" algn="l" rtl="0">
              <a:lnSpc>
                <a:spcPct val="90000"/>
              </a:lnSpc>
              <a:spcBef>
                <a:spcPts val="750"/>
              </a:spcBef>
              <a:spcAft>
                <a:spcPct val="0"/>
              </a:spcAft>
              <a:buClr>
                <a:schemeClr val="dk1"/>
              </a:buClr>
              <a:buSzPts val="1800"/>
              <a:buNone/>
            </a:pPr>
            <a:endParaRPr/>
          </a:p>
          <a:p>
            <a:pPr marL="342900" lvl="0" indent="-257175" algn="l" rtl="0">
              <a:lnSpc>
                <a:spcPct val="90000"/>
              </a:lnSpc>
              <a:spcBef>
                <a:spcPts val="750"/>
              </a:spcBef>
              <a:spcAft>
                <a:spcPct val="0"/>
              </a:spcAft>
              <a:buClr>
                <a:schemeClr val="dk1"/>
              </a:buClr>
              <a:buSzPts val="1800"/>
              <a:buChar char="•"/>
            </a:pPr>
            <a:r>
              <a:rPr lang="fr-FR" sz="1800" b="0" i="0" strike="noStrike" cap="none" spc="0" baseline="0">
                <a:solidFill>
                  <a:srgbClr val="000000"/>
                </a:solidFill>
                <a:effectLst/>
                <a:latin typeface="Montserrat"/>
                <a:ea typeface="Montserrat"/>
                <a:cs typeface="Montserrat"/>
              </a:rPr>
              <a:t>Le Comité responsable de la qualité dans les établissements de santé (Health Facility Quality Committee, HFQC) peut assurer la supervision et la coordination des activités AQ dans les grands établissements.</a:t>
            </a:r>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2"/>
          <p:cNvSpPr txBox="1">
            <a:spLocks noGrp="1"/>
          </p:cNvSpPr>
          <p:nvPr>
            <p:ph type="title"/>
          </p:nvPr>
        </p:nvSpPr>
        <p:spPr>
          <a:xfrm>
            <a:off x="602558" y="-173432"/>
            <a:ext cx="7692320" cy="668128"/>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dirty="0">
                <a:solidFill>
                  <a:srgbClr val="FF6E68"/>
                </a:solidFill>
                <a:effectLst/>
                <a:latin typeface="Montserrat ExtraBold"/>
                <a:ea typeface="Montserrat ExtraBold"/>
                <a:cs typeface="Montserrat ExtraBold"/>
              </a:rPr>
              <a:t>Programme d’assurance qualité</a:t>
            </a:r>
            <a:endParaRPr dirty="0"/>
          </a:p>
        </p:txBody>
      </p:sp>
      <p:sp>
        <p:nvSpPr>
          <p:cNvPr id="464" name="Google Shape;464;p22"/>
          <p:cNvSpPr txBox="1">
            <a:spLocks noGrp="1"/>
          </p:cNvSpPr>
          <p:nvPr>
            <p:ph type="sldNum" idx="12"/>
          </p:nvPr>
        </p:nvSpPr>
        <p:spPr>
          <a:xfrm>
            <a:off x="0" y="4792663"/>
            <a:ext cx="392113" cy="1857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Libre Franklin"/>
              <a:ea typeface="Libre Franklin"/>
              <a:cs typeface="Libre Franklin"/>
              <a:sym typeface="Libre Franklin"/>
            </a:endParaRPr>
          </a:p>
        </p:txBody>
      </p:sp>
      <p:grpSp>
        <p:nvGrpSpPr>
          <p:cNvPr id="465" name="Google Shape;465;p22"/>
          <p:cNvGrpSpPr/>
          <p:nvPr/>
        </p:nvGrpSpPr>
        <p:grpSpPr>
          <a:xfrm>
            <a:off x="335930" y="1532178"/>
            <a:ext cx="8472140" cy="2657824"/>
            <a:chOff x="10482" y="1957038"/>
            <a:chExt cx="11084112" cy="2146948"/>
          </a:xfrm>
        </p:grpSpPr>
        <p:sp>
          <p:nvSpPr>
            <p:cNvPr id="466" name="Google Shape;466;p22"/>
            <p:cNvSpPr/>
            <p:nvPr/>
          </p:nvSpPr>
          <p:spPr>
            <a:xfrm>
              <a:off x="5548745" y="3136605"/>
              <a:ext cx="4874439" cy="281992"/>
            </a:xfrm>
            <a:custGeom>
              <a:avLst/>
              <a:gdLst/>
              <a:ahLst/>
              <a:cxnLst/>
              <a:rect l="l" t="t" r="r" b="b"/>
              <a:pathLst>
                <a:path w="119999" h="119999" extrusionOk="0">
                  <a:moveTo>
                    <a:pt x="0" y="0"/>
                  </a:moveTo>
                  <a:lnTo>
                    <a:pt x="0" y="60000"/>
                  </a:lnTo>
                  <a:lnTo>
                    <a:pt x="120000" y="60000"/>
                  </a:lnTo>
                  <a:lnTo>
                    <a:pt x="120000" y="120000"/>
                  </a:lnTo>
                </a:path>
              </a:pathLst>
            </a:custGeom>
            <a:noFill/>
            <a:ln w="12700" cap="flat" cmpd="sng">
              <a:solidFill>
                <a:srgbClr val="85A8AD"/>
              </a:solidFill>
              <a:prstDash val="solid"/>
              <a:miter lim="800000"/>
              <a:headEnd type="none" w="sm" len="sm"/>
              <a:tailEnd type="none" w="sm" len="sm"/>
            </a:ln>
          </p:spPr>
          <p:txBody>
            <a:bodyPr/>
            <a:lstStyle/>
            <a:p>
              <a:endParaRPr/>
            </a:p>
          </p:txBody>
        </p:sp>
        <p:sp>
          <p:nvSpPr>
            <p:cNvPr id="467" name="Google Shape;467;p22"/>
            <p:cNvSpPr/>
            <p:nvPr/>
          </p:nvSpPr>
          <p:spPr>
            <a:xfrm>
              <a:off x="5548745" y="3136605"/>
              <a:ext cx="3249626" cy="281992"/>
            </a:xfrm>
            <a:custGeom>
              <a:avLst/>
              <a:gdLst/>
              <a:ahLst/>
              <a:cxnLst/>
              <a:rect l="l" t="t" r="r" b="b"/>
              <a:pathLst>
                <a:path w="119999" h="119999" extrusionOk="0">
                  <a:moveTo>
                    <a:pt x="0" y="0"/>
                  </a:moveTo>
                  <a:lnTo>
                    <a:pt x="0" y="60000"/>
                  </a:lnTo>
                  <a:lnTo>
                    <a:pt x="120000" y="60000"/>
                  </a:lnTo>
                  <a:lnTo>
                    <a:pt x="120000" y="120000"/>
                  </a:lnTo>
                </a:path>
              </a:pathLst>
            </a:custGeom>
            <a:noFill/>
            <a:ln w="12700" cap="flat" cmpd="sng">
              <a:solidFill>
                <a:srgbClr val="85A8AD"/>
              </a:solidFill>
              <a:prstDash val="solid"/>
              <a:miter lim="800000"/>
              <a:headEnd type="none" w="sm" len="sm"/>
              <a:tailEnd type="none" w="sm" len="sm"/>
            </a:ln>
          </p:spPr>
          <p:txBody>
            <a:bodyPr/>
            <a:lstStyle/>
            <a:p>
              <a:endParaRPr/>
            </a:p>
          </p:txBody>
        </p:sp>
        <p:sp>
          <p:nvSpPr>
            <p:cNvPr id="468" name="Google Shape;468;p22"/>
            <p:cNvSpPr/>
            <p:nvPr/>
          </p:nvSpPr>
          <p:spPr>
            <a:xfrm>
              <a:off x="5548745" y="3136605"/>
              <a:ext cx="1624813" cy="281992"/>
            </a:xfrm>
            <a:custGeom>
              <a:avLst/>
              <a:gdLst/>
              <a:ahLst/>
              <a:cxnLst/>
              <a:rect l="l" t="t" r="r" b="b"/>
              <a:pathLst>
                <a:path w="119999" h="119999" extrusionOk="0">
                  <a:moveTo>
                    <a:pt x="0" y="0"/>
                  </a:moveTo>
                  <a:lnTo>
                    <a:pt x="0" y="60000"/>
                  </a:lnTo>
                  <a:lnTo>
                    <a:pt x="120000" y="60000"/>
                  </a:lnTo>
                  <a:lnTo>
                    <a:pt x="120000" y="120000"/>
                  </a:lnTo>
                </a:path>
              </a:pathLst>
            </a:custGeom>
            <a:noFill/>
            <a:ln w="12700" cap="flat" cmpd="sng">
              <a:solidFill>
                <a:srgbClr val="85A8AD"/>
              </a:solidFill>
              <a:prstDash val="solid"/>
              <a:miter lim="800000"/>
              <a:headEnd type="none" w="sm" len="sm"/>
              <a:tailEnd type="none" w="sm" len="sm"/>
            </a:ln>
          </p:spPr>
          <p:txBody>
            <a:bodyPr/>
            <a:lstStyle/>
            <a:p>
              <a:endParaRPr/>
            </a:p>
          </p:txBody>
        </p:sp>
        <p:sp>
          <p:nvSpPr>
            <p:cNvPr id="469" name="Google Shape;469;p22"/>
            <p:cNvSpPr/>
            <p:nvPr/>
          </p:nvSpPr>
          <p:spPr>
            <a:xfrm>
              <a:off x="5503025" y="3136605"/>
              <a:ext cx="91440" cy="281992"/>
            </a:xfrm>
            <a:custGeom>
              <a:avLst/>
              <a:gdLst/>
              <a:ahLst/>
              <a:cxnLst/>
              <a:rect l="l" t="t" r="r" b="b"/>
              <a:pathLst>
                <a:path w="119999" h="119999" extrusionOk="0">
                  <a:moveTo>
                    <a:pt x="60000" y="0"/>
                  </a:moveTo>
                  <a:lnTo>
                    <a:pt x="60000" y="120000"/>
                  </a:lnTo>
                </a:path>
              </a:pathLst>
            </a:custGeom>
            <a:noFill/>
            <a:ln w="12700" cap="flat" cmpd="sng">
              <a:solidFill>
                <a:srgbClr val="85A8AD"/>
              </a:solidFill>
              <a:prstDash val="solid"/>
              <a:miter lim="800000"/>
              <a:headEnd type="none" w="sm" len="sm"/>
              <a:tailEnd type="none" w="sm" len="sm"/>
            </a:ln>
          </p:spPr>
          <p:txBody>
            <a:bodyPr/>
            <a:lstStyle/>
            <a:p>
              <a:endParaRPr/>
            </a:p>
          </p:txBody>
        </p:sp>
        <p:sp>
          <p:nvSpPr>
            <p:cNvPr id="470" name="Google Shape;470;p22"/>
            <p:cNvSpPr/>
            <p:nvPr/>
          </p:nvSpPr>
          <p:spPr>
            <a:xfrm>
              <a:off x="3923932" y="3136605"/>
              <a:ext cx="1624813" cy="281992"/>
            </a:xfrm>
            <a:custGeom>
              <a:avLst/>
              <a:gdLst/>
              <a:ahLst/>
              <a:cxnLst/>
              <a:rect l="l" t="t" r="r" b="b"/>
              <a:pathLst>
                <a:path w="119999" h="119999" extrusionOk="0">
                  <a:moveTo>
                    <a:pt x="120000" y="0"/>
                  </a:moveTo>
                  <a:lnTo>
                    <a:pt x="120000" y="60000"/>
                  </a:lnTo>
                  <a:lnTo>
                    <a:pt x="0" y="60000"/>
                  </a:lnTo>
                  <a:lnTo>
                    <a:pt x="0" y="120000"/>
                  </a:lnTo>
                </a:path>
              </a:pathLst>
            </a:custGeom>
            <a:noFill/>
            <a:ln w="12700" cap="flat" cmpd="sng">
              <a:solidFill>
                <a:srgbClr val="85A8AD"/>
              </a:solidFill>
              <a:prstDash val="solid"/>
              <a:miter lim="800000"/>
              <a:headEnd type="none" w="sm" len="sm"/>
              <a:tailEnd type="none" w="sm" len="sm"/>
            </a:ln>
          </p:spPr>
          <p:txBody>
            <a:bodyPr/>
            <a:lstStyle/>
            <a:p>
              <a:endParaRPr/>
            </a:p>
          </p:txBody>
        </p:sp>
        <p:sp>
          <p:nvSpPr>
            <p:cNvPr id="471" name="Google Shape;471;p22"/>
            <p:cNvSpPr/>
            <p:nvPr/>
          </p:nvSpPr>
          <p:spPr>
            <a:xfrm>
              <a:off x="2299119" y="3136605"/>
              <a:ext cx="3249626" cy="281992"/>
            </a:xfrm>
            <a:custGeom>
              <a:avLst/>
              <a:gdLst/>
              <a:ahLst/>
              <a:cxnLst/>
              <a:rect l="l" t="t" r="r" b="b"/>
              <a:pathLst>
                <a:path w="119999" h="119999" extrusionOk="0">
                  <a:moveTo>
                    <a:pt x="120000" y="0"/>
                  </a:moveTo>
                  <a:lnTo>
                    <a:pt x="120000" y="60000"/>
                  </a:lnTo>
                  <a:lnTo>
                    <a:pt x="0" y="60000"/>
                  </a:lnTo>
                  <a:lnTo>
                    <a:pt x="0" y="120000"/>
                  </a:lnTo>
                </a:path>
              </a:pathLst>
            </a:custGeom>
            <a:noFill/>
            <a:ln w="12700" cap="flat" cmpd="sng">
              <a:solidFill>
                <a:srgbClr val="85A8A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22"/>
            <p:cNvSpPr/>
            <p:nvPr/>
          </p:nvSpPr>
          <p:spPr>
            <a:xfrm>
              <a:off x="681892" y="3120310"/>
              <a:ext cx="4866852" cy="295971"/>
            </a:xfrm>
            <a:custGeom>
              <a:avLst/>
              <a:gdLst/>
              <a:ahLst/>
              <a:cxnLst/>
              <a:rect l="l" t="t" r="r" b="b"/>
              <a:pathLst>
                <a:path w="119999" h="119999" extrusionOk="0">
                  <a:moveTo>
                    <a:pt x="120000" y="0"/>
                  </a:moveTo>
                  <a:lnTo>
                    <a:pt x="120000" y="62833"/>
                  </a:lnTo>
                  <a:lnTo>
                    <a:pt x="0" y="62833"/>
                  </a:lnTo>
                  <a:lnTo>
                    <a:pt x="0" y="120000"/>
                  </a:lnTo>
                </a:path>
              </a:pathLst>
            </a:custGeom>
            <a:noFill/>
            <a:ln w="12700" cap="flat" cmpd="sng">
              <a:solidFill>
                <a:srgbClr val="85A8AD"/>
              </a:solidFill>
              <a:prstDash val="solid"/>
              <a:miter lim="800000"/>
              <a:headEnd type="none" w="sm" len="sm"/>
              <a:tailEnd type="none" w="sm" len="sm"/>
            </a:ln>
          </p:spPr>
          <p:txBody>
            <a:bodyPr/>
            <a:lstStyle/>
            <a:p>
              <a:endParaRPr/>
            </a:p>
          </p:txBody>
        </p:sp>
        <p:sp>
          <p:nvSpPr>
            <p:cNvPr id="473" name="Google Shape;473;p22"/>
            <p:cNvSpPr/>
            <p:nvPr/>
          </p:nvSpPr>
          <p:spPr>
            <a:xfrm>
              <a:off x="4347693" y="1957038"/>
              <a:ext cx="2402104" cy="1179566"/>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4" name="Google Shape;474;p22"/>
            <p:cNvSpPr txBox="1"/>
            <p:nvPr/>
          </p:nvSpPr>
          <p:spPr>
            <a:xfrm>
              <a:off x="4347692" y="2010618"/>
              <a:ext cx="2402104" cy="1112008"/>
            </a:xfrm>
            <a:prstGeom prst="rect">
              <a:avLst/>
            </a:prstGeom>
            <a:solidFill>
              <a:schemeClr val="accent1"/>
            </a:solidFill>
            <a:ln>
              <a:noFill/>
            </a:ln>
          </p:spPr>
          <p:txBody>
            <a:bodyPr spcFirstLastPara="1" wrap="square" lIns="8550" tIns="8550" rIns="8550" bIns="8550" anchor="ctr" anchorCtr="0">
              <a:noAutofit/>
            </a:bodyPr>
            <a:lstStyle/>
            <a:p>
              <a:pPr marL="0" marR="0" lvl="0" indent="0" algn="ctr" rtl="0">
                <a:lnSpc>
                  <a:spcPct val="90000"/>
                </a:lnSpc>
                <a:spcBef>
                  <a:spcPct val="0"/>
                </a:spcBef>
                <a:spcAft>
                  <a:spcPct val="0"/>
                </a:spcAft>
                <a:buClr>
                  <a:srgbClr val="000000"/>
                </a:buClr>
                <a:buSzPts val="1350"/>
                <a:buFont typeface="Arial"/>
                <a:buNone/>
              </a:pPr>
              <a:r>
                <a:rPr lang="fr-FR" sz="1350" b="1" i="0" strike="noStrike" cap="none" spc="0" baseline="0">
                  <a:solidFill>
                    <a:srgbClr val="000000"/>
                  </a:solidFill>
                  <a:effectLst/>
                  <a:latin typeface="Montserrat"/>
                  <a:ea typeface="Montserrat"/>
                  <a:cs typeface="Montserrat"/>
                </a:rPr>
                <a:t>Éléments du programme d’assurance qualité</a:t>
              </a:r>
              <a:endParaRPr sz="1050" b="0" i="0" u="none" strike="noStrike" cap="none">
                <a:solidFill>
                  <a:schemeClr val="dk1"/>
                </a:solidFill>
                <a:latin typeface="Montserrat"/>
                <a:ea typeface="Montserrat"/>
                <a:cs typeface="Montserrat"/>
                <a:sym typeface="Montserrat"/>
              </a:endParaRPr>
            </a:p>
          </p:txBody>
        </p:sp>
        <p:sp>
          <p:nvSpPr>
            <p:cNvPr id="475" name="Google Shape;475;p22"/>
            <p:cNvSpPr/>
            <p:nvPr/>
          </p:nvSpPr>
          <p:spPr>
            <a:xfrm>
              <a:off x="10482" y="3432576"/>
              <a:ext cx="1342820" cy="67141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6" name="Google Shape;476;p22"/>
            <p:cNvSpPr txBox="1"/>
            <p:nvPr/>
          </p:nvSpPr>
          <p:spPr>
            <a:xfrm>
              <a:off x="10482" y="3432576"/>
              <a:ext cx="1342820" cy="671410"/>
            </a:xfrm>
            <a:prstGeom prst="rect">
              <a:avLst/>
            </a:prstGeom>
            <a:solidFill>
              <a:schemeClr val="accent1"/>
            </a:solidFill>
            <a:ln>
              <a:noFill/>
            </a:ln>
          </p:spPr>
          <p:txBody>
            <a:bodyPr spcFirstLastPara="1" wrap="square" lIns="7600" tIns="7600" rIns="7600" bIns="7600" anchor="ctr" anchorCtr="0">
              <a:noAutofit/>
            </a:bodyPr>
            <a:lstStyle/>
            <a:p>
              <a:pPr marL="0" marR="0" lvl="0" indent="0" algn="ctr" rtl="0">
                <a:lnSpc>
                  <a:spcPct val="90000"/>
                </a:lnSpc>
                <a:spcBef>
                  <a:spcPct val="0"/>
                </a:spcBef>
                <a:spcAft>
                  <a:spcPct val="0"/>
                </a:spcAft>
                <a:buClr>
                  <a:srgbClr val="000000"/>
                </a:buClr>
                <a:buSzPts val="1150"/>
                <a:buFont typeface="Arial"/>
                <a:buNone/>
              </a:pPr>
              <a:r>
                <a:rPr lang="fr-FR" sz="1150" b="0" i="0" strike="noStrike" cap="none" spc="0" baseline="0">
                  <a:solidFill>
                    <a:srgbClr val="000000"/>
                  </a:solidFill>
                  <a:effectLst/>
                  <a:latin typeface="Montserrat"/>
                  <a:ea typeface="Montserrat"/>
                  <a:cs typeface="Montserrat"/>
                </a:rPr>
                <a:t>Documents standardisés </a:t>
              </a:r>
              <a:endParaRPr sz="1150" b="0" i="0" u="none" strike="noStrike" cap="none">
                <a:solidFill>
                  <a:schemeClr val="dk1"/>
                </a:solidFill>
                <a:latin typeface="Montserrat"/>
                <a:ea typeface="Montserrat"/>
                <a:cs typeface="Montserrat"/>
                <a:sym typeface="Montserrat"/>
              </a:endParaRPr>
            </a:p>
          </p:txBody>
        </p:sp>
        <p:sp>
          <p:nvSpPr>
            <p:cNvPr id="477" name="Google Shape;477;p22"/>
            <p:cNvSpPr/>
            <p:nvPr/>
          </p:nvSpPr>
          <p:spPr>
            <a:xfrm>
              <a:off x="1627708" y="3418597"/>
              <a:ext cx="1342820" cy="67141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8" name="Google Shape;478;p22"/>
            <p:cNvSpPr txBox="1"/>
            <p:nvPr/>
          </p:nvSpPr>
          <p:spPr>
            <a:xfrm>
              <a:off x="1627708" y="3418597"/>
              <a:ext cx="1342820" cy="671410"/>
            </a:xfrm>
            <a:prstGeom prst="rect">
              <a:avLst/>
            </a:prstGeom>
            <a:solidFill>
              <a:schemeClr val="accent1"/>
            </a:solidFill>
            <a:ln>
              <a:noFill/>
            </a:ln>
          </p:spPr>
          <p:txBody>
            <a:bodyPr spcFirstLastPara="1" wrap="square" lIns="6175" tIns="6175" rIns="6175" bIns="6175" anchor="ctr" anchorCtr="0">
              <a:noAutofit/>
            </a:bodyPr>
            <a:lstStyle/>
            <a:p>
              <a:pPr marL="0" marR="0" lvl="0" indent="0" algn="ctr" rtl="0">
                <a:lnSpc>
                  <a:spcPct val="90000"/>
                </a:lnSpc>
                <a:spcBef>
                  <a:spcPct val="0"/>
                </a:spcBef>
                <a:spcAft>
                  <a:spcPct val="0"/>
                </a:spcAft>
                <a:buClr>
                  <a:srgbClr val="000000"/>
                </a:buClr>
                <a:buSzPts val="975"/>
                <a:buFont typeface="Arial"/>
                <a:buNone/>
              </a:pPr>
              <a:r>
                <a:rPr lang="fr-FR" sz="975" b="0" i="0" strike="noStrike" cap="none" spc="0" baseline="0">
                  <a:solidFill>
                    <a:srgbClr val="000000"/>
                  </a:solidFill>
                  <a:effectLst/>
                  <a:latin typeface="Montserrat"/>
                  <a:ea typeface="Montserrat"/>
                  <a:cs typeface="Montserrat"/>
                </a:rPr>
                <a:t>Utilisation des bonnes pratiques de biologie moléculaire</a:t>
              </a:r>
              <a:endParaRPr sz="1050" b="0" i="0" u="none" strike="noStrike" cap="none">
                <a:solidFill>
                  <a:schemeClr val="dk1"/>
                </a:solidFill>
                <a:latin typeface="Montserrat"/>
                <a:ea typeface="Montserrat"/>
                <a:cs typeface="Montserrat"/>
                <a:sym typeface="Montserrat"/>
              </a:endParaRPr>
            </a:p>
          </p:txBody>
        </p:sp>
        <p:sp>
          <p:nvSpPr>
            <p:cNvPr id="479" name="Google Shape;479;p22"/>
            <p:cNvSpPr/>
            <p:nvPr/>
          </p:nvSpPr>
          <p:spPr>
            <a:xfrm>
              <a:off x="3252521" y="3418597"/>
              <a:ext cx="1342820" cy="67141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0" name="Google Shape;480;p22"/>
            <p:cNvSpPr txBox="1"/>
            <p:nvPr/>
          </p:nvSpPr>
          <p:spPr>
            <a:xfrm>
              <a:off x="3252521" y="3418597"/>
              <a:ext cx="1342820" cy="671410"/>
            </a:xfrm>
            <a:prstGeom prst="rect">
              <a:avLst/>
            </a:prstGeom>
            <a:solidFill>
              <a:schemeClr val="accent1"/>
            </a:solidFill>
            <a:ln>
              <a:noFill/>
            </a:ln>
          </p:spPr>
          <p:txBody>
            <a:bodyPr spcFirstLastPara="1" wrap="square" lIns="7600" tIns="7600" rIns="7600" bIns="7600" anchor="ctr" anchorCtr="0">
              <a:noAutofit/>
            </a:bodyPr>
            <a:lstStyle/>
            <a:p>
              <a:pPr marL="0" marR="0" lvl="0" indent="0" algn="ctr" rtl="0">
                <a:lnSpc>
                  <a:spcPct val="9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Évaluation des compétences</a:t>
              </a:r>
              <a:endParaRPr sz="1050" b="0" i="0" u="none" strike="noStrike" cap="none">
                <a:solidFill>
                  <a:schemeClr val="dk1"/>
                </a:solidFill>
                <a:latin typeface="Montserrat"/>
                <a:ea typeface="Montserrat"/>
                <a:cs typeface="Montserrat"/>
                <a:sym typeface="Montserrat"/>
              </a:endParaRPr>
            </a:p>
          </p:txBody>
        </p:sp>
        <p:sp>
          <p:nvSpPr>
            <p:cNvPr id="481" name="Google Shape;481;p22"/>
            <p:cNvSpPr/>
            <p:nvPr/>
          </p:nvSpPr>
          <p:spPr>
            <a:xfrm>
              <a:off x="4877335" y="3418597"/>
              <a:ext cx="1342820" cy="67141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2" name="Google Shape;482;p22"/>
            <p:cNvSpPr txBox="1"/>
            <p:nvPr/>
          </p:nvSpPr>
          <p:spPr>
            <a:xfrm>
              <a:off x="4877335" y="3418597"/>
              <a:ext cx="1342820" cy="671410"/>
            </a:xfrm>
            <a:prstGeom prst="rect">
              <a:avLst/>
            </a:prstGeom>
            <a:solidFill>
              <a:schemeClr val="accent1"/>
            </a:solidFill>
            <a:ln>
              <a:noFill/>
            </a:ln>
          </p:spPr>
          <p:txBody>
            <a:bodyPr spcFirstLastPara="1" wrap="square" lIns="7600" tIns="7600" rIns="7600" bIns="7600" anchor="ctr" anchorCtr="0">
              <a:noAutofit/>
            </a:bodyPr>
            <a:lstStyle/>
            <a:p>
              <a:pPr marL="0" marR="0" lvl="0" indent="0" algn="ctr" rtl="0">
                <a:lnSpc>
                  <a:spcPct val="9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Contrôles de qualité internes</a:t>
              </a:r>
              <a:endParaRPr sz="1050" b="0" i="0" u="none" strike="noStrike" cap="none">
                <a:solidFill>
                  <a:schemeClr val="dk1"/>
                </a:solidFill>
                <a:latin typeface="Montserrat"/>
                <a:ea typeface="Montserrat"/>
                <a:cs typeface="Montserrat"/>
                <a:sym typeface="Montserrat"/>
              </a:endParaRPr>
            </a:p>
          </p:txBody>
        </p:sp>
        <p:sp>
          <p:nvSpPr>
            <p:cNvPr id="483" name="Google Shape;483;p22"/>
            <p:cNvSpPr/>
            <p:nvPr/>
          </p:nvSpPr>
          <p:spPr>
            <a:xfrm>
              <a:off x="6502148" y="3418597"/>
              <a:ext cx="1342820" cy="67141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4" name="Google Shape;484;p22"/>
            <p:cNvSpPr txBox="1"/>
            <p:nvPr/>
          </p:nvSpPr>
          <p:spPr>
            <a:xfrm>
              <a:off x="6502148" y="3418597"/>
              <a:ext cx="1342820" cy="671410"/>
            </a:xfrm>
            <a:prstGeom prst="rect">
              <a:avLst/>
            </a:prstGeom>
            <a:solidFill>
              <a:schemeClr val="accent1"/>
            </a:solidFill>
            <a:ln>
              <a:noFill/>
            </a:ln>
          </p:spPr>
          <p:txBody>
            <a:bodyPr spcFirstLastPara="1" wrap="square" lIns="7600" tIns="7600" rIns="7600" bIns="7600" anchor="ctr" anchorCtr="0">
              <a:noAutofit/>
            </a:bodyPr>
            <a:lstStyle/>
            <a:p>
              <a:pPr marL="0" marR="0" lvl="0" indent="0" algn="ctr" rtl="0">
                <a:lnSpc>
                  <a:spcPct val="9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Évaluation externe de la qualité (EEQ)</a:t>
              </a:r>
              <a:endParaRPr sz="1050" b="0" i="0" u="none" strike="noStrike" cap="none">
                <a:solidFill>
                  <a:schemeClr val="dk1"/>
                </a:solidFill>
                <a:latin typeface="Montserrat"/>
                <a:ea typeface="Montserrat"/>
                <a:cs typeface="Montserrat"/>
                <a:sym typeface="Montserrat"/>
              </a:endParaRPr>
            </a:p>
          </p:txBody>
        </p:sp>
        <p:sp>
          <p:nvSpPr>
            <p:cNvPr id="485" name="Google Shape;485;p22"/>
            <p:cNvSpPr/>
            <p:nvPr/>
          </p:nvSpPr>
          <p:spPr>
            <a:xfrm>
              <a:off x="8126961" y="3418597"/>
              <a:ext cx="1342820" cy="67141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6" name="Google Shape;486;p22"/>
            <p:cNvSpPr txBox="1"/>
            <p:nvPr/>
          </p:nvSpPr>
          <p:spPr>
            <a:xfrm>
              <a:off x="8126961" y="3418597"/>
              <a:ext cx="1342820" cy="671410"/>
            </a:xfrm>
            <a:prstGeom prst="rect">
              <a:avLst/>
            </a:prstGeom>
            <a:solidFill>
              <a:schemeClr val="accent1"/>
            </a:solidFill>
            <a:ln>
              <a:noFill/>
            </a:ln>
          </p:spPr>
          <p:txBody>
            <a:bodyPr spcFirstLastPara="1" wrap="square" lIns="7600" tIns="7600" rIns="7600" bIns="7600" anchor="ctr" anchorCtr="0">
              <a:noAutofit/>
            </a:bodyPr>
            <a:lstStyle/>
            <a:p>
              <a:pPr marL="0" marR="0" lvl="0" indent="0" algn="ctr" rtl="0">
                <a:lnSpc>
                  <a:spcPct val="9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Supervision sur site</a:t>
              </a:r>
              <a:endParaRPr sz="1050" b="0" i="0" u="none" strike="noStrike" cap="none">
                <a:solidFill>
                  <a:schemeClr val="dk1"/>
                </a:solidFill>
                <a:latin typeface="Montserrat"/>
                <a:ea typeface="Montserrat"/>
                <a:cs typeface="Montserrat"/>
                <a:sym typeface="Montserrat"/>
              </a:endParaRPr>
            </a:p>
          </p:txBody>
        </p:sp>
        <p:sp>
          <p:nvSpPr>
            <p:cNvPr id="487" name="Google Shape;487;p22"/>
            <p:cNvSpPr/>
            <p:nvPr/>
          </p:nvSpPr>
          <p:spPr>
            <a:xfrm>
              <a:off x="9751774" y="3418597"/>
              <a:ext cx="1342820" cy="67141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8" name="Google Shape;488;p22"/>
            <p:cNvSpPr txBox="1"/>
            <p:nvPr/>
          </p:nvSpPr>
          <p:spPr>
            <a:xfrm>
              <a:off x="9751774" y="3418597"/>
              <a:ext cx="1342820" cy="671410"/>
            </a:xfrm>
            <a:prstGeom prst="rect">
              <a:avLst/>
            </a:prstGeom>
            <a:solidFill>
              <a:schemeClr val="accent1"/>
            </a:solidFill>
            <a:ln>
              <a:noFill/>
            </a:ln>
          </p:spPr>
          <p:txBody>
            <a:bodyPr spcFirstLastPara="1" wrap="square" lIns="6175" tIns="6175" rIns="6175" bIns="6175" anchor="ctr" anchorCtr="0">
              <a:noAutofit/>
            </a:bodyPr>
            <a:lstStyle/>
            <a:p>
              <a:pPr marL="0" marR="0" lvl="0" indent="0" algn="ctr" rtl="0">
                <a:lnSpc>
                  <a:spcPct val="90000"/>
                </a:lnSpc>
                <a:spcBef>
                  <a:spcPct val="0"/>
                </a:spcBef>
                <a:spcAft>
                  <a:spcPct val="0"/>
                </a:spcAft>
                <a:buClr>
                  <a:srgbClr val="000000"/>
                </a:buClr>
                <a:buSzPts val="975"/>
                <a:buFont typeface="Arial"/>
                <a:buNone/>
              </a:pPr>
              <a:r>
                <a:rPr lang="fr-FR" sz="975" b="0" i="0" strike="noStrike" cap="none" spc="0" baseline="0">
                  <a:solidFill>
                    <a:srgbClr val="000000"/>
                  </a:solidFill>
                  <a:effectLst/>
                  <a:latin typeface="Montserrat"/>
                  <a:ea typeface="Montserrat"/>
                  <a:cs typeface="Montserrat"/>
                </a:rPr>
                <a:t>Processus d’amélioration continue de la qualité</a:t>
              </a:r>
              <a:endParaRPr sz="1050" b="0" i="0" u="none" strike="noStrike" cap="none">
                <a:solidFill>
                  <a:schemeClr val="dk1"/>
                </a:solidFill>
                <a:latin typeface="Montserrat"/>
                <a:ea typeface="Montserrat"/>
                <a:cs typeface="Montserrat"/>
                <a:sym typeface="Montserrat"/>
              </a:endParaRPr>
            </a:p>
          </p:txBody>
        </p:sp>
      </p:grpSp>
      <p:sp>
        <p:nvSpPr>
          <p:cNvPr id="489" name="Google Shape;489;p22"/>
          <p:cNvSpPr txBox="1"/>
          <p:nvPr/>
        </p:nvSpPr>
        <p:spPr>
          <a:xfrm>
            <a:off x="6243638" y="514868"/>
            <a:ext cx="2711520" cy="2225000"/>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400"/>
              <a:buFont typeface="Arial"/>
              <a:buNone/>
            </a:pPr>
            <a:r>
              <a:rPr lang="fr-FR" sz="1400" b="0" i="0" strike="noStrike" cap="none" spc="0" baseline="0">
                <a:solidFill>
                  <a:srgbClr val="FFFFFF"/>
                </a:solidFill>
                <a:effectLst/>
                <a:latin typeface="Montserrat"/>
                <a:ea typeface="Montserrat"/>
                <a:cs typeface="Montserrat"/>
              </a:rPr>
              <a:t>Une analyse détaillée des éléments essentiels d’un système d’assurance qualité pour tout test de diagnostic rapide de la TB est disponible dans le </a:t>
            </a:r>
            <a:r>
              <a:rPr lang="fr-FR" sz="1400" b="0" i="0" u="sng" strike="noStrike" cap="none" spc="0" baseline="0">
                <a:solidFill>
                  <a:srgbClr val="FFFFFF"/>
                </a:solidFill>
                <a:effectLst/>
                <a:uFill>
                  <a:solidFill>
                    <a:srgbClr val="FFFFFF"/>
                  </a:solidFill>
                </a:uFill>
                <a:latin typeface="Montserrat"/>
                <a:ea typeface="Montserrat"/>
                <a:cs typeface="Montserrat"/>
                <a:hlinkClick r:id="rId3" history="0"/>
              </a:rPr>
              <a:t>Guide pratique GLI pour la mise en œuvre d’un système d’assurance qualité pour les tests Xpert MTB/RIF</a:t>
            </a:r>
            <a:endParaRPr sz="1400" b="0" i="0" u="none" strike="noStrike" cap="none">
              <a:solidFill>
                <a:schemeClr val="lt1"/>
              </a:solidFill>
              <a:latin typeface="Montserrat"/>
              <a:ea typeface="Montserrat"/>
              <a:cs typeface="Montserrat"/>
              <a:sym typeface="Montserrat"/>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3"/>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Bonnes pratiques de biologie moléculaire</a:t>
            </a:r>
            <a:endParaRPr/>
          </a:p>
        </p:txBody>
      </p:sp>
      <p:sp>
        <p:nvSpPr>
          <p:cNvPr id="495" name="Google Shape;495;p23"/>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rmAutofit fontScale="87500" lnSpcReduction="20000"/>
          </a:bodyPr>
          <a:lstStyle/>
          <a:p>
            <a:pPr marL="342900" lvl="0" indent="-257175" algn="l" rtl="0">
              <a:lnSpc>
                <a:spcPct val="90000"/>
              </a:lnSpc>
              <a:spcBef>
                <a:spcPts val="750"/>
              </a:spcBef>
              <a:spcAft>
                <a:spcPct val="0"/>
              </a:spcAft>
              <a:buClr>
                <a:schemeClr val="dk1"/>
              </a:buClr>
              <a:buSzPct val="108107"/>
              <a:buChar char="•"/>
            </a:pPr>
            <a:r>
              <a:rPr lang="fr-FR" sz="1800" b="0" i="0" strike="noStrike" cap="none" spc="0" baseline="0">
                <a:solidFill>
                  <a:srgbClr val="000000"/>
                </a:solidFill>
                <a:effectLst/>
                <a:latin typeface="Montserrat"/>
                <a:ea typeface="Montserrat"/>
                <a:cs typeface="Montserrat"/>
              </a:rPr>
              <a:t>Les procédures de test Truenat TB nécessitent plusieurs étapes pratiques ainsi qu’un micro-pipetage de précision.</a:t>
            </a:r>
            <a:endParaRPr/>
          </a:p>
          <a:p>
            <a:pPr marL="342900" lvl="0" indent="-142875" algn="l" rtl="0">
              <a:lnSpc>
                <a:spcPct val="90000"/>
              </a:lnSpc>
              <a:spcBef>
                <a:spcPts val="750"/>
              </a:spcBef>
              <a:spcAft>
                <a:spcPct val="0"/>
              </a:spcAft>
              <a:buClr>
                <a:schemeClr val="dk1"/>
              </a:buClr>
              <a:buSzPct val="108107"/>
              <a:buNone/>
            </a:pPr>
            <a:endParaRPr/>
          </a:p>
          <a:p>
            <a:pPr marL="342900" lvl="0" indent="-257175" algn="l" rtl="0">
              <a:lnSpc>
                <a:spcPct val="90000"/>
              </a:lnSpc>
              <a:spcBef>
                <a:spcPts val="750"/>
              </a:spcBef>
              <a:spcAft>
                <a:spcPct val="0"/>
              </a:spcAft>
              <a:buClr>
                <a:schemeClr val="dk1"/>
              </a:buClr>
              <a:buSzPct val="108107"/>
              <a:buChar char="•"/>
            </a:pPr>
            <a:r>
              <a:rPr lang="fr-FR" sz="1800" b="0" i="0" strike="noStrike" cap="none" spc="0" baseline="0">
                <a:solidFill>
                  <a:srgbClr val="000000"/>
                </a:solidFill>
                <a:effectLst/>
                <a:latin typeface="Montserrat"/>
                <a:ea typeface="Montserrat"/>
                <a:cs typeface="Montserrat"/>
              </a:rPr>
              <a:t>Les techniciens de laboratoire doivent être formés aux bonnes pratiques de biologie moléculaire avant d’utiliser Truenat.</a:t>
            </a:r>
            <a:endParaRPr/>
          </a:p>
          <a:p>
            <a:pPr marL="342900" lvl="0" indent="-142875" algn="l" rtl="0">
              <a:lnSpc>
                <a:spcPct val="90000"/>
              </a:lnSpc>
              <a:spcBef>
                <a:spcPts val="750"/>
              </a:spcBef>
              <a:spcAft>
                <a:spcPct val="0"/>
              </a:spcAft>
              <a:buClr>
                <a:schemeClr val="dk1"/>
              </a:buClr>
              <a:buSzPct val="108107"/>
              <a:buNone/>
            </a:pPr>
            <a:endParaRPr/>
          </a:p>
          <a:p>
            <a:pPr marL="342900" lvl="0" indent="-257175" algn="l" rtl="0">
              <a:lnSpc>
                <a:spcPct val="90000"/>
              </a:lnSpc>
              <a:spcBef>
                <a:spcPts val="750"/>
              </a:spcBef>
              <a:spcAft>
                <a:spcPct val="0"/>
              </a:spcAft>
              <a:buClr>
                <a:schemeClr val="dk1"/>
              </a:buClr>
              <a:buSzPct val="108107"/>
              <a:buChar char="•"/>
            </a:pPr>
            <a:r>
              <a:rPr lang="fr-FR" sz="1800" b="0" i="0" strike="noStrike" cap="none" spc="0" baseline="0">
                <a:solidFill>
                  <a:srgbClr val="000000"/>
                </a:solidFill>
                <a:effectLst/>
                <a:latin typeface="Montserrat"/>
                <a:ea typeface="Montserrat"/>
                <a:cs typeface="Montserrat"/>
              </a:rPr>
              <a:t>Une procédure qui nécessite une attention particulière au cours de la formation des techniciens est le micropipetage/la distribution de 6 μl de solution d’éluat d’ADN dans le puits de la puce Truenat : un « geste sûr » peut également être un atout.</a:t>
            </a:r>
            <a:endParaRPr/>
          </a:p>
          <a:p>
            <a:pPr marL="85725" lvl="0" indent="0" algn="l" rtl="0">
              <a:lnSpc>
                <a:spcPct val="90000"/>
              </a:lnSpc>
              <a:spcBef>
                <a:spcPts val="750"/>
              </a:spcBef>
              <a:spcAft>
                <a:spcPct val="0"/>
              </a:spcAft>
              <a:buSzPct val="108107"/>
              <a:buNone/>
            </a:pPr>
            <a:endParaRPr/>
          </a:p>
          <a:p>
            <a:pPr marL="342900" lvl="0" indent="-257175" algn="l" rtl="0">
              <a:lnSpc>
                <a:spcPct val="90000"/>
              </a:lnSpc>
              <a:spcBef>
                <a:spcPts val="750"/>
              </a:spcBef>
              <a:spcAft>
                <a:spcPct val="0"/>
              </a:spcAft>
              <a:buClr>
                <a:schemeClr val="dk1"/>
              </a:buClr>
              <a:buSzPct val="108107"/>
              <a:buChar char="•"/>
            </a:pPr>
            <a:r>
              <a:rPr lang="fr-FR" sz="1800" b="0" i="0" strike="noStrike" cap="none" spc="0" baseline="0">
                <a:solidFill>
                  <a:srgbClr val="000000"/>
                </a:solidFill>
                <a:effectLst/>
                <a:latin typeface="Montserrat"/>
                <a:ea typeface="Montserrat"/>
                <a:cs typeface="Montserrat"/>
              </a:rPr>
              <a:t>Au moins 10 à 15 échantillons doivent être testés par semaine pour maintenir le niveau de compétence du personnel effectuant les tests Truenat TB.</a:t>
            </a:r>
            <a:endParaRPr/>
          </a:p>
          <a:p>
            <a:pPr marL="342900" lvl="0" indent="-142875" algn="l" rtl="0">
              <a:lnSpc>
                <a:spcPct val="90000"/>
              </a:lnSpc>
              <a:spcBef>
                <a:spcPts val="750"/>
              </a:spcBef>
              <a:spcAft>
                <a:spcPct val="0"/>
              </a:spcAft>
              <a:buClr>
                <a:schemeClr val="dk1"/>
              </a:buClr>
              <a:buSzPct val="108107"/>
              <a:buNone/>
            </a:pPr>
            <a:endParaRPr/>
          </a:p>
          <a:p>
            <a:pPr marL="342900" lvl="0" indent="-142875" algn="l" rtl="0">
              <a:lnSpc>
                <a:spcPct val="90000"/>
              </a:lnSpc>
              <a:spcBef>
                <a:spcPts val="750"/>
              </a:spcBef>
              <a:spcAft>
                <a:spcPct val="0"/>
              </a:spcAft>
              <a:buClr>
                <a:schemeClr val="dk1"/>
              </a:buClr>
              <a:buSzPct val="108107"/>
              <a:buNone/>
            </a:pPr>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4"/>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Évaluation des compétences</a:t>
            </a:r>
            <a:endParaRPr/>
          </a:p>
        </p:txBody>
      </p:sp>
      <p:sp>
        <p:nvSpPr>
          <p:cNvPr id="501" name="Google Shape;501;p24"/>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rmAutofit/>
          </a:bodyPr>
          <a:lstStyle/>
          <a:p>
            <a:pPr marL="342900" lvl="0" indent="-257175" algn="l" rtl="0">
              <a:lnSpc>
                <a:spcPct val="90000"/>
              </a:lnSpc>
              <a:spcBef>
                <a:spcPts val="750"/>
              </a:spcBef>
              <a:spcAft>
                <a:spcPct val="0"/>
              </a:spcAft>
              <a:buClr>
                <a:schemeClr val="dk1"/>
              </a:buClr>
              <a:buSzPts val="1800"/>
              <a:buChar char="•"/>
            </a:pPr>
            <a:r>
              <a:rPr lang="fr-FR" sz="1800" b="0" i="0" strike="noStrike" cap="none" spc="0" baseline="0">
                <a:solidFill>
                  <a:srgbClr val="000000"/>
                </a:solidFill>
                <a:effectLst/>
                <a:latin typeface="Montserrat"/>
                <a:ea typeface="Montserrat"/>
                <a:cs typeface="Montserrat"/>
              </a:rPr>
              <a:t>Les évaluations des compétences des techniciens de laboratoire doivent être effectuées après la formation et périodiquement (une fois par an).</a:t>
            </a:r>
            <a:endParaRPr/>
          </a:p>
          <a:p>
            <a:pPr marL="342900" lvl="0" indent="-142875" algn="l" rtl="0">
              <a:lnSpc>
                <a:spcPct val="90000"/>
              </a:lnSpc>
              <a:spcBef>
                <a:spcPts val="750"/>
              </a:spcBef>
              <a:spcAft>
                <a:spcPct val="0"/>
              </a:spcAft>
              <a:buClr>
                <a:schemeClr val="dk1"/>
              </a:buClr>
              <a:buSzPts val="1800"/>
              <a:buNone/>
            </a:pPr>
            <a:endParaRPr/>
          </a:p>
          <a:p>
            <a:pPr marL="342900" lvl="0" indent="-257175" algn="l" rtl="0">
              <a:lnSpc>
                <a:spcPct val="90000"/>
              </a:lnSpc>
              <a:spcBef>
                <a:spcPts val="750"/>
              </a:spcBef>
              <a:spcAft>
                <a:spcPct val="0"/>
              </a:spcAft>
              <a:buClr>
                <a:schemeClr val="dk1"/>
              </a:buClr>
              <a:buSzPts val="1800"/>
              <a:buChar char="•"/>
            </a:pPr>
            <a:r>
              <a:rPr lang="fr-FR" sz="1800" b="0" i="0" strike="noStrike" cap="none" spc="0" baseline="0">
                <a:solidFill>
                  <a:srgbClr val="000000"/>
                </a:solidFill>
                <a:effectLst/>
                <a:latin typeface="Montserrat"/>
                <a:ea typeface="Montserrat"/>
                <a:cs typeface="Montserrat"/>
              </a:rPr>
              <a:t>Les contrôles positifs et négatifs du Panel-1 du kit de contrôle positif Truenat peuvent être utilisés pour tester les compétences pendant la formation pratique.</a:t>
            </a:r>
            <a:endParaRPr/>
          </a:p>
          <a:p>
            <a:pPr marL="342900" lvl="0" indent="-142875" algn="l" rtl="0">
              <a:lnSpc>
                <a:spcPct val="90000"/>
              </a:lnSpc>
              <a:spcBef>
                <a:spcPts val="750"/>
              </a:spcBef>
              <a:spcAft>
                <a:spcPct val="0"/>
              </a:spcAft>
              <a:buClr>
                <a:schemeClr val="dk1"/>
              </a:buClr>
              <a:buSzPts val="1800"/>
              <a:buNone/>
            </a:pPr>
            <a:endParaRPr/>
          </a:p>
          <a:p>
            <a:pPr marL="342900" lvl="0" indent="-142875" algn="l" rtl="0">
              <a:lnSpc>
                <a:spcPct val="90000"/>
              </a:lnSpc>
              <a:spcBef>
                <a:spcPts val="750"/>
              </a:spcBef>
              <a:spcAft>
                <a:spcPct val="0"/>
              </a:spcAft>
              <a:buClr>
                <a:schemeClr val="dk1"/>
              </a:buClr>
              <a:buSzPts val="1800"/>
              <a:buNone/>
            </a:pPr>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5"/>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Documents standardisés (SOP)</a:t>
            </a:r>
            <a:endParaRPr/>
          </a:p>
        </p:txBody>
      </p:sp>
      <p:sp>
        <p:nvSpPr>
          <p:cNvPr id="507" name="Google Shape;507;p25"/>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rmAutofit/>
          </a:bodyPr>
          <a:lstStyle/>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Des SOP doivent être fournies comme matériel de référence pour les techniciens</a:t>
            </a:r>
            <a:endParaRPr/>
          </a:p>
          <a:p>
            <a:pPr marL="342900" lvl="0" indent="-142875" algn="l" rtl="0">
              <a:lnSpc>
                <a:spcPct val="90000"/>
              </a:lnSpc>
              <a:spcBef>
                <a:spcPts val="750"/>
              </a:spcBef>
              <a:spcAft>
                <a:spcPct val="0"/>
              </a:spcAft>
              <a:buClr>
                <a:schemeClr val="dk1"/>
              </a:buClr>
              <a:buSzPts val="1800"/>
              <a:buNone/>
            </a:pPr>
            <a:endParaRPr sz="2000"/>
          </a:p>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Des aide-mémoires sont trouvés dans l’Annexe 11 du Guide de mise en œuvre Truenat :</a:t>
            </a:r>
            <a:endParaRPr/>
          </a:p>
          <a:p>
            <a:pPr marL="342900" lvl="0" indent="-142875" algn="l" rtl="0">
              <a:lnSpc>
                <a:spcPct val="90000"/>
              </a:lnSpc>
              <a:spcBef>
                <a:spcPts val="750"/>
              </a:spcBef>
              <a:spcAft>
                <a:spcPct val="0"/>
              </a:spcAft>
              <a:buClr>
                <a:schemeClr val="dk1"/>
              </a:buClr>
              <a:buSzPts val="1800"/>
              <a:buNone/>
            </a:pPr>
            <a:endParaRPr/>
          </a:p>
          <a:p>
            <a:pPr marL="342900" lvl="0" indent="-142875" algn="l" rtl="0">
              <a:lnSpc>
                <a:spcPct val="90000"/>
              </a:lnSpc>
              <a:spcBef>
                <a:spcPts val="750"/>
              </a:spcBef>
              <a:spcAft>
                <a:spcPct val="0"/>
              </a:spcAft>
              <a:buClr>
                <a:schemeClr val="dk1"/>
              </a:buClr>
              <a:buSzPts val="1800"/>
              <a:buNone/>
            </a:pPr>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6"/>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Contrôles de qualité internes (CQI)</a:t>
            </a:r>
            <a:endParaRPr/>
          </a:p>
        </p:txBody>
      </p:sp>
      <p:sp>
        <p:nvSpPr>
          <p:cNvPr id="513" name="Google Shape;513;p26"/>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rmAutofit lnSpcReduction="10000"/>
          </a:bodyPr>
          <a:lstStyle/>
          <a:p>
            <a:pPr marL="342900" indent="-257175"/>
            <a:r>
              <a:rPr lang="fr-FR" sz="1800" b="0" i="0" strike="noStrike" cap="none" spc="0" baseline="0">
                <a:solidFill>
                  <a:srgbClr val="000000"/>
                </a:solidFill>
                <a:effectLst/>
                <a:latin typeface="Montserrat"/>
                <a:ea typeface="Montserrat"/>
                <a:cs typeface="Montserrat"/>
              </a:rPr>
              <a:t>Les contrôles de qualité internes sont conçus pour détecter, prévenir et minimiser les résultats erronés dans les processus internes des laboratoires dans les phases pré-analytiques, analytiques et post-analytiques.</a:t>
            </a:r>
            <a:endParaRPr/>
          </a:p>
          <a:p>
            <a:pPr marL="342900" indent="-257175"/>
            <a:r>
              <a:rPr lang="fr-FR" sz="1800" b="0" i="0" strike="noStrike" cap="none" spc="0" baseline="0">
                <a:solidFill>
                  <a:srgbClr val="000000"/>
                </a:solidFill>
                <a:effectLst/>
                <a:latin typeface="Montserrat"/>
                <a:ea typeface="Montserrat"/>
                <a:cs typeface="Montserrat"/>
              </a:rPr>
              <a:t>Les tests Truenat TB incluent un contrôle positif interne qui subit les mêmes processus que l’échantillon ; de l’extraction à l’amplification, évaluant ainsi la validité du test, de l’échantillon jusqu’au résultat.</a:t>
            </a:r>
            <a:endParaRPr/>
          </a:p>
          <a:p>
            <a:pPr marL="342900" indent="-257175"/>
            <a:r>
              <a:rPr lang="fr-FR" sz="1800" b="0" i="0" strike="noStrike" cap="none" spc="0" baseline="0">
                <a:solidFill>
                  <a:srgbClr val="000000"/>
                </a:solidFill>
                <a:effectLst/>
                <a:latin typeface="Montserrat"/>
                <a:ea typeface="Montserrat"/>
                <a:cs typeface="Montserrat"/>
              </a:rPr>
              <a:t>Les contrôles positifs et négatifs du panel du kit de contrôle Truenat peuvent également être utilisés pour la vérification et l’évaluation des réactifs inter-lots si la température des zones de stockage se situe en dehors des plages recommandées.</a:t>
            </a:r>
            <a:endParaRPr/>
          </a:p>
          <a:p>
            <a:pPr marL="85725" lvl="0" indent="0" algn="l" rtl="0">
              <a:lnSpc>
                <a:spcPct val="90000"/>
              </a:lnSpc>
              <a:spcBef>
                <a:spcPts val="750"/>
              </a:spcBef>
              <a:spcAft>
                <a:spcPct val="0"/>
              </a:spcAft>
              <a:buSzPts val="1800"/>
              <a:buNone/>
            </a:pPr>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27"/>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Évaluation externe de la qualité (EEQ)</a:t>
            </a:r>
            <a:endParaRPr/>
          </a:p>
        </p:txBody>
      </p:sp>
      <p:sp>
        <p:nvSpPr>
          <p:cNvPr id="519" name="Google Shape;519;p27"/>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rmAutofit/>
          </a:bodyPr>
          <a:lstStyle/>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Une évaluation externe de la qualité, ou un programme de vérification des compétences, est effectué par un laboratoire externe accrédité qui fournit des rapports de qualité au laboratoire.</a:t>
            </a:r>
            <a:endParaRPr/>
          </a:p>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Les programmes d’évaluation externe de la qualité pour Truenat sont en cours de développement, mais pas encore disponibles. </a:t>
            </a:r>
            <a:endParaRPr/>
          </a:p>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L’EEQ doit inclure un test de compétence (TP) ou un nouveau contrôle en aveugle pendant les évaluations.</a:t>
            </a:r>
            <a:endParaRPr/>
          </a:p>
          <a:p>
            <a:pPr marL="342900" lvl="0" indent="-142875" algn="l" rtl="0">
              <a:lnSpc>
                <a:spcPct val="90000"/>
              </a:lnSpc>
              <a:spcBef>
                <a:spcPts val="750"/>
              </a:spcBef>
              <a:spcAft>
                <a:spcPct val="0"/>
              </a:spcAft>
              <a:buClr>
                <a:schemeClr val="dk1"/>
              </a:buClr>
              <a:buSzPts val="1800"/>
              <a:buNone/>
            </a:pPr>
            <a:endParaRPr sz="300"/>
          </a:p>
          <a:p>
            <a:pPr marL="85725" lvl="0" indent="0" algn="l" rtl="0">
              <a:lnSpc>
                <a:spcPct val="90000"/>
              </a:lnSpc>
              <a:spcBef>
                <a:spcPts val="750"/>
              </a:spcBef>
              <a:spcAft>
                <a:spcPct val="0"/>
              </a:spcAft>
              <a:buSzPts val="1800"/>
              <a:buNone/>
            </a:pPr>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9"/>
          <p:cNvSpPr txBox="1">
            <a:spLocks noGrp="1"/>
          </p:cNvSpPr>
          <p:nvPr>
            <p:ph type="title"/>
          </p:nvPr>
        </p:nvSpPr>
        <p:spPr>
          <a:xfrm>
            <a:off x="235301" y="280679"/>
            <a:ext cx="8322911" cy="837573"/>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Panels pour l’étalonnage initial/la vérification</a:t>
            </a:r>
            <a:endParaRPr/>
          </a:p>
        </p:txBody>
      </p:sp>
      <p:sp>
        <p:nvSpPr>
          <p:cNvPr id="566" name="Google Shape;566;p29"/>
          <p:cNvSpPr txBox="1">
            <a:spLocks noGrp="1"/>
          </p:cNvSpPr>
          <p:nvPr>
            <p:ph type="body" idx="1"/>
          </p:nvPr>
        </p:nvSpPr>
        <p:spPr>
          <a:xfrm>
            <a:off x="171449" y="1725738"/>
            <a:ext cx="2682109" cy="608388"/>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800" b="0" i="0" strike="noStrike" cap="none" spc="0" baseline="0">
                <a:solidFill>
                  <a:srgbClr val="FF6E68"/>
                </a:solidFill>
                <a:effectLst/>
                <a:latin typeface="Montserrat"/>
                <a:ea typeface="Montserrat"/>
                <a:cs typeface="Montserrat"/>
              </a:rPr>
              <a:t>Contrôles positifs et négatifs</a:t>
            </a:r>
            <a:endParaRPr/>
          </a:p>
        </p:txBody>
      </p:sp>
      <p:sp>
        <p:nvSpPr>
          <p:cNvPr id="567" name="Google Shape;567;p29"/>
          <p:cNvSpPr txBox="1">
            <a:spLocks noGrp="1"/>
          </p:cNvSpPr>
          <p:nvPr>
            <p:ph type="body" idx="2"/>
          </p:nvPr>
        </p:nvSpPr>
        <p:spPr>
          <a:xfrm>
            <a:off x="171450" y="2483069"/>
            <a:ext cx="2435225" cy="2073164"/>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Font typeface="Noto Sans Symbols"/>
              <a:buNone/>
            </a:pPr>
            <a:r>
              <a:rPr lang="fr-FR" sz="1400" b="0" i="0" strike="noStrike" cap="none" spc="0" baseline="0">
                <a:solidFill>
                  <a:srgbClr val="000000"/>
                </a:solidFill>
                <a:effectLst/>
                <a:latin typeface="Montserrat"/>
                <a:ea typeface="Montserrat"/>
                <a:cs typeface="Montserrat"/>
              </a:rPr>
              <a:t>Des contrôles peuvent être achetés dans le cadre du kit de contrôle positif Truenat™ - Panel I</a:t>
            </a:r>
            <a:endParaRPr/>
          </a:p>
        </p:txBody>
      </p:sp>
      <p:sp>
        <p:nvSpPr>
          <p:cNvPr id="568" name="Google Shape;568;p29"/>
          <p:cNvSpPr txBox="1">
            <a:spLocks noGrp="1"/>
          </p:cNvSpPr>
          <p:nvPr>
            <p:ph type="body" idx="3"/>
          </p:nvPr>
        </p:nvSpPr>
        <p:spPr>
          <a:xfrm>
            <a:off x="3118783" y="1725738"/>
            <a:ext cx="2619868" cy="341148"/>
          </a:xfrm>
          <a:prstGeom prst="rect">
            <a:avLst/>
          </a:prstGeom>
          <a:noFill/>
          <a:ln>
            <a:noFill/>
          </a:ln>
        </p:spPr>
        <p:txBody>
          <a:bodyPr spcFirstLastPara="1" wrap="square" lIns="0" tIns="0" rIns="0" bIns="0"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FF6E68"/>
                </a:solidFill>
                <a:effectLst/>
                <a:latin typeface="Montserrat"/>
                <a:ea typeface="Montserrat"/>
                <a:cs typeface="Montserrat"/>
              </a:rPr>
              <a:t>Test d’un nouveau lot (vérification inter-lots)</a:t>
            </a:r>
            <a:endParaRPr/>
          </a:p>
          <a:p>
            <a:pPr marL="114300" lvl="0" indent="0" algn="l" rtl="0">
              <a:lnSpc>
                <a:spcPct val="100000"/>
              </a:lnSpc>
              <a:spcBef>
                <a:spcPct val="0"/>
              </a:spcBef>
              <a:spcAft>
                <a:spcPct val="0"/>
              </a:spcAft>
              <a:buSzPts val="1800"/>
              <a:buNone/>
            </a:pPr>
            <a:endParaRPr/>
          </a:p>
        </p:txBody>
      </p:sp>
      <p:sp>
        <p:nvSpPr>
          <p:cNvPr id="569" name="Google Shape;569;p29"/>
          <p:cNvSpPr txBox="1">
            <a:spLocks noGrp="1"/>
          </p:cNvSpPr>
          <p:nvPr>
            <p:ph type="body" idx="4"/>
          </p:nvPr>
        </p:nvSpPr>
        <p:spPr>
          <a:xfrm>
            <a:off x="3213046" y="2483069"/>
            <a:ext cx="2436812" cy="2073164"/>
          </a:xfrm>
          <a:prstGeom prst="rect">
            <a:avLst/>
          </a:prstGeom>
          <a:noFill/>
          <a:ln>
            <a:noFill/>
          </a:ln>
        </p:spPr>
        <p:txBody>
          <a:bodyPr spcFirstLastPara="1" wrap="square" lIns="0" tIns="0" rIns="0" bIns="0" anchor="t" anchorCtr="0">
            <a:normAutofit fontScale="92500" lnSpcReduction="20000"/>
          </a:bodyPr>
          <a:lstStyle/>
          <a:p>
            <a:pPr marL="0" lvl="0" indent="0" algn="l" rtl="0">
              <a:lnSpc>
                <a:spcPct val="100000"/>
              </a:lnSpc>
              <a:spcBef>
                <a:spcPct val="0"/>
              </a:spcBef>
              <a:spcAft>
                <a:spcPct val="0"/>
              </a:spcAft>
              <a:buSzPts val="1800"/>
              <a:buFont typeface="Noto Sans Symbols"/>
              <a:buNone/>
            </a:pPr>
            <a:r>
              <a:rPr lang="fr-FR" sz="1400" b="0" i="0" strike="noStrike" cap="none" spc="0" baseline="0">
                <a:solidFill>
                  <a:srgbClr val="000000"/>
                </a:solidFill>
                <a:effectLst/>
                <a:latin typeface="Montserrat"/>
                <a:ea typeface="Montserrat"/>
                <a:cs typeface="Montserrat"/>
              </a:rPr>
              <a:t>Analyser des contrôles positifs et négatifs :</a:t>
            </a:r>
            <a:endParaRPr/>
          </a:p>
          <a:p>
            <a:pPr marL="171450" lvl="0" indent="-171450" algn="l" rtl="0">
              <a:lnSpc>
                <a:spcPct val="100000"/>
              </a:lnSpc>
              <a:spcBef>
                <a:spcPct val="0"/>
              </a:spcBef>
              <a:spcAft>
                <a:spcPct val="0"/>
              </a:spcAft>
              <a:buSzPts val="1800"/>
              <a:buFont typeface="Arial"/>
              <a:buChar char="•"/>
            </a:pPr>
            <a:r>
              <a:rPr lang="fr-FR" sz="1400" b="0" i="0" strike="noStrike" cap="none" spc="0" baseline="0">
                <a:solidFill>
                  <a:srgbClr val="000000"/>
                </a:solidFill>
                <a:effectLst/>
                <a:latin typeface="Montserrat"/>
                <a:ea typeface="Montserrat"/>
                <a:cs typeface="Montserrat"/>
              </a:rPr>
              <a:t>À chaque fois qu’une nouvelle livraison de kits de test Truenat TB est reçue</a:t>
            </a:r>
            <a:endParaRPr/>
          </a:p>
          <a:p>
            <a:pPr marL="171450" lvl="0" indent="-171450" algn="l" rtl="0">
              <a:lnSpc>
                <a:spcPct val="100000"/>
              </a:lnSpc>
              <a:spcBef>
                <a:spcPct val="0"/>
              </a:spcBef>
              <a:spcAft>
                <a:spcPct val="0"/>
              </a:spcAft>
              <a:buSzPts val="1800"/>
              <a:buFont typeface="Arial"/>
              <a:buChar char="•"/>
            </a:pPr>
            <a:r>
              <a:rPr lang="fr-FR" sz="1400" b="0" i="0" strike="noStrike" cap="none" spc="0" baseline="0">
                <a:solidFill>
                  <a:srgbClr val="000000"/>
                </a:solidFill>
                <a:effectLst/>
                <a:latin typeface="Montserrat"/>
                <a:ea typeface="Montserrat"/>
                <a:cs typeface="Montserrat"/>
              </a:rPr>
              <a:t>Pour chaque nouveau lot de kit de test</a:t>
            </a:r>
            <a:endParaRPr/>
          </a:p>
          <a:p>
            <a:pPr marL="171450" lvl="0" indent="-171450" algn="l" rtl="0">
              <a:lnSpc>
                <a:spcPct val="100000"/>
              </a:lnSpc>
              <a:spcBef>
                <a:spcPct val="0"/>
              </a:spcBef>
              <a:spcAft>
                <a:spcPct val="0"/>
              </a:spcAft>
              <a:buSzPts val="1800"/>
              <a:buFont typeface="Arial"/>
              <a:buChar char="•"/>
            </a:pPr>
            <a:r>
              <a:rPr lang="fr-FR" sz="1400" b="0" i="0" strike="noStrike" cap="none" spc="0" baseline="0">
                <a:solidFill>
                  <a:srgbClr val="000000"/>
                </a:solidFill>
                <a:effectLst/>
                <a:latin typeface="Montserrat"/>
                <a:ea typeface="Montserrat"/>
                <a:cs typeface="Montserrat"/>
              </a:rPr>
              <a:t>Pour évaluer les réactifs si la température des zones de stockage se situe en dehors des plages recommandées</a:t>
            </a:r>
            <a:endParaRPr/>
          </a:p>
          <a:p>
            <a:pPr marL="0" lvl="0" indent="0" algn="l" rtl="0">
              <a:lnSpc>
                <a:spcPct val="100000"/>
              </a:lnSpc>
              <a:spcBef>
                <a:spcPct val="0"/>
              </a:spcBef>
              <a:spcAft>
                <a:spcPct val="0"/>
              </a:spcAft>
              <a:buSzPts val="1800"/>
              <a:buFont typeface="Noto Sans Symbols"/>
              <a:buNone/>
            </a:pPr>
            <a:endParaRPr sz="1400"/>
          </a:p>
        </p:txBody>
      </p:sp>
      <p:sp>
        <p:nvSpPr>
          <p:cNvPr id="570" name="Google Shape;570;p29"/>
          <p:cNvSpPr txBox="1">
            <a:spLocks noGrp="1"/>
          </p:cNvSpPr>
          <p:nvPr>
            <p:ph type="body" idx="5"/>
          </p:nvPr>
        </p:nvSpPr>
        <p:spPr>
          <a:xfrm>
            <a:off x="6136397" y="1725738"/>
            <a:ext cx="2771119" cy="320190"/>
          </a:xfrm>
          <a:prstGeom prst="rect">
            <a:avLst/>
          </a:prstGeom>
          <a:noFill/>
          <a:ln>
            <a:noFill/>
          </a:ln>
        </p:spPr>
        <p:txBody>
          <a:bodyPr spcFirstLastPara="1" wrap="square" lIns="0" tIns="0" rIns="0" bIns="0"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FF6E68"/>
                </a:solidFill>
                <a:effectLst/>
                <a:latin typeface="Montserrat"/>
                <a:ea typeface="Montserrat"/>
                <a:cs typeface="Montserrat"/>
              </a:rPr>
              <a:t>Tenue à jour des registres CQ des analyses de lots</a:t>
            </a:r>
            <a:endParaRPr/>
          </a:p>
        </p:txBody>
      </p:sp>
      <p:sp>
        <p:nvSpPr>
          <p:cNvPr id="571" name="Google Shape;571;p29"/>
          <p:cNvSpPr txBox="1">
            <a:spLocks noGrp="1"/>
          </p:cNvSpPr>
          <p:nvPr>
            <p:ph type="body" idx="6"/>
          </p:nvPr>
        </p:nvSpPr>
        <p:spPr>
          <a:xfrm>
            <a:off x="6238984" y="2483068"/>
            <a:ext cx="2435225" cy="2073165"/>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Font typeface="Noto Sans Symbols"/>
              <a:buNone/>
            </a:pPr>
            <a:r>
              <a:rPr lang="fr-FR" sz="1400" b="0" i="0" strike="noStrike" cap="none" spc="0" baseline="0">
                <a:solidFill>
                  <a:srgbClr val="000000"/>
                </a:solidFill>
                <a:effectLst/>
                <a:latin typeface="Montserrat"/>
                <a:ea typeface="Montserrat"/>
                <a:cs typeface="Montserrat"/>
              </a:rPr>
              <a:t>Revue par le responsable du site de test </a:t>
            </a:r>
            <a:endParaRPr/>
          </a:p>
          <a:p>
            <a:pPr marL="0" lvl="0" indent="0" algn="l" rtl="0">
              <a:lnSpc>
                <a:spcPct val="100000"/>
              </a:lnSpc>
              <a:spcBef>
                <a:spcPct val="0"/>
              </a:spcBef>
              <a:spcAft>
                <a:spcPct val="0"/>
              </a:spcAft>
              <a:buSzPts val="1800"/>
              <a:buFont typeface="Noto Sans Symbols"/>
              <a:buNone/>
            </a:pPr>
            <a:endParaRPr sz="1400"/>
          </a:p>
          <a:p>
            <a:pPr marL="0" lvl="0" indent="0" algn="l" rtl="0">
              <a:lnSpc>
                <a:spcPct val="100000"/>
              </a:lnSpc>
              <a:spcBef>
                <a:spcPct val="0"/>
              </a:spcBef>
              <a:spcAft>
                <a:spcPct val="0"/>
              </a:spcAft>
              <a:buSzPts val="1800"/>
              <a:buFont typeface="Noto Sans Symbols"/>
              <a:buNone/>
            </a:pPr>
            <a:r>
              <a:rPr lang="fr-FR" sz="1400" b="0" i="0" strike="noStrike" cap="none" spc="0" baseline="0">
                <a:solidFill>
                  <a:srgbClr val="000000"/>
                </a:solidFill>
                <a:effectLst/>
                <a:latin typeface="Montserrat"/>
                <a:ea typeface="Montserrat"/>
                <a:cs typeface="Montserrat"/>
              </a:rPr>
              <a:t>Conservation sur site pendant une période conforme à la politique locale ou nationale</a:t>
            </a:r>
            <a:endParaRPr/>
          </a:p>
          <a:p>
            <a:pPr marL="0" lvl="0" indent="0" algn="l" rtl="0">
              <a:lnSpc>
                <a:spcPct val="100000"/>
              </a:lnSpc>
              <a:spcBef>
                <a:spcPct val="0"/>
              </a:spcBef>
              <a:spcAft>
                <a:spcPct val="0"/>
              </a:spcAft>
              <a:buSzPts val="1800"/>
              <a:buFont typeface="Noto Sans Symbols"/>
              <a:buNone/>
            </a:pPr>
            <a:endParaRPr sz="14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0"/>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Maintenance régulière</a:t>
            </a:r>
            <a:endParaRPr/>
          </a:p>
        </p:txBody>
      </p:sp>
      <p:sp>
        <p:nvSpPr>
          <p:cNvPr id="578" name="Google Shape;578;p30"/>
          <p:cNvSpPr txBox="1">
            <a:spLocks noGrp="1"/>
          </p:cNvSpPr>
          <p:nvPr>
            <p:ph type="sldNum" idx="12"/>
          </p:nvPr>
        </p:nvSpPr>
        <p:spPr>
          <a:xfrm>
            <a:off x="0" y="6389688"/>
            <a:ext cx="523875" cy="2476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29</a:t>
            </a:fld>
            <a:endParaRPr sz="1100" b="0" i="0" u="none" strike="noStrike" cap="none">
              <a:solidFill>
                <a:schemeClr val="lt1"/>
              </a:solidFill>
              <a:latin typeface="Arial"/>
              <a:ea typeface="Arial"/>
              <a:cs typeface="Arial"/>
              <a:sym typeface="Arial"/>
            </a:endParaRPr>
          </a:p>
        </p:txBody>
      </p:sp>
      <p:sp>
        <p:nvSpPr>
          <p:cNvPr id="579" name="Google Shape;579;p30"/>
          <p:cNvSpPr/>
          <p:nvPr/>
        </p:nvSpPr>
        <p:spPr>
          <a:xfrm>
            <a:off x="1296764" y="1300059"/>
            <a:ext cx="2103120" cy="2103120"/>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r>
              <a:rPr lang="fr-FR" sz="2000" b="0" i="0" strike="noStrike" cap="none" spc="0" baseline="0">
                <a:solidFill>
                  <a:srgbClr val="595959"/>
                </a:solidFill>
                <a:effectLst/>
                <a:latin typeface="Montserrat"/>
                <a:ea typeface="Montserrat"/>
                <a:cs typeface="Montserrat"/>
              </a:rPr>
              <a:t>1. Réalisation d’analyses de contrôle négatif tous les mois</a:t>
            </a:r>
            <a:endParaRPr sz="1400" b="0" i="0" u="none" strike="noStrike" cap="none">
              <a:solidFill>
                <a:srgbClr val="000000"/>
              </a:solidFill>
              <a:latin typeface="Arial"/>
              <a:ea typeface="Arial"/>
              <a:cs typeface="Arial"/>
              <a:sym typeface="Arial"/>
            </a:endParaRPr>
          </a:p>
        </p:txBody>
      </p:sp>
      <p:sp>
        <p:nvSpPr>
          <p:cNvPr id="580" name="Google Shape;580;p30"/>
          <p:cNvSpPr/>
          <p:nvPr/>
        </p:nvSpPr>
        <p:spPr>
          <a:xfrm>
            <a:off x="3550760" y="1842328"/>
            <a:ext cx="2103120" cy="2103120"/>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r>
              <a:rPr lang="fr-FR" sz="1600" b="0" i="0" strike="noStrike" cap="none" spc="0" baseline="0" dirty="0">
                <a:solidFill>
                  <a:srgbClr val="595959"/>
                </a:solidFill>
                <a:effectLst/>
                <a:latin typeface="Montserrat"/>
                <a:ea typeface="Montserrat"/>
                <a:cs typeface="Montserrat"/>
              </a:rPr>
              <a:t>2. Analyse d’un échantillon prélevé par écouvillonnage au niveau des surfaces de travail et des instruments</a:t>
            </a:r>
            <a:endParaRPr sz="1100" b="0" i="0" u="none" strike="noStrike" cap="none" dirty="0">
              <a:solidFill>
                <a:srgbClr val="000000"/>
              </a:solidFill>
              <a:latin typeface="Arial"/>
              <a:ea typeface="Arial"/>
              <a:cs typeface="Arial"/>
              <a:sym typeface="Arial"/>
            </a:endParaRPr>
          </a:p>
        </p:txBody>
      </p:sp>
      <p:sp>
        <p:nvSpPr>
          <p:cNvPr id="581" name="Google Shape;581;p30"/>
          <p:cNvSpPr/>
          <p:nvPr/>
        </p:nvSpPr>
        <p:spPr>
          <a:xfrm>
            <a:off x="5804756" y="2351619"/>
            <a:ext cx="2103120" cy="2103120"/>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r>
              <a:rPr lang="fr-FR" sz="2000" b="0" i="0" strike="noStrike" cap="none" spc="0" baseline="0">
                <a:solidFill>
                  <a:srgbClr val="595959"/>
                </a:solidFill>
                <a:effectLst/>
                <a:latin typeface="Montserrat"/>
                <a:ea typeface="Montserrat"/>
                <a:cs typeface="Montserrat"/>
              </a:rPr>
              <a:t>3. Enregistrement de la maintenance préventive dans un registre</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Objectifs d’apprentissage</a:t>
            </a:r>
            <a:endParaRPr/>
          </a:p>
        </p:txBody>
      </p:sp>
      <p:sp>
        <p:nvSpPr>
          <p:cNvPr id="249" name="Google Shape;249;p3"/>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À la fin de ce module, les participants doivent être en mesure de :</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Expliquer comment prévoir les fournitures Truenat</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Énumérer les éléments clés d’une bonne gestion des stocks</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Identifier certaines procédures d’assurance qualité pour les tests Truenat</a:t>
            </a:r>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31"/>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Garantie et réparation</a:t>
            </a:r>
            <a:endParaRPr/>
          </a:p>
        </p:txBody>
      </p:sp>
      <p:sp>
        <p:nvSpPr>
          <p:cNvPr id="587" name="Google Shape;587;p31"/>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rmAutofit/>
          </a:bodyPr>
          <a:lstStyle/>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Des extensions de garantie de 1, 2, 3, 4 et 5 ans sont disponibles auprès de Molbio pour un montant de 1 220 USD par an via GDF</a:t>
            </a:r>
            <a:endParaRPr/>
          </a:p>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Le contrat de maintenance complet comprend :</a:t>
            </a:r>
            <a:endParaRPr/>
          </a:p>
          <a:p>
            <a:pPr marL="685800" lvl="1" indent="-257175" algn="l" rtl="0">
              <a:lnSpc>
                <a:spcPct val="90000"/>
              </a:lnSpc>
              <a:spcBef>
                <a:spcPts val="375"/>
              </a:spcBef>
              <a:spcAft>
                <a:spcPct val="0"/>
              </a:spcAft>
              <a:buSzPts val="1800"/>
              <a:buChar char="•"/>
            </a:pPr>
            <a:r>
              <a:rPr lang="fr-FR" sz="1600" b="0" i="0" strike="noStrike" cap="none" spc="0" baseline="0">
                <a:solidFill>
                  <a:srgbClr val="000000"/>
                </a:solidFill>
                <a:effectLst/>
                <a:latin typeface="Montserrat"/>
                <a:ea typeface="Montserrat"/>
                <a:cs typeface="Montserrat"/>
              </a:rPr>
              <a:t>Assistance/visite à distance du technicien de maintenance</a:t>
            </a:r>
            <a:endParaRPr/>
          </a:p>
          <a:p>
            <a:pPr marL="685800" lvl="1" indent="-257175" algn="l" rtl="0">
              <a:lnSpc>
                <a:spcPct val="90000"/>
              </a:lnSpc>
              <a:spcBef>
                <a:spcPts val="375"/>
              </a:spcBef>
              <a:spcAft>
                <a:spcPct val="0"/>
              </a:spcAft>
              <a:buSzPts val="1800"/>
              <a:buChar char="•"/>
            </a:pPr>
            <a:r>
              <a:rPr lang="fr-FR" sz="1600" b="0" i="0" strike="noStrike" cap="none" spc="0" baseline="0">
                <a:solidFill>
                  <a:srgbClr val="000000"/>
                </a:solidFill>
                <a:effectLst/>
                <a:latin typeface="Montserrat"/>
                <a:ea typeface="Montserrat"/>
                <a:cs typeface="Montserrat"/>
              </a:rPr>
              <a:t>Réparation et remplacement des pièces</a:t>
            </a:r>
            <a:endParaRPr/>
          </a:p>
          <a:p>
            <a:pPr marL="685800" lvl="1" indent="-257175" algn="l" rtl="0">
              <a:lnSpc>
                <a:spcPct val="90000"/>
              </a:lnSpc>
              <a:spcBef>
                <a:spcPts val="375"/>
              </a:spcBef>
              <a:spcAft>
                <a:spcPct val="0"/>
              </a:spcAft>
              <a:buSzPts val="1800"/>
              <a:buChar char="•"/>
            </a:pPr>
            <a:r>
              <a:rPr lang="fr-FR" sz="1600" b="0" i="0" strike="noStrike" cap="none" spc="0" baseline="0">
                <a:solidFill>
                  <a:srgbClr val="000000"/>
                </a:solidFill>
                <a:effectLst/>
                <a:latin typeface="Montserrat"/>
                <a:ea typeface="Montserrat"/>
                <a:cs typeface="Montserrat"/>
              </a:rPr>
              <a:t>Dans le pays, déplacement et intervention de l’agent local de l’entreprise</a:t>
            </a:r>
            <a:endParaRPr/>
          </a:p>
          <a:p>
            <a:pPr marL="685800" lvl="1" indent="-257175" algn="l" rtl="0">
              <a:lnSpc>
                <a:spcPct val="90000"/>
              </a:lnSpc>
              <a:spcBef>
                <a:spcPts val="375"/>
              </a:spcBef>
              <a:spcAft>
                <a:spcPct val="0"/>
              </a:spcAft>
              <a:buSzPts val="1800"/>
              <a:buChar char="•"/>
            </a:pPr>
            <a:r>
              <a:rPr lang="fr-FR" sz="1600" b="0" i="0" strike="noStrike" cap="none" spc="0" baseline="0">
                <a:solidFill>
                  <a:srgbClr val="000000"/>
                </a:solidFill>
                <a:effectLst/>
                <a:latin typeface="Montserrat"/>
                <a:ea typeface="Montserrat"/>
                <a:cs typeface="Montserrat"/>
              </a:rPr>
              <a:t>Puces et matériel d’étalonnage utilisés comme éléments de service</a:t>
            </a:r>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32"/>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600" b="1" i="0" strike="noStrike" cap="none" spc="0" baseline="0">
                <a:solidFill>
                  <a:srgbClr val="000000"/>
                </a:solidFill>
                <a:effectLst/>
                <a:latin typeface="Montserrat ExtraBold"/>
                <a:ea typeface="Montserrat ExtraBold"/>
                <a:cs typeface="Montserrat ExtraBold"/>
              </a:rPr>
              <a:t>CONTRÔLE DE QUALITÉ</a:t>
            </a:r>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3"/>
          <p:cNvSpPr txBox="1">
            <a:spLocks noGrp="1"/>
          </p:cNvSpPr>
          <p:nvPr>
            <p:ph type="title"/>
          </p:nvPr>
        </p:nvSpPr>
        <p:spPr>
          <a:xfrm>
            <a:off x="612033" y="29760"/>
            <a:ext cx="7692320" cy="668128"/>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Indicateurs généraux de performance du laboratoire</a:t>
            </a:r>
            <a:endParaRPr/>
          </a:p>
        </p:txBody>
      </p:sp>
      <p:graphicFrame>
        <p:nvGraphicFramePr>
          <p:cNvPr id="598" name="Google Shape;598;p33"/>
          <p:cNvGraphicFramePr>
            <a:graphicFrameLocks noGrp="1"/>
          </p:cNvGraphicFramePr>
          <p:nvPr>
            <p:extLst>
              <p:ext uri="{D42A27DB-BD31-4B8C-83A1-F6EECF244321}">
                <p14:modId xmlns:p14="http://schemas.microsoft.com/office/powerpoint/2010/main" val="1142992414"/>
              </p:ext>
            </p:extLst>
          </p:nvPr>
        </p:nvGraphicFramePr>
        <p:xfrm>
          <a:off x="612033" y="839607"/>
          <a:ext cx="7769967" cy="3963245"/>
        </p:xfrm>
        <a:graphic>
          <a:graphicData uri="http://schemas.openxmlformats.org/drawingml/2006/table">
            <a:tbl>
              <a:tblPr firstRow="1" bandRow="1">
                <a:noFill/>
                <a:tableStyleId>{FA7D97E0-AED3-48BB-A502-B82CC4D0C019}</a:tableStyleId>
              </a:tblPr>
              <a:tblGrid>
                <a:gridCol w="3487773">
                  <a:extLst>
                    <a:ext uri="{9D8B030D-6E8A-4147-A177-3AD203B41FA5}">
                      <a16:colId xmlns:a16="http://schemas.microsoft.com/office/drawing/2014/main" val="20000"/>
                    </a:ext>
                  </a:extLst>
                </a:gridCol>
                <a:gridCol w="4282194">
                  <a:extLst>
                    <a:ext uri="{9D8B030D-6E8A-4147-A177-3AD203B41FA5}">
                      <a16:colId xmlns:a16="http://schemas.microsoft.com/office/drawing/2014/main" val="20001"/>
                    </a:ext>
                  </a:extLst>
                </a:gridCol>
              </a:tblGrid>
              <a:tr h="295950">
                <a:tc>
                  <a:txBody>
                    <a:bodyPr/>
                    <a:lstStyle/>
                    <a:p>
                      <a:pPr marL="0" marR="0" lvl="0" indent="0" algn="ctr" rtl="0">
                        <a:lnSpc>
                          <a:spcPct val="100000"/>
                        </a:lnSpc>
                        <a:spcBef>
                          <a:spcPct val="0"/>
                        </a:spcBef>
                        <a:spcAft>
                          <a:spcPct val="0"/>
                        </a:spcAft>
                        <a:buClr>
                          <a:srgbClr val="000000"/>
                        </a:buClr>
                        <a:buSzPts val="1200"/>
                        <a:buFont typeface="Arial"/>
                        <a:buNone/>
                      </a:pPr>
                      <a:r>
                        <a:rPr lang="fr-FR" sz="1050" b="1" i="0" strike="noStrike" cap="none" spc="0" baseline="0" dirty="0">
                          <a:solidFill>
                            <a:srgbClr val="FFFFFF"/>
                          </a:solidFill>
                          <a:effectLst/>
                          <a:latin typeface="Montserrat"/>
                          <a:ea typeface="Montserrat"/>
                          <a:cs typeface="Montserrat"/>
                        </a:rPr>
                        <a:t>Indicateur</a:t>
                      </a:r>
                      <a:endParaRPr sz="1100" u="none" strike="noStrike" cap="none" dirty="0"/>
                    </a:p>
                  </a:txBody>
                  <a:tcPr marL="68575" marR="68575" marT="34300" marB="34300" anchor="ctr"/>
                </a:tc>
                <a:tc>
                  <a:txBody>
                    <a:bodyPr/>
                    <a:lstStyle/>
                    <a:p>
                      <a:pPr marL="0" marR="0" lvl="0" indent="0" algn="ctr" rtl="0">
                        <a:lnSpc>
                          <a:spcPct val="100000"/>
                        </a:lnSpc>
                        <a:spcBef>
                          <a:spcPct val="0"/>
                        </a:spcBef>
                        <a:spcAft>
                          <a:spcPct val="0"/>
                        </a:spcAft>
                        <a:buClr>
                          <a:srgbClr val="000000"/>
                        </a:buClr>
                        <a:buSzPts val="1200"/>
                        <a:buFont typeface="Arial"/>
                        <a:buNone/>
                      </a:pPr>
                      <a:r>
                        <a:rPr lang="fr-FR" sz="1050" b="1" i="0" strike="noStrike" cap="none" spc="0" baseline="0">
                          <a:solidFill>
                            <a:srgbClr val="FFFFFF"/>
                          </a:solidFill>
                          <a:effectLst/>
                          <a:latin typeface="Montserrat"/>
                          <a:ea typeface="Montserrat"/>
                          <a:cs typeface="Montserrat"/>
                        </a:rPr>
                        <a:t>Objectif</a:t>
                      </a:r>
                      <a:endParaRPr sz="1100" u="none" strike="noStrike" cap="none"/>
                    </a:p>
                  </a:txBody>
                  <a:tcPr marL="68575" marR="68575" marT="34300" marB="34300" anchor="ctr"/>
                </a:tc>
                <a:extLst>
                  <a:ext uri="{0D108BD9-81ED-4DB2-BD59-A6C34878D82A}">
                    <a16:rowId xmlns:a16="http://schemas.microsoft.com/office/drawing/2014/main" val="10000"/>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Nombre de tests effectués, par type de test</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S.O.</a:t>
                      </a:r>
                      <a:endParaRPr sz="1100" u="none" strike="noStrike" cap="none"/>
                    </a:p>
                  </a:txBody>
                  <a:tcPr marL="68575" marR="68575" marT="34300" marB="34300" anchor="ctr"/>
                </a:tc>
                <a:extLst>
                  <a:ext uri="{0D108BD9-81ED-4DB2-BD59-A6C34878D82A}">
                    <a16:rowId xmlns:a16="http://schemas.microsoft.com/office/drawing/2014/main" val="10001"/>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Interruptions de service</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Pas d’interruption</a:t>
                      </a:r>
                      <a:endParaRPr sz="1100" u="none" strike="noStrike" cap="none"/>
                    </a:p>
                  </a:txBody>
                  <a:tcPr marL="68575" marR="68575" marT="34300" marB="34300" anchor="ctr"/>
                </a:tc>
                <a:extLst>
                  <a:ext uri="{0D108BD9-81ED-4DB2-BD59-A6C34878D82A}">
                    <a16:rowId xmlns:a16="http://schemas.microsoft.com/office/drawing/2014/main" val="10002"/>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Ruptures de stock</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Pas de rupture de stock entraînant une interruption de service</a:t>
                      </a:r>
                      <a:endParaRPr sz="1100" u="none" strike="noStrike" cap="none"/>
                    </a:p>
                  </a:txBody>
                  <a:tcPr marL="68575" marR="68575" marT="34300" marB="34300" anchor="ctr"/>
                </a:tc>
                <a:extLst>
                  <a:ext uri="{0D108BD9-81ED-4DB2-BD59-A6C34878D82A}">
                    <a16:rowId xmlns:a16="http://schemas.microsoft.com/office/drawing/2014/main" val="10003"/>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Temps d’arrêt de l’équipement</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Pas de temps d’arrêt de l’équipement entraînant une interruption de service</a:t>
                      </a:r>
                      <a:endParaRPr sz="1100" u="none" strike="noStrike" cap="none"/>
                    </a:p>
                  </a:txBody>
                  <a:tcPr marL="68575" marR="68575" marT="34300" marB="34300" anchor="ctr"/>
                </a:tc>
                <a:extLst>
                  <a:ext uri="{0D108BD9-81ED-4DB2-BD59-A6C34878D82A}">
                    <a16:rowId xmlns:a16="http://schemas.microsoft.com/office/drawing/2014/main" val="10004"/>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Délai d’exécution (Turnaround time, TAT)</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90 % des résultats sont conformes au TAT spécifique au test</a:t>
                      </a:r>
                      <a:endParaRPr sz="1100" u="none" strike="noStrike" cap="none"/>
                    </a:p>
                  </a:txBody>
                  <a:tcPr marL="68575" marR="68575" marT="34300" marB="34300" anchor="ctr"/>
                </a:tc>
                <a:extLst>
                  <a:ext uri="{0D108BD9-81ED-4DB2-BD59-A6C34878D82A}">
                    <a16:rowId xmlns:a16="http://schemas.microsoft.com/office/drawing/2014/main" val="10005"/>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Rapport des statistiques du test (indicateur de qualité)</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100 % des rapports terminés à la date d’échéance définie</a:t>
                      </a:r>
                      <a:endParaRPr sz="1100" u="none" strike="noStrike" cap="none"/>
                    </a:p>
                  </a:txBody>
                  <a:tcPr marL="68575" marR="68575" marT="34300" marB="34300" anchor="ctr"/>
                </a:tc>
                <a:extLst>
                  <a:ext uri="{0D108BD9-81ED-4DB2-BD59-A6C34878D82A}">
                    <a16:rowId xmlns:a16="http://schemas.microsoft.com/office/drawing/2014/main" val="10006"/>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Résultats de l’EEQ</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&gt; 90 % des panels de l’EEQ sont validés</a:t>
                      </a:r>
                      <a:endParaRPr sz="1100" u="none" strike="noStrike" cap="none"/>
                    </a:p>
                  </a:txBody>
                  <a:tcPr marL="68575" marR="68575" marT="34300" marB="34300" anchor="ctr"/>
                </a:tc>
                <a:extLst>
                  <a:ext uri="{0D108BD9-81ED-4DB2-BD59-A6C34878D82A}">
                    <a16:rowId xmlns:a16="http://schemas.microsoft.com/office/drawing/2014/main" val="10007"/>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Résultats du CQ</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&gt; 90 % des résultats du CQ répondent aux critères attendus</a:t>
                      </a:r>
                      <a:endParaRPr sz="1100" u="none" strike="noStrike" cap="none"/>
                    </a:p>
                  </a:txBody>
                  <a:tcPr marL="68575" marR="68575" marT="34300" marB="34300" anchor="ctr"/>
                </a:tc>
                <a:extLst>
                  <a:ext uri="{0D108BD9-81ED-4DB2-BD59-A6C34878D82A}">
                    <a16:rowId xmlns:a16="http://schemas.microsoft.com/office/drawing/2014/main" val="10008"/>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Rejet d’échantillon</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&lt; 1 % d’échantillons rejetés</a:t>
                      </a:r>
                      <a:endParaRPr sz="1100" u="none" strike="noStrike" cap="none"/>
                    </a:p>
                  </a:txBody>
                  <a:tcPr marL="68575" marR="68575" marT="34300" marB="34300" anchor="ctr"/>
                </a:tc>
                <a:extLst>
                  <a:ext uri="{0D108BD9-81ED-4DB2-BD59-A6C34878D82A}">
                    <a16:rowId xmlns:a16="http://schemas.microsoft.com/office/drawing/2014/main" val="10009"/>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Satisfaction du client</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&gt; 80 % des clients interrogés sont satisfaits</a:t>
                      </a:r>
                      <a:endParaRPr sz="1100" u="none" strike="noStrike" cap="none"/>
                    </a:p>
                  </a:txBody>
                  <a:tcPr marL="68575" marR="68575" marT="34300" marB="34300" anchor="ctr"/>
                </a:tc>
                <a:extLst>
                  <a:ext uri="{0D108BD9-81ED-4DB2-BD59-A6C34878D82A}">
                    <a16:rowId xmlns:a16="http://schemas.microsoft.com/office/drawing/2014/main" val="10010"/>
                  </a:ext>
                </a:extLst>
              </a:tr>
              <a:tr h="429725">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dirty="0">
                          <a:solidFill>
                            <a:srgbClr val="000000"/>
                          </a:solidFill>
                          <a:effectLst/>
                          <a:latin typeface="Montserrat"/>
                          <a:ea typeface="Montserrat"/>
                          <a:cs typeface="Montserrat"/>
                        </a:rPr>
                        <a:t>Productivité des techniciens</a:t>
                      </a:r>
                      <a:endParaRPr sz="1100" u="none" strike="noStrike" cap="none" dirty="0"/>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dirty="0">
                          <a:solidFill>
                            <a:srgbClr val="000000"/>
                          </a:solidFill>
                          <a:effectLst/>
                          <a:latin typeface="Montserrat"/>
                          <a:ea typeface="Montserrat"/>
                          <a:cs typeface="Montserrat"/>
                        </a:rPr>
                        <a:t>Déclaration du nombre moyen de tests réalisés par mois par technicien</a:t>
                      </a:r>
                      <a:endParaRPr sz="1100" u="none" strike="noStrike" cap="none" dirty="0"/>
                    </a:p>
                  </a:txBody>
                  <a:tcPr marL="68575" marR="68575" marT="34300" marB="34300" anchor="ctr"/>
                </a:tc>
                <a:extLst>
                  <a:ext uri="{0D108BD9-81ED-4DB2-BD59-A6C34878D82A}">
                    <a16:rowId xmlns:a16="http://schemas.microsoft.com/office/drawing/2014/main" val="10011"/>
                  </a:ext>
                </a:extLst>
              </a:tr>
            </a:tbl>
          </a:graphicData>
        </a:graphic>
      </p:graphicFrame>
      <p:sp>
        <p:nvSpPr>
          <p:cNvPr id="599" name="Google Shape;599;p33"/>
          <p:cNvSpPr/>
          <p:nvPr/>
        </p:nvSpPr>
        <p:spPr>
          <a:xfrm>
            <a:off x="7087682" y="406104"/>
            <a:ext cx="2056318" cy="1257707"/>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500"/>
              <a:buFont typeface="Arial"/>
              <a:buNone/>
            </a:pPr>
            <a:r>
              <a:rPr lang="fr-FR" sz="1200" b="0" i="0" strike="noStrike" cap="none" spc="0" baseline="0">
                <a:solidFill>
                  <a:srgbClr val="FFFFFF"/>
                </a:solidFill>
                <a:effectLst/>
                <a:latin typeface="Montserrat"/>
                <a:ea typeface="Montserrat"/>
                <a:cs typeface="Montserrat"/>
              </a:rPr>
              <a:t>Lequel de ces indicateurs suivez-vous déjà pour d’autres tests ?</a:t>
            </a:r>
            <a:endParaRPr sz="12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34"/>
          <p:cNvSpPr txBox="1">
            <a:spLocks noGrp="1"/>
          </p:cNvSpPr>
          <p:nvPr>
            <p:ph type="title"/>
          </p:nvPr>
        </p:nvSpPr>
        <p:spPr>
          <a:xfrm>
            <a:off x="324723" y="212494"/>
            <a:ext cx="7979548" cy="591205"/>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dirty="0">
                <a:solidFill>
                  <a:srgbClr val="FF6E68"/>
                </a:solidFill>
                <a:effectLst/>
                <a:latin typeface="Montserrat ExtraBold"/>
                <a:ea typeface="Montserrat ExtraBold"/>
                <a:cs typeface="Montserrat ExtraBold"/>
              </a:rPr>
              <a:t>Indicateurs de performance pour les tests </a:t>
            </a:r>
            <a:r>
              <a:rPr lang="fr-FR" sz="2800" b="1" i="0" strike="noStrike" cap="none" spc="0" baseline="0" dirty="0" err="1">
                <a:solidFill>
                  <a:srgbClr val="FF6E68"/>
                </a:solidFill>
                <a:effectLst/>
                <a:latin typeface="Montserrat ExtraBold"/>
                <a:ea typeface="Montserrat ExtraBold"/>
                <a:cs typeface="Montserrat ExtraBold"/>
              </a:rPr>
              <a:t>Truenat</a:t>
            </a:r>
            <a:r>
              <a:rPr lang="fr-FR" sz="2800" b="1" i="0" strike="noStrike" cap="none" spc="0" baseline="0" dirty="0">
                <a:solidFill>
                  <a:srgbClr val="FF6E68"/>
                </a:solidFill>
                <a:effectLst/>
                <a:latin typeface="Montserrat ExtraBold"/>
                <a:ea typeface="Montserrat ExtraBold"/>
                <a:cs typeface="Montserrat ExtraBold"/>
              </a:rPr>
              <a:t> TB</a:t>
            </a:r>
            <a:endParaRPr dirty="0"/>
          </a:p>
        </p:txBody>
      </p:sp>
      <p:sp>
        <p:nvSpPr>
          <p:cNvPr id="606" name="Google Shape;606;p34"/>
          <p:cNvSpPr txBox="1">
            <a:spLocks noGrp="1"/>
          </p:cNvSpPr>
          <p:nvPr>
            <p:ph type="sldNum" idx="12"/>
          </p:nvPr>
        </p:nvSpPr>
        <p:spPr>
          <a:xfrm>
            <a:off x="0" y="6389688"/>
            <a:ext cx="523875" cy="2476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33</a:t>
            </a:fld>
            <a:endParaRPr sz="1100" b="0" i="0" u="none" strike="noStrike" cap="none">
              <a:solidFill>
                <a:schemeClr val="lt1"/>
              </a:solidFill>
              <a:latin typeface="Arial"/>
              <a:ea typeface="Arial"/>
              <a:cs typeface="Arial"/>
              <a:sym typeface="Arial"/>
            </a:endParaRPr>
          </a:p>
        </p:txBody>
      </p:sp>
      <p:graphicFrame>
        <p:nvGraphicFramePr>
          <p:cNvPr id="607" name="Google Shape;607;p34"/>
          <p:cNvGraphicFramePr>
            <a:graphicFrameLocks noGrp="1"/>
          </p:cNvGraphicFramePr>
          <p:nvPr>
            <p:extLst>
              <p:ext uri="{D42A27DB-BD31-4B8C-83A1-F6EECF244321}">
                <p14:modId xmlns:p14="http://schemas.microsoft.com/office/powerpoint/2010/main" val="88386000"/>
              </p:ext>
            </p:extLst>
          </p:nvPr>
        </p:nvGraphicFramePr>
        <p:xfrm>
          <a:off x="324723" y="803699"/>
          <a:ext cx="8494550" cy="3497720"/>
        </p:xfrm>
        <a:graphic>
          <a:graphicData uri="http://schemas.openxmlformats.org/drawingml/2006/table">
            <a:tbl>
              <a:tblPr firstRow="1" bandRow="1">
                <a:noFill/>
                <a:tableStyleId>{FA7D97E0-AED3-48BB-A502-B82CC4D0C019}</a:tableStyleId>
              </a:tblPr>
              <a:tblGrid>
                <a:gridCol w="2050600">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3486150">
                  <a:extLst>
                    <a:ext uri="{9D8B030D-6E8A-4147-A177-3AD203B41FA5}">
                      <a16:colId xmlns:a16="http://schemas.microsoft.com/office/drawing/2014/main" val="20002"/>
                    </a:ext>
                  </a:extLst>
                </a:gridCol>
                <a:gridCol w="2814925">
                  <a:extLst>
                    <a:ext uri="{9D8B030D-6E8A-4147-A177-3AD203B41FA5}">
                      <a16:colId xmlns:a16="http://schemas.microsoft.com/office/drawing/2014/main" val="20003"/>
                    </a:ext>
                  </a:extLst>
                </a:gridCol>
              </a:tblGrid>
              <a:tr h="205200">
                <a:tc>
                  <a:txBody>
                    <a:bodyPr/>
                    <a:lstStyle/>
                    <a:p>
                      <a:pPr marL="0" marR="0" lvl="0" indent="0" algn="ctr" rtl="0">
                        <a:lnSpc>
                          <a:spcPct val="100000"/>
                        </a:lnSpc>
                        <a:spcBef>
                          <a:spcPct val="0"/>
                        </a:spcBef>
                        <a:spcAft>
                          <a:spcPct val="0"/>
                        </a:spcAft>
                        <a:buClr>
                          <a:srgbClr val="000000"/>
                        </a:buClr>
                        <a:buSzPts val="1200"/>
                        <a:buFont typeface="Arial"/>
                        <a:buNone/>
                      </a:pPr>
                      <a:r>
                        <a:rPr lang="fr-FR" sz="1100" b="1" i="0" strike="noStrike" cap="none" spc="0" baseline="0">
                          <a:solidFill>
                            <a:srgbClr val="FFFFFF"/>
                          </a:solidFill>
                          <a:effectLst/>
                          <a:latin typeface="Montserrat"/>
                          <a:ea typeface="Montserrat"/>
                          <a:cs typeface="Montserrat"/>
                        </a:rPr>
                        <a:t>Indicateur</a:t>
                      </a:r>
                      <a:endParaRPr sz="1200" u="none" strike="noStrike" cap="none"/>
                    </a:p>
                  </a:txBody>
                  <a:tcPr marL="68575" marR="68575" marT="34300" marB="34300"/>
                </a:tc>
                <a:tc gridSpan="2">
                  <a:txBody>
                    <a:bodyPr/>
                    <a:lstStyle/>
                    <a:p>
                      <a:pPr marL="0" marR="0" lvl="0" indent="0" algn="ctr" rtl="0">
                        <a:lnSpc>
                          <a:spcPct val="100000"/>
                        </a:lnSpc>
                        <a:spcBef>
                          <a:spcPct val="0"/>
                        </a:spcBef>
                        <a:spcAft>
                          <a:spcPct val="0"/>
                        </a:spcAft>
                        <a:buClr>
                          <a:srgbClr val="000000"/>
                        </a:buClr>
                        <a:buSzPts val="1200"/>
                        <a:buFont typeface="Arial"/>
                        <a:buNone/>
                      </a:pPr>
                      <a:r>
                        <a:rPr lang="fr-FR" sz="1100" b="1" i="0" strike="noStrike" cap="none" spc="0" baseline="0">
                          <a:solidFill>
                            <a:srgbClr val="FFFFFF"/>
                          </a:solidFill>
                          <a:effectLst/>
                          <a:latin typeface="Montserrat"/>
                          <a:ea typeface="Montserrat"/>
                          <a:cs typeface="Montserrat"/>
                        </a:rPr>
                        <a:t>Description</a:t>
                      </a:r>
                      <a:endParaRPr sz="1050" u="none" strike="noStrike" cap="none">
                        <a:solidFill>
                          <a:schemeClr val="lt1"/>
                        </a:solidFill>
                        <a:latin typeface="Montserrat"/>
                        <a:ea typeface="Montserrat"/>
                        <a:cs typeface="Montserrat"/>
                        <a:sym typeface="Montserrat"/>
                      </a:endParaRPr>
                    </a:p>
                  </a:txBody>
                  <a:tcPr marL="68575" marR="68575" marT="34300" marB="34300"/>
                </a:tc>
                <a:tc hMerge="1">
                  <a:txBody>
                    <a:bodyPr/>
                    <a:lstStyle/>
                    <a:p>
                      <a:endParaRPr lang="en-US"/>
                    </a:p>
                  </a:txBody>
                  <a:tcPr/>
                </a:tc>
                <a:tc>
                  <a:txBody>
                    <a:bodyPr/>
                    <a:lstStyle/>
                    <a:p>
                      <a:pPr marL="0" marR="0" lvl="0" indent="0" algn="ctr" rtl="0">
                        <a:lnSpc>
                          <a:spcPct val="100000"/>
                        </a:lnSpc>
                        <a:spcBef>
                          <a:spcPct val="0"/>
                        </a:spcBef>
                        <a:spcAft>
                          <a:spcPct val="0"/>
                        </a:spcAft>
                        <a:buClr>
                          <a:srgbClr val="000000"/>
                        </a:buClr>
                        <a:buSzPts val="1200"/>
                        <a:buFont typeface="Arial"/>
                        <a:buNone/>
                      </a:pPr>
                      <a:r>
                        <a:rPr lang="fr-FR" sz="1100" b="1" i="0" strike="noStrike" cap="none" spc="0" baseline="0">
                          <a:solidFill>
                            <a:srgbClr val="FFFFFF"/>
                          </a:solidFill>
                          <a:effectLst/>
                          <a:latin typeface="Montserrat"/>
                          <a:ea typeface="Montserrat"/>
                          <a:cs typeface="Montserrat"/>
                        </a:rPr>
                        <a:t>Objectif</a:t>
                      </a:r>
                      <a:endParaRPr sz="1200" u="none" strike="noStrike" cap="none"/>
                    </a:p>
                  </a:txBody>
                  <a:tcPr marL="68575" marR="68575" marT="34300" marB="34300"/>
                </a:tc>
                <a:extLst>
                  <a:ext uri="{0D108BD9-81ED-4DB2-BD59-A6C34878D82A}">
                    <a16:rowId xmlns:a16="http://schemas.microsoft.com/office/drawing/2014/main" val="10000"/>
                  </a:ext>
                </a:extLst>
              </a:tr>
              <a:tr h="205200">
                <a:tc gridSpan="4">
                  <a:txBody>
                    <a:bodyPr/>
                    <a:lstStyle/>
                    <a:p>
                      <a:pPr marL="0" marR="0" lvl="0" indent="0" algn="l" rtl="0">
                        <a:lnSpc>
                          <a:spcPct val="100000"/>
                        </a:lnSpc>
                        <a:spcBef>
                          <a:spcPct val="0"/>
                        </a:spcBef>
                        <a:spcAft>
                          <a:spcPct val="0"/>
                        </a:spcAft>
                        <a:buClr>
                          <a:srgbClr val="000000"/>
                        </a:buClr>
                        <a:buSzPts val="1200"/>
                        <a:buFont typeface="Arial"/>
                        <a:buNone/>
                      </a:pPr>
                      <a:r>
                        <a:rPr lang="fr-FR" sz="1100" b="1" i="0" strike="noStrike" cap="none" spc="0" baseline="0">
                          <a:solidFill>
                            <a:srgbClr val="595959"/>
                          </a:solidFill>
                          <a:effectLst/>
                          <a:latin typeface="Montserrat"/>
                          <a:ea typeface="Montserrat"/>
                          <a:cs typeface="Montserrat"/>
                        </a:rPr>
                        <a:t>Trueprep</a:t>
                      </a:r>
                      <a:endParaRPr sz="1200" u="none" strike="noStrike" cap="none"/>
                    </a:p>
                  </a:txBody>
                  <a:tcPr marL="68575" marR="68575" marT="34300" marB="3430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02125">
                <a:tc gridSpan="2">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et proportion d’échantillons pour lesquels l’extraction d’ADN a échoué</a:t>
                      </a:r>
                      <a:endParaRPr sz="1200" u="none" strike="noStrike" cap="none"/>
                    </a:p>
                  </a:txBody>
                  <a:tcPr marL="68575" marR="68575" marT="34300" marB="34300"/>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d’échantillons pour lesquels l’ADN n’a pas pu être extrait /Nombre total d’échantillons traités.</a:t>
                      </a:r>
                      <a:endParaRPr sz="1200" u="none" strike="noStrike" cap="none"/>
                    </a:p>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Les erreurs doivent être stratifiées par type, pour permettre le dépannage</a:t>
                      </a:r>
                      <a:endParaRPr sz="1200" u="none" strike="noStrike" cap="none"/>
                    </a:p>
                  </a:txBody>
                  <a:tcPr marL="68575" marR="68575" marT="34300" marB="34300"/>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Test initial : &lt; 3%</a:t>
                      </a:r>
                      <a:endParaRPr sz="1200" u="none" strike="noStrike" cap="none"/>
                    </a:p>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Nouveau test : &lt; 1%</a:t>
                      </a:r>
                      <a:endParaRPr sz="1200" u="none" strike="noStrike" cap="none"/>
                    </a:p>
                  </a:txBody>
                  <a:tcPr marL="68575" marR="68575" marT="34300" marB="34300"/>
                </a:tc>
                <a:extLst>
                  <a:ext uri="{0D108BD9-81ED-4DB2-BD59-A6C34878D82A}">
                    <a16:rowId xmlns:a16="http://schemas.microsoft.com/office/drawing/2014/main" val="10002"/>
                  </a:ext>
                </a:extLst>
              </a:tr>
              <a:tr h="205200">
                <a:tc gridSpan="4">
                  <a:txBody>
                    <a:bodyPr/>
                    <a:lstStyle/>
                    <a:p>
                      <a:pPr marL="0" marR="0" lvl="0" indent="0" algn="l" rtl="0">
                        <a:lnSpc>
                          <a:spcPct val="100000"/>
                        </a:lnSpc>
                        <a:spcBef>
                          <a:spcPct val="0"/>
                        </a:spcBef>
                        <a:spcAft>
                          <a:spcPct val="0"/>
                        </a:spcAft>
                        <a:buClr>
                          <a:srgbClr val="000000"/>
                        </a:buClr>
                        <a:buSzPts val="1200"/>
                        <a:buFont typeface="Arial"/>
                        <a:buNone/>
                      </a:pPr>
                      <a:r>
                        <a:rPr lang="fr-FR" sz="1100" b="1" i="0" strike="noStrike" cap="none" spc="0" baseline="0">
                          <a:solidFill>
                            <a:srgbClr val="595959"/>
                          </a:solidFill>
                          <a:effectLst/>
                          <a:latin typeface="Montserrat"/>
                          <a:ea typeface="Montserrat"/>
                          <a:cs typeface="Montserrat"/>
                        </a:rPr>
                        <a:t>Truenat TB</a:t>
                      </a:r>
                      <a:endParaRPr sz="1100" b="1" u="none" strike="noStrike" cap="none">
                        <a:solidFill>
                          <a:schemeClr val="dk2"/>
                        </a:solidFill>
                        <a:latin typeface="Montserrat"/>
                        <a:ea typeface="Montserrat"/>
                        <a:cs typeface="Montserrat"/>
                        <a:sym typeface="Montserrat"/>
                      </a:endParaRPr>
                    </a:p>
                  </a:txBody>
                  <a:tcPr marL="68575" marR="68575" marT="34300" marB="3430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03650">
                <a:tc gridSpan="2">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et proportion d’échantillons avec MTBC détecté</a:t>
                      </a:r>
                      <a:endParaRPr sz="1200" u="none" strike="noStrike" cap="none"/>
                    </a:p>
                  </a:txBody>
                  <a:tcPr marL="68575" marR="68575" marT="34300" marB="34300" anchor="ct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Nombre d’échantillons avec </a:t>
                      </a:r>
                      <a:r>
                        <a:rPr lang="fr-FR" sz="1100" b="0" i="0" strike="noStrike" cap="none" spc="0" baseline="0" dirty="0" err="1">
                          <a:solidFill>
                            <a:srgbClr val="000000"/>
                          </a:solidFill>
                          <a:effectLst/>
                          <a:latin typeface="Montserrat"/>
                          <a:ea typeface="Montserrat"/>
                          <a:cs typeface="Montserrat"/>
                        </a:rPr>
                        <a:t>MTBC</a:t>
                      </a:r>
                      <a:r>
                        <a:rPr lang="fr-FR" sz="1100" b="0" i="0" strike="noStrike" cap="none" spc="0" baseline="0" dirty="0">
                          <a:solidFill>
                            <a:srgbClr val="000000"/>
                          </a:solidFill>
                          <a:effectLst/>
                          <a:latin typeface="Montserrat"/>
                          <a:ea typeface="Montserrat"/>
                          <a:cs typeface="Montserrat"/>
                        </a:rPr>
                        <a:t> détecté / Nombre total d’échantillons testés avec succès</a:t>
                      </a:r>
                      <a:endParaRPr sz="1200" u="none" strike="noStrike" cap="none" dirty="0"/>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Dépend de la population testée et de la prévalence et des schémas de résistance aux médicaments du pays</a:t>
                      </a:r>
                      <a:endParaRPr sz="1200" u="none" strike="noStrike" cap="none"/>
                    </a:p>
                  </a:txBody>
                  <a:tcPr marL="68575" marR="68575" marT="34300" marB="34300" anchor="ctr"/>
                </a:tc>
                <a:extLst>
                  <a:ext uri="{0D108BD9-81ED-4DB2-BD59-A6C34878D82A}">
                    <a16:rowId xmlns:a16="http://schemas.microsoft.com/office/drawing/2014/main" val="10004"/>
                  </a:ext>
                </a:extLst>
              </a:tr>
              <a:tr h="503650">
                <a:tc gridSpan="2">
                  <a:txBody>
                    <a:bodyPr/>
                    <a:lstStyle/>
                    <a:p>
                      <a:pPr marL="0" marR="0" lvl="0" indent="0" algn="l" rtl="0">
                        <a:lnSpc>
                          <a:spcPct val="100000"/>
                        </a:lnSpc>
                        <a:spcBef>
                          <a:spcPct val="0"/>
                        </a:spcBef>
                        <a:spcAft>
                          <a:spcPct val="0"/>
                        </a:spcAft>
                        <a:buClr>
                          <a:schemeClr val="dk1"/>
                        </a:buClr>
                        <a:buSzPts val="1200"/>
                        <a:buFont typeface="Arial"/>
                        <a:buNone/>
                      </a:pPr>
                      <a:r>
                        <a:rPr lang="fr-FR" sz="1100" b="0" i="0" strike="noStrike" cap="none" spc="0" baseline="0">
                          <a:solidFill>
                            <a:srgbClr val="000000"/>
                          </a:solidFill>
                          <a:effectLst/>
                          <a:latin typeface="Montserrat"/>
                          <a:ea typeface="Montserrat"/>
                          <a:cs typeface="Montserrat"/>
                        </a:rPr>
                        <a:t>Nombre et proportion d’échantillons avec MTBC non détecté</a:t>
                      </a:r>
                      <a:endParaRPr sz="1200" u="none" strike="noStrike" cap="none"/>
                    </a:p>
                  </a:txBody>
                  <a:tcPr marL="68575" marR="68575" marT="34300" marB="34300" anchor="ctr"/>
                </a:tc>
                <a:tc hMerge="1">
                  <a:txBody>
                    <a:bodyPr/>
                    <a:lstStyle/>
                    <a:p>
                      <a:endParaRPr lang="en-US"/>
                    </a:p>
                  </a:txBody>
                  <a:tcPr/>
                </a:tc>
                <a:tc>
                  <a:txBody>
                    <a:bodyPr/>
                    <a:lstStyle/>
                    <a:p>
                      <a:pPr marL="0" marR="0" lvl="0" indent="0" algn="l" rtl="0">
                        <a:lnSpc>
                          <a:spcPct val="100000"/>
                        </a:lnSpc>
                        <a:spcBef>
                          <a:spcPct val="0"/>
                        </a:spcBef>
                        <a:spcAft>
                          <a:spcPct val="0"/>
                        </a:spcAft>
                        <a:buClr>
                          <a:schemeClr val="dk1"/>
                        </a:buClr>
                        <a:buSzPts val="1200"/>
                        <a:buFont typeface="Arial"/>
                        <a:buNone/>
                      </a:pPr>
                      <a:r>
                        <a:rPr lang="fr-FR" sz="1100" b="0" i="0" strike="noStrike" cap="none" spc="0" baseline="0">
                          <a:solidFill>
                            <a:srgbClr val="000000"/>
                          </a:solidFill>
                          <a:effectLst/>
                          <a:latin typeface="Montserrat"/>
                          <a:ea typeface="Montserrat"/>
                          <a:cs typeface="Montserrat"/>
                        </a:rPr>
                        <a:t>Nombre d’échantillons avec MTBC non détecté / Nombre total d’échantillons testés avec succès</a:t>
                      </a:r>
                      <a:endParaRPr sz="1200" u="none" strike="noStrike" cap="none"/>
                    </a:p>
                  </a:txBody>
                  <a:tcPr marL="68575" marR="68575" marT="34300" marB="34300" anchor="ctr"/>
                </a:tc>
                <a:tc>
                  <a:txBody>
                    <a:bodyPr/>
                    <a:lstStyle/>
                    <a:p>
                      <a:pPr marL="0" marR="0" lvl="0" indent="0" algn="l" rtl="0">
                        <a:lnSpc>
                          <a:spcPct val="100000"/>
                        </a:lnSpc>
                        <a:spcBef>
                          <a:spcPct val="0"/>
                        </a:spcBef>
                        <a:spcAft>
                          <a:spcPct val="0"/>
                        </a:spcAft>
                        <a:buClr>
                          <a:schemeClr val="dk1"/>
                        </a:buClr>
                        <a:buSzPts val="1200"/>
                        <a:buFont typeface="Arial"/>
                        <a:buNone/>
                      </a:pPr>
                      <a:r>
                        <a:rPr lang="fr-FR" sz="1100" b="0" i="0" strike="noStrike" cap="none" spc="0" baseline="0">
                          <a:solidFill>
                            <a:srgbClr val="000000"/>
                          </a:solidFill>
                          <a:effectLst/>
                          <a:latin typeface="Montserrat"/>
                          <a:ea typeface="Montserrat"/>
                          <a:cs typeface="Montserrat"/>
                        </a:rPr>
                        <a:t>Dépend de la population testée et de la prévalence et des schémas de résistance aux médicaments du pays</a:t>
                      </a:r>
                      <a:endParaRPr sz="1200" u="none" strike="noStrike" cap="none"/>
                    </a:p>
                  </a:txBody>
                  <a:tcPr marL="68575" marR="68575" marT="34300" marB="34300" anchor="ctr"/>
                </a:tc>
                <a:extLst>
                  <a:ext uri="{0D108BD9-81ED-4DB2-BD59-A6C34878D82A}">
                    <a16:rowId xmlns:a16="http://schemas.microsoft.com/office/drawing/2014/main" val="10005"/>
                  </a:ext>
                </a:extLst>
              </a:tr>
              <a:tr h="652875">
                <a:tc gridSpan="2">
                  <a:txBody>
                    <a:bodyPr/>
                    <a:lstStyle/>
                    <a:p>
                      <a:pPr marL="0" marR="0" lvl="0" indent="0" algn="l" rtl="0">
                        <a:lnSpc>
                          <a:spcPct val="100000"/>
                        </a:lnSpc>
                        <a:spcBef>
                          <a:spcPct val="0"/>
                        </a:spcBef>
                        <a:spcAft>
                          <a:spcPct val="0"/>
                        </a:spcAft>
                        <a:buClr>
                          <a:schemeClr val="dk1"/>
                        </a:buClr>
                        <a:buSzPts val="1200"/>
                        <a:buFont typeface="Arial"/>
                        <a:buNone/>
                      </a:pPr>
                      <a:r>
                        <a:rPr lang="fr-FR" sz="1100" b="0" i="0" strike="noStrike" cap="none" spc="0" baseline="0">
                          <a:solidFill>
                            <a:srgbClr val="000000"/>
                          </a:solidFill>
                          <a:effectLst/>
                          <a:latin typeface="Montserrat"/>
                          <a:ea typeface="Montserrat"/>
                          <a:cs typeface="Montserrat"/>
                        </a:rPr>
                        <a:t>Nombre et proportion d’échantillons dont le test a échoué (erreurs, résultats non valides, aucun résultat)</a:t>
                      </a:r>
                      <a:endParaRPr sz="1200" u="none" strike="noStrike" cap="none"/>
                    </a:p>
                  </a:txBody>
                  <a:tcPr marL="68575" marR="68575" marT="34300" marB="34300" anchor="ct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d’échantillons dont le test a échoué / Nombre total d’échantillons testés. </a:t>
                      </a:r>
                      <a:endParaRPr sz="1200" u="none" strike="noStrike" cap="none"/>
                    </a:p>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Les erreurs doivent être stratifiées par type pour permettre la résolution des problèmes</a:t>
                      </a:r>
                      <a:endParaRPr sz="12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&lt; 3%</a:t>
                      </a:r>
                      <a:endParaRPr sz="1200" u="none" strike="noStrike" cap="none" dirty="0"/>
                    </a:p>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Test initial : &lt; 10%</a:t>
                      </a:r>
                      <a:endParaRPr sz="1200" u="none" strike="noStrike" cap="none" dirty="0"/>
                    </a:p>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Nouveau test : &lt; 3%</a:t>
                      </a:r>
                      <a:endParaRPr sz="1200" u="none" strike="noStrike" cap="none" dirty="0"/>
                    </a:p>
                  </a:txBody>
                  <a:tcPr marL="68575" marR="68575" marT="34300" marB="34300" anchor="ct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35"/>
          <p:cNvSpPr txBox="1">
            <a:spLocks noGrp="1"/>
          </p:cNvSpPr>
          <p:nvPr>
            <p:ph type="title"/>
          </p:nvPr>
        </p:nvSpPr>
        <p:spPr>
          <a:xfrm>
            <a:off x="173421" y="0"/>
            <a:ext cx="7995313" cy="668128"/>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dirty="0">
                <a:solidFill>
                  <a:srgbClr val="FF6E68"/>
                </a:solidFill>
                <a:effectLst/>
                <a:latin typeface="Montserrat ExtraBold"/>
                <a:ea typeface="Montserrat ExtraBold"/>
                <a:cs typeface="Montserrat ExtraBold"/>
              </a:rPr>
              <a:t>Indicateurs de performance pour les tests </a:t>
            </a:r>
            <a:r>
              <a:rPr lang="fr-FR" sz="2800" b="1" i="0" strike="noStrike" cap="none" spc="0" baseline="0" dirty="0" err="1">
                <a:solidFill>
                  <a:srgbClr val="FF6E68"/>
                </a:solidFill>
                <a:effectLst/>
                <a:latin typeface="Montserrat ExtraBold"/>
                <a:ea typeface="Montserrat ExtraBold"/>
                <a:cs typeface="Montserrat ExtraBold"/>
              </a:rPr>
              <a:t>Truenat</a:t>
            </a:r>
            <a:r>
              <a:rPr lang="fr-FR" sz="2800" b="1" i="0" strike="noStrike" cap="none" spc="0" baseline="0" dirty="0">
                <a:solidFill>
                  <a:srgbClr val="FF6E68"/>
                </a:solidFill>
                <a:effectLst/>
                <a:latin typeface="Montserrat ExtraBold"/>
                <a:ea typeface="Montserrat ExtraBold"/>
                <a:cs typeface="Montserrat ExtraBold"/>
              </a:rPr>
              <a:t> TB</a:t>
            </a:r>
            <a:endParaRPr dirty="0"/>
          </a:p>
        </p:txBody>
      </p:sp>
      <p:sp>
        <p:nvSpPr>
          <p:cNvPr id="614" name="Google Shape;614;p35"/>
          <p:cNvSpPr txBox="1">
            <a:spLocks noGrp="1"/>
          </p:cNvSpPr>
          <p:nvPr>
            <p:ph type="sldNum" idx="12"/>
          </p:nvPr>
        </p:nvSpPr>
        <p:spPr>
          <a:xfrm>
            <a:off x="0" y="6389688"/>
            <a:ext cx="523875" cy="2476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34</a:t>
            </a:fld>
            <a:endParaRPr sz="1100" b="0" i="0" u="none" strike="noStrike" cap="none">
              <a:solidFill>
                <a:schemeClr val="lt1"/>
              </a:solidFill>
              <a:latin typeface="Arial"/>
              <a:ea typeface="Arial"/>
              <a:cs typeface="Arial"/>
              <a:sym typeface="Arial"/>
            </a:endParaRPr>
          </a:p>
        </p:txBody>
      </p:sp>
      <p:graphicFrame>
        <p:nvGraphicFramePr>
          <p:cNvPr id="615" name="Google Shape;615;p35"/>
          <p:cNvGraphicFramePr>
            <a:graphicFrameLocks noGrp="1"/>
          </p:cNvGraphicFramePr>
          <p:nvPr>
            <p:extLst>
              <p:ext uri="{D42A27DB-BD31-4B8C-83A1-F6EECF244321}">
                <p14:modId xmlns:p14="http://schemas.microsoft.com/office/powerpoint/2010/main" val="1355486244"/>
              </p:ext>
            </p:extLst>
          </p:nvPr>
        </p:nvGraphicFramePr>
        <p:xfrm>
          <a:off x="173421" y="699716"/>
          <a:ext cx="8781400" cy="3885215"/>
        </p:xfrm>
        <a:graphic>
          <a:graphicData uri="http://schemas.openxmlformats.org/drawingml/2006/table">
            <a:tbl>
              <a:tblPr firstRow="1" bandRow="1">
                <a:noFill/>
                <a:tableStyleId>{FA7D97E0-AED3-48BB-A502-B82CC4D0C019}</a:tableStyleId>
              </a:tblPr>
              <a:tblGrid>
                <a:gridCol w="2119850">
                  <a:extLst>
                    <a:ext uri="{9D8B030D-6E8A-4147-A177-3AD203B41FA5}">
                      <a16:colId xmlns:a16="http://schemas.microsoft.com/office/drawing/2014/main" val="20000"/>
                    </a:ext>
                  </a:extLst>
                </a:gridCol>
                <a:gridCol w="147700">
                  <a:extLst>
                    <a:ext uri="{9D8B030D-6E8A-4147-A177-3AD203B41FA5}">
                      <a16:colId xmlns:a16="http://schemas.microsoft.com/office/drawing/2014/main" val="20001"/>
                    </a:ext>
                  </a:extLst>
                </a:gridCol>
                <a:gridCol w="3603875">
                  <a:extLst>
                    <a:ext uri="{9D8B030D-6E8A-4147-A177-3AD203B41FA5}">
                      <a16:colId xmlns:a16="http://schemas.microsoft.com/office/drawing/2014/main" val="20002"/>
                    </a:ext>
                  </a:extLst>
                </a:gridCol>
                <a:gridCol w="2909975">
                  <a:extLst>
                    <a:ext uri="{9D8B030D-6E8A-4147-A177-3AD203B41FA5}">
                      <a16:colId xmlns:a16="http://schemas.microsoft.com/office/drawing/2014/main" val="20003"/>
                    </a:ext>
                  </a:extLst>
                </a:gridCol>
              </a:tblGrid>
              <a:tr h="251450">
                <a:tc>
                  <a:txBody>
                    <a:bodyPr/>
                    <a:lstStyle/>
                    <a:p>
                      <a:pPr marL="0" marR="0" lvl="0" indent="0" algn="ctr" rtl="0">
                        <a:lnSpc>
                          <a:spcPct val="100000"/>
                        </a:lnSpc>
                        <a:spcBef>
                          <a:spcPct val="0"/>
                        </a:spcBef>
                        <a:spcAft>
                          <a:spcPct val="0"/>
                        </a:spcAft>
                        <a:buClr>
                          <a:srgbClr val="000000"/>
                        </a:buClr>
                        <a:buSzPts val="1200"/>
                        <a:buFont typeface="Arial"/>
                        <a:buNone/>
                      </a:pPr>
                      <a:r>
                        <a:rPr lang="fr-FR" sz="1100" b="1" i="0" strike="noStrike" cap="none" spc="0" baseline="0">
                          <a:solidFill>
                            <a:srgbClr val="FFFFFF"/>
                          </a:solidFill>
                          <a:effectLst/>
                          <a:latin typeface="Montserrat"/>
                          <a:ea typeface="Montserrat"/>
                          <a:cs typeface="Montserrat"/>
                        </a:rPr>
                        <a:t>Indicateur</a:t>
                      </a:r>
                      <a:endParaRPr sz="1200" u="none" strike="noStrike" cap="none"/>
                    </a:p>
                  </a:txBody>
                  <a:tcPr marL="68575" marR="68575" marT="34300" marB="34300"/>
                </a:tc>
                <a:tc gridSpan="2">
                  <a:txBody>
                    <a:bodyPr/>
                    <a:lstStyle/>
                    <a:p>
                      <a:pPr marL="0" marR="0" lvl="0" indent="0" algn="ctr" rtl="0">
                        <a:lnSpc>
                          <a:spcPct val="100000"/>
                        </a:lnSpc>
                        <a:spcBef>
                          <a:spcPct val="0"/>
                        </a:spcBef>
                        <a:spcAft>
                          <a:spcPct val="0"/>
                        </a:spcAft>
                        <a:buClr>
                          <a:srgbClr val="000000"/>
                        </a:buClr>
                        <a:buSzPts val="1200"/>
                        <a:buFont typeface="Arial"/>
                        <a:buNone/>
                      </a:pPr>
                      <a:r>
                        <a:rPr lang="fr-FR" sz="1100" b="1" i="0" strike="noStrike" cap="none" spc="0" baseline="0">
                          <a:solidFill>
                            <a:srgbClr val="FFFFFF"/>
                          </a:solidFill>
                          <a:effectLst/>
                          <a:latin typeface="Montserrat"/>
                          <a:ea typeface="Montserrat"/>
                          <a:cs typeface="Montserrat"/>
                        </a:rPr>
                        <a:t>Description</a:t>
                      </a:r>
                      <a:endParaRPr sz="1050" u="none" strike="noStrike" cap="none">
                        <a:solidFill>
                          <a:schemeClr val="lt1"/>
                        </a:solidFill>
                        <a:latin typeface="Montserrat"/>
                        <a:ea typeface="Montserrat"/>
                        <a:cs typeface="Montserrat"/>
                        <a:sym typeface="Montserrat"/>
                      </a:endParaRPr>
                    </a:p>
                  </a:txBody>
                  <a:tcPr marL="68575" marR="68575" marT="34300" marB="34300"/>
                </a:tc>
                <a:tc hMerge="1">
                  <a:txBody>
                    <a:bodyPr/>
                    <a:lstStyle/>
                    <a:p>
                      <a:endParaRPr lang="en-US"/>
                    </a:p>
                  </a:txBody>
                  <a:tcPr/>
                </a:tc>
                <a:tc>
                  <a:txBody>
                    <a:bodyPr/>
                    <a:lstStyle/>
                    <a:p>
                      <a:pPr marL="0" marR="0" lvl="0" indent="0" algn="ctr" rtl="0">
                        <a:lnSpc>
                          <a:spcPct val="100000"/>
                        </a:lnSpc>
                        <a:spcBef>
                          <a:spcPct val="0"/>
                        </a:spcBef>
                        <a:spcAft>
                          <a:spcPct val="0"/>
                        </a:spcAft>
                        <a:buClr>
                          <a:srgbClr val="000000"/>
                        </a:buClr>
                        <a:buSzPts val="1200"/>
                        <a:buFont typeface="Arial"/>
                        <a:buNone/>
                      </a:pPr>
                      <a:r>
                        <a:rPr lang="fr-FR" sz="1100" b="1" i="0" strike="noStrike" cap="none" spc="0" baseline="0">
                          <a:solidFill>
                            <a:srgbClr val="FFFFFF"/>
                          </a:solidFill>
                          <a:effectLst/>
                          <a:latin typeface="Montserrat"/>
                          <a:ea typeface="Montserrat"/>
                          <a:cs typeface="Montserrat"/>
                        </a:rPr>
                        <a:t>Objectif</a:t>
                      </a:r>
                      <a:endParaRPr sz="1200" u="none" strike="noStrike" cap="none"/>
                    </a:p>
                  </a:txBody>
                  <a:tcPr marL="68575" marR="68575" marT="34300" marB="34300"/>
                </a:tc>
                <a:extLst>
                  <a:ext uri="{0D108BD9-81ED-4DB2-BD59-A6C34878D82A}">
                    <a16:rowId xmlns:a16="http://schemas.microsoft.com/office/drawing/2014/main" val="10000"/>
                  </a:ext>
                </a:extLst>
              </a:tr>
              <a:tr h="251450">
                <a:tc gridSpan="4">
                  <a:txBody>
                    <a:bodyPr/>
                    <a:lstStyle/>
                    <a:p>
                      <a:pPr marL="0" marR="0" lvl="0" indent="0" algn="l" rtl="0">
                        <a:lnSpc>
                          <a:spcPct val="100000"/>
                        </a:lnSpc>
                        <a:spcBef>
                          <a:spcPct val="0"/>
                        </a:spcBef>
                        <a:spcAft>
                          <a:spcPct val="0"/>
                        </a:spcAft>
                        <a:buClr>
                          <a:srgbClr val="000000"/>
                        </a:buClr>
                        <a:buSzPts val="1200"/>
                        <a:buFont typeface="Arial"/>
                        <a:buNone/>
                      </a:pPr>
                      <a:r>
                        <a:rPr lang="fr-FR" sz="1100" b="1" i="0" strike="noStrike" cap="none" spc="0" baseline="0">
                          <a:solidFill>
                            <a:srgbClr val="595959"/>
                          </a:solidFill>
                          <a:effectLst/>
                          <a:latin typeface="Montserrat"/>
                          <a:ea typeface="Montserrat"/>
                          <a:cs typeface="Montserrat"/>
                        </a:rPr>
                        <a:t>Truenat MTB-RIF Dx</a:t>
                      </a:r>
                      <a:endParaRPr sz="1100" b="1" u="none" strike="noStrike" cap="none">
                        <a:solidFill>
                          <a:schemeClr val="dk2"/>
                        </a:solidFill>
                        <a:latin typeface="Montserrat"/>
                        <a:ea typeface="Montserrat"/>
                        <a:cs typeface="Montserrat"/>
                        <a:sym typeface="Montserrat"/>
                      </a:endParaRPr>
                    </a:p>
                  </a:txBody>
                  <a:tcPr marL="68575" marR="68575" marT="34300" marB="3430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20575">
                <a:tc gridSpan="2">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et proportion d’échantillons avec résistance à la RIF non détectée</a:t>
                      </a:r>
                      <a:endParaRPr sz="1200" u="none" strike="noStrike" cap="none"/>
                    </a:p>
                  </a:txBody>
                  <a:tcPr marL="68575" marR="68575" marT="34300" marB="34300" anchor="ct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d’échantillons avec résistance à la RIF non détectée / Nombre total d’échantillons testés avec succès</a:t>
                      </a:r>
                      <a:endParaRPr sz="12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Dépend de la population testée et de la prévalence et des schémas de résistance aux médicaments du pays</a:t>
                      </a:r>
                      <a:endParaRPr sz="1200" u="none" strike="noStrike" cap="none"/>
                    </a:p>
                  </a:txBody>
                  <a:tcPr marL="68575" marR="68575" marT="34300" marB="34300" anchor="ctr"/>
                </a:tc>
                <a:extLst>
                  <a:ext uri="{0D108BD9-81ED-4DB2-BD59-A6C34878D82A}">
                    <a16:rowId xmlns:a16="http://schemas.microsoft.com/office/drawing/2014/main" val="10002"/>
                  </a:ext>
                </a:extLst>
              </a:tr>
              <a:tr h="666725">
                <a:tc gridSpan="2">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et proportion d’échantillons avec résistance à la RIF détectée</a:t>
                      </a:r>
                      <a:endParaRPr sz="1200" u="none" strike="noStrike" cap="none"/>
                    </a:p>
                  </a:txBody>
                  <a:tcPr marL="68575" marR="68575" marT="34300" marB="34300" anchor="ct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d’échantillons avec résistance à la RIF détectée / Nombre total d’échantillons testés avec succès</a:t>
                      </a:r>
                      <a:endParaRPr sz="12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Dépend de la population testée et de la prévalence et des schémas de résistance aux médicaments du pays</a:t>
                      </a:r>
                      <a:endParaRPr sz="1200" u="none" strike="noStrike" cap="none"/>
                    </a:p>
                  </a:txBody>
                  <a:tcPr marL="68575" marR="68575" marT="34300" marB="34300" anchor="ctr"/>
                </a:tc>
                <a:extLst>
                  <a:ext uri="{0D108BD9-81ED-4DB2-BD59-A6C34878D82A}">
                    <a16:rowId xmlns:a16="http://schemas.microsoft.com/office/drawing/2014/main" val="10003"/>
                  </a:ext>
                </a:extLst>
              </a:tr>
              <a:tr h="820575">
                <a:tc gridSpan="2">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et proportion d’échantillons avec résistance à la RIF indéterminée</a:t>
                      </a:r>
                      <a:endParaRPr sz="1200" u="none" strike="noStrike" cap="none"/>
                    </a:p>
                  </a:txBody>
                  <a:tcPr marL="68575" marR="68575" marT="34300" marB="34300" anchor="ct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Nombre d’échantillons avec résistance à la RIF indéterminée / Nombre total d’échantillons testés pour la résistance à la RIF</a:t>
                      </a:r>
                      <a:endParaRPr sz="1200" u="none" strike="noStrike" cap="none" dirty="0"/>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Dépend de la population testée (par ex., proportion de patients avec un frottis négatif pour le dépistage de la TB)</a:t>
                      </a:r>
                      <a:endParaRPr sz="1200" u="none" strike="noStrike" cap="none"/>
                    </a:p>
                  </a:txBody>
                  <a:tcPr marL="68575" marR="68575" marT="34300" marB="34300" anchor="ctr"/>
                </a:tc>
                <a:extLst>
                  <a:ext uri="{0D108BD9-81ED-4DB2-BD59-A6C34878D82A}">
                    <a16:rowId xmlns:a16="http://schemas.microsoft.com/office/drawing/2014/main" val="10004"/>
                  </a:ext>
                </a:extLst>
              </a:tr>
              <a:tr h="982975">
                <a:tc gridSpan="2">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et proportion d’échantillons dont le test a échoué (erreurs, résultats non valides, aucun résultat)</a:t>
                      </a:r>
                      <a:endParaRPr sz="1200" u="none" strike="noStrike" cap="none"/>
                    </a:p>
                  </a:txBody>
                  <a:tcPr marL="68575" marR="68575" marT="34300" marB="34300" anchor="ct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d’échantillons dont le test a échoué / Nombre total d’échantillons testés pour la résistance à la RIF.</a:t>
                      </a:r>
                      <a:endParaRPr sz="1200" u="none" strike="noStrike" cap="none"/>
                    </a:p>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Les erreurs doivent être stratifiées par type, pour permettre le dépannage</a:t>
                      </a:r>
                      <a:endParaRPr sz="12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&lt; 3 % pour le test </a:t>
                      </a:r>
                      <a:r>
                        <a:rPr lang="fr-FR" sz="1100" b="0" i="0" strike="noStrike" cap="none" spc="0" baseline="0" dirty="0" err="1">
                          <a:solidFill>
                            <a:srgbClr val="000000"/>
                          </a:solidFill>
                          <a:effectLst/>
                          <a:latin typeface="Montserrat"/>
                          <a:ea typeface="Montserrat"/>
                          <a:cs typeface="Montserrat"/>
                        </a:rPr>
                        <a:t>Truenat</a:t>
                      </a:r>
                      <a:r>
                        <a:rPr lang="fr-FR" sz="1100" b="0" i="0" strike="noStrike" cap="none" spc="0" baseline="0" dirty="0">
                          <a:solidFill>
                            <a:srgbClr val="000000"/>
                          </a:solidFill>
                          <a:effectLst/>
                          <a:latin typeface="Montserrat"/>
                          <a:ea typeface="Montserrat"/>
                          <a:cs typeface="Montserrat"/>
                        </a:rPr>
                        <a:t> </a:t>
                      </a:r>
                      <a:r>
                        <a:rPr lang="fr-FR" sz="1100" b="0" i="0" strike="noStrike" cap="none" spc="0" baseline="0" dirty="0" err="1">
                          <a:solidFill>
                            <a:srgbClr val="000000"/>
                          </a:solidFill>
                          <a:effectLst/>
                          <a:latin typeface="Montserrat"/>
                          <a:ea typeface="Montserrat"/>
                          <a:cs typeface="Montserrat"/>
                        </a:rPr>
                        <a:t>MTB</a:t>
                      </a:r>
                      <a:r>
                        <a:rPr lang="fr-FR" sz="1100" b="0" i="0" strike="noStrike" cap="none" spc="0" baseline="0" dirty="0">
                          <a:solidFill>
                            <a:srgbClr val="000000"/>
                          </a:solidFill>
                          <a:effectLst/>
                          <a:latin typeface="Montserrat"/>
                          <a:ea typeface="Montserrat"/>
                          <a:cs typeface="Montserrat"/>
                        </a:rPr>
                        <a:t> ou </a:t>
                      </a:r>
                      <a:r>
                        <a:rPr lang="fr-FR" sz="1100" b="0" i="0" strike="noStrike" cap="none" spc="0" baseline="0" dirty="0" err="1">
                          <a:solidFill>
                            <a:srgbClr val="000000"/>
                          </a:solidFill>
                          <a:effectLst/>
                          <a:latin typeface="Montserrat"/>
                          <a:ea typeface="Montserrat"/>
                          <a:cs typeface="Montserrat"/>
                        </a:rPr>
                        <a:t>MTB</a:t>
                      </a:r>
                      <a:r>
                        <a:rPr lang="fr-FR" sz="1100" b="0" i="0" strike="noStrike" cap="none" spc="0" baseline="0" dirty="0">
                          <a:solidFill>
                            <a:srgbClr val="000000"/>
                          </a:solidFill>
                          <a:effectLst/>
                          <a:latin typeface="Montserrat"/>
                          <a:ea typeface="Montserrat"/>
                          <a:cs typeface="Montserrat"/>
                        </a:rPr>
                        <a:t> Plus</a:t>
                      </a:r>
                      <a:endParaRPr sz="1200" u="none" strike="noStrike" cap="none" dirty="0"/>
                    </a:p>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Test RIF-</a:t>
                      </a:r>
                      <a:r>
                        <a:rPr lang="fr-FR" sz="1100" b="0" i="0" strike="noStrike" cap="none" spc="0" baseline="0" dirty="0" err="1">
                          <a:solidFill>
                            <a:srgbClr val="000000"/>
                          </a:solidFill>
                          <a:effectLst/>
                          <a:latin typeface="Montserrat"/>
                          <a:ea typeface="Montserrat"/>
                          <a:cs typeface="Montserrat"/>
                        </a:rPr>
                        <a:t>Dx</a:t>
                      </a:r>
                      <a:r>
                        <a:rPr lang="fr-FR" sz="1100" b="0" i="0" strike="noStrike" cap="none" spc="0" baseline="0" dirty="0">
                          <a:solidFill>
                            <a:srgbClr val="000000"/>
                          </a:solidFill>
                          <a:effectLst/>
                          <a:latin typeface="Montserrat"/>
                          <a:ea typeface="Montserrat"/>
                          <a:cs typeface="Montserrat"/>
                        </a:rPr>
                        <a:t> initial : &lt; 7 % si test réflexe à partir du test </a:t>
                      </a:r>
                      <a:r>
                        <a:rPr lang="fr-FR" sz="1100" b="0" i="0" strike="noStrike" cap="none" spc="0" baseline="0" dirty="0" err="1">
                          <a:solidFill>
                            <a:srgbClr val="000000"/>
                          </a:solidFill>
                          <a:effectLst/>
                          <a:latin typeface="Montserrat"/>
                          <a:ea typeface="Montserrat"/>
                          <a:cs typeface="Montserrat"/>
                        </a:rPr>
                        <a:t>Truenat</a:t>
                      </a:r>
                      <a:r>
                        <a:rPr lang="fr-FR" sz="1100" b="0" i="0" strike="noStrike" cap="none" spc="0" baseline="0" dirty="0">
                          <a:solidFill>
                            <a:srgbClr val="000000"/>
                          </a:solidFill>
                          <a:effectLst/>
                          <a:latin typeface="Montserrat"/>
                          <a:ea typeface="Montserrat"/>
                          <a:cs typeface="Montserrat"/>
                        </a:rPr>
                        <a:t> </a:t>
                      </a:r>
                      <a:r>
                        <a:rPr lang="fr-FR" sz="1100" b="0" i="0" strike="noStrike" cap="none" spc="0" baseline="0" dirty="0" err="1">
                          <a:solidFill>
                            <a:srgbClr val="000000"/>
                          </a:solidFill>
                          <a:effectLst/>
                          <a:latin typeface="Montserrat"/>
                          <a:ea typeface="Montserrat"/>
                          <a:cs typeface="Montserrat"/>
                        </a:rPr>
                        <a:t>MTB</a:t>
                      </a:r>
                      <a:endParaRPr sz="1200" u="none" strike="noStrike" cap="none" dirty="0"/>
                    </a:p>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Test RIF-</a:t>
                      </a:r>
                      <a:r>
                        <a:rPr lang="fr-FR" sz="1100" b="0" i="0" strike="noStrike" cap="none" spc="0" baseline="0" dirty="0" err="1">
                          <a:solidFill>
                            <a:srgbClr val="000000"/>
                          </a:solidFill>
                          <a:effectLst/>
                          <a:latin typeface="Montserrat"/>
                          <a:ea typeface="Montserrat"/>
                          <a:cs typeface="Montserrat"/>
                        </a:rPr>
                        <a:t>Dx</a:t>
                      </a:r>
                      <a:r>
                        <a:rPr lang="fr-FR" sz="1100" b="0" i="0" strike="noStrike" cap="none" spc="0" baseline="0" dirty="0">
                          <a:solidFill>
                            <a:srgbClr val="000000"/>
                          </a:solidFill>
                          <a:effectLst/>
                          <a:latin typeface="Montserrat"/>
                          <a:ea typeface="Montserrat"/>
                          <a:cs typeface="Montserrat"/>
                        </a:rPr>
                        <a:t> initial : &lt; 15 % si test réflexe à partir du test </a:t>
                      </a:r>
                      <a:r>
                        <a:rPr lang="fr-FR" sz="1100" b="0" i="0" strike="noStrike" cap="none" spc="0" baseline="0" dirty="0" err="1">
                          <a:solidFill>
                            <a:srgbClr val="000000"/>
                          </a:solidFill>
                          <a:effectLst/>
                          <a:latin typeface="Montserrat"/>
                          <a:ea typeface="Montserrat"/>
                          <a:cs typeface="Montserrat"/>
                        </a:rPr>
                        <a:t>Truenat</a:t>
                      </a:r>
                      <a:r>
                        <a:rPr lang="fr-FR" sz="1100" b="0" i="0" strike="noStrike" cap="none" spc="0" baseline="0" dirty="0">
                          <a:solidFill>
                            <a:srgbClr val="000000"/>
                          </a:solidFill>
                          <a:effectLst/>
                          <a:latin typeface="Montserrat"/>
                          <a:ea typeface="Montserrat"/>
                          <a:cs typeface="Montserrat"/>
                        </a:rPr>
                        <a:t> </a:t>
                      </a:r>
                      <a:r>
                        <a:rPr lang="fr-FR" sz="1100" b="0" i="0" strike="noStrike" cap="none" spc="0" baseline="0" dirty="0" err="1">
                          <a:solidFill>
                            <a:srgbClr val="000000"/>
                          </a:solidFill>
                          <a:effectLst/>
                          <a:latin typeface="Montserrat"/>
                          <a:ea typeface="Montserrat"/>
                          <a:cs typeface="Montserrat"/>
                        </a:rPr>
                        <a:t>MTB</a:t>
                      </a:r>
                      <a:r>
                        <a:rPr lang="fr-FR" sz="1100" b="0" i="0" strike="noStrike" cap="none" spc="0" baseline="0" dirty="0">
                          <a:solidFill>
                            <a:srgbClr val="000000"/>
                          </a:solidFill>
                          <a:effectLst/>
                          <a:latin typeface="Montserrat"/>
                          <a:ea typeface="Montserrat"/>
                          <a:cs typeface="Montserrat"/>
                        </a:rPr>
                        <a:t> Plus</a:t>
                      </a:r>
                      <a:endParaRPr sz="1200" u="none" strike="noStrike" cap="none" dirty="0"/>
                    </a:p>
                  </a:txBody>
                  <a:tcPr marL="68575" marR="68575" marT="34300" marB="34300" anchor="ct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36"/>
          <p:cNvSpPr txBox="1">
            <a:spLocks noGrp="1"/>
          </p:cNvSpPr>
          <p:nvPr>
            <p:ph type="title"/>
          </p:nvPr>
        </p:nvSpPr>
        <p:spPr>
          <a:xfrm>
            <a:off x="723016" y="639006"/>
            <a:ext cx="7692320" cy="668128"/>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Clr>
                <a:schemeClr val="dk1"/>
              </a:buClr>
              <a:buSzPts val="4400"/>
              <a:buFont typeface="Franklin Gothic"/>
              <a:buNone/>
            </a:pPr>
            <a:r>
              <a:rPr lang="fr-FR" sz="2700" b="1" i="0" strike="noStrike" cap="none" spc="0" baseline="0" dirty="0">
                <a:solidFill>
                  <a:srgbClr val="FF6E68"/>
                </a:solidFill>
                <a:effectLst/>
                <a:latin typeface="Montserrat ExtraBold"/>
                <a:ea typeface="Montserrat ExtraBold"/>
                <a:cs typeface="Montserrat ExtraBold"/>
              </a:rPr>
              <a:t>Indicateurs de performance pour la surveillance du flux de patients et d’échantillons</a:t>
            </a:r>
            <a:endParaRPr dirty="0"/>
          </a:p>
        </p:txBody>
      </p:sp>
      <p:sp>
        <p:nvSpPr>
          <p:cNvPr id="622" name="Google Shape;622;p36"/>
          <p:cNvSpPr txBox="1">
            <a:spLocks noGrp="1"/>
          </p:cNvSpPr>
          <p:nvPr>
            <p:ph type="sldNum" idx="12"/>
          </p:nvPr>
        </p:nvSpPr>
        <p:spPr>
          <a:xfrm>
            <a:off x="0" y="6389688"/>
            <a:ext cx="523875" cy="2476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35</a:t>
            </a:fld>
            <a:endParaRPr sz="1100" b="0" i="0" u="none" strike="noStrike" cap="none">
              <a:solidFill>
                <a:schemeClr val="lt1"/>
              </a:solidFill>
              <a:latin typeface="Arial"/>
              <a:ea typeface="Arial"/>
              <a:cs typeface="Arial"/>
              <a:sym typeface="Arial"/>
            </a:endParaRPr>
          </a:p>
        </p:txBody>
      </p:sp>
      <p:graphicFrame>
        <p:nvGraphicFramePr>
          <p:cNvPr id="623" name="Google Shape;623;p36"/>
          <p:cNvGraphicFramePr>
            <a:graphicFrameLocks noGrp="1"/>
          </p:cNvGraphicFramePr>
          <p:nvPr/>
        </p:nvGraphicFramePr>
        <p:xfrm>
          <a:off x="321901" y="1553873"/>
          <a:ext cx="8494550" cy="2674760"/>
        </p:xfrm>
        <a:graphic>
          <a:graphicData uri="http://schemas.openxmlformats.org/drawingml/2006/table">
            <a:tbl>
              <a:tblPr firstRow="1" bandRow="1">
                <a:noFill/>
                <a:tableStyleId>{21E9C0BE-484D-4586-9D5C-07D5CF0EC124}</a:tableStyleId>
              </a:tblPr>
              <a:tblGrid>
                <a:gridCol w="3269075">
                  <a:extLst>
                    <a:ext uri="{9D8B030D-6E8A-4147-A177-3AD203B41FA5}">
                      <a16:colId xmlns:a16="http://schemas.microsoft.com/office/drawing/2014/main" val="20000"/>
                    </a:ext>
                  </a:extLst>
                </a:gridCol>
                <a:gridCol w="2985600">
                  <a:extLst>
                    <a:ext uri="{9D8B030D-6E8A-4147-A177-3AD203B41FA5}">
                      <a16:colId xmlns:a16="http://schemas.microsoft.com/office/drawing/2014/main" val="20001"/>
                    </a:ext>
                  </a:extLst>
                </a:gridCol>
                <a:gridCol w="2239875">
                  <a:extLst>
                    <a:ext uri="{9D8B030D-6E8A-4147-A177-3AD203B41FA5}">
                      <a16:colId xmlns:a16="http://schemas.microsoft.com/office/drawing/2014/main" val="20002"/>
                    </a:ext>
                  </a:extLst>
                </a:gridCol>
              </a:tblGrid>
              <a:tr h="251450">
                <a:tc>
                  <a:txBody>
                    <a:bodyPr/>
                    <a:lstStyle/>
                    <a:p>
                      <a:pPr marL="0" marR="0" lvl="0" indent="0" algn="ctr" rtl="0">
                        <a:lnSpc>
                          <a:spcPct val="100000"/>
                        </a:lnSpc>
                        <a:spcBef>
                          <a:spcPct val="0"/>
                        </a:spcBef>
                        <a:spcAft>
                          <a:spcPct val="0"/>
                        </a:spcAft>
                        <a:buClr>
                          <a:srgbClr val="000000"/>
                        </a:buClr>
                        <a:buSzPts val="1200"/>
                        <a:buFont typeface="Arial"/>
                        <a:buNone/>
                      </a:pPr>
                      <a:r>
                        <a:rPr lang="fr-FR" sz="1200" b="1" i="0" strike="noStrike" cap="none" spc="0" baseline="0">
                          <a:solidFill>
                            <a:srgbClr val="FFFFFF"/>
                          </a:solidFill>
                          <a:effectLst/>
                          <a:latin typeface="Montserrat"/>
                          <a:ea typeface="Montserrat"/>
                          <a:cs typeface="Montserrat"/>
                        </a:rPr>
                        <a:t>Indicateur</a:t>
                      </a:r>
                      <a:endParaRPr sz="1400" u="none" strike="noStrike" cap="none"/>
                    </a:p>
                  </a:txBody>
                  <a:tcPr marL="68575" marR="68575" marT="34300" marB="34300">
                    <a:solidFill>
                      <a:srgbClr val="7F7F7F"/>
                    </a:solidFill>
                  </a:tcPr>
                </a:tc>
                <a:tc>
                  <a:txBody>
                    <a:bodyPr/>
                    <a:lstStyle/>
                    <a:p>
                      <a:pPr marL="0" marR="0" lvl="0" indent="0" algn="ctr" rtl="0">
                        <a:lnSpc>
                          <a:spcPct val="100000"/>
                        </a:lnSpc>
                        <a:spcBef>
                          <a:spcPct val="0"/>
                        </a:spcBef>
                        <a:spcAft>
                          <a:spcPct val="0"/>
                        </a:spcAft>
                        <a:buClr>
                          <a:srgbClr val="000000"/>
                        </a:buClr>
                        <a:buSzPts val="1200"/>
                        <a:buFont typeface="Arial"/>
                        <a:buNone/>
                      </a:pPr>
                      <a:r>
                        <a:rPr lang="fr-FR" sz="1200" b="1" i="0" strike="noStrike" cap="none" spc="0" baseline="0">
                          <a:solidFill>
                            <a:srgbClr val="FFFFFF"/>
                          </a:solidFill>
                          <a:effectLst/>
                          <a:latin typeface="Montserrat"/>
                          <a:ea typeface="Montserrat"/>
                          <a:cs typeface="Montserrat"/>
                        </a:rPr>
                        <a:t>Description</a:t>
                      </a:r>
                      <a:endParaRPr sz="1100" u="none" strike="noStrike" cap="none">
                        <a:solidFill>
                          <a:schemeClr val="lt1"/>
                        </a:solidFill>
                        <a:latin typeface="Montserrat"/>
                        <a:ea typeface="Montserrat"/>
                        <a:cs typeface="Montserrat"/>
                        <a:sym typeface="Montserrat"/>
                      </a:endParaRPr>
                    </a:p>
                  </a:txBody>
                  <a:tcPr marL="68575" marR="68575" marT="34300" marB="34300">
                    <a:solidFill>
                      <a:srgbClr val="7F7F7F"/>
                    </a:solidFill>
                  </a:tcPr>
                </a:tc>
                <a:tc>
                  <a:txBody>
                    <a:bodyPr/>
                    <a:lstStyle/>
                    <a:p>
                      <a:pPr marL="0" marR="0" lvl="0" indent="0" algn="ctr" rtl="0">
                        <a:lnSpc>
                          <a:spcPct val="100000"/>
                        </a:lnSpc>
                        <a:spcBef>
                          <a:spcPct val="0"/>
                        </a:spcBef>
                        <a:spcAft>
                          <a:spcPct val="0"/>
                        </a:spcAft>
                        <a:buClr>
                          <a:srgbClr val="000000"/>
                        </a:buClr>
                        <a:buSzPts val="1200"/>
                        <a:buFont typeface="Arial"/>
                        <a:buNone/>
                      </a:pPr>
                      <a:r>
                        <a:rPr lang="fr-FR" sz="1200" b="1" i="0" strike="noStrike" cap="none" spc="0" baseline="0">
                          <a:solidFill>
                            <a:srgbClr val="FFFFFF"/>
                          </a:solidFill>
                          <a:effectLst/>
                          <a:latin typeface="Montserrat"/>
                          <a:ea typeface="Montserrat"/>
                          <a:cs typeface="Montserrat"/>
                        </a:rPr>
                        <a:t>Objectif</a:t>
                      </a:r>
                      <a:endParaRPr sz="1200" u="none" strike="noStrike" cap="none">
                        <a:solidFill>
                          <a:schemeClr val="lt1"/>
                        </a:solidFill>
                        <a:latin typeface="Montserrat"/>
                        <a:ea typeface="Montserrat"/>
                        <a:cs typeface="Montserrat"/>
                        <a:sym typeface="Montserrat"/>
                      </a:endParaRPr>
                    </a:p>
                  </a:txBody>
                  <a:tcPr marL="68575" marR="68575" marT="34300" marB="34300">
                    <a:solidFill>
                      <a:srgbClr val="7F7F7F"/>
                    </a:solidFill>
                  </a:tcPr>
                </a:tc>
                <a:extLst>
                  <a:ext uri="{0D108BD9-81ED-4DB2-BD59-A6C34878D82A}">
                    <a16:rowId xmlns:a16="http://schemas.microsoft.com/office/drawing/2014/main" val="10000"/>
                  </a:ext>
                </a:extLst>
              </a:tr>
              <a:tr h="251450">
                <a:tc gridSpan="3">
                  <a:txBody>
                    <a:bodyPr/>
                    <a:lstStyle/>
                    <a:p>
                      <a:pPr marL="0" marR="0" lvl="0" indent="0" algn="l" rtl="0">
                        <a:lnSpc>
                          <a:spcPct val="100000"/>
                        </a:lnSpc>
                        <a:spcBef>
                          <a:spcPct val="0"/>
                        </a:spcBef>
                        <a:spcAft>
                          <a:spcPct val="0"/>
                        </a:spcAft>
                        <a:buClr>
                          <a:srgbClr val="000000"/>
                        </a:buClr>
                        <a:buSzPts val="1200"/>
                        <a:buFont typeface="Arial"/>
                        <a:buNone/>
                      </a:pPr>
                      <a:r>
                        <a:rPr lang="fr-FR" sz="1200" b="1" i="0" strike="noStrike" cap="none" spc="0" baseline="0">
                          <a:solidFill>
                            <a:srgbClr val="FF6E68"/>
                          </a:solidFill>
                          <a:effectLst/>
                          <a:latin typeface="Montserrat"/>
                          <a:ea typeface="Montserrat"/>
                          <a:cs typeface="Montserrat"/>
                        </a:rPr>
                        <a:t>Délai d’exécution du laboratoire</a:t>
                      </a:r>
                      <a:endParaRPr sz="1200" b="1" u="none" strike="noStrike" cap="none">
                        <a:solidFill>
                          <a:schemeClr val="accent1"/>
                        </a:solidFill>
                        <a:latin typeface="Montserrat"/>
                        <a:ea typeface="Montserrat"/>
                        <a:cs typeface="Montserrat"/>
                        <a:sym typeface="Montserrat"/>
                      </a:endParaRPr>
                    </a:p>
                  </a:txBody>
                  <a:tcPr marL="68575" marR="68575" marT="34300" marB="3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4350">
                <a:tc>
                  <a:txBody>
                    <a:bodyPr/>
                    <a:lstStyle/>
                    <a:p>
                      <a:pPr marL="0" marR="0" lvl="0" indent="0" algn="l"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Délai d’exécution du laboratoire</a:t>
                      </a:r>
                      <a:endParaRPr sz="14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Délai entre la réception de l’échantillon au laboratoire et le rendu des résultats</a:t>
                      </a:r>
                      <a:endParaRPr sz="1100" u="none" strike="noStrike" cap="none">
                        <a:latin typeface="Montserrat"/>
                        <a:ea typeface="Montserrat"/>
                        <a:cs typeface="Montserrat"/>
                        <a:sym typeface="Montserrat"/>
                      </a:endParaRPr>
                    </a:p>
                  </a:txBody>
                  <a:tcPr marL="68575" marR="68575" marT="34300" marB="34300" anchor="ctr"/>
                </a:tc>
                <a:tc>
                  <a:txBody>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2 à 24 heures</a:t>
                      </a:r>
                      <a:endParaRPr sz="1400" u="none" strike="noStrike" cap="none"/>
                    </a:p>
                  </a:txBody>
                  <a:tcPr marL="68575" marR="68575" marT="34300" marB="34300" anchor="ctr"/>
                </a:tc>
                <a:extLst>
                  <a:ext uri="{0D108BD9-81ED-4DB2-BD59-A6C34878D82A}">
                    <a16:rowId xmlns:a16="http://schemas.microsoft.com/office/drawing/2014/main" val="10002"/>
                  </a:ext>
                </a:extLst>
              </a:tr>
              <a:tr h="434350">
                <a:tc>
                  <a:txBody>
                    <a:bodyPr/>
                    <a:lstStyle/>
                    <a:p>
                      <a:pPr marL="0" marR="0" lvl="0" indent="0" algn="l"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Délai d’exécution : du recueil à l’analyse de l’échantillon</a:t>
                      </a:r>
                      <a:endParaRPr sz="14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100"/>
                        <a:buFont typeface="Arial"/>
                        <a:buNone/>
                      </a:pPr>
                      <a:endParaRPr sz="1100" u="none" strike="noStrike" cap="none">
                        <a:latin typeface="Montserrat"/>
                        <a:ea typeface="Montserrat"/>
                        <a:cs typeface="Montserrat"/>
                        <a:sym typeface="Montserrat"/>
                      </a:endParaRPr>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endParaRPr sz="1200" u="none" strike="noStrike" cap="none">
                        <a:latin typeface="Montserrat"/>
                        <a:ea typeface="Montserrat"/>
                        <a:cs typeface="Montserrat"/>
                        <a:sym typeface="Montserrat"/>
                      </a:endParaRPr>
                    </a:p>
                  </a:txBody>
                  <a:tcPr marL="68575" marR="68575" marT="34300" marB="34300" anchor="ctr"/>
                </a:tc>
                <a:extLst>
                  <a:ext uri="{0D108BD9-81ED-4DB2-BD59-A6C34878D82A}">
                    <a16:rowId xmlns:a16="http://schemas.microsoft.com/office/drawing/2014/main" val="10003"/>
                  </a:ext>
                </a:extLst>
              </a:tr>
              <a:tr h="434350">
                <a:tc>
                  <a:txBody>
                    <a:bodyPr/>
                    <a:lstStyle/>
                    <a:p>
                      <a:pPr marL="0" marR="0" lvl="0" indent="0" algn="l"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Délai d’exécution : de la disponibilité des résultats à l’instauration du traitement</a:t>
                      </a:r>
                      <a:endParaRPr sz="14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100"/>
                        <a:buFont typeface="Arial"/>
                        <a:buNone/>
                      </a:pPr>
                      <a:endParaRPr sz="1100" u="none" strike="noStrike" cap="none">
                        <a:latin typeface="Montserrat"/>
                        <a:ea typeface="Montserrat"/>
                        <a:cs typeface="Montserrat"/>
                        <a:sym typeface="Montserrat"/>
                      </a:endParaRPr>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endParaRPr sz="1200" u="none" strike="noStrike" cap="none">
                        <a:latin typeface="Montserrat"/>
                        <a:ea typeface="Montserrat"/>
                        <a:cs typeface="Montserrat"/>
                        <a:sym typeface="Montserrat"/>
                      </a:endParaRPr>
                    </a:p>
                  </a:txBody>
                  <a:tcPr marL="68575" marR="68575" marT="34300" marB="34300" anchor="ctr"/>
                </a:tc>
                <a:extLst>
                  <a:ext uri="{0D108BD9-81ED-4DB2-BD59-A6C34878D82A}">
                    <a16:rowId xmlns:a16="http://schemas.microsoft.com/office/drawing/2014/main" val="10004"/>
                  </a:ext>
                </a:extLst>
              </a:tr>
              <a:tr h="251450">
                <a:tc>
                  <a:txBody>
                    <a:bodyPr/>
                    <a:lstStyle/>
                    <a:p>
                      <a:pPr marL="0" marR="0" lvl="0" indent="0" algn="l" rtl="0">
                        <a:lnSpc>
                          <a:spcPct val="100000"/>
                        </a:lnSpc>
                        <a:spcBef>
                          <a:spcPct val="0"/>
                        </a:spcBef>
                        <a:spcAft>
                          <a:spcPct val="0"/>
                        </a:spcAft>
                        <a:buClr>
                          <a:srgbClr val="000000"/>
                        </a:buClr>
                        <a:buSzPts val="1200"/>
                        <a:buFont typeface="Arial"/>
                        <a:buNone/>
                      </a:pPr>
                      <a:r>
                        <a:rPr lang="fr-FR" sz="1200" b="1" i="0" strike="noStrike" cap="none" spc="0" baseline="0">
                          <a:solidFill>
                            <a:srgbClr val="FF6E68"/>
                          </a:solidFill>
                          <a:effectLst/>
                          <a:latin typeface="Montserrat"/>
                          <a:ea typeface="Montserrat"/>
                          <a:cs typeface="Montserrat"/>
                        </a:rPr>
                        <a:t>Lien avec les soins</a:t>
                      </a:r>
                      <a:endParaRPr sz="1200" b="1" u="none" strike="noStrike" cap="none">
                        <a:solidFill>
                          <a:schemeClr val="accent1"/>
                        </a:solidFill>
                        <a:latin typeface="Montserrat"/>
                        <a:ea typeface="Montserrat"/>
                        <a:cs typeface="Montserrat"/>
                        <a:sym typeface="Montserrat"/>
                      </a:endParaRPr>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100"/>
                        <a:buFont typeface="Arial"/>
                        <a:buNone/>
                      </a:pPr>
                      <a:endParaRPr sz="1100" b="1" u="none" strike="noStrike" cap="none">
                        <a:latin typeface="Montserrat"/>
                        <a:ea typeface="Montserrat"/>
                        <a:cs typeface="Montserrat"/>
                        <a:sym typeface="Montserrat"/>
                      </a:endParaRPr>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endParaRPr sz="1200" b="1" u="none" strike="noStrike" cap="none">
                        <a:latin typeface="Montserrat"/>
                        <a:ea typeface="Montserrat"/>
                        <a:cs typeface="Montserrat"/>
                        <a:sym typeface="Montserrat"/>
                      </a:endParaRPr>
                    </a:p>
                  </a:txBody>
                  <a:tcPr marL="68575" marR="68575" marT="34300" marB="34300" anchor="ctr"/>
                </a:tc>
                <a:extLst>
                  <a:ext uri="{0D108BD9-81ED-4DB2-BD59-A6C34878D82A}">
                    <a16:rowId xmlns:a16="http://schemas.microsoft.com/office/drawing/2014/main" val="10005"/>
                  </a:ext>
                </a:extLst>
              </a:tr>
              <a:tr h="434350">
                <a:tc>
                  <a:txBody>
                    <a:bodyPr/>
                    <a:lstStyle/>
                    <a:p>
                      <a:pPr marL="0" marR="0" lvl="0" indent="0" algn="l"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Proportion de patients atteints de TB et de TB-RR liés à des soins appropriés</a:t>
                      </a:r>
                      <a:endParaRPr sz="14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100"/>
                        <a:buFont typeface="Arial"/>
                        <a:buNone/>
                      </a:pPr>
                      <a:endParaRPr sz="1100" u="none" strike="noStrike" cap="none">
                        <a:latin typeface="Montserrat"/>
                        <a:ea typeface="Montserrat"/>
                        <a:cs typeface="Montserrat"/>
                        <a:sym typeface="Montserrat"/>
                      </a:endParaRPr>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endParaRPr sz="1200" u="none" strike="noStrike" cap="none">
                        <a:latin typeface="Montserrat"/>
                        <a:ea typeface="Montserrat"/>
                        <a:cs typeface="Montserrat"/>
                        <a:sym typeface="Montserrat"/>
                      </a:endParaRPr>
                    </a:p>
                  </a:txBody>
                  <a:tcPr marL="68575" marR="68575" marT="34300" marB="34300" anchor="ctr"/>
                </a:tc>
                <a:extLst>
                  <a:ext uri="{0D108BD9-81ED-4DB2-BD59-A6C34878D82A}">
                    <a16:rowId xmlns:a16="http://schemas.microsoft.com/office/drawing/2014/main" val="10006"/>
                  </a:ext>
                </a:extLst>
              </a:tr>
            </a:tbl>
          </a:graphicData>
        </a:graphic>
      </p:graphicFrame>
      <p:sp>
        <p:nvSpPr>
          <p:cNvPr id="624" name="Google Shape;624;p36"/>
          <p:cNvSpPr/>
          <p:nvPr/>
        </p:nvSpPr>
        <p:spPr>
          <a:xfrm>
            <a:off x="7303376" y="3302876"/>
            <a:ext cx="1840624" cy="1840624"/>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500"/>
              <a:buFont typeface="Arial"/>
              <a:buNone/>
            </a:pPr>
            <a:r>
              <a:rPr lang="fr-FR" sz="1500" b="0" i="0" strike="noStrike" cap="none" spc="0" baseline="0">
                <a:solidFill>
                  <a:srgbClr val="FFFFFF"/>
                </a:solidFill>
                <a:effectLst/>
                <a:latin typeface="Montserrat"/>
                <a:ea typeface="Montserrat"/>
                <a:cs typeface="Montserrat"/>
              </a:rPr>
              <a:t>Quelles cibles fixeriez-vous pour ces objectifs ?</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Google Shape;630;p37" descr="Boardroom outline"/>
          <p:cNvPicPr preferRelativeResize="0">
            <a:picLocks noGrp="1"/>
          </p:cNvPicPr>
          <p:nvPr>
            <p:ph type="pic" idx="2"/>
          </p:nvPr>
        </p:nvPicPr>
        <p:blipFill>
          <a:blip r:embed="rId3">
            <a:alphaModFix/>
          </a:blip>
          <a:srcRect l="5842" r="5841"/>
          <a:stretch>
            <a:fillRect/>
          </a:stretch>
        </p:blipFill>
        <p:spPr>
          <a:xfrm>
            <a:off x="4572000" y="-16908"/>
            <a:ext cx="4572000" cy="5177315"/>
          </a:xfrm>
          <a:prstGeom prst="rect">
            <a:avLst/>
          </a:prstGeom>
          <a:noFill/>
          <a:ln>
            <a:noFill/>
          </a:ln>
        </p:spPr>
      </p:pic>
      <p:sp>
        <p:nvSpPr>
          <p:cNvPr id="631" name="Google Shape;631;p37"/>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Activité en classe</a:t>
            </a:r>
            <a:endParaRPr/>
          </a:p>
        </p:txBody>
      </p:sp>
      <p:sp>
        <p:nvSpPr>
          <p:cNvPr id="632" name="Google Shape;632;p37"/>
          <p:cNvSpPr txBox="1">
            <a:spLocks noGrp="1"/>
          </p:cNvSpPr>
          <p:nvPr>
            <p:ph type="body" idx="1"/>
          </p:nvPr>
        </p:nvSpPr>
        <p:spPr>
          <a:xfrm>
            <a:off x="723018" y="1625959"/>
            <a:ext cx="3429001" cy="2409011"/>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800" b="0" i="0" strike="noStrike" cap="none" spc="0" baseline="0">
                <a:solidFill>
                  <a:srgbClr val="FFFFFF"/>
                </a:solidFill>
                <a:effectLst/>
                <a:latin typeface="Arial"/>
                <a:ea typeface="Arial"/>
                <a:cs typeface="Arial"/>
              </a:rPr>
              <a:t>  </a:t>
            </a:r>
            <a:endParaRPr/>
          </a:p>
          <a:p>
            <a:pPr marL="342900" lvl="0" indent="-342900" algn="l" rtl="0">
              <a:lnSpc>
                <a:spcPct val="100000"/>
              </a:lnSpc>
              <a:spcBef>
                <a:spcPct val="0"/>
              </a:spcBef>
              <a:spcAft>
                <a:spcPct val="0"/>
              </a:spcAft>
              <a:buSzPts val="1800"/>
              <a:buFont typeface="Arial"/>
              <a:buChar char="•"/>
            </a:pPr>
            <a:r>
              <a:rPr lang="fr-FR" sz="2400" b="0" i="0" strike="noStrike" cap="none" spc="0" baseline="0">
                <a:solidFill>
                  <a:srgbClr val="000000"/>
                </a:solidFill>
                <a:effectLst/>
                <a:latin typeface="Montserrat"/>
                <a:ea typeface="Montserrat"/>
                <a:cs typeface="Montserrat"/>
              </a:rPr>
              <a:t>Formez une équipe</a:t>
            </a:r>
            <a:endParaRPr/>
          </a:p>
          <a:p>
            <a:pPr marL="342900" lvl="0" indent="-228600" algn="l" rtl="0">
              <a:lnSpc>
                <a:spcPct val="100000"/>
              </a:lnSpc>
              <a:spcBef>
                <a:spcPct val="0"/>
              </a:spcBef>
              <a:spcAft>
                <a:spcPct val="0"/>
              </a:spcAft>
              <a:buSzPts val="1800"/>
              <a:buFont typeface="Arial"/>
              <a:buNone/>
            </a:pPr>
            <a:endParaRPr sz="2400">
              <a:solidFill>
                <a:schemeClr val="dk1"/>
              </a:solidFill>
              <a:latin typeface="Montserrat"/>
              <a:ea typeface="Montserrat"/>
              <a:cs typeface="Montserrat"/>
              <a:sym typeface="Montserrat"/>
            </a:endParaRPr>
          </a:p>
          <a:p>
            <a:pPr marL="342900" lvl="0" indent="-342900" algn="l" rtl="0">
              <a:lnSpc>
                <a:spcPct val="100000"/>
              </a:lnSpc>
              <a:spcBef>
                <a:spcPct val="0"/>
              </a:spcBef>
              <a:spcAft>
                <a:spcPct val="0"/>
              </a:spcAft>
              <a:buSzPts val="1800"/>
              <a:buFont typeface="Arial"/>
              <a:buChar char="•"/>
            </a:pPr>
            <a:r>
              <a:rPr lang="fr-FR" sz="2400" b="0" i="0" strike="noStrike" cap="none" spc="0" baseline="0">
                <a:solidFill>
                  <a:srgbClr val="000000"/>
                </a:solidFill>
                <a:effectLst/>
                <a:latin typeface="Montserrat"/>
                <a:ea typeface="Montserrat"/>
                <a:cs typeface="Montserrat"/>
              </a:rPr>
              <a:t>10 minutes pour travailler</a:t>
            </a:r>
            <a:endParaRPr/>
          </a:p>
          <a:p>
            <a:pPr marL="342900" lvl="0" indent="-228600" algn="l" rtl="0">
              <a:lnSpc>
                <a:spcPct val="100000"/>
              </a:lnSpc>
              <a:spcBef>
                <a:spcPct val="0"/>
              </a:spcBef>
              <a:spcAft>
                <a:spcPct val="0"/>
              </a:spcAft>
              <a:buSzPts val="1800"/>
              <a:buFont typeface="Arial"/>
              <a:buNone/>
            </a:pPr>
            <a:endParaRPr sz="2400">
              <a:solidFill>
                <a:schemeClr val="dk1"/>
              </a:solidFill>
              <a:latin typeface="Montserrat"/>
              <a:ea typeface="Montserrat"/>
              <a:cs typeface="Montserrat"/>
              <a:sym typeface="Montserrat"/>
            </a:endParaRPr>
          </a:p>
          <a:p>
            <a:pPr marL="342900" lvl="0" indent="-342900" algn="l" rtl="0">
              <a:lnSpc>
                <a:spcPct val="100000"/>
              </a:lnSpc>
              <a:spcBef>
                <a:spcPct val="0"/>
              </a:spcBef>
              <a:spcAft>
                <a:spcPct val="0"/>
              </a:spcAft>
              <a:buSzPts val="1800"/>
              <a:buFont typeface="Arial"/>
              <a:buChar char="•"/>
            </a:pPr>
            <a:r>
              <a:rPr lang="fr-FR" sz="2400" b="0" i="0" strike="noStrike" cap="none" spc="0" baseline="0">
                <a:solidFill>
                  <a:srgbClr val="000000"/>
                </a:solidFill>
                <a:effectLst/>
                <a:latin typeface="Montserrat"/>
                <a:ea typeface="Montserrat"/>
                <a:cs typeface="Montserrat"/>
              </a:rPr>
              <a:t>Présentez vos réponses</a:t>
            </a:r>
            <a:r>
              <a:rPr lang="fr-FR" sz="1800" b="0" i="0" strike="noStrike" cap="none" spc="0" baseline="0">
                <a:solidFill>
                  <a:srgbClr val="FFFFFF"/>
                </a:solidFill>
                <a:effectLst/>
                <a:latin typeface="Arial"/>
                <a:ea typeface="Arial"/>
                <a:cs typeface="Arial"/>
              </a:rPr>
              <a:t>  </a:t>
            </a:r>
            <a:endParaRPr/>
          </a:p>
        </p:txBody>
      </p:sp>
      <p:sp>
        <p:nvSpPr>
          <p:cNvPr id="633" name="Google Shape;633;p37"/>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36</a:t>
            </a:fld>
            <a:endParaRPr sz="1100" b="0" i="0" u="none" strike="noStrike" cap="none">
              <a:solidFill>
                <a:schemeClr val="lt1"/>
              </a:solidFill>
              <a:latin typeface="Arial"/>
              <a:ea typeface="Arial"/>
              <a:cs typeface="Arial"/>
              <a:sym typeface="Arial"/>
            </a:endParaRPr>
          </a:p>
        </p:txBody>
      </p:sp>
      <p:sp>
        <p:nvSpPr>
          <p:cNvPr id="634" name="Google Shape;634;p37"/>
          <p:cNvSpPr txBox="1"/>
          <p:nvPr/>
        </p:nvSpPr>
        <p:spPr>
          <a:xfrm>
            <a:off x="728663" y="4792028"/>
            <a:ext cx="392430" cy="18573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825"/>
              <a:buFont typeface="Arial"/>
              <a:buNone/>
            </a:pPr>
            <a:r>
              <a:rPr lang="en-US" sz="825" b="0" i="0" u="none" strike="noStrike" cap="none">
                <a:solidFill>
                  <a:schemeClr val="l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8"/>
          <p:cNvSpPr txBox="1">
            <a:spLocks noGrp="1"/>
          </p:cNvSpPr>
          <p:nvPr>
            <p:ph type="title"/>
          </p:nvPr>
        </p:nvSpPr>
        <p:spPr>
          <a:xfrm>
            <a:off x="1761512" y="204952"/>
            <a:ext cx="1919737" cy="449317"/>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000"/>
              <a:buNone/>
            </a:pPr>
            <a:r>
              <a:rPr lang="fr-FR" sz="2000" b="1" i="0" strike="noStrike" cap="none" spc="0" baseline="0">
                <a:solidFill>
                  <a:srgbClr val="FFFFFF"/>
                </a:solidFill>
                <a:effectLst/>
                <a:latin typeface="Montserrat ExtraBold"/>
                <a:ea typeface="Montserrat ExtraBold"/>
                <a:cs typeface="Montserrat ExtraBold"/>
              </a:rPr>
              <a:t>RÉSUMÉ</a:t>
            </a:r>
            <a:endParaRPr b="1"/>
          </a:p>
        </p:txBody>
      </p:sp>
      <p:sp>
        <p:nvSpPr>
          <p:cNvPr id="640" name="Google Shape;640;p38"/>
          <p:cNvSpPr txBox="1">
            <a:spLocks noGrp="1"/>
          </p:cNvSpPr>
          <p:nvPr>
            <p:ph type="body" idx="1"/>
          </p:nvPr>
        </p:nvSpPr>
        <p:spPr>
          <a:xfrm>
            <a:off x="402021" y="654269"/>
            <a:ext cx="5178971" cy="220413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600"/>
              <a:buNone/>
            </a:pPr>
            <a:r>
              <a:rPr lang="fr-FR" sz="1400" b="1" i="0" strike="noStrike" cap="none" spc="0" baseline="0" dirty="0">
                <a:solidFill>
                  <a:srgbClr val="FFFFFF"/>
                </a:solidFill>
                <a:effectLst/>
                <a:latin typeface="Montserrat"/>
                <a:ea typeface="Montserrat"/>
                <a:cs typeface="Montserrat"/>
              </a:rPr>
              <a:t>Prévision et quantification</a:t>
            </a:r>
            <a:endParaRPr sz="1400" dirty="0"/>
          </a:p>
          <a:p>
            <a:pPr marL="285750" lvl="0" indent="-285750" algn="l" rtl="0">
              <a:lnSpc>
                <a:spcPct val="100000"/>
              </a:lnSpc>
              <a:spcBef>
                <a:spcPts val="1600"/>
              </a:spcBef>
              <a:spcAft>
                <a:spcPct val="0"/>
              </a:spcAft>
              <a:buSzPts val="1600"/>
              <a:buChar char="●"/>
            </a:pPr>
            <a:r>
              <a:rPr lang="fr-FR" sz="1400" b="0" i="0" strike="noStrike" cap="none" spc="0" baseline="0" dirty="0">
                <a:solidFill>
                  <a:srgbClr val="FFFFFF"/>
                </a:solidFill>
                <a:effectLst/>
                <a:latin typeface="Montserrat"/>
                <a:ea typeface="Montserrat"/>
                <a:cs typeface="Montserrat"/>
              </a:rPr>
              <a:t>Il est important de surveiller les stocks, de s’assurer que les fournitures ne sont pas périmées et de prévoir les besoins futurs.</a:t>
            </a:r>
            <a:endParaRPr sz="1400" dirty="0"/>
          </a:p>
          <a:p>
            <a:pPr marL="0" lvl="0" indent="0" algn="l" rtl="0">
              <a:lnSpc>
                <a:spcPct val="100000"/>
              </a:lnSpc>
              <a:spcBef>
                <a:spcPts val="1600"/>
              </a:spcBef>
              <a:spcAft>
                <a:spcPct val="0"/>
              </a:spcAft>
              <a:buSzPts val="1600"/>
              <a:buNone/>
            </a:pPr>
            <a:r>
              <a:rPr lang="fr-FR" sz="1400" b="1" i="0" strike="noStrike" cap="none" spc="0" baseline="0" dirty="0">
                <a:solidFill>
                  <a:srgbClr val="FFFFFF"/>
                </a:solidFill>
                <a:effectLst/>
                <a:latin typeface="Montserrat"/>
                <a:ea typeface="Montserrat"/>
                <a:cs typeface="Montserrat"/>
              </a:rPr>
              <a:t>Assurance qualité</a:t>
            </a:r>
            <a:endParaRPr sz="1400" dirty="0"/>
          </a:p>
          <a:p>
            <a:pPr marL="285750" lvl="0" indent="-285750" algn="l" rtl="0">
              <a:lnSpc>
                <a:spcPct val="100000"/>
              </a:lnSpc>
              <a:spcBef>
                <a:spcPts val="1600"/>
              </a:spcBef>
              <a:spcAft>
                <a:spcPct val="0"/>
              </a:spcAft>
              <a:buSzPts val="1600"/>
              <a:buChar char="●"/>
            </a:pPr>
            <a:r>
              <a:rPr lang="fr-FR" sz="1400" b="0" i="0" strike="noStrike" cap="none" spc="0" baseline="0" dirty="0">
                <a:solidFill>
                  <a:srgbClr val="FFFFFF"/>
                </a:solidFill>
                <a:effectLst/>
                <a:latin typeface="Montserrat"/>
                <a:ea typeface="Montserrat"/>
                <a:cs typeface="Montserrat"/>
              </a:rPr>
              <a:t>Il existe des procédures et des programmes qui permettent la supervision et la coordination des activités d’AQ.</a:t>
            </a:r>
            <a:endParaRPr sz="1400" dirty="0"/>
          </a:p>
          <a:p>
            <a:pPr marL="0" lvl="0" indent="0" algn="l" rtl="0">
              <a:lnSpc>
                <a:spcPct val="100000"/>
              </a:lnSpc>
              <a:spcBef>
                <a:spcPts val="1600"/>
              </a:spcBef>
              <a:spcAft>
                <a:spcPct val="0"/>
              </a:spcAft>
              <a:buSzPts val="1600"/>
              <a:buNone/>
            </a:pPr>
            <a:r>
              <a:rPr lang="fr-FR" sz="1400" b="1" i="0" strike="noStrike" cap="none" spc="0" baseline="0" dirty="0">
                <a:solidFill>
                  <a:srgbClr val="FFFFFF"/>
                </a:solidFill>
                <a:effectLst/>
                <a:latin typeface="Montserrat"/>
                <a:ea typeface="Montserrat"/>
                <a:cs typeface="Montserrat"/>
              </a:rPr>
              <a:t>Contrôle de qualité</a:t>
            </a:r>
            <a:endParaRPr sz="1400" dirty="0"/>
          </a:p>
          <a:p>
            <a:pPr marL="285750" lvl="0" indent="-285750" algn="l" rtl="0">
              <a:lnSpc>
                <a:spcPct val="100000"/>
              </a:lnSpc>
              <a:spcBef>
                <a:spcPts val="1600"/>
              </a:spcBef>
              <a:spcAft>
                <a:spcPts val="1600"/>
              </a:spcAft>
              <a:buSzPts val="1600"/>
              <a:buChar char="●"/>
            </a:pPr>
            <a:r>
              <a:rPr lang="fr-FR" sz="1400" b="0" i="0" strike="noStrike" cap="none" spc="0" baseline="0" dirty="0">
                <a:solidFill>
                  <a:srgbClr val="FFFFFF"/>
                </a:solidFill>
                <a:effectLst/>
                <a:latin typeface="Montserrat"/>
                <a:ea typeface="Montserrat"/>
                <a:cs typeface="Montserrat"/>
              </a:rPr>
              <a:t>Les indicateurs de performance permettent de suivre et de surveiller chaque site de test afin de s’assurer que les tâches liées à la qualité sont effectuées de manière appropriée. </a:t>
            </a:r>
            <a:endParaRPr sz="1400"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9"/>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1</a:t>
            </a:r>
            <a:endParaRPr/>
          </a:p>
        </p:txBody>
      </p:sp>
      <p:sp>
        <p:nvSpPr>
          <p:cNvPr id="646" name="Google Shape;646;p39"/>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800"/>
              <a:buNone/>
            </a:pPr>
            <a:r>
              <a:rPr lang="fr-FR" sz="2000" b="1" i="0" strike="noStrike" cap="none" spc="0" baseline="0">
                <a:solidFill>
                  <a:srgbClr val="000000"/>
                </a:solidFill>
                <a:effectLst/>
                <a:latin typeface="Montserrat"/>
                <a:ea typeface="Montserrat"/>
                <a:cs typeface="Montserrat"/>
              </a:rPr>
              <a:t>1. </a:t>
            </a:r>
            <a:r>
              <a:rPr lang="fr-FR" sz="2000" b="0" i="0" strike="noStrike" cap="none" spc="0" baseline="0">
                <a:solidFill>
                  <a:srgbClr val="000000"/>
                </a:solidFill>
                <a:effectLst/>
                <a:latin typeface="Montserrat"/>
                <a:ea typeface="Montserrat"/>
                <a:cs typeface="Montserrat"/>
              </a:rPr>
              <a:t>Quelles informations sont nécessaires pour déterminer combien de kits de fournitures doivent être commandés chaque trimestre ?</a:t>
            </a:r>
            <a:endParaRPr/>
          </a:p>
          <a:p>
            <a:pPr marL="228600" lvl="0" indent="-114300" algn="l" rtl="0">
              <a:lnSpc>
                <a:spcPct val="100000"/>
              </a:lnSpc>
              <a:spcBef>
                <a:spcPct val="0"/>
              </a:spcBef>
              <a:spcAft>
                <a:spcPct val="0"/>
              </a:spcAft>
              <a:buSzPts val="1800"/>
              <a:buFont typeface="Arial"/>
              <a:buNone/>
            </a:pPr>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40"/>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2</a:t>
            </a:r>
            <a:endParaRPr/>
          </a:p>
        </p:txBody>
      </p:sp>
      <p:sp>
        <p:nvSpPr>
          <p:cNvPr id="652" name="Google Shape;652;p40"/>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800"/>
              <a:buNone/>
            </a:pPr>
            <a:r>
              <a:rPr lang="fr-FR" sz="2000" b="1" i="0" strike="noStrike" cap="none" spc="0" baseline="0">
                <a:solidFill>
                  <a:srgbClr val="000000"/>
                </a:solidFill>
                <a:effectLst/>
                <a:latin typeface="Montserrat"/>
                <a:ea typeface="Montserrat"/>
                <a:cs typeface="Montserrat"/>
              </a:rPr>
              <a:t>2. </a:t>
            </a:r>
            <a:r>
              <a:rPr lang="fr-FR" sz="2000" b="0" i="0" strike="noStrike" cap="none" spc="0" baseline="0">
                <a:solidFill>
                  <a:srgbClr val="000000"/>
                </a:solidFill>
                <a:effectLst/>
                <a:latin typeface="Montserrat"/>
                <a:ea typeface="Montserrat"/>
                <a:cs typeface="Montserrat"/>
              </a:rPr>
              <a:t>Quelles sont les pratiques permettant d’assurer une bonne gestion des stocks ?</a:t>
            </a:r>
            <a:endParaRPr sz="20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
          <p:cNvSpPr txBox="1">
            <a:spLocks noGrp="1"/>
          </p:cNvSpPr>
          <p:nvPr>
            <p:ph type="title"/>
          </p:nvPr>
        </p:nvSpPr>
        <p:spPr>
          <a:xfrm>
            <a:off x="1355725" y="2589212"/>
            <a:ext cx="3957638" cy="526276"/>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800" b="0" i="0" strike="noStrike" cap="none" spc="0" baseline="0">
                <a:solidFill>
                  <a:srgbClr val="FF6E68"/>
                </a:solidFill>
                <a:effectLst/>
                <a:latin typeface="Montserrat ExtraBold"/>
                <a:ea typeface="Montserrat ExtraBold"/>
                <a:cs typeface="Montserrat ExtraBold"/>
              </a:rPr>
              <a:t>Prévisions et quantification</a:t>
            </a:r>
            <a:endParaRPr/>
          </a:p>
        </p:txBody>
      </p:sp>
      <p:sp>
        <p:nvSpPr>
          <p:cNvPr id="255" name="Google Shape;255;p4"/>
          <p:cNvSpPr txBox="1">
            <a:spLocks noGrp="1"/>
          </p:cNvSpPr>
          <p:nvPr>
            <p:ph type="title" idx="2"/>
          </p:nvPr>
        </p:nvSpPr>
        <p:spPr>
          <a:xfrm>
            <a:off x="688975" y="2641666"/>
            <a:ext cx="769938" cy="42136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2400" b="0" i="0" strike="noStrike" cap="none" spc="0" baseline="0">
                <a:solidFill>
                  <a:srgbClr val="CCCCCC"/>
                </a:solidFill>
                <a:effectLst/>
                <a:latin typeface="Montserrat ExtraBold"/>
                <a:ea typeface="Montserrat ExtraBold"/>
                <a:cs typeface="Montserrat ExtraBold"/>
              </a:rPr>
              <a:t>01.</a:t>
            </a:r>
            <a:endParaRPr/>
          </a:p>
        </p:txBody>
      </p:sp>
      <p:sp>
        <p:nvSpPr>
          <p:cNvPr id="256" name="Google Shape;256;p4"/>
          <p:cNvSpPr txBox="1">
            <a:spLocks noGrp="1"/>
          </p:cNvSpPr>
          <p:nvPr>
            <p:ph type="title" idx="3"/>
          </p:nvPr>
        </p:nvSpPr>
        <p:spPr>
          <a:xfrm>
            <a:off x="1355725" y="3132021"/>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800" b="0" i="0" strike="noStrike" cap="none" spc="0" baseline="0">
                <a:solidFill>
                  <a:srgbClr val="FF6E68"/>
                </a:solidFill>
                <a:effectLst/>
                <a:latin typeface="Montserrat ExtraBold"/>
                <a:ea typeface="Montserrat ExtraBold"/>
                <a:cs typeface="Montserrat ExtraBold"/>
              </a:rPr>
              <a:t>Assurance qualité</a:t>
            </a:r>
            <a:endParaRPr/>
          </a:p>
        </p:txBody>
      </p:sp>
      <p:sp>
        <p:nvSpPr>
          <p:cNvPr id="257" name="Google Shape;257;p4"/>
          <p:cNvSpPr txBox="1">
            <a:spLocks noGrp="1"/>
          </p:cNvSpPr>
          <p:nvPr>
            <p:ph type="title" idx="5"/>
          </p:nvPr>
        </p:nvSpPr>
        <p:spPr>
          <a:xfrm>
            <a:off x="688975" y="3024868"/>
            <a:ext cx="769938" cy="49287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2400" b="0" i="0" strike="noStrike" cap="none" spc="0" baseline="0">
                <a:solidFill>
                  <a:srgbClr val="CCCCCC"/>
                </a:solidFill>
                <a:effectLst/>
                <a:latin typeface="Montserrat ExtraBold"/>
                <a:ea typeface="Montserrat ExtraBold"/>
                <a:cs typeface="Montserrat ExtraBold"/>
              </a:rPr>
              <a:t>02.</a:t>
            </a:r>
            <a:endParaRPr/>
          </a:p>
        </p:txBody>
      </p:sp>
      <p:sp>
        <p:nvSpPr>
          <p:cNvPr id="258" name="Google Shape;258;p4"/>
          <p:cNvSpPr txBox="1">
            <a:spLocks noGrp="1"/>
          </p:cNvSpPr>
          <p:nvPr>
            <p:ph type="title" idx="6"/>
          </p:nvPr>
        </p:nvSpPr>
        <p:spPr>
          <a:xfrm>
            <a:off x="1355725" y="3579618"/>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800" b="0" i="0" strike="noStrike" cap="none" spc="0" baseline="0">
                <a:solidFill>
                  <a:srgbClr val="FF6E68"/>
                </a:solidFill>
                <a:effectLst/>
                <a:latin typeface="Montserrat ExtraBold"/>
                <a:ea typeface="Montserrat ExtraBold"/>
                <a:cs typeface="Montserrat ExtraBold"/>
              </a:rPr>
              <a:t>Contrôle de qualité</a:t>
            </a:r>
            <a:endParaRPr/>
          </a:p>
        </p:txBody>
      </p:sp>
      <p:sp>
        <p:nvSpPr>
          <p:cNvPr id="259" name="Google Shape;259;p4"/>
          <p:cNvSpPr txBox="1">
            <a:spLocks noGrp="1"/>
          </p:cNvSpPr>
          <p:nvPr>
            <p:ph type="title" idx="8"/>
          </p:nvPr>
        </p:nvSpPr>
        <p:spPr>
          <a:xfrm>
            <a:off x="688975" y="3523273"/>
            <a:ext cx="769938" cy="44042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2400" b="0" i="0" strike="noStrike" cap="none" spc="0" baseline="0">
                <a:solidFill>
                  <a:srgbClr val="CCCCCC"/>
                </a:solidFill>
                <a:effectLst/>
                <a:latin typeface="Montserrat ExtraBold"/>
                <a:ea typeface="Montserrat ExtraBold"/>
                <a:cs typeface="Montserrat ExtraBold"/>
              </a:rPr>
              <a:t>03.</a:t>
            </a:r>
            <a:endParaRPr/>
          </a:p>
        </p:txBody>
      </p:sp>
      <p:sp>
        <p:nvSpPr>
          <p:cNvPr id="260" name="Google Shape;260;p4"/>
          <p:cNvSpPr txBox="1">
            <a:spLocks noGrp="1"/>
          </p:cNvSpPr>
          <p:nvPr>
            <p:ph type="title" idx="9"/>
          </p:nvPr>
        </p:nvSpPr>
        <p:spPr>
          <a:xfrm>
            <a:off x="1355725" y="4001781"/>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800" b="0" i="0" strike="noStrike" cap="none" spc="0" baseline="0">
                <a:solidFill>
                  <a:srgbClr val="FF6E68"/>
                </a:solidFill>
                <a:effectLst/>
                <a:latin typeface="Montserrat ExtraBold"/>
                <a:ea typeface="Montserrat ExtraBold"/>
                <a:cs typeface="Montserrat ExtraBold"/>
              </a:rPr>
              <a:t>Résumé</a:t>
            </a:r>
            <a:endParaRPr/>
          </a:p>
        </p:txBody>
      </p:sp>
      <p:sp>
        <p:nvSpPr>
          <p:cNvPr id="261" name="Google Shape;261;p4"/>
          <p:cNvSpPr txBox="1">
            <a:spLocks noGrp="1"/>
          </p:cNvSpPr>
          <p:nvPr>
            <p:ph type="title" idx="14"/>
          </p:nvPr>
        </p:nvSpPr>
        <p:spPr>
          <a:xfrm>
            <a:off x="688975" y="3923873"/>
            <a:ext cx="769938" cy="44200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2400" b="0" i="0" strike="noStrike" cap="none" spc="0" baseline="0">
                <a:solidFill>
                  <a:srgbClr val="CCCCCC"/>
                </a:solidFill>
                <a:effectLst/>
                <a:latin typeface="Montserrat ExtraBold"/>
                <a:ea typeface="Montserrat ExtraBold"/>
                <a:cs typeface="Montserrat ExtraBold"/>
              </a:rPr>
              <a:t>04.</a:t>
            </a:r>
            <a:endParaRPr/>
          </a:p>
        </p:txBody>
      </p:sp>
      <p:sp>
        <p:nvSpPr>
          <p:cNvPr id="262" name="Google Shape;262;p4"/>
          <p:cNvSpPr txBox="1"/>
          <p:nvPr/>
        </p:nvSpPr>
        <p:spPr>
          <a:xfrm>
            <a:off x="688975" y="660914"/>
            <a:ext cx="5864225" cy="137464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ct val="0"/>
              </a:spcBef>
              <a:spcAft>
                <a:spcPct val="0"/>
              </a:spcAft>
              <a:buClr>
                <a:schemeClr val="accent1"/>
              </a:buClr>
              <a:buSzPts val="1400"/>
              <a:buFont typeface="Montserrat ExtraBold"/>
              <a:buNone/>
            </a:pPr>
            <a:r>
              <a:rPr lang="fr-FR" sz="3200" b="1" i="0" strike="noStrike" cap="none" spc="0" baseline="0">
                <a:solidFill>
                  <a:srgbClr val="FF6E68"/>
                </a:solidFill>
                <a:effectLst/>
                <a:latin typeface="Montserrat ExtraBold"/>
                <a:ea typeface="Montserrat ExtraBold"/>
                <a:cs typeface="Montserrat ExtraBold"/>
              </a:rPr>
              <a:t>Module 4 : Planification des commandes et AQ et contrôle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ct val="0"/>
              </a:spcBef>
              <a:spcAft>
                <a:spcPct val="0"/>
              </a:spcAft>
              <a:buClr>
                <a:schemeClr val="accent1"/>
              </a:buClr>
              <a:buSzPts val="1400"/>
              <a:buFont typeface="Montserrat ExtraBold"/>
              <a:buNone/>
            </a:pPr>
            <a:r>
              <a:rPr lang="fr-FR" sz="3200" b="1" i="0" strike="noStrike" cap="none" spc="0" baseline="0">
                <a:solidFill>
                  <a:srgbClr val="00B050"/>
                </a:solidFill>
                <a:effectLst/>
                <a:latin typeface="Montserrat ExtraBold"/>
                <a:ea typeface="Montserrat ExtraBold"/>
                <a:cs typeface="Montserrat ExtraBold"/>
              </a:rPr>
              <a:t>  Aperçu du cours</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4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3</a:t>
            </a:r>
            <a:endParaRPr/>
          </a:p>
        </p:txBody>
      </p:sp>
      <p:sp>
        <p:nvSpPr>
          <p:cNvPr id="658" name="Google Shape;658;p41"/>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2000" b="1" i="0" strike="noStrike" cap="none" spc="0" baseline="0">
                <a:solidFill>
                  <a:srgbClr val="000000"/>
                </a:solidFill>
                <a:effectLst/>
                <a:latin typeface="Montserrat"/>
                <a:ea typeface="Montserrat"/>
                <a:cs typeface="Montserrat"/>
              </a:rPr>
              <a:t>3. </a:t>
            </a:r>
            <a:r>
              <a:rPr lang="fr-FR" sz="2000" b="0" i="0" strike="noStrike" cap="none" spc="0" baseline="0">
                <a:solidFill>
                  <a:srgbClr val="000000"/>
                </a:solidFill>
                <a:effectLst/>
                <a:latin typeface="Montserrat"/>
                <a:ea typeface="Montserrat"/>
                <a:cs typeface="Montserrat"/>
              </a:rPr>
              <a:t>Quels sont les principaux composants d’un programme d’assurance qualité ?</a:t>
            </a:r>
            <a:endParaRPr sz="1400">
              <a:solidFill>
                <a:schemeClr val="dk1"/>
              </a:solidFill>
              <a:latin typeface="Montserrat"/>
              <a:ea typeface="Montserrat"/>
              <a:cs typeface="Montserrat"/>
              <a:sym typeface="Montserrat"/>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4000" b="1" i="0" strike="noStrike" cap="none" spc="0" baseline="0">
                <a:solidFill>
                  <a:srgbClr val="000000"/>
                </a:solidFill>
                <a:effectLst/>
                <a:latin typeface="Montserrat ExtraBold"/>
                <a:ea typeface="Montserrat ExtraBold"/>
                <a:cs typeface="Montserrat ExtraBold"/>
              </a:rPr>
              <a:t>PRÉVISION ET QUANTIFICATION</a:t>
            </a:r>
            <a:endParaRPr sz="40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6"/>
          <p:cNvSpPr txBox="1">
            <a:spLocks noGrp="1"/>
          </p:cNvSpPr>
          <p:nvPr>
            <p:ph type="title"/>
          </p:nvPr>
        </p:nvSpPr>
        <p:spPr>
          <a:xfrm>
            <a:off x="667129" y="513954"/>
            <a:ext cx="5649208" cy="458147"/>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ct val="0"/>
              </a:spcBef>
              <a:spcAft>
                <a:spcPct val="0"/>
              </a:spcAft>
              <a:buSzPct val="111111"/>
              <a:buNone/>
            </a:pPr>
            <a:r>
              <a:rPr lang="fr-FR" sz="2800" b="1" i="0" strike="noStrike" cap="none" spc="0" baseline="0">
                <a:solidFill>
                  <a:srgbClr val="FF6E68"/>
                </a:solidFill>
                <a:effectLst/>
                <a:latin typeface="Montserrat ExtraBold"/>
                <a:ea typeface="Montserrat ExtraBold"/>
                <a:cs typeface="Montserrat ExtraBold"/>
              </a:rPr>
              <a:t>Réactifs et consommables</a:t>
            </a:r>
            <a:endParaRPr/>
          </a:p>
        </p:txBody>
      </p:sp>
      <p:sp>
        <p:nvSpPr>
          <p:cNvPr id="274" name="Google Shape;274;p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275" name="Google Shape;275;p6"/>
          <p:cNvSpPr/>
          <p:nvPr/>
        </p:nvSpPr>
        <p:spPr>
          <a:xfrm>
            <a:off x="667129" y="1174142"/>
            <a:ext cx="3062102" cy="3062102"/>
          </a:xfrm>
          <a:prstGeom prst="ellipse">
            <a:avLst/>
          </a:prstGeom>
          <a:solidFill>
            <a:schemeClr val="accent3"/>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r>
              <a:rPr lang="fr-FR" sz="1600" b="1" i="0" strike="noStrike" cap="none" spc="0" baseline="0" dirty="0">
                <a:solidFill>
                  <a:srgbClr val="000000"/>
                </a:solidFill>
                <a:effectLst/>
                <a:latin typeface="Montserrat"/>
                <a:ea typeface="Montserrat"/>
                <a:cs typeface="Montserrat"/>
              </a:rPr>
              <a:t>Rappel : Il existe trois conditionnements qui comprennent les réactifs et les consommables nécessaires pour réaliser un test </a:t>
            </a:r>
            <a:r>
              <a:rPr lang="fr-FR" sz="1600" b="1" i="0" strike="noStrike" cap="none" spc="0" baseline="0" dirty="0" err="1">
                <a:solidFill>
                  <a:srgbClr val="000000"/>
                </a:solidFill>
                <a:effectLst/>
                <a:latin typeface="Montserrat"/>
                <a:ea typeface="Montserrat"/>
                <a:cs typeface="Montserrat"/>
              </a:rPr>
              <a:t>Truenat</a:t>
            </a:r>
            <a:endParaRPr sz="1600" b="1" i="0" u="none" strike="noStrike" cap="none" dirty="0">
              <a:solidFill>
                <a:schemeClr val="dk1"/>
              </a:solidFill>
              <a:latin typeface="Montserrat"/>
              <a:ea typeface="Montserrat"/>
              <a:cs typeface="Montserrat"/>
              <a:sym typeface="Montserrat"/>
            </a:endParaRPr>
          </a:p>
        </p:txBody>
      </p:sp>
      <p:sp>
        <p:nvSpPr>
          <p:cNvPr id="276" name="Google Shape;276;p6"/>
          <p:cNvSpPr txBox="1"/>
          <p:nvPr/>
        </p:nvSpPr>
        <p:spPr>
          <a:xfrm>
            <a:off x="3971926" y="1251220"/>
            <a:ext cx="3028949" cy="104882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800"/>
              <a:buFont typeface="Arial"/>
              <a:buNone/>
            </a:pPr>
            <a:r>
              <a:rPr lang="fr-FR" sz="1800" b="0" i="0" strike="noStrike" cap="none" spc="0" baseline="0">
                <a:solidFill>
                  <a:srgbClr val="000000"/>
                </a:solidFill>
                <a:effectLst/>
                <a:latin typeface="Montserrat"/>
                <a:ea typeface="Montserrat"/>
                <a:cs typeface="Montserrat"/>
              </a:rPr>
              <a:t>Coffret de prétraitement des échantillons Trueprep</a:t>
            </a:r>
            <a:r>
              <a:rPr lang="fr-FR" sz="1800" b="0" i="0" strike="noStrike" cap="none" spc="0" baseline="30000">
                <a:solidFill>
                  <a:srgbClr val="000000"/>
                </a:solidFill>
                <a:effectLst/>
                <a:latin typeface="Montserrat"/>
                <a:ea typeface="Montserrat"/>
                <a:cs typeface="Montserrat"/>
              </a:rPr>
              <a:t>®</a:t>
            </a:r>
            <a:r>
              <a:rPr lang="fr-FR" sz="1800" b="0" i="0" strike="noStrike" cap="none" spc="0" baseline="0">
                <a:solidFill>
                  <a:srgbClr val="000000"/>
                </a:solidFill>
                <a:effectLst/>
                <a:latin typeface="Montserrat"/>
                <a:ea typeface="Montserrat"/>
                <a:cs typeface="Montserrat"/>
              </a:rPr>
              <a:t> AUTO MTB</a:t>
            </a:r>
            <a:endParaRPr sz="1400" b="0" i="0" u="none" strike="noStrike" cap="none">
              <a:solidFill>
                <a:srgbClr val="000000"/>
              </a:solidFill>
              <a:latin typeface="Arial"/>
              <a:ea typeface="Arial"/>
              <a:cs typeface="Arial"/>
              <a:sym typeface="Arial"/>
            </a:endParaRPr>
          </a:p>
        </p:txBody>
      </p:sp>
      <p:sp>
        <p:nvSpPr>
          <p:cNvPr id="278" name="Google Shape;278;p6"/>
          <p:cNvSpPr txBox="1"/>
          <p:nvPr/>
        </p:nvSpPr>
        <p:spPr>
          <a:xfrm>
            <a:off x="3971926" y="2324995"/>
            <a:ext cx="2943225" cy="9644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ct val="0"/>
              </a:spcBef>
              <a:spcAft>
                <a:spcPct val="0"/>
              </a:spcAft>
              <a:buClr>
                <a:srgbClr val="000000"/>
              </a:buClr>
              <a:buSzPts val="1800"/>
              <a:buFont typeface="Arial"/>
              <a:buNone/>
            </a:pPr>
            <a:r>
              <a:rPr lang="fr-FR" sz="1800" b="0" i="0" strike="noStrike" cap="none" spc="0" baseline="0">
                <a:solidFill>
                  <a:srgbClr val="000000"/>
                </a:solidFill>
                <a:effectLst/>
                <a:latin typeface="Montserrat"/>
                <a:ea typeface="Montserrat"/>
                <a:cs typeface="Montserrat"/>
              </a:rPr>
              <a:t>Kit de préparation des échantillons à cartouche universelle Trueprep® AUTO v2 (pour 25 ou 50 tests)</a:t>
            </a:r>
            <a:endParaRPr sz="1400" b="0" i="0" u="none" strike="noStrike" cap="none">
              <a:solidFill>
                <a:srgbClr val="000000"/>
              </a:solidFill>
              <a:latin typeface="Arial"/>
              <a:ea typeface="Arial"/>
              <a:cs typeface="Arial"/>
              <a:sym typeface="Arial"/>
            </a:endParaRPr>
          </a:p>
        </p:txBody>
      </p:sp>
      <p:sp>
        <p:nvSpPr>
          <p:cNvPr id="280" name="Google Shape;280;p6"/>
          <p:cNvSpPr txBox="1"/>
          <p:nvPr/>
        </p:nvSpPr>
        <p:spPr>
          <a:xfrm>
            <a:off x="3971926" y="3557376"/>
            <a:ext cx="2821781" cy="1247981"/>
          </a:xfrm>
          <a:prstGeom prst="rect">
            <a:avLst/>
          </a:prstGeom>
          <a:noFill/>
          <a:ln>
            <a:noFill/>
          </a:ln>
        </p:spPr>
        <p:txBody>
          <a:bodyPr spcFirstLastPara="1" wrap="square" lIns="0" tIns="0" rIns="0" bIns="0" anchor="t" anchorCtr="0">
            <a:noAutofit/>
          </a:bodyPr>
          <a:lstStyle/>
          <a:p>
            <a:pPr marL="0" marR="0" lvl="0" indent="0" algn="l" rtl="0">
              <a:lnSpc>
                <a:spcPct val="90000"/>
              </a:lnSpc>
              <a:spcBef>
                <a:spcPct val="0"/>
              </a:spcBef>
              <a:spcAft>
                <a:spcPct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a:p>
            <a:pPr marL="0" marR="0" lvl="0" indent="0" algn="l" rtl="0">
              <a:lnSpc>
                <a:spcPct val="90000"/>
              </a:lnSpc>
              <a:spcBef>
                <a:spcPct val="0"/>
              </a:spcBef>
              <a:spcAft>
                <a:spcPct val="0"/>
              </a:spcAft>
              <a:buClr>
                <a:srgbClr val="000000"/>
              </a:buClr>
              <a:buSzPts val="1800"/>
              <a:buFont typeface="Arial"/>
              <a:buNone/>
            </a:pPr>
            <a:r>
              <a:rPr lang="fr-FR" sz="1800" b="0" i="0" strike="noStrike" cap="none" spc="0" baseline="0">
                <a:solidFill>
                  <a:srgbClr val="000000"/>
                </a:solidFill>
                <a:effectLst/>
                <a:latin typeface="Montserrat"/>
                <a:ea typeface="Montserrat"/>
                <a:cs typeface="Montserrat"/>
              </a:rPr>
              <a:t>Coffret de puces Truenat (MTB, MTB Plus ou MTB-RIF Dx)</a:t>
            </a:r>
            <a:endParaRPr sz="788" b="0" i="0" u="none" strike="noStrike" cap="none">
              <a:solidFill>
                <a:schemeClr val="dk1"/>
              </a:solidFill>
              <a:latin typeface="Montserrat"/>
              <a:ea typeface="Montserrat"/>
              <a:cs typeface="Montserrat"/>
              <a:sym typeface="Montserrat"/>
            </a:endParaRPr>
          </a:p>
        </p:txBody>
      </p:sp>
      <p:pic>
        <p:nvPicPr>
          <p:cNvPr id="11" name="Picture 10" descr="Text&#10;&#10;Description automatically generated">
            <a:extLst>
              <a:ext uri="{FF2B5EF4-FFF2-40B4-BE49-F238E27FC236}">
                <a16:creationId xmlns:a16="http://schemas.microsoft.com/office/drawing/2014/main" id="{DF0F9805-CB46-41F2-8F37-7E8D91C4D0CB}"/>
              </a:ext>
            </a:extLst>
          </p:cNvPr>
          <p:cNvPicPr/>
          <p:nvPr/>
        </p:nvPicPr>
        <p:blipFill>
          <a:blip r:embed="rId3">
            <a:extLst>
              <a:ext uri="{28A0092B-C50C-407E-A947-70E740481C1C}">
                <a14:useLocalDpi xmlns:a14="http://schemas.microsoft.com/office/drawing/2010/main"/>
              </a:ext>
            </a:extLst>
          </a:blip>
          <a:srcRect l="6812" t="16919" r="6528" b="9990"/>
          <a:stretch>
            <a:fillRect/>
          </a:stretch>
        </p:blipFill>
        <p:spPr>
          <a:xfrm>
            <a:off x="7000875" y="972101"/>
            <a:ext cx="1737360" cy="1241328"/>
          </a:xfrm>
          <a:prstGeom prst="rect">
            <a:avLst/>
          </a:prstGeom>
        </p:spPr>
      </p:pic>
      <p:pic>
        <p:nvPicPr>
          <p:cNvPr id="12" name="Picture 11" descr="Text, letter&#10;&#10;Description automatically generated">
            <a:extLst>
              <a:ext uri="{FF2B5EF4-FFF2-40B4-BE49-F238E27FC236}">
                <a16:creationId xmlns:a16="http://schemas.microsoft.com/office/drawing/2014/main" id="{20BB1B4C-587D-4CC8-944E-155568195094}"/>
              </a:ext>
            </a:extLst>
          </p:cNvPr>
          <p:cNvPicPr>
            <a:picLocks noChangeAspect="1"/>
          </p:cNvPicPr>
          <p:nvPr/>
        </p:nvPicPr>
        <p:blipFill>
          <a:blip r:embed="rId4">
            <a:extLst>
              <a:ext uri="{28A0092B-C50C-407E-A947-70E740481C1C}">
                <a14:useLocalDpi xmlns:a14="http://schemas.microsoft.com/office/drawing/2010/main"/>
              </a:ext>
            </a:extLst>
          </a:blip>
          <a:srcRect t="9674" b="4332"/>
          <a:stretch>
            <a:fillRect/>
          </a:stretch>
        </p:blipFill>
        <p:spPr>
          <a:xfrm>
            <a:off x="7000875" y="2344892"/>
            <a:ext cx="1737360" cy="997125"/>
          </a:xfrm>
          <a:prstGeom prst="rect">
            <a:avLst/>
          </a:prstGeom>
        </p:spPr>
      </p:pic>
      <p:pic>
        <p:nvPicPr>
          <p:cNvPr id="13" name="Picture 12" descr="A picture containing text, businesscard&#10;&#10;Description automatically generated">
            <a:extLst>
              <a:ext uri="{FF2B5EF4-FFF2-40B4-BE49-F238E27FC236}">
                <a16:creationId xmlns:a16="http://schemas.microsoft.com/office/drawing/2014/main" id="{B533D945-47CA-4C5E-9FEF-FC9B3816F61C}"/>
              </a:ext>
            </a:extLst>
          </p:cNvPr>
          <p:cNvPicPr>
            <a:picLocks noChangeAspect="1"/>
          </p:cNvPicPr>
          <p:nvPr/>
        </p:nvPicPr>
        <p:blipFill>
          <a:blip r:embed="rId5">
            <a:extLst>
              <a:ext uri="{28A0092B-C50C-407E-A947-70E740481C1C}">
                <a14:useLocalDpi xmlns:a14="http://schemas.microsoft.com/office/drawing/2010/main"/>
              </a:ext>
            </a:extLst>
          </a:blip>
          <a:srcRect l="6098" t="8039" r="12620" b="2503"/>
          <a:stretch>
            <a:fillRect/>
          </a:stretch>
        </p:blipFill>
        <p:spPr>
          <a:xfrm>
            <a:off x="7000875" y="3434503"/>
            <a:ext cx="1735379" cy="1274708"/>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7"/>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Commande de réactifs et de consommables </a:t>
            </a:r>
            <a:endParaRPr/>
          </a:p>
        </p:txBody>
      </p:sp>
      <p:sp>
        <p:nvSpPr>
          <p:cNvPr id="287" name="Google Shape;287;p7"/>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rmAutofit fontScale="92500" lnSpcReduction="20000"/>
          </a:bodyPr>
          <a:lstStyle/>
          <a:p>
            <a:pPr marL="342900" lvl="0" indent="-257175" algn="l" rtl="0">
              <a:lnSpc>
                <a:spcPct val="150000"/>
              </a:lnSpc>
              <a:spcBef>
                <a:spcPts val="600"/>
              </a:spcBef>
              <a:spcAft>
                <a:spcPct val="0"/>
              </a:spcAft>
              <a:buSzPct val="121621"/>
              <a:buChar char="•"/>
            </a:pPr>
            <a:r>
              <a:rPr lang="fr-FR" sz="1600" b="0" i="0" strike="noStrike" cap="none" spc="0" baseline="0">
                <a:solidFill>
                  <a:srgbClr val="000000"/>
                </a:solidFill>
                <a:effectLst/>
                <a:latin typeface="Montserrat"/>
                <a:ea typeface="Montserrat"/>
                <a:cs typeface="Montserrat"/>
              </a:rPr>
              <a:t>Que faut-il commander ?</a:t>
            </a:r>
            <a:endParaRPr/>
          </a:p>
          <a:p>
            <a:pPr marL="342900" lvl="0" indent="-257175" algn="l" rtl="0">
              <a:lnSpc>
                <a:spcPct val="150000"/>
              </a:lnSpc>
              <a:spcBef>
                <a:spcPts val="600"/>
              </a:spcBef>
              <a:spcAft>
                <a:spcPct val="0"/>
              </a:spcAft>
              <a:buSzPct val="121621"/>
              <a:buChar char="•"/>
            </a:pPr>
            <a:r>
              <a:rPr lang="fr-FR" sz="1600" b="0" i="0" strike="noStrike" cap="none" spc="0" baseline="0">
                <a:solidFill>
                  <a:srgbClr val="000000"/>
                </a:solidFill>
                <a:effectLst/>
                <a:latin typeface="Montserrat"/>
                <a:ea typeface="Montserrat"/>
                <a:cs typeface="Montserrat"/>
              </a:rPr>
              <a:t>Où ?</a:t>
            </a:r>
            <a:endParaRPr/>
          </a:p>
          <a:p>
            <a:pPr marL="342900" lvl="0" indent="-257175" algn="l" rtl="0">
              <a:lnSpc>
                <a:spcPct val="150000"/>
              </a:lnSpc>
              <a:spcBef>
                <a:spcPts val="600"/>
              </a:spcBef>
              <a:spcAft>
                <a:spcPct val="0"/>
              </a:spcAft>
              <a:buSzPct val="121621"/>
              <a:buChar char="•"/>
            </a:pPr>
            <a:r>
              <a:rPr lang="fr-FR" sz="1600" b="0" i="0" strike="noStrike" cap="none" spc="0" baseline="0">
                <a:solidFill>
                  <a:srgbClr val="000000"/>
                </a:solidFill>
                <a:effectLst/>
                <a:latin typeface="Montserrat"/>
                <a:ea typeface="Montserrat"/>
                <a:cs typeface="Montserrat"/>
              </a:rPr>
              <a:t>Combien ?</a:t>
            </a:r>
            <a:endParaRPr/>
          </a:p>
          <a:p>
            <a:pPr marL="342900" lvl="0" indent="-257175" algn="l" rtl="0">
              <a:lnSpc>
                <a:spcPct val="150000"/>
              </a:lnSpc>
              <a:spcBef>
                <a:spcPts val="600"/>
              </a:spcBef>
              <a:spcAft>
                <a:spcPct val="0"/>
              </a:spcAft>
              <a:buSzPct val="121621"/>
              <a:buChar char="•"/>
            </a:pPr>
            <a:r>
              <a:rPr lang="fr-FR" sz="1600" b="0" i="0" strike="noStrike" cap="none" spc="0" baseline="0">
                <a:solidFill>
                  <a:srgbClr val="000000"/>
                </a:solidFill>
                <a:effectLst/>
                <a:latin typeface="Montserrat"/>
                <a:ea typeface="Montserrat"/>
                <a:cs typeface="Montserrat"/>
              </a:rPr>
              <a:t>À quelle fréquence ?</a:t>
            </a:r>
            <a:endParaRPr/>
          </a:p>
          <a:p>
            <a:pPr marL="342900" lvl="0" indent="-257175" algn="l" rtl="0">
              <a:lnSpc>
                <a:spcPct val="150000"/>
              </a:lnSpc>
              <a:spcBef>
                <a:spcPts val="600"/>
              </a:spcBef>
              <a:spcAft>
                <a:spcPct val="0"/>
              </a:spcAft>
              <a:buSzPct val="121621"/>
              <a:buChar char="•"/>
            </a:pPr>
            <a:r>
              <a:rPr lang="fr-FR" sz="1600" b="0" i="0" strike="noStrike" cap="none" spc="0" baseline="0">
                <a:solidFill>
                  <a:srgbClr val="000000"/>
                </a:solidFill>
                <a:effectLst/>
                <a:latin typeface="Montserrat"/>
                <a:ea typeface="Montserrat"/>
                <a:cs typeface="Montserrat"/>
              </a:rPr>
              <a:t>Comment évaluer la pertinence d’une commande ?</a:t>
            </a:r>
            <a:endParaRPr/>
          </a:p>
          <a:p>
            <a:pPr marL="342900" lvl="0" indent="-257175" algn="l" rtl="0">
              <a:lnSpc>
                <a:spcPct val="150000"/>
              </a:lnSpc>
              <a:spcBef>
                <a:spcPts val="600"/>
              </a:spcBef>
              <a:spcAft>
                <a:spcPct val="0"/>
              </a:spcAft>
              <a:buSzPct val="121621"/>
              <a:buChar char="•"/>
            </a:pPr>
            <a:r>
              <a:rPr lang="fr-FR" sz="1600" b="0" i="0" strike="noStrike" cap="none" spc="0" baseline="0">
                <a:solidFill>
                  <a:srgbClr val="000000"/>
                </a:solidFill>
                <a:effectLst/>
                <a:latin typeface="Montserrat"/>
                <a:ea typeface="Montserrat"/>
                <a:cs typeface="Montserrat"/>
              </a:rPr>
              <a:t>Quel est le délai nécessaire ?</a:t>
            </a:r>
            <a:endParaRPr/>
          </a:p>
          <a:p>
            <a:pPr marL="342900" lvl="0" indent="-257175" algn="l" rtl="0">
              <a:lnSpc>
                <a:spcPct val="150000"/>
              </a:lnSpc>
              <a:spcBef>
                <a:spcPts val="600"/>
              </a:spcBef>
              <a:spcAft>
                <a:spcPct val="0"/>
              </a:spcAft>
              <a:buSzPct val="121621"/>
              <a:buChar char="•"/>
            </a:pPr>
            <a:r>
              <a:rPr lang="fr-FR" sz="1600" b="0" i="0" strike="noStrike" cap="none" spc="0" baseline="0">
                <a:solidFill>
                  <a:srgbClr val="000000"/>
                </a:solidFill>
                <a:effectLst/>
                <a:latin typeface="Montserrat"/>
                <a:ea typeface="Montserrat"/>
                <a:cs typeface="Montserrat"/>
              </a:rPr>
              <a:t>Quel est le stock de réserve (tampon) nécessaire ?</a:t>
            </a:r>
            <a:endParaRPr/>
          </a:p>
          <a:p>
            <a:pPr marL="342900" lvl="0" indent="-257175" algn="l" rtl="0">
              <a:lnSpc>
                <a:spcPct val="150000"/>
              </a:lnSpc>
              <a:spcBef>
                <a:spcPts val="600"/>
              </a:spcBef>
              <a:spcAft>
                <a:spcPct val="0"/>
              </a:spcAft>
              <a:buSzPct val="121621"/>
              <a:buChar char="•"/>
            </a:pPr>
            <a:r>
              <a:rPr lang="fr-FR" sz="1600" b="0" i="0" strike="noStrike" cap="none" spc="0" baseline="0">
                <a:solidFill>
                  <a:srgbClr val="000000"/>
                </a:solidFill>
                <a:effectLst/>
                <a:latin typeface="Montserrat"/>
                <a:ea typeface="Montserrat"/>
                <a:cs typeface="Montserrat"/>
              </a:rPr>
              <a:t>Qui est responsable de passer les commandes ?</a:t>
            </a:r>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8"/>
          <p:cNvSpPr txBox="1">
            <a:spLocks noGrp="1"/>
          </p:cNvSpPr>
          <p:nvPr>
            <p:ph type="title"/>
          </p:nvPr>
        </p:nvSpPr>
        <p:spPr>
          <a:xfrm>
            <a:off x="723017" y="99209"/>
            <a:ext cx="7692320" cy="668128"/>
          </a:xfrm>
          <a:prstGeom prst="rect">
            <a:avLst/>
          </a:prstGeom>
          <a:noFill/>
          <a:ln>
            <a:noFill/>
          </a:ln>
        </p:spPr>
        <p:txBody>
          <a:bodyPr spcFirstLastPara="1" wrap="square" lIns="0" tIns="0" rIns="0" bIns="0" anchor="b" anchorCtr="0">
            <a:norm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dirty="0">
                <a:solidFill>
                  <a:srgbClr val="FF6E68"/>
                </a:solidFill>
                <a:effectLst/>
                <a:latin typeface="Montserrat ExtraBold"/>
                <a:ea typeface="Montserrat ExtraBold"/>
                <a:cs typeface="Montserrat ExtraBold"/>
              </a:rPr>
              <a:t>Tarif</a:t>
            </a:r>
            <a:endParaRPr dirty="0"/>
          </a:p>
        </p:txBody>
      </p:sp>
      <p:sp>
        <p:nvSpPr>
          <p:cNvPr id="294" name="Google Shape;294;p8"/>
          <p:cNvSpPr txBox="1">
            <a:spLocks noGrp="1"/>
          </p:cNvSpPr>
          <p:nvPr>
            <p:ph type="body" idx="1"/>
          </p:nvPr>
        </p:nvSpPr>
        <p:spPr>
          <a:xfrm>
            <a:off x="701585" y="767337"/>
            <a:ext cx="7735183" cy="37290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750"/>
              </a:spcBef>
              <a:spcAft>
                <a:spcPct val="0"/>
              </a:spcAft>
              <a:buSzPts val="1800"/>
              <a:buNone/>
            </a:pPr>
            <a:r>
              <a:rPr lang="fr-FR" sz="2000" b="0" i="0" strike="noStrike" cap="none" spc="0" baseline="0" dirty="0">
                <a:solidFill>
                  <a:srgbClr val="000000"/>
                </a:solidFill>
                <a:effectLst/>
                <a:latin typeface="Montserrat"/>
                <a:ea typeface="Montserrat"/>
                <a:cs typeface="Montserrat"/>
              </a:rPr>
              <a:t>Le tarif des équipements, des réactifs et des forfaits de services par le biais du Service pharmaceutique mondial (Global Drug Facility, GDF) du partenariat Halte à la tuberculose (Stop TB </a:t>
            </a:r>
            <a:r>
              <a:rPr lang="fr-FR" sz="2000" b="0" i="0" strike="noStrike" cap="none" spc="0" baseline="0" dirty="0" err="1">
                <a:solidFill>
                  <a:srgbClr val="000000"/>
                </a:solidFill>
                <a:effectLst/>
                <a:latin typeface="Montserrat"/>
                <a:ea typeface="Montserrat"/>
                <a:cs typeface="Montserrat"/>
              </a:rPr>
              <a:t>Partnership</a:t>
            </a:r>
            <a:r>
              <a:rPr lang="fr-FR" sz="2000" b="0" i="0" strike="noStrike" cap="none" spc="0" baseline="0" dirty="0">
                <a:solidFill>
                  <a:srgbClr val="000000"/>
                </a:solidFill>
                <a:effectLst/>
                <a:latin typeface="Montserrat"/>
                <a:ea typeface="Montserrat"/>
                <a:cs typeface="Montserrat"/>
              </a:rPr>
              <a:t>) est présenté dans le catalogue </a:t>
            </a:r>
            <a:r>
              <a:rPr lang="fr-FR" sz="2000" b="0" i="0" u="sng" strike="noStrike" cap="none" spc="0" baseline="0" dirty="0">
                <a:solidFill>
                  <a:srgbClr val="000000"/>
                </a:solidFill>
                <a:effectLst/>
                <a:uFill>
                  <a:solidFill>
                    <a:srgbClr val="000000"/>
                  </a:solidFill>
                </a:uFill>
                <a:latin typeface="Montserrat"/>
                <a:ea typeface="Montserrat"/>
                <a:cs typeface="Montserrat"/>
                <a:hlinkClick r:id="rId3" history="0"/>
              </a:rPr>
              <a:t>GDF Diagnostics</a:t>
            </a:r>
            <a:endParaRPr sz="2000" dirty="0">
              <a:solidFill>
                <a:schemeClr val="dk1"/>
              </a:solidFill>
              <a:latin typeface="Montserrat"/>
              <a:ea typeface="Montserrat"/>
              <a:cs typeface="Montserrat"/>
              <a:sym typeface="Montserrat"/>
            </a:endParaRPr>
          </a:p>
        </p:txBody>
      </p:sp>
      <p:pic>
        <p:nvPicPr>
          <p:cNvPr id="3" name="Picture 2"/>
          <p:cNvPicPr>
            <a:picLocks noChangeAspect="1"/>
          </p:cNvPicPr>
          <p:nvPr/>
        </p:nvPicPr>
        <p:blipFill>
          <a:blip r:embed="rId4"/>
          <a:stretch>
            <a:fillRect/>
          </a:stretch>
        </p:blipFill>
        <p:spPr>
          <a:xfrm>
            <a:off x="1575219" y="2580097"/>
            <a:ext cx="6097674" cy="1715857"/>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9"/>
          <p:cNvSpPr txBox="1">
            <a:spLocks noGrp="1"/>
          </p:cNvSpPr>
          <p:nvPr>
            <p:ph type="title"/>
          </p:nvPr>
        </p:nvSpPr>
        <p:spPr>
          <a:xfrm>
            <a:off x="723017" y="659298"/>
            <a:ext cx="7999502" cy="458147"/>
          </a:xfrm>
          <a:prstGeom prst="rect">
            <a:avLst/>
          </a:prstGeom>
          <a:noFill/>
          <a:ln>
            <a:noFill/>
          </a:ln>
        </p:spPr>
        <p:txBody>
          <a:bodyPr spcFirstLastPara="1" wrap="square" lIns="0" tIns="0" rIns="0" bIns="0" anchor="b"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Conditions de conservation et durée de conservation des consommables</a:t>
            </a:r>
            <a:endParaRPr/>
          </a:p>
        </p:txBody>
      </p:sp>
      <p:graphicFrame>
        <p:nvGraphicFramePr>
          <p:cNvPr id="301" name="Google Shape;301;p9"/>
          <p:cNvGraphicFramePr>
            <a:graphicFrameLocks noGrp="1"/>
          </p:cNvGraphicFramePr>
          <p:nvPr>
            <p:extLst>
              <p:ext uri="{D42A27DB-BD31-4B8C-83A1-F6EECF244321}">
                <p14:modId xmlns:p14="http://schemas.microsoft.com/office/powerpoint/2010/main" val="2552095942"/>
              </p:ext>
            </p:extLst>
          </p:nvPr>
        </p:nvGraphicFramePr>
        <p:xfrm>
          <a:off x="723017" y="1117445"/>
          <a:ext cx="7600950" cy="3610491"/>
        </p:xfrm>
        <a:graphic>
          <a:graphicData uri="http://schemas.openxmlformats.org/drawingml/2006/table">
            <a:tbl>
              <a:tblPr firstRow="1" bandRow="1">
                <a:noFill/>
                <a:tableStyleId>{FA7D97E0-AED3-48BB-A502-B82CC4D0C019}</a:tableStyleId>
              </a:tblPr>
              <a:tblGrid>
                <a:gridCol w="1623425">
                  <a:extLst>
                    <a:ext uri="{9D8B030D-6E8A-4147-A177-3AD203B41FA5}">
                      <a16:colId xmlns:a16="http://schemas.microsoft.com/office/drawing/2014/main" val="20000"/>
                    </a:ext>
                  </a:extLst>
                </a:gridCol>
                <a:gridCol w="2491250">
                  <a:extLst>
                    <a:ext uri="{9D8B030D-6E8A-4147-A177-3AD203B41FA5}">
                      <a16:colId xmlns:a16="http://schemas.microsoft.com/office/drawing/2014/main" val="20001"/>
                    </a:ext>
                  </a:extLst>
                </a:gridCol>
                <a:gridCol w="3486275">
                  <a:extLst>
                    <a:ext uri="{9D8B030D-6E8A-4147-A177-3AD203B41FA5}">
                      <a16:colId xmlns:a16="http://schemas.microsoft.com/office/drawing/2014/main" val="20002"/>
                    </a:ext>
                  </a:extLst>
                </a:gridCol>
              </a:tblGrid>
              <a:tr h="535475">
                <a:tc>
                  <a:txBody>
                    <a:bodyPr/>
                    <a:lstStyle/>
                    <a:p>
                      <a:pPr marL="0" marR="0" lvl="0" indent="0" algn="l" rtl="0">
                        <a:lnSpc>
                          <a:spcPct val="100000"/>
                        </a:lnSpc>
                        <a:spcBef>
                          <a:spcPct val="0"/>
                        </a:spcBef>
                        <a:spcAft>
                          <a:spcPct val="0"/>
                        </a:spcAft>
                        <a:buClr>
                          <a:srgbClr val="000000"/>
                        </a:buClr>
                        <a:buSzPts val="1400"/>
                        <a:buFont typeface="Arial"/>
                        <a:buNone/>
                      </a:pPr>
                      <a:r>
                        <a:rPr lang="fr-FR" sz="1100" b="1" i="0" strike="noStrike" cap="none" spc="0" baseline="0" dirty="0">
                          <a:solidFill>
                            <a:srgbClr val="FFFFFF"/>
                          </a:solidFill>
                          <a:effectLst/>
                          <a:latin typeface="Montserrat"/>
                          <a:ea typeface="Montserrat"/>
                          <a:cs typeface="Montserrat"/>
                        </a:rPr>
                        <a:t>Équipement</a:t>
                      </a:r>
                      <a:endParaRPr sz="1100" u="none" strike="noStrike" cap="none" dirty="0">
                        <a:solidFill>
                          <a:schemeClr val="lt1"/>
                        </a:solidFill>
                        <a:latin typeface="Montserrat"/>
                        <a:ea typeface="Montserrat"/>
                        <a:cs typeface="Montserrat"/>
                        <a:sym typeface="Montserrat"/>
                      </a:endParaRPr>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400"/>
                        <a:buFont typeface="Arial"/>
                        <a:buNone/>
                      </a:pPr>
                      <a:r>
                        <a:rPr lang="fr-FR" sz="1100" b="1" i="0" strike="noStrike" cap="none" spc="0" baseline="0">
                          <a:solidFill>
                            <a:srgbClr val="FFFFFF"/>
                          </a:solidFill>
                          <a:effectLst/>
                          <a:latin typeface="Montserrat"/>
                          <a:ea typeface="Montserrat"/>
                          <a:cs typeface="Montserrat"/>
                        </a:rPr>
                        <a:t>Conditions de conservation recommandées</a:t>
                      </a:r>
                      <a:endParaRPr sz="1100" u="none" strike="noStrike" cap="none">
                        <a:solidFill>
                          <a:schemeClr val="lt1"/>
                        </a:solidFill>
                        <a:latin typeface="Montserrat"/>
                        <a:ea typeface="Montserrat"/>
                        <a:cs typeface="Montserrat"/>
                        <a:sym typeface="Montserrat"/>
                      </a:endParaRPr>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400"/>
                        <a:buFont typeface="Arial"/>
                        <a:buNone/>
                      </a:pPr>
                      <a:r>
                        <a:rPr lang="fr-FR" sz="1100" b="1" i="0" strike="noStrike" cap="none" spc="0" baseline="0">
                          <a:solidFill>
                            <a:srgbClr val="FFFFFF"/>
                          </a:solidFill>
                          <a:effectLst/>
                          <a:latin typeface="Montserrat"/>
                          <a:ea typeface="Montserrat"/>
                          <a:cs typeface="Montserrat"/>
                        </a:rPr>
                        <a:t>Durée de conservation</a:t>
                      </a:r>
                      <a:endParaRPr sz="1100" u="none" strike="noStrike" cap="none">
                        <a:solidFill>
                          <a:schemeClr val="lt1"/>
                        </a:solidFill>
                        <a:latin typeface="Montserrat"/>
                        <a:ea typeface="Montserrat"/>
                        <a:cs typeface="Montserrat"/>
                        <a:sym typeface="Montserrat"/>
                      </a:endParaRPr>
                    </a:p>
                  </a:txBody>
                  <a:tcPr marL="68575" marR="68575" marT="34300" marB="34300" anchor="ctr"/>
                </a:tc>
                <a:extLst>
                  <a:ext uri="{0D108BD9-81ED-4DB2-BD59-A6C34878D82A}">
                    <a16:rowId xmlns:a16="http://schemas.microsoft.com/office/drawing/2014/main" val="10000"/>
                  </a:ext>
                </a:extLst>
              </a:tr>
              <a:tr h="1268050">
                <a:tc>
                  <a:txBody>
                    <a:bodyPr/>
                    <a:lstStyle/>
                    <a:p>
                      <a:pPr marL="0" marR="0" lvl="0" indent="0" algn="l"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Puces</a:t>
                      </a:r>
                      <a:endParaRPr sz="1100" u="none" strike="noStrike" cap="none">
                        <a:latin typeface="Montserrat"/>
                        <a:ea typeface="Montserrat"/>
                        <a:cs typeface="Montserrat"/>
                        <a:sym typeface="Montserrat"/>
                      </a:endParaRPr>
                    </a:p>
                  </a:txBody>
                  <a:tcPr marL="68575" marR="68575" marT="34300" marB="34300" anchor="ctr"/>
                </a:tc>
                <a:tc>
                  <a:txBody>
                    <a:bodyPr/>
                    <a:lstStyle/>
                    <a:p>
                      <a:pPr marL="0" marR="0" lvl="0" indent="0" algn="l" rtl="0">
                        <a:lnSpc>
                          <a:spcPct val="107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Température de conservation : </a:t>
                      </a:r>
                      <a:br>
                        <a:rPr sz="1100"/>
                      </a:br>
                      <a:r>
                        <a:rPr lang="fr-FR" sz="1100" b="0" i="0" strike="noStrike" cap="none" spc="0" baseline="0">
                          <a:solidFill>
                            <a:srgbClr val="000000"/>
                          </a:solidFill>
                          <a:effectLst/>
                          <a:latin typeface="Montserrat"/>
                          <a:ea typeface="Montserrat"/>
                          <a:cs typeface="Montserrat"/>
                        </a:rPr>
                        <a:t>2 °C à 30 °C</a:t>
                      </a:r>
                      <a:endParaRPr sz="1100" u="none" strike="noStrike" cap="none">
                        <a:solidFill>
                          <a:schemeClr val="dk1"/>
                        </a:solidFill>
                        <a:latin typeface="Montserrat"/>
                        <a:ea typeface="Montserrat"/>
                        <a:cs typeface="Montserrat"/>
                        <a:sym typeface="Montserrat"/>
                      </a:endParaRPr>
                    </a:p>
                  </a:txBody>
                  <a:tcPr marL="51425" marR="51425" marT="0" marB="0" anchor="ctr"/>
                </a:tc>
                <a:tc>
                  <a:txBody>
                    <a:bodyPr/>
                    <a:lstStyle/>
                    <a:p>
                      <a:pPr marL="0" marR="0" lvl="0" indent="0" algn="l" rtl="0">
                        <a:lnSpc>
                          <a:spcPct val="107000"/>
                        </a:lnSpc>
                        <a:spcBef>
                          <a:spcPct val="0"/>
                        </a:spcBef>
                        <a:spcAft>
                          <a:spcPts val="60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Durée de conservation de 2 ans dans les conditions de conservation recommandées </a:t>
                      </a:r>
                      <a:endParaRPr sz="1100" u="none" strike="noStrike" cap="none"/>
                    </a:p>
                    <a:p>
                      <a:pPr marL="0" marR="0" lvl="0" indent="0" algn="l" rtl="0">
                        <a:lnSpc>
                          <a:spcPct val="107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Jusqu’à 6 mois à une température inférieure à 40 °C, si les conditions ne permettent pas une conservation à une température inférieure à 30 °C, et jusqu’à 1 mois à des températures allant jusqu’à 45 °C </a:t>
                      </a:r>
                      <a:endParaRPr sz="1100" u="none" strike="noStrike" cap="none">
                        <a:solidFill>
                          <a:schemeClr val="dk1"/>
                        </a:solidFill>
                        <a:latin typeface="Montserrat"/>
                        <a:ea typeface="Montserrat"/>
                        <a:cs typeface="Montserrat"/>
                        <a:sym typeface="Montserrat"/>
                      </a:endParaRPr>
                    </a:p>
                  </a:txBody>
                  <a:tcPr marL="51425" marR="51425" marT="0" marB="0" anchor="ctr"/>
                </a:tc>
                <a:extLst>
                  <a:ext uri="{0D108BD9-81ED-4DB2-BD59-A6C34878D82A}">
                    <a16:rowId xmlns:a16="http://schemas.microsoft.com/office/drawing/2014/main" val="10001"/>
                  </a:ext>
                </a:extLst>
              </a:tr>
              <a:tr h="1754025">
                <a:tc>
                  <a:txBody>
                    <a:bodyPr/>
                    <a:lstStyle/>
                    <a:p>
                      <a:pPr marL="0" marR="0" lvl="0" indent="0" algn="l"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Coffrets de réactifs (coffret de prétraitement des échantillons et kit de préparation)</a:t>
                      </a:r>
                      <a:endParaRPr sz="1100" u="none" strike="noStrike" cap="none"/>
                    </a:p>
                    <a:p>
                      <a:pPr marL="0" marR="0" lvl="0" indent="0" algn="l" rtl="0">
                        <a:lnSpc>
                          <a:spcPct val="100000"/>
                        </a:lnSpc>
                        <a:spcBef>
                          <a:spcPct val="0"/>
                        </a:spcBef>
                        <a:spcAft>
                          <a:spcPct val="0"/>
                        </a:spcAft>
                        <a:buClr>
                          <a:srgbClr val="000000"/>
                        </a:buClr>
                        <a:buSzPts val="1400"/>
                        <a:buFont typeface="Arial"/>
                        <a:buNone/>
                      </a:pPr>
                      <a:endParaRPr sz="1100" u="none" strike="noStrike" cap="none">
                        <a:latin typeface="Montserrat"/>
                        <a:ea typeface="Montserrat"/>
                        <a:cs typeface="Montserrat"/>
                        <a:sym typeface="Montserrat"/>
                      </a:endParaRPr>
                    </a:p>
                  </a:txBody>
                  <a:tcPr marL="68575" marR="68575" marT="34300" marB="34300" anchor="ctr"/>
                </a:tc>
                <a:tc>
                  <a:txBody>
                    <a:bodyPr/>
                    <a:lstStyle/>
                    <a:p>
                      <a:pPr marL="0" marR="0" lvl="0" indent="0" algn="l" rtl="0">
                        <a:lnSpc>
                          <a:spcPct val="107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Température de conservation :</a:t>
                      </a:r>
                      <a:br>
                        <a:rPr sz="1100"/>
                      </a:br>
                      <a:r>
                        <a:rPr lang="fr-FR" sz="1100" b="0" i="0" strike="noStrike" cap="none" spc="0" baseline="0">
                          <a:solidFill>
                            <a:srgbClr val="000000"/>
                          </a:solidFill>
                          <a:effectLst/>
                          <a:latin typeface="Montserrat"/>
                          <a:ea typeface="Montserrat"/>
                          <a:cs typeface="Montserrat"/>
                        </a:rPr>
                        <a:t>2 °C à 30 °C</a:t>
                      </a:r>
                      <a:endParaRPr sz="1100" b="0" i="0" u="none" strike="noStrike" cap="none">
                        <a:solidFill>
                          <a:schemeClr val="dk1"/>
                        </a:solidFill>
                        <a:latin typeface="Montserrat"/>
                        <a:ea typeface="Montserrat"/>
                        <a:cs typeface="Montserrat"/>
                        <a:sym typeface="Montserrat"/>
                      </a:endParaRPr>
                    </a:p>
                  </a:txBody>
                  <a:tcPr marL="51425" marR="51425" marT="0" marB="0" anchor="ctr"/>
                </a:tc>
                <a:tc>
                  <a:txBody>
                    <a:bodyPr/>
                    <a:lstStyle/>
                    <a:p>
                      <a:pPr marL="0" marR="0" lvl="0" indent="0" algn="l" rtl="0">
                        <a:lnSpc>
                          <a:spcPct val="107000"/>
                        </a:lnSpc>
                        <a:spcBef>
                          <a:spcPct val="0"/>
                        </a:spcBef>
                        <a:spcAft>
                          <a:spcPts val="600"/>
                        </a:spcAft>
                        <a:buClr>
                          <a:srgbClr val="000000"/>
                        </a:buClr>
                        <a:buSzPts val="1400"/>
                        <a:buFont typeface="Arial"/>
                        <a:buNone/>
                      </a:pPr>
                      <a:r>
                        <a:rPr lang="fr-FR" sz="1100" b="0" i="0" strike="noStrike" cap="none" spc="0" baseline="0" dirty="0">
                          <a:solidFill>
                            <a:srgbClr val="000000"/>
                          </a:solidFill>
                          <a:effectLst/>
                          <a:latin typeface="Montserrat"/>
                          <a:ea typeface="Montserrat"/>
                          <a:cs typeface="Montserrat"/>
                        </a:rPr>
                        <a:t>2 ans dans les conditions de conservation recommandées</a:t>
                      </a:r>
                    </a:p>
                    <a:p>
                      <a:pPr marL="0" marR="0" lvl="0" indent="0" algn="l" rtl="0">
                        <a:lnSpc>
                          <a:spcPct val="107000"/>
                        </a:lnSpc>
                        <a:spcBef>
                          <a:spcPct val="0"/>
                        </a:spcBef>
                        <a:spcAft>
                          <a:spcPct val="0"/>
                        </a:spcAft>
                        <a:buClr>
                          <a:srgbClr val="000000"/>
                        </a:buClr>
                        <a:buSzPts val="1400"/>
                        <a:buFont typeface="Arial"/>
                        <a:buNone/>
                      </a:pPr>
                      <a:r>
                        <a:rPr lang="fr-FR" sz="1100" b="0" i="0" strike="noStrike" cap="none" spc="0" baseline="0" dirty="0">
                          <a:solidFill>
                            <a:srgbClr val="000000"/>
                          </a:solidFill>
                          <a:effectLst/>
                          <a:latin typeface="Montserrat"/>
                          <a:ea typeface="Montserrat"/>
                          <a:cs typeface="Montserrat"/>
                        </a:rPr>
                        <a:t>Veuillez noter que la durée de conservation de 2 ans est à compter de la date de fabrication. La durée de conservation sera inférieure au moment de l’arrivée dans le pays et de la distribution aux sites. </a:t>
                      </a:r>
                      <a:endParaRPr sz="1100" b="0" i="0" u="none" strike="noStrike" cap="none" dirty="0">
                        <a:solidFill>
                          <a:schemeClr val="dk1"/>
                        </a:solidFill>
                        <a:latin typeface="Montserrat"/>
                        <a:ea typeface="Montserrat"/>
                        <a:cs typeface="Montserrat"/>
                        <a:sym typeface="Montserrat"/>
                      </a:endParaRPr>
                    </a:p>
                  </a:txBody>
                  <a:tcPr marL="51425" marR="51425" marT="0" marB="0" anchor="ctr"/>
                </a:tc>
                <a:extLst>
                  <a:ext uri="{0D108BD9-81ED-4DB2-BD59-A6C34878D82A}">
                    <a16:rowId xmlns:a16="http://schemas.microsoft.com/office/drawing/2014/main" val="10002"/>
                  </a:ext>
                </a:extLst>
              </a:tr>
            </a:tbl>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onavirus Clinical Case by Slidesgo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Notes0 xmlns="5447e546-c275-49b0-8404-9ddfedc96b6a"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B90C8D5F072044B7ED2EA054332753" ma:contentTypeVersion="16" ma:contentTypeDescription="Create a new document." ma:contentTypeScope="" ma:versionID="da1a1603953f6a199285b3f6f448e0b8">
  <xsd:schema xmlns:xsd="http://www.w3.org/2001/XMLSchema" xmlns:xs="http://www.w3.org/2001/XMLSchema" xmlns:p="http://schemas.microsoft.com/office/2006/metadata/properties" xmlns:ns1="http://schemas.microsoft.com/sharepoint/v3" xmlns:ns2="5447e546-c275-49b0-8404-9ddfedc96b6a" xmlns:ns3="b21a4b8d-99c1-4811-a562-fa22645d48eb" targetNamespace="http://schemas.microsoft.com/office/2006/metadata/properties" ma:root="true" ma:fieldsID="24be50e2574908b0350c897574768e6a" ns1:_="" ns2:_="" ns3:_="">
    <xsd:import namespace="http://schemas.microsoft.com/sharepoint/v3"/>
    <xsd:import namespace="5447e546-c275-49b0-8404-9ddfedc96b6a"/>
    <xsd:import namespace="b21a4b8d-99c1-4811-a562-fa22645d48e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Notes0"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47e546-c275-49b0-8404-9ddfedc96b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0" ma:index="14" nillable="true" ma:displayName="Notes" ma:description="IDDS EMMP approved by USAID" ma:format="Dropdown" ma:internalName="Notes0">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1a4b8d-99c1-4811-a562-fa22645d48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C175B5-FEFD-46FA-86D7-C1B06D107B2C}">
  <ds:schemaRefs>
    <ds:schemaRef ds:uri="http://schemas.microsoft.com/office/infopath/2007/PartnerControls"/>
    <ds:schemaRef ds:uri="http://purl.org/dc/dcmitype/"/>
    <ds:schemaRef ds:uri="5447e546-c275-49b0-8404-9ddfedc96b6a"/>
    <ds:schemaRef ds:uri="http://purl.org/dc/terms/"/>
    <ds:schemaRef ds:uri="http://schemas.microsoft.com/sharepoint/v3"/>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b21a4b8d-99c1-4811-a562-fa22645d48eb"/>
    <ds:schemaRef ds:uri="http://www.w3.org/XML/1998/namespace"/>
  </ds:schemaRefs>
</ds:datastoreItem>
</file>

<file path=customXml/itemProps2.xml><?xml version="1.0" encoding="utf-8"?>
<ds:datastoreItem xmlns:ds="http://schemas.openxmlformats.org/officeDocument/2006/customXml" ds:itemID="{8C809443-DFBF-4B42-9441-D7C5140BED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47e546-c275-49b0-8404-9ddfedc96b6a"/>
    <ds:schemaRef ds:uri="b21a4b8d-99c1-4811-a562-fa22645d4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0D9237-1752-4E03-88C2-1087931BFE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TotalTime>
  <Words>3639</Words>
  <Application>Microsoft Office PowerPoint</Application>
  <PresentationFormat>On-screen Show (16:9)</PresentationFormat>
  <Paragraphs>412</Paragraphs>
  <Slides>40</Slides>
  <Notes>40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40</vt:i4>
      </vt:variant>
    </vt:vector>
  </HeadingPairs>
  <TitlesOfParts>
    <vt:vector size="53" baseType="lpstr">
      <vt:lpstr>Montserrat</vt:lpstr>
      <vt:lpstr>Quattrocento Sans</vt:lpstr>
      <vt:lpstr>Noto Sans Symbols</vt:lpstr>
      <vt:lpstr>Franklin Gothic</vt:lpstr>
      <vt:lpstr>Arial</vt:lpstr>
      <vt:lpstr>Montserrat ExtraBold</vt:lpstr>
      <vt:lpstr>Gill Sans</vt:lpstr>
      <vt:lpstr>Courier New</vt:lpstr>
      <vt:lpstr>Calibri</vt:lpstr>
      <vt:lpstr>Libre Franklin</vt:lpstr>
      <vt:lpstr>Coronavirus Clinical Case by Slidesgo</vt:lpstr>
      <vt:lpstr>1_Coronavirus Clinical Case by Slidesgo</vt:lpstr>
      <vt:lpstr>Coronavirus Clinical Case by Slidesgo</vt:lpstr>
      <vt:lpstr>MODULE 4: PLANIFICATION DES COMMANDES ET ASSURANCE QUALITÉ (QA)</vt:lpstr>
      <vt:lpstr>Introduction</vt:lpstr>
      <vt:lpstr>Objectifs d’apprentissage</vt:lpstr>
      <vt:lpstr>Prévisions et quantification</vt:lpstr>
      <vt:lpstr>PRÉVISION ET QUANTIFICATION</vt:lpstr>
      <vt:lpstr>Réactifs et consommables</vt:lpstr>
      <vt:lpstr>Commande de réactifs et de consommables </vt:lpstr>
      <vt:lpstr>Tarif</vt:lpstr>
      <vt:lpstr>Conditions de conservation et durée de conservation des consommables</vt:lpstr>
      <vt:lpstr>PowerPoint Presentation</vt:lpstr>
      <vt:lpstr>Quantités à commander</vt:lpstr>
      <vt:lpstr>Données nécessaires pour les prévisions régulières</vt:lpstr>
      <vt:lpstr>PowerPoint Presentation</vt:lpstr>
      <vt:lpstr>GESTION DES STOCKS</vt:lpstr>
      <vt:lpstr>Gestion des stocks</vt:lpstr>
      <vt:lpstr>Gestion du stock : Journal d’inventaire</vt:lpstr>
      <vt:lpstr>Gestion du stock :  Température et durée de conservation</vt:lpstr>
      <vt:lpstr>Gestion du stock :  Conservation et péremption</vt:lpstr>
      <vt:lpstr>ASSURANCE QUALITÉ (AQ) </vt:lpstr>
      <vt:lpstr>AQ et contrôle</vt:lpstr>
      <vt:lpstr>Rôles dans l’assurance qualité</vt:lpstr>
      <vt:lpstr>Programme d’assurance qualité</vt:lpstr>
      <vt:lpstr>Bonnes pratiques de biologie moléculaire</vt:lpstr>
      <vt:lpstr>Évaluation des compétences</vt:lpstr>
      <vt:lpstr>Documents standardisés (SOP)</vt:lpstr>
      <vt:lpstr>Contrôles de qualité internes (CQI)</vt:lpstr>
      <vt:lpstr>Évaluation externe de la qualité (EEQ)</vt:lpstr>
      <vt:lpstr>Panels pour l’étalonnage initial/la vérification</vt:lpstr>
      <vt:lpstr>Maintenance régulière</vt:lpstr>
      <vt:lpstr>Garantie et réparation</vt:lpstr>
      <vt:lpstr>CONTRÔLE DE QUALITÉ</vt:lpstr>
      <vt:lpstr>Indicateurs généraux de performance du laboratoire</vt:lpstr>
      <vt:lpstr>Indicateurs de performance pour les tests Truenat TB</vt:lpstr>
      <vt:lpstr>Indicateurs de performance pour les tests Truenat TB</vt:lpstr>
      <vt:lpstr>Indicateurs de performance pour la surveillance du flux de patients et d’échantillons</vt:lpstr>
      <vt:lpstr>Activité en classe</vt:lpstr>
      <vt:lpstr>RÉSUMÉ</vt:lpstr>
      <vt:lpstr>Contrôle des connaissances – Question 1</vt:lpstr>
      <vt:lpstr>Contrôle des connaissances – Question 2</vt:lpstr>
      <vt:lpstr>Contrôle des connaissances – Question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US1049032</dc:title>
  <dc:creator>Thomas Shinnick</dc:creator>
  <cp:lastModifiedBy>Cobb, Lindsay</cp:lastModifiedBy>
  <cp:revision>5</cp:revision>
  <dcterms:modified xsi:type="dcterms:W3CDTF">2022-02-08T17:50:53Z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0x010100C0B90C8D5F072044B7ED2EA054332753</vt:lpwstr>
  </property>
</Properties>
</file>