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9" r:id="rId1"/>
  </p:sldMasterIdLst>
  <p:notesMasterIdLst>
    <p:notesMasterId r:id="rId44"/>
  </p:notesMasterIdLst>
  <p:handoutMasterIdLst>
    <p:handoutMasterId r:id="rId45"/>
  </p:handoutMasterIdLst>
  <p:sldIdLst>
    <p:sldId id="256" r:id="rId2"/>
    <p:sldId id="272" r:id="rId3"/>
    <p:sldId id="258" r:id="rId4"/>
    <p:sldId id="287" r:id="rId5"/>
    <p:sldId id="297" r:id="rId6"/>
    <p:sldId id="278" r:id="rId7"/>
    <p:sldId id="286" r:id="rId8"/>
    <p:sldId id="298" r:id="rId9"/>
    <p:sldId id="292" r:id="rId10"/>
    <p:sldId id="299" r:id="rId11"/>
    <p:sldId id="309" r:id="rId12"/>
    <p:sldId id="288" r:id="rId13"/>
    <p:sldId id="264" r:id="rId14"/>
    <p:sldId id="310" r:id="rId15"/>
    <p:sldId id="311" r:id="rId16"/>
    <p:sldId id="273" r:id="rId17"/>
    <p:sldId id="303" r:id="rId18"/>
    <p:sldId id="304" r:id="rId19"/>
    <p:sldId id="302" r:id="rId20"/>
    <p:sldId id="301" r:id="rId21"/>
    <p:sldId id="293" r:id="rId22"/>
    <p:sldId id="312" r:id="rId23"/>
    <p:sldId id="289" r:id="rId24"/>
    <p:sldId id="313" r:id="rId25"/>
    <p:sldId id="283" r:id="rId26"/>
    <p:sldId id="282" r:id="rId27"/>
    <p:sldId id="314" r:id="rId28"/>
    <p:sldId id="294" r:id="rId29"/>
    <p:sldId id="305" r:id="rId30"/>
    <p:sldId id="295" r:id="rId31"/>
    <p:sldId id="296" r:id="rId32"/>
    <p:sldId id="290" r:id="rId33"/>
    <p:sldId id="306" r:id="rId34"/>
    <p:sldId id="291" r:id="rId35"/>
    <p:sldId id="315" r:id="rId36"/>
    <p:sldId id="284" r:id="rId37"/>
    <p:sldId id="300" r:id="rId38"/>
    <p:sldId id="275" r:id="rId39"/>
    <p:sldId id="276" r:id="rId40"/>
    <p:sldId id="263" r:id="rId41"/>
    <p:sldId id="271" r:id="rId42"/>
    <p:sldId id="308" r:id="rId43"/>
  </p:sldIdLst>
  <p:sldSz cx="10044113" cy="7559675"/>
  <p:notesSz cx="6858000" cy="9144000"/>
  <p:defaultTextStyle>
    <a:defPPr>
      <a:defRPr lang="zh-CN"/>
    </a:defPPr>
    <a:lvl1pPr algn="l" rtl="0" fontAlgn="base">
      <a:spcBef>
        <a:spcPct val="0"/>
      </a:spcBef>
      <a:spcAft>
        <a:spcPct val="0"/>
      </a:spcAft>
      <a:defRPr kern="1200">
        <a:solidFill>
          <a:schemeClr val="tx1"/>
        </a:solidFill>
        <a:latin typeface="Arial" charset="0"/>
        <a:ea typeface="黑体" charset="0"/>
        <a:cs typeface="黑体" charset="0"/>
      </a:defRPr>
    </a:lvl1pPr>
    <a:lvl2pPr marL="520888" algn="l" rtl="0" fontAlgn="base">
      <a:spcBef>
        <a:spcPct val="0"/>
      </a:spcBef>
      <a:spcAft>
        <a:spcPct val="0"/>
      </a:spcAft>
      <a:defRPr kern="1200">
        <a:solidFill>
          <a:schemeClr val="tx1"/>
        </a:solidFill>
        <a:latin typeface="Arial" charset="0"/>
        <a:ea typeface="黑体" charset="0"/>
        <a:cs typeface="黑体" charset="0"/>
      </a:defRPr>
    </a:lvl2pPr>
    <a:lvl3pPr marL="1041776" algn="l" rtl="0" fontAlgn="base">
      <a:spcBef>
        <a:spcPct val="0"/>
      </a:spcBef>
      <a:spcAft>
        <a:spcPct val="0"/>
      </a:spcAft>
      <a:defRPr kern="1200">
        <a:solidFill>
          <a:schemeClr val="tx1"/>
        </a:solidFill>
        <a:latin typeface="Arial" charset="0"/>
        <a:ea typeface="黑体" charset="0"/>
        <a:cs typeface="黑体" charset="0"/>
      </a:defRPr>
    </a:lvl3pPr>
    <a:lvl4pPr marL="1562664" algn="l" rtl="0" fontAlgn="base">
      <a:spcBef>
        <a:spcPct val="0"/>
      </a:spcBef>
      <a:spcAft>
        <a:spcPct val="0"/>
      </a:spcAft>
      <a:defRPr kern="1200">
        <a:solidFill>
          <a:schemeClr val="tx1"/>
        </a:solidFill>
        <a:latin typeface="Arial" charset="0"/>
        <a:ea typeface="黑体" charset="0"/>
        <a:cs typeface="黑体" charset="0"/>
      </a:defRPr>
    </a:lvl4pPr>
    <a:lvl5pPr marL="2083552" algn="l" rtl="0" fontAlgn="base">
      <a:spcBef>
        <a:spcPct val="0"/>
      </a:spcBef>
      <a:spcAft>
        <a:spcPct val="0"/>
      </a:spcAft>
      <a:defRPr kern="1200">
        <a:solidFill>
          <a:schemeClr val="tx1"/>
        </a:solidFill>
        <a:latin typeface="Arial" charset="0"/>
        <a:ea typeface="黑体" charset="0"/>
        <a:cs typeface="黑体" charset="0"/>
      </a:defRPr>
    </a:lvl5pPr>
    <a:lvl6pPr marL="2604440" algn="l" defTabSz="520888" rtl="0" eaLnBrk="1" latinLnBrk="0" hangingPunct="1">
      <a:defRPr kern="1200">
        <a:solidFill>
          <a:schemeClr val="tx1"/>
        </a:solidFill>
        <a:latin typeface="Arial" charset="0"/>
        <a:ea typeface="黑体" charset="0"/>
        <a:cs typeface="黑体" charset="0"/>
      </a:defRPr>
    </a:lvl6pPr>
    <a:lvl7pPr marL="3125328" algn="l" defTabSz="520888" rtl="0" eaLnBrk="1" latinLnBrk="0" hangingPunct="1">
      <a:defRPr kern="1200">
        <a:solidFill>
          <a:schemeClr val="tx1"/>
        </a:solidFill>
        <a:latin typeface="Arial" charset="0"/>
        <a:ea typeface="黑体" charset="0"/>
        <a:cs typeface="黑体" charset="0"/>
      </a:defRPr>
    </a:lvl7pPr>
    <a:lvl8pPr marL="3646216" algn="l" defTabSz="520888" rtl="0" eaLnBrk="1" latinLnBrk="0" hangingPunct="1">
      <a:defRPr kern="1200">
        <a:solidFill>
          <a:schemeClr val="tx1"/>
        </a:solidFill>
        <a:latin typeface="Arial" charset="0"/>
        <a:ea typeface="黑体" charset="0"/>
        <a:cs typeface="黑体" charset="0"/>
      </a:defRPr>
    </a:lvl8pPr>
    <a:lvl9pPr marL="4167104" algn="l" defTabSz="520888" rtl="0" eaLnBrk="1" latinLnBrk="0" hangingPunct="1">
      <a:defRPr kern="1200">
        <a:solidFill>
          <a:schemeClr val="tx1"/>
        </a:solidFill>
        <a:latin typeface="Arial" charset="0"/>
        <a:ea typeface="黑体" charset="0"/>
        <a:cs typeface="黑体" charset="0"/>
      </a:defRPr>
    </a:lvl9pPr>
  </p:defaultTextStyle>
  <p:extLst>
    <p:ext uri="{EFAFB233-063F-42B5-8137-9DF3F51BA10A}">
      <p15:sldGuideLst xmlns:p15="http://schemas.microsoft.com/office/powerpoint/2012/main">
        <p15:guide id="1" orient="horz" pos="2381" userDrawn="1">
          <p15:clr>
            <a:srgbClr val="A4A3A4"/>
          </p15:clr>
        </p15:guide>
        <p15:guide id="2" pos="316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Alexander" initials="HLA" lastIdx="1" clrIdx="0"/>
  <p:cmAuthor id="7" name="Dr. Andre Trollip" initials="DAT [2]" lastIdx="1" clrIdx="7">
    <p:extLst/>
  </p:cmAuthor>
  <p:cmAuthor id="1" name="Heidi Albert" initials="HA" lastIdx="18" clrIdx="1"/>
  <p:cmAuthor id="8" name="Dr. Andre Trollip" initials="DAT [3]" lastIdx="1" clrIdx="8">
    <p:extLst/>
  </p:cmAuthor>
  <p:cmAuthor id="2" name="Michele Merkel" initials="MM" lastIdx="18" clrIdx="2">
    <p:extLst/>
  </p:cmAuthor>
  <p:cmAuthor id="9" name="Dr. Andre Trollip" initials="DAT [4]" lastIdx="1" clrIdx="9">
    <p:extLst/>
  </p:cmAuthor>
  <p:cmAuthor id="3" name="RWhedbee" initials="R" lastIdx="1" clrIdx="3">
    <p:extLst/>
  </p:cmAuthor>
  <p:cmAuthor id="10" name="Dr. Andre Trollip" initials="DAT [5]" lastIdx="1" clrIdx="10">
    <p:extLst/>
  </p:cmAuthor>
  <p:cmAuthor id="4" name="Kameko Nichols" initials="KN" lastIdx="11" clrIdx="4">
    <p:extLst/>
  </p:cmAuthor>
  <p:cmAuthor id="5" name="Michele Merkel" initials="MM [2]" lastIdx="1" clrIdx="5">
    <p:extLst/>
  </p:cmAuthor>
  <p:cmAuthor id="6" name="Dr. Andre Trollip" initials="DAT" lastIdx="4" clrIdx="6">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66" autoAdjust="0"/>
    <p:restoredTop sz="85185" autoAdjust="0"/>
  </p:normalViewPr>
  <p:slideViewPr>
    <p:cSldViewPr>
      <p:cViewPr varScale="1">
        <p:scale>
          <a:sx n="119" d="100"/>
          <a:sy n="119" d="100"/>
        </p:scale>
        <p:origin x="2304" y="192"/>
      </p:cViewPr>
      <p:guideLst>
        <p:guide orient="horz" pos="2381"/>
        <p:guide pos="3164"/>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commentAuthors" Target="commentAuthors.xml"/><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DA5EEB-3CBB-6A40-A4AB-69F0FC031BCF}" type="datetimeFigureOut">
              <a:rPr lang="fr-FR" smtClean="0"/>
              <a:t>07/07/2017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772B661-5ED5-F344-A644-7D2A6C152D6C}" type="slidenum">
              <a:rPr lang="fr-FR" smtClean="0"/>
              <a:t>‹#›</a:t>
            </a:fld>
            <a:endParaRPr lang="fr-FR"/>
          </a:p>
        </p:txBody>
      </p:sp>
    </p:spTree>
    <p:extLst>
      <p:ext uri="{BB962C8B-B14F-4D97-AF65-F5344CB8AC3E}">
        <p14:creationId xmlns:p14="http://schemas.microsoft.com/office/powerpoint/2010/main" val="5103005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314" name="Rectangle 1"/>
          <p:cNvSpPr>
            <a:spLocks noGrp="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fr-CA" altLang="zh-CN"/>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43691550-46B2-3E4F-B291-C367AFEB28E7}" type="datetimeFigureOut">
              <a:rPr lang="fr-FR" altLang="zh-CN"/>
              <a:pPr/>
              <a:t>07/07/2017</a:t>
            </a:fld>
            <a:endParaRPr lang="fr-CA" altLang="zh-CN"/>
          </a:p>
        </p:txBody>
      </p:sp>
      <p:sp>
        <p:nvSpPr>
          <p:cNvPr id="11268" name="Rectangle 3"/>
          <p:cNvSpPr>
            <a:spLocks noGrp="1" noRot="1" noChangeAspect="1"/>
          </p:cNvSpPr>
          <p:nvPr>
            <p:ph type="sldImg" idx="2"/>
          </p:nvPr>
        </p:nvSpPr>
        <p:spPr bwMode="auto">
          <a:xfrm>
            <a:off x="1150938" y="685800"/>
            <a:ext cx="4556125" cy="3429000"/>
          </a:xfrm>
          <a:prstGeom prst="rect">
            <a:avLst/>
          </a:prstGeom>
          <a:noFill/>
          <a:ln w="12700">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fr-FR" altLang="zh-CN"/>
              <a:t>Cliquez pour modifier les styles du texte du masque</a:t>
            </a:r>
          </a:p>
          <a:p>
            <a:pPr lvl="1"/>
            <a:r>
              <a:rPr lang="fr-FR" altLang="zh-CN"/>
              <a:t>Deuxième niveau</a:t>
            </a:r>
          </a:p>
          <a:p>
            <a:pPr lvl="2"/>
            <a:r>
              <a:rPr lang="fr-FR" altLang="zh-CN"/>
              <a:t>Troisième niveau</a:t>
            </a:r>
          </a:p>
          <a:p>
            <a:pPr lvl="3"/>
            <a:r>
              <a:rPr lang="fr-FR" altLang="zh-CN"/>
              <a:t>Quatrième niveau</a:t>
            </a:r>
          </a:p>
          <a:p>
            <a:pPr lvl="4"/>
            <a:r>
              <a:rPr lang="fr-FR" altLang="zh-CN"/>
              <a:t>Cinquième niveau</a:t>
            </a:r>
            <a:endParaRPr lang="fr-CA" altLang="zh-CN"/>
          </a:p>
        </p:txBody>
      </p:sp>
      <p:sp>
        <p:nvSpPr>
          <p:cNvPr id="13318" name="Rectangle 5"/>
          <p:cNvSpPr>
            <a:spLocks noGrp="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fr-CA" altLang="zh-CN"/>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67B894A4-CD3E-8541-84CD-AE7D909749E7}" type="slidenum">
              <a:rPr lang="fr-CA" altLang="zh-CN"/>
              <a:pPr/>
              <a:t>‹#›</a:t>
            </a:fld>
            <a:endParaRPr lang="fr-CA" altLang="zh-CN"/>
          </a:p>
        </p:txBody>
      </p:sp>
    </p:spTree>
    <p:extLst>
      <p:ext uri="{BB962C8B-B14F-4D97-AF65-F5344CB8AC3E}">
        <p14:creationId xmlns:p14="http://schemas.microsoft.com/office/powerpoint/2010/main" val="168157662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1pPr>
    <a:lvl2pPr marL="520888"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2pPr>
    <a:lvl3pPr marL="1041776"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3pPr>
    <a:lvl4pPr marL="1562664"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4pPr>
    <a:lvl5pPr marL="2083552"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5pPr>
    <a:lvl6pPr marL="2604440" algn="l" defTabSz="1041776" rtl="0" eaLnBrk="1" latinLnBrk="0" hangingPunct="1">
      <a:defRPr sz="1400" kern="1200">
        <a:solidFill>
          <a:schemeClr val="tx1"/>
        </a:solidFill>
        <a:latin typeface="+mn-lt"/>
        <a:ea typeface="+mn-ea"/>
        <a:cs typeface="+mn-cs"/>
      </a:defRPr>
    </a:lvl6pPr>
    <a:lvl7pPr marL="3125328" algn="l" defTabSz="1041776" rtl="0" eaLnBrk="1" latinLnBrk="0" hangingPunct="1">
      <a:defRPr sz="1400" kern="1200">
        <a:solidFill>
          <a:schemeClr val="tx1"/>
        </a:solidFill>
        <a:latin typeface="+mn-lt"/>
        <a:ea typeface="+mn-ea"/>
        <a:cs typeface="+mn-cs"/>
      </a:defRPr>
    </a:lvl7pPr>
    <a:lvl8pPr marL="3646216" algn="l" defTabSz="1041776" rtl="0" eaLnBrk="1" latinLnBrk="0" hangingPunct="1">
      <a:defRPr sz="1400" kern="1200">
        <a:solidFill>
          <a:schemeClr val="tx1"/>
        </a:solidFill>
        <a:latin typeface="+mn-lt"/>
        <a:ea typeface="+mn-ea"/>
        <a:cs typeface="+mn-cs"/>
      </a:defRPr>
    </a:lvl8pPr>
    <a:lvl9pPr marL="4167104" algn="l" defTabSz="1041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xfrm>
            <a:off x="1150938" y="685800"/>
            <a:ext cx="4556125" cy="3429000"/>
          </a:xfrm>
          <a:ln/>
        </p:spPr>
      </p:sp>
      <p:sp>
        <p:nvSpPr>
          <p:cNvPr id="12291" name="Notes Placeholder 2"/>
          <p:cNvSpPr>
            <a:spLocks noGrp="1"/>
          </p:cNvSpPr>
          <p:nvPr>
            <p:ph type="body" idx="1"/>
          </p:nvPr>
        </p:nvSpPr>
        <p:spPr bwMode="auto">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dirty="0">
              <a:latin typeface="Century Gothic" charset="0"/>
              <a:ea typeface="宋体" charset="0"/>
            </a:endParaRPr>
          </a:p>
        </p:txBody>
      </p:sp>
      <p:sp>
        <p:nvSpPr>
          <p:cNvPr id="1229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黑体" charset="0"/>
                <a:cs typeface="黑体" charset="0"/>
              </a:defRPr>
            </a:lvl1pPr>
            <a:lvl2pPr marL="742950" indent="-285750" eaLnBrk="0" hangingPunct="0">
              <a:defRPr>
                <a:solidFill>
                  <a:schemeClr val="tx1"/>
                </a:solidFill>
                <a:latin typeface="Arial" charset="0"/>
                <a:ea typeface="黑体" charset="0"/>
                <a:cs typeface="黑体" charset="0"/>
              </a:defRPr>
            </a:lvl2pPr>
            <a:lvl3pPr marL="1143000" indent="-228600" eaLnBrk="0" hangingPunct="0">
              <a:defRPr>
                <a:solidFill>
                  <a:schemeClr val="tx1"/>
                </a:solidFill>
                <a:latin typeface="Arial" charset="0"/>
                <a:ea typeface="黑体" charset="0"/>
                <a:cs typeface="黑体" charset="0"/>
              </a:defRPr>
            </a:lvl3pPr>
            <a:lvl4pPr marL="1600200" indent="-228600" eaLnBrk="0" hangingPunct="0">
              <a:defRPr>
                <a:solidFill>
                  <a:schemeClr val="tx1"/>
                </a:solidFill>
                <a:latin typeface="Arial" charset="0"/>
                <a:ea typeface="黑体" charset="0"/>
                <a:cs typeface="黑体" charset="0"/>
              </a:defRPr>
            </a:lvl4pPr>
            <a:lvl5pPr marL="2057400" indent="-228600" eaLnBrk="0" hangingPunct="0">
              <a:defRPr>
                <a:solidFill>
                  <a:schemeClr val="tx1"/>
                </a:solidFill>
                <a:latin typeface="Arial" charset="0"/>
                <a:ea typeface="黑体" charset="0"/>
                <a:cs typeface="黑体" charset="0"/>
              </a:defRPr>
            </a:lvl5pPr>
            <a:lvl6pPr marL="2514600" indent="-228600" eaLnBrk="0" fontAlgn="base" hangingPunct="0">
              <a:spcBef>
                <a:spcPct val="0"/>
              </a:spcBef>
              <a:spcAft>
                <a:spcPct val="0"/>
              </a:spcAft>
              <a:defRPr>
                <a:solidFill>
                  <a:schemeClr val="tx1"/>
                </a:solidFill>
                <a:latin typeface="Arial" charset="0"/>
                <a:ea typeface="黑体" charset="0"/>
                <a:cs typeface="黑体" charset="0"/>
              </a:defRPr>
            </a:lvl6pPr>
            <a:lvl7pPr marL="2971800" indent="-228600" eaLnBrk="0" fontAlgn="base" hangingPunct="0">
              <a:spcBef>
                <a:spcPct val="0"/>
              </a:spcBef>
              <a:spcAft>
                <a:spcPct val="0"/>
              </a:spcAft>
              <a:defRPr>
                <a:solidFill>
                  <a:schemeClr val="tx1"/>
                </a:solidFill>
                <a:latin typeface="Arial" charset="0"/>
                <a:ea typeface="黑体" charset="0"/>
                <a:cs typeface="黑体" charset="0"/>
              </a:defRPr>
            </a:lvl7pPr>
            <a:lvl8pPr marL="3429000" indent="-228600" eaLnBrk="0" fontAlgn="base" hangingPunct="0">
              <a:spcBef>
                <a:spcPct val="0"/>
              </a:spcBef>
              <a:spcAft>
                <a:spcPct val="0"/>
              </a:spcAft>
              <a:defRPr>
                <a:solidFill>
                  <a:schemeClr val="tx1"/>
                </a:solidFill>
                <a:latin typeface="Arial" charset="0"/>
                <a:ea typeface="黑体" charset="0"/>
                <a:cs typeface="黑体" charset="0"/>
              </a:defRPr>
            </a:lvl8pPr>
            <a:lvl9pPr marL="3886200" indent="-228600" eaLnBrk="0" fontAlgn="base" hangingPunct="0">
              <a:spcBef>
                <a:spcPct val="0"/>
              </a:spcBef>
              <a:spcAft>
                <a:spcPct val="0"/>
              </a:spcAft>
              <a:defRPr>
                <a:solidFill>
                  <a:schemeClr val="tx1"/>
                </a:solidFill>
                <a:latin typeface="Arial" charset="0"/>
                <a:ea typeface="黑体" charset="0"/>
                <a:cs typeface="黑体" charset="0"/>
              </a:defRPr>
            </a:lvl9pPr>
          </a:lstStyle>
          <a:p>
            <a:pPr eaLnBrk="1" hangingPunct="1"/>
            <a:fld id="{09244D64-FBD6-6642-8A33-255097F7FEC5}" type="slidenum">
              <a:rPr lang="fr-CA" altLang="zh-CN">
                <a:latin typeface="Calibri" charset="0"/>
              </a:rPr>
              <a:pPr eaLnBrk="1" hangingPunct="1"/>
              <a:t>1</a:t>
            </a:fld>
            <a:endParaRPr lang="fr-CA" altLang="zh-CN" dirty="0">
              <a:latin typeface="Calibri" charset="0"/>
            </a:endParaRPr>
          </a:p>
        </p:txBody>
      </p:sp>
    </p:spTree>
    <p:extLst>
      <p:ext uri="{BB962C8B-B14F-4D97-AF65-F5344CB8AC3E}">
        <p14:creationId xmlns:p14="http://schemas.microsoft.com/office/powerpoint/2010/main" val="2415549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85800"/>
            <a:ext cx="45561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B894A4-CD3E-8541-84CD-AE7D909749E7}" type="slidenum">
              <a:rPr lang="fr-CA" altLang="zh-CN" smtClean="0"/>
              <a:pPr/>
              <a:t>10</a:t>
            </a:fld>
            <a:endParaRPr lang="fr-CA" altLang="zh-CN"/>
          </a:p>
        </p:txBody>
      </p:sp>
    </p:spTree>
    <p:extLst>
      <p:ext uri="{BB962C8B-B14F-4D97-AF65-F5344CB8AC3E}">
        <p14:creationId xmlns:p14="http://schemas.microsoft.com/office/powerpoint/2010/main" val="1662123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85800"/>
            <a:ext cx="45561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B894A4-CD3E-8541-84CD-AE7D909749E7}" type="slidenum">
              <a:rPr lang="fr-CA" altLang="zh-CN" smtClean="0"/>
              <a:pPr/>
              <a:t>11</a:t>
            </a:fld>
            <a:endParaRPr lang="fr-CA" altLang="zh-CN"/>
          </a:p>
        </p:txBody>
      </p:sp>
    </p:spTree>
    <p:extLst>
      <p:ext uri="{BB962C8B-B14F-4D97-AF65-F5344CB8AC3E}">
        <p14:creationId xmlns:p14="http://schemas.microsoft.com/office/powerpoint/2010/main" val="1333538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gi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8" name="Rectangle 7"/>
          <p:cNvSpPr/>
          <p:nvPr/>
        </p:nvSpPr>
        <p:spPr>
          <a:xfrm>
            <a:off x="0" y="3177884"/>
            <a:ext cx="2630184" cy="1256868"/>
          </a:xfrm>
          <a:prstGeom prst="rect">
            <a:avLst/>
          </a:pr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3607" y="6325428"/>
            <a:ext cx="1146477" cy="871438"/>
          </a:xfrm>
          <a:prstGeom prst="rect">
            <a:avLst/>
          </a:prstGeom>
        </p:spPr>
      </p:pic>
      <p:sp>
        <p:nvSpPr>
          <p:cNvPr id="11" name="Content Placeholder 15"/>
          <p:cNvSpPr>
            <a:spLocks noGrp="1"/>
          </p:cNvSpPr>
          <p:nvPr>
            <p:ph sz="quarter" idx="13" hasCustomPrompt="1"/>
          </p:nvPr>
        </p:nvSpPr>
        <p:spPr>
          <a:xfrm>
            <a:off x="2940051" y="4551364"/>
            <a:ext cx="5522913" cy="498475"/>
          </a:xfrm>
        </p:spPr>
        <p:txBody>
          <a:bodyPr/>
          <a:lstStyle>
            <a:lvl1pPr marL="0" indent="0">
              <a:buNone/>
              <a:defRPr baseline="0"/>
            </a:lvl1pPr>
          </a:lstStyle>
          <a:p>
            <a:pPr lvl="0"/>
            <a:r>
              <a:rPr lang="en-US" dirty="0" smtClean="0"/>
              <a:t>Click to edit Sub header</a:t>
            </a:r>
          </a:p>
        </p:txBody>
      </p:sp>
      <p:sp>
        <p:nvSpPr>
          <p:cNvPr id="12" name="Title 16"/>
          <p:cNvSpPr>
            <a:spLocks noGrp="1"/>
          </p:cNvSpPr>
          <p:nvPr>
            <p:ph type="title" hasCustomPrompt="1"/>
          </p:nvPr>
        </p:nvSpPr>
        <p:spPr>
          <a:xfrm>
            <a:off x="2940051" y="3177884"/>
            <a:ext cx="5522913" cy="1256868"/>
          </a:xfrm>
        </p:spPr>
        <p:txBody>
          <a:bodyPr wrap="square">
            <a:normAutofit/>
          </a:bodyPr>
          <a:lstStyle/>
          <a:p>
            <a:r>
              <a:rPr lang="en-US" dirty="0" smtClean="0"/>
              <a:t>CLICK TO EDIT MASTER TITLE STYLE </a:t>
            </a:r>
            <a:endParaRPr lang="en-US" dirty="0"/>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ractical slide 1">
    <p:spTree>
      <p:nvGrpSpPr>
        <p:cNvPr id="1" name=""/>
        <p:cNvGrpSpPr/>
        <p:nvPr/>
      </p:nvGrpSpPr>
      <p:grpSpPr>
        <a:xfrm>
          <a:off x="0" y="0"/>
          <a:ext cx="0" cy="0"/>
          <a:chOff x="0" y="0"/>
          <a:chExt cx="0" cy="0"/>
        </a:xfrm>
      </p:grpSpPr>
      <p:sp>
        <p:nvSpPr>
          <p:cNvPr id="7" name="Down Arrow Callout 6"/>
          <p:cNvSpPr/>
          <p:nvPr userDrawn="1"/>
        </p:nvSpPr>
        <p:spPr>
          <a:xfrm>
            <a:off x="510933" y="419982"/>
            <a:ext cx="9022248" cy="1183585"/>
          </a:xfrm>
          <a:prstGeom prst="downArrowCallout">
            <a:avLst>
              <a:gd name="adj1" fmla="val 132640"/>
              <a:gd name="adj2" fmla="val 211149"/>
              <a:gd name="adj3" fmla="val 26754"/>
              <a:gd name="adj4" fmla="val 6497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lgn="ctr">
              <a:defRPr baseline="0">
                <a:solidFill>
                  <a:schemeClr val="bg1"/>
                </a:solidFill>
              </a:defRPr>
            </a:lvl1pPr>
          </a:lstStyle>
          <a:p>
            <a:r>
              <a:rPr lang="en-US" dirty="0"/>
              <a:t>Practical Slide Title</a:t>
            </a:r>
            <a:endParaRPr lang="en-GB" dirty="0"/>
          </a:p>
        </p:txBody>
      </p:sp>
      <p:sp>
        <p:nvSpPr>
          <p:cNvPr id="10" name="Content Placeholder 9"/>
          <p:cNvSpPr>
            <a:spLocks noGrp="1"/>
          </p:cNvSpPr>
          <p:nvPr>
            <p:ph sz="quarter" idx="10" hasCustomPrompt="1"/>
          </p:nvPr>
        </p:nvSpPr>
        <p:spPr>
          <a:xfrm>
            <a:off x="511679" y="1718108"/>
            <a:ext cx="9022248" cy="4734342"/>
          </a:xfrm>
        </p:spPr>
        <p:txBody>
          <a:bodyPr/>
          <a:lstStyle/>
          <a:p>
            <a:r>
              <a:rPr lang="en-GB" dirty="0"/>
              <a:t>Name of exercise and work book page number</a:t>
            </a:r>
          </a:p>
          <a:p>
            <a:pPr lvl="1"/>
            <a:r>
              <a:rPr lang="en-GB" dirty="0"/>
              <a:t>Brief summary of exercise</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280368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ractical slide 2">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1679" y="1718108"/>
            <a:ext cx="4582729" cy="4657982"/>
          </a:xfrm>
        </p:spPr>
        <p:txBody>
          <a:bodyPr/>
          <a:lstStyle>
            <a:lvl1pPr>
              <a:defRPr baseline="0"/>
            </a:lvl1pPr>
          </a:lstStyle>
          <a:p>
            <a:pPr lvl="0"/>
            <a:r>
              <a:rPr lang="en-US" dirty="0"/>
              <a:t>Aim of practical</a:t>
            </a:r>
          </a:p>
          <a:p>
            <a:pPr lvl="0"/>
            <a:r>
              <a:rPr lang="en-US" dirty="0"/>
              <a:t>Description</a:t>
            </a:r>
          </a:p>
          <a:p>
            <a:pPr lvl="0"/>
            <a:r>
              <a:rPr lang="en-US" dirty="0"/>
              <a:t>materials</a:t>
            </a:r>
            <a:endParaRPr lang="en-GB" dirty="0"/>
          </a:p>
        </p:txBody>
      </p:sp>
      <p:sp>
        <p:nvSpPr>
          <p:cNvPr id="7" name="Text Placeholder 5"/>
          <p:cNvSpPr>
            <a:spLocks noGrp="1"/>
          </p:cNvSpPr>
          <p:nvPr>
            <p:ph type="body" sz="quarter" idx="11" hasCustomPrompt="1"/>
          </p:nvPr>
        </p:nvSpPr>
        <p:spPr>
          <a:xfrm>
            <a:off x="5308477" y="1718108"/>
            <a:ext cx="4582729" cy="4657982"/>
          </a:xfrm>
        </p:spPr>
        <p:txBody>
          <a:bodyPr/>
          <a:lstStyle>
            <a:lvl1pPr>
              <a:defRPr baseline="0"/>
            </a:lvl1pPr>
          </a:lstStyle>
          <a:p>
            <a:pPr lvl="0"/>
            <a:r>
              <a:rPr lang="en-US" dirty="0"/>
              <a:t>Outcomes </a:t>
            </a:r>
          </a:p>
          <a:p>
            <a:pPr lvl="0"/>
            <a:r>
              <a:rPr lang="en-US" dirty="0"/>
              <a:t>feedback</a:t>
            </a:r>
            <a:endParaRPr lang="en-GB" dirty="0"/>
          </a:p>
        </p:txBody>
      </p:sp>
      <p:sp>
        <p:nvSpPr>
          <p:cNvPr id="10" name="Down Arrow Callout 9"/>
          <p:cNvSpPr/>
          <p:nvPr userDrawn="1"/>
        </p:nvSpPr>
        <p:spPr>
          <a:xfrm>
            <a:off x="510933" y="419982"/>
            <a:ext cx="9022248" cy="1183585"/>
          </a:xfrm>
          <a:prstGeom prst="downArrowCallout">
            <a:avLst>
              <a:gd name="adj1" fmla="val 132640"/>
              <a:gd name="adj2" fmla="val 211149"/>
              <a:gd name="adj3" fmla="val 26754"/>
              <a:gd name="adj4" fmla="val 6497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p>
        </p:txBody>
      </p:sp>
      <p:sp>
        <p:nvSpPr>
          <p:cNvPr id="8" name="Title 1"/>
          <p:cNvSpPr>
            <a:spLocks noGrp="1"/>
          </p:cNvSpPr>
          <p:nvPr>
            <p:ph type="title" hasCustomPrompt="1"/>
          </p:nvPr>
        </p:nvSpPr>
        <p:spPr>
          <a:xfrm>
            <a:off x="502206" y="302738"/>
            <a:ext cx="9039702" cy="1016460"/>
          </a:xfrm>
        </p:spPr>
        <p:txBody>
          <a:bodyPr/>
          <a:lstStyle>
            <a:lvl1pPr algn="ctr">
              <a:defRPr baseline="0">
                <a:solidFill>
                  <a:schemeClr val="bg1"/>
                </a:solidFill>
              </a:defRPr>
            </a:lvl1pPr>
          </a:lstStyle>
          <a:p>
            <a:r>
              <a:rPr lang="en-US" dirty="0"/>
              <a:t>Practical Slide Title</a:t>
            </a:r>
            <a:endParaRPr lang="en-GB" dirty="0"/>
          </a:p>
        </p:txBody>
      </p:sp>
    </p:spTree>
    <p:extLst>
      <p:ext uri="{BB962C8B-B14F-4D97-AF65-F5344CB8AC3E}">
        <p14:creationId xmlns:p14="http://schemas.microsoft.com/office/powerpoint/2010/main" val="37149539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ractical slide 3">
    <p:spTree>
      <p:nvGrpSpPr>
        <p:cNvPr id="1" name=""/>
        <p:cNvGrpSpPr/>
        <p:nvPr/>
      </p:nvGrpSpPr>
      <p:grpSpPr>
        <a:xfrm>
          <a:off x="0" y="0"/>
          <a:ext cx="0" cy="0"/>
          <a:chOff x="0" y="0"/>
          <a:chExt cx="0" cy="0"/>
        </a:xfrm>
      </p:grpSpPr>
      <p:sp>
        <p:nvSpPr>
          <p:cNvPr id="3" name="Text Placeholder 5"/>
          <p:cNvSpPr>
            <a:spLocks noGrp="1"/>
          </p:cNvSpPr>
          <p:nvPr>
            <p:ph type="body" sz="quarter" idx="10" hasCustomPrompt="1"/>
          </p:nvPr>
        </p:nvSpPr>
        <p:spPr>
          <a:xfrm>
            <a:off x="511679" y="1718108"/>
            <a:ext cx="4581983" cy="2290811"/>
          </a:xfrm>
        </p:spPr>
        <p:txBody>
          <a:bodyPr/>
          <a:lstStyle>
            <a:lvl1pPr>
              <a:defRPr/>
            </a:lvl1pPr>
          </a:lstStyle>
          <a:p>
            <a:pPr lvl="0"/>
            <a:r>
              <a:rPr lang="en-US" dirty="0"/>
              <a:t>Aims</a:t>
            </a:r>
            <a:endParaRPr lang="en-GB" dirty="0"/>
          </a:p>
        </p:txBody>
      </p:sp>
      <p:sp>
        <p:nvSpPr>
          <p:cNvPr id="4" name="Text Placeholder 5"/>
          <p:cNvSpPr>
            <a:spLocks noGrp="1"/>
          </p:cNvSpPr>
          <p:nvPr>
            <p:ph type="body" sz="quarter" idx="11" hasCustomPrompt="1"/>
          </p:nvPr>
        </p:nvSpPr>
        <p:spPr>
          <a:xfrm>
            <a:off x="5380082" y="4237999"/>
            <a:ext cx="4581983" cy="2290811"/>
          </a:xfrm>
        </p:spPr>
        <p:txBody>
          <a:bodyPr/>
          <a:lstStyle>
            <a:lvl1pPr>
              <a:defRPr/>
            </a:lvl1pPr>
          </a:lstStyle>
          <a:p>
            <a:pPr lvl="0"/>
            <a:r>
              <a:rPr lang="en-US" dirty="0"/>
              <a:t>feedback</a:t>
            </a:r>
            <a:endParaRPr lang="en-GB" dirty="0"/>
          </a:p>
        </p:txBody>
      </p:sp>
      <p:sp>
        <p:nvSpPr>
          <p:cNvPr id="5" name="Text Placeholder 5"/>
          <p:cNvSpPr>
            <a:spLocks noGrp="1"/>
          </p:cNvSpPr>
          <p:nvPr>
            <p:ph type="body" sz="quarter" idx="12" hasCustomPrompt="1"/>
          </p:nvPr>
        </p:nvSpPr>
        <p:spPr>
          <a:xfrm>
            <a:off x="510933" y="4237999"/>
            <a:ext cx="4581983" cy="2290811"/>
          </a:xfrm>
        </p:spPr>
        <p:txBody>
          <a:bodyPr/>
          <a:lstStyle>
            <a:lvl1pPr>
              <a:defRPr/>
            </a:lvl1pPr>
          </a:lstStyle>
          <a:p>
            <a:pPr lvl="0"/>
            <a:r>
              <a:rPr lang="en-US" dirty="0"/>
              <a:t>description</a:t>
            </a:r>
            <a:endParaRPr lang="en-GB" dirty="0"/>
          </a:p>
        </p:txBody>
      </p:sp>
      <p:sp>
        <p:nvSpPr>
          <p:cNvPr id="6" name="Text Placeholder 5"/>
          <p:cNvSpPr>
            <a:spLocks noGrp="1"/>
          </p:cNvSpPr>
          <p:nvPr>
            <p:ph type="body" sz="quarter" idx="13" hasCustomPrompt="1"/>
          </p:nvPr>
        </p:nvSpPr>
        <p:spPr>
          <a:xfrm>
            <a:off x="5308477" y="1718108"/>
            <a:ext cx="4581983" cy="2290811"/>
          </a:xfrm>
        </p:spPr>
        <p:txBody>
          <a:bodyPr/>
          <a:lstStyle>
            <a:lvl1pPr>
              <a:defRPr/>
            </a:lvl1pPr>
          </a:lstStyle>
          <a:p>
            <a:pPr lvl="0"/>
            <a:r>
              <a:rPr lang="en-US" dirty="0"/>
              <a:t>material</a:t>
            </a:r>
            <a:endParaRPr lang="en-GB" dirty="0"/>
          </a:p>
        </p:txBody>
      </p:sp>
      <p:sp>
        <p:nvSpPr>
          <p:cNvPr id="8" name="Down Arrow Callout 7"/>
          <p:cNvSpPr/>
          <p:nvPr userDrawn="1"/>
        </p:nvSpPr>
        <p:spPr>
          <a:xfrm>
            <a:off x="510933" y="419982"/>
            <a:ext cx="9022248" cy="1183585"/>
          </a:xfrm>
          <a:prstGeom prst="downArrowCallout">
            <a:avLst>
              <a:gd name="adj1" fmla="val 132640"/>
              <a:gd name="adj2" fmla="val 211149"/>
              <a:gd name="adj3" fmla="val 26754"/>
              <a:gd name="adj4" fmla="val 6497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p>
        </p:txBody>
      </p:sp>
      <p:sp>
        <p:nvSpPr>
          <p:cNvPr id="9" name="Title 1"/>
          <p:cNvSpPr>
            <a:spLocks noGrp="1"/>
          </p:cNvSpPr>
          <p:nvPr>
            <p:ph type="title" hasCustomPrompt="1"/>
          </p:nvPr>
        </p:nvSpPr>
        <p:spPr>
          <a:xfrm>
            <a:off x="502206" y="302738"/>
            <a:ext cx="9039702" cy="1016460"/>
          </a:xfrm>
        </p:spPr>
        <p:txBody>
          <a:bodyPr/>
          <a:lstStyle>
            <a:lvl1pPr algn="ctr">
              <a:defRPr baseline="0">
                <a:solidFill>
                  <a:schemeClr val="bg1"/>
                </a:solidFill>
              </a:defRPr>
            </a:lvl1pPr>
          </a:lstStyle>
          <a:p>
            <a:r>
              <a:rPr lang="en-US" dirty="0"/>
              <a:t>Practical Slide Title</a:t>
            </a:r>
            <a:endParaRPr lang="en-GB" dirty="0"/>
          </a:p>
        </p:txBody>
      </p:sp>
    </p:spTree>
    <p:extLst>
      <p:ext uri="{BB962C8B-B14F-4D97-AF65-F5344CB8AC3E}">
        <p14:creationId xmlns:p14="http://schemas.microsoft.com/office/powerpoint/2010/main" val="306595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6" name="Down Arrow Callout 5"/>
          <p:cNvSpPr/>
          <p:nvPr userDrawn="1"/>
        </p:nvSpPr>
        <p:spPr>
          <a:xfrm>
            <a:off x="510933" y="419982"/>
            <a:ext cx="9022248" cy="1183585"/>
          </a:xfrm>
          <a:prstGeom prst="downArrowCallout">
            <a:avLst>
              <a:gd name="adj1" fmla="val 132640"/>
              <a:gd name="adj2" fmla="val 211149"/>
              <a:gd name="adj3" fmla="val 26754"/>
              <a:gd name="adj4" fmla="val 64977"/>
            </a:avLst>
          </a:prstGeom>
          <a:solidFill>
            <a:schemeClr val="tx2">
              <a:lumMod val="50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lgn="ctr">
              <a:defRPr>
                <a:solidFill>
                  <a:schemeClr val="bg1"/>
                </a:solidFill>
              </a:defRPr>
            </a:lvl1pPr>
          </a:lstStyle>
          <a:p>
            <a:r>
              <a:rPr lang="en-US" dirty="0"/>
              <a:t>Video Title</a:t>
            </a:r>
            <a:endParaRPr lang="en-GB" dirty="0"/>
          </a:p>
        </p:txBody>
      </p:sp>
      <p:pic>
        <p:nvPicPr>
          <p:cNvPr id="2056" name="Picture 8" descr="C:\Users\victoriah\AppData\Local\Microsoft\Windows\Temporary Internet Files\Content.IE5\LLZYOCIS\movie-clapperboard[1].gif"/>
          <p:cNvPicPr>
            <a:picLocks noChangeAspect="1" noChangeArrowheads="1" noCrop="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57867" y="4161639"/>
            <a:ext cx="1488650" cy="1841511"/>
          </a:xfrm>
          <a:prstGeom prst="rect">
            <a:avLst/>
          </a:prstGeom>
          <a:noFill/>
          <a:extLst>
            <a:ext uri="{909E8E84-426E-40dd-AFC4-6F175D3DCCD1}">
              <a14:hiddenFill xmlns="" xmlns:a14="http://schemas.microsoft.com/office/drawing/2010/main">
                <a:solidFill>
                  <a:srgbClr val="FFFFFF"/>
                </a:solidFill>
              </a14:hiddenFill>
            </a:ext>
          </a:extLst>
        </p:spPr>
      </p:pic>
      <p:sp>
        <p:nvSpPr>
          <p:cNvPr id="4" name="Content Placeholder 3"/>
          <p:cNvSpPr>
            <a:spLocks noGrp="1"/>
          </p:cNvSpPr>
          <p:nvPr>
            <p:ph sz="quarter" idx="10" hasCustomPrompt="1"/>
          </p:nvPr>
        </p:nvSpPr>
        <p:spPr>
          <a:xfrm>
            <a:off x="511679" y="1718108"/>
            <a:ext cx="9022248" cy="4657982"/>
          </a:xfrm>
        </p:spPr>
        <p:txBody>
          <a:bodyPr/>
          <a:lstStyle/>
          <a:p>
            <a:pPr lvl="0"/>
            <a:r>
              <a:rPr lang="en-US" dirty="0"/>
              <a:t>Brief description of video *note facilitator voice over of description should be included in the facilitator guide</a:t>
            </a:r>
            <a:endParaRPr lang="en-GB" dirty="0"/>
          </a:p>
        </p:txBody>
      </p:sp>
    </p:spTree>
    <p:extLst>
      <p:ext uri="{BB962C8B-B14F-4D97-AF65-F5344CB8AC3E}">
        <p14:creationId xmlns:p14="http://schemas.microsoft.com/office/powerpoint/2010/main" val="2212839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estions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Questions slide</a:t>
            </a:r>
            <a:endParaRPr lang="en-GB" dirty="0"/>
          </a:p>
        </p:txBody>
      </p:sp>
      <p:sp>
        <p:nvSpPr>
          <p:cNvPr id="5" name="Content Placeholder 4"/>
          <p:cNvSpPr>
            <a:spLocks noGrp="1"/>
          </p:cNvSpPr>
          <p:nvPr>
            <p:ph sz="quarter" idx="10" hasCustomPrompt="1"/>
          </p:nvPr>
        </p:nvSpPr>
        <p:spPr>
          <a:xfrm>
            <a:off x="511679" y="1718108"/>
            <a:ext cx="9022248" cy="4657982"/>
          </a:xfrm>
        </p:spPr>
        <p:txBody>
          <a:bodyPr/>
          <a:lstStyle/>
          <a:p>
            <a:pPr lvl="0"/>
            <a:r>
              <a:rPr lang="en-US" dirty="0"/>
              <a:t>6-8 questions based on entire content of module – presentation, video, practical or activities</a:t>
            </a:r>
          </a:p>
        </p:txBody>
      </p:sp>
    </p:spTree>
    <p:extLst>
      <p:ext uri="{BB962C8B-B14F-4D97-AF65-F5344CB8AC3E}">
        <p14:creationId xmlns:p14="http://schemas.microsoft.com/office/powerpoint/2010/main" val="13212166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6E8C9B-B95B-D745-BDE5-935B2EFE4275}" type="datetime1">
              <a:rPr lang="en-ZA" smtClean="0"/>
              <a:t>2017/07/07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7093656" y="7038443"/>
            <a:ext cx="2259925" cy="402483"/>
          </a:xfrm>
          <a:prstGeom prst="rect">
            <a:avLst/>
          </a:prstGeom>
        </p:spPr>
        <p:txBody>
          <a:bodyPr/>
          <a:lstStyle/>
          <a:p>
            <a:fld id="{E2C4D301-A70E-3E43-AE0A-9757AD428F12}" type="slidenum">
              <a:rPr lang="en-US" smtClean="0"/>
              <a:t>‹#›</a:t>
            </a:fld>
            <a:endParaRPr lang="en-US"/>
          </a:p>
        </p:txBody>
      </p:sp>
    </p:spTree>
    <p:extLst>
      <p:ext uri="{BB962C8B-B14F-4D97-AF65-F5344CB8AC3E}">
        <p14:creationId xmlns:p14="http://schemas.microsoft.com/office/powerpoint/2010/main" val="2001547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4913" y="2012414"/>
            <a:ext cx="7631223" cy="4611670"/>
          </a:xfrm>
        </p:spPr>
        <p:txBody>
          <a:bodyPr/>
          <a:lstStyle>
            <a:lvl1pPr marL="284399" indent="-284399">
              <a:spcBef>
                <a:spcPts val="1098"/>
              </a:spcBef>
              <a:spcAft>
                <a:spcPts val="600"/>
              </a:spcAft>
              <a:defRPr/>
            </a:lvl1pPr>
            <a:lvl2pPr marL="284399" indent="-284399">
              <a:spcBef>
                <a:spcPts val="1098"/>
              </a:spcBef>
              <a:spcAft>
                <a:spcPts val="600"/>
              </a:spcAft>
              <a:defRPr/>
            </a:lvl2pPr>
            <a:lvl3pPr marL="284399" indent="-284399">
              <a:spcBef>
                <a:spcPts val="1098"/>
              </a:spcBef>
              <a:spcAft>
                <a:spcPts val="600"/>
              </a:spcAft>
              <a:defRPr/>
            </a:lvl3pPr>
            <a:lvl4pPr marL="284399" indent="-284399">
              <a:spcBef>
                <a:spcPts val="1098"/>
              </a:spcBef>
              <a:spcAft>
                <a:spcPts val="600"/>
              </a:spcAft>
              <a:defRPr/>
            </a:lvl4pPr>
            <a:lvl5pPr marL="284399" indent="-284399">
              <a:spcBef>
                <a:spcPts val="1098"/>
              </a:spcBef>
              <a:spcAft>
                <a:spcPts val="6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936046"/>
            <a:ext cx="791110" cy="759006"/>
          </a:xfrm>
          <a:prstGeom prst="rect">
            <a:avLst/>
          </a:pr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836136" y="6996067"/>
            <a:ext cx="517444" cy="563609"/>
          </a:xfrm>
          <a:prstGeom prst="rect">
            <a:avLst/>
          </a:prstGeom>
          <a:solidFill>
            <a:srgbClr val="AED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91111" y="6996067"/>
            <a:ext cx="431515" cy="45719"/>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3"/>
          <p:cNvSpPr txBox="1">
            <a:spLocks/>
          </p:cNvSpPr>
          <p:nvPr/>
        </p:nvSpPr>
        <p:spPr>
          <a:xfrm>
            <a:off x="791110" y="7111495"/>
            <a:ext cx="4875393" cy="180505"/>
          </a:xfrm>
          <a:prstGeom prst="rect">
            <a:avLst/>
          </a:prstGeom>
        </p:spPr>
        <p:txBody>
          <a:bodyPr lIns="0" tIns="0" rIns="0" bIns="0"/>
          <a:lstStyle>
            <a:defPPr>
              <a:defRPr lang="en-US"/>
            </a:defPPr>
            <a:lvl1pPr marL="0" algn="r" defTabSz="914400" rtl="0" eaLnBrk="1" latinLnBrk="0" hangingPunct="1">
              <a:defRPr sz="900" b="1" i="1" kern="1200">
                <a:solidFill>
                  <a:schemeClr val="tx1"/>
                </a:solidFill>
                <a:latin typeface="Verdana" charset="0"/>
                <a:ea typeface="Verdana" charset="0"/>
                <a:cs typeface="Verdan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802" i="0" kern="1200" dirty="0" smtClean="0">
                <a:effectLst/>
                <a:latin typeface="Calibri" charset="0"/>
                <a:ea typeface="Calibri" charset="0"/>
                <a:cs typeface="Calibri" charset="0"/>
              </a:rPr>
              <a:t>GLI Training Package: </a:t>
            </a:r>
            <a:r>
              <a:rPr lang="en-US" sz="802" b="0" i="0" kern="1200" dirty="0" smtClean="0">
                <a:effectLst/>
                <a:latin typeface="Calibri" charset="0"/>
                <a:ea typeface="Calibri" charset="0"/>
                <a:cs typeface="Calibri" charset="0"/>
              </a:rPr>
              <a:t>Programme Module 3: </a:t>
            </a:r>
            <a:r>
              <a:rPr lang="en-GB" sz="802" b="0" i="0" dirty="0" smtClean="0">
                <a:latin typeface="Calibri" charset="0"/>
                <a:ea typeface="Calibri" charset="0"/>
                <a:cs typeface="Calibri" charset="0"/>
              </a:rPr>
              <a:t>Plan and establish a sample referral network for TB diagnosis</a:t>
            </a:r>
            <a:endParaRPr lang="en-US" sz="802" b="0" i="0" dirty="0">
              <a:latin typeface="Calibri" charset="0"/>
              <a:ea typeface="Calibri" charset="0"/>
              <a:cs typeface="Calibri" charset="0"/>
            </a:endParaRPr>
          </a:p>
        </p:txBody>
      </p:sp>
      <p:sp>
        <p:nvSpPr>
          <p:cNvPr id="12" name="Slide Number Placeholder 24"/>
          <p:cNvSpPr txBox="1">
            <a:spLocks/>
          </p:cNvSpPr>
          <p:nvPr/>
        </p:nvSpPr>
        <p:spPr>
          <a:xfrm>
            <a:off x="8836135" y="6996068"/>
            <a:ext cx="506303" cy="295932"/>
          </a:xfrm>
          <a:prstGeom prst="rect">
            <a:avLst/>
          </a:prstGeom>
        </p:spPr>
        <p:txBody>
          <a:bodyPr lIns="0" tIns="0" rIns="0" bIns="0" anchor="ctr"/>
          <a:lstStyle>
            <a:defPPr>
              <a:defRPr lang="en-US"/>
            </a:defPPr>
            <a:lvl1pPr marL="0" algn="ctr" defTabSz="914400" rtl="0" eaLnBrk="1" latinLnBrk="0" hangingPunct="1">
              <a:defRPr sz="1200" b="1" kern="1200">
                <a:solidFill>
                  <a:schemeClr val="bg1"/>
                </a:solidFill>
                <a:latin typeface="Trebuchet MS" charset="0"/>
                <a:ea typeface="Trebuchet MS" charset="0"/>
                <a:cs typeface="Trebuchet MS"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ADED4DA-3F3D-0045-AD2A-206E89C06E4F}" type="slidenum">
              <a:rPr lang="en-US" sz="1200" smtClean="0"/>
              <a:pPr/>
              <a:t>‹#›</a:t>
            </a:fld>
            <a:endParaRPr lang="en-US" sz="1200" dirty="0"/>
          </a:p>
        </p:txBody>
      </p:sp>
      <p:sp>
        <p:nvSpPr>
          <p:cNvPr id="17" name="Title 16"/>
          <p:cNvSpPr>
            <a:spLocks noGrp="1"/>
          </p:cNvSpPr>
          <p:nvPr>
            <p:ph type="title" hasCustomPrompt="1"/>
          </p:nvPr>
        </p:nvSpPr>
        <p:spPr>
          <a:xfrm>
            <a:off x="1204914" y="936046"/>
            <a:ext cx="7631221" cy="759006"/>
          </a:xfrm>
        </p:spPr>
        <p:txBody>
          <a:bodyPr wrap="square">
            <a:normAutofit/>
          </a:bodyPr>
          <a:lstStyle/>
          <a:p>
            <a:r>
              <a:rPr lang="en-US" dirty="0" smtClean="0"/>
              <a:t>CLICK TO EDIT MASTER TITLE STYLE </a:t>
            </a:r>
            <a:endParaRPr lang="en-US" dirty="0"/>
          </a:p>
        </p:txBody>
      </p:sp>
    </p:spTree>
  </p:cSld>
  <p:clrMapOvr>
    <a:masterClrMapping/>
  </p:clrMapOvr>
  <p:extLst mod="1">
    <p:ext uri="{DCECCB84-F9BA-43D5-87BE-67443E8EF086}">
      <p15:sldGuideLst xmlns:p15="http://schemas.microsoft.com/office/powerpoint/2012/main">
        <p15:guide id="1" orient="horz" pos="2386" userDrawn="1">
          <p15:clr>
            <a:srgbClr val="FBAE40"/>
          </p15:clr>
        </p15:guide>
        <p15:guide id="2" pos="2972" userDrawn="1">
          <p15:clr>
            <a:srgbClr val="FBAE40"/>
          </p15:clr>
        </p15:guide>
        <p15:guide id="3" pos="5232" userDrawn="1">
          <p15:clr>
            <a:srgbClr val="FBAE40"/>
          </p15:clr>
        </p15:guide>
        <p15:guide id="4" pos="5530" userDrawn="1">
          <p15:clr>
            <a:srgbClr val="FBAE40"/>
          </p15:clr>
        </p15:guide>
        <p15:guide id="5" pos="458" userDrawn="1">
          <p15:clr>
            <a:srgbClr val="FBAE40"/>
          </p15:clr>
        </p15:guide>
        <p15:guide id="6" pos="713" userDrawn="1">
          <p15:clr>
            <a:srgbClr val="FBAE40"/>
          </p15:clr>
        </p15:guide>
        <p15:guide id="7" orient="horz" pos="1068" userDrawn="1">
          <p15:clr>
            <a:srgbClr val="FBAE40"/>
          </p15:clr>
        </p15:guide>
        <p15:guide id="8" orient="horz" pos="590" userDrawn="1">
          <p15:clr>
            <a:srgbClr val="FBAE40"/>
          </p15:clr>
        </p15:guide>
        <p15:guide id="9" orient="horz" pos="4182" userDrawn="1">
          <p15:clr>
            <a:srgbClr val="FBAE40"/>
          </p15:clr>
        </p15:guide>
        <p15:guide id="10" orient="horz" pos="1273"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xercise slide">
    <p:spTree>
      <p:nvGrpSpPr>
        <p:cNvPr id="1" name=""/>
        <p:cNvGrpSpPr/>
        <p:nvPr/>
      </p:nvGrpSpPr>
      <p:grpSpPr>
        <a:xfrm>
          <a:off x="0" y="0"/>
          <a:ext cx="0" cy="0"/>
          <a:chOff x="0" y="0"/>
          <a:chExt cx="0" cy="0"/>
        </a:xfrm>
      </p:grpSpPr>
      <p:sp>
        <p:nvSpPr>
          <p:cNvPr id="10" name="Content Placeholder 2"/>
          <p:cNvSpPr>
            <a:spLocks noGrp="1"/>
          </p:cNvSpPr>
          <p:nvPr>
            <p:ph idx="1"/>
          </p:nvPr>
        </p:nvSpPr>
        <p:spPr>
          <a:xfrm>
            <a:off x="1204913" y="2012414"/>
            <a:ext cx="7631223" cy="4611670"/>
          </a:xfrm>
        </p:spPr>
        <p:txBody>
          <a:bodyPr/>
          <a:lstStyle>
            <a:lvl1pPr marL="284399" indent="-284399">
              <a:spcBef>
                <a:spcPts val="1098"/>
              </a:spcBef>
              <a:spcAft>
                <a:spcPts val="600"/>
              </a:spcAft>
              <a:defRPr/>
            </a:lvl1pPr>
            <a:lvl2pPr marL="284399" indent="-284399">
              <a:spcBef>
                <a:spcPts val="1098"/>
              </a:spcBef>
              <a:spcAft>
                <a:spcPts val="600"/>
              </a:spcAft>
              <a:defRPr/>
            </a:lvl2pPr>
            <a:lvl3pPr marL="284399" indent="-284399">
              <a:spcBef>
                <a:spcPts val="1098"/>
              </a:spcBef>
              <a:spcAft>
                <a:spcPts val="600"/>
              </a:spcAft>
              <a:defRPr/>
            </a:lvl3pPr>
            <a:lvl4pPr marL="284399" indent="-284399">
              <a:spcBef>
                <a:spcPts val="1098"/>
              </a:spcBef>
              <a:spcAft>
                <a:spcPts val="600"/>
              </a:spcAft>
              <a:defRPr/>
            </a:lvl4pPr>
            <a:lvl5pPr marL="284399" indent="-284399">
              <a:spcBef>
                <a:spcPts val="1098"/>
              </a:spcBef>
              <a:spcAft>
                <a:spcPts val="6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Rectangle 10"/>
          <p:cNvSpPr/>
          <p:nvPr/>
        </p:nvSpPr>
        <p:spPr>
          <a:xfrm>
            <a:off x="0" y="936046"/>
            <a:ext cx="791110" cy="75900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8836136" y="6996067"/>
            <a:ext cx="517444" cy="563609"/>
          </a:xfrm>
          <a:prstGeom prst="rect">
            <a:avLst/>
          </a:prstGeom>
          <a:solidFill>
            <a:srgbClr val="AED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91111" y="6996067"/>
            <a:ext cx="431515" cy="45719"/>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lide Number Placeholder 3"/>
          <p:cNvSpPr txBox="1">
            <a:spLocks/>
          </p:cNvSpPr>
          <p:nvPr/>
        </p:nvSpPr>
        <p:spPr>
          <a:xfrm>
            <a:off x="791110" y="7111495"/>
            <a:ext cx="3595954" cy="180504"/>
          </a:xfrm>
          <a:prstGeom prst="rect">
            <a:avLst/>
          </a:prstGeom>
        </p:spPr>
        <p:txBody>
          <a:bodyPr lIns="0" tIns="0" rIns="0" bIns="0"/>
          <a:lstStyle>
            <a:defPPr>
              <a:defRPr lang="en-US"/>
            </a:defPPr>
            <a:lvl1pPr marL="0" algn="r" defTabSz="914400" rtl="0" eaLnBrk="1" latinLnBrk="0" hangingPunct="1">
              <a:defRPr sz="900" b="1" i="1" kern="1200">
                <a:solidFill>
                  <a:schemeClr val="tx1"/>
                </a:solidFill>
                <a:latin typeface="Verdana" charset="0"/>
                <a:ea typeface="Verdana" charset="0"/>
                <a:cs typeface="Verdan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800" i="0" kern="1200" dirty="0" smtClean="0">
                <a:effectLst/>
                <a:latin typeface="+mn-lt"/>
                <a:ea typeface="Lucida Sans" charset="0"/>
                <a:cs typeface="Lucida Sans" charset="0"/>
              </a:rPr>
              <a:t>GLI Training Package: </a:t>
            </a:r>
            <a:r>
              <a:rPr lang="en-GB" sz="800" b="0" i="0" kern="1200" dirty="0" smtClean="0">
                <a:effectLst/>
                <a:latin typeface="+mn-lt"/>
                <a:ea typeface="Lucida Sans" charset="0"/>
                <a:cs typeface="Lucida Sans" charset="0"/>
              </a:rPr>
              <a:t>P</a:t>
            </a:r>
            <a:r>
              <a:rPr lang="en-GB" sz="800" b="0" i="0" dirty="0" smtClean="0">
                <a:latin typeface="+mn-lt"/>
                <a:ea typeface="Lucida Sans" charset="0"/>
                <a:cs typeface="Lucida Sans" charset="0"/>
              </a:rPr>
              <a:t>lan and implement a quality assurance programme </a:t>
            </a:r>
            <a:endParaRPr lang="en-US" sz="900" b="0" i="0" dirty="0">
              <a:latin typeface="+mn-lt"/>
              <a:ea typeface="Lucida Sans" charset="0"/>
              <a:cs typeface="Lucida Sans" charset="0"/>
            </a:endParaRPr>
          </a:p>
        </p:txBody>
      </p:sp>
      <p:sp>
        <p:nvSpPr>
          <p:cNvPr id="15" name="Slide Number Placeholder 24"/>
          <p:cNvSpPr txBox="1">
            <a:spLocks/>
          </p:cNvSpPr>
          <p:nvPr/>
        </p:nvSpPr>
        <p:spPr>
          <a:xfrm>
            <a:off x="8836135" y="6996068"/>
            <a:ext cx="506303" cy="295932"/>
          </a:xfrm>
          <a:prstGeom prst="rect">
            <a:avLst/>
          </a:prstGeom>
        </p:spPr>
        <p:txBody>
          <a:bodyPr lIns="0" tIns="0" rIns="0" bIns="0" anchor="ctr"/>
          <a:lstStyle>
            <a:defPPr>
              <a:defRPr lang="en-US"/>
            </a:defPPr>
            <a:lvl1pPr marL="0" algn="ctr" defTabSz="914400" rtl="0" eaLnBrk="1" latinLnBrk="0" hangingPunct="1">
              <a:defRPr sz="1200" b="1" kern="1200">
                <a:solidFill>
                  <a:schemeClr val="bg1"/>
                </a:solidFill>
                <a:latin typeface="Trebuchet MS" charset="0"/>
                <a:ea typeface="Trebuchet MS" charset="0"/>
                <a:cs typeface="Trebuchet MS"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ADED4DA-3F3D-0045-AD2A-206E89C06E4F}" type="slidenum">
              <a:rPr lang="en-US" sz="1200" smtClean="0"/>
              <a:pPr/>
              <a:t>‹#›</a:t>
            </a:fld>
            <a:endParaRPr lang="en-US" sz="1200" dirty="0"/>
          </a:p>
        </p:txBody>
      </p:sp>
      <p:sp>
        <p:nvSpPr>
          <p:cNvPr id="16" name="Title 16"/>
          <p:cNvSpPr>
            <a:spLocks noGrp="1"/>
          </p:cNvSpPr>
          <p:nvPr>
            <p:ph type="title" hasCustomPrompt="1"/>
          </p:nvPr>
        </p:nvSpPr>
        <p:spPr>
          <a:xfrm>
            <a:off x="1204914" y="936046"/>
            <a:ext cx="7631221" cy="759006"/>
          </a:xfrm>
        </p:spPr>
        <p:txBody>
          <a:bodyPr wrap="square">
            <a:normAutofit/>
          </a:bodyPr>
          <a:lstStyle>
            <a:lvl1pPr>
              <a:defRPr>
                <a:solidFill>
                  <a:srgbClr val="DC1F26"/>
                </a:solidFill>
              </a:defRPr>
            </a:lvl1pPr>
          </a:lstStyle>
          <a:p>
            <a:r>
              <a:rPr lang="en-US" dirty="0" smtClean="0"/>
              <a:t>CLICK TO EDIT MASTER TITLE STYLE </a:t>
            </a:r>
            <a:endParaRPr lang="en-US" dirty="0"/>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14" y="967220"/>
            <a:ext cx="664464" cy="676656"/>
          </a:xfrm>
          <a:prstGeom prst="rect">
            <a:avLst/>
          </a:prstGeom>
        </p:spPr>
      </p:pic>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Learning objectives">
    <p:spTree>
      <p:nvGrpSpPr>
        <p:cNvPr id="1" name=""/>
        <p:cNvGrpSpPr/>
        <p:nvPr/>
      </p:nvGrpSpPr>
      <p:grpSpPr>
        <a:xfrm>
          <a:off x="0" y="0"/>
          <a:ext cx="0" cy="0"/>
          <a:chOff x="0" y="0"/>
          <a:chExt cx="0" cy="0"/>
        </a:xfrm>
      </p:grpSpPr>
      <p:sp>
        <p:nvSpPr>
          <p:cNvPr id="5" name="Down Arrow Callout 4"/>
          <p:cNvSpPr/>
          <p:nvPr userDrawn="1"/>
        </p:nvSpPr>
        <p:spPr>
          <a:xfrm>
            <a:off x="510933" y="419982"/>
            <a:ext cx="9022248" cy="1183585"/>
          </a:xfrm>
          <a:prstGeom prst="downArrowCallout">
            <a:avLst>
              <a:gd name="adj1" fmla="val 132640"/>
              <a:gd name="adj2" fmla="val 211149"/>
              <a:gd name="adj3" fmla="val 26754"/>
              <a:gd name="adj4" fmla="val 64977"/>
            </a:avLst>
          </a:prstGeom>
          <a:solidFill>
            <a:schemeClr val="accent1">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lgn="ctr">
              <a:defRPr baseline="0">
                <a:solidFill>
                  <a:schemeClr val="bg1"/>
                </a:solidFill>
              </a:defRPr>
            </a:lvl1pPr>
          </a:lstStyle>
          <a:p>
            <a:r>
              <a:rPr lang="en-US" dirty="0"/>
              <a:t>Learning Objectives</a:t>
            </a:r>
            <a:endParaRPr lang="en-GB" dirty="0"/>
          </a:p>
        </p:txBody>
      </p:sp>
      <p:sp>
        <p:nvSpPr>
          <p:cNvPr id="8" name="Content Placeholder 7"/>
          <p:cNvSpPr>
            <a:spLocks noGrp="1"/>
          </p:cNvSpPr>
          <p:nvPr>
            <p:ph sz="quarter" idx="10" hasCustomPrompt="1"/>
          </p:nvPr>
        </p:nvSpPr>
        <p:spPr>
          <a:xfrm>
            <a:off x="511679" y="1718108"/>
            <a:ext cx="9022248" cy="4581621"/>
          </a:xfrm>
        </p:spPr>
        <p:txBody>
          <a:bodyPr/>
          <a:lstStyle>
            <a:lvl1pPr marL="125058" indent="0">
              <a:buNone/>
              <a:defRPr/>
            </a:lvl1pPr>
          </a:lstStyle>
          <a:p>
            <a:pPr marL="124796" indent="0">
              <a:buNone/>
            </a:pPr>
            <a:r>
              <a:rPr lang="en-US" dirty="0"/>
              <a:t>At the end of this module, you will be able to:</a:t>
            </a:r>
          </a:p>
          <a:p>
            <a:r>
              <a:rPr lang="fr-FR" dirty="0"/>
              <a:t>1</a:t>
            </a:r>
          </a:p>
          <a:p>
            <a:r>
              <a:rPr lang="fr-FR" dirty="0"/>
              <a:t>2</a:t>
            </a:r>
          </a:p>
          <a:p>
            <a:r>
              <a:rPr lang="fr-FR" dirty="0"/>
              <a:t>3</a:t>
            </a:r>
          </a:p>
          <a:p>
            <a:r>
              <a:rPr lang="fr-FR" dirty="0"/>
              <a:t>4</a:t>
            </a:r>
          </a:p>
          <a:p>
            <a:r>
              <a:rPr lang="fr-FR" dirty="0"/>
              <a:t>5</a:t>
            </a:r>
          </a:p>
          <a:p>
            <a:r>
              <a:rPr lang="fr-FR" dirty="0"/>
              <a:t>6</a:t>
            </a:r>
          </a:p>
        </p:txBody>
      </p:sp>
    </p:spTree>
    <p:extLst>
      <p:ext uri="{BB962C8B-B14F-4D97-AF65-F5344CB8AC3E}">
        <p14:creationId xmlns:p14="http://schemas.microsoft.com/office/powerpoint/2010/main" val="1052007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Activity slide">
    <p:spTree>
      <p:nvGrpSpPr>
        <p:cNvPr id="1" name=""/>
        <p:cNvGrpSpPr/>
        <p:nvPr/>
      </p:nvGrpSpPr>
      <p:grpSpPr>
        <a:xfrm>
          <a:off x="0" y="0"/>
          <a:ext cx="0" cy="0"/>
          <a:chOff x="0" y="0"/>
          <a:chExt cx="0" cy="0"/>
        </a:xfrm>
      </p:grpSpPr>
      <p:sp>
        <p:nvSpPr>
          <p:cNvPr id="8" name="Down Arrow Callout 7"/>
          <p:cNvSpPr/>
          <p:nvPr userDrawn="1"/>
        </p:nvSpPr>
        <p:spPr>
          <a:xfrm>
            <a:off x="510933" y="419982"/>
            <a:ext cx="9022248" cy="1183585"/>
          </a:xfrm>
          <a:prstGeom prst="downArrowCallout">
            <a:avLst>
              <a:gd name="adj1" fmla="val 132640"/>
              <a:gd name="adj2" fmla="val 211149"/>
              <a:gd name="adj3" fmla="val 26754"/>
              <a:gd name="adj4" fmla="val 64977"/>
            </a:avLst>
          </a:prstGeom>
          <a:solidFill>
            <a:schemeClr val="accent1">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lgn="ctr">
              <a:defRPr baseline="0">
                <a:solidFill>
                  <a:schemeClr val="bg1"/>
                </a:solidFill>
              </a:defRPr>
            </a:lvl1pPr>
          </a:lstStyle>
          <a:p>
            <a:r>
              <a:rPr lang="en-US" dirty="0"/>
              <a:t>Exercise slide title</a:t>
            </a:r>
            <a:endParaRPr lang="en-GB" dirty="0"/>
          </a:p>
        </p:txBody>
      </p:sp>
      <p:sp>
        <p:nvSpPr>
          <p:cNvPr id="4" name="Content Placeholder 3"/>
          <p:cNvSpPr>
            <a:spLocks noGrp="1"/>
          </p:cNvSpPr>
          <p:nvPr>
            <p:ph sz="quarter" idx="11"/>
          </p:nvPr>
        </p:nvSpPr>
        <p:spPr>
          <a:xfrm>
            <a:off x="496761" y="1794468"/>
            <a:ext cx="9022248" cy="454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863237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Activity slide 2">
    <p:spTree>
      <p:nvGrpSpPr>
        <p:cNvPr id="1" name=""/>
        <p:cNvGrpSpPr/>
        <p:nvPr/>
      </p:nvGrpSpPr>
      <p:grpSpPr>
        <a:xfrm>
          <a:off x="0" y="0"/>
          <a:ext cx="0" cy="0"/>
          <a:chOff x="0" y="0"/>
          <a:chExt cx="0" cy="0"/>
        </a:xfrm>
      </p:grpSpPr>
      <p:sp>
        <p:nvSpPr>
          <p:cNvPr id="8" name="Down Arrow Callout 7"/>
          <p:cNvSpPr/>
          <p:nvPr userDrawn="1"/>
        </p:nvSpPr>
        <p:spPr>
          <a:xfrm>
            <a:off x="510933" y="419982"/>
            <a:ext cx="9022248" cy="1183585"/>
          </a:xfrm>
          <a:prstGeom prst="downArrowCallout">
            <a:avLst>
              <a:gd name="adj1" fmla="val 132640"/>
              <a:gd name="adj2" fmla="val 211149"/>
              <a:gd name="adj3" fmla="val 26754"/>
              <a:gd name="adj4" fmla="val 64977"/>
            </a:avLst>
          </a:prstGeom>
          <a:solidFill>
            <a:schemeClr val="accent1">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 name="Title 1"/>
          <p:cNvSpPr>
            <a:spLocks noGrp="1"/>
          </p:cNvSpPr>
          <p:nvPr>
            <p:ph type="title" hasCustomPrompt="1"/>
          </p:nvPr>
        </p:nvSpPr>
        <p:spPr>
          <a:xfrm>
            <a:off x="502206" y="302738"/>
            <a:ext cx="9039702" cy="1016460"/>
          </a:xfrm>
        </p:spPr>
        <p:txBody>
          <a:bodyPr/>
          <a:lstStyle>
            <a:lvl1pPr algn="ctr">
              <a:defRPr baseline="0">
                <a:solidFill>
                  <a:schemeClr val="bg1"/>
                </a:solidFill>
              </a:defRPr>
            </a:lvl1pPr>
          </a:lstStyle>
          <a:p>
            <a:r>
              <a:rPr lang="en-US" dirty="0"/>
              <a:t>Exercise slide title</a:t>
            </a:r>
            <a:endParaRPr lang="en-GB" dirty="0"/>
          </a:p>
        </p:txBody>
      </p:sp>
      <p:sp>
        <p:nvSpPr>
          <p:cNvPr id="7" name="Text Placeholder 5"/>
          <p:cNvSpPr>
            <a:spLocks noGrp="1"/>
          </p:cNvSpPr>
          <p:nvPr>
            <p:ph type="body" sz="quarter" idx="11" hasCustomPrompt="1"/>
          </p:nvPr>
        </p:nvSpPr>
        <p:spPr>
          <a:xfrm>
            <a:off x="5308477" y="1718108"/>
            <a:ext cx="4582729" cy="4657982"/>
          </a:xfrm>
        </p:spPr>
        <p:txBody>
          <a:bodyPr/>
          <a:lstStyle>
            <a:lvl1pPr>
              <a:defRPr baseline="0"/>
            </a:lvl1pPr>
          </a:lstStyle>
          <a:p>
            <a:pPr lvl="0"/>
            <a:r>
              <a:rPr lang="en-US" dirty="0"/>
              <a:t>Outcomes </a:t>
            </a:r>
          </a:p>
          <a:p>
            <a:pPr lvl="0"/>
            <a:r>
              <a:rPr lang="en-US" dirty="0"/>
              <a:t>feedback</a:t>
            </a:r>
            <a:endParaRPr lang="en-GB" dirty="0"/>
          </a:p>
        </p:txBody>
      </p:sp>
      <p:sp>
        <p:nvSpPr>
          <p:cNvPr id="4" name="Content Placeholder 3"/>
          <p:cNvSpPr>
            <a:spLocks noGrp="1"/>
          </p:cNvSpPr>
          <p:nvPr>
            <p:ph sz="quarter" idx="12"/>
          </p:nvPr>
        </p:nvSpPr>
        <p:spPr>
          <a:xfrm>
            <a:off x="510933" y="1718108"/>
            <a:ext cx="4511124" cy="46961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92609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Key messages slide">
    <p:spTree>
      <p:nvGrpSpPr>
        <p:cNvPr id="1" name=""/>
        <p:cNvGrpSpPr/>
        <p:nvPr/>
      </p:nvGrpSpPr>
      <p:grpSpPr>
        <a:xfrm>
          <a:off x="0" y="0"/>
          <a:ext cx="0" cy="0"/>
          <a:chOff x="0" y="0"/>
          <a:chExt cx="0" cy="0"/>
        </a:xfrm>
      </p:grpSpPr>
      <p:sp>
        <p:nvSpPr>
          <p:cNvPr id="5" name="Down Arrow Callout 4"/>
          <p:cNvSpPr/>
          <p:nvPr userDrawn="1"/>
        </p:nvSpPr>
        <p:spPr>
          <a:xfrm>
            <a:off x="510933" y="419982"/>
            <a:ext cx="9022248" cy="1183585"/>
          </a:xfrm>
          <a:prstGeom prst="downArrowCallout">
            <a:avLst>
              <a:gd name="adj1" fmla="val 132640"/>
              <a:gd name="adj2" fmla="val 211149"/>
              <a:gd name="adj3" fmla="val 26754"/>
              <a:gd name="adj4" fmla="val 64977"/>
            </a:avLst>
          </a:prstGeom>
          <a:solidFill>
            <a:schemeClr val="accent1">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lgn="ctr">
              <a:defRPr>
                <a:solidFill>
                  <a:schemeClr val="bg1"/>
                </a:solidFill>
              </a:defRPr>
            </a:lvl1pPr>
          </a:lstStyle>
          <a:p>
            <a:r>
              <a:rPr lang="en-US" dirty="0"/>
              <a:t>Key messages </a:t>
            </a:r>
            <a:endParaRPr lang="en-GB" dirty="0"/>
          </a:p>
        </p:txBody>
      </p:sp>
      <p:sp>
        <p:nvSpPr>
          <p:cNvPr id="3" name="Text Placeholder 3"/>
          <p:cNvSpPr>
            <a:spLocks noGrp="1"/>
          </p:cNvSpPr>
          <p:nvPr>
            <p:ph type="body" sz="quarter" idx="10" hasCustomPrompt="1"/>
          </p:nvPr>
        </p:nvSpPr>
        <p:spPr>
          <a:xfrm>
            <a:off x="487811" y="1614705"/>
            <a:ext cx="9068492" cy="4330268"/>
          </a:xfrm>
        </p:spPr>
        <p:txBody>
          <a:bodyPr/>
          <a:lstStyle>
            <a:lvl1pPr marL="125058" marR="0" indent="0" algn="l" defTabSz="916320" rtl="0" eaLnBrk="1" fontAlgn="base" latinLnBrk="0" hangingPunct="1">
              <a:lnSpc>
                <a:spcPct val="100000"/>
              </a:lnSpc>
              <a:spcBef>
                <a:spcPts val="457"/>
              </a:spcBef>
              <a:spcAft>
                <a:spcPct val="0"/>
              </a:spcAft>
              <a:buClr>
                <a:schemeClr val="accent1"/>
              </a:buClr>
              <a:buSzPct val="68000"/>
              <a:buFont typeface="Arial" panose="020B0604020202020204" pitchFamily="34" charset="0"/>
              <a:buNone/>
              <a:tabLst/>
              <a:defRPr lang="en-US" sz="2806" b="0" i="0" kern="1200" baseline="0" dirty="0" smtClean="0">
                <a:solidFill>
                  <a:schemeClr val="tx2"/>
                </a:solidFill>
                <a:effectLst/>
                <a:latin typeface="Arial" panose="020B0604020202020204" pitchFamily="34" charset="0"/>
                <a:ea typeface="+mn-ea"/>
                <a:cs typeface="Arial" panose="020B0604020202020204" pitchFamily="34" charset="0"/>
              </a:defRPr>
            </a:lvl1pPr>
          </a:lstStyle>
          <a:p>
            <a:pPr marL="416861" marR="0" lvl="0" indent="-291803" algn="l" defTabSz="916320" rtl="0" eaLnBrk="1" fontAlgn="base" latinLnBrk="0" hangingPunct="1">
              <a:lnSpc>
                <a:spcPct val="100000"/>
              </a:lnSpc>
              <a:spcBef>
                <a:spcPts val="457"/>
              </a:spcBef>
              <a:spcAft>
                <a:spcPct val="0"/>
              </a:spcAft>
              <a:buClr>
                <a:schemeClr val="accent1"/>
              </a:buClr>
              <a:buSzPct val="68000"/>
              <a:buFont typeface="Arial" panose="020B0604020202020204" pitchFamily="34" charset="0"/>
              <a:buChar char="►"/>
              <a:tabLst/>
              <a:defRPr/>
            </a:pPr>
            <a:r>
              <a:rPr lang="en-US" dirty="0"/>
              <a:t>4-6 key points based on entire content of module – presentation, video, practical or activities</a:t>
            </a:r>
          </a:p>
          <a:p>
            <a:pPr marL="416861" lvl="0" indent="-291803" algn="l" rtl="0" eaLnBrk="1" fontAlgn="base" hangingPunct="1">
              <a:spcBef>
                <a:spcPts val="457"/>
              </a:spcBef>
              <a:spcAft>
                <a:spcPct val="0"/>
              </a:spcAft>
              <a:buClr>
                <a:schemeClr val="accent1"/>
              </a:buClr>
              <a:buSzPct val="68000"/>
              <a:buFont typeface="Arial" panose="020B0604020202020204" pitchFamily="34" charset="0"/>
              <a:buChar char="►"/>
            </a:pPr>
            <a:endParaRPr lang="en-US" dirty="0"/>
          </a:p>
        </p:txBody>
      </p:sp>
    </p:spTree>
    <p:extLst>
      <p:ext uri="{BB962C8B-B14F-4D97-AF65-F5344CB8AC3E}">
        <p14:creationId xmlns:p14="http://schemas.microsoft.com/office/powerpoint/2010/main" val="15048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ntent slide">
    <p:spTree>
      <p:nvGrpSpPr>
        <p:cNvPr id="1" name=""/>
        <p:cNvGrpSpPr/>
        <p:nvPr/>
      </p:nvGrpSpPr>
      <p:grpSpPr>
        <a:xfrm>
          <a:off x="0" y="0"/>
          <a:ext cx="0" cy="0"/>
          <a:chOff x="0" y="0"/>
          <a:chExt cx="0" cy="0"/>
        </a:xfrm>
      </p:grpSpPr>
      <p:sp>
        <p:nvSpPr>
          <p:cNvPr id="7" name="Title 6"/>
          <p:cNvSpPr>
            <a:spLocks noGrp="1"/>
          </p:cNvSpPr>
          <p:nvPr>
            <p:ph type="title" hasCustomPrompt="1"/>
          </p:nvPr>
        </p:nvSpPr>
        <p:spPr/>
        <p:txBody>
          <a:bodyPr rtlCol="0">
            <a:normAutofit/>
          </a:bodyPr>
          <a:lstStyle>
            <a:lvl1pPr>
              <a:defRPr sz="4409" baseline="0"/>
            </a:lvl1pPr>
            <a:extLst/>
          </a:lstStyle>
          <a:p>
            <a:r>
              <a:rPr lang="en-GB" noProof="0" dirty="0"/>
              <a:t>Contents of module</a:t>
            </a:r>
          </a:p>
        </p:txBody>
      </p:sp>
      <p:cxnSp>
        <p:nvCxnSpPr>
          <p:cNvPr id="8" name="Connecteur droit 7"/>
          <p:cNvCxnSpPr/>
          <p:nvPr userDrawn="1"/>
        </p:nvCxnSpPr>
        <p:spPr>
          <a:xfrm>
            <a:off x="513568" y="1319197"/>
            <a:ext cx="9016978"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Content Placeholder 3"/>
          <p:cNvSpPr>
            <a:spLocks noGrp="1"/>
          </p:cNvSpPr>
          <p:nvPr>
            <p:ph sz="quarter" idx="10"/>
          </p:nvPr>
        </p:nvSpPr>
        <p:spPr>
          <a:xfrm>
            <a:off x="511679" y="1641748"/>
            <a:ext cx="9022248" cy="4505261"/>
          </a:xfrm>
        </p:spPr>
        <p:txBody>
          <a:bodyPr/>
          <a:lstStyle>
            <a:lvl1pP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3930038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lide presenta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4" name="Content Placeholder 3"/>
          <p:cNvSpPr>
            <a:spLocks noGrp="1"/>
          </p:cNvSpPr>
          <p:nvPr>
            <p:ph sz="quarter" idx="10"/>
          </p:nvPr>
        </p:nvSpPr>
        <p:spPr>
          <a:xfrm>
            <a:off x="511679" y="1641748"/>
            <a:ext cx="9022248" cy="450526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5606773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0534" y="402484"/>
            <a:ext cx="8663047" cy="1461188"/>
          </a:xfrm>
          <a:prstGeom prst="rect">
            <a:avLst/>
          </a:prstGeom>
        </p:spPr>
        <p:txBody>
          <a:bodyPr vert="horz" lIns="0" tIns="0" rIns="0" bIns="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90534" y="2012414"/>
            <a:ext cx="8663047" cy="4796544"/>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90534" y="7006701"/>
            <a:ext cx="2259925" cy="402483"/>
          </a:xfrm>
          <a:prstGeom prst="rect">
            <a:avLst/>
          </a:prstGeom>
        </p:spPr>
        <p:txBody>
          <a:bodyPr vert="horz" lIns="91440" tIns="45720" rIns="91440" bIns="45720" rtlCol="0" anchor="ctr"/>
          <a:lstStyle>
            <a:lvl1pPr algn="l">
              <a:defRPr sz="1318">
                <a:solidFill>
                  <a:schemeClr val="tx1">
                    <a:tint val="75000"/>
                  </a:schemeClr>
                </a:solidFill>
              </a:defRPr>
            </a:lvl1pPr>
          </a:lstStyle>
          <a:p>
            <a:fld id="{C9E73051-DB30-A64F-9FD3-2512FC6A75D9}" type="datetime1">
              <a:rPr lang="en-ZA" smtClean="0"/>
              <a:t>2017/07/07</a:t>
            </a:fld>
            <a:endParaRPr lang="en-US"/>
          </a:p>
        </p:txBody>
      </p:sp>
      <p:sp>
        <p:nvSpPr>
          <p:cNvPr id="5" name="Footer Placeholder 4"/>
          <p:cNvSpPr>
            <a:spLocks noGrp="1"/>
          </p:cNvSpPr>
          <p:nvPr>
            <p:ph type="ftr" sz="quarter" idx="3"/>
          </p:nvPr>
        </p:nvSpPr>
        <p:spPr>
          <a:xfrm>
            <a:off x="3327113" y="7006701"/>
            <a:ext cx="3389888" cy="402483"/>
          </a:xfrm>
          <a:prstGeom prst="rect">
            <a:avLst/>
          </a:prstGeom>
        </p:spPr>
        <p:txBody>
          <a:bodyPr vert="horz" lIns="91440" tIns="45720" rIns="91440" bIns="45720" rtlCol="0" anchor="ctr"/>
          <a:lstStyle>
            <a:lvl1pPr algn="ctr">
              <a:defRPr sz="1318">
                <a:solidFill>
                  <a:schemeClr val="tx1">
                    <a:tint val="75000"/>
                  </a:schemeClr>
                </a:solidFill>
              </a:defRPr>
            </a:lvl1pPr>
          </a:lstStyle>
          <a:p>
            <a:endParaRPr lang="en-US"/>
          </a:p>
        </p:txBody>
      </p:sp>
      <p:sp>
        <p:nvSpPr>
          <p:cNvPr id="21" name="Slide Number Placeholder 5"/>
          <p:cNvSpPr>
            <a:spLocks noGrp="1"/>
          </p:cNvSpPr>
          <p:nvPr>
            <p:ph type="sldNum" sz="quarter" idx="4"/>
          </p:nvPr>
        </p:nvSpPr>
        <p:spPr>
          <a:xfrm>
            <a:off x="8836135" y="6996068"/>
            <a:ext cx="506303" cy="295932"/>
          </a:xfrm>
          <a:prstGeom prst="rect">
            <a:avLst/>
          </a:prstGeom>
        </p:spPr>
        <p:txBody>
          <a:bodyPr lIns="0" tIns="0" rIns="0" bIns="0" anchor="ctr"/>
          <a:lstStyle>
            <a:lvl1pPr algn="ctr">
              <a:defRPr sz="1200" b="1">
                <a:solidFill>
                  <a:schemeClr val="bg1"/>
                </a:solidFill>
                <a:latin typeface="Trebuchet MS" charset="0"/>
                <a:ea typeface="Trebuchet MS" charset="0"/>
                <a:cs typeface="Trebuchet MS" charset="0"/>
              </a:defRPr>
            </a:lvl1pPr>
          </a:lstStyle>
          <a:p>
            <a:fld id="{F699B3C4-AA33-E74C-9AE8-E97D7C86624E}" type="slidenum">
              <a:rPr lang="en-US" smtClean="0"/>
              <a:pPr/>
              <a:t>‹#›</a:t>
            </a:fld>
            <a:endParaRPr lang="en-US" dirty="0"/>
          </a:p>
        </p:txBody>
      </p:sp>
    </p:spTree>
    <p:extLst>
      <p:ext uri="{BB962C8B-B14F-4D97-AF65-F5344CB8AC3E}">
        <p14:creationId xmlns:p14="http://schemas.microsoft.com/office/powerpoint/2010/main" val="30672528"/>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4" r:id="rId4"/>
    <p:sldLayoutId id="2147483745" r:id="rId5"/>
    <p:sldLayoutId id="2147483746" r:id="rId6"/>
    <p:sldLayoutId id="2147483747" r:id="rId7"/>
    <p:sldLayoutId id="2147483713" r:id="rId8"/>
    <p:sldLayoutId id="2147483738" r:id="rId9"/>
    <p:sldLayoutId id="2147483725" r:id="rId10"/>
    <p:sldLayoutId id="2147483735" r:id="rId11"/>
    <p:sldLayoutId id="2147483736" r:id="rId12"/>
    <p:sldLayoutId id="2147483729" r:id="rId13"/>
    <p:sldLayoutId id="2147483726" r:id="rId14"/>
    <p:sldLayoutId id="2147483748" r:id="rId15"/>
  </p:sldLayoutIdLst>
  <p:hf hdr="0" ftr="0" dt="0"/>
  <p:txStyles>
    <p:titleStyle>
      <a:lvl1pPr algn="l" defTabSz="1004373" rtl="0" eaLnBrk="1" latinLnBrk="0" hangingPunct="1">
        <a:lnSpc>
          <a:spcPct val="90000"/>
        </a:lnSpc>
        <a:spcBef>
          <a:spcPct val="0"/>
        </a:spcBef>
        <a:buNone/>
        <a:defRPr sz="2800" b="1" i="1" kern="1200">
          <a:solidFill>
            <a:schemeClr val="tx1"/>
          </a:solidFill>
          <a:latin typeface="Trebuchet MS" charset="0"/>
          <a:ea typeface="Trebuchet MS" charset="0"/>
          <a:cs typeface="Trebuchet MS" charset="0"/>
        </a:defRPr>
      </a:lvl1pPr>
    </p:titleStyle>
    <p:bodyStyle>
      <a:lvl1pPr marL="251093" indent="-251093" algn="l" defTabSz="1004373" rtl="0" eaLnBrk="1" latinLnBrk="0" hangingPunct="1">
        <a:lnSpc>
          <a:spcPct val="100000"/>
        </a:lnSpc>
        <a:spcBef>
          <a:spcPts val="1098"/>
        </a:spcBef>
        <a:spcAft>
          <a:spcPts val="600"/>
        </a:spcAft>
        <a:buClr>
          <a:srgbClr val="DC1F26"/>
        </a:buClr>
        <a:buFont typeface="Wingdings" charset="2"/>
        <a:buChar char="§"/>
        <a:defRPr sz="1600" kern="1200">
          <a:solidFill>
            <a:schemeClr val="tx1">
              <a:lumMod val="50000"/>
              <a:lumOff val="50000"/>
            </a:schemeClr>
          </a:solidFill>
          <a:latin typeface="Trebuchet MS" charset="0"/>
          <a:ea typeface="Trebuchet MS" charset="0"/>
          <a:cs typeface="Trebuchet MS" charset="0"/>
        </a:defRPr>
      </a:lvl1pPr>
      <a:lvl2pPr marL="753280" indent="-251093" algn="l" defTabSz="1004373" rtl="0" eaLnBrk="1" latinLnBrk="0" hangingPunct="1">
        <a:lnSpc>
          <a:spcPct val="100000"/>
        </a:lnSpc>
        <a:spcBef>
          <a:spcPts val="549"/>
        </a:spcBef>
        <a:spcAft>
          <a:spcPts val="600"/>
        </a:spcAft>
        <a:buClr>
          <a:srgbClr val="DC1F26"/>
        </a:buClr>
        <a:buFont typeface="Wingdings" charset="2"/>
        <a:buChar char="§"/>
        <a:defRPr sz="1600" kern="1200">
          <a:solidFill>
            <a:schemeClr val="tx1">
              <a:lumMod val="50000"/>
              <a:lumOff val="50000"/>
            </a:schemeClr>
          </a:solidFill>
          <a:latin typeface="Trebuchet MS" charset="0"/>
          <a:ea typeface="Trebuchet MS" charset="0"/>
          <a:cs typeface="Trebuchet MS" charset="0"/>
        </a:defRPr>
      </a:lvl2pPr>
      <a:lvl3pPr marL="1255466" indent="-251093" algn="l" defTabSz="1004373" rtl="0" eaLnBrk="1" latinLnBrk="0" hangingPunct="1">
        <a:lnSpc>
          <a:spcPct val="100000"/>
        </a:lnSpc>
        <a:spcBef>
          <a:spcPts val="549"/>
        </a:spcBef>
        <a:spcAft>
          <a:spcPts val="600"/>
        </a:spcAft>
        <a:buClr>
          <a:srgbClr val="DC1F26"/>
        </a:buClr>
        <a:buFont typeface="Wingdings" charset="2"/>
        <a:buChar char="§"/>
        <a:defRPr sz="1600" kern="1200">
          <a:solidFill>
            <a:schemeClr val="tx1">
              <a:lumMod val="50000"/>
              <a:lumOff val="50000"/>
            </a:schemeClr>
          </a:solidFill>
          <a:latin typeface="Trebuchet MS" charset="0"/>
          <a:ea typeface="Trebuchet MS" charset="0"/>
          <a:cs typeface="Trebuchet MS" charset="0"/>
        </a:defRPr>
      </a:lvl3pPr>
      <a:lvl4pPr marL="1757652" indent="-251093" algn="l" defTabSz="1004373" rtl="0" eaLnBrk="1" latinLnBrk="0" hangingPunct="1">
        <a:lnSpc>
          <a:spcPct val="100000"/>
        </a:lnSpc>
        <a:spcBef>
          <a:spcPts val="549"/>
        </a:spcBef>
        <a:spcAft>
          <a:spcPts val="600"/>
        </a:spcAft>
        <a:buClr>
          <a:srgbClr val="DC1F26"/>
        </a:buClr>
        <a:buFont typeface="Wingdings" charset="2"/>
        <a:buChar char="§"/>
        <a:defRPr sz="1600" kern="1200">
          <a:solidFill>
            <a:schemeClr val="tx1">
              <a:lumMod val="50000"/>
              <a:lumOff val="50000"/>
            </a:schemeClr>
          </a:solidFill>
          <a:latin typeface="Trebuchet MS" charset="0"/>
          <a:ea typeface="Trebuchet MS" charset="0"/>
          <a:cs typeface="Trebuchet MS" charset="0"/>
        </a:defRPr>
      </a:lvl4pPr>
      <a:lvl5pPr marL="2259838" indent="-251093" algn="l" defTabSz="1004373" rtl="0" eaLnBrk="1" latinLnBrk="0" hangingPunct="1">
        <a:lnSpc>
          <a:spcPct val="100000"/>
        </a:lnSpc>
        <a:spcBef>
          <a:spcPts val="549"/>
        </a:spcBef>
        <a:spcAft>
          <a:spcPts val="600"/>
        </a:spcAft>
        <a:buClr>
          <a:srgbClr val="DC1F26"/>
        </a:buClr>
        <a:buFont typeface="Wingdings" charset="2"/>
        <a:buChar char="§"/>
        <a:defRPr sz="1600" kern="1200">
          <a:solidFill>
            <a:schemeClr val="tx1">
              <a:lumMod val="50000"/>
              <a:lumOff val="50000"/>
            </a:schemeClr>
          </a:solidFill>
          <a:latin typeface="Trebuchet MS" charset="0"/>
          <a:ea typeface="Trebuchet MS" charset="0"/>
          <a:cs typeface="Trebuchet MS" charset="0"/>
        </a:defRPr>
      </a:lvl5pPr>
      <a:lvl6pPr marL="2762025" indent="-251093" algn="l" defTabSz="1004373" rtl="0" eaLnBrk="1" latinLnBrk="0" hangingPunct="1">
        <a:lnSpc>
          <a:spcPct val="90000"/>
        </a:lnSpc>
        <a:spcBef>
          <a:spcPts val="549"/>
        </a:spcBef>
        <a:buFont typeface="Arial" panose="020B0604020202020204" pitchFamily="34" charset="0"/>
        <a:buChar char="•"/>
        <a:defRPr sz="1977" kern="1200">
          <a:solidFill>
            <a:schemeClr val="tx1"/>
          </a:solidFill>
          <a:latin typeface="+mn-lt"/>
          <a:ea typeface="+mn-ea"/>
          <a:cs typeface="+mn-cs"/>
        </a:defRPr>
      </a:lvl6pPr>
      <a:lvl7pPr marL="3264210" indent="-251093" algn="l" defTabSz="1004373" rtl="0" eaLnBrk="1" latinLnBrk="0" hangingPunct="1">
        <a:lnSpc>
          <a:spcPct val="90000"/>
        </a:lnSpc>
        <a:spcBef>
          <a:spcPts val="549"/>
        </a:spcBef>
        <a:buFont typeface="Arial" panose="020B0604020202020204" pitchFamily="34" charset="0"/>
        <a:buChar char="•"/>
        <a:defRPr sz="1977" kern="1200">
          <a:solidFill>
            <a:schemeClr val="tx1"/>
          </a:solidFill>
          <a:latin typeface="+mn-lt"/>
          <a:ea typeface="+mn-ea"/>
          <a:cs typeface="+mn-cs"/>
        </a:defRPr>
      </a:lvl7pPr>
      <a:lvl8pPr marL="3766398" indent="-251093" algn="l" defTabSz="1004373" rtl="0" eaLnBrk="1" latinLnBrk="0" hangingPunct="1">
        <a:lnSpc>
          <a:spcPct val="90000"/>
        </a:lnSpc>
        <a:spcBef>
          <a:spcPts val="549"/>
        </a:spcBef>
        <a:buFont typeface="Arial" panose="020B0604020202020204" pitchFamily="34" charset="0"/>
        <a:buChar char="•"/>
        <a:defRPr sz="1977" kern="1200">
          <a:solidFill>
            <a:schemeClr val="tx1"/>
          </a:solidFill>
          <a:latin typeface="+mn-lt"/>
          <a:ea typeface="+mn-ea"/>
          <a:cs typeface="+mn-cs"/>
        </a:defRPr>
      </a:lvl8pPr>
      <a:lvl9pPr marL="4268583" indent="-251093" algn="l" defTabSz="1004373" rtl="0" eaLnBrk="1" latinLnBrk="0" hangingPunct="1">
        <a:lnSpc>
          <a:spcPct val="90000"/>
        </a:lnSpc>
        <a:spcBef>
          <a:spcPts val="549"/>
        </a:spcBef>
        <a:buFont typeface="Arial" panose="020B0604020202020204" pitchFamily="34" charset="0"/>
        <a:buChar char="•"/>
        <a:defRPr sz="1977" kern="1200">
          <a:solidFill>
            <a:schemeClr val="tx1"/>
          </a:solidFill>
          <a:latin typeface="+mn-lt"/>
          <a:ea typeface="+mn-ea"/>
          <a:cs typeface="+mn-cs"/>
        </a:defRPr>
      </a:lvl9pPr>
    </p:bodyStyle>
    <p:otherStyle>
      <a:defPPr>
        <a:defRPr lang="en-US"/>
      </a:defPPr>
      <a:lvl1pPr marL="0" algn="l" defTabSz="1004373" rtl="0" eaLnBrk="1" latinLnBrk="0" hangingPunct="1">
        <a:defRPr sz="1977" kern="1200">
          <a:solidFill>
            <a:schemeClr val="tx1"/>
          </a:solidFill>
          <a:latin typeface="+mn-lt"/>
          <a:ea typeface="+mn-ea"/>
          <a:cs typeface="+mn-cs"/>
        </a:defRPr>
      </a:lvl1pPr>
      <a:lvl2pPr marL="502185" algn="l" defTabSz="1004373" rtl="0" eaLnBrk="1" latinLnBrk="0" hangingPunct="1">
        <a:defRPr sz="1977" kern="1200">
          <a:solidFill>
            <a:schemeClr val="tx1"/>
          </a:solidFill>
          <a:latin typeface="+mn-lt"/>
          <a:ea typeface="+mn-ea"/>
          <a:cs typeface="+mn-cs"/>
        </a:defRPr>
      </a:lvl2pPr>
      <a:lvl3pPr marL="1004373" algn="l" defTabSz="1004373" rtl="0" eaLnBrk="1" latinLnBrk="0" hangingPunct="1">
        <a:defRPr sz="1977" kern="1200">
          <a:solidFill>
            <a:schemeClr val="tx1"/>
          </a:solidFill>
          <a:latin typeface="+mn-lt"/>
          <a:ea typeface="+mn-ea"/>
          <a:cs typeface="+mn-cs"/>
        </a:defRPr>
      </a:lvl3pPr>
      <a:lvl4pPr marL="1506558" algn="l" defTabSz="1004373" rtl="0" eaLnBrk="1" latinLnBrk="0" hangingPunct="1">
        <a:defRPr sz="1977" kern="1200">
          <a:solidFill>
            <a:schemeClr val="tx1"/>
          </a:solidFill>
          <a:latin typeface="+mn-lt"/>
          <a:ea typeface="+mn-ea"/>
          <a:cs typeface="+mn-cs"/>
        </a:defRPr>
      </a:lvl4pPr>
      <a:lvl5pPr marL="2008746" algn="l" defTabSz="1004373" rtl="0" eaLnBrk="1" latinLnBrk="0" hangingPunct="1">
        <a:defRPr sz="1977" kern="1200">
          <a:solidFill>
            <a:schemeClr val="tx1"/>
          </a:solidFill>
          <a:latin typeface="+mn-lt"/>
          <a:ea typeface="+mn-ea"/>
          <a:cs typeface="+mn-cs"/>
        </a:defRPr>
      </a:lvl5pPr>
      <a:lvl6pPr marL="2510931" algn="l" defTabSz="1004373" rtl="0" eaLnBrk="1" latinLnBrk="0" hangingPunct="1">
        <a:defRPr sz="1977" kern="1200">
          <a:solidFill>
            <a:schemeClr val="tx1"/>
          </a:solidFill>
          <a:latin typeface="+mn-lt"/>
          <a:ea typeface="+mn-ea"/>
          <a:cs typeface="+mn-cs"/>
        </a:defRPr>
      </a:lvl6pPr>
      <a:lvl7pPr marL="3013117" algn="l" defTabSz="1004373" rtl="0" eaLnBrk="1" latinLnBrk="0" hangingPunct="1">
        <a:defRPr sz="1977" kern="1200">
          <a:solidFill>
            <a:schemeClr val="tx1"/>
          </a:solidFill>
          <a:latin typeface="+mn-lt"/>
          <a:ea typeface="+mn-ea"/>
          <a:cs typeface="+mn-cs"/>
        </a:defRPr>
      </a:lvl7pPr>
      <a:lvl8pPr marL="3515304" algn="l" defTabSz="1004373" rtl="0" eaLnBrk="1" latinLnBrk="0" hangingPunct="1">
        <a:defRPr sz="1977" kern="1200">
          <a:solidFill>
            <a:schemeClr val="tx1"/>
          </a:solidFill>
          <a:latin typeface="+mn-lt"/>
          <a:ea typeface="+mn-ea"/>
          <a:cs typeface="+mn-cs"/>
        </a:defRPr>
      </a:lvl8pPr>
      <a:lvl9pPr marL="4017490" algn="l" defTabSz="1004373" rtl="0" eaLnBrk="1" latinLnBrk="0" hangingPunct="1">
        <a:defRPr sz="197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0.jpg"/><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sz="quarter" idx="13"/>
          </p:nvPr>
        </p:nvSpPr>
        <p:spPr/>
        <p:txBody>
          <a:bodyPr/>
          <a:lstStyle/>
          <a:p>
            <a:r>
              <a:rPr lang="en-GB" sz="1603" dirty="0">
                <a:solidFill>
                  <a:schemeClr val="tx1">
                    <a:lumMod val="65000"/>
                    <a:lumOff val="35000"/>
                  </a:schemeClr>
                </a:solidFill>
              </a:rPr>
              <a:t>PROGRAMME MODULE 3 (PM3)</a:t>
            </a:r>
          </a:p>
        </p:txBody>
      </p:sp>
      <p:sp>
        <p:nvSpPr>
          <p:cNvPr id="4" name="Title 3"/>
          <p:cNvSpPr>
            <a:spLocks noGrp="1"/>
          </p:cNvSpPr>
          <p:nvPr>
            <p:ph type="title"/>
          </p:nvPr>
        </p:nvSpPr>
        <p:spPr/>
        <p:txBody>
          <a:bodyPr>
            <a:noAutofit/>
          </a:bodyPr>
          <a:lstStyle/>
          <a:p>
            <a:r>
              <a:rPr lang="en-GB" dirty="0"/>
              <a:t>PLAN AND ESTABLISH A SAMPLE REFERRAL NETWORK FOR TB DIAGNOSIS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204914" y="2027237"/>
            <a:ext cx="7631221" cy="4611670"/>
          </a:xfrm>
        </p:spPr>
        <p:txBody>
          <a:bodyPr/>
          <a:lstStyle/>
          <a:p>
            <a:pPr marL="0" indent="0">
              <a:spcBef>
                <a:spcPts val="600"/>
              </a:spcBef>
              <a:buNone/>
            </a:pPr>
            <a:r>
              <a:rPr lang="en-US" sz="2000" b="1" dirty="0">
                <a:solidFill>
                  <a:schemeClr val="tx1">
                    <a:lumMod val="65000"/>
                    <a:lumOff val="35000"/>
                  </a:schemeClr>
                </a:solidFill>
              </a:rPr>
              <a:t>Strengths</a:t>
            </a:r>
          </a:p>
          <a:p>
            <a:pPr lvl="1">
              <a:spcBef>
                <a:spcPts val="600"/>
              </a:spcBef>
            </a:pPr>
            <a:r>
              <a:rPr lang="en-US" sz="2000" dirty="0">
                <a:solidFill>
                  <a:schemeClr val="tx1">
                    <a:lumMod val="65000"/>
                    <a:lumOff val="35000"/>
                  </a:schemeClr>
                </a:solidFill>
              </a:rPr>
              <a:t>Increased focus on specimen transport through GLI and the Global Health Security Agenda (GHSA</a:t>
            </a:r>
            <a:r>
              <a:rPr lang="en-US" sz="2000" dirty="0" smtClean="0">
                <a:solidFill>
                  <a:schemeClr val="tx1">
                    <a:lumMod val="65000"/>
                    <a:lumOff val="35000"/>
                  </a:schemeClr>
                </a:solidFill>
              </a:rPr>
              <a:t>)</a:t>
            </a:r>
          </a:p>
          <a:p>
            <a:pPr lvl="1">
              <a:spcBef>
                <a:spcPts val="600"/>
              </a:spcBef>
            </a:pPr>
            <a:r>
              <a:rPr lang="en-US" sz="2000" dirty="0" smtClean="0">
                <a:solidFill>
                  <a:schemeClr val="tx1">
                    <a:lumMod val="65000"/>
                    <a:lumOff val="35000"/>
                  </a:schemeClr>
                </a:solidFill>
              </a:rPr>
              <a:t>Availability of GIS maps &amp; mapping software that could be adapted to meet the needs of the TB programme </a:t>
            </a:r>
          </a:p>
          <a:p>
            <a:pPr marL="125058" indent="0">
              <a:buNone/>
            </a:pPr>
            <a:endParaRPr lang="en-GB" sz="2000" dirty="0"/>
          </a:p>
        </p:txBody>
      </p:sp>
      <p:sp>
        <p:nvSpPr>
          <p:cNvPr id="4" name="Title 3"/>
          <p:cNvSpPr>
            <a:spLocks noGrp="1"/>
          </p:cNvSpPr>
          <p:nvPr>
            <p:ph type="title"/>
          </p:nvPr>
        </p:nvSpPr>
        <p:spPr/>
        <p:txBody>
          <a:bodyPr>
            <a:noAutofit/>
          </a:bodyPr>
          <a:lstStyle/>
          <a:p>
            <a:r>
              <a:rPr lang="en-GB" dirty="0"/>
              <a:t>CURRENT STATUS OF SPECIMEN REFERRAL NETWORKS IN LMICS</a:t>
            </a:r>
          </a:p>
        </p:txBody>
      </p:sp>
    </p:spTree>
    <p:extLst>
      <p:ext uri="{BB962C8B-B14F-4D97-AF65-F5344CB8AC3E}">
        <p14:creationId xmlns:p14="http://schemas.microsoft.com/office/powerpoint/2010/main" val="6379952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204914" y="1951037"/>
            <a:ext cx="7631221" cy="4611670"/>
          </a:xfrm>
        </p:spPr>
        <p:txBody>
          <a:bodyPr/>
          <a:lstStyle/>
          <a:p>
            <a:pPr marL="0" indent="0">
              <a:spcBef>
                <a:spcPts val="600"/>
              </a:spcBef>
              <a:buNone/>
            </a:pPr>
            <a:r>
              <a:rPr lang="en-US" sz="2000" b="1" dirty="0">
                <a:solidFill>
                  <a:schemeClr val="tx1">
                    <a:lumMod val="65000"/>
                    <a:lumOff val="35000"/>
                  </a:schemeClr>
                </a:solidFill>
              </a:rPr>
              <a:t>Strengths</a:t>
            </a:r>
          </a:p>
          <a:p>
            <a:pPr lvl="1">
              <a:spcBef>
                <a:spcPts val="600"/>
              </a:spcBef>
            </a:pPr>
            <a:r>
              <a:rPr lang="en-US" sz="2000" dirty="0" smtClean="0">
                <a:solidFill>
                  <a:schemeClr val="tx1">
                    <a:lumMod val="65000"/>
                    <a:lumOff val="35000"/>
                  </a:schemeClr>
                </a:solidFill>
              </a:rPr>
              <a:t>Guidelines/trainings </a:t>
            </a:r>
            <a:r>
              <a:rPr lang="en-US" sz="2000" dirty="0">
                <a:solidFill>
                  <a:schemeClr val="tx1">
                    <a:lumMod val="65000"/>
                    <a:lumOff val="35000"/>
                  </a:schemeClr>
                </a:solidFill>
              </a:rPr>
              <a:t>on specimen transport </a:t>
            </a:r>
            <a:r>
              <a:rPr lang="en-US" sz="2000" dirty="0" smtClean="0">
                <a:solidFill>
                  <a:schemeClr val="tx1">
                    <a:lumMod val="65000"/>
                    <a:lumOff val="35000"/>
                  </a:schemeClr>
                </a:solidFill>
              </a:rPr>
              <a:t>specifically:</a:t>
            </a:r>
            <a:endParaRPr lang="en-US" sz="2000" dirty="0">
              <a:solidFill>
                <a:schemeClr val="tx1">
                  <a:lumMod val="65000"/>
                  <a:lumOff val="35000"/>
                </a:schemeClr>
              </a:solidFill>
            </a:endParaRPr>
          </a:p>
          <a:p>
            <a:pPr marL="742950" lvl="1" indent="-285750" defTabSz="1004377"/>
            <a:r>
              <a:rPr lang="en-US" sz="2000" dirty="0">
                <a:solidFill>
                  <a:schemeClr val="tx1">
                    <a:lumMod val="65000"/>
                    <a:lumOff val="35000"/>
                  </a:schemeClr>
                </a:solidFill>
              </a:rPr>
              <a:t>GHSA National Laboratory System Action Package </a:t>
            </a:r>
            <a:r>
              <a:rPr lang="en-US" sz="2000" u="sng" dirty="0">
                <a:solidFill>
                  <a:schemeClr val="accent2"/>
                </a:solidFill>
              </a:rPr>
              <a:t>http://www.cdc.gov/globalhealth/security/actionpackages/national_laboratory.htm</a:t>
            </a:r>
          </a:p>
          <a:p>
            <a:pPr marL="742950" lvl="1" indent="-285750" defTabSz="1004377"/>
            <a:r>
              <a:rPr lang="en-US" sz="2000" dirty="0">
                <a:solidFill>
                  <a:schemeClr val="tx1">
                    <a:lumMod val="65000"/>
                    <a:lumOff val="35000"/>
                  </a:schemeClr>
                </a:solidFill>
              </a:rPr>
              <a:t>World Health Organization Guidelines for the Safe Transport of Infectious Substances and Diagnostic Specimens </a:t>
            </a:r>
            <a:r>
              <a:rPr lang="en-US" sz="2000" u="sng" dirty="0">
                <a:solidFill>
                  <a:schemeClr val="accent2"/>
                </a:solidFill>
              </a:rPr>
              <a:t>http://apps.who.int/iris/bitstream/10665/149288/1/WHO_HSE_GCR_2015.2_eng.pdf?ua=1</a:t>
            </a:r>
          </a:p>
          <a:p>
            <a:pPr marL="742950" lvl="1" indent="-285750" defTabSz="1004377"/>
            <a:r>
              <a:rPr lang="en-US" sz="2000" dirty="0">
                <a:solidFill>
                  <a:schemeClr val="tx1">
                    <a:lumMod val="65000"/>
                    <a:lumOff val="35000"/>
                  </a:schemeClr>
                </a:solidFill>
              </a:rPr>
              <a:t>GLI Training Package Module 3: Collection and Transporting Sputum Specimens </a:t>
            </a:r>
            <a:r>
              <a:rPr lang="en-US" sz="2000" u="sng" dirty="0">
                <a:solidFill>
                  <a:schemeClr val="accent2"/>
                </a:solidFill>
              </a:rPr>
              <a:t>http://www.stoptb.org/wg/gli/TrainingPackage_XPERT_MTB_RIF.asp</a:t>
            </a:r>
          </a:p>
          <a:p>
            <a:pPr marL="125058" indent="0">
              <a:buNone/>
            </a:pPr>
            <a:endParaRPr lang="en-GB" sz="2000" dirty="0"/>
          </a:p>
        </p:txBody>
      </p:sp>
      <p:sp>
        <p:nvSpPr>
          <p:cNvPr id="4" name="Title 3"/>
          <p:cNvSpPr>
            <a:spLocks noGrp="1"/>
          </p:cNvSpPr>
          <p:nvPr>
            <p:ph type="title"/>
          </p:nvPr>
        </p:nvSpPr>
        <p:spPr/>
        <p:txBody>
          <a:bodyPr>
            <a:noAutofit/>
          </a:bodyPr>
          <a:lstStyle/>
          <a:p>
            <a:r>
              <a:rPr lang="en-GB" dirty="0"/>
              <a:t>CURRENT STATUS OF SPECIMEN REFERRAL NETWORKS IN LMICS</a:t>
            </a:r>
          </a:p>
        </p:txBody>
      </p:sp>
    </p:spTree>
    <p:extLst>
      <p:ext uri="{BB962C8B-B14F-4D97-AF65-F5344CB8AC3E}">
        <p14:creationId xmlns:p14="http://schemas.microsoft.com/office/powerpoint/2010/main" val="59569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0" indent="0">
              <a:spcBef>
                <a:spcPts val="600"/>
              </a:spcBef>
              <a:buNone/>
            </a:pPr>
            <a:r>
              <a:rPr lang="en-US" sz="2000" b="1" dirty="0">
                <a:solidFill>
                  <a:schemeClr val="tx1">
                    <a:lumMod val="65000"/>
                    <a:lumOff val="35000"/>
                  </a:schemeClr>
                </a:solidFill>
              </a:rPr>
              <a:t>Weaknesses</a:t>
            </a:r>
          </a:p>
          <a:p>
            <a:pPr lvl="1">
              <a:spcBef>
                <a:spcPts val="600"/>
              </a:spcBef>
            </a:pPr>
            <a:r>
              <a:rPr lang="en-US" sz="2000" dirty="0">
                <a:solidFill>
                  <a:schemeClr val="tx1">
                    <a:lumMod val="65000"/>
                    <a:lumOff val="35000"/>
                  </a:schemeClr>
                </a:solidFill>
              </a:rPr>
              <a:t>Lack of understanding and comprehensive view of specimen referral networks in a country</a:t>
            </a:r>
          </a:p>
          <a:p>
            <a:pPr lvl="1">
              <a:spcBef>
                <a:spcPts val="600"/>
              </a:spcBef>
            </a:pPr>
            <a:r>
              <a:rPr lang="en-US" sz="2000" dirty="0">
                <a:solidFill>
                  <a:schemeClr val="tx1">
                    <a:lumMod val="65000"/>
                    <a:lumOff val="35000"/>
                  </a:schemeClr>
                </a:solidFill>
              </a:rPr>
              <a:t>Weak coordination/supervision </a:t>
            </a:r>
          </a:p>
          <a:p>
            <a:pPr lvl="1">
              <a:spcBef>
                <a:spcPts val="600"/>
              </a:spcBef>
            </a:pPr>
            <a:r>
              <a:rPr lang="en-US" sz="2000" dirty="0">
                <a:solidFill>
                  <a:schemeClr val="tx1">
                    <a:lumMod val="65000"/>
                    <a:lumOff val="35000"/>
                  </a:schemeClr>
                </a:solidFill>
              </a:rPr>
              <a:t>Lack of tools to properly design an efficient network</a:t>
            </a:r>
          </a:p>
          <a:p>
            <a:pPr lvl="1">
              <a:spcBef>
                <a:spcPts val="600"/>
              </a:spcBef>
            </a:pPr>
            <a:r>
              <a:rPr lang="en-US" sz="2000" dirty="0">
                <a:solidFill>
                  <a:schemeClr val="tx1">
                    <a:lumMod val="65000"/>
                    <a:lumOff val="35000"/>
                  </a:schemeClr>
                </a:solidFill>
              </a:rPr>
              <a:t>Fragmented design and implementation, i.e. TB-only</a:t>
            </a:r>
          </a:p>
          <a:p>
            <a:pPr lvl="1">
              <a:spcBef>
                <a:spcPts val="600"/>
              </a:spcBef>
            </a:pPr>
            <a:r>
              <a:rPr lang="en-US" sz="2000" dirty="0">
                <a:solidFill>
                  <a:schemeClr val="tx1">
                    <a:lumMod val="65000"/>
                    <a:lumOff val="35000"/>
                  </a:schemeClr>
                </a:solidFill>
              </a:rPr>
              <a:t>Lack of understanding of true costs of the system</a:t>
            </a:r>
          </a:p>
          <a:p>
            <a:pPr lvl="1">
              <a:spcBef>
                <a:spcPts val="600"/>
              </a:spcBef>
            </a:pPr>
            <a:r>
              <a:rPr lang="en-US" sz="2000" dirty="0">
                <a:solidFill>
                  <a:schemeClr val="tx1">
                    <a:lumMod val="65000"/>
                    <a:lumOff val="35000"/>
                  </a:schemeClr>
                </a:solidFill>
              </a:rPr>
              <a:t>Weak monitoring and evaluation, including quality control</a:t>
            </a:r>
          </a:p>
          <a:p>
            <a:pPr lvl="1">
              <a:spcBef>
                <a:spcPts val="600"/>
              </a:spcBef>
            </a:pPr>
            <a:r>
              <a:rPr lang="en-US" sz="2000" dirty="0">
                <a:solidFill>
                  <a:schemeClr val="tx1">
                    <a:lumMod val="65000"/>
                    <a:lumOff val="35000"/>
                  </a:schemeClr>
                </a:solidFill>
              </a:rPr>
              <a:t>Insufficient focus on biosafety/biosecurity</a:t>
            </a:r>
          </a:p>
          <a:p>
            <a:pPr marL="125058" indent="0">
              <a:buNone/>
            </a:pPr>
            <a:endParaRPr lang="en-GB" sz="2000" dirty="0">
              <a:solidFill>
                <a:schemeClr val="tx1">
                  <a:lumMod val="65000"/>
                  <a:lumOff val="35000"/>
                </a:schemeClr>
              </a:solidFill>
            </a:endParaRPr>
          </a:p>
        </p:txBody>
      </p:sp>
      <p:sp>
        <p:nvSpPr>
          <p:cNvPr id="4" name="Title 3"/>
          <p:cNvSpPr>
            <a:spLocks noGrp="1"/>
          </p:cNvSpPr>
          <p:nvPr>
            <p:ph type="title"/>
          </p:nvPr>
        </p:nvSpPr>
        <p:spPr/>
        <p:txBody>
          <a:bodyPr>
            <a:noAutofit/>
          </a:bodyPr>
          <a:lstStyle/>
          <a:p>
            <a:r>
              <a:rPr lang="en-GB" dirty="0"/>
              <a:t>CURRENT STATUS OF SPECIMEN REFERRAL NETWORKS IN LMICS</a:t>
            </a:r>
          </a:p>
        </p:txBody>
      </p:sp>
    </p:spTree>
    <p:extLst>
      <p:ext uri="{BB962C8B-B14F-4D97-AF65-F5344CB8AC3E}">
        <p14:creationId xmlns:p14="http://schemas.microsoft.com/office/powerpoint/2010/main" val="7106029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a:spcBef>
                <a:spcPts val="600"/>
              </a:spcBef>
            </a:pPr>
            <a:r>
              <a:rPr lang="en-GB" sz="2000" dirty="0">
                <a:solidFill>
                  <a:schemeClr val="tx1">
                    <a:lumMod val="65000"/>
                    <a:lumOff val="35000"/>
                  </a:schemeClr>
                </a:solidFill>
              </a:rPr>
              <a:t>To provide access to TB diagnostics within a tiered laboratory network, there must be a referral network in place</a:t>
            </a:r>
          </a:p>
          <a:p>
            <a:pPr lvl="1">
              <a:spcBef>
                <a:spcPts val="600"/>
              </a:spcBef>
            </a:pPr>
            <a:r>
              <a:rPr lang="en-GB" sz="2000" dirty="0">
                <a:solidFill>
                  <a:schemeClr val="tx1">
                    <a:lumMod val="65000"/>
                    <a:lumOff val="35000"/>
                  </a:schemeClr>
                </a:solidFill>
              </a:rPr>
              <a:t>This referral network can refer patients or specimens</a:t>
            </a:r>
          </a:p>
          <a:p>
            <a:pPr>
              <a:spcBef>
                <a:spcPts val="600"/>
              </a:spcBef>
            </a:pPr>
            <a:r>
              <a:rPr lang="en-GB" sz="2000" dirty="0">
                <a:solidFill>
                  <a:schemeClr val="tx1">
                    <a:lumMod val="65000"/>
                    <a:lumOff val="35000"/>
                  </a:schemeClr>
                </a:solidFill>
              </a:rPr>
              <a:t>Within one country, there may be multiple referral mechanisms depending on tier, region, funding available, transport options, etc. This can lead to </a:t>
            </a:r>
            <a:r>
              <a:rPr lang="en-GB" sz="2000" b="1" dirty="0">
                <a:solidFill>
                  <a:schemeClr val="tx1">
                    <a:lumMod val="65000"/>
                    <a:lumOff val="35000"/>
                  </a:schemeClr>
                </a:solidFill>
              </a:rPr>
              <a:t>FRAGMENTATION</a:t>
            </a:r>
            <a:r>
              <a:rPr lang="en-GB" sz="2000" dirty="0">
                <a:solidFill>
                  <a:schemeClr val="tx1">
                    <a:lumMod val="65000"/>
                    <a:lumOff val="35000"/>
                  </a:schemeClr>
                </a:solidFill>
              </a:rPr>
              <a:t>, because often the NTP or NRL are not aware of all the specimen referral methods in the </a:t>
            </a:r>
            <a:r>
              <a:rPr lang="en-GB" sz="2000" dirty="0" smtClean="0">
                <a:solidFill>
                  <a:schemeClr val="tx1">
                    <a:lumMod val="65000"/>
                    <a:lumOff val="35000"/>
                  </a:schemeClr>
                </a:solidFill>
              </a:rPr>
              <a:t>country</a:t>
            </a:r>
            <a:endParaRPr lang="en-GB" sz="2000" dirty="0">
              <a:solidFill>
                <a:schemeClr val="tx1">
                  <a:lumMod val="65000"/>
                  <a:lumOff val="35000"/>
                </a:schemeClr>
              </a:solidFill>
            </a:endParaRPr>
          </a:p>
        </p:txBody>
      </p:sp>
      <p:sp>
        <p:nvSpPr>
          <p:cNvPr id="4" name="Title 3"/>
          <p:cNvSpPr>
            <a:spLocks noGrp="1"/>
          </p:cNvSpPr>
          <p:nvPr>
            <p:ph type="title"/>
          </p:nvPr>
        </p:nvSpPr>
        <p:spPr/>
        <p:txBody>
          <a:bodyPr>
            <a:noAutofit/>
          </a:bodyPr>
          <a:lstStyle/>
          <a:p>
            <a:r>
              <a:rPr lang="en-GB" dirty="0"/>
              <a:t>UNDERSTANDING OF CURRENT TB DIAGNOSTICS REFERRAL NETWORK</a:t>
            </a:r>
          </a:p>
        </p:txBody>
      </p:sp>
    </p:spTree>
    <p:extLst>
      <p:ext uri="{BB962C8B-B14F-4D97-AF65-F5344CB8AC3E}">
        <p14:creationId xmlns:p14="http://schemas.microsoft.com/office/powerpoint/2010/main" val="23848363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a:spcBef>
                <a:spcPts val="600"/>
              </a:spcBef>
            </a:pPr>
            <a:r>
              <a:rPr lang="en-GB" sz="2000" b="1" dirty="0" smtClean="0">
                <a:solidFill>
                  <a:schemeClr val="tx1">
                    <a:lumMod val="65000"/>
                    <a:lumOff val="35000"/>
                  </a:schemeClr>
                </a:solidFill>
              </a:rPr>
              <a:t>STAKEHOLDER </a:t>
            </a:r>
            <a:r>
              <a:rPr lang="en-GB" sz="2000" b="1" dirty="0">
                <a:solidFill>
                  <a:schemeClr val="tx1">
                    <a:lumMod val="65000"/>
                    <a:lumOff val="35000"/>
                  </a:schemeClr>
                </a:solidFill>
              </a:rPr>
              <a:t>COORDINATION</a:t>
            </a:r>
            <a:r>
              <a:rPr lang="en-GB" sz="2000" dirty="0">
                <a:solidFill>
                  <a:schemeClr val="tx1">
                    <a:lumMod val="65000"/>
                    <a:lumOff val="35000"/>
                  </a:schemeClr>
                </a:solidFill>
              </a:rPr>
              <a:t> is critical. It is important to understand which partners are supporting what specimen referral mechanisms and their costs, coverage, efficiency/effectiveness, </a:t>
            </a:r>
          </a:p>
          <a:p>
            <a:pPr>
              <a:spcBef>
                <a:spcPts val="600"/>
              </a:spcBef>
            </a:pPr>
            <a:r>
              <a:rPr lang="en-GB" sz="2000" dirty="0">
                <a:solidFill>
                  <a:schemeClr val="tx1">
                    <a:lumMod val="65000"/>
                    <a:lumOff val="35000"/>
                  </a:schemeClr>
                </a:solidFill>
              </a:rPr>
              <a:t>To understand TB (and other disease) referral networks, perform a landscape assessment and mapping of networks across all diseases</a:t>
            </a:r>
          </a:p>
        </p:txBody>
      </p:sp>
      <p:sp>
        <p:nvSpPr>
          <p:cNvPr id="4" name="Title 3"/>
          <p:cNvSpPr>
            <a:spLocks noGrp="1"/>
          </p:cNvSpPr>
          <p:nvPr>
            <p:ph type="title"/>
          </p:nvPr>
        </p:nvSpPr>
        <p:spPr/>
        <p:txBody>
          <a:bodyPr>
            <a:noAutofit/>
          </a:bodyPr>
          <a:lstStyle/>
          <a:p>
            <a:r>
              <a:rPr lang="en-GB" dirty="0"/>
              <a:t>UNDERSTANDING OF CURRENT TB DIAGNOSTICS REFERRAL NETWORK</a:t>
            </a:r>
          </a:p>
        </p:txBody>
      </p:sp>
    </p:spTree>
    <p:extLst>
      <p:ext uri="{BB962C8B-B14F-4D97-AF65-F5344CB8AC3E}">
        <p14:creationId xmlns:p14="http://schemas.microsoft.com/office/powerpoint/2010/main" val="12475490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GB" sz="2000" dirty="0">
                <a:solidFill>
                  <a:schemeClr val="tx1">
                    <a:lumMod val="65000"/>
                    <a:lumOff val="35000"/>
                  </a:schemeClr>
                </a:solidFill>
              </a:rPr>
              <a:t>To design an effective specimen referral network, you must start with the national testing algorithm and understand HR/equipment placement and coverage of current specimen referral mechanisms</a:t>
            </a:r>
          </a:p>
          <a:p>
            <a:pPr lvl="1"/>
            <a:r>
              <a:rPr lang="en-GB" sz="2000" dirty="0">
                <a:solidFill>
                  <a:schemeClr val="tx1">
                    <a:lumMod val="65000"/>
                    <a:lumOff val="35000"/>
                  </a:schemeClr>
                </a:solidFill>
              </a:rPr>
              <a:t>Stakeholder coordination is important in this process</a:t>
            </a:r>
          </a:p>
          <a:p>
            <a:pPr lvl="1"/>
            <a:r>
              <a:rPr lang="en-US" sz="2000" dirty="0">
                <a:solidFill>
                  <a:schemeClr val="tx1">
                    <a:lumMod val="65000"/>
                    <a:lumOff val="35000"/>
                  </a:schemeClr>
                </a:solidFill>
              </a:rPr>
              <a:t>Mapping the network is helpful during specimen transport design and new equipment </a:t>
            </a:r>
            <a:r>
              <a:rPr lang="en-US" sz="2000" dirty="0" smtClean="0">
                <a:solidFill>
                  <a:schemeClr val="tx1">
                    <a:lumMod val="65000"/>
                    <a:lumOff val="35000"/>
                  </a:schemeClr>
                </a:solidFill>
              </a:rPr>
              <a:t>introduction</a:t>
            </a:r>
            <a:endParaRPr lang="en-GB" sz="2000" dirty="0">
              <a:solidFill>
                <a:schemeClr val="tx1">
                  <a:lumMod val="65000"/>
                  <a:lumOff val="35000"/>
                </a:schemeClr>
              </a:solidFill>
            </a:endParaRPr>
          </a:p>
        </p:txBody>
      </p:sp>
      <p:sp>
        <p:nvSpPr>
          <p:cNvPr id="4" name="Title 3"/>
          <p:cNvSpPr>
            <a:spLocks noGrp="1"/>
          </p:cNvSpPr>
          <p:nvPr>
            <p:ph type="title"/>
          </p:nvPr>
        </p:nvSpPr>
        <p:spPr>
          <a:xfrm>
            <a:off x="1223169" y="808037"/>
            <a:ext cx="8142935" cy="1016460"/>
          </a:xfrm>
        </p:spPr>
        <p:txBody>
          <a:bodyPr>
            <a:noAutofit/>
          </a:bodyPr>
          <a:lstStyle/>
          <a:p>
            <a:r>
              <a:rPr lang="en-GB" dirty="0"/>
              <a:t>NATIONAL TESTING ALGORITHMS IS IMPORTANT FOR EFFICIENT SPECIMEN REFERRAL NETWORK</a:t>
            </a:r>
          </a:p>
        </p:txBody>
      </p:sp>
    </p:spTree>
    <p:extLst>
      <p:ext uri="{BB962C8B-B14F-4D97-AF65-F5344CB8AC3E}">
        <p14:creationId xmlns:p14="http://schemas.microsoft.com/office/powerpoint/2010/main" val="10254310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GB" sz="2000" dirty="0" smtClean="0">
                <a:solidFill>
                  <a:schemeClr val="tx1">
                    <a:lumMod val="65000"/>
                    <a:lumOff val="35000"/>
                  </a:schemeClr>
                </a:solidFill>
              </a:rPr>
              <a:t>Referral </a:t>
            </a:r>
            <a:r>
              <a:rPr lang="en-GB" sz="2000" dirty="0">
                <a:solidFill>
                  <a:schemeClr val="tx1">
                    <a:lumMod val="65000"/>
                    <a:lumOff val="35000"/>
                  </a:schemeClr>
                </a:solidFill>
              </a:rPr>
              <a:t>of sputum specimens from collection points to first line diagnostic, either AFB microscopy or Gene Xpert </a:t>
            </a:r>
            <a:endParaRPr lang="en-US" sz="2000" dirty="0">
              <a:solidFill>
                <a:schemeClr val="tx1">
                  <a:lumMod val="65000"/>
                  <a:lumOff val="35000"/>
                </a:schemeClr>
              </a:solidFill>
            </a:endParaRPr>
          </a:p>
          <a:p>
            <a:pPr lvl="1"/>
            <a:r>
              <a:rPr lang="en-GB" sz="2000" dirty="0">
                <a:solidFill>
                  <a:schemeClr val="tx1">
                    <a:lumMod val="65000"/>
                    <a:lumOff val="35000"/>
                  </a:schemeClr>
                </a:solidFill>
              </a:rPr>
              <a:t>Consideration of referrals from community level or from facilities</a:t>
            </a:r>
            <a:endParaRPr lang="en-US" sz="2000" dirty="0">
              <a:solidFill>
                <a:schemeClr val="tx1">
                  <a:lumMod val="65000"/>
                  <a:lumOff val="35000"/>
                </a:schemeClr>
              </a:solidFill>
            </a:endParaRPr>
          </a:p>
          <a:p>
            <a:r>
              <a:rPr lang="en-US" sz="2000" dirty="0">
                <a:solidFill>
                  <a:schemeClr val="tx1">
                    <a:lumMod val="65000"/>
                    <a:lumOff val="35000"/>
                  </a:schemeClr>
                </a:solidFill>
              </a:rPr>
              <a:t>Referral of rifampicin-resistant specimens tested in peripheral sites by Xpert </a:t>
            </a:r>
            <a:r>
              <a:rPr lang="en-US" sz="2000" dirty="0" smtClean="0">
                <a:solidFill>
                  <a:schemeClr val="tx1">
                    <a:lumMod val="65000"/>
                    <a:lumOff val="35000"/>
                  </a:schemeClr>
                </a:solidFill>
              </a:rPr>
              <a:t>MTB/RIF / Xpert Ultra to NTRL or SRL for </a:t>
            </a:r>
            <a:r>
              <a:rPr lang="en-US" sz="2000" dirty="0">
                <a:solidFill>
                  <a:schemeClr val="tx1">
                    <a:lumMod val="65000"/>
                    <a:lumOff val="35000"/>
                  </a:schemeClr>
                </a:solidFill>
              </a:rPr>
              <a:t>second line DST</a:t>
            </a:r>
          </a:p>
        </p:txBody>
      </p:sp>
      <p:sp>
        <p:nvSpPr>
          <p:cNvPr id="4" name="Title 3"/>
          <p:cNvSpPr>
            <a:spLocks noGrp="1"/>
          </p:cNvSpPr>
          <p:nvPr>
            <p:ph type="title"/>
          </p:nvPr>
        </p:nvSpPr>
        <p:spPr>
          <a:xfrm>
            <a:off x="1223169" y="808037"/>
            <a:ext cx="8142935" cy="1016460"/>
          </a:xfrm>
        </p:spPr>
        <p:txBody>
          <a:bodyPr>
            <a:noAutofit/>
          </a:bodyPr>
          <a:lstStyle/>
          <a:p>
            <a:r>
              <a:rPr lang="en-GB" dirty="0"/>
              <a:t>NATIONAL TESTING ALGORITHMS IS IMPORTANT FOR EFFICIENT SPECIMEN REFERRAL NETWORK</a:t>
            </a:r>
          </a:p>
        </p:txBody>
      </p:sp>
    </p:spTree>
    <p:extLst>
      <p:ext uri="{BB962C8B-B14F-4D97-AF65-F5344CB8AC3E}">
        <p14:creationId xmlns:p14="http://schemas.microsoft.com/office/powerpoint/2010/main" val="31867272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085339544"/>
              </p:ext>
            </p:extLst>
          </p:nvPr>
        </p:nvGraphicFramePr>
        <p:xfrm>
          <a:off x="1135856" y="2252630"/>
          <a:ext cx="7696200" cy="2743156"/>
        </p:xfrm>
        <a:graphic>
          <a:graphicData uri="http://schemas.openxmlformats.org/drawingml/2006/table">
            <a:tbl>
              <a:tblPr firstRow="1" bandRow="1">
                <a:tableStyleId>{5C22544A-7EE6-4342-B048-85BDC9FD1C3A}</a:tableStyleId>
              </a:tblPr>
              <a:tblGrid>
                <a:gridCol w="3105919">
                  <a:extLst>
                    <a:ext uri="{9D8B030D-6E8A-4147-A177-3AD203B41FA5}">
                      <a16:colId xmlns:a16="http://schemas.microsoft.com/office/drawing/2014/main" xmlns="" val="748977815"/>
                    </a:ext>
                  </a:extLst>
                </a:gridCol>
                <a:gridCol w="4590281">
                  <a:extLst>
                    <a:ext uri="{9D8B030D-6E8A-4147-A177-3AD203B41FA5}">
                      <a16:colId xmlns:a16="http://schemas.microsoft.com/office/drawing/2014/main" xmlns="" val="3342855819"/>
                    </a:ext>
                  </a:extLst>
                </a:gridCol>
              </a:tblGrid>
              <a:tr h="425991">
                <a:tc>
                  <a:txBody>
                    <a:bodyPr/>
                    <a:lstStyle/>
                    <a:p>
                      <a:r>
                        <a:rPr lang="en-US" sz="1600" dirty="0"/>
                        <a:t>Consideration</a:t>
                      </a:r>
                    </a:p>
                  </a:txBody>
                  <a:tcPr marL="91632" marR="91632" marT="45816" marB="45816"/>
                </a:tc>
                <a:tc>
                  <a:txBody>
                    <a:bodyPr/>
                    <a:lstStyle/>
                    <a:p>
                      <a:r>
                        <a:rPr lang="en-US" sz="1600" dirty="0"/>
                        <a:t>Options</a:t>
                      </a:r>
                    </a:p>
                  </a:txBody>
                  <a:tcPr marL="91632" marR="91632" marT="45816" marB="45816"/>
                </a:tc>
                <a:extLst>
                  <a:ext uri="{0D108BD9-81ED-4DB2-BD59-A6C34878D82A}">
                    <a16:rowId xmlns:a16="http://schemas.microsoft.com/office/drawing/2014/main" xmlns="" val="3461189714"/>
                  </a:ext>
                </a:extLst>
              </a:tr>
              <a:tr h="804467">
                <a:tc>
                  <a:txBody>
                    <a:bodyPr/>
                    <a:lstStyle/>
                    <a:p>
                      <a:pPr marL="72000" algn="l" fontAlgn="t"/>
                      <a:r>
                        <a:rPr lang="en-US" sz="1400" b="0" i="0" u="none" strike="noStrike" dirty="0">
                          <a:solidFill>
                            <a:schemeClr val="tx1">
                              <a:lumMod val="65000"/>
                              <a:lumOff val="35000"/>
                            </a:schemeClr>
                          </a:solidFill>
                          <a:effectLst/>
                          <a:latin typeface="Trebuchet MS" charset="0"/>
                          <a:ea typeface="Trebuchet MS" charset="0"/>
                          <a:cs typeface="Trebuchet MS" charset="0"/>
                        </a:rPr>
                        <a:t>Will sputum specimens for testing need to be referred?</a:t>
                      </a:r>
                    </a:p>
                  </a:txBody>
                  <a:tcPr marL="9545" marR="9545" marT="9545" marB="0"/>
                </a:tc>
                <a:tc>
                  <a:txBody>
                    <a:bodyPr/>
                    <a:lstStyle/>
                    <a:p>
                      <a:pPr marL="72000" algn="l" fontAlgn="t"/>
                      <a:r>
                        <a:rPr lang="en-US" sz="1400" b="0" i="0" u="none" strike="noStrike" dirty="0">
                          <a:solidFill>
                            <a:schemeClr val="tx1">
                              <a:lumMod val="65000"/>
                              <a:lumOff val="35000"/>
                            </a:schemeClr>
                          </a:solidFill>
                          <a:effectLst/>
                          <a:latin typeface="Trebuchet MS" charset="0"/>
                          <a:ea typeface="Trebuchet MS" charset="0"/>
                          <a:cs typeface="Trebuchet MS" charset="0"/>
                        </a:rPr>
                        <a:t>If “No”, the patients should already be at a facility with testing capability or else they will have to travel to the laboratory</a:t>
                      </a:r>
                    </a:p>
                  </a:txBody>
                  <a:tcPr marL="9545" marR="9545" marT="9545" marB="0"/>
                </a:tc>
                <a:extLst>
                  <a:ext uri="{0D108BD9-81ED-4DB2-BD59-A6C34878D82A}">
                    <a16:rowId xmlns:a16="http://schemas.microsoft.com/office/drawing/2014/main" xmlns="" val="702669952"/>
                  </a:ext>
                </a:extLst>
              </a:tr>
              <a:tr h="863073">
                <a:tc>
                  <a:txBody>
                    <a:bodyPr/>
                    <a:lstStyle/>
                    <a:p>
                      <a:pPr marL="72000" algn="l" fontAlgn="t"/>
                      <a:r>
                        <a:rPr lang="en-US" sz="1400" b="0" i="0" u="none" strike="noStrike" dirty="0">
                          <a:solidFill>
                            <a:schemeClr val="tx1">
                              <a:lumMod val="65000"/>
                              <a:lumOff val="35000"/>
                            </a:schemeClr>
                          </a:solidFill>
                          <a:effectLst/>
                          <a:latin typeface="Trebuchet MS" charset="0"/>
                          <a:ea typeface="Trebuchet MS" charset="0"/>
                          <a:cs typeface="Trebuchet MS" charset="0"/>
                        </a:rPr>
                        <a:t>If the specimen need to be referred, by whom and by what means</a:t>
                      </a:r>
                      <a:r>
                        <a:rPr lang="en-US" sz="1400" b="0" i="0" u="none" strike="noStrike" baseline="0" dirty="0">
                          <a:solidFill>
                            <a:schemeClr val="tx1">
                              <a:lumMod val="65000"/>
                              <a:lumOff val="35000"/>
                            </a:schemeClr>
                          </a:solidFill>
                          <a:effectLst/>
                          <a:latin typeface="Trebuchet MS" charset="0"/>
                          <a:ea typeface="Trebuchet MS" charset="0"/>
                          <a:cs typeface="Trebuchet MS" charset="0"/>
                        </a:rPr>
                        <a:t> </a:t>
                      </a:r>
                      <a:r>
                        <a:rPr lang="en-US" sz="1400" b="0" i="0" u="none" strike="noStrike" dirty="0">
                          <a:solidFill>
                            <a:schemeClr val="tx1">
                              <a:lumMod val="65000"/>
                              <a:lumOff val="35000"/>
                            </a:schemeClr>
                          </a:solidFill>
                          <a:effectLst/>
                          <a:latin typeface="Trebuchet MS" charset="0"/>
                          <a:ea typeface="Trebuchet MS" charset="0"/>
                          <a:cs typeface="Trebuchet MS" charset="0"/>
                        </a:rPr>
                        <a:t>will this be done?</a:t>
                      </a:r>
                    </a:p>
                  </a:txBody>
                  <a:tcPr marL="9545" marR="9545" marT="9545" marB="0"/>
                </a:tc>
                <a:tc>
                  <a:txBody>
                    <a:bodyPr/>
                    <a:lstStyle/>
                    <a:p>
                      <a:pPr marL="72000" algn="l" fontAlgn="t"/>
                      <a:r>
                        <a:rPr lang="en-US" sz="1400" b="0" i="0" u="none" strike="noStrike" dirty="0">
                          <a:solidFill>
                            <a:schemeClr val="tx1">
                              <a:lumMod val="65000"/>
                              <a:lumOff val="35000"/>
                            </a:schemeClr>
                          </a:solidFill>
                          <a:effectLst/>
                          <a:latin typeface="Trebuchet MS" charset="0"/>
                          <a:ea typeface="Trebuchet MS" charset="0"/>
                          <a:cs typeface="Trebuchet MS" charset="0"/>
                        </a:rPr>
                        <a:t>Referred by the collecting facility, the laboratory, or a third party transporter via</a:t>
                      </a:r>
                      <a:r>
                        <a:rPr lang="en-US" sz="1400" b="0" i="0" u="none" strike="noStrike" baseline="0" dirty="0">
                          <a:solidFill>
                            <a:schemeClr val="tx1">
                              <a:lumMod val="65000"/>
                              <a:lumOff val="35000"/>
                            </a:schemeClr>
                          </a:solidFill>
                          <a:effectLst/>
                          <a:latin typeface="Trebuchet MS" charset="0"/>
                          <a:ea typeface="Trebuchet MS" charset="0"/>
                          <a:cs typeface="Trebuchet MS" charset="0"/>
                        </a:rPr>
                        <a:t> </a:t>
                      </a:r>
                      <a:r>
                        <a:rPr lang="en-US" sz="1400" b="0" i="0" u="none" strike="noStrike" dirty="0">
                          <a:solidFill>
                            <a:schemeClr val="tx1">
                              <a:lumMod val="65000"/>
                              <a:lumOff val="35000"/>
                            </a:schemeClr>
                          </a:solidFill>
                          <a:effectLst/>
                          <a:latin typeface="Trebuchet MS" charset="0"/>
                          <a:ea typeface="Trebuchet MS" charset="0"/>
                          <a:cs typeface="Trebuchet MS" charset="0"/>
                        </a:rPr>
                        <a:t>public transport, facility vehicle, personal vehicle, etc.</a:t>
                      </a:r>
                    </a:p>
                  </a:txBody>
                  <a:tcPr marL="9545" marR="9545" marT="9545" marB="0"/>
                </a:tc>
                <a:extLst>
                  <a:ext uri="{0D108BD9-81ED-4DB2-BD59-A6C34878D82A}">
                    <a16:rowId xmlns:a16="http://schemas.microsoft.com/office/drawing/2014/main" xmlns="" val="1786327328"/>
                  </a:ext>
                </a:extLst>
              </a:tr>
              <a:tr h="579081">
                <a:tc>
                  <a:txBody>
                    <a:bodyPr/>
                    <a:lstStyle/>
                    <a:p>
                      <a:pPr marL="72000" algn="l" fontAlgn="t"/>
                      <a:r>
                        <a:rPr lang="en-US" sz="1400" b="0" i="0" u="none" strike="noStrike" dirty="0">
                          <a:solidFill>
                            <a:schemeClr val="tx1">
                              <a:lumMod val="65000"/>
                              <a:lumOff val="35000"/>
                            </a:schemeClr>
                          </a:solidFill>
                          <a:effectLst/>
                          <a:latin typeface="Trebuchet MS" charset="0"/>
                          <a:ea typeface="Trebuchet MS" charset="0"/>
                          <a:cs typeface="Trebuchet MS" charset="0"/>
                        </a:rPr>
                        <a:t>Where will the specimens be collected from patients</a:t>
                      </a:r>
                      <a:r>
                        <a:rPr lang="en-US" sz="1400" b="0" i="0" u="none" strike="noStrike" baseline="0" dirty="0">
                          <a:solidFill>
                            <a:schemeClr val="tx1">
                              <a:lumMod val="65000"/>
                              <a:lumOff val="35000"/>
                            </a:schemeClr>
                          </a:solidFill>
                          <a:effectLst/>
                          <a:latin typeface="Trebuchet MS" charset="0"/>
                          <a:ea typeface="Trebuchet MS" charset="0"/>
                          <a:cs typeface="Trebuchet MS" charset="0"/>
                        </a:rPr>
                        <a:t> </a:t>
                      </a:r>
                      <a:r>
                        <a:rPr lang="en-US" sz="1400" b="0" i="0" u="none" strike="noStrike" dirty="0">
                          <a:solidFill>
                            <a:schemeClr val="tx1">
                              <a:lumMod val="65000"/>
                              <a:lumOff val="35000"/>
                            </a:schemeClr>
                          </a:solidFill>
                          <a:effectLst/>
                          <a:latin typeface="Trebuchet MS" charset="0"/>
                          <a:ea typeface="Trebuchet MS" charset="0"/>
                          <a:cs typeface="Trebuchet MS" charset="0"/>
                        </a:rPr>
                        <a:t>and where is the laboratory?</a:t>
                      </a:r>
                    </a:p>
                  </a:txBody>
                  <a:tcPr marL="9545" marR="9545" marT="9545" marB="0"/>
                </a:tc>
                <a:tc>
                  <a:txBody>
                    <a:bodyPr/>
                    <a:lstStyle/>
                    <a:p>
                      <a:pPr marL="72000" algn="l" fontAlgn="t"/>
                      <a:r>
                        <a:rPr lang="en-US" sz="1400" b="0" i="0" u="none" strike="noStrike" dirty="0">
                          <a:solidFill>
                            <a:schemeClr val="tx1">
                              <a:lumMod val="65000"/>
                              <a:lumOff val="35000"/>
                            </a:schemeClr>
                          </a:solidFill>
                          <a:effectLst/>
                          <a:latin typeface="Trebuchet MS" charset="0"/>
                          <a:ea typeface="Trebuchet MS" charset="0"/>
                          <a:cs typeface="Trebuchet MS" charset="0"/>
                        </a:rPr>
                        <a:t>Determine referral pathways for each collection point</a:t>
                      </a:r>
                    </a:p>
                  </a:txBody>
                  <a:tcPr marL="9545" marR="9545" marT="9545" marB="0"/>
                </a:tc>
                <a:extLst>
                  <a:ext uri="{0D108BD9-81ED-4DB2-BD59-A6C34878D82A}">
                    <a16:rowId xmlns:a16="http://schemas.microsoft.com/office/drawing/2014/main" xmlns="" val="553638613"/>
                  </a:ext>
                </a:extLst>
              </a:tr>
            </a:tbl>
          </a:graphicData>
        </a:graphic>
      </p:graphicFrame>
      <p:sp>
        <p:nvSpPr>
          <p:cNvPr id="2" name="Title 1"/>
          <p:cNvSpPr>
            <a:spLocks noGrp="1"/>
          </p:cNvSpPr>
          <p:nvPr>
            <p:ph type="title"/>
          </p:nvPr>
        </p:nvSpPr>
        <p:spPr>
          <a:xfrm>
            <a:off x="1212057" y="884237"/>
            <a:ext cx="7467600" cy="1016460"/>
          </a:xfrm>
        </p:spPr>
        <p:txBody>
          <a:bodyPr>
            <a:noAutofit/>
          </a:bodyPr>
          <a:lstStyle/>
          <a:p>
            <a:r>
              <a:rPr lang="en-US" dirty="0"/>
              <a:t>CONSIDERATIONS FOR </a:t>
            </a:r>
            <a:r>
              <a:rPr lang="en-US"/>
              <a:t>DESIGNING </a:t>
            </a:r>
            <a:r>
              <a:rPr lang="en-US" smtClean="0"/>
              <a:t>AN </a:t>
            </a:r>
            <a:r>
              <a:rPr lang="en-GB" dirty="0"/>
              <a:t>EFFICIENT SPECIMEN REFERRAL NETWORK</a:t>
            </a:r>
            <a:endParaRPr lang="en-US" dirty="0"/>
          </a:p>
        </p:txBody>
      </p:sp>
    </p:spTree>
    <p:extLst>
      <p:ext uri="{BB962C8B-B14F-4D97-AF65-F5344CB8AC3E}">
        <p14:creationId xmlns:p14="http://schemas.microsoft.com/office/powerpoint/2010/main" val="7488115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066088441"/>
              </p:ext>
            </p:extLst>
          </p:nvPr>
        </p:nvGraphicFramePr>
        <p:xfrm>
          <a:off x="1135856" y="2405351"/>
          <a:ext cx="8009660" cy="3128282"/>
        </p:xfrm>
        <a:graphic>
          <a:graphicData uri="http://schemas.openxmlformats.org/drawingml/2006/table">
            <a:tbl>
              <a:tblPr firstRow="1" bandRow="1">
                <a:tableStyleId>{5C22544A-7EE6-4342-B048-85BDC9FD1C3A}</a:tableStyleId>
              </a:tblPr>
              <a:tblGrid>
                <a:gridCol w="3077183">
                  <a:extLst>
                    <a:ext uri="{9D8B030D-6E8A-4147-A177-3AD203B41FA5}">
                      <a16:colId xmlns:a16="http://schemas.microsoft.com/office/drawing/2014/main" xmlns="" val="748977815"/>
                    </a:ext>
                  </a:extLst>
                </a:gridCol>
                <a:gridCol w="4932477">
                  <a:extLst>
                    <a:ext uri="{9D8B030D-6E8A-4147-A177-3AD203B41FA5}">
                      <a16:colId xmlns:a16="http://schemas.microsoft.com/office/drawing/2014/main" xmlns="" val="3342855819"/>
                    </a:ext>
                  </a:extLst>
                </a:gridCol>
              </a:tblGrid>
              <a:tr h="394542">
                <a:tc>
                  <a:txBody>
                    <a:bodyPr/>
                    <a:lstStyle/>
                    <a:p>
                      <a:r>
                        <a:rPr lang="en-US" sz="1600" dirty="0"/>
                        <a:t>Consideration</a:t>
                      </a:r>
                    </a:p>
                  </a:txBody>
                  <a:tcPr marL="91632" marR="91632" marT="45816" marB="45816"/>
                </a:tc>
                <a:tc>
                  <a:txBody>
                    <a:bodyPr/>
                    <a:lstStyle/>
                    <a:p>
                      <a:r>
                        <a:rPr lang="en-US" sz="1600" dirty="0"/>
                        <a:t>Options</a:t>
                      </a:r>
                    </a:p>
                  </a:txBody>
                  <a:tcPr marL="91632" marR="91632" marT="45816" marB="45816"/>
                </a:tc>
                <a:extLst>
                  <a:ext uri="{0D108BD9-81ED-4DB2-BD59-A6C34878D82A}">
                    <a16:rowId xmlns:a16="http://schemas.microsoft.com/office/drawing/2014/main" xmlns="" val="3461189714"/>
                  </a:ext>
                </a:extLst>
              </a:tr>
              <a:tr h="500361">
                <a:tc>
                  <a:txBody>
                    <a:bodyPr/>
                    <a:lstStyle/>
                    <a:p>
                      <a:pPr marL="72000" algn="l" fontAlgn="t"/>
                      <a:r>
                        <a:rPr lang="en-US" sz="1400" b="0" i="0" u="none" strike="noStrike" dirty="0">
                          <a:solidFill>
                            <a:schemeClr val="tx1">
                              <a:lumMod val="65000"/>
                              <a:lumOff val="35000"/>
                            </a:schemeClr>
                          </a:solidFill>
                          <a:effectLst/>
                          <a:latin typeface="+mn-lt"/>
                        </a:rPr>
                        <a:t>How many collection points and laboratories exist?</a:t>
                      </a:r>
                    </a:p>
                  </a:txBody>
                  <a:tcPr marL="9545" marR="9545" marT="9545" marB="0"/>
                </a:tc>
                <a:tc>
                  <a:txBody>
                    <a:bodyPr/>
                    <a:lstStyle/>
                    <a:p>
                      <a:pPr marL="72000" algn="l" fontAlgn="t"/>
                      <a:r>
                        <a:rPr lang="en-US" sz="1400" b="0" i="0" u="none" strike="noStrike" dirty="0">
                          <a:solidFill>
                            <a:schemeClr val="tx1">
                              <a:lumMod val="65000"/>
                              <a:lumOff val="35000"/>
                            </a:schemeClr>
                          </a:solidFill>
                          <a:effectLst/>
                          <a:latin typeface="+mn-lt"/>
                        </a:rPr>
                        <a:t>Identify number of collection points and laboratories in network</a:t>
                      </a:r>
                    </a:p>
                  </a:txBody>
                  <a:tcPr marL="9545" marR="9545" marT="9545" marB="0"/>
                </a:tc>
                <a:extLst>
                  <a:ext uri="{0D108BD9-81ED-4DB2-BD59-A6C34878D82A}">
                    <a16:rowId xmlns:a16="http://schemas.microsoft.com/office/drawing/2014/main" xmlns="" val="3663192718"/>
                  </a:ext>
                </a:extLst>
              </a:tr>
              <a:tr h="536330">
                <a:tc>
                  <a:txBody>
                    <a:bodyPr/>
                    <a:lstStyle/>
                    <a:p>
                      <a:pPr marL="72000" algn="l" fontAlgn="t"/>
                      <a:r>
                        <a:rPr lang="en-US" sz="1400" b="0" i="0" u="none" strike="noStrike" dirty="0">
                          <a:solidFill>
                            <a:schemeClr val="tx1">
                              <a:lumMod val="65000"/>
                              <a:lumOff val="35000"/>
                            </a:schemeClr>
                          </a:solidFill>
                          <a:effectLst/>
                          <a:latin typeface="+mn-lt"/>
                        </a:rPr>
                        <a:t>What is the time and distance between the collection point and the laboratory?</a:t>
                      </a:r>
                    </a:p>
                  </a:txBody>
                  <a:tcPr marL="9545" marR="9545" marT="9545" marB="0"/>
                </a:tc>
                <a:tc>
                  <a:txBody>
                    <a:bodyPr/>
                    <a:lstStyle/>
                    <a:p>
                      <a:pPr marL="72000" algn="l" fontAlgn="t"/>
                      <a:r>
                        <a:rPr lang="en-US" sz="1400" b="0" i="0" u="none" strike="noStrike" dirty="0">
                          <a:solidFill>
                            <a:schemeClr val="tx1">
                              <a:lumMod val="65000"/>
                              <a:lumOff val="35000"/>
                            </a:schemeClr>
                          </a:solidFill>
                          <a:effectLst/>
                          <a:latin typeface="+mn-lt"/>
                        </a:rPr>
                        <a:t>Depends on road</a:t>
                      </a:r>
                      <a:r>
                        <a:rPr lang="en-US" sz="1400" b="0" i="0" u="none" strike="noStrike" baseline="0" dirty="0">
                          <a:solidFill>
                            <a:schemeClr val="tx1">
                              <a:lumMod val="65000"/>
                              <a:lumOff val="35000"/>
                            </a:schemeClr>
                          </a:solidFill>
                          <a:effectLst/>
                          <a:latin typeface="+mn-lt"/>
                        </a:rPr>
                        <a:t> conditions and</a:t>
                      </a:r>
                      <a:r>
                        <a:rPr lang="en-US" sz="1400" b="0" i="0" u="none" strike="noStrike" dirty="0">
                          <a:solidFill>
                            <a:schemeClr val="tx1">
                              <a:lumMod val="65000"/>
                              <a:lumOff val="35000"/>
                            </a:schemeClr>
                          </a:solidFill>
                          <a:effectLst/>
                          <a:latin typeface="+mn-lt"/>
                        </a:rPr>
                        <a:t> on transport mode</a:t>
                      </a:r>
                    </a:p>
                  </a:txBody>
                  <a:tcPr marL="9545" marR="9545" marT="9545" marB="0"/>
                </a:tc>
                <a:extLst>
                  <a:ext uri="{0D108BD9-81ED-4DB2-BD59-A6C34878D82A}">
                    <a16:rowId xmlns:a16="http://schemas.microsoft.com/office/drawing/2014/main" xmlns="" val="3684618120"/>
                  </a:ext>
                </a:extLst>
              </a:tr>
              <a:tr h="536330">
                <a:tc>
                  <a:txBody>
                    <a:bodyPr/>
                    <a:lstStyle/>
                    <a:p>
                      <a:pPr marL="72000" algn="l" fontAlgn="t"/>
                      <a:r>
                        <a:rPr lang="en-US" sz="1400" b="0" i="0" u="none" strike="noStrike" dirty="0">
                          <a:solidFill>
                            <a:schemeClr val="tx1">
                              <a:lumMod val="65000"/>
                              <a:lumOff val="35000"/>
                            </a:schemeClr>
                          </a:solidFill>
                          <a:effectLst/>
                          <a:latin typeface="+mn-lt"/>
                        </a:rPr>
                        <a:t>Will these specimens go directly to the testing laboratory or will hubs be </a:t>
                      </a:r>
                      <a:r>
                        <a:rPr lang="en-GB" sz="1400" b="0" i="0" u="none" strike="noStrike" noProof="0" dirty="0">
                          <a:solidFill>
                            <a:schemeClr val="tx1">
                              <a:lumMod val="65000"/>
                              <a:lumOff val="35000"/>
                            </a:schemeClr>
                          </a:solidFill>
                          <a:effectLst/>
                          <a:latin typeface="+mn-lt"/>
                        </a:rPr>
                        <a:t>utilised</a:t>
                      </a:r>
                      <a:r>
                        <a:rPr lang="en-US" sz="1400" b="0" i="0" u="none" strike="noStrike" dirty="0">
                          <a:solidFill>
                            <a:schemeClr val="tx1">
                              <a:lumMod val="65000"/>
                              <a:lumOff val="35000"/>
                            </a:schemeClr>
                          </a:solidFill>
                          <a:effectLst/>
                          <a:latin typeface="+mn-lt"/>
                        </a:rPr>
                        <a:t>?</a:t>
                      </a:r>
                    </a:p>
                  </a:txBody>
                  <a:tcPr marL="9545" marR="9545" marT="9545" marB="0"/>
                </a:tc>
                <a:tc>
                  <a:txBody>
                    <a:bodyPr/>
                    <a:lstStyle/>
                    <a:p>
                      <a:pPr marL="72000" algn="l" fontAlgn="t"/>
                      <a:r>
                        <a:rPr lang="en-US" sz="1400" b="0" i="0" u="none" strike="noStrike" dirty="0">
                          <a:solidFill>
                            <a:schemeClr val="tx1">
                              <a:lumMod val="65000"/>
                              <a:lumOff val="35000"/>
                            </a:schemeClr>
                          </a:solidFill>
                          <a:effectLst/>
                          <a:latin typeface="+mn-lt"/>
                        </a:rPr>
                        <a:t>Identify need for the use of hubs</a:t>
                      </a:r>
                      <a:r>
                        <a:rPr lang="en-US" sz="1400" b="0" i="0" u="none" strike="noStrike" baseline="0" dirty="0">
                          <a:solidFill>
                            <a:schemeClr val="tx1">
                              <a:lumMod val="65000"/>
                              <a:lumOff val="35000"/>
                            </a:schemeClr>
                          </a:solidFill>
                          <a:effectLst/>
                          <a:latin typeface="+mn-lt"/>
                        </a:rPr>
                        <a:t> </a:t>
                      </a:r>
                      <a:r>
                        <a:rPr lang="en-US" sz="1400" b="0" i="0" u="none" strike="noStrike" dirty="0">
                          <a:solidFill>
                            <a:schemeClr val="tx1">
                              <a:lumMod val="65000"/>
                              <a:lumOff val="35000"/>
                            </a:schemeClr>
                          </a:solidFill>
                          <a:effectLst/>
                          <a:latin typeface="+mn-lt"/>
                        </a:rPr>
                        <a:t>either for further testing or for logistica</a:t>
                      </a:r>
                      <a:r>
                        <a:rPr lang="en-US" sz="1400" b="0" i="0" u="none" strike="noStrike" baseline="0" dirty="0">
                          <a:solidFill>
                            <a:schemeClr val="tx1">
                              <a:lumMod val="65000"/>
                              <a:lumOff val="35000"/>
                            </a:schemeClr>
                          </a:solidFill>
                          <a:effectLst/>
                          <a:latin typeface="+mn-lt"/>
                        </a:rPr>
                        <a:t>l </a:t>
                      </a:r>
                      <a:r>
                        <a:rPr lang="en-US" sz="1400" b="0" i="0" u="none" strike="noStrike" dirty="0">
                          <a:solidFill>
                            <a:schemeClr val="tx1">
                              <a:lumMod val="65000"/>
                              <a:lumOff val="35000"/>
                            </a:schemeClr>
                          </a:solidFill>
                          <a:effectLst/>
                          <a:latin typeface="+mn-lt"/>
                        </a:rPr>
                        <a:t>purposes</a:t>
                      </a:r>
                    </a:p>
                  </a:txBody>
                  <a:tcPr marL="9545" marR="9545" marT="9545" marB="0"/>
                </a:tc>
                <a:extLst>
                  <a:ext uri="{0D108BD9-81ED-4DB2-BD59-A6C34878D82A}">
                    <a16:rowId xmlns:a16="http://schemas.microsoft.com/office/drawing/2014/main" xmlns="" val="3941681789"/>
                  </a:ext>
                </a:extLst>
              </a:tr>
              <a:tr h="934130">
                <a:tc>
                  <a:txBody>
                    <a:bodyPr/>
                    <a:lstStyle/>
                    <a:p>
                      <a:pPr marL="72000" algn="l" fontAlgn="t"/>
                      <a:r>
                        <a:rPr lang="en-US" sz="1400" b="0" i="0" u="none" strike="noStrike" dirty="0">
                          <a:solidFill>
                            <a:schemeClr val="tx1">
                              <a:lumMod val="65000"/>
                              <a:lumOff val="35000"/>
                            </a:schemeClr>
                          </a:solidFill>
                          <a:effectLst/>
                          <a:latin typeface="+mn-lt"/>
                        </a:rPr>
                        <a:t>At each laboratory what staff,</a:t>
                      </a:r>
                      <a:r>
                        <a:rPr lang="en-US" sz="1400" b="0" i="0" u="none" strike="noStrike" baseline="0" dirty="0">
                          <a:solidFill>
                            <a:schemeClr val="tx1">
                              <a:lumMod val="65000"/>
                              <a:lumOff val="35000"/>
                            </a:schemeClr>
                          </a:solidFill>
                          <a:effectLst/>
                          <a:latin typeface="+mn-lt"/>
                        </a:rPr>
                        <a:t> </a:t>
                      </a:r>
                      <a:r>
                        <a:rPr lang="en-US" sz="1400" b="0" i="0" u="none" strike="noStrike" dirty="0">
                          <a:solidFill>
                            <a:schemeClr val="tx1">
                              <a:lumMod val="65000"/>
                              <a:lumOff val="35000"/>
                            </a:schemeClr>
                          </a:solidFill>
                          <a:effectLst/>
                          <a:latin typeface="+mn-lt"/>
                        </a:rPr>
                        <a:t>equipment,</a:t>
                      </a:r>
                      <a:r>
                        <a:rPr lang="en-US" sz="1400" b="0" i="0" u="none" strike="noStrike" baseline="0" dirty="0">
                          <a:solidFill>
                            <a:schemeClr val="tx1">
                              <a:lumMod val="65000"/>
                              <a:lumOff val="35000"/>
                            </a:schemeClr>
                          </a:solidFill>
                          <a:effectLst/>
                          <a:latin typeface="+mn-lt"/>
                        </a:rPr>
                        <a:t> reagents </a:t>
                      </a:r>
                      <a:r>
                        <a:rPr lang="en-US" sz="1400" b="0" i="0" u="none" strike="noStrike" dirty="0">
                          <a:solidFill>
                            <a:schemeClr val="tx1">
                              <a:lumMod val="65000"/>
                              <a:lumOff val="35000"/>
                            </a:schemeClr>
                          </a:solidFill>
                          <a:effectLst/>
                          <a:latin typeface="+mn-lt"/>
                        </a:rPr>
                        <a:t>are available for testing and on which days is testing offered?</a:t>
                      </a:r>
                    </a:p>
                  </a:txBody>
                  <a:tcPr marL="9545" marR="9545" marT="9545" marB="0"/>
                </a:tc>
                <a:tc>
                  <a:txBody>
                    <a:bodyPr/>
                    <a:lstStyle/>
                    <a:p>
                      <a:pPr marL="72000" algn="l" fontAlgn="t"/>
                      <a:r>
                        <a:rPr lang="en-US" sz="1400" b="0" i="0" u="none" strike="noStrike" dirty="0">
                          <a:solidFill>
                            <a:schemeClr val="tx1">
                              <a:lumMod val="65000"/>
                              <a:lumOff val="35000"/>
                            </a:schemeClr>
                          </a:solidFill>
                          <a:effectLst/>
                          <a:latin typeface="+mn-lt"/>
                        </a:rPr>
                        <a:t>Laboratory capacity needs to be known to determine when specimens are collected, picked-up and dropped off at the laboratory</a:t>
                      </a:r>
                    </a:p>
                  </a:txBody>
                  <a:tcPr marL="9545" marR="9545" marT="9545" marB="0"/>
                </a:tc>
                <a:extLst>
                  <a:ext uri="{0D108BD9-81ED-4DB2-BD59-A6C34878D82A}">
                    <a16:rowId xmlns:a16="http://schemas.microsoft.com/office/drawing/2014/main" xmlns="" val="3348129272"/>
                  </a:ext>
                </a:extLst>
              </a:tr>
            </a:tbl>
          </a:graphicData>
        </a:graphic>
      </p:graphicFrame>
      <p:sp>
        <p:nvSpPr>
          <p:cNvPr id="2" name="Title 1"/>
          <p:cNvSpPr>
            <a:spLocks noGrp="1"/>
          </p:cNvSpPr>
          <p:nvPr>
            <p:ph type="title"/>
          </p:nvPr>
        </p:nvSpPr>
        <p:spPr>
          <a:xfrm>
            <a:off x="1135856" y="808037"/>
            <a:ext cx="8552360" cy="1016460"/>
          </a:xfrm>
        </p:spPr>
        <p:txBody>
          <a:bodyPr>
            <a:noAutofit/>
          </a:bodyPr>
          <a:lstStyle/>
          <a:p>
            <a:r>
              <a:rPr lang="en-US" dirty="0"/>
              <a:t>CONSIDERATIONS FOR DESIGNING A </a:t>
            </a:r>
            <a:r>
              <a:rPr lang="en-GB" dirty="0"/>
              <a:t>EFFICIENT SPECIMEN REFERRAL NETWORK</a:t>
            </a:r>
            <a:endParaRPr lang="en-US" dirty="0"/>
          </a:p>
        </p:txBody>
      </p:sp>
    </p:spTree>
    <p:extLst>
      <p:ext uri="{BB962C8B-B14F-4D97-AF65-F5344CB8AC3E}">
        <p14:creationId xmlns:p14="http://schemas.microsoft.com/office/powerpoint/2010/main" val="28770428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1422" y="954504"/>
            <a:ext cx="8138001" cy="759006"/>
          </a:xfrm>
        </p:spPr>
        <p:txBody>
          <a:bodyPr>
            <a:noAutofit/>
          </a:bodyPr>
          <a:lstStyle/>
          <a:p>
            <a:r>
              <a:rPr lang="en-US" dirty="0" smtClean="0"/>
              <a:t>DIAGNOSTIC ALGORITHM </a:t>
            </a:r>
            <a:r>
              <a:rPr lang="en-US" dirty="0"/>
              <a:t>FOR UNIVERSAL PATIENT ACCESS TO RAPID TESTING</a:t>
            </a:r>
            <a:r>
              <a:rPr lang="en-US" dirty="0" smtClean="0"/>
              <a:t> </a:t>
            </a:r>
            <a:endParaRPr lang="en-US" dirty="0"/>
          </a:p>
        </p:txBody>
      </p:sp>
      <p:sp>
        <p:nvSpPr>
          <p:cNvPr id="40" name="TextBox 39"/>
          <p:cNvSpPr txBox="1"/>
          <p:nvPr/>
        </p:nvSpPr>
        <p:spPr>
          <a:xfrm flipH="1">
            <a:off x="7046160" y="8084358"/>
            <a:ext cx="2905849" cy="400110"/>
          </a:xfrm>
          <a:prstGeom prst="rect">
            <a:avLst/>
          </a:prstGeom>
          <a:noFill/>
        </p:spPr>
        <p:txBody>
          <a:bodyPr wrap="square" rtlCol="0">
            <a:spAutoFit/>
          </a:bodyPr>
          <a:lstStyle/>
          <a:p>
            <a:pPr algn="r"/>
            <a:r>
              <a:rPr lang="en-GB" sz="1000" dirty="0" smtClean="0">
                <a:solidFill>
                  <a:srgbClr val="C00000"/>
                </a:solidFill>
              </a:rPr>
              <a:t>Reference: GLI model TB diagnostics algorithms</a:t>
            </a:r>
          </a:p>
          <a:p>
            <a:pPr algn="r"/>
            <a:r>
              <a:rPr lang="en-GB" sz="1000" u="sng" dirty="0" smtClean="0">
                <a:solidFill>
                  <a:srgbClr val="C00000"/>
                </a:solidFill>
              </a:rPr>
              <a:t>http</a:t>
            </a:r>
            <a:r>
              <a:rPr lang="en-GB" sz="1000" u="sng" dirty="0">
                <a:solidFill>
                  <a:srgbClr val="C00000"/>
                </a:solidFill>
              </a:rPr>
              <a:t>://</a:t>
            </a:r>
            <a:r>
              <a:rPr lang="en-GB" sz="1000" u="sng" dirty="0" err="1">
                <a:solidFill>
                  <a:srgbClr val="C00000"/>
                </a:solidFill>
              </a:rPr>
              <a:t>www.stoptb.org</a:t>
            </a:r>
            <a:r>
              <a:rPr lang="en-GB" sz="1000" u="sng" dirty="0">
                <a:solidFill>
                  <a:srgbClr val="C00000"/>
                </a:solidFill>
              </a:rPr>
              <a:t>/</a:t>
            </a:r>
            <a:r>
              <a:rPr lang="en-GB" sz="1000" u="sng" dirty="0" err="1">
                <a:solidFill>
                  <a:srgbClr val="C00000"/>
                </a:solidFill>
              </a:rPr>
              <a:t>wg</a:t>
            </a:r>
            <a:r>
              <a:rPr lang="en-GB" sz="1000" u="sng" dirty="0">
                <a:solidFill>
                  <a:srgbClr val="C00000"/>
                </a:solidFill>
              </a:rPr>
              <a:t>/</a:t>
            </a:r>
            <a:r>
              <a:rPr lang="en-GB" sz="1000" u="sng" dirty="0" err="1">
                <a:solidFill>
                  <a:srgbClr val="C00000"/>
                </a:solidFill>
              </a:rPr>
              <a:t>gli</a:t>
            </a:r>
            <a:r>
              <a:rPr lang="en-GB" sz="1000" u="sng" dirty="0">
                <a:solidFill>
                  <a:srgbClr val="C00000"/>
                </a:solidFill>
              </a:rPr>
              <a:t>/</a:t>
            </a:r>
          </a:p>
        </p:txBody>
      </p:sp>
      <p:pic>
        <p:nvPicPr>
          <p:cNvPr id="41" name="Picture 40"/>
          <p:cNvPicPr>
            <a:picLocks noChangeAspect="1"/>
          </p:cNvPicPr>
          <p:nvPr/>
        </p:nvPicPr>
        <p:blipFill rotWithShape="1">
          <a:blip r:embed="rId2">
            <a:extLst>
              <a:ext uri="{28A0092B-C50C-407E-A947-70E740481C1C}">
                <a14:useLocalDpi xmlns:a14="http://schemas.microsoft.com/office/drawing/2010/main" val="0"/>
              </a:ext>
            </a:extLst>
          </a:blip>
          <a:srcRect b="4456"/>
          <a:stretch/>
        </p:blipFill>
        <p:spPr>
          <a:xfrm>
            <a:off x="526256" y="1798637"/>
            <a:ext cx="5287316" cy="4849627"/>
          </a:xfrm>
          <a:prstGeom prst="rect">
            <a:avLst/>
          </a:prstGeom>
        </p:spPr>
      </p:pic>
      <p:sp>
        <p:nvSpPr>
          <p:cNvPr id="42" name="TextBox 41"/>
          <p:cNvSpPr txBox="1"/>
          <p:nvPr/>
        </p:nvSpPr>
        <p:spPr>
          <a:xfrm>
            <a:off x="6165056" y="2255837"/>
            <a:ext cx="3239587" cy="4293483"/>
          </a:xfrm>
          <a:prstGeom prst="rect">
            <a:avLst/>
          </a:prstGeom>
          <a:noFill/>
        </p:spPr>
        <p:txBody>
          <a:bodyPr wrap="square" rtlCol="0">
            <a:spAutoFit/>
          </a:bodyPr>
          <a:lstStyle/>
          <a:p>
            <a:r>
              <a:rPr lang="en-US" sz="700" baseline="30000" dirty="0">
                <a:solidFill>
                  <a:schemeClr val="tx1">
                    <a:lumMod val="65000"/>
                    <a:lumOff val="35000"/>
                  </a:schemeClr>
                </a:solidFill>
                <a:latin typeface="Arial" charset="0"/>
                <a:ea typeface="Arial" charset="0"/>
                <a:cs typeface="Arial" charset="0"/>
              </a:rPr>
              <a:t>1 </a:t>
            </a:r>
            <a:r>
              <a:rPr lang="en-US" sz="700" dirty="0">
                <a:solidFill>
                  <a:schemeClr val="tx1">
                    <a:lumMod val="65000"/>
                    <a:lumOff val="35000"/>
                  </a:schemeClr>
                </a:solidFill>
                <a:latin typeface="Arial" charset="0"/>
                <a:ea typeface="Arial" charset="0"/>
                <a:cs typeface="Arial" charset="0"/>
              </a:rPr>
              <a:t> Persons to be evaluated for TB include adults and children with signs or symptoms suggestive of TB or with a chest X-ray with abnormalities suggestive of TB. This algorithm may also be followed for the detection of MTB using CSF, lymph node and other tissue specimen from persons being evaluated for </a:t>
            </a:r>
            <a:r>
              <a:rPr lang="en-US" sz="700" dirty="0" err="1">
                <a:solidFill>
                  <a:schemeClr val="tx1">
                    <a:lumMod val="65000"/>
                    <a:lumOff val="35000"/>
                  </a:schemeClr>
                </a:solidFill>
                <a:latin typeface="Arial" charset="0"/>
                <a:ea typeface="Arial" charset="0"/>
                <a:cs typeface="Arial" charset="0"/>
              </a:rPr>
              <a:t>extrapulmonary</a:t>
            </a:r>
            <a:r>
              <a:rPr lang="en-US" sz="700" dirty="0">
                <a:solidFill>
                  <a:schemeClr val="tx1">
                    <a:lumMod val="65000"/>
                    <a:lumOff val="35000"/>
                  </a:schemeClr>
                </a:solidFill>
                <a:latin typeface="Arial" charset="0"/>
                <a:ea typeface="Arial" charset="0"/>
                <a:cs typeface="Arial" charset="0"/>
              </a:rPr>
              <a:t> TB. For persons being evaluated for TB who are HIV positive and have CD4 counts ≤100 cells/</a:t>
            </a:r>
            <a:r>
              <a:rPr lang="en-US" sz="700" dirty="0" err="1">
                <a:solidFill>
                  <a:schemeClr val="tx1">
                    <a:lumMod val="65000"/>
                    <a:lumOff val="35000"/>
                  </a:schemeClr>
                </a:solidFill>
                <a:latin typeface="Arial" charset="0"/>
                <a:ea typeface="Arial" charset="0"/>
                <a:cs typeface="Arial" charset="0"/>
              </a:rPr>
              <a:t>μl</a:t>
            </a:r>
            <a:r>
              <a:rPr lang="en-US" sz="700" dirty="0">
                <a:solidFill>
                  <a:schemeClr val="tx1">
                    <a:lumMod val="65000"/>
                    <a:lumOff val="35000"/>
                  </a:schemeClr>
                </a:solidFill>
                <a:latin typeface="Arial" charset="0"/>
                <a:ea typeface="Arial" charset="0"/>
                <a:cs typeface="Arial" charset="0"/>
              </a:rPr>
              <a:t> or are seriously ill, see Algorithm 4. </a:t>
            </a:r>
            <a:endParaRPr lang="en-US" sz="700" dirty="0" smtClean="0">
              <a:solidFill>
                <a:schemeClr val="tx1">
                  <a:lumMod val="65000"/>
                  <a:lumOff val="35000"/>
                </a:schemeClr>
              </a:solidFill>
              <a:latin typeface="Arial" charset="0"/>
              <a:ea typeface="Arial" charset="0"/>
              <a:cs typeface="Arial" charset="0"/>
            </a:endParaRPr>
          </a:p>
          <a:p>
            <a:endParaRPr lang="en-US" sz="700" dirty="0">
              <a:solidFill>
                <a:schemeClr val="tx1">
                  <a:lumMod val="65000"/>
                  <a:lumOff val="35000"/>
                </a:schemeClr>
              </a:solidFill>
              <a:latin typeface="Arial" charset="0"/>
              <a:ea typeface="Arial" charset="0"/>
              <a:cs typeface="Arial" charset="0"/>
            </a:endParaRPr>
          </a:p>
          <a:p>
            <a:r>
              <a:rPr lang="en-US" sz="700" baseline="30000" dirty="0">
                <a:solidFill>
                  <a:schemeClr val="tx1">
                    <a:lumMod val="65000"/>
                    <a:lumOff val="35000"/>
                  </a:schemeClr>
                </a:solidFill>
                <a:latin typeface="Arial" charset="0"/>
                <a:ea typeface="Arial" charset="0"/>
                <a:cs typeface="Arial" charset="0"/>
              </a:rPr>
              <a:t>2 </a:t>
            </a:r>
            <a:r>
              <a:rPr lang="en-US" sz="700" dirty="0">
                <a:solidFill>
                  <a:schemeClr val="tx1">
                    <a:lumMod val="65000"/>
                    <a:lumOff val="35000"/>
                  </a:schemeClr>
                </a:solidFill>
                <a:latin typeface="Arial" charset="0"/>
                <a:ea typeface="Arial" charset="0"/>
                <a:cs typeface="Arial" charset="0"/>
              </a:rPr>
              <a:t> Programmes may consider collecting two specimens upfront. The </a:t>
            </a:r>
            <a:r>
              <a:rPr lang="en-US" sz="700" dirty="0" smtClean="0">
                <a:solidFill>
                  <a:schemeClr val="tx1">
                    <a:lumMod val="65000"/>
                    <a:lumOff val="35000"/>
                  </a:schemeClr>
                </a:solidFill>
                <a:latin typeface="Arial" charset="0"/>
                <a:ea typeface="Arial" charset="0"/>
                <a:cs typeface="Arial" charset="0"/>
              </a:rPr>
              <a:t>first </a:t>
            </a:r>
            <a:r>
              <a:rPr lang="en-US" sz="700" dirty="0">
                <a:solidFill>
                  <a:schemeClr val="tx1">
                    <a:lumMod val="65000"/>
                    <a:lumOff val="35000"/>
                  </a:schemeClr>
                </a:solidFill>
                <a:latin typeface="Arial" charset="0"/>
                <a:ea typeface="Arial" charset="0"/>
                <a:cs typeface="Arial" charset="0"/>
              </a:rPr>
              <a:t>specimen should be promptly tested using the Xpert MTB/RIF test. The second specimen may be used for the additional testing described in this algorithm. For persons being evaluated for pulmonary TB, sputum is the preferred specimen. </a:t>
            </a:r>
            <a:endParaRPr lang="en-US" sz="700" dirty="0" smtClean="0">
              <a:solidFill>
                <a:schemeClr val="tx1">
                  <a:lumMod val="65000"/>
                  <a:lumOff val="35000"/>
                </a:schemeClr>
              </a:solidFill>
              <a:latin typeface="Arial" charset="0"/>
              <a:ea typeface="Arial" charset="0"/>
              <a:cs typeface="Arial" charset="0"/>
            </a:endParaRPr>
          </a:p>
          <a:p>
            <a:endParaRPr lang="en-US" sz="700" dirty="0">
              <a:solidFill>
                <a:schemeClr val="tx1">
                  <a:lumMod val="65000"/>
                  <a:lumOff val="35000"/>
                </a:schemeClr>
              </a:solidFill>
              <a:latin typeface="Arial" charset="0"/>
              <a:ea typeface="Arial" charset="0"/>
              <a:cs typeface="Arial" charset="0"/>
            </a:endParaRPr>
          </a:p>
          <a:p>
            <a:r>
              <a:rPr lang="en-US" sz="700" baseline="30000" dirty="0">
                <a:solidFill>
                  <a:schemeClr val="tx1">
                    <a:lumMod val="65000"/>
                    <a:lumOff val="35000"/>
                  </a:schemeClr>
                </a:solidFill>
                <a:latin typeface="Arial" charset="0"/>
                <a:ea typeface="Arial" charset="0"/>
                <a:cs typeface="Arial" charset="0"/>
              </a:rPr>
              <a:t>3</a:t>
            </a:r>
            <a:r>
              <a:rPr lang="en-US" sz="700" dirty="0">
                <a:solidFill>
                  <a:schemeClr val="tx1">
                    <a:lumMod val="65000"/>
                    <a:lumOff val="35000"/>
                  </a:schemeClr>
                </a:solidFill>
                <a:latin typeface="Arial" charset="0"/>
                <a:ea typeface="Arial" charset="0"/>
                <a:cs typeface="Arial" charset="0"/>
              </a:rPr>
              <a:t>  Patients at high risk for multidrug-resistant TB (MDR-TB) include previously treated patients including those who had been lost to follow-up, relapsed, and failed a treatment regimen; non-converters (smear positive at end of intensive phase); MDR-TB contacts; and any other MDR-TB risk groups </a:t>
            </a:r>
            <a:r>
              <a:rPr lang="en-US" sz="700" dirty="0" smtClean="0">
                <a:solidFill>
                  <a:schemeClr val="tx1">
                    <a:lumMod val="65000"/>
                    <a:lumOff val="35000"/>
                  </a:schemeClr>
                </a:solidFill>
                <a:latin typeface="Arial" charset="0"/>
                <a:ea typeface="Arial" charset="0"/>
                <a:cs typeface="Arial" charset="0"/>
              </a:rPr>
              <a:t>identified </a:t>
            </a:r>
            <a:r>
              <a:rPr lang="en-US" sz="700" dirty="0">
                <a:solidFill>
                  <a:schemeClr val="tx1">
                    <a:lumMod val="65000"/>
                    <a:lumOff val="35000"/>
                  </a:schemeClr>
                </a:solidFill>
                <a:latin typeface="Arial" charset="0"/>
                <a:ea typeface="Arial" charset="0"/>
                <a:cs typeface="Arial" charset="0"/>
              </a:rPr>
              <a:t>in the country. </a:t>
            </a:r>
            <a:endParaRPr lang="en-US" sz="700" dirty="0" smtClean="0">
              <a:solidFill>
                <a:schemeClr val="tx1">
                  <a:lumMod val="65000"/>
                  <a:lumOff val="35000"/>
                </a:schemeClr>
              </a:solidFill>
              <a:latin typeface="Arial" charset="0"/>
              <a:ea typeface="Arial" charset="0"/>
              <a:cs typeface="Arial" charset="0"/>
            </a:endParaRPr>
          </a:p>
          <a:p>
            <a:endParaRPr lang="en-US" sz="700" dirty="0">
              <a:solidFill>
                <a:schemeClr val="tx1">
                  <a:lumMod val="65000"/>
                  <a:lumOff val="35000"/>
                </a:schemeClr>
              </a:solidFill>
              <a:latin typeface="Arial" charset="0"/>
              <a:ea typeface="Arial" charset="0"/>
              <a:cs typeface="Arial" charset="0"/>
            </a:endParaRPr>
          </a:p>
          <a:p>
            <a:r>
              <a:rPr lang="en-US" sz="700" baseline="30000" dirty="0">
                <a:solidFill>
                  <a:schemeClr val="tx1">
                    <a:lumMod val="65000"/>
                    <a:lumOff val="35000"/>
                  </a:schemeClr>
                </a:solidFill>
                <a:latin typeface="Arial" charset="0"/>
                <a:ea typeface="Arial" charset="0"/>
                <a:cs typeface="Arial" charset="0"/>
              </a:rPr>
              <a:t>4 </a:t>
            </a:r>
            <a:r>
              <a:rPr lang="en-US" sz="700" dirty="0">
                <a:solidFill>
                  <a:schemeClr val="tx1">
                    <a:lumMod val="65000"/>
                    <a:lumOff val="35000"/>
                  </a:schemeClr>
                </a:solidFill>
                <a:latin typeface="Arial" charset="0"/>
                <a:ea typeface="Arial" charset="0"/>
                <a:cs typeface="Arial" charset="0"/>
              </a:rPr>
              <a:t> Patients should be initiated on a </a:t>
            </a:r>
            <a:r>
              <a:rPr lang="en-US" sz="700" dirty="0" smtClean="0">
                <a:solidFill>
                  <a:schemeClr val="tx1">
                    <a:lumMod val="65000"/>
                    <a:lumOff val="35000"/>
                  </a:schemeClr>
                </a:solidFill>
                <a:latin typeface="Arial" charset="0"/>
                <a:ea typeface="Arial" charset="0"/>
                <a:cs typeface="Arial" charset="0"/>
              </a:rPr>
              <a:t>first-line </a:t>
            </a:r>
            <a:r>
              <a:rPr lang="en-US" sz="700" dirty="0">
                <a:solidFill>
                  <a:schemeClr val="tx1">
                    <a:lumMod val="65000"/>
                    <a:lumOff val="35000"/>
                  </a:schemeClr>
                </a:solidFill>
                <a:latin typeface="Arial" charset="0"/>
                <a:ea typeface="Arial" charset="0"/>
                <a:cs typeface="Arial" charset="0"/>
              </a:rPr>
              <a:t>regimen according to national guidelines. A sample may be sent for molecular or phenotypic DST for isoniazid if the patient has been previously treated with isoniazid or if there is a high prevalence of isoniazid resistance not associated with rifampicin resistance (i.e., isoniazid mono- or poly-resistance) in this setting or for DST for rifampicin if rifampicin resistance is still suspected. </a:t>
            </a:r>
            <a:endParaRPr lang="en-US" sz="700" dirty="0" smtClean="0">
              <a:solidFill>
                <a:schemeClr val="tx1">
                  <a:lumMod val="65000"/>
                  <a:lumOff val="35000"/>
                </a:schemeClr>
              </a:solidFill>
              <a:latin typeface="Arial" charset="0"/>
              <a:ea typeface="Arial" charset="0"/>
              <a:cs typeface="Arial" charset="0"/>
            </a:endParaRPr>
          </a:p>
          <a:p>
            <a:endParaRPr lang="en-US" sz="700" dirty="0">
              <a:solidFill>
                <a:schemeClr val="tx1">
                  <a:lumMod val="65000"/>
                  <a:lumOff val="35000"/>
                </a:schemeClr>
              </a:solidFill>
              <a:latin typeface="Arial" charset="0"/>
              <a:ea typeface="Arial" charset="0"/>
              <a:cs typeface="Arial" charset="0"/>
            </a:endParaRPr>
          </a:p>
          <a:p>
            <a:r>
              <a:rPr lang="en-US" sz="700" baseline="30000" dirty="0">
                <a:solidFill>
                  <a:schemeClr val="tx1">
                    <a:lumMod val="65000"/>
                    <a:lumOff val="35000"/>
                  </a:schemeClr>
                </a:solidFill>
                <a:latin typeface="Arial" charset="0"/>
                <a:ea typeface="Arial" charset="0"/>
                <a:cs typeface="Arial" charset="0"/>
              </a:rPr>
              <a:t>5 </a:t>
            </a:r>
            <a:r>
              <a:rPr lang="en-US" sz="700" dirty="0">
                <a:solidFill>
                  <a:schemeClr val="tx1">
                    <a:lumMod val="65000"/>
                    <a:lumOff val="35000"/>
                  </a:schemeClr>
                </a:solidFill>
                <a:latin typeface="Arial" charset="0"/>
                <a:ea typeface="Arial" charset="0"/>
                <a:cs typeface="Arial" charset="0"/>
              </a:rPr>
              <a:t> Repeat Xpert MTB/RIF test at the same testing site with a fresh specimen. Interpret the result of the repeat test as shown in this algorithm. Use the result of the second Xpert MTB/RIF test for clinical decisions. </a:t>
            </a:r>
            <a:endParaRPr lang="en-US" sz="700" dirty="0" smtClean="0">
              <a:solidFill>
                <a:schemeClr val="tx1">
                  <a:lumMod val="65000"/>
                  <a:lumOff val="35000"/>
                </a:schemeClr>
              </a:solidFill>
              <a:latin typeface="Arial" charset="0"/>
              <a:ea typeface="Arial" charset="0"/>
              <a:cs typeface="Arial" charset="0"/>
            </a:endParaRPr>
          </a:p>
          <a:p>
            <a:endParaRPr lang="en-US" sz="700" dirty="0">
              <a:solidFill>
                <a:schemeClr val="tx1">
                  <a:lumMod val="65000"/>
                  <a:lumOff val="35000"/>
                </a:schemeClr>
              </a:solidFill>
              <a:latin typeface="Arial" charset="0"/>
              <a:ea typeface="Arial" charset="0"/>
              <a:cs typeface="Arial" charset="0"/>
            </a:endParaRPr>
          </a:p>
          <a:p>
            <a:r>
              <a:rPr lang="en-US" sz="700" baseline="30000" dirty="0">
                <a:solidFill>
                  <a:schemeClr val="tx1">
                    <a:lumMod val="65000"/>
                    <a:lumOff val="35000"/>
                  </a:schemeClr>
                </a:solidFill>
                <a:latin typeface="Arial" charset="0"/>
                <a:ea typeface="Arial" charset="0"/>
                <a:cs typeface="Arial" charset="0"/>
              </a:rPr>
              <a:t>6 </a:t>
            </a:r>
            <a:r>
              <a:rPr lang="en-US" sz="700" dirty="0">
                <a:solidFill>
                  <a:schemeClr val="tx1">
                    <a:lumMod val="65000"/>
                    <a:lumOff val="35000"/>
                  </a:schemeClr>
                </a:solidFill>
                <a:latin typeface="Arial" charset="0"/>
                <a:ea typeface="Arial" charset="0"/>
                <a:cs typeface="Arial" charset="0"/>
              </a:rPr>
              <a:t> Further investigations for TB may include chest X-ray, additional clinical assessments, clinical response following treatment with broad-spectrum antimicrobial agents, repeat Xpert MTB/RIF testing, or culture. </a:t>
            </a:r>
            <a:endParaRPr lang="en-US" sz="700" dirty="0" smtClean="0">
              <a:solidFill>
                <a:schemeClr val="tx1">
                  <a:lumMod val="65000"/>
                  <a:lumOff val="35000"/>
                </a:schemeClr>
              </a:solidFill>
              <a:latin typeface="Arial" charset="0"/>
              <a:ea typeface="Arial" charset="0"/>
              <a:cs typeface="Arial" charset="0"/>
            </a:endParaRPr>
          </a:p>
          <a:p>
            <a:endParaRPr lang="en-US" sz="700" dirty="0">
              <a:solidFill>
                <a:schemeClr val="tx1">
                  <a:lumMod val="65000"/>
                  <a:lumOff val="35000"/>
                </a:schemeClr>
              </a:solidFill>
              <a:latin typeface="Arial" charset="0"/>
              <a:ea typeface="Arial" charset="0"/>
              <a:cs typeface="Arial" charset="0"/>
            </a:endParaRPr>
          </a:p>
          <a:p>
            <a:r>
              <a:rPr lang="en-US" sz="700" baseline="30000" dirty="0">
                <a:solidFill>
                  <a:schemeClr val="tx1">
                    <a:lumMod val="65000"/>
                    <a:lumOff val="35000"/>
                  </a:schemeClr>
                </a:solidFill>
                <a:latin typeface="Arial" charset="0"/>
                <a:ea typeface="Arial" charset="0"/>
                <a:cs typeface="Arial" charset="0"/>
              </a:rPr>
              <a:t>7</a:t>
            </a:r>
            <a:r>
              <a:rPr lang="en-US" sz="700" dirty="0">
                <a:solidFill>
                  <a:schemeClr val="tx1">
                    <a:lumMod val="65000"/>
                    <a:lumOff val="35000"/>
                  </a:schemeClr>
                </a:solidFill>
                <a:latin typeface="Arial" charset="0"/>
                <a:ea typeface="Arial" charset="0"/>
                <a:cs typeface="Arial" charset="0"/>
              </a:rPr>
              <a:t>  Repeat Xpert MTB/RIF test at the same testing site with a fresh specimen. Use the rifampicin result of the second Xpert MTB/RIF test in this algorithm for a decision(s) regarding choice of regimen </a:t>
            </a:r>
            <a:r>
              <a:rPr lang="en-US" sz="700" dirty="0" smtClean="0">
                <a:solidFill>
                  <a:schemeClr val="tx1">
                    <a:lumMod val="65000"/>
                    <a:lumOff val="35000"/>
                  </a:schemeClr>
                </a:solidFill>
                <a:latin typeface="Arial" charset="0"/>
                <a:ea typeface="Arial" charset="0"/>
                <a:cs typeface="Arial" charset="0"/>
              </a:rPr>
              <a:t>(first </a:t>
            </a:r>
            <a:r>
              <a:rPr lang="en-US" sz="700" dirty="0">
                <a:solidFill>
                  <a:schemeClr val="tx1">
                    <a:lumMod val="65000"/>
                    <a:lumOff val="35000"/>
                  </a:schemeClr>
                </a:solidFill>
                <a:latin typeface="Arial" charset="0"/>
                <a:ea typeface="Arial" charset="0"/>
                <a:cs typeface="Arial" charset="0"/>
              </a:rPr>
              <a:t>line or second line regimen). </a:t>
            </a:r>
          </a:p>
        </p:txBody>
      </p:sp>
      <p:sp>
        <p:nvSpPr>
          <p:cNvPr id="45" name="Rectangle 44"/>
          <p:cNvSpPr/>
          <p:nvPr/>
        </p:nvSpPr>
        <p:spPr>
          <a:xfrm>
            <a:off x="678656" y="6219683"/>
            <a:ext cx="3587931" cy="4615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Box 45"/>
          <p:cNvSpPr txBox="1"/>
          <p:nvPr/>
        </p:nvSpPr>
        <p:spPr>
          <a:xfrm flipH="1">
            <a:off x="5980400" y="6672101"/>
            <a:ext cx="2905849" cy="400110"/>
          </a:xfrm>
          <a:prstGeom prst="rect">
            <a:avLst/>
          </a:prstGeom>
          <a:noFill/>
        </p:spPr>
        <p:txBody>
          <a:bodyPr wrap="square" rtlCol="0">
            <a:spAutoFit/>
          </a:bodyPr>
          <a:lstStyle/>
          <a:p>
            <a:pPr algn="r"/>
            <a:r>
              <a:rPr lang="en-GB" sz="1000" dirty="0" smtClean="0">
                <a:solidFill>
                  <a:srgbClr val="C00000"/>
                </a:solidFill>
                <a:latin typeface="Calibri" charset="0"/>
                <a:ea typeface="Calibri" charset="0"/>
                <a:cs typeface="Calibri" charset="0"/>
              </a:rPr>
              <a:t>Reference: GLI model TB diagnostics algorithms</a:t>
            </a:r>
          </a:p>
          <a:p>
            <a:pPr algn="r"/>
            <a:r>
              <a:rPr lang="en-GB" sz="1000" u="sng" dirty="0" smtClean="0">
                <a:solidFill>
                  <a:srgbClr val="C00000"/>
                </a:solidFill>
                <a:latin typeface="Calibri" charset="0"/>
                <a:ea typeface="Calibri" charset="0"/>
                <a:cs typeface="Calibri" charset="0"/>
              </a:rPr>
              <a:t>http</a:t>
            </a:r>
            <a:r>
              <a:rPr lang="en-GB" sz="1000" u="sng" dirty="0">
                <a:solidFill>
                  <a:srgbClr val="C00000"/>
                </a:solidFill>
                <a:latin typeface="Calibri" charset="0"/>
                <a:ea typeface="Calibri" charset="0"/>
                <a:cs typeface="Calibri" charset="0"/>
              </a:rPr>
              <a:t>://</a:t>
            </a:r>
            <a:r>
              <a:rPr lang="en-GB" sz="1000" u="sng" dirty="0" err="1">
                <a:solidFill>
                  <a:srgbClr val="C00000"/>
                </a:solidFill>
                <a:latin typeface="Calibri" charset="0"/>
                <a:ea typeface="Calibri" charset="0"/>
                <a:cs typeface="Calibri" charset="0"/>
              </a:rPr>
              <a:t>www.stoptb.org</a:t>
            </a:r>
            <a:r>
              <a:rPr lang="en-GB" sz="1000" u="sng" dirty="0">
                <a:solidFill>
                  <a:srgbClr val="C00000"/>
                </a:solidFill>
                <a:latin typeface="Calibri" charset="0"/>
                <a:ea typeface="Calibri" charset="0"/>
                <a:cs typeface="Calibri" charset="0"/>
              </a:rPr>
              <a:t>/</a:t>
            </a:r>
            <a:r>
              <a:rPr lang="en-GB" sz="1000" u="sng" dirty="0" err="1">
                <a:solidFill>
                  <a:srgbClr val="C00000"/>
                </a:solidFill>
                <a:latin typeface="Calibri" charset="0"/>
                <a:ea typeface="Calibri" charset="0"/>
                <a:cs typeface="Calibri" charset="0"/>
              </a:rPr>
              <a:t>wg</a:t>
            </a:r>
            <a:r>
              <a:rPr lang="en-GB" sz="1000" u="sng" dirty="0">
                <a:solidFill>
                  <a:srgbClr val="C00000"/>
                </a:solidFill>
                <a:latin typeface="Calibri" charset="0"/>
                <a:ea typeface="Calibri" charset="0"/>
                <a:cs typeface="Calibri" charset="0"/>
              </a:rPr>
              <a:t>/</a:t>
            </a:r>
            <a:r>
              <a:rPr lang="en-GB" sz="1000" u="sng" dirty="0" err="1">
                <a:solidFill>
                  <a:srgbClr val="C00000"/>
                </a:solidFill>
                <a:latin typeface="Calibri" charset="0"/>
                <a:ea typeface="Calibri" charset="0"/>
                <a:cs typeface="Calibri" charset="0"/>
              </a:rPr>
              <a:t>gli</a:t>
            </a:r>
            <a:r>
              <a:rPr lang="en-GB" sz="1000" u="sng" dirty="0">
                <a:solidFill>
                  <a:srgbClr val="C00000"/>
                </a:solidFill>
                <a:latin typeface="Calibri" charset="0"/>
                <a:ea typeface="Calibri" charset="0"/>
                <a:cs typeface="Calibri" charset="0"/>
              </a:rPr>
              <a:t>/</a:t>
            </a:r>
          </a:p>
        </p:txBody>
      </p:sp>
    </p:spTree>
    <p:extLst>
      <p:ext uri="{BB962C8B-B14F-4D97-AF65-F5344CB8AC3E}">
        <p14:creationId xmlns:p14="http://schemas.microsoft.com/office/powerpoint/2010/main" val="1093864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204912" y="1695052"/>
            <a:ext cx="7631223" cy="4611670"/>
          </a:xfrm>
        </p:spPr>
        <p:txBody>
          <a:bodyPr/>
          <a:lstStyle/>
          <a:p>
            <a:r>
              <a:rPr lang="en-GB" sz="2000" dirty="0">
                <a:solidFill>
                  <a:schemeClr val="tx1">
                    <a:lumMod val="65000"/>
                    <a:lumOff val="35000"/>
                  </a:schemeClr>
                </a:solidFill>
              </a:rPr>
              <a:t>Why specimen referral networks are crucial to the TB diagnostics network</a:t>
            </a:r>
          </a:p>
          <a:p>
            <a:r>
              <a:rPr lang="en-GB" sz="2000" dirty="0">
                <a:solidFill>
                  <a:schemeClr val="tx1">
                    <a:lumMod val="65000"/>
                    <a:lumOff val="35000"/>
                  </a:schemeClr>
                </a:solidFill>
              </a:rPr>
              <a:t>Strengths and weaknesses of specimen referrals</a:t>
            </a:r>
          </a:p>
          <a:p>
            <a:r>
              <a:rPr lang="en-GB" sz="2000" dirty="0">
                <a:solidFill>
                  <a:schemeClr val="tx1">
                    <a:lumMod val="65000"/>
                    <a:lumOff val="35000"/>
                  </a:schemeClr>
                </a:solidFill>
              </a:rPr>
              <a:t>Understanding the current referral network(s)</a:t>
            </a:r>
          </a:p>
          <a:p>
            <a:r>
              <a:rPr lang="en-GB" sz="2000" dirty="0">
                <a:solidFill>
                  <a:schemeClr val="tx1">
                    <a:lumMod val="65000"/>
                    <a:lumOff val="35000"/>
                  </a:schemeClr>
                </a:solidFill>
              </a:rPr>
              <a:t>Coordination/supervision of current sample referral network(s)</a:t>
            </a:r>
          </a:p>
          <a:p>
            <a:r>
              <a:rPr lang="en-GB" sz="2000" dirty="0">
                <a:solidFill>
                  <a:schemeClr val="tx1">
                    <a:lumMod val="65000"/>
                    <a:lumOff val="35000"/>
                  </a:schemeClr>
                </a:solidFill>
              </a:rPr>
              <a:t>What should be incorporated into the design of an efficient/effective specimen referral network</a:t>
            </a:r>
          </a:p>
          <a:p>
            <a:pPr lvl="1"/>
            <a:r>
              <a:rPr lang="en-GB" sz="2000" dirty="0">
                <a:solidFill>
                  <a:schemeClr val="tx1">
                    <a:lumMod val="65000"/>
                    <a:lumOff val="35000"/>
                  </a:schemeClr>
                </a:solidFill>
              </a:rPr>
              <a:t>Other uses for the specimen referral network</a:t>
            </a:r>
          </a:p>
          <a:p>
            <a:pPr lvl="1"/>
            <a:r>
              <a:rPr lang="en-GB" sz="2000" dirty="0">
                <a:solidFill>
                  <a:schemeClr val="tx1">
                    <a:lumMod val="65000"/>
                    <a:lumOff val="35000"/>
                  </a:schemeClr>
                </a:solidFill>
              </a:rPr>
              <a:t>Costs</a:t>
            </a:r>
          </a:p>
          <a:p>
            <a:pPr lvl="1"/>
            <a:r>
              <a:rPr lang="en-GB" sz="2000" dirty="0">
                <a:solidFill>
                  <a:schemeClr val="tx1">
                    <a:lumMod val="65000"/>
                    <a:lumOff val="35000"/>
                  </a:schemeClr>
                </a:solidFill>
              </a:rPr>
              <a:t>In-sourcing vs. outsourcing</a:t>
            </a:r>
          </a:p>
          <a:p>
            <a:pPr lvl="1"/>
            <a:r>
              <a:rPr lang="en-GB" sz="2000" dirty="0">
                <a:solidFill>
                  <a:schemeClr val="tx1">
                    <a:lumMod val="65000"/>
                    <a:lumOff val="35000"/>
                  </a:schemeClr>
                </a:solidFill>
              </a:rPr>
              <a:t>M&amp;E</a:t>
            </a:r>
          </a:p>
          <a:p>
            <a:pPr lvl="1"/>
            <a:endParaRPr lang="en-GB" sz="2000" dirty="0">
              <a:solidFill>
                <a:schemeClr val="tx1">
                  <a:lumMod val="65000"/>
                  <a:lumOff val="35000"/>
                </a:schemeClr>
              </a:solidFill>
            </a:endParaRPr>
          </a:p>
        </p:txBody>
      </p:sp>
      <p:sp>
        <p:nvSpPr>
          <p:cNvPr id="4" name="Title 3"/>
          <p:cNvSpPr>
            <a:spLocks noGrp="1"/>
          </p:cNvSpPr>
          <p:nvPr>
            <p:ph type="title"/>
          </p:nvPr>
        </p:nvSpPr>
        <p:spPr/>
        <p:txBody>
          <a:bodyPr>
            <a:normAutofit/>
          </a:bodyPr>
          <a:lstStyle/>
          <a:p>
            <a:r>
              <a:rPr lang="en-US" dirty="0"/>
              <a:t>MODULE CONTENTS</a:t>
            </a:r>
            <a:endParaRPr lang="en-GB"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1140" y="5380037"/>
            <a:ext cx="2435151" cy="1605000"/>
          </a:xfrm>
          <a:prstGeom prst="rect">
            <a:avLst/>
          </a:prstGeom>
        </p:spPr>
      </p:pic>
      <p:sp>
        <p:nvSpPr>
          <p:cNvPr id="7" name="TextBox 6"/>
          <p:cNvSpPr txBox="1"/>
          <p:nvPr/>
        </p:nvSpPr>
        <p:spPr>
          <a:xfrm>
            <a:off x="5476279" y="6985037"/>
            <a:ext cx="3359856" cy="246221"/>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charset="0"/>
                <a:ea typeface="黑体" charset="0"/>
                <a:cs typeface="黑体" charset="0"/>
              </a:defRPr>
            </a:lvl1pPr>
            <a:lvl2pPr marL="520888" algn="l" rtl="0" fontAlgn="base">
              <a:spcBef>
                <a:spcPct val="0"/>
              </a:spcBef>
              <a:spcAft>
                <a:spcPct val="0"/>
              </a:spcAft>
              <a:defRPr kern="1200">
                <a:solidFill>
                  <a:schemeClr val="tx1"/>
                </a:solidFill>
                <a:latin typeface="Arial" charset="0"/>
                <a:ea typeface="黑体" charset="0"/>
                <a:cs typeface="黑体" charset="0"/>
              </a:defRPr>
            </a:lvl2pPr>
            <a:lvl3pPr marL="1041776" algn="l" rtl="0" fontAlgn="base">
              <a:spcBef>
                <a:spcPct val="0"/>
              </a:spcBef>
              <a:spcAft>
                <a:spcPct val="0"/>
              </a:spcAft>
              <a:defRPr kern="1200">
                <a:solidFill>
                  <a:schemeClr val="tx1"/>
                </a:solidFill>
                <a:latin typeface="Arial" charset="0"/>
                <a:ea typeface="黑体" charset="0"/>
                <a:cs typeface="黑体" charset="0"/>
              </a:defRPr>
            </a:lvl3pPr>
            <a:lvl4pPr marL="1562664" algn="l" rtl="0" fontAlgn="base">
              <a:spcBef>
                <a:spcPct val="0"/>
              </a:spcBef>
              <a:spcAft>
                <a:spcPct val="0"/>
              </a:spcAft>
              <a:defRPr kern="1200">
                <a:solidFill>
                  <a:schemeClr val="tx1"/>
                </a:solidFill>
                <a:latin typeface="Arial" charset="0"/>
                <a:ea typeface="黑体" charset="0"/>
                <a:cs typeface="黑体" charset="0"/>
              </a:defRPr>
            </a:lvl4pPr>
            <a:lvl5pPr marL="2083552" algn="l" rtl="0" fontAlgn="base">
              <a:spcBef>
                <a:spcPct val="0"/>
              </a:spcBef>
              <a:spcAft>
                <a:spcPct val="0"/>
              </a:spcAft>
              <a:defRPr kern="1200">
                <a:solidFill>
                  <a:schemeClr val="tx1"/>
                </a:solidFill>
                <a:latin typeface="Arial" charset="0"/>
                <a:ea typeface="黑体" charset="0"/>
                <a:cs typeface="黑体" charset="0"/>
              </a:defRPr>
            </a:lvl5pPr>
            <a:lvl6pPr marL="2604440" algn="l" defTabSz="520888" rtl="0" eaLnBrk="1" latinLnBrk="0" hangingPunct="1">
              <a:defRPr kern="1200">
                <a:solidFill>
                  <a:schemeClr val="tx1"/>
                </a:solidFill>
                <a:latin typeface="Arial" charset="0"/>
                <a:ea typeface="黑体" charset="0"/>
                <a:cs typeface="黑体" charset="0"/>
              </a:defRPr>
            </a:lvl6pPr>
            <a:lvl7pPr marL="3125328" algn="l" defTabSz="520888" rtl="0" eaLnBrk="1" latinLnBrk="0" hangingPunct="1">
              <a:defRPr kern="1200">
                <a:solidFill>
                  <a:schemeClr val="tx1"/>
                </a:solidFill>
                <a:latin typeface="Arial" charset="0"/>
                <a:ea typeface="黑体" charset="0"/>
                <a:cs typeface="黑体" charset="0"/>
              </a:defRPr>
            </a:lvl7pPr>
            <a:lvl8pPr marL="3646216" algn="l" defTabSz="520888" rtl="0" eaLnBrk="1" latinLnBrk="0" hangingPunct="1">
              <a:defRPr kern="1200">
                <a:solidFill>
                  <a:schemeClr val="tx1"/>
                </a:solidFill>
                <a:latin typeface="Arial" charset="0"/>
                <a:ea typeface="黑体" charset="0"/>
                <a:cs typeface="黑体" charset="0"/>
              </a:defRPr>
            </a:lvl8pPr>
            <a:lvl9pPr marL="4167104" algn="l" defTabSz="520888" rtl="0" eaLnBrk="1" latinLnBrk="0" hangingPunct="1">
              <a:defRPr kern="1200">
                <a:solidFill>
                  <a:schemeClr val="tx1"/>
                </a:solidFill>
                <a:latin typeface="Arial" charset="0"/>
                <a:ea typeface="黑体" charset="0"/>
                <a:cs typeface="黑体" charset="0"/>
              </a:defRPr>
            </a:lvl9pPr>
          </a:lstStyle>
          <a:p>
            <a:pPr algn="r"/>
            <a:r>
              <a:rPr lang="en-US" sz="1000" dirty="0" smtClean="0">
                <a:solidFill>
                  <a:schemeClr val="tx1">
                    <a:lumMod val="65000"/>
                    <a:lumOff val="35000"/>
                  </a:schemeClr>
                </a:solidFill>
                <a:latin typeface="Calibri" charset="0"/>
                <a:ea typeface="Calibri" charset="0"/>
                <a:cs typeface="Calibri" charset="0"/>
              </a:rPr>
              <a:t>© Sam Nuttall</a:t>
            </a:r>
            <a:endParaRPr lang="en-US" sz="1002" dirty="0">
              <a:solidFill>
                <a:schemeClr val="tx1">
                  <a:lumMod val="65000"/>
                  <a:lumOff val="35000"/>
                </a:schemeClr>
              </a:solidFill>
              <a:latin typeface="Calibri" charset="0"/>
              <a:ea typeface="Calibri" charset="0"/>
              <a:cs typeface="Calibri" charset="0"/>
            </a:endParaRPr>
          </a:p>
        </p:txBody>
      </p:sp>
    </p:spTree>
    <p:extLst>
      <p:ext uri="{BB962C8B-B14F-4D97-AF65-F5344CB8AC3E}">
        <p14:creationId xmlns:p14="http://schemas.microsoft.com/office/powerpoint/2010/main" val="37203914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COUNTRY TESTING ALGORITHM</a:t>
            </a:r>
          </a:p>
        </p:txBody>
      </p:sp>
      <p:sp>
        <p:nvSpPr>
          <p:cNvPr id="8" name="Rectangle 7"/>
          <p:cNvSpPr/>
          <p:nvPr/>
        </p:nvSpPr>
        <p:spPr>
          <a:xfrm>
            <a:off x="1422779" y="1698619"/>
            <a:ext cx="5701573" cy="388564"/>
          </a:xfrm>
          <a:prstGeom prst="rect">
            <a:avLst/>
          </a:prstGeom>
          <a:solidFill>
            <a:srgbClr val="5BBFB4"/>
          </a:solidFill>
          <a:ln>
            <a:solidFill>
              <a:srgbClr val="AEDA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3939" y="1537388"/>
            <a:ext cx="681832" cy="681902"/>
          </a:xfrm>
          <a:prstGeom prst="rect">
            <a:avLst/>
          </a:prstGeom>
        </p:spPr>
      </p:pic>
      <p:sp>
        <p:nvSpPr>
          <p:cNvPr id="10" name="TextBox 9"/>
          <p:cNvSpPr txBox="1"/>
          <p:nvPr/>
        </p:nvSpPr>
        <p:spPr>
          <a:xfrm>
            <a:off x="1595858" y="1759298"/>
            <a:ext cx="6203443" cy="262161"/>
          </a:xfrm>
          <a:prstGeom prst="rect">
            <a:avLst/>
          </a:prstGeom>
          <a:noFill/>
        </p:spPr>
        <p:txBody>
          <a:bodyPr wrap="square" rtlCol="0">
            <a:spAutoFit/>
          </a:bodyPr>
          <a:lstStyle/>
          <a:p>
            <a:pPr>
              <a:defRPr/>
            </a:pPr>
            <a:r>
              <a:rPr lang="en-US" sz="1102" b="1" dirty="0" err="1">
                <a:solidFill>
                  <a:schemeClr val="bg1"/>
                </a:solidFill>
                <a:latin typeface="Trebuchet MS" charset="0"/>
                <a:ea typeface="Trebuchet MS" charset="0"/>
                <a:cs typeface="Trebuchet MS" charset="0"/>
              </a:rPr>
              <a:t>Customise</a:t>
            </a:r>
            <a:r>
              <a:rPr lang="en-US" sz="1102" b="1" dirty="0">
                <a:solidFill>
                  <a:schemeClr val="bg1"/>
                </a:solidFill>
                <a:latin typeface="Trebuchet MS" charset="0"/>
                <a:ea typeface="Trebuchet MS" charset="0"/>
                <a:cs typeface="Trebuchet MS" charset="0"/>
              </a:rPr>
              <a:t> according to country context </a:t>
            </a:r>
            <a:r>
              <a:rPr lang="mr-IN" sz="1102" b="1" dirty="0">
                <a:solidFill>
                  <a:schemeClr val="bg1"/>
                </a:solidFill>
                <a:latin typeface="Trebuchet MS" charset="0"/>
                <a:ea typeface="Trebuchet MS" charset="0"/>
                <a:cs typeface="Trebuchet MS" charset="0"/>
              </a:rPr>
              <a:t>–</a:t>
            </a:r>
            <a:r>
              <a:rPr lang="en-US" sz="1102" b="1" dirty="0">
                <a:solidFill>
                  <a:schemeClr val="bg1"/>
                </a:solidFill>
                <a:latin typeface="Trebuchet MS" charset="0"/>
                <a:ea typeface="Trebuchet MS" charset="0"/>
                <a:cs typeface="Trebuchet MS" charset="0"/>
              </a:rPr>
              <a:t> Country testing algorithm</a:t>
            </a:r>
          </a:p>
        </p:txBody>
      </p:sp>
    </p:spTree>
    <p:extLst>
      <p:ext uri="{BB962C8B-B14F-4D97-AF65-F5344CB8AC3E}">
        <p14:creationId xmlns:p14="http://schemas.microsoft.com/office/powerpoint/2010/main" val="30525949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3034" y="2027237"/>
            <a:ext cx="7631223" cy="4611670"/>
          </a:xfrm>
        </p:spPr>
        <p:txBody>
          <a:bodyPr/>
          <a:lstStyle/>
          <a:p>
            <a:pPr lvl="1"/>
            <a:r>
              <a:rPr lang="en-US" sz="2000" dirty="0">
                <a:solidFill>
                  <a:schemeClr val="tx1">
                    <a:lumMod val="65000"/>
                    <a:lumOff val="35000"/>
                  </a:schemeClr>
                </a:solidFill>
              </a:rPr>
              <a:t>The following information is needed to map current networks:</a:t>
            </a:r>
          </a:p>
          <a:p>
            <a:pPr marL="742950" lvl="1" indent="-285750" defTabSz="1004377"/>
            <a:r>
              <a:rPr lang="en-US" sz="2000" dirty="0">
                <a:solidFill>
                  <a:schemeClr val="tx1">
                    <a:lumMod val="65000"/>
                    <a:lumOff val="35000"/>
                  </a:schemeClr>
                </a:solidFill>
              </a:rPr>
              <a:t>Location of health facilities (GIS) – level and services</a:t>
            </a:r>
          </a:p>
          <a:p>
            <a:pPr marL="742950" lvl="1" indent="-285750" defTabSz="1004377"/>
            <a:r>
              <a:rPr lang="en-US" sz="2000" dirty="0">
                <a:solidFill>
                  <a:schemeClr val="tx1">
                    <a:lumMod val="65000"/>
                    <a:lumOff val="35000"/>
                  </a:schemeClr>
                </a:solidFill>
              </a:rPr>
              <a:t>Location of laboratories (GIS) – test  menu</a:t>
            </a:r>
          </a:p>
          <a:p>
            <a:pPr marL="742950" lvl="1" indent="-285750" defTabSz="1004377"/>
            <a:r>
              <a:rPr lang="en-US" sz="2000" dirty="0">
                <a:solidFill>
                  <a:schemeClr val="tx1">
                    <a:lumMod val="65000"/>
                    <a:lumOff val="35000"/>
                  </a:schemeClr>
                </a:solidFill>
              </a:rPr>
              <a:t>Existing referral pathways between health facilities and laboratories and from lower level to higher level laboratories</a:t>
            </a:r>
          </a:p>
          <a:p>
            <a:pPr marL="742950" lvl="1" indent="-285750" defTabSz="1004377"/>
            <a:r>
              <a:rPr lang="en-US" sz="2000" dirty="0">
                <a:solidFill>
                  <a:schemeClr val="tx1">
                    <a:lumMod val="65000"/>
                    <a:lumOff val="35000"/>
                  </a:schemeClr>
                </a:solidFill>
              </a:rPr>
              <a:t>Number of tests performed per laboratory</a:t>
            </a:r>
          </a:p>
          <a:p>
            <a:pPr marL="742950" lvl="1" indent="-285750" defTabSz="1004377"/>
            <a:r>
              <a:rPr lang="en-US" sz="2000" dirty="0">
                <a:solidFill>
                  <a:schemeClr val="tx1">
                    <a:lumMod val="65000"/>
                    <a:lumOff val="35000"/>
                  </a:schemeClr>
                </a:solidFill>
              </a:rPr>
              <a:t>Disaggregated epidemiological </a:t>
            </a:r>
            <a:r>
              <a:rPr lang="en-US" sz="2000" dirty="0" smtClean="0">
                <a:solidFill>
                  <a:schemeClr val="tx1">
                    <a:lumMod val="65000"/>
                    <a:lumOff val="35000"/>
                  </a:schemeClr>
                </a:solidFill>
              </a:rPr>
              <a:t>data</a:t>
            </a:r>
            <a:endParaRPr lang="en-US" sz="2000" dirty="0">
              <a:solidFill>
                <a:schemeClr val="tx1">
                  <a:lumMod val="65000"/>
                  <a:lumOff val="35000"/>
                </a:schemeClr>
              </a:solidFill>
            </a:endParaRPr>
          </a:p>
        </p:txBody>
      </p:sp>
      <p:sp>
        <p:nvSpPr>
          <p:cNvPr id="2" name="Title 1"/>
          <p:cNvSpPr>
            <a:spLocks noGrp="1"/>
          </p:cNvSpPr>
          <p:nvPr>
            <p:ph type="title"/>
          </p:nvPr>
        </p:nvSpPr>
        <p:spPr>
          <a:xfrm>
            <a:off x="953034" y="801783"/>
            <a:ext cx="8136390" cy="1016460"/>
          </a:xfrm>
        </p:spPr>
        <p:txBody>
          <a:bodyPr>
            <a:noAutofit/>
          </a:bodyPr>
          <a:lstStyle/>
          <a:p>
            <a:r>
              <a:rPr lang="en-US" dirty="0"/>
              <a:t>MAPPING THE SAMPLE REFERRAL NETWORK</a:t>
            </a:r>
          </a:p>
        </p:txBody>
      </p:sp>
    </p:spTree>
    <p:extLst>
      <p:ext uri="{BB962C8B-B14F-4D97-AF65-F5344CB8AC3E}">
        <p14:creationId xmlns:p14="http://schemas.microsoft.com/office/powerpoint/2010/main" val="25928191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3034" y="2027237"/>
            <a:ext cx="7631223" cy="4611670"/>
          </a:xfrm>
        </p:spPr>
        <p:txBody>
          <a:bodyPr/>
          <a:lstStyle/>
          <a:p>
            <a:pPr lvl="1"/>
            <a:r>
              <a:rPr lang="en-US" sz="2000" dirty="0">
                <a:solidFill>
                  <a:schemeClr val="tx1">
                    <a:lumMod val="65000"/>
                    <a:lumOff val="35000"/>
                  </a:schemeClr>
                </a:solidFill>
              </a:rPr>
              <a:t>The following information is needed to map current networks:</a:t>
            </a:r>
          </a:p>
          <a:p>
            <a:pPr marL="742950" lvl="1" indent="-285750" defTabSz="1004377"/>
            <a:r>
              <a:rPr lang="en-US" sz="2000" dirty="0" smtClean="0">
                <a:solidFill>
                  <a:schemeClr val="tx1">
                    <a:lumMod val="65000"/>
                    <a:lumOff val="35000"/>
                  </a:schemeClr>
                </a:solidFill>
              </a:rPr>
              <a:t>Much </a:t>
            </a:r>
            <a:r>
              <a:rPr lang="en-US" sz="2000" dirty="0">
                <a:solidFill>
                  <a:schemeClr val="tx1">
                    <a:lumMod val="65000"/>
                    <a:lumOff val="35000"/>
                  </a:schemeClr>
                </a:solidFill>
              </a:rPr>
              <a:t>of this information may already be available in-country</a:t>
            </a:r>
          </a:p>
          <a:p>
            <a:pPr marL="742950" lvl="1" indent="-285750" defTabSz="1004377"/>
            <a:r>
              <a:rPr lang="en-US" sz="2000" dirty="0">
                <a:solidFill>
                  <a:schemeClr val="tx1">
                    <a:lumMod val="65000"/>
                    <a:lumOff val="35000"/>
                  </a:schemeClr>
                </a:solidFill>
              </a:rPr>
              <a:t>Check within MOH planning department, universities or partners</a:t>
            </a:r>
          </a:p>
          <a:p>
            <a:pPr marL="742950" lvl="1" indent="-285750" defTabSz="1004377"/>
            <a:r>
              <a:rPr lang="en-US" sz="2000" dirty="0">
                <a:solidFill>
                  <a:schemeClr val="tx1">
                    <a:lumMod val="65000"/>
                    <a:lumOff val="35000"/>
                  </a:schemeClr>
                </a:solidFill>
              </a:rPr>
              <a:t>Various software can be used to visually represent information on a map</a:t>
            </a:r>
          </a:p>
          <a:p>
            <a:pPr marL="742950" lvl="1" indent="-285750" defTabSz="1004377"/>
            <a:r>
              <a:rPr lang="en-GB" sz="2000" dirty="0">
                <a:solidFill>
                  <a:schemeClr val="tx1">
                    <a:lumMod val="65000"/>
                    <a:lumOff val="35000"/>
                  </a:schemeClr>
                </a:solidFill>
              </a:rPr>
              <a:t>Specialised</a:t>
            </a:r>
            <a:r>
              <a:rPr lang="en-US" sz="2000" dirty="0">
                <a:solidFill>
                  <a:schemeClr val="tx1">
                    <a:lumMod val="65000"/>
                    <a:lumOff val="35000"/>
                  </a:schemeClr>
                </a:solidFill>
              </a:rPr>
              <a:t> mapping software is also available, but may require training and/or technical support</a:t>
            </a:r>
          </a:p>
        </p:txBody>
      </p:sp>
      <p:sp>
        <p:nvSpPr>
          <p:cNvPr id="2" name="Title 1"/>
          <p:cNvSpPr>
            <a:spLocks noGrp="1"/>
          </p:cNvSpPr>
          <p:nvPr>
            <p:ph type="title"/>
          </p:nvPr>
        </p:nvSpPr>
        <p:spPr>
          <a:xfrm>
            <a:off x="953034" y="801783"/>
            <a:ext cx="8136390" cy="1016460"/>
          </a:xfrm>
        </p:spPr>
        <p:txBody>
          <a:bodyPr>
            <a:noAutofit/>
          </a:bodyPr>
          <a:lstStyle/>
          <a:p>
            <a:r>
              <a:rPr lang="en-US" dirty="0"/>
              <a:t>MAPPING THE SAMPLE REFERRAL NETWORK</a:t>
            </a:r>
          </a:p>
        </p:txBody>
      </p:sp>
    </p:spTree>
    <p:extLst>
      <p:ext uri="{BB962C8B-B14F-4D97-AF65-F5344CB8AC3E}">
        <p14:creationId xmlns:p14="http://schemas.microsoft.com/office/powerpoint/2010/main" val="11757844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974958" y="2252630"/>
            <a:ext cx="8094197" cy="4505261"/>
          </a:xfrm>
        </p:spPr>
        <p:txBody>
          <a:bodyPr/>
          <a:lstStyle/>
          <a:p>
            <a:r>
              <a:rPr lang="en-US" sz="2000" dirty="0">
                <a:solidFill>
                  <a:schemeClr val="tx1">
                    <a:lumMod val="65000"/>
                    <a:lumOff val="35000"/>
                  </a:schemeClr>
                </a:solidFill>
              </a:rPr>
              <a:t>Return of paper results should use the same specimen referral mechanism, but electronic or mobile delivery of priority results should be considered</a:t>
            </a:r>
          </a:p>
          <a:p>
            <a:r>
              <a:rPr lang="en-US" sz="2000" dirty="0">
                <a:solidFill>
                  <a:schemeClr val="tx1">
                    <a:lumMod val="65000"/>
                    <a:lumOff val="35000"/>
                  </a:schemeClr>
                </a:solidFill>
              </a:rPr>
              <a:t>Biosafety and quality of packaging and transport processes</a:t>
            </a:r>
          </a:p>
          <a:p>
            <a:r>
              <a:rPr lang="en-US" sz="2000" dirty="0">
                <a:solidFill>
                  <a:schemeClr val="tx1">
                    <a:lumMod val="65000"/>
                    <a:lumOff val="35000"/>
                  </a:schemeClr>
                </a:solidFill>
              </a:rPr>
              <a:t>Consideration of flexibility and responsiveness of system to include outbreaks and surveys</a:t>
            </a:r>
          </a:p>
          <a:p>
            <a:r>
              <a:rPr lang="en-US" sz="2000" dirty="0">
                <a:solidFill>
                  <a:schemeClr val="tx1">
                    <a:lumMod val="65000"/>
                    <a:lumOff val="35000"/>
                  </a:schemeClr>
                </a:solidFill>
              </a:rPr>
              <a:t>Dedicated logistics role to manage and coordinate specimen referral network</a:t>
            </a:r>
          </a:p>
          <a:p>
            <a:r>
              <a:rPr lang="en-US" sz="2000" dirty="0">
                <a:solidFill>
                  <a:schemeClr val="tx1">
                    <a:lumMod val="65000"/>
                    <a:lumOff val="35000"/>
                  </a:schemeClr>
                </a:solidFill>
              </a:rPr>
              <a:t>Integration, where possible, with other specimens and disease programmes, should be considered</a:t>
            </a:r>
          </a:p>
          <a:p>
            <a:pPr marL="447672" lvl="1" indent="0">
              <a:buNone/>
            </a:pPr>
            <a:endParaRPr lang="en-US" sz="2000" dirty="0">
              <a:solidFill>
                <a:schemeClr val="tx1">
                  <a:lumMod val="65000"/>
                  <a:lumOff val="35000"/>
                </a:schemeClr>
              </a:solidFill>
            </a:endParaRPr>
          </a:p>
          <a:p>
            <a:endParaRPr lang="en-GB" sz="2000" dirty="0">
              <a:solidFill>
                <a:schemeClr val="tx1">
                  <a:lumMod val="65000"/>
                  <a:lumOff val="35000"/>
                </a:schemeClr>
              </a:solidFill>
            </a:endParaRPr>
          </a:p>
        </p:txBody>
      </p:sp>
      <p:sp>
        <p:nvSpPr>
          <p:cNvPr id="4" name="Title 3"/>
          <p:cNvSpPr>
            <a:spLocks noGrp="1"/>
          </p:cNvSpPr>
          <p:nvPr>
            <p:ph type="title"/>
          </p:nvPr>
        </p:nvSpPr>
        <p:spPr>
          <a:xfrm>
            <a:off x="974958" y="878144"/>
            <a:ext cx="8094197" cy="1016460"/>
          </a:xfrm>
        </p:spPr>
        <p:txBody>
          <a:bodyPr>
            <a:noAutofit/>
          </a:bodyPr>
          <a:lstStyle/>
          <a:p>
            <a:r>
              <a:rPr lang="en-GB" dirty="0"/>
              <a:t>OTHER CONSIDERATIONS FOR EFFICIENT SPECIMEN REFERRAL NETWORK</a:t>
            </a:r>
          </a:p>
        </p:txBody>
      </p:sp>
    </p:spTree>
    <p:extLst>
      <p:ext uri="{BB962C8B-B14F-4D97-AF65-F5344CB8AC3E}">
        <p14:creationId xmlns:p14="http://schemas.microsoft.com/office/powerpoint/2010/main" val="23016775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974958" y="2252630"/>
            <a:ext cx="8094197" cy="4505261"/>
          </a:xfrm>
        </p:spPr>
        <p:txBody>
          <a:bodyPr/>
          <a:lstStyle/>
          <a:p>
            <a:r>
              <a:rPr lang="en-US" sz="2000" b="1" dirty="0">
                <a:solidFill>
                  <a:schemeClr val="tx1">
                    <a:lumMod val="65000"/>
                    <a:lumOff val="35000"/>
                  </a:schemeClr>
                </a:solidFill>
              </a:rPr>
              <a:t>Recommendation</a:t>
            </a:r>
            <a:r>
              <a:rPr lang="en-US" sz="2000" dirty="0">
                <a:solidFill>
                  <a:schemeClr val="tx1">
                    <a:lumMod val="65000"/>
                    <a:lumOff val="35000"/>
                  </a:schemeClr>
                </a:solidFill>
              </a:rPr>
              <a:t>: the design of a specimen referral network is a </a:t>
            </a:r>
            <a:r>
              <a:rPr lang="en-GB" sz="2000" dirty="0">
                <a:solidFill>
                  <a:schemeClr val="tx1">
                    <a:lumMod val="65000"/>
                    <a:lumOff val="35000"/>
                  </a:schemeClr>
                </a:solidFill>
              </a:rPr>
              <a:t>highly-specialised</a:t>
            </a:r>
            <a:r>
              <a:rPr lang="en-US" sz="2000" dirty="0">
                <a:solidFill>
                  <a:schemeClr val="tx1">
                    <a:lumMod val="65000"/>
                    <a:lumOff val="35000"/>
                  </a:schemeClr>
                </a:solidFill>
              </a:rPr>
              <a:t> and technical area </a:t>
            </a:r>
            <a:r>
              <a:rPr lang="en-US" sz="2000" dirty="0">
                <a:solidFill>
                  <a:schemeClr val="tx1">
                    <a:lumMod val="65000"/>
                    <a:lumOff val="35000"/>
                  </a:schemeClr>
                </a:solidFill>
                <a:sym typeface="Wingdings" panose="05000000000000000000" pitchFamily="2" charset="2"/>
              </a:rPr>
              <a:t> outside expertise should be </a:t>
            </a:r>
            <a:r>
              <a:rPr lang="en-GB" sz="2000" dirty="0">
                <a:solidFill>
                  <a:schemeClr val="tx1">
                    <a:lumMod val="65000"/>
                    <a:lumOff val="35000"/>
                  </a:schemeClr>
                </a:solidFill>
                <a:sym typeface="Wingdings" panose="05000000000000000000" pitchFamily="2" charset="2"/>
              </a:rPr>
              <a:t>utilised</a:t>
            </a:r>
            <a:r>
              <a:rPr lang="en-US" sz="2000" dirty="0">
                <a:solidFill>
                  <a:schemeClr val="tx1">
                    <a:lumMod val="65000"/>
                    <a:lumOff val="35000"/>
                  </a:schemeClr>
                </a:solidFill>
                <a:sym typeface="Wingdings" panose="05000000000000000000" pitchFamily="2" charset="2"/>
              </a:rPr>
              <a:t> during this phase</a:t>
            </a:r>
          </a:p>
          <a:p>
            <a:pPr marL="447672" lvl="1" indent="0">
              <a:buNone/>
            </a:pPr>
            <a:endParaRPr lang="en-US" sz="2000" dirty="0">
              <a:solidFill>
                <a:schemeClr val="tx1">
                  <a:lumMod val="65000"/>
                  <a:lumOff val="35000"/>
                </a:schemeClr>
              </a:solidFill>
            </a:endParaRPr>
          </a:p>
          <a:p>
            <a:endParaRPr lang="en-GB" sz="2000" dirty="0">
              <a:solidFill>
                <a:schemeClr val="tx1">
                  <a:lumMod val="65000"/>
                  <a:lumOff val="35000"/>
                </a:schemeClr>
              </a:solidFill>
            </a:endParaRPr>
          </a:p>
        </p:txBody>
      </p:sp>
      <p:sp>
        <p:nvSpPr>
          <p:cNvPr id="4" name="Title 3"/>
          <p:cNvSpPr>
            <a:spLocks noGrp="1"/>
          </p:cNvSpPr>
          <p:nvPr>
            <p:ph type="title"/>
          </p:nvPr>
        </p:nvSpPr>
        <p:spPr>
          <a:xfrm>
            <a:off x="974958" y="878144"/>
            <a:ext cx="8094197" cy="1016460"/>
          </a:xfrm>
        </p:spPr>
        <p:txBody>
          <a:bodyPr>
            <a:noAutofit/>
          </a:bodyPr>
          <a:lstStyle/>
          <a:p>
            <a:r>
              <a:rPr lang="en-GB" dirty="0"/>
              <a:t>OTHER CONSIDERATIONS FOR EFFICIENT SPECIMEN REFERRAL NETWORK</a:t>
            </a:r>
          </a:p>
        </p:txBody>
      </p:sp>
    </p:spTree>
    <p:extLst>
      <p:ext uri="{BB962C8B-B14F-4D97-AF65-F5344CB8AC3E}">
        <p14:creationId xmlns:p14="http://schemas.microsoft.com/office/powerpoint/2010/main" val="17727047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972673" y="2023549"/>
            <a:ext cx="8138003" cy="4611670"/>
          </a:xfrm>
        </p:spPr>
        <p:txBody>
          <a:bodyPr/>
          <a:lstStyle/>
          <a:p>
            <a:r>
              <a:rPr lang="en-US" sz="2000" dirty="0">
                <a:solidFill>
                  <a:schemeClr val="tx1">
                    <a:lumMod val="65000"/>
                    <a:lumOff val="35000"/>
                  </a:schemeClr>
                </a:solidFill>
              </a:rPr>
              <a:t>Benefits: the system can become more efficient</a:t>
            </a:r>
          </a:p>
          <a:p>
            <a:r>
              <a:rPr lang="en-US" sz="2000" dirty="0">
                <a:solidFill>
                  <a:schemeClr val="tx1">
                    <a:lumMod val="65000"/>
                    <a:lumOff val="35000"/>
                  </a:schemeClr>
                </a:solidFill>
              </a:rPr>
              <a:t>Risks: the system becomes overloaded with other priorities and specimen referral suffer in terms of quality, biosafety, turnaround time</a:t>
            </a:r>
          </a:p>
          <a:p>
            <a:r>
              <a:rPr lang="en-US" sz="2000" dirty="0">
                <a:solidFill>
                  <a:schemeClr val="tx1">
                    <a:lumMod val="65000"/>
                    <a:lumOff val="35000"/>
                  </a:schemeClr>
                </a:solidFill>
              </a:rPr>
              <a:t>Use for EPTB specimens, surveys</a:t>
            </a:r>
          </a:p>
          <a:p>
            <a:r>
              <a:rPr lang="en-US" sz="2000" dirty="0">
                <a:solidFill>
                  <a:schemeClr val="tx1">
                    <a:lumMod val="65000"/>
                    <a:lumOff val="35000"/>
                  </a:schemeClr>
                </a:solidFill>
              </a:rPr>
              <a:t>Integration with non-TB systems such as specimens for HIV monitoring, surveillance systems, outbreak response, etc.</a:t>
            </a:r>
          </a:p>
          <a:p>
            <a:r>
              <a:rPr lang="en-US" sz="2000" dirty="0">
                <a:solidFill>
                  <a:schemeClr val="tx1">
                    <a:lumMod val="65000"/>
                    <a:lumOff val="35000"/>
                  </a:schemeClr>
                </a:solidFill>
              </a:rPr>
              <a:t>Reverse logistics: transport of PT samples and other supplies/data</a:t>
            </a:r>
          </a:p>
          <a:p>
            <a:endParaRPr lang="en-GB" sz="2000" dirty="0">
              <a:solidFill>
                <a:schemeClr val="tx1">
                  <a:lumMod val="65000"/>
                  <a:lumOff val="35000"/>
                </a:schemeClr>
              </a:solidFill>
            </a:endParaRPr>
          </a:p>
        </p:txBody>
      </p:sp>
      <p:sp>
        <p:nvSpPr>
          <p:cNvPr id="4" name="Title 3"/>
          <p:cNvSpPr>
            <a:spLocks noGrp="1"/>
          </p:cNvSpPr>
          <p:nvPr>
            <p:ph type="title"/>
          </p:nvPr>
        </p:nvSpPr>
        <p:spPr>
          <a:xfrm>
            <a:off x="978697" y="960437"/>
            <a:ext cx="8138001" cy="759006"/>
          </a:xfrm>
        </p:spPr>
        <p:txBody>
          <a:bodyPr>
            <a:noAutofit/>
          </a:bodyPr>
          <a:lstStyle/>
          <a:p>
            <a:r>
              <a:rPr lang="en-GB" dirty="0"/>
              <a:t>OTHER USES OF THE SPECIMEN REFERRAL NETWORK</a:t>
            </a:r>
          </a:p>
        </p:txBody>
      </p:sp>
    </p:spTree>
    <p:extLst>
      <p:ext uri="{BB962C8B-B14F-4D97-AF65-F5344CB8AC3E}">
        <p14:creationId xmlns:p14="http://schemas.microsoft.com/office/powerpoint/2010/main" val="21102370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204912" y="1951037"/>
            <a:ext cx="7631223" cy="4611670"/>
          </a:xfrm>
        </p:spPr>
        <p:txBody>
          <a:bodyPr/>
          <a:lstStyle/>
          <a:p>
            <a:r>
              <a:rPr lang="en-GB" sz="2000" dirty="0">
                <a:solidFill>
                  <a:schemeClr val="tx1">
                    <a:lumMod val="65000"/>
                    <a:lumOff val="35000"/>
                  </a:schemeClr>
                </a:solidFill>
              </a:rPr>
              <a:t>Overarching documents</a:t>
            </a:r>
          </a:p>
          <a:p>
            <a:pPr lvl="1"/>
            <a:r>
              <a:rPr lang="en-GB" sz="2000" dirty="0">
                <a:solidFill>
                  <a:schemeClr val="tx1">
                    <a:lumMod val="65000"/>
                    <a:lumOff val="35000"/>
                  </a:schemeClr>
                </a:solidFill>
              </a:rPr>
              <a:t>National testing algorithm, National guidelines/policies related to referrals, Laboratory handbook (if available)</a:t>
            </a:r>
          </a:p>
          <a:p>
            <a:pPr lvl="1"/>
            <a:r>
              <a:rPr lang="en-GB" sz="2000" dirty="0">
                <a:solidFill>
                  <a:schemeClr val="tx1">
                    <a:lumMod val="65000"/>
                    <a:lumOff val="35000"/>
                  </a:schemeClr>
                </a:solidFill>
              </a:rPr>
              <a:t>Formal service agreements/contracts if the transport/logistics are outsourced</a:t>
            </a:r>
          </a:p>
          <a:p>
            <a:r>
              <a:rPr lang="en-GB" sz="2000" dirty="0">
                <a:solidFill>
                  <a:schemeClr val="tx1">
                    <a:lumMod val="65000"/>
                    <a:lumOff val="35000"/>
                  </a:schemeClr>
                </a:solidFill>
              </a:rPr>
              <a:t>SOPs and job aids</a:t>
            </a:r>
          </a:p>
          <a:p>
            <a:pPr lvl="1"/>
            <a:r>
              <a:rPr lang="en-GB" sz="2000" dirty="0">
                <a:solidFill>
                  <a:schemeClr val="tx1">
                    <a:lumMod val="65000"/>
                    <a:lumOff val="35000"/>
                  </a:schemeClr>
                </a:solidFill>
              </a:rPr>
              <a:t>Specimen collection strategies, packaging, sample transport methods, results return </a:t>
            </a:r>
            <a:r>
              <a:rPr lang="en-GB" sz="2000" dirty="0" smtClean="0">
                <a:solidFill>
                  <a:schemeClr val="tx1">
                    <a:lumMod val="65000"/>
                    <a:lumOff val="35000"/>
                  </a:schemeClr>
                </a:solidFill>
              </a:rPr>
              <a:t>method</a:t>
            </a:r>
            <a:endParaRPr lang="en-US" sz="2000" dirty="0">
              <a:solidFill>
                <a:schemeClr val="tx1">
                  <a:lumMod val="65000"/>
                  <a:lumOff val="35000"/>
                </a:schemeClr>
              </a:solidFill>
            </a:endParaRPr>
          </a:p>
        </p:txBody>
      </p:sp>
      <p:sp>
        <p:nvSpPr>
          <p:cNvPr id="4" name="Title 3"/>
          <p:cNvSpPr>
            <a:spLocks noGrp="1"/>
          </p:cNvSpPr>
          <p:nvPr>
            <p:ph type="title"/>
          </p:nvPr>
        </p:nvSpPr>
        <p:spPr/>
        <p:txBody>
          <a:bodyPr>
            <a:noAutofit/>
          </a:bodyPr>
          <a:lstStyle/>
          <a:p>
            <a:r>
              <a:rPr lang="en-GB" dirty="0"/>
              <a:t>DOCUMENTATION FOR SPECIMEN REFERRAL NETWORKS</a:t>
            </a:r>
          </a:p>
        </p:txBody>
      </p:sp>
    </p:spTree>
    <p:extLst>
      <p:ext uri="{BB962C8B-B14F-4D97-AF65-F5344CB8AC3E}">
        <p14:creationId xmlns:p14="http://schemas.microsoft.com/office/powerpoint/2010/main" val="22502501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210470" y="1951037"/>
            <a:ext cx="7631223" cy="4611670"/>
          </a:xfrm>
        </p:spPr>
        <p:txBody>
          <a:bodyPr/>
          <a:lstStyle/>
          <a:p>
            <a:r>
              <a:rPr lang="en-GB" sz="2000" dirty="0" smtClean="0">
                <a:solidFill>
                  <a:schemeClr val="tx1">
                    <a:lumMod val="65000"/>
                    <a:lumOff val="35000"/>
                  </a:schemeClr>
                </a:solidFill>
              </a:rPr>
              <a:t>Logs </a:t>
            </a:r>
            <a:r>
              <a:rPr lang="en-GB" sz="2000" dirty="0">
                <a:solidFill>
                  <a:schemeClr val="tx1">
                    <a:lumMod val="65000"/>
                    <a:lumOff val="35000"/>
                  </a:schemeClr>
                </a:solidFill>
              </a:rPr>
              <a:t>and forms</a:t>
            </a:r>
          </a:p>
          <a:p>
            <a:pPr lvl="1"/>
            <a:r>
              <a:rPr lang="en-GB" sz="2000" dirty="0">
                <a:solidFill>
                  <a:schemeClr val="tx1">
                    <a:lumMod val="65000"/>
                    <a:lumOff val="35000"/>
                  </a:schemeClr>
                </a:solidFill>
              </a:rPr>
              <a:t>Referral forms and registers, tracking slips/chain of custody forms, transport logs</a:t>
            </a:r>
          </a:p>
          <a:p>
            <a:r>
              <a:rPr lang="en-GB" sz="2000" dirty="0">
                <a:solidFill>
                  <a:schemeClr val="tx1">
                    <a:lumMod val="65000"/>
                    <a:lumOff val="35000"/>
                  </a:schemeClr>
                </a:solidFill>
              </a:rPr>
              <a:t>M&amp;E</a:t>
            </a:r>
          </a:p>
          <a:p>
            <a:pPr lvl="1"/>
            <a:r>
              <a:rPr lang="en-GB" sz="2000" dirty="0">
                <a:solidFill>
                  <a:schemeClr val="tx1">
                    <a:lumMod val="65000"/>
                    <a:lumOff val="35000"/>
                  </a:schemeClr>
                </a:solidFill>
              </a:rPr>
              <a:t>Referral data</a:t>
            </a:r>
          </a:p>
          <a:p>
            <a:pPr lvl="1"/>
            <a:r>
              <a:rPr lang="en-GB" sz="2000" dirty="0">
                <a:solidFill>
                  <a:schemeClr val="tx1">
                    <a:lumMod val="65000"/>
                    <a:lumOff val="35000"/>
                  </a:schemeClr>
                </a:solidFill>
              </a:rPr>
              <a:t>Performance indicators and trackers</a:t>
            </a:r>
          </a:p>
        </p:txBody>
      </p:sp>
      <p:sp>
        <p:nvSpPr>
          <p:cNvPr id="4" name="Title 3"/>
          <p:cNvSpPr>
            <a:spLocks noGrp="1"/>
          </p:cNvSpPr>
          <p:nvPr>
            <p:ph type="title"/>
          </p:nvPr>
        </p:nvSpPr>
        <p:spPr/>
        <p:txBody>
          <a:bodyPr>
            <a:noAutofit/>
          </a:bodyPr>
          <a:lstStyle/>
          <a:p>
            <a:r>
              <a:rPr lang="en-GB" dirty="0"/>
              <a:t>DOCUMENTATION FOR SPECIMEN REFERRAL NETWORKS</a:t>
            </a:r>
          </a:p>
        </p:txBody>
      </p:sp>
    </p:spTree>
    <p:extLst>
      <p:ext uri="{BB962C8B-B14F-4D97-AF65-F5344CB8AC3E}">
        <p14:creationId xmlns:p14="http://schemas.microsoft.com/office/powerpoint/2010/main" val="18075605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a:spcBef>
                <a:spcPts val="600"/>
              </a:spcBef>
            </a:pPr>
            <a:r>
              <a:rPr lang="en-US" sz="2000" dirty="0">
                <a:solidFill>
                  <a:schemeClr val="tx1">
                    <a:lumMod val="65000"/>
                    <a:lumOff val="35000"/>
                  </a:schemeClr>
                </a:solidFill>
              </a:rPr>
              <a:t>Coordination of networks can be achieved through the use of a national, integrated sample transport technical working group (IST TWG)</a:t>
            </a:r>
          </a:p>
          <a:p>
            <a:pPr lvl="1">
              <a:spcBef>
                <a:spcPts val="600"/>
              </a:spcBef>
            </a:pPr>
            <a:r>
              <a:rPr lang="en-US" sz="2000" dirty="0">
                <a:solidFill>
                  <a:schemeClr val="tx1">
                    <a:lumMod val="65000"/>
                    <a:lumOff val="35000"/>
                  </a:schemeClr>
                </a:solidFill>
              </a:rPr>
              <a:t>Should be an off-shoot of the National Laboratory TWG</a:t>
            </a:r>
          </a:p>
          <a:p>
            <a:pPr lvl="1">
              <a:spcBef>
                <a:spcPts val="600"/>
              </a:spcBef>
            </a:pPr>
            <a:r>
              <a:rPr lang="en-US" sz="2000" dirty="0">
                <a:solidFill>
                  <a:schemeClr val="tx1">
                    <a:lumMod val="65000"/>
                    <a:lumOff val="35000"/>
                  </a:schemeClr>
                </a:solidFill>
              </a:rPr>
              <a:t>Inclusion of specimen referral mechanisms representing all specimen types/disease programmes is encouraged even if the systems are not integrated, as sharing ideas, </a:t>
            </a:r>
            <a:r>
              <a:rPr lang="en-GB" sz="2000" dirty="0">
                <a:solidFill>
                  <a:schemeClr val="tx1">
                    <a:lumMod val="65000"/>
                    <a:lumOff val="35000"/>
                  </a:schemeClr>
                </a:solidFill>
              </a:rPr>
              <a:t>standardising</a:t>
            </a:r>
            <a:r>
              <a:rPr lang="en-US" sz="2000" dirty="0">
                <a:solidFill>
                  <a:schemeClr val="tx1">
                    <a:lumMod val="65000"/>
                    <a:lumOff val="35000"/>
                  </a:schemeClr>
                </a:solidFill>
              </a:rPr>
              <a:t> reporting, etc. are useful</a:t>
            </a:r>
          </a:p>
          <a:p>
            <a:pPr>
              <a:spcBef>
                <a:spcPts val="600"/>
              </a:spcBef>
            </a:pPr>
            <a:r>
              <a:rPr lang="en-US" sz="2000" dirty="0">
                <a:solidFill>
                  <a:schemeClr val="tx1">
                    <a:lumMod val="65000"/>
                    <a:lumOff val="35000"/>
                  </a:schemeClr>
                </a:solidFill>
              </a:rPr>
              <a:t>The IST TWG should meet regularly and should be governed by written terms of reference </a:t>
            </a:r>
          </a:p>
          <a:p>
            <a:endParaRPr lang="en-GB" sz="2000" dirty="0">
              <a:solidFill>
                <a:schemeClr val="tx1">
                  <a:lumMod val="65000"/>
                  <a:lumOff val="35000"/>
                </a:schemeClr>
              </a:solidFill>
            </a:endParaRPr>
          </a:p>
        </p:txBody>
      </p:sp>
      <p:sp>
        <p:nvSpPr>
          <p:cNvPr id="4" name="Title 3"/>
          <p:cNvSpPr>
            <a:spLocks noGrp="1"/>
          </p:cNvSpPr>
          <p:nvPr>
            <p:ph type="title"/>
          </p:nvPr>
        </p:nvSpPr>
        <p:spPr/>
        <p:txBody>
          <a:bodyPr>
            <a:noAutofit/>
          </a:bodyPr>
          <a:lstStyle/>
          <a:p>
            <a:r>
              <a:rPr lang="en-GB" dirty="0"/>
              <a:t>COORDINATION OF EXISTING SPECIMEN REFERRAL NETWORKS</a:t>
            </a:r>
          </a:p>
        </p:txBody>
      </p:sp>
    </p:spTree>
    <p:extLst>
      <p:ext uri="{BB962C8B-B14F-4D97-AF65-F5344CB8AC3E}">
        <p14:creationId xmlns:p14="http://schemas.microsoft.com/office/powerpoint/2010/main" val="36610295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GB" dirty="0"/>
              <a:t>COORDINATION OF EXISTING SPECIMEN REFERRAL NETWORKS</a:t>
            </a:r>
          </a:p>
        </p:txBody>
      </p:sp>
      <p:sp>
        <p:nvSpPr>
          <p:cNvPr id="7" name="Rectangle 6"/>
          <p:cNvSpPr/>
          <p:nvPr/>
        </p:nvSpPr>
        <p:spPr>
          <a:xfrm>
            <a:off x="1433119" y="1885734"/>
            <a:ext cx="5701573" cy="388564"/>
          </a:xfrm>
          <a:prstGeom prst="rect">
            <a:avLst/>
          </a:prstGeom>
          <a:solidFill>
            <a:srgbClr val="5BBFB4"/>
          </a:solidFill>
          <a:ln>
            <a:solidFill>
              <a:srgbClr val="AEDA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280" y="1724504"/>
            <a:ext cx="681832" cy="681902"/>
          </a:xfrm>
          <a:prstGeom prst="rect">
            <a:avLst/>
          </a:prstGeom>
        </p:spPr>
      </p:pic>
      <p:sp>
        <p:nvSpPr>
          <p:cNvPr id="12" name="TextBox 11"/>
          <p:cNvSpPr txBox="1"/>
          <p:nvPr/>
        </p:nvSpPr>
        <p:spPr>
          <a:xfrm>
            <a:off x="1587361" y="1885734"/>
            <a:ext cx="6203443" cy="601427"/>
          </a:xfrm>
          <a:prstGeom prst="rect">
            <a:avLst/>
          </a:prstGeom>
          <a:noFill/>
        </p:spPr>
        <p:txBody>
          <a:bodyPr wrap="square" rtlCol="0">
            <a:spAutoFit/>
          </a:bodyPr>
          <a:lstStyle/>
          <a:p>
            <a:pPr eaLnBrk="1" hangingPunct="1">
              <a:defRPr/>
            </a:pPr>
            <a:r>
              <a:rPr lang="en-US" sz="1102" b="1" dirty="0" err="1">
                <a:solidFill>
                  <a:schemeClr val="accent6"/>
                </a:solidFill>
                <a:latin typeface="Trebuchet MS" charset="0"/>
                <a:ea typeface="Trebuchet MS" charset="0"/>
                <a:cs typeface="Trebuchet MS" charset="0"/>
              </a:rPr>
              <a:t>Customise</a:t>
            </a:r>
            <a:r>
              <a:rPr lang="en-US" sz="1102" b="1" dirty="0">
                <a:solidFill>
                  <a:schemeClr val="accent6"/>
                </a:solidFill>
                <a:latin typeface="Trebuchet MS" charset="0"/>
                <a:ea typeface="Trebuchet MS" charset="0"/>
                <a:cs typeface="Trebuchet MS" charset="0"/>
              </a:rPr>
              <a:t> according to country context </a:t>
            </a:r>
            <a:r>
              <a:rPr lang="mr-IN" sz="1102" b="1" dirty="0">
                <a:solidFill>
                  <a:schemeClr val="accent6"/>
                </a:solidFill>
                <a:latin typeface="Trebuchet MS" charset="0"/>
                <a:ea typeface="Trebuchet MS" charset="0"/>
                <a:cs typeface="Trebuchet MS" charset="0"/>
              </a:rPr>
              <a:t>–</a:t>
            </a:r>
            <a:r>
              <a:rPr lang="en-US" sz="1102" b="1" dirty="0">
                <a:solidFill>
                  <a:schemeClr val="accent6"/>
                </a:solidFill>
                <a:latin typeface="Trebuchet MS" charset="0"/>
                <a:ea typeface="Trebuchet MS" charset="0"/>
                <a:cs typeface="Trebuchet MS" charset="0"/>
              </a:rPr>
              <a:t> </a:t>
            </a:r>
            <a:r>
              <a:rPr lang="en-US" sz="1102" dirty="0">
                <a:solidFill>
                  <a:schemeClr val="accent6"/>
                </a:solidFill>
                <a:latin typeface="Trebuchet MS" charset="0"/>
                <a:ea typeface="Trebuchet MS" charset="0"/>
                <a:cs typeface="Trebuchet MS" charset="0"/>
              </a:rPr>
              <a:t>Insert country specific figure for disease programmes (HIV, NTP, emergency outbreak response, disease surveillance)</a:t>
            </a:r>
          </a:p>
          <a:p>
            <a:pPr>
              <a:defRPr/>
            </a:pPr>
            <a:endParaRPr lang="en-US" sz="1102" b="1" dirty="0">
              <a:solidFill>
                <a:schemeClr val="bg1"/>
              </a:solidFill>
              <a:latin typeface="Trebuchet MS" charset="0"/>
              <a:ea typeface="Trebuchet MS" charset="0"/>
              <a:cs typeface="Trebuchet MS" charset="0"/>
            </a:endParaRPr>
          </a:p>
        </p:txBody>
      </p:sp>
    </p:spTree>
    <p:extLst>
      <p:ext uri="{BB962C8B-B14F-4D97-AF65-F5344CB8AC3E}">
        <p14:creationId xmlns:p14="http://schemas.microsoft.com/office/powerpoint/2010/main" val="13592167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204912" y="2027237"/>
            <a:ext cx="7631223" cy="4611670"/>
          </a:xfrm>
        </p:spPr>
        <p:txBody>
          <a:bodyPr/>
          <a:lstStyle/>
          <a:p>
            <a:pPr marL="410808" indent="-285750"/>
            <a:r>
              <a:rPr lang="en-US" sz="2000" dirty="0">
                <a:solidFill>
                  <a:schemeClr val="tx1">
                    <a:lumMod val="65000"/>
                    <a:lumOff val="35000"/>
                  </a:schemeClr>
                </a:solidFill>
              </a:rPr>
              <a:t>At the end of this module, you will be able to:</a:t>
            </a:r>
          </a:p>
          <a:p>
            <a:pPr marL="410808" indent="-285750"/>
            <a:r>
              <a:rPr lang="en-US" sz="2000" dirty="0">
                <a:solidFill>
                  <a:schemeClr val="tx1">
                    <a:lumMod val="65000"/>
                    <a:lumOff val="35000"/>
                  </a:schemeClr>
                </a:solidFill>
              </a:rPr>
              <a:t>Understand specimen referral networks as it relates to TB diagnostic networks</a:t>
            </a:r>
          </a:p>
          <a:p>
            <a:pPr marL="410808" indent="-285750"/>
            <a:r>
              <a:rPr lang="en-US" sz="2000" dirty="0">
                <a:solidFill>
                  <a:schemeClr val="tx1">
                    <a:lumMod val="65000"/>
                    <a:lumOff val="35000"/>
                  </a:schemeClr>
                </a:solidFill>
              </a:rPr>
              <a:t>Explain the strengths and weaknesses of specimen referral networks</a:t>
            </a:r>
          </a:p>
          <a:p>
            <a:pPr marL="410808" indent="-285750"/>
            <a:r>
              <a:rPr lang="en-US" sz="2000" dirty="0">
                <a:solidFill>
                  <a:schemeClr val="tx1">
                    <a:lumMod val="65000"/>
                    <a:lumOff val="35000"/>
                  </a:schemeClr>
                </a:solidFill>
              </a:rPr>
              <a:t>Put in place structures for ongoing coordination and </a:t>
            </a:r>
            <a:r>
              <a:rPr lang="en-GB" sz="2000" dirty="0">
                <a:solidFill>
                  <a:schemeClr val="tx1">
                    <a:lumMod val="65000"/>
                    <a:lumOff val="35000"/>
                  </a:schemeClr>
                </a:solidFill>
              </a:rPr>
              <a:t>supervision</a:t>
            </a:r>
            <a:r>
              <a:rPr lang="en-US" sz="2000" dirty="0">
                <a:solidFill>
                  <a:schemeClr val="tx1">
                    <a:lumMod val="65000"/>
                    <a:lumOff val="35000"/>
                  </a:schemeClr>
                </a:solidFill>
              </a:rPr>
              <a:t> for all stakeholders</a:t>
            </a:r>
          </a:p>
          <a:p>
            <a:pPr marL="410808" indent="-285750"/>
            <a:r>
              <a:rPr lang="en-US" sz="2000" dirty="0">
                <a:solidFill>
                  <a:schemeClr val="tx1">
                    <a:lumMod val="65000"/>
                    <a:lumOff val="35000"/>
                  </a:schemeClr>
                </a:solidFill>
              </a:rPr>
              <a:t>Understand how your national testing algorithm affects your referral networks</a:t>
            </a:r>
          </a:p>
          <a:p>
            <a:pPr marL="410808" indent="-285750"/>
            <a:r>
              <a:rPr lang="en-US" sz="2000" dirty="0">
                <a:solidFill>
                  <a:schemeClr val="tx1">
                    <a:lumMod val="65000"/>
                    <a:lumOff val="35000"/>
                  </a:schemeClr>
                </a:solidFill>
              </a:rPr>
              <a:t>Begin to (re-)design a functional referral network</a:t>
            </a:r>
          </a:p>
          <a:p>
            <a:pPr marL="410808" indent="-285750"/>
            <a:r>
              <a:rPr lang="en-US" sz="2000" dirty="0">
                <a:solidFill>
                  <a:schemeClr val="tx1">
                    <a:lumMod val="65000"/>
                    <a:lumOff val="35000"/>
                  </a:schemeClr>
                </a:solidFill>
              </a:rPr>
              <a:t>Consider the implications of integration</a:t>
            </a:r>
          </a:p>
          <a:p>
            <a:endParaRPr lang="en-US" sz="2000" dirty="0">
              <a:solidFill>
                <a:schemeClr val="tx1">
                  <a:lumMod val="65000"/>
                  <a:lumOff val="35000"/>
                </a:schemeClr>
              </a:solidFill>
            </a:endParaRPr>
          </a:p>
        </p:txBody>
      </p:sp>
      <p:sp>
        <p:nvSpPr>
          <p:cNvPr id="2" name="Titre 1"/>
          <p:cNvSpPr>
            <a:spLocks noGrp="1"/>
          </p:cNvSpPr>
          <p:nvPr>
            <p:ph type="title"/>
          </p:nvPr>
        </p:nvSpPr>
        <p:spPr/>
        <p:txBody>
          <a:bodyPr>
            <a:normAutofit/>
          </a:bodyPr>
          <a:lstStyle/>
          <a:p>
            <a:r>
              <a:rPr lang="en-US" dirty="0"/>
              <a:t>LEARNING OBJECTIVES</a:t>
            </a:r>
          </a:p>
        </p:txBody>
      </p:sp>
    </p:spTree>
    <p:extLst>
      <p:ext uri="{BB962C8B-B14F-4D97-AF65-F5344CB8AC3E}">
        <p14:creationId xmlns:p14="http://schemas.microsoft.com/office/powerpoint/2010/main" val="7596711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EXERCISE 1: CREATING YOUR IST TWG</a:t>
            </a:r>
          </a:p>
        </p:txBody>
      </p:sp>
      <p:sp>
        <p:nvSpPr>
          <p:cNvPr id="4" name="Text Placeholder 2"/>
          <p:cNvSpPr txBox="1">
            <a:spLocks/>
          </p:cNvSpPr>
          <p:nvPr/>
        </p:nvSpPr>
        <p:spPr bwMode="auto">
          <a:xfrm>
            <a:off x="5250656" y="1926277"/>
            <a:ext cx="3896182" cy="4963423"/>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104397" tIns="52199" rIns="104397" bIns="52199" numCol="1" anchor="t" anchorCtr="0" compatLnSpc="1">
            <a:prstTxWarp prst="textNoShape">
              <a:avLst/>
            </a:prstTxWarp>
          </a:bodyPr>
          <a:lstStyle>
            <a:lvl1pPr marL="415987" indent="-291191" algn="l" rtl="0" eaLnBrk="1" fontAlgn="base" hangingPunct="1">
              <a:spcBef>
                <a:spcPts val="456"/>
              </a:spcBef>
              <a:spcAft>
                <a:spcPct val="0"/>
              </a:spcAft>
              <a:buClr>
                <a:schemeClr val="accent1"/>
              </a:buClr>
              <a:buSzPct val="68000"/>
              <a:buFont typeface="Arial" panose="020B0604020202020204" pitchFamily="34" charset="0"/>
              <a:buChar char="►"/>
              <a:defRPr lang="en-US" sz="2800" b="0" i="0" kern="1200" baseline="0" smtClean="0">
                <a:solidFill>
                  <a:schemeClr val="tx2"/>
                </a:solidFill>
                <a:effectLst/>
                <a:latin typeface="Arial" panose="020B0604020202020204" pitchFamily="34" charset="0"/>
                <a:ea typeface="+mn-ea"/>
                <a:cs typeface="Arial" panose="020B0604020202020204" pitchFamily="34" charset="0"/>
              </a:defRPr>
            </a:lvl1pPr>
            <a:lvl2pPr marL="707178" indent="-260444" algn="l" rtl="0" eaLnBrk="1" fontAlgn="base" hangingPunct="1">
              <a:spcBef>
                <a:spcPts val="370"/>
              </a:spcBef>
              <a:spcAft>
                <a:spcPct val="0"/>
              </a:spcAft>
              <a:buClr>
                <a:schemeClr val="accent1"/>
              </a:buClr>
              <a:buFont typeface="Wingdings" panose="05000000000000000000" pitchFamily="2" charset="2"/>
              <a:buChar char="Ø"/>
              <a:defRPr sz="2600" kern="1200">
                <a:solidFill>
                  <a:schemeClr val="tx2"/>
                </a:solidFill>
                <a:latin typeface="Arial" panose="020B0604020202020204" pitchFamily="34" charset="0"/>
                <a:ea typeface="+mn-ea"/>
                <a:cs typeface="Arial" panose="020B0604020202020204" pitchFamily="34" charset="0"/>
              </a:defRPr>
            </a:lvl2pPr>
            <a:lvl3pPr marL="978474" indent="-260444" algn="l" rtl="0" eaLnBrk="1" fontAlgn="base" hangingPunct="1">
              <a:spcBef>
                <a:spcPts val="399"/>
              </a:spcBef>
              <a:spcAft>
                <a:spcPct val="0"/>
              </a:spcAft>
              <a:buClr>
                <a:schemeClr val="bg2">
                  <a:lumMod val="75000"/>
                </a:schemeClr>
              </a:buClr>
              <a:buSzPct val="100000"/>
              <a:buFont typeface="Courier New" panose="02070309020205020404" pitchFamily="49" charset="0"/>
              <a:buChar char="o"/>
              <a:defRPr sz="2400" kern="1200">
                <a:solidFill>
                  <a:schemeClr val="tx2"/>
                </a:solidFill>
                <a:latin typeface="Arial" panose="020B0604020202020204" pitchFamily="34" charset="0"/>
                <a:ea typeface="+mn-ea"/>
                <a:cs typeface="Arial" panose="020B0604020202020204" pitchFamily="34" charset="0"/>
              </a:defRPr>
            </a:lvl3pPr>
            <a:lvl4pPr marL="1302220" indent="-260444" algn="l" rtl="0" eaLnBrk="1" fontAlgn="base" hangingPunct="1">
              <a:spcBef>
                <a:spcPts val="399"/>
              </a:spcBef>
              <a:spcAft>
                <a:spcPct val="0"/>
              </a:spcAft>
              <a:buClr>
                <a:schemeClr val="bg2">
                  <a:lumMod val="75000"/>
                </a:schemeClr>
              </a:buClr>
              <a:buFont typeface="Arial" panose="020B0604020202020204" pitchFamily="34" charset="0"/>
              <a:buChar char="•"/>
              <a:defRPr sz="2200" kern="1200" baseline="0">
                <a:solidFill>
                  <a:schemeClr val="tx2"/>
                </a:solidFill>
                <a:latin typeface="Arial" panose="020B0604020202020204" pitchFamily="34" charset="0"/>
                <a:ea typeface="+mn-ea"/>
                <a:cs typeface="Arial" panose="020B0604020202020204" pitchFamily="34" charset="0"/>
              </a:defRPr>
            </a:lvl4pPr>
            <a:lvl5pPr marL="1645120" indent="-342900" algn="l" rtl="0" eaLnBrk="1" fontAlgn="base" hangingPunct="1">
              <a:spcBef>
                <a:spcPts val="399"/>
              </a:spcBef>
              <a:spcAft>
                <a:spcPct val="0"/>
              </a:spcAft>
              <a:buClr>
                <a:schemeClr val="bg2">
                  <a:lumMod val="75000"/>
                </a:schemeClr>
              </a:buClr>
              <a:buFont typeface="Arial" panose="020B0604020202020204" pitchFamily="34" charset="0"/>
              <a:buChar char="•"/>
              <a:defRPr sz="2000" kern="1200" baseline="0">
                <a:solidFill>
                  <a:schemeClr val="tx2"/>
                </a:solidFill>
                <a:latin typeface="Arial" panose="020B0604020202020204" pitchFamily="34" charset="0"/>
                <a:ea typeface="+mn-ea"/>
                <a:cs typeface="Arial" panose="020B0604020202020204" pitchFamily="34" charset="0"/>
              </a:defRPr>
            </a:lvl5pPr>
            <a:lvl6pPr marL="1823108" indent="-260444" algn="l" rtl="0" eaLnBrk="1" latinLnBrk="0" hangingPunct="1">
              <a:spcBef>
                <a:spcPts val="399"/>
              </a:spcBef>
              <a:buClr>
                <a:schemeClr val="accent3"/>
              </a:buClr>
              <a:buFont typeface="Wingdings 2"/>
              <a:buChar char=""/>
              <a:defRPr kumimoji="0" sz="2100" kern="1200">
                <a:solidFill>
                  <a:schemeClr val="tx1"/>
                </a:solidFill>
                <a:latin typeface="+mn-lt"/>
                <a:ea typeface="+mn-ea"/>
                <a:cs typeface="+mn-cs"/>
              </a:defRPr>
            </a:lvl6pPr>
            <a:lvl7pPr marL="2083552" indent="-260444" algn="l" rtl="0" eaLnBrk="1" latinLnBrk="0" hangingPunct="1">
              <a:spcBef>
                <a:spcPts val="399"/>
              </a:spcBef>
              <a:buClr>
                <a:schemeClr val="accent3"/>
              </a:buClr>
              <a:buFont typeface="Wingdings 2"/>
              <a:buChar char=""/>
              <a:defRPr kumimoji="0" sz="1800" kern="1200">
                <a:solidFill>
                  <a:schemeClr val="tx1"/>
                </a:solidFill>
                <a:latin typeface="+mn-lt"/>
                <a:ea typeface="+mn-ea"/>
                <a:cs typeface="+mn-cs"/>
              </a:defRPr>
            </a:lvl7pPr>
            <a:lvl8pPr marL="2343996" indent="-260444" algn="l" rtl="0" eaLnBrk="1" latinLnBrk="0" hangingPunct="1">
              <a:spcBef>
                <a:spcPts val="399"/>
              </a:spcBef>
              <a:buClr>
                <a:schemeClr val="accent3"/>
              </a:buClr>
              <a:buFont typeface="Wingdings 2"/>
              <a:buChar char=""/>
              <a:defRPr kumimoji="0" sz="1800" kern="1200">
                <a:solidFill>
                  <a:schemeClr val="tx1"/>
                </a:solidFill>
                <a:latin typeface="+mn-lt"/>
                <a:ea typeface="+mn-ea"/>
                <a:cs typeface="+mn-cs"/>
              </a:defRPr>
            </a:lvl8pPr>
            <a:lvl9pPr marL="2604440" indent="-260444" algn="l" rtl="0" eaLnBrk="1" latinLnBrk="0" hangingPunct="1">
              <a:spcBef>
                <a:spcPts val="399"/>
              </a:spcBef>
              <a:buClr>
                <a:schemeClr val="accent3"/>
              </a:buClr>
              <a:buFont typeface="Wingdings 2"/>
              <a:buChar char=""/>
              <a:defRPr kumimoji="0" sz="1800" kern="1200" baseline="0">
                <a:solidFill>
                  <a:schemeClr val="tx1"/>
                </a:solidFill>
                <a:latin typeface="+mn-lt"/>
                <a:ea typeface="+mn-ea"/>
                <a:cs typeface="+mn-cs"/>
              </a:defRPr>
            </a:lvl9pPr>
            <a:extLst/>
          </a:lstStyle>
          <a:p>
            <a:pPr defTabSz="1043819">
              <a:lnSpc>
                <a:spcPct val="85000"/>
              </a:lnSpc>
              <a:spcBef>
                <a:spcPct val="0"/>
              </a:spcBef>
              <a:spcAft>
                <a:spcPct val="25000"/>
              </a:spcAft>
              <a:buNone/>
              <a:defRPr/>
            </a:pPr>
            <a:r>
              <a:rPr lang="en-US" sz="2000" b="1" dirty="0">
                <a:solidFill>
                  <a:schemeClr val="tx1">
                    <a:lumMod val="65000"/>
                    <a:lumOff val="35000"/>
                  </a:schemeClr>
                </a:solidFill>
                <a:latin typeface="Trebuchet MS" charset="0"/>
                <a:ea typeface="Trebuchet MS" charset="0"/>
                <a:cs typeface="Trebuchet MS" charset="0"/>
              </a:rPr>
              <a:t>Process</a:t>
            </a:r>
          </a:p>
          <a:p>
            <a:pPr marL="286350" indent="-286350" defTabSz="1043819">
              <a:lnSpc>
                <a:spcPct val="85000"/>
              </a:lnSpc>
              <a:spcBef>
                <a:spcPts val="1100"/>
              </a:spcBef>
              <a:spcAft>
                <a:spcPts val="601"/>
              </a:spcAft>
              <a:buClr>
                <a:srgbClr val="DC1F26"/>
              </a:buClr>
              <a:buFont typeface="Wingdings" charset="2"/>
              <a:buChar char="§"/>
              <a:defRPr/>
            </a:pPr>
            <a:r>
              <a:rPr lang="en-US" sz="2000" dirty="0">
                <a:solidFill>
                  <a:schemeClr val="tx1">
                    <a:lumMod val="65000"/>
                    <a:lumOff val="35000"/>
                  </a:schemeClr>
                </a:solidFill>
                <a:latin typeface="Trebuchet MS" charset="0"/>
                <a:ea typeface="Trebuchet MS" charset="0"/>
                <a:cs typeface="Trebuchet MS" charset="0"/>
              </a:rPr>
              <a:t>In groups of 4, write down terms of reference (TOR) for a national integrated specimen transport technical working group (IST TWG), including:</a:t>
            </a:r>
          </a:p>
          <a:p>
            <a:pPr marL="558216" lvl="2" indent="-286350" defTabSz="1043819">
              <a:lnSpc>
                <a:spcPct val="85000"/>
              </a:lnSpc>
              <a:spcBef>
                <a:spcPts val="0"/>
              </a:spcBef>
              <a:spcAft>
                <a:spcPts val="0"/>
              </a:spcAft>
              <a:buClr>
                <a:srgbClr val="DC1F26"/>
              </a:buClr>
              <a:buSzPct val="68000"/>
              <a:buFont typeface="Wingdings" charset="2"/>
              <a:buChar char="§"/>
              <a:defRPr/>
            </a:pPr>
            <a:r>
              <a:rPr lang="en-US" sz="2000" dirty="0">
                <a:solidFill>
                  <a:schemeClr val="tx1">
                    <a:lumMod val="65000"/>
                    <a:lumOff val="35000"/>
                  </a:schemeClr>
                </a:solidFill>
                <a:latin typeface="Trebuchet MS" charset="0"/>
                <a:ea typeface="Trebuchet MS" charset="0"/>
                <a:cs typeface="Trebuchet MS" charset="0"/>
              </a:rPr>
              <a:t>Frequency of meeting</a:t>
            </a:r>
          </a:p>
          <a:p>
            <a:pPr marL="558216" lvl="2" indent="-286350" defTabSz="1043819">
              <a:lnSpc>
                <a:spcPct val="85000"/>
              </a:lnSpc>
              <a:spcBef>
                <a:spcPts val="0"/>
              </a:spcBef>
              <a:spcAft>
                <a:spcPts val="0"/>
              </a:spcAft>
              <a:buClr>
                <a:srgbClr val="DC1F26"/>
              </a:buClr>
              <a:buSzPct val="68000"/>
              <a:buFont typeface="Wingdings" charset="2"/>
              <a:buChar char="§"/>
              <a:defRPr/>
            </a:pPr>
            <a:r>
              <a:rPr lang="en-US" sz="2000" dirty="0">
                <a:solidFill>
                  <a:schemeClr val="tx1">
                    <a:lumMod val="65000"/>
                    <a:lumOff val="35000"/>
                  </a:schemeClr>
                </a:solidFill>
                <a:latin typeface="Trebuchet MS" charset="0"/>
                <a:ea typeface="Trebuchet MS" charset="0"/>
                <a:cs typeface="Trebuchet MS" charset="0"/>
              </a:rPr>
              <a:t>Lead person</a:t>
            </a:r>
          </a:p>
          <a:p>
            <a:pPr marL="558216" lvl="2" indent="-286350" defTabSz="1043819">
              <a:lnSpc>
                <a:spcPct val="85000"/>
              </a:lnSpc>
              <a:spcBef>
                <a:spcPts val="0"/>
              </a:spcBef>
              <a:spcAft>
                <a:spcPts val="0"/>
              </a:spcAft>
              <a:buClr>
                <a:srgbClr val="DC1F26"/>
              </a:buClr>
              <a:buSzPct val="68000"/>
              <a:buFont typeface="Wingdings" charset="2"/>
              <a:buChar char="§"/>
              <a:defRPr/>
            </a:pPr>
            <a:r>
              <a:rPr lang="en-US" sz="2000" dirty="0">
                <a:solidFill>
                  <a:schemeClr val="tx1">
                    <a:lumMod val="65000"/>
                    <a:lumOff val="35000"/>
                  </a:schemeClr>
                </a:solidFill>
                <a:latin typeface="Trebuchet MS" charset="0"/>
                <a:ea typeface="Trebuchet MS" charset="0"/>
                <a:cs typeface="Trebuchet MS" charset="0"/>
              </a:rPr>
              <a:t>Partners/stakeholders to include</a:t>
            </a:r>
          </a:p>
          <a:p>
            <a:pPr marL="558216" lvl="2" indent="-286350" defTabSz="1043819">
              <a:lnSpc>
                <a:spcPct val="85000"/>
              </a:lnSpc>
              <a:spcBef>
                <a:spcPts val="0"/>
              </a:spcBef>
              <a:spcAft>
                <a:spcPts val="0"/>
              </a:spcAft>
              <a:buClr>
                <a:srgbClr val="DC1F26"/>
              </a:buClr>
              <a:buSzPct val="68000"/>
              <a:buFont typeface="Wingdings" charset="2"/>
              <a:buChar char="§"/>
              <a:defRPr/>
            </a:pPr>
            <a:r>
              <a:rPr lang="en-GB" sz="2000" dirty="0">
                <a:solidFill>
                  <a:schemeClr val="tx1">
                    <a:lumMod val="65000"/>
                    <a:lumOff val="35000"/>
                  </a:schemeClr>
                </a:solidFill>
                <a:latin typeface="Trebuchet MS" charset="0"/>
                <a:ea typeface="Trebuchet MS" charset="0"/>
                <a:cs typeface="Trebuchet MS" charset="0"/>
              </a:rPr>
              <a:t>Standardised</a:t>
            </a:r>
            <a:r>
              <a:rPr lang="en-US" sz="2000" dirty="0">
                <a:solidFill>
                  <a:schemeClr val="tx1">
                    <a:lumMod val="65000"/>
                    <a:lumOff val="35000"/>
                  </a:schemeClr>
                </a:solidFill>
                <a:latin typeface="Trebuchet MS" charset="0"/>
                <a:ea typeface="Trebuchet MS" charset="0"/>
                <a:cs typeface="Trebuchet MS" charset="0"/>
              </a:rPr>
              <a:t> metrics/indicators for each partner to report</a:t>
            </a:r>
          </a:p>
          <a:p>
            <a:pPr marL="558216" lvl="2" indent="-286350" defTabSz="1043819">
              <a:lnSpc>
                <a:spcPct val="85000"/>
              </a:lnSpc>
              <a:spcBef>
                <a:spcPts val="0"/>
              </a:spcBef>
              <a:spcAft>
                <a:spcPts val="0"/>
              </a:spcAft>
              <a:buClr>
                <a:srgbClr val="DC1F26"/>
              </a:buClr>
              <a:buSzPct val="68000"/>
              <a:buFont typeface="Wingdings" charset="2"/>
              <a:buChar char="§"/>
              <a:defRPr/>
            </a:pPr>
            <a:r>
              <a:rPr lang="en-US" sz="2000" dirty="0">
                <a:solidFill>
                  <a:schemeClr val="tx1">
                    <a:lumMod val="65000"/>
                    <a:lumOff val="35000"/>
                  </a:schemeClr>
                </a:solidFill>
                <a:latin typeface="Trebuchet MS" charset="0"/>
                <a:ea typeface="Trebuchet MS" charset="0"/>
                <a:cs typeface="Trebuchet MS" charset="0"/>
              </a:rPr>
              <a:t>Other topics?</a:t>
            </a:r>
          </a:p>
          <a:p>
            <a:pPr marL="286350" indent="-286350" defTabSz="1043819">
              <a:lnSpc>
                <a:spcPct val="85000"/>
              </a:lnSpc>
              <a:spcBef>
                <a:spcPts val="1100"/>
              </a:spcBef>
              <a:spcAft>
                <a:spcPts val="601"/>
              </a:spcAft>
              <a:buClr>
                <a:srgbClr val="DC1F26"/>
              </a:buClr>
              <a:buFont typeface="Wingdings" charset="2"/>
              <a:buChar char="§"/>
              <a:defRPr/>
            </a:pPr>
            <a:r>
              <a:rPr lang="en-US" sz="2000" dirty="0">
                <a:solidFill>
                  <a:schemeClr val="tx1">
                    <a:lumMod val="65000"/>
                    <a:lumOff val="35000"/>
                  </a:schemeClr>
                </a:solidFill>
                <a:latin typeface="Trebuchet MS" charset="0"/>
                <a:ea typeface="Trebuchet MS" charset="0"/>
                <a:cs typeface="Trebuchet MS" charset="0"/>
              </a:rPr>
              <a:t>Report back on key items included in the TORs</a:t>
            </a:r>
          </a:p>
        </p:txBody>
      </p:sp>
      <p:sp>
        <p:nvSpPr>
          <p:cNvPr id="5" name="Content Placeholder 3"/>
          <p:cNvSpPr txBox="1">
            <a:spLocks/>
          </p:cNvSpPr>
          <p:nvPr/>
        </p:nvSpPr>
        <p:spPr>
          <a:xfrm>
            <a:off x="754856" y="1926277"/>
            <a:ext cx="3896182" cy="4696162"/>
          </a:xfrm>
          <a:prstGeom prst="rect">
            <a:avLst/>
          </a:prstGeom>
        </p:spPr>
        <p:txBody>
          <a:bodyPr/>
          <a:lstStyle>
            <a:lvl1pPr marL="415987" indent="-291191" algn="l" rtl="0" eaLnBrk="1" fontAlgn="base" hangingPunct="1">
              <a:spcBef>
                <a:spcPts val="456"/>
              </a:spcBef>
              <a:spcAft>
                <a:spcPct val="0"/>
              </a:spcAft>
              <a:buClr>
                <a:schemeClr val="accent1"/>
              </a:buClr>
              <a:buSzPct val="68000"/>
              <a:buFont typeface="Arial" panose="020B0604020202020204" pitchFamily="34" charset="0"/>
              <a:buChar char="►"/>
              <a:defRPr lang="en-US" sz="2800" b="0" i="0" kern="1200" baseline="0" smtClean="0">
                <a:solidFill>
                  <a:schemeClr val="tx2"/>
                </a:solidFill>
                <a:effectLst/>
                <a:latin typeface="Arial" panose="020B0604020202020204" pitchFamily="34" charset="0"/>
                <a:ea typeface="+mn-ea"/>
                <a:cs typeface="Arial" panose="020B0604020202020204" pitchFamily="34" charset="0"/>
              </a:defRPr>
            </a:lvl1pPr>
            <a:lvl2pPr marL="707178" indent="-260444" algn="l" rtl="0" eaLnBrk="1" fontAlgn="base" hangingPunct="1">
              <a:spcBef>
                <a:spcPts val="370"/>
              </a:spcBef>
              <a:spcAft>
                <a:spcPct val="0"/>
              </a:spcAft>
              <a:buClr>
                <a:schemeClr val="accent1"/>
              </a:buClr>
              <a:buFont typeface="Wingdings" panose="05000000000000000000" pitchFamily="2" charset="2"/>
              <a:buChar char="Ø"/>
              <a:defRPr sz="2600" kern="1200">
                <a:solidFill>
                  <a:schemeClr val="tx2"/>
                </a:solidFill>
                <a:latin typeface="Arial" panose="020B0604020202020204" pitchFamily="34" charset="0"/>
                <a:ea typeface="+mn-ea"/>
                <a:cs typeface="Arial" panose="020B0604020202020204" pitchFamily="34" charset="0"/>
              </a:defRPr>
            </a:lvl2pPr>
            <a:lvl3pPr marL="978474" indent="-260444" algn="l" rtl="0" eaLnBrk="1" fontAlgn="base" hangingPunct="1">
              <a:spcBef>
                <a:spcPts val="399"/>
              </a:spcBef>
              <a:spcAft>
                <a:spcPct val="0"/>
              </a:spcAft>
              <a:buClr>
                <a:schemeClr val="bg2">
                  <a:lumMod val="75000"/>
                </a:schemeClr>
              </a:buClr>
              <a:buSzPct val="100000"/>
              <a:buFont typeface="Courier New" panose="02070309020205020404" pitchFamily="49" charset="0"/>
              <a:buChar char="o"/>
              <a:defRPr sz="2400" kern="1200">
                <a:solidFill>
                  <a:schemeClr val="tx2"/>
                </a:solidFill>
                <a:latin typeface="Arial" panose="020B0604020202020204" pitchFamily="34" charset="0"/>
                <a:ea typeface="+mn-ea"/>
                <a:cs typeface="Arial" panose="020B0604020202020204" pitchFamily="34" charset="0"/>
              </a:defRPr>
            </a:lvl3pPr>
            <a:lvl4pPr marL="1302220" indent="-260444" algn="l" rtl="0" eaLnBrk="1" fontAlgn="base" hangingPunct="1">
              <a:spcBef>
                <a:spcPts val="399"/>
              </a:spcBef>
              <a:spcAft>
                <a:spcPct val="0"/>
              </a:spcAft>
              <a:buClr>
                <a:schemeClr val="bg2">
                  <a:lumMod val="75000"/>
                </a:schemeClr>
              </a:buClr>
              <a:buFont typeface="Arial" panose="020B0604020202020204" pitchFamily="34" charset="0"/>
              <a:buChar char="•"/>
              <a:defRPr sz="2200" kern="1200" baseline="0">
                <a:solidFill>
                  <a:schemeClr val="tx2"/>
                </a:solidFill>
                <a:latin typeface="Arial" panose="020B0604020202020204" pitchFamily="34" charset="0"/>
                <a:ea typeface="+mn-ea"/>
                <a:cs typeface="Arial" panose="020B0604020202020204" pitchFamily="34" charset="0"/>
              </a:defRPr>
            </a:lvl4pPr>
            <a:lvl5pPr marL="1645120" indent="-342900" algn="l" rtl="0" eaLnBrk="1" fontAlgn="base" hangingPunct="1">
              <a:spcBef>
                <a:spcPts val="399"/>
              </a:spcBef>
              <a:spcAft>
                <a:spcPct val="0"/>
              </a:spcAft>
              <a:buClr>
                <a:schemeClr val="bg2">
                  <a:lumMod val="75000"/>
                </a:schemeClr>
              </a:buClr>
              <a:buFont typeface="Arial" panose="020B0604020202020204" pitchFamily="34" charset="0"/>
              <a:buChar char="•"/>
              <a:defRPr sz="2000" kern="1200" baseline="0">
                <a:solidFill>
                  <a:schemeClr val="tx2"/>
                </a:solidFill>
                <a:latin typeface="Arial" panose="020B0604020202020204" pitchFamily="34" charset="0"/>
                <a:ea typeface="+mn-ea"/>
                <a:cs typeface="Arial" panose="020B0604020202020204" pitchFamily="34" charset="0"/>
              </a:defRPr>
            </a:lvl5pPr>
            <a:lvl6pPr marL="1823108" indent="-260444" algn="l" rtl="0" eaLnBrk="1" latinLnBrk="0" hangingPunct="1">
              <a:spcBef>
                <a:spcPts val="399"/>
              </a:spcBef>
              <a:buClr>
                <a:schemeClr val="accent3"/>
              </a:buClr>
              <a:buFont typeface="Wingdings 2"/>
              <a:buChar char=""/>
              <a:defRPr kumimoji="0" sz="2100" kern="1200">
                <a:solidFill>
                  <a:schemeClr val="tx1"/>
                </a:solidFill>
                <a:latin typeface="+mn-lt"/>
                <a:ea typeface="+mn-ea"/>
                <a:cs typeface="+mn-cs"/>
              </a:defRPr>
            </a:lvl6pPr>
            <a:lvl7pPr marL="2083552" indent="-260444" algn="l" rtl="0" eaLnBrk="1" latinLnBrk="0" hangingPunct="1">
              <a:spcBef>
                <a:spcPts val="399"/>
              </a:spcBef>
              <a:buClr>
                <a:schemeClr val="accent3"/>
              </a:buClr>
              <a:buFont typeface="Wingdings 2"/>
              <a:buChar char=""/>
              <a:defRPr kumimoji="0" sz="1800" kern="1200">
                <a:solidFill>
                  <a:schemeClr val="tx1"/>
                </a:solidFill>
                <a:latin typeface="+mn-lt"/>
                <a:ea typeface="+mn-ea"/>
                <a:cs typeface="+mn-cs"/>
              </a:defRPr>
            </a:lvl7pPr>
            <a:lvl8pPr marL="2343996" indent="-260444" algn="l" rtl="0" eaLnBrk="1" latinLnBrk="0" hangingPunct="1">
              <a:spcBef>
                <a:spcPts val="399"/>
              </a:spcBef>
              <a:buClr>
                <a:schemeClr val="accent3"/>
              </a:buClr>
              <a:buFont typeface="Wingdings 2"/>
              <a:buChar char=""/>
              <a:defRPr kumimoji="0" sz="1800" kern="1200">
                <a:solidFill>
                  <a:schemeClr val="tx1"/>
                </a:solidFill>
                <a:latin typeface="+mn-lt"/>
                <a:ea typeface="+mn-ea"/>
                <a:cs typeface="+mn-cs"/>
              </a:defRPr>
            </a:lvl8pPr>
            <a:lvl9pPr marL="2604440" indent="-260444" algn="l" rtl="0" eaLnBrk="1" latinLnBrk="0" hangingPunct="1">
              <a:spcBef>
                <a:spcPts val="399"/>
              </a:spcBef>
              <a:buClr>
                <a:schemeClr val="accent3"/>
              </a:buClr>
              <a:buFont typeface="Wingdings 2"/>
              <a:buChar char=""/>
              <a:defRPr kumimoji="0" sz="1800" kern="1200" baseline="0">
                <a:solidFill>
                  <a:schemeClr val="tx1"/>
                </a:solidFill>
                <a:latin typeface="+mn-lt"/>
                <a:ea typeface="+mn-ea"/>
                <a:cs typeface="+mn-cs"/>
              </a:defRPr>
            </a:lvl9pPr>
            <a:extLst/>
          </a:lstStyle>
          <a:p>
            <a:pPr>
              <a:lnSpc>
                <a:spcPct val="85000"/>
              </a:lnSpc>
              <a:spcBef>
                <a:spcPct val="0"/>
              </a:spcBef>
              <a:spcAft>
                <a:spcPct val="25000"/>
              </a:spcAft>
              <a:buFont typeface="Arial" panose="020B0604020202020204" pitchFamily="34" charset="0"/>
              <a:buNone/>
            </a:pPr>
            <a:r>
              <a:rPr lang="en-GB" sz="2000" b="1" dirty="0">
                <a:solidFill>
                  <a:schemeClr val="tx1">
                    <a:lumMod val="65000"/>
                    <a:lumOff val="35000"/>
                  </a:schemeClr>
                </a:solidFill>
                <a:latin typeface="Trebuchet MS" charset="0"/>
                <a:ea typeface="Trebuchet MS" charset="0"/>
                <a:cs typeface="Trebuchet MS" charset="0"/>
              </a:rPr>
              <a:t>Purposes</a:t>
            </a:r>
          </a:p>
          <a:p>
            <a:pPr marL="286350" indent="-286350">
              <a:lnSpc>
                <a:spcPct val="85000"/>
              </a:lnSpc>
              <a:spcBef>
                <a:spcPts val="1100"/>
              </a:spcBef>
              <a:spcAft>
                <a:spcPts val="601"/>
              </a:spcAft>
              <a:buClr>
                <a:srgbClr val="DC1F26"/>
              </a:buClr>
              <a:buFont typeface="Wingdings" charset="2"/>
              <a:buChar char="§"/>
            </a:pPr>
            <a:r>
              <a:rPr lang="en-GB" sz="2000" dirty="0">
                <a:solidFill>
                  <a:schemeClr val="tx1">
                    <a:lumMod val="65000"/>
                    <a:lumOff val="35000"/>
                  </a:schemeClr>
                </a:solidFill>
                <a:latin typeface="Trebuchet MS" charset="0"/>
                <a:ea typeface="Trebuchet MS" charset="0"/>
                <a:cs typeface="Trebuchet MS" charset="0"/>
              </a:rPr>
              <a:t>To discuss how to implement an IST TWG to coordinate and supervise specimen transport mechanisms across a country</a:t>
            </a:r>
          </a:p>
          <a:p>
            <a:pPr marL="0" indent="0">
              <a:lnSpc>
                <a:spcPct val="85000"/>
              </a:lnSpc>
              <a:spcBef>
                <a:spcPct val="0"/>
              </a:spcBef>
              <a:spcAft>
                <a:spcPct val="25000"/>
              </a:spcAft>
              <a:buNone/>
            </a:pPr>
            <a:endParaRPr lang="en-GB" sz="2000" dirty="0">
              <a:solidFill>
                <a:schemeClr val="tx1">
                  <a:lumMod val="65000"/>
                  <a:lumOff val="35000"/>
                </a:schemeClr>
              </a:solidFill>
              <a:latin typeface="Trebuchet MS" charset="0"/>
              <a:ea typeface="Trebuchet MS" charset="0"/>
              <a:cs typeface="Trebuchet MS" charset="0"/>
            </a:endParaRPr>
          </a:p>
          <a:p>
            <a:pPr>
              <a:lnSpc>
                <a:spcPct val="85000"/>
              </a:lnSpc>
              <a:spcBef>
                <a:spcPct val="0"/>
              </a:spcBef>
              <a:spcAft>
                <a:spcPct val="25000"/>
              </a:spcAft>
              <a:buFont typeface="Arial" panose="020B0604020202020204" pitchFamily="34" charset="0"/>
              <a:buNone/>
            </a:pPr>
            <a:endParaRPr lang="en-GB" sz="2000" b="1" dirty="0">
              <a:solidFill>
                <a:schemeClr val="tx1">
                  <a:lumMod val="65000"/>
                  <a:lumOff val="35000"/>
                </a:schemeClr>
              </a:solidFill>
              <a:latin typeface="Trebuchet MS" charset="0"/>
              <a:ea typeface="Trebuchet MS" charset="0"/>
              <a:cs typeface="Trebuchet MS" charset="0"/>
            </a:endParaRPr>
          </a:p>
          <a:p>
            <a:pPr>
              <a:lnSpc>
                <a:spcPct val="85000"/>
              </a:lnSpc>
              <a:spcBef>
                <a:spcPct val="0"/>
              </a:spcBef>
              <a:spcAft>
                <a:spcPct val="25000"/>
              </a:spcAft>
              <a:buFont typeface="Arial" panose="020B0604020202020204" pitchFamily="34" charset="0"/>
              <a:buNone/>
            </a:pPr>
            <a:r>
              <a:rPr lang="en-GB" sz="2000" b="1" dirty="0">
                <a:solidFill>
                  <a:schemeClr val="tx1">
                    <a:lumMod val="65000"/>
                    <a:lumOff val="35000"/>
                  </a:schemeClr>
                </a:solidFill>
                <a:latin typeface="Trebuchet MS" charset="0"/>
                <a:ea typeface="Trebuchet MS" charset="0"/>
                <a:cs typeface="Trebuchet MS" charset="0"/>
              </a:rPr>
              <a:t>Total time</a:t>
            </a:r>
          </a:p>
          <a:p>
            <a:pPr marL="286350" indent="-286350">
              <a:lnSpc>
                <a:spcPct val="85000"/>
              </a:lnSpc>
              <a:spcBef>
                <a:spcPts val="1100"/>
              </a:spcBef>
              <a:spcAft>
                <a:spcPts val="601"/>
              </a:spcAft>
              <a:buClr>
                <a:srgbClr val="DC1F26"/>
              </a:buClr>
              <a:buFont typeface="Wingdings" charset="2"/>
              <a:buChar char="§"/>
            </a:pPr>
            <a:r>
              <a:rPr lang="en-GB" sz="2000" dirty="0">
                <a:solidFill>
                  <a:schemeClr val="tx1">
                    <a:lumMod val="65000"/>
                    <a:lumOff val="35000"/>
                  </a:schemeClr>
                </a:solidFill>
                <a:latin typeface="Trebuchet MS" charset="0"/>
                <a:ea typeface="Trebuchet MS" charset="0"/>
                <a:cs typeface="Trebuchet MS" charset="0"/>
              </a:rPr>
              <a:t>55 minutes: 30 minutes small group discussion, 15 minutes report to large group, 10 minutes group discussions</a:t>
            </a:r>
          </a:p>
        </p:txBody>
      </p:sp>
    </p:spTree>
    <p:extLst>
      <p:ext uri="{BB962C8B-B14F-4D97-AF65-F5344CB8AC3E}">
        <p14:creationId xmlns:p14="http://schemas.microsoft.com/office/powerpoint/2010/main" val="1769067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000" dirty="0">
                <a:solidFill>
                  <a:schemeClr val="tx1">
                    <a:lumMod val="65000"/>
                    <a:lumOff val="35000"/>
                  </a:schemeClr>
                </a:solidFill>
              </a:rPr>
              <a:t>What do you think is crucial to the IST TWG?</a:t>
            </a:r>
          </a:p>
          <a:p>
            <a:r>
              <a:rPr lang="en-US" sz="2000" dirty="0">
                <a:solidFill>
                  <a:schemeClr val="tx1">
                    <a:lumMod val="65000"/>
                    <a:lumOff val="35000"/>
                  </a:schemeClr>
                </a:solidFill>
              </a:rPr>
              <a:t>Were there certain items that were discussed in your group but not included in the TOR?</a:t>
            </a:r>
          </a:p>
          <a:p>
            <a:r>
              <a:rPr lang="en-US" sz="2000" dirty="0">
                <a:solidFill>
                  <a:schemeClr val="tx1">
                    <a:lumMod val="65000"/>
                    <a:lumOff val="35000"/>
                  </a:schemeClr>
                </a:solidFill>
              </a:rPr>
              <a:t>Who would need to convene this group and issue these TORs?</a:t>
            </a:r>
          </a:p>
          <a:p>
            <a:r>
              <a:rPr lang="en-US" sz="2000" dirty="0">
                <a:solidFill>
                  <a:schemeClr val="tx1">
                    <a:lumMod val="65000"/>
                    <a:lumOff val="35000"/>
                  </a:schemeClr>
                </a:solidFill>
              </a:rPr>
              <a:t>Do you think that the IST TWG could be an all-inclusive and integrated working group across disease programmes, laboratory staff, etc.?</a:t>
            </a:r>
          </a:p>
        </p:txBody>
      </p:sp>
      <p:sp>
        <p:nvSpPr>
          <p:cNvPr id="2" name="Title 1"/>
          <p:cNvSpPr>
            <a:spLocks noGrp="1"/>
          </p:cNvSpPr>
          <p:nvPr>
            <p:ph type="title"/>
          </p:nvPr>
        </p:nvSpPr>
        <p:spPr/>
        <p:txBody>
          <a:bodyPr/>
          <a:lstStyle/>
          <a:p>
            <a:r>
              <a:rPr lang="en-US" dirty="0" smtClean="0"/>
              <a:t>EXERCISE: DEBRIEF</a:t>
            </a:r>
            <a:endParaRPr lang="en-US" dirty="0"/>
          </a:p>
        </p:txBody>
      </p:sp>
    </p:spTree>
    <p:extLst>
      <p:ext uri="{BB962C8B-B14F-4D97-AF65-F5344CB8AC3E}">
        <p14:creationId xmlns:p14="http://schemas.microsoft.com/office/powerpoint/2010/main" val="19854953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0" indent="0">
              <a:buNone/>
            </a:pPr>
            <a:r>
              <a:rPr lang="en-US" sz="2000" b="1" dirty="0">
                <a:solidFill>
                  <a:schemeClr val="tx1">
                    <a:lumMod val="65000"/>
                    <a:lumOff val="35000"/>
                  </a:schemeClr>
                </a:solidFill>
              </a:rPr>
              <a:t>Setup</a:t>
            </a:r>
          </a:p>
          <a:p>
            <a:pPr lvl="1"/>
            <a:r>
              <a:rPr lang="en-US" sz="2000" dirty="0">
                <a:solidFill>
                  <a:schemeClr val="tx1">
                    <a:lumMod val="65000"/>
                    <a:lumOff val="35000"/>
                  </a:schemeClr>
                </a:solidFill>
              </a:rPr>
              <a:t>Programme specification</a:t>
            </a:r>
          </a:p>
          <a:p>
            <a:pPr lvl="1"/>
            <a:r>
              <a:rPr lang="en-US" sz="2000" dirty="0">
                <a:solidFill>
                  <a:schemeClr val="tx1">
                    <a:lumMod val="65000"/>
                    <a:lumOff val="35000"/>
                  </a:schemeClr>
                </a:solidFill>
              </a:rPr>
              <a:t>Build programme infrastructure</a:t>
            </a:r>
          </a:p>
          <a:p>
            <a:pPr lvl="1"/>
            <a:r>
              <a:rPr lang="en-US" sz="2000" dirty="0">
                <a:solidFill>
                  <a:schemeClr val="tx1">
                    <a:lumMod val="65000"/>
                    <a:lumOff val="35000"/>
                  </a:schemeClr>
                </a:solidFill>
              </a:rPr>
              <a:t>Motorcycle, specimen transport equipment and riding gear procurement</a:t>
            </a:r>
          </a:p>
          <a:p>
            <a:pPr lvl="1"/>
            <a:r>
              <a:rPr lang="en-US" sz="2000" dirty="0">
                <a:solidFill>
                  <a:schemeClr val="tx1">
                    <a:lumMod val="65000"/>
                    <a:lumOff val="35000"/>
                  </a:schemeClr>
                </a:solidFill>
              </a:rPr>
              <a:t>Recruitment and training</a:t>
            </a:r>
          </a:p>
        </p:txBody>
      </p:sp>
      <p:sp>
        <p:nvSpPr>
          <p:cNvPr id="4" name="Title 3"/>
          <p:cNvSpPr>
            <a:spLocks noGrp="1"/>
          </p:cNvSpPr>
          <p:nvPr>
            <p:ph type="title"/>
          </p:nvPr>
        </p:nvSpPr>
        <p:spPr/>
        <p:txBody>
          <a:bodyPr>
            <a:noAutofit/>
          </a:bodyPr>
          <a:lstStyle/>
          <a:p>
            <a:r>
              <a:rPr lang="en-GB" dirty="0"/>
              <a:t>COSTS TO SET UP AND OPERATE A SPECIMEN REFERRAL NETWORK IN-HOUSE</a:t>
            </a:r>
          </a:p>
        </p:txBody>
      </p:sp>
    </p:spTree>
    <p:extLst>
      <p:ext uri="{BB962C8B-B14F-4D97-AF65-F5344CB8AC3E}">
        <p14:creationId xmlns:p14="http://schemas.microsoft.com/office/powerpoint/2010/main" val="6851129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0" indent="0">
              <a:buNone/>
            </a:pPr>
            <a:r>
              <a:rPr lang="en-US" sz="2000" b="1" dirty="0">
                <a:solidFill>
                  <a:schemeClr val="tx1">
                    <a:lumMod val="65000"/>
                    <a:lumOff val="35000"/>
                  </a:schemeClr>
                </a:solidFill>
              </a:rPr>
              <a:t>Running</a:t>
            </a:r>
          </a:p>
          <a:p>
            <a:pPr lvl="1"/>
            <a:r>
              <a:rPr lang="en-US" sz="2000" dirty="0">
                <a:solidFill>
                  <a:schemeClr val="tx1">
                    <a:lumMod val="65000"/>
                    <a:lumOff val="35000"/>
                  </a:schemeClr>
                </a:solidFill>
              </a:rPr>
              <a:t>Fuel and parts</a:t>
            </a:r>
          </a:p>
          <a:p>
            <a:pPr lvl="1"/>
            <a:r>
              <a:rPr lang="en-US" sz="2000" dirty="0">
                <a:solidFill>
                  <a:schemeClr val="tx1">
                    <a:lumMod val="65000"/>
                    <a:lumOff val="35000"/>
                  </a:schemeClr>
                </a:solidFill>
              </a:rPr>
              <a:t>Refresher training</a:t>
            </a:r>
          </a:p>
          <a:p>
            <a:pPr lvl="1"/>
            <a:r>
              <a:rPr lang="en-US" sz="2000" dirty="0">
                <a:solidFill>
                  <a:schemeClr val="tx1">
                    <a:lumMod val="65000"/>
                    <a:lumOff val="35000"/>
                  </a:schemeClr>
                </a:solidFill>
              </a:rPr>
              <a:t>Replacement of equipment and gear</a:t>
            </a:r>
          </a:p>
          <a:p>
            <a:pPr lvl="1"/>
            <a:r>
              <a:rPr lang="en-US" sz="2000" dirty="0">
                <a:solidFill>
                  <a:schemeClr val="tx1">
                    <a:lumMod val="65000"/>
                    <a:lumOff val="35000"/>
                  </a:schemeClr>
                </a:solidFill>
              </a:rPr>
              <a:t>Staffing (local): management, technical, drivers, specimen transport couriers</a:t>
            </a:r>
          </a:p>
          <a:p>
            <a:pPr lvl="1"/>
            <a:r>
              <a:rPr lang="en-US" sz="2000" dirty="0">
                <a:solidFill>
                  <a:schemeClr val="tx1">
                    <a:lumMod val="65000"/>
                    <a:lumOff val="35000"/>
                  </a:schemeClr>
                </a:solidFill>
              </a:rPr>
              <a:t>Office and vehicle management units</a:t>
            </a:r>
          </a:p>
          <a:p>
            <a:pPr lvl="1"/>
            <a:r>
              <a:rPr lang="en-US" sz="2000" dirty="0">
                <a:solidFill>
                  <a:schemeClr val="tx1">
                    <a:lumMod val="65000"/>
                    <a:lumOff val="35000"/>
                  </a:schemeClr>
                </a:solidFill>
              </a:rPr>
              <a:t>Insurance, outreach maintenance, programme management and oversight</a:t>
            </a:r>
          </a:p>
          <a:p>
            <a:pPr lvl="1"/>
            <a:r>
              <a:rPr lang="en-US" sz="2000" dirty="0">
                <a:solidFill>
                  <a:schemeClr val="tx1">
                    <a:lumMod val="65000"/>
                    <a:lumOff val="35000"/>
                  </a:schemeClr>
                </a:solidFill>
              </a:rPr>
              <a:t>Replacement fund for assets/equipment (or depreciation expense)</a:t>
            </a:r>
          </a:p>
        </p:txBody>
      </p:sp>
      <p:sp>
        <p:nvSpPr>
          <p:cNvPr id="4" name="Title 3"/>
          <p:cNvSpPr>
            <a:spLocks noGrp="1"/>
          </p:cNvSpPr>
          <p:nvPr>
            <p:ph type="title"/>
          </p:nvPr>
        </p:nvSpPr>
        <p:spPr/>
        <p:txBody>
          <a:bodyPr>
            <a:noAutofit/>
          </a:bodyPr>
          <a:lstStyle/>
          <a:p>
            <a:r>
              <a:rPr lang="en-GB" dirty="0"/>
              <a:t>COSTS TO SET UP AND OPERATE A SPECIMEN REFERRAL NETWORK IN-HOUSE</a:t>
            </a:r>
          </a:p>
        </p:txBody>
      </p:sp>
    </p:spTree>
    <p:extLst>
      <p:ext uri="{BB962C8B-B14F-4D97-AF65-F5344CB8AC3E}">
        <p14:creationId xmlns:p14="http://schemas.microsoft.com/office/powerpoint/2010/main" val="12462982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219539" y="1951037"/>
            <a:ext cx="7631223" cy="5120223"/>
          </a:xfrm>
        </p:spPr>
        <p:txBody>
          <a:bodyPr/>
          <a:lstStyle/>
          <a:p>
            <a:pPr marL="0" indent="0">
              <a:buNone/>
            </a:pPr>
            <a:r>
              <a:rPr lang="en-US" sz="2000" b="1" dirty="0">
                <a:solidFill>
                  <a:schemeClr val="tx1">
                    <a:lumMod val="65000"/>
                    <a:lumOff val="35000"/>
                  </a:schemeClr>
                </a:solidFill>
              </a:rPr>
              <a:t>In-sourcing</a:t>
            </a:r>
            <a:r>
              <a:rPr lang="en-US" sz="2000" dirty="0">
                <a:solidFill>
                  <a:schemeClr val="tx1">
                    <a:lumMod val="65000"/>
                    <a:lumOff val="35000"/>
                  </a:schemeClr>
                </a:solidFill>
              </a:rPr>
              <a:t> – running the specimen referral system “in-house” where all operations, staff, etc. are performed by the public health system</a:t>
            </a:r>
          </a:p>
          <a:p>
            <a:pPr lvl="1"/>
            <a:r>
              <a:rPr lang="en-US" sz="2000" dirty="0">
                <a:solidFill>
                  <a:schemeClr val="tx1">
                    <a:lumMod val="65000"/>
                    <a:lumOff val="35000"/>
                  </a:schemeClr>
                </a:solidFill>
              </a:rPr>
              <a:t>Benefits: Control over all aspects of the system</a:t>
            </a:r>
          </a:p>
          <a:p>
            <a:pPr lvl="1"/>
            <a:r>
              <a:rPr lang="en-US" sz="2000" dirty="0">
                <a:solidFill>
                  <a:schemeClr val="tx1">
                    <a:lumMod val="65000"/>
                    <a:lumOff val="35000"/>
                  </a:schemeClr>
                </a:solidFill>
              </a:rPr>
              <a:t>Drawbacks: Difficult to manage, management time intensive, need logistics expertise, which is often not easy to find in public </a:t>
            </a:r>
            <a:r>
              <a:rPr lang="en-US" sz="2000" dirty="0" smtClean="0">
                <a:solidFill>
                  <a:schemeClr val="tx1">
                    <a:lumMod val="65000"/>
                    <a:lumOff val="35000"/>
                  </a:schemeClr>
                </a:solidFill>
              </a:rPr>
              <a:t>sector</a:t>
            </a:r>
            <a:endParaRPr lang="en-US" sz="2000" dirty="0">
              <a:solidFill>
                <a:schemeClr val="tx1">
                  <a:lumMod val="65000"/>
                  <a:lumOff val="35000"/>
                </a:schemeClr>
              </a:solidFill>
            </a:endParaRPr>
          </a:p>
        </p:txBody>
      </p:sp>
      <p:sp>
        <p:nvSpPr>
          <p:cNvPr id="4" name="Title 3"/>
          <p:cNvSpPr>
            <a:spLocks noGrp="1"/>
          </p:cNvSpPr>
          <p:nvPr>
            <p:ph type="title"/>
          </p:nvPr>
        </p:nvSpPr>
        <p:spPr/>
        <p:txBody>
          <a:bodyPr>
            <a:noAutofit/>
          </a:bodyPr>
          <a:lstStyle/>
          <a:p>
            <a:r>
              <a:rPr lang="en-GB" dirty="0"/>
              <a:t>OUTSOURCING VS. INSOURCING SPECIMEN REFERRAL NETWORK</a:t>
            </a:r>
          </a:p>
        </p:txBody>
      </p:sp>
    </p:spTree>
    <p:extLst>
      <p:ext uri="{BB962C8B-B14F-4D97-AF65-F5344CB8AC3E}">
        <p14:creationId xmlns:p14="http://schemas.microsoft.com/office/powerpoint/2010/main" val="12804626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219539" y="1951037"/>
            <a:ext cx="7631223" cy="5120223"/>
          </a:xfrm>
        </p:spPr>
        <p:txBody>
          <a:bodyPr/>
          <a:lstStyle/>
          <a:p>
            <a:pPr marL="0" indent="0">
              <a:buNone/>
            </a:pPr>
            <a:r>
              <a:rPr lang="en-US" sz="2000" b="1" dirty="0" smtClean="0">
                <a:solidFill>
                  <a:schemeClr val="tx1">
                    <a:lumMod val="65000"/>
                    <a:lumOff val="35000"/>
                  </a:schemeClr>
                </a:solidFill>
              </a:rPr>
              <a:t>Outsourcing</a:t>
            </a:r>
            <a:r>
              <a:rPr lang="en-US" sz="2000" dirty="0" smtClean="0">
                <a:solidFill>
                  <a:schemeClr val="tx1">
                    <a:lumMod val="65000"/>
                    <a:lumOff val="35000"/>
                  </a:schemeClr>
                </a:solidFill>
              </a:rPr>
              <a:t> </a:t>
            </a:r>
            <a:r>
              <a:rPr lang="en-US" sz="2000" dirty="0">
                <a:solidFill>
                  <a:schemeClr val="tx1">
                    <a:lumMod val="65000"/>
                    <a:lumOff val="35000"/>
                  </a:schemeClr>
                </a:solidFill>
              </a:rPr>
              <a:t>– contracting a service provider to refer specimens and return results</a:t>
            </a:r>
          </a:p>
          <a:p>
            <a:pPr lvl="1"/>
            <a:r>
              <a:rPr lang="en-US" sz="2000" dirty="0">
                <a:solidFill>
                  <a:schemeClr val="tx1">
                    <a:lumMod val="65000"/>
                    <a:lumOff val="35000"/>
                  </a:schemeClr>
                </a:solidFill>
              </a:rPr>
              <a:t>Benefits: </a:t>
            </a:r>
            <a:r>
              <a:rPr lang="en-GB" sz="2000" dirty="0">
                <a:solidFill>
                  <a:schemeClr val="tx1">
                    <a:lumMod val="65000"/>
                    <a:lumOff val="35000"/>
                  </a:schemeClr>
                </a:solidFill>
              </a:rPr>
              <a:t>Utilise</a:t>
            </a:r>
            <a:r>
              <a:rPr lang="en-US" sz="2000" dirty="0">
                <a:solidFill>
                  <a:schemeClr val="tx1">
                    <a:lumMod val="65000"/>
                    <a:lumOff val="35000"/>
                  </a:schemeClr>
                </a:solidFill>
              </a:rPr>
              <a:t> logistics/transport/courier expertise so the MoH can focus on health issues, total costs are easier to identify</a:t>
            </a:r>
          </a:p>
          <a:p>
            <a:pPr lvl="1"/>
            <a:r>
              <a:rPr lang="en-US" sz="2000" dirty="0">
                <a:solidFill>
                  <a:schemeClr val="tx1">
                    <a:lumMod val="65000"/>
                    <a:lumOff val="35000"/>
                  </a:schemeClr>
                </a:solidFill>
              </a:rPr>
              <a:t>Drawbacks: Perceived (even if not true) high-cost of the system, still need to manage the contract/service provider, may not be a widely-acceptable practice in your country</a:t>
            </a:r>
          </a:p>
          <a:p>
            <a:pPr marL="0" indent="0">
              <a:buNone/>
            </a:pPr>
            <a:endParaRPr lang="en-US" sz="2000" b="1" dirty="0" smtClean="0">
              <a:solidFill>
                <a:schemeClr val="tx1">
                  <a:lumMod val="65000"/>
                  <a:lumOff val="35000"/>
                </a:schemeClr>
              </a:solidFill>
            </a:endParaRPr>
          </a:p>
          <a:p>
            <a:pPr marL="0" indent="0">
              <a:buNone/>
            </a:pPr>
            <a:r>
              <a:rPr lang="en-US" sz="2000" b="1" dirty="0" smtClean="0">
                <a:solidFill>
                  <a:schemeClr val="tx1">
                    <a:lumMod val="65000"/>
                    <a:lumOff val="35000"/>
                  </a:schemeClr>
                </a:solidFill>
              </a:rPr>
              <a:t>Hybrid </a:t>
            </a:r>
            <a:r>
              <a:rPr lang="en-US" sz="2000" b="1" dirty="0">
                <a:solidFill>
                  <a:schemeClr val="tx1">
                    <a:lumMod val="65000"/>
                    <a:lumOff val="35000"/>
                  </a:schemeClr>
                </a:solidFill>
              </a:rPr>
              <a:t>model</a:t>
            </a:r>
            <a:r>
              <a:rPr lang="en-US" sz="2000" dirty="0">
                <a:solidFill>
                  <a:schemeClr val="tx1">
                    <a:lumMod val="65000"/>
                    <a:lumOff val="35000"/>
                  </a:schemeClr>
                </a:solidFill>
              </a:rPr>
              <a:t> – certain aspects of the system may be </a:t>
            </a:r>
            <a:r>
              <a:rPr lang="en-US" sz="2000" dirty="0" smtClean="0">
                <a:solidFill>
                  <a:schemeClr val="tx1">
                    <a:lumMod val="65000"/>
                    <a:lumOff val="35000"/>
                  </a:schemeClr>
                </a:solidFill>
              </a:rPr>
              <a:t>outsourced (e.g. maintenance </a:t>
            </a:r>
            <a:r>
              <a:rPr lang="en-US" sz="2000" dirty="0">
                <a:solidFill>
                  <a:schemeClr val="tx1">
                    <a:lumMod val="65000"/>
                    <a:lumOff val="35000"/>
                  </a:schemeClr>
                </a:solidFill>
              </a:rPr>
              <a:t>of the vehicles used for transport) or outsourcing transport </a:t>
            </a:r>
            <a:r>
              <a:rPr lang="en-US" sz="2000" dirty="0" smtClean="0">
                <a:solidFill>
                  <a:schemeClr val="tx1">
                    <a:lumMod val="65000"/>
                    <a:lumOff val="35000"/>
                  </a:schemeClr>
                </a:solidFill>
              </a:rPr>
              <a:t>outside </a:t>
            </a:r>
            <a:r>
              <a:rPr lang="en-US" sz="2000" dirty="0">
                <a:solidFill>
                  <a:schemeClr val="tx1">
                    <a:lumMod val="65000"/>
                    <a:lumOff val="35000"/>
                  </a:schemeClr>
                </a:solidFill>
              </a:rPr>
              <a:t>cities and insourcing within </a:t>
            </a:r>
            <a:r>
              <a:rPr lang="en-US" sz="2000" dirty="0" smtClean="0">
                <a:solidFill>
                  <a:schemeClr val="tx1">
                    <a:lumMod val="65000"/>
                    <a:lumOff val="35000"/>
                  </a:schemeClr>
                </a:solidFill>
              </a:rPr>
              <a:t>large cities</a:t>
            </a:r>
            <a:endParaRPr lang="en-US" sz="2000" dirty="0">
              <a:solidFill>
                <a:schemeClr val="tx1">
                  <a:lumMod val="65000"/>
                  <a:lumOff val="35000"/>
                </a:schemeClr>
              </a:solidFill>
            </a:endParaRPr>
          </a:p>
        </p:txBody>
      </p:sp>
      <p:sp>
        <p:nvSpPr>
          <p:cNvPr id="4" name="Title 3"/>
          <p:cNvSpPr>
            <a:spLocks noGrp="1"/>
          </p:cNvSpPr>
          <p:nvPr>
            <p:ph type="title"/>
          </p:nvPr>
        </p:nvSpPr>
        <p:spPr/>
        <p:txBody>
          <a:bodyPr>
            <a:noAutofit/>
          </a:bodyPr>
          <a:lstStyle/>
          <a:p>
            <a:r>
              <a:rPr lang="en-GB" dirty="0"/>
              <a:t>OUTSOURCING VS. INSOURCING SPECIMEN REFERRAL NETWORK</a:t>
            </a:r>
          </a:p>
        </p:txBody>
      </p:sp>
    </p:spTree>
    <p:extLst>
      <p:ext uri="{BB962C8B-B14F-4D97-AF65-F5344CB8AC3E}">
        <p14:creationId xmlns:p14="http://schemas.microsoft.com/office/powerpoint/2010/main" val="102263856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2000" dirty="0">
                <a:solidFill>
                  <a:schemeClr val="tx1">
                    <a:lumMod val="65000"/>
                    <a:lumOff val="35000"/>
                  </a:schemeClr>
                </a:solidFill>
              </a:rPr>
              <a:t>M&amp;E is very important for the specimen referral network and should be considered during the design phase</a:t>
            </a:r>
          </a:p>
          <a:p>
            <a:r>
              <a:rPr lang="en-US" sz="2000" dirty="0">
                <a:solidFill>
                  <a:schemeClr val="tx1">
                    <a:lumMod val="65000"/>
                    <a:lumOff val="35000"/>
                  </a:schemeClr>
                </a:solidFill>
              </a:rPr>
              <a:t>Monitoring of the network includes quality control, as quality can be affected during specimen collection, packaging, transport, etc.</a:t>
            </a:r>
          </a:p>
          <a:p>
            <a:r>
              <a:rPr lang="en-US" sz="2000" dirty="0">
                <a:solidFill>
                  <a:schemeClr val="tx1">
                    <a:lumMod val="65000"/>
                    <a:lumOff val="35000"/>
                  </a:schemeClr>
                </a:solidFill>
              </a:rPr>
              <a:t>It is difficult to monitor and evaluate a specimen referral system due to the challenge in tracking individual specimens, lack of detailed rejection logs at the laboratory, and incomplete cost. This can lead to </a:t>
            </a:r>
            <a:r>
              <a:rPr lang="en-US" sz="2000" b="1" dirty="0">
                <a:solidFill>
                  <a:schemeClr val="tx1">
                    <a:lumMod val="65000"/>
                    <a:lumOff val="35000"/>
                  </a:schemeClr>
                </a:solidFill>
                <a:sym typeface="Wingdings" panose="05000000000000000000" pitchFamily="2" charset="2"/>
              </a:rPr>
              <a:t>data challenges</a:t>
            </a:r>
            <a:r>
              <a:rPr lang="en-US" sz="2000" dirty="0">
                <a:solidFill>
                  <a:schemeClr val="tx1">
                    <a:lumMod val="65000"/>
                    <a:lumOff val="35000"/>
                  </a:schemeClr>
                </a:solidFill>
                <a:sym typeface="Wingdings" panose="05000000000000000000" pitchFamily="2" charset="2"/>
              </a:rPr>
              <a:t>!</a:t>
            </a:r>
            <a:endParaRPr lang="en-US" sz="2000" dirty="0">
              <a:solidFill>
                <a:schemeClr val="tx1">
                  <a:lumMod val="65000"/>
                  <a:lumOff val="35000"/>
                </a:schemeClr>
              </a:solidFill>
            </a:endParaRPr>
          </a:p>
          <a:p>
            <a:endParaRPr lang="en-GB" sz="2000" dirty="0">
              <a:solidFill>
                <a:schemeClr val="tx1">
                  <a:lumMod val="65000"/>
                  <a:lumOff val="35000"/>
                </a:schemeClr>
              </a:solidFill>
            </a:endParaRPr>
          </a:p>
        </p:txBody>
      </p:sp>
      <p:sp>
        <p:nvSpPr>
          <p:cNvPr id="4" name="Title 3"/>
          <p:cNvSpPr>
            <a:spLocks noGrp="1"/>
          </p:cNvSpPr>
          <p:nvPr>
            <p:ph type="title"/>
          </p:nvPr>
        </p:nvSpPr>
        <p:spPr/>
        <p:txBody>
          <a:bodyPr>
            <a:noAutofit/>
          </a:bodyPr>
          <a:lstStyle/>
          <a:p>
            <a:r>
              <a:rPr lang="en-GB" dirty="0"/>
              <a:t>INCLUDING M&amp;E INTO THE SPECIMEN REFERRAL NETWORK</a:t>
            </a:r>
          </a:p>
        </p:txBody>
      </p:sp>
    </p:spTree>
    <p:extLst>
      <p:ext uri="{BB962C8B-B14F-4D97-AF65-F5344CB8AC3E}">
        <p14:creationId xmlns:p14="http://schemas.microsoft.com/office/powerpoint/2010/main" val="39379008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2000" dirty="0">
                <a:solidFill>
                  <a:schemeClr val="tx1">
                    <a:lumMod val="65000"/>
                    <a:lumOff val="35000"/>
                  </a:schemeClr>
                </a:solidFill>
              </a:rPr>
              <a:t>Access to diagnostics measured by testing volumes in the laboratory</a:t>
            </a:r>
          </a:p>
          <a:p>
            <a:r>
              <a:rPr lang="en-US" sz="2000" dirty="0">
                <a:solidFill>
                  <a:schemeClr val="tx1">
                    <a:lumMod val="65000"/>
                    <a:lumOff val="35000"/>
                  </a:schemeClr>
                </a:solidFill>
              </a:rPr>
              <a:t>Turnaround time from specimen collection to return of results</a:t>
            </a:r>
          </a:p>
          <a:p>
            <a:r>
              <a:rPr lang="en-US" sz="2000" dirty="0">
                <a:solidFill>
                  <a:schemeClr val="tx1">
                    <a:lumMod val="65000"/>
                    <a:lumOff val="35000"/>
                  </a:schemeClr>
                </a:solidFill>
              </a:rPr>
              <a:t>Quality of specimens received measured by rejection rates at the laboratory</a:t>
            </a:r>
          </a:p>
          <a:p>
            <a:r>
              <a:rPr lang="en-US" sz="2000" dirty="0">
                <a:solidFill>
                  <a:schemeClr val="tx1">
                    <a:lumMod val="65000"/>
                    <a:lumOff val="35000"/>
                  </a:schemeClr>
                </a:solidFill>
              </a:rPr>
              <a:t>Efficiency of the system, measured by a unit cost such as cost per specimen transported or result issued</a:t>
            </a:r>
          </a:p>
          <a:p>
            <a:endParaRPr lang="en-GB" sz="2000" dirty="0">
              <a:solidFill>
                <a:schemeClr val="tx1">
                  <a:lumMod val="65000"/>
                  <a:lumOff val="35000"/>
                </a:schemeClr>
              </a:solidFill>
            </a:endParaRPr>
          </a:p>
        </p:txBody>
      </p:sp>
      <p:sp>
        <p:nvSpPr>
          <p:cNvPr id="4" name="Title 3"/>
          <p:cNvSpPr>
            <a:spLocks noGrp="1"/>
          </p:cNvSpPr>
          <p:nvPr>
            <p:ph type="title"/>
          </p:nvPr>
        </p:nvSpPr>
        <p:spPr/>
        <p:txBody>
          <a:bodyPr>
            <a:noAutofit/>
          </a:bodyPr>
          <a:lstStyle/>
          <a:p>
            <a:r>
              <a:rPr lang="en-US" dirty="0"/>
              <a:t>KEY INDICATORS FOR SPECIMEN REFERRAL NETWORK </a:t>
            </a:r>
          </a:p>
        </p:txBody>
      </p:sp>
    </p:spTree>
    <p:extLst>
      <p:ext uri="{BB962C8B-B14F-4D97-AF65-F5344CB8AC3E}">
        <p14:creationId xmlns:p14="http://schemas.microsoft.com/office/powerpoint/2010/main" val="391706542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907256" y="1951037"/>
            <a:ext cx="3896182" cy="4611670"/>
          </a:xfrm>
        </p:spPr>
        <p:txBody>
          <a:bodyPr/>
          <a:lstStyle/>
          <a:p>
            <a:pPr>
              <a:lnSpc>
                <a:spcPct val="85000"/>
              </a:lnSpc>
              <a:spcBef>
                <a:spcPct val="0"/>
              </a:spcBef>
              <a:spcAft>
                <a:spcPct val="25000"/>
              </a:spcAft>
              <a:buNone/>
            </a:pPr>
            <a:r>
              <a:rPr lang="en-GB" sz="2000" b="1" dirty="0">
                <a:solidFill>
                  <a:schemeClr val="tx1">
                    <a:lumMod val="65000"/>
                    <a:lumOff val="35000"/>
                  </a:schemeClr>
                </a:solidFill>
              </a:rPr>
              <a:t>Purposes</a:t>
            </a:r>
          </a:p>
          <a:p>
            <a:pPr>
              <a:lnSpc>
                <a:spcPct val="85000"/>
              </a:lnSpc>
              <a:spcBef>
                <a:spcPct val="0"/>
              </a:spcBef>
              <a:spcAft>
                <a:spcPct val="25000"/>
              </a:spcAft>
            </a:pPr>
            <a:r>
              <a:rPr lang="en-GB" sz="2000" dirty="0" smtClean="0">
                <a:solidFill>
                  <a:schemeClr val="tx1">
                    <a:lumMod val="65000"/>
                    <a:lumOff val="35000"/>
                  </a:schemeClr>
                </a:solidFill>
              </a:rPr>
              <a:t>To </a:t>
            </a:r>
            <a:r>
              <a:rPr lang="en-GB" sz="2000" dirty="0">
                <a:solidFill>
                  <a:schemeClr val="tx1">
                    <a:lumMod val="65000"/>
                    <a:lumOff val="35000"/>
                  </a:schemeClr>
                </a:solidFill>
              </a:rPr>
              <a:t>gain a better understanding of how the national testing algorithm and specimen transport availability affect the movements of a patient and their specimens/results</a:t>
            </a:r>
          </a:p>
          <a:p>
            <a:pPr>
              <a:lnSpc>
                <a:spcPct val="85000"/>
              </a:lnSpc>
              <a:spcBef>
                <a:spcPct val="0"/>
              </a:spcBef>
              <a:spcAft>
                <a:spcPct val="25000"/>
              </a:spcAft>
            </a:pPr>
            <a:r>
              <a:rPr lang="en-GB" sz="2000" dirty="0">
                <a:solidFill>
                  <a:schemeClr val="tx1">
                    <a:lumMod val="65000"/>
                    <a:lumOff val="35000"/>
                  </a:schemeClr>
                </a:solidFill>
              </a:rPr>
              <a:t>To look for ways to improve the patient experience and take a more “patient-</a:t>
            </a:r>
            <a:r>
              <a:rPr lang="en-GB" sz="2000" dirty="0" err="1">
                <a:solidFill>
                  <a:schemeClr val="tx1">
                    <a:lumMod val="65000"/>
                    <a:lumOff val="35000"/>
                  </a:schemeClr>
                </a:solidFill>
              </a:rPr>
              <a:t>centered</a:t>
            </a:r>
            <a:r>
              <a:rPr lang="en-GB" sz="2000" dirty="0">
                <a:solidFill>
                  <a:schemeClr val="tx1">
                    <a:lumMod val="65000"/>
                    <a:lumOff val="35000"/>
                  </a:schemeClr>
                </a:solidFill>
              </a:rPr>
              <a:t>” approach</a:t>
            </a:r>
          </a:p>
          <a:p>
            <a:pPr marL="0" indent="0">
              <a:lnSpc>
                <a:spcPct val="85000"/>
              </a:lnSpc>
              <a:spcBef>
                <a:spcPct val="0"/>
              </a:spcBef>
              <a:spcAft>
                <a:spcPct val="25000"/>
              </a:spcAft>
              <a:buNone/>
            </a:pPr>
            <a:endParaRPr lang="en-GB" sz="2000" dirty="0">
              <a:solidFill>
                <a:schemeClr val="tx1">
                  <a:lumMod val="65000"/>
                  <a:lumOff val="35000"/>
                </a:schemeClr>
              </a:solidFill>
            </a:endParaRPr>
          </a:p>
          <a:p>
            <a:pPr>
              <a:lnSpc>
                <a:spcPct val="85000"/>
              </a:lnSpc>
              <a:spcBef>
                <a:spcPct val="0"/>
              </a:spcBef>
              <a:spcAft>
                <a:spcPct val="25000"/>
              </a:spcAft>
              <a:buNone/>
            </a:pPr>
            <a:r>
              <a:rPr lang="en-GB" sz="2000" b="1" dirty="0">
                <a:solidFill>
                  <a:schemeClr val="tx1">
                    <a:lumMod val="65000"/>
                    <a:lumOff val="35000"/>
                  </a:schemeClr>
                </a:solidFill>
              </a:rPr>
              <a:t>Total time</a:t>
            </a:r>
          </a:p>
          <a:p>
            <a:pPr>
              <a:lnSpc>
                <a:spcPct val="85000"/>
              </a:lnSpc>
              <a:spcBef>
                <a:spcPct val="0"/>
              </a:spcBef>
              <a:spcAft>
                <a:spcPct val="25000"/>
              </a:spcAft>
            </a:pPr>
            <a:r>
              <a:rPr lang="en-GB" sz="2000" dirty="0" smtClean="0">
                <a:solidFill>
                  <a:schemeClr val="tx1">
                    <a:lumMod val="65000"/>
                    <a:lumOff val="35000"/>
                  </a:schemeClr>
                </a:solidFill>
              </a:rPr>
              <a:t>55 </a:t>
            </a:r>
            <a:r>
              <a:rPr lang="en-GB" sz="2000" dirty="0">
                <a:solidFill>
                  <a:schemeClr val="tx1">
                    <a:lumMod val="65000"/>
                    <a:lumOff val="35000"/>
                  </a:schemeClr>
                </a:solidFill>
              </a:rPr>
              <a:t>minutes: 30 minutes small group discussion, 15 minutes report to large group, 10 minutes group discussions</a:t>
            </a:r>
          </a:p>
        </p:txBody>
      </p:sp>
      <p:sp>
        <p:nvSpPr>
          <p:cNvPr id="2" name="Title 1"/>
          <p:cNvSpPr>
            <a:spLocks noGrp="1"/>
          </p:cNvSpPr>
          <p:nvPr>
            <p:ph type="title"/>
          </p:nvPr>
        </p:nvSpPr>
        <p:spPr/>
        <p:txBody>
          <a:bodyPr>
            <a:normAutofit/>
          </a:bodyPr>
          <a:lstStyle/>
          <a:p>
            <a:r>
              <a:rPr lang="en-US" dirty="0"/>
              <a:t>EXERCISE 2: UNDERSTANDING TAT</a:t>
            </a:r>
          </a:p>
        </p:txBody>
      </p:sp>
      <p:sp>
        <p:nvSpPr>
          <p:cNvPr id="3" name="Text Placeholder 2"/>
          <p:cNvSpPr>
            <a:spLocks noGrp="1"/>
          </p:cNvSpPr>
          <p:nvPr>
            <p:ph type="body" sz="quarter" idx="4294967295"/>
          </p:nvPr>
        </p:nvSpPr>
        <p:spPr>
          <a:xfrm>
            <a:off x="5479256" y="1951037"/>
            <a:ext cx="3896182" cy="4657982"/>
          </a:xfrm>
        </p:spPr>
        <p:txBody>
          <a:bodyPr/>
          <a:lstStyle/>
          <a:p>
            <a:pPr defTabSz="1043819">
              <a:lnSpc>
                <a:spcPct val="85000"/>
              </a:lnSpc>
              <a:spcBef>
                <a:spcPct val="0"/>
              </a:spcBef>
              <a:spcAft>
                <a:spcPct val="25000"/>
              </a:spcAft>
              <a:buNone/>
              <a:defRPr/>
            </a:pPr>
            <a:r>
              <a:rPr lang="en-US" sz="2000" b="1" dirty="0">
                <a:solidFill>
                  <a:schemeClr val="tx1">
                    <a:lumMod val="65000"/>
                    <a:lumOff val="35000"/>
                  </a:schemeClr>
                </a:solidFill>
              </a:rPr>
              <a:t>Process</a:t>
            </a:r>
          </a:p>
          <a:p>
            <a:pPr marL="284399" indent="-284399">
              <a:lnSpc>
                <a:spcPct val="85000"/>
              </a:lnSpc>
              <a:spcBef>
                <a:spcPct val="0"/>
              </a:spcBef>
              <a:spcAft>
                <a:spcPct val="25000"/>
              </a:spcAft>
              <a:defRPr/>
            </a:pPr>
            <a:r>
              <a:rPr lang="en-US" sz="2000" dirty="0" smtClean="0">
                <a:solidFill>
                  <a:schemeClr val="tx1">
                    <a:lumMod val="65000"/>
                    <a:lumOff val="35000"/>
                  </a:schemeClr>
                </a:solidFill>
              </a:rPr>
              <a:t>Working </a:t>
            </a:r>
            <a:r>
              <a:rPr lang="en-US" sz="2000" dirty="0">
                <a:solidFill>
                  <a:schemeClr val="tx1">
                    <a:lumMod val="65000"/>
                    <a:lumOff val="35000"/>
                  </a:schemeClr>
                </a:solidFill>
              </a:rPr>
              <a:t>in groups of 4, using the current national algorithm, draw out every step in the specimen transport process. Starting from the patient arriving at the clinic through treatment initiation. Include all visits to the clinic as per the algorithm (i.e. spot-morning-spot requires 2 visits</a:t>
            </a:r>
            <a:r>
              <a:rPr lang="en-US" sz="2000" dirty="0" smtClean="0">
                <a:solidFill>
                  <a:schemeClr val="tx1">
                    <a:lumMod val="65000"/>
                    <a:lumOff val="35000"/>
                  </a:schemeClr>
                </a:solidFill>
              </a:rPr>
              <a:t>)</a:t>
            </a:r>
          </a:p>
          <a:p>
            <a:pPr marL="284399" indent="-284399">
              <a:lnSpc>
                <a:spcPct val="85000"/>
              </a:lnSpc>
              <a:spcBef>
                <a:spcPct val="0"/>
              </a:spcBef>
              <a:spcAft>
                <a:spcPct val="25000"/>
              </a:spcAft>
              <a:defRPr/>
            </a:pPr>
            <a:r>
              <a:rPr lang="en-US" sz="2000" dirty="0" smtClean="0">
                <a:solidFill>
                  <a:schemeClr val="tx1">
                    <a:lumMod val="65000"/>
                    <a:lumOff val="35000"/>
                  </a:schemeClr>
                </a:solidFill>
              </a:rPr>
              <a:t>Examine </a:t>
            </a:r>
            <a:r>
              <a:rPr lang="en-US" sz="2000" dirty="0">
                <a:solidFill>
                  <a:schemeClr val="tx1">
                    <a:lumMod val="65000"/>
                    <a:lumOff val="35000"/>
                  </a:schemeClr>
                </a:solidFill>
              </a:rPr>
              <a:t>the overall process and make notes where improvements could be made to benefit the </a:t>
            </a:r>
            <a:r>
              <a:rPr lang="en-US" sz="2000" dirty="0" smtClean="0">
                <a:solidFill>
                  <a:schemeClr val="tx1">
                    <a:lumMod val="65000"/>
                    <a:lumOff val="35000"/>
                  </a:schemeClr>
                </a:solidFill>
              </a:rPr>
              <a:t>patient</a:t>
            </a:r>
          </a:p>
          <a:p>
            <a:pPr marL="284399" indent="-284399">
              <a:lnSpc>
                <a:spcPct val="85000"/>
              </a:lnSpc>
              <a:spcBef>
                <a:spcPct val="0"/>
              </a:spcBef>
              <a:spcAft>
                <a:spcPct val="25000"/>
              </a:spcAft>
              <a:defRPr/>
            </a:pPr>
            <a:r>
              <a:rPr lang="en-US" sz="2000" dirty="0" smtClean="0">
                <a:solidFill>
                  <a:schemeClr val="tx1">
                    <a:lumMod val="65000"/>
                    <a:lumOff val="35000"/>
                  </a:schemeClr>
                </a:solidFill>
              </a:rPr>
              <a:t>Share </a:t>
            </a:r>
            <a:r>
              <a:rPr lang="en-US" sz="2000" dirty="0">
                <a:solidFill>
                  <a:schemeClr val="tx1">
                    <a:lumMod val="65000"/>
                    <a:lumOff val="35000"/>
                  </a:schemeClr>
                </a:solidFill>
              </a:rPr>
              <a:t>your process map with the group</a:t>
            </a:r>
          </a:p>
        </p:txBody>
      </p:sp>
    </p:spTree>
    <p:extLst>
      <p:ext uri="{BB962C8B-B14F-4D97-AF65-F5344CB8AC3E}">
        <p14:creationId xmlns:p14="http://schemas.microsoft.com/office/powerpoint/2010/main" val="158715341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105000"/>
              </a:lnSpc>
              <a:spcBef>
                <a:spcPts val="0"/>
              </a:spcBef>
              <a:spcAft>
                <a:spcPts val="801"/>
              </a:spcAft>
              <a:defRPr/>
            </a:pPr>
            <a:r>
              <a:rPr lang="en-GB" sz="2000" dirty="0">
                <a:solidFill>
                  <a:schemeClr val="tx1">
                    <a:lumMod val="65000"/>
                    <a:lumOff val="35000"/>
                  </a:schemeClr>
                </a:solidFill>
              </a:rPr>
              <a:t>Were you surprised by the amount of patient movement required in your system?</a:t>
            </a:r>
          </a:p>
          <a:p>
            <a:pPr>
              <a:lnSpc>
                <a:spcPct val="105000"/>
              </a:lnSpc>
              <a:spcBef>
                <a:spcPts val="0"/>
              </a:spcBef>
              <a:spcAft>
                <a:spcPts val="801"/>
              </a:spcAft>
              <a:defRPr/>
            </a:pPr>
            <a:r>
              <a:rPr lang="en-GB" sz="2000" dirty="0">
                <a:solidFill>
                  <a:schemeClr val="tx1">
                    <a:lumMod val="65000"/>
                    <a:lumOff val="35000"/>
                  </a:schemeClr>
                </a:solidFill>
              </a:rPr>
              <a:t>Is the patient movement acceptable? Why or why not?</a:t>
            </a:r>
          </a:p>
          <a:p>
            <a:pPr>
              <a:lnSpc>
                <a:spcPct val="105000"/>
              </a:lnSpc>
              <a:spcBef>
                <a:spcPts val="0"/>
              </a:spcBef>
              <a:spcAft>
                <a:spcPts val="801"/>
              </a:spcAft>
              <a:defRPr/>
            </a:pPr>
            <a:r>
              <a:rPr lang="en-GB" sz="2000" dirty="0">
                <a:solidFill>
                  <a:schemeClr val="tx1">
                    <a:lumMod val="65000"/>
                    <a:lumOff val="35000"/>
                  </a:schemeClr>
                </a:solidFill>
              </a:rPr>
              <a:t>Do you think there is a high risk of loss-to-follow-up based on your process map?</a:t>
            </a:r>
          </a:p>
          <a:p>
            <a:endParaRPr lang="en-US" sz="2000" dirty="0">
              <a:solidFill>
                <a:schemeClr val="tx1">
                  <a:lumMod val="65000"/>
                  <a:lumOff val="35000"/>
                </a:schemeClr>
              </a:solidFill>
            </a:endParaRPr>
          </a:p>
        </p:txBody>
      </p:sp>
      <p:sp>
        <p:nvSpPr>
          <p:cNvPr id="2" name="Title 1"/>
          <p:cNvSpPr>
            <a:spLocks noGrp="1"/>
          </p:cNvSpPr>
          <p:nvPr>
            <p:ph type="title"/>
          </p:nvPr>
        </p:nvSpPr>
        <p:spPr/>
        <p:txBody>
          <a:bodyPr>
            <a:normAutofit/>
          </a:bodyPr>
          <a:lstStyle/>
          <a:p>
            <a:r>
              <a:rPr lang="en-US" dirty="0"/>
              <a:t>EXERCISE 2: DEBRIEF</a:t>
            </a:r>
          </a:p>
        </p:txBody>
      </p:sp>
    </p:spTree>
    <p:extLst>
      <p:ext uri="{BB962C8B-B14F-4D97-AF65-F5344CB8AC3E}">
        <p14:creationId xmlns:p14="http://schemas.microsoft.com/office/powerpoint/2010/main" val="12263144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a:spcBef>
                <a:spcPts val="600"/>
              </a:spcBef>
            </a:pPr>
            <a:r>
              <a:rPr lang="en-US" sz="2000" dirty="0">
                <a:solidFill>
                  <a:schemeClr val="tx1">
                    <a:lumMod val="65000"/>
                    <a:lumOff val="35000"/>
                  </a:schemeClr>
                </a:solidFill>
              </a:rPr>
              <a:t>Referring a specimen, instead of a patient, takes the burden off of the patient to reach the laboratory </a:t>
            </a:r>
            <a:endParaRPr lang="en-US" sz="2000" dirty="0">
              <a:solidFill>
                <a:schemeClr val="tx1">
                  <a:lumMod val="65000"/>
                  <a:lumOff val="35000"/>
                </a:schemeClr>
              </a:solidFill>
              <a:sym typeface="Wingdings" panose="05000000000000000000" pitchFamily="2" charset="2"/>
            </a:endParaRPr>
          </a:p>
          <a:p>
            <a:pPr lvl="1">
              <a:spcBef>
                <a:spcPts val="600"/>
              </a:spcBef>
            </a:pPr>
            <a:r>
              <a:rPr lang="en-US" sz="2000" dirty="0">
                <a:solidFill>
                  <a:schemeClr val="tx1">
                    <a:lumMod val="65000"/>
                    <a:lumOff val="35000"/>
                  </a:schemeClr>
                </a:solidFill>
              </a:rPr>
              <a:t>Strong networks can possibly leaded to improved equity in coverage </a:t>
            </a:r>
          </a:p>
          <a:p>
            <a:pPr>
              <a:spcBef>
                <a:spcPts val="600"/>
              </a:spcBef>
            </a:pPr>
            <a:r>
              <a:rPr lang="en-US" sz="2000" dirty="0">
                <a:solidFill>
                  <a:schemeClr val="tx1">
                    <a:lumMod val="65000"/>
                    <a:lumOff val="35000"/>
                  </a:schemeClr>
                </a:solidFill>
              </a:rPr>
              <a:t>Referral networks provide linkages between patients, clinicians and laboratories</a:t>
            </a:r>
          </a:p>
        </p:txBody>
      </p:sp>
      <p:sp>
        <p:nvSpPr>
          <p:cNvPr id="4" name="Title 3"/>
          <p:cNvSpPr>
            <a:spLocks noGrp="1"/>
          </p:cNvSpPr>
          <p:nvPr>
            <p:ph type="title"/>
          </p:nvPr>
        </p:nvSpPr>
        <p:spPr/>
        <p:txBody>
          <a:bodyPr>
            <a:noAutofit/>
          </a:bodyPr>
          <a:lstStyle/>
          <a:p>
            <a:r>
              <a:rPr lang="en-GB" dirty="0"/>
              <a:t>WHY FOCUS ON SPECIMEN REFERRAL NETWORKS?</a:t>
            </a:r>
          </a:p>
        </p:txBody>
      </p:sp>
    </p:spTree>
    <p:extLst>
      <p:ext uri="{BB962C8B-B14F-4D97-AF65-F5344CB8AC3E}">
        <p14:creationId xmlns:p14="http://schemas.microsoft.com/office/powerpoint/2010/main" val="38476130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sz="2000" dirty="0">
                <a:solidFill>
                  <a:schemeClr val="tx1">
                    <a:lumMod val="65000"/>
                    <a:lumOff val="35000"/>
                  </a:schemeClr>
                </a:solidFill>
              </a:rPr>
              <a:t>Give two reasons why specimen referral networks are important</a:t>
            </a:r>
          </a:p>
          <a:p>
            <a:r>
              <a:rPr lang="en-GB" sz="2000" dirty="0">
                <a:solidFill>
                  <a:schemeClr val="tx1">
                    <a:lumMod val="65000"/>
                    <a:lumOff val="35000"/>
                  </a:schemeClr>
                </a:solidFill>
              </a:rPr>
              <a:t>What are two weaknesses in specimen transport systems?</a:t>
            </a:r>
          </a:p>
          <a:p>
            <a:r>
              <a:rPr lang="en-GB" sz="2000" dirty="0">
                <a:solidFill>
                  <a:schemeClr val="tx1">
                    <a:lumMod val="65000"/>
                    <a:lumOff val="35000"/>
                  </a:schemeClr>
                </a:solidFill>
              </a:rPr>
              <a:t>What is fragmentation referring to specimen referral networks?</a:t>
            </a:r>
          </a:p>
          <a:p>
            <a:r>
              <a:rPr lang="en-GB" sz="2000" dirty="0">
                <a:solidFill>
                  <a:schemeClr val="tx1">
                    <a:lumMod val="65000"/>
                    <a:lumOff val="35000"/>
                  </a:schemeClr>
                </a:solidFill>
              </a:rPr>
              <a:t>What does IST TWG stand for and what are the benefits of creating one?</a:t>
            </a:r>
          </a:p>
          <a:p>
            <a:r>
              <a:rPr lang="en-GB" sz="2000" dirty="0">
                <a:solidFill>
                  <a:schemeClr val="tx1">
                    <a:lumMod val="65000"/>
                    <a:lumOff val="35000"/>
                  </a:schemeClr>
                </a:solidFill>
              </a:rPr>
              <a:t>What is the basis for your specimen referral network design?</a:t>
            </a:r>
          </a:p>
          <a:p>
            <a:r>
              <a:rPr lang="en-GB" sz="2000" dirty="0">
                <a:solidFill>
                  <a:schemeClr val="tx1">
                    <a:lumMod val="65000"/>
                    <a:lumOff val="35000"/>
                  </a:schemeClr>
                </a:solidFill>
              </a:rPr>
              <a:t>What documents are crucial for the design phase?</a:t>
            </a:r>
          </a:p>
          <a:p>
            <a:r>
              <a:rPr lang="en-GB" sz="2000" dirty="0">
                <a:solidFill>
                  <a:schemeClr val="tx1">
                    <a:lumMod val="65000"/>
                    <a:lumOff val="35000"/>
                  </a:schemeClr>
                </a:solidFill>
              </a:rPr>
              <a:t>What are other uses of the specimen transport network?</a:t>
            </a:r>
          </a:p>
          <a:p>
            <a:r>
              <a:rPr lang="en-GB" sz="2000" dirty="0">
                <a:solidFill>
                  <a:schemeClr val="tx1">
                    <a:lumMod val="65000"/>
                    <a:lumOff val="35000"/>
                  </a:schemeClr>
                </a:solidFill>
              </a:rPr>
              <a:t>What is one key performance indicator for your specimen transport network?</a:t>
            </a:r>
          </a:p>
          <a:p>
            <a:endParaRPr lang="en-GB" sz="2000" dirty="0">
              <a:solidFill>
                <a:schemeClr val="tx1">
                  <a:lumMod val="65000"/>
                  <a:lumOff val="35000"/>
                </a:schemeClr>
              </a:solidFill>
            </a:endParaRPr>
          </a:p>
          <a:p>
            <a:endParaRPr lang="en-GB" sz="2000" dirty="0">
              <a:solidFill>
                <a:schemeClr val="tx1">
                  <a:lumMod val="65000"/>
                  <a:lumOff val="35000"/>
                </a:schemeClr>
              </a:solidFill>
            </a:endParaRPr>
          </a:p>
        </p:txBody>
      </p:sp>
      <p:sp>
        <p:nvSpPr>
          <p:cNvPr id="2" name="Title 1"/>
          <p:cNvSpPr>
            <a:spLocks noGrp="1"/>
          </p:cNvSpPr>
          <p:nvPr>
            <p:ph type="title"/>
          </p:nvPr>
        </p:nvSpPr>
        <p:spPr/>
        <p:txBody>
          <a:bodyPr>
            <a:normAutofit/>
          </a:bodyPr>
          <a:lstStyle/>
          <a:p>
            <a:r>
              <a:rPr lang="en-GB" dirty="0"/>
              <a:t>DISCUSSION QUESTIONS</a:t>
            </a:r>
          </a:p>
        </p:txBody>
      </p:sp>
    </p:spTree>
    <p:extLst>
      <p:ext uri="{BB962C8B-B14F-4D97-AF65-F5344CB8AC3E}">
        <p14:creationId xmlns:p14="http://schemas.microsoft.com/office/powerpoint/2010/main" val="2163594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idx="1"/>
          </p:nvPr>
        </p:nvSpPr>
        <p:spPr>
          <a:xfrm>
            <a:off x="1204914" y="1874837"/>
            <a:ext cx="7631223" cy="4611670"/>
          </a:xfrm>
        </p:spPr>
        <p:txBody>
          <a:bodyPr/>
          <a:lstStyle/>
          <a:p>
            <a:pPr lvl="0"/>
            <a:r>
              <a:rPr lang="en-US" sz="2000" dirty="0">
                <a:solidFill>
                  <a:schemeClr val="tx1">
                    <a:lumMod val="65000"/>
                    <a:lumOff val="35000"/>
                  </a:schemeClr>
                </a:solidFill>
              </a:rPr>
              <a:t>Specimen referral networks are an important aspect to increase access to the TB diagnostics network and potentially reduce out-of-pocket expenditure from patients</a:t>
            </a:r>
          </a:p>
          <a:p>
            <a:pPr lvl="0"/>
            <a:r>
              <a:rPr lang="en-US" sz="2000" dirty="0">
                <a:solidFill>
                  <a:schemeClr val="tx1">
                    <a:lumMod val="65000"/>
                    <a:lumOff val="35000"/>
                  </a:schemeClr>
                </a:solidFill>
              </a:rPr>
              <a:t>However, these networks are fragmented, un-coordinated, not </a:t>
            </a:r>
            <a:r>
              <a:rPr lang="en-GB" sz="2000" dirty="0">
                <a:solidFill>
                  <a:schemeClr val="tx1">
                    <a:lumMod val="65000"/>
                    <a:lumOff val="35000"/>
                  </a:schemeClr>
                </a:solidFill>
              </a:rPr>
              <a:t>standardised</a:t>
            </a:r>
            <a:r>
              <a:rPr lang="en-US" sz="2000" dirty="0">
                <a:solidFill>
                  <a:schemeClr val="tx1">
                    <a:lumMod val="65000"/>
                    <a:lumOff val="35000"/>
                  </a:schemeClr>
                </a:solidFill>
              </a:rPr>
              <a:t> and can be inefficient</a:t>
            </a:r>
          </a:p>
          <a:p>
            <a:pPr lvl="0"/>
            <a:r>
              <a:rPr lang="en-US" sz="2000" dirty="0">
                <a:solidFill>
                  <a:schemeClr val="tx1">
                    <a:lumMod val="65000"/>
                    <a:lumOff val="35000"/>
                  </a:schemeClr>
                </a:solidFill>
              </a:rPr>
              <a:t>We must understand what networks exist, and provide the proper coordination, supervision, quality control and safety measures</a:t>
            </a:r>
          </a:p>
          <a:p>
            <a:pPr lvl="0"/>
            <a:r>
              <a:rPr lang="en-US" sz="2000" dirty="0">
                <a:solidFill>
                  <a:schemeClr val="tx1">
                    <a:lumMod val="65000"/>
                    <a:lumOff val="35000"/>
                  </a:schemeClr>
                </a:solidFill>
              </a:rPr>
              <a:t>We also must consider re-designing these networks for integration and efficiency purposes over time</a:t>
            </a:r>
          </a:p>
          <a:p>
            <a:pPr lvl="0"/>
            <a:r>
              <a:rPr lang="en-US" sz="2000" dirty="0">
                <a:solidFill>
                  <a:schemeClr val="tx1">
                    <a:lumMod val="65000"/>
                    <a:lumOff val="35000"/>
                  </a:schemeClr>
                </a:solidFill>
              </a:rPr>
              <a:t>There is no one-size-fits-all solution and external technical support may be beneficial during assessment, design and implementation</a:t>
            </a:r>
            <a:endParaRPr lang="en-GB" sz="2000" dirty="0">
              <a:solidFill>
                <a:schemeClr val="tx1">
                  <a:lumMod val="65000"/>
                  <a:lumOff val="35000"/>
                </a:schemeClr>
              </a:solidFill>
            </a:endParaRPr>
          </a:p>
        </p:txBody>
      </p:sp>
      <p:sp>
        <p:nvSpPr>
          <p:cNvPr id="6" name="Title 5"/>
          <p:cNvSpPr>
            <a:spLocks noGrp="1"/>
          </p:cNvSpPr>
          <p:nvPr>
            <p:ph type="title"/>
          </p:nvPr>
        </p:nvSpPr>
        <p:spPr/>
        <p:txBody>
          <a:bodyPr>
            <a:normAutofit/>
          </a:bodyPr>
          <a:lstStyle/>
          <a:p>
            <a:r>
              <a:rPr lang="en-GB" dirty="0"/>
              <a:t>KEY MESSAGES</a:t>
            </a:r>
          </a:p>
        </p:txBody>
      </p:sp>
    </p:spTree>
    <p:extLst>
      <p:ext uri="{BB962C8B-B14F-4D97-AF65-F5344CB8AC3E}">
        <p14:creationId xmlns:p14="http://schemas.microsoft.com/office/powerpoint/2010/main" val="29365710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1218715" y="2146203"/>
            <a:ext cx="7606681" cy="4124342"/>
          </a:xfrm>
          <a:custGeom>
            <a:avLst/>
            <a:gdLst>
              <a:gd name="connsiteX0" fmla="*/ 0 w 7606681"/>
              <a:gd name="connsiteY0" fmla="*/ 1755 h 4124342"/>
              <a:gd name="connsiteX1" fmla="*/ 1843694 w 7606681"/>
              <a:gd name="connsiteY1" fmla="*/ 1755 h 4124342"/>
              <a:gd name="connsiteX2" fmla="*/ 1843694 w 7606681"/>
              <a:gd name="connsiteY2" fmla="*/ 2063925 h 4124342"/>
              <a:gd name="connsiteX3" fmla="*/ 0 w 7606681"/>
              <a:gd name="connsiteY3" fmla="*/ 2063925 h 4124342"/>
              <a:gd name="connsiteX4" fmla="*/ 3841992 w 7606681"/>
              <a:gd name="connsiteY4" fmla="*/ 1 h 4124342"/>
              <a:gd name="connsiteX5" fmla="*/ 5685686 w 7606681"/>
              <a:gd name="connsiteY5" fmla="*/ 1 h 4124342"/>
              <a:gd name="connsiteX6" fmla="*/ 5685686 w 7606681"/>
              <a:gd name="connsiteY6" fmla="*/ 4124342 h 4124342"/>
              <a:gd name="connsiteX7" fmla="*/ 3841992 w 7606681"/>
              <a:gd name="connsiteY7" fmla="*/ 4124342 h 4124342"/>
              <a:gd name="connsiteX8" fmla="*/ 5762987 w 7606681"/>
              <a:gd name="connsiteY8" fmla="*/ 0 h 4124342"/>
              <a:gd name="connsiteX9" fmla="*/ 7606681 w 7606681"/>
              <a:gd name="connsiteY9" fmla="*/ 0 h 4124342"/>
              <a:gd name="connsiteX10" fmla="*/ 7606681 w 7606681"/>
              <a:gd name="connsiteY10" fmla="*/ 2062170 h 4124342"/>
              <a:gd name="connsiteX11" fmla="*/ 5762987 w 7606681"/>
              <a:gd name="connsiteY11" fmla="*/ 2062170 h 4124342"/>
              <a:gd name="connsiteX12" fmla="*/ 1920996 w 7606681"/>
              <a:gd name="connsiteY12" fmla="*/ 0 h 4124342"/>
              <a:gd name="connsiteX13" fmla="*/ 3764690 w 7606681"/>
              <a:gd name="connsiteY13" fmla="*/ 0 h 4124342"/>
              <a:gd name="connsiteX14" fmla="*/ 3764690 w 7606681"/>
              <a:gd name="connsiteY14" fmla="*/ 3197829 h 4124342"/>
              <a:gd name="connsiteX15" fmla="*/ 1920996 w 7606681"/>
              <a:gd name="connsiteY15" fmla="*/ 3197829 h 4124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06681" h="4124342">
                <a:moveTo>
                  <a:pt x="0" y="1755"/>
                </a:moveTo>
                <a:lnTo>
                  <a:pt x="1843694" y="1755"/>
                </a:lnTo>
                <a:lnTo>
                  <a:pt x="1843694" y="2063925"/>
                </a:lnTo>
                <a:lnTo>
                  <a:pt x="0" y="2063925"/>
                </a:lnTo>
                <a:close/>
                <a:moveTo>
                  <a:pt x="3841992" y="1"/>
                </a:moveTo>
                <a:lnTo>
                  <a:pt x="5685686" y="1"/>
                </a:lnTo>
                <a:lnTo>
                  <a:pt x="5685686" y="4124342"/>
                </a:lnTo>
                <a:lnTo>
                  <a:pt x="3841992" y="4124342"/>
                </a:lnTo>
                <a:close/>
                <a:moveTo>
                  <a:pt x="5762987" y="0"/>
                </a:moveTo>
                <a:lnTo>
                  <a:pt x="7606681" y="0"/>
                </a:lnTo>
                <a:lnTo>
                  <a:pt x="7606681" y="2062170"/>
                </a:lnTo>
                <a:lnTo>
                  <a:pt x="5762987" y="2062170"/>
                </a:lnTo>
                <a:close/>
                <a:moveTo>
                  <a:pt x="1920996" y="0"/>
                </a:moveTo>
                <a:lnTo>
                  <a:pt x="3764690" y="0"/>
                </a:lnTo>
                <a:lnTo>
                  <a:pt x="3764690" y="3197829"/>
                </a:lnTo>
                <a:lnTo>
                  <a:pt x="1920996" y="3197829"/>
                </a:lnTo>
                <a:close/>
              </a:path>
            </a:pathLst>
          </a:custGeom>
          <a:blipFill dpi="0" rotWithShape="1">
            <a:blip r:embed="rId2">
              <a:alphaModFix amt="7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Slide Number Placeholder 2"/>
          <p:cNvSpPr>
            <a:spLocks noGrp="1"/>
          </p:cNvSpPr>
          <p:nvPr>
            <p:ph type="sldNum" sz="quarter" idx="12"/>
          </p:nvPr>
        </p:nvSpPr>
        <p:spPr/>
        <p:txBody>
          <a:bodyPr/>
          <a:lstStyle/>
          <a:p>
            <a:fld id="{E2C4D301-A70E-3E43-AE0A-9757AD428F12}" type="slidenum">
              <a:rPr lang="en-US" smtClean="0"/>
              <a:t>42</a:t>
            </a:fld>
            <a:endParaRPr lang="en-US"/>
          </a:p>
        </p:txBody>
      </p:sp>
      <p:sp>
        <p:nvSpPr>
          <p:cNvPr id="4" name="Rectangle 3"/>
          <p:cNvSpPr/>
          <p:nvPr/>
        </p:nvSpPr>
        <p:spPr>
          <a:xfrm>
            <a:off x="6981703" y="4726636"/>
            <a:ext cx="2735449" cy="369332"/>
          </a:xfrm>
          <a:prstGeom prst="rect">
            <a:avLst/>
          </a:prstGeom>
        </p:spPr>
        <p:txBody>
          <a:bodyPr wrap="square" lIns="0" tIns="0" rIns="0" bIns="0">
            <a:spAutoFit/>
          </a:bodyPr>
          <a:lstStyle/>
          <a:p>
            <a:pPr>
              <a:buClr>
                <a:srgbClr val="DC1F26"/>
              </a:buClr>
              <a:defRPr/>
            </a:pPr>
            <a:r>
              <a:rPr lang="en-US" altLang="en-US" sz="2400" b="1" i="1" dirty="0" smtClean="0">
                <a:latin typeface="Trebuchet MS" charset="0"/>
                <a:ea typeface="Trebuchet MS" charset="0"/>
                <a:cs typeface="Trebuchet MS" charset="0"/>
              </a:rPr>
              <a:t>THANK YOU</a:t>
            </a:r>
          </a:p>
        </p:txBody>
      </p:sp>
      <p:sp>
        <p:nvSpPr>
          <p:cNvPr id="6" name="Rectangle 5"/>
          <p:cNvSpPr/>
          <p:nvPr/>
        </p:nvSpPr>
        <p:spPr>
          <a:xfrm>
            <a:off x="6981703" y="4409064"/>
            <a:ext cx="1338208" cy="106491"/>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8715" y="599770"/>
            <a:ext cx="1843694" cy="1401393"/>
          </a:xfrm>
          <a:prstGeom prst="rect">
            <a:avLst/>
          </a:prstGeom>
        </p:spPr>
      </p:pic>
      <p:sp>
        <p:nvSpPr>
          <p:cNvPr id="7" name="TextBox 6"/>
          <p:cNvSpPr txBox="1"/>
          <p:nvPr/>
        </p:nvSpPr>
        <p:spPr>
          <a:xfrm>
            <a:off x="-242800" y="4219416"/>
            <a:ext cx="3359856" cy="246221"/>
          </a:xfrm>
          <a:prstGeom prst="rect">
            <a:avLst/>
          </a:prstGeom>
          <a:noFill/>
        </p:spPr>
        <p:txBody>
          <a:bodyPr wrap="square" rtlCol="0">
            <a:spAutoFit/>
          </a:bodyPr>
          <a:lstStyle/>
          <a:p>
            <a:pPr algn="r"/>
            <a:r>
              <a:rPr lang="en-US" sz="1000" dirty="0" smtClean="0">
                <a:solidFill>
                  <a:schemeClr val="tx1">
                    <a:lumMod val="65000"/>
                    <a:lumOff val="35000"/>
                  </a:schemeClr>
                </a:solidFill>
                <a:latin typeface="Calibri" charset="0"/>
                <a:ea typeface="Calibri" charset="0"/>
                <a:cs typeface="Calibri" charset="0"/>
              </a:rPr>
              <a:t>© </a:t>
            </a:r>
            <a:r>
              <a:rPr lang="en-US" sz="1000" dirty="0">
                <a:solidFill>
                  <a:schemeClr val="tx1">
                    <a:lumMod val="65000"/>
                    <a:lumOff val="35000"/>
                  </a:schemeClr>
                </a:solidFill>
                <a:latin typeface="Calibri" charset="0"/>
                <a:ea typeface="Calibri" charset="0"/>
                <a:cs typeface="Calibri" charset="0"/>
              </a:rPr>
              <a:t>John Rae </a:t>
            </a:r>
            <a:endParaRPr lang="en-US" sz="1002" dirty="0">
              <a:solidFill>
                <a:schemeClr val="tx1">
                  <a:lumMod val="65000"/>
                  <a:lumOff val="35000"/>
                </a:schemeClr>
              </a:solidFill>
              <a:latin typeface="Calibri" charset="0"/>
              <a:ea typeface="Calibri" charset="0"/>
              <a:cs typeface="Calibri" charset="0"/>
            </a:endParaRPr>
          </a:p>
        </p:txBody>
      </p:sp>
    </p:spTree>
    <p:extLst>
      <p:ext uri="{BB962C8B-B14F-4D97-AF65-F5344CB8AC3E}">
        <p14:creationId xmlns:p14="http://schemas.microsoft.com/office/powerpoint/2010/main" val="672123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000" fill="hold"/>
                                        <p:tgtEl>
                                          <p:spTgt spid="4"/>
                                        </p:tgtEl>
                                        <p:attrNameLst>
                                          <p:attrName>ppt_x</p:attrName>
                                        </p:attrNameLst>
                                      </p:cBhvr>
                                      <p:tavLst>
                                        <p:tav tm="0">
                                          <p:val>
                                            <p:strVal val="#ppt_x"/>
                                          </p:val>
                                        </p:tav>
                                        <p:tav tm="100000">
                                          <p:val>
                                            <p:strVal val="#ppt_x"/>
                                          </p:val>
                                        </p:tav>
                                      </p:tavLst>
                                    </p:anim>
                                    <p:anim calcmode="lin" valueType="num">
                                      <p:cBhvr additive="base">
                                        <p:cTn id="14"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a:spcBef>
                <a:spcPts val="600"/>
              </a:spcBef>
            </a:pPr>
            <a:r>
              <a:rPr lang="en-US" sz="2000" dirty="0">
                <a:solidFill>
                  <a:schemeClr val="tx1">
                    <a:lumMod val="65000"/>
                    <a:lumOff val="35000"/>
                  </a:schemeClr>
                </a:solidFill>
              </a:rPr>
              <a:t>Enables access to diagnostics at peripheral levels of health system</a:t>
            </a:r>
          </a:p>
          <a:p>
            <a:pPr lvl="1">
              <a:spcBef>
                <a:spcPts val="600"/>
              </a:spcBef>
            </a:pPr>
            <a:r>
              <a:rPr lang="en-US" sz="2000" dirty="0">
                <a:solidFill>
                  <a:schemeClr val="tx1">
                    <a:lumMod val="65000"/>
                    <a:lumOff val="35000"/>
                  </a:schemeClr>
                </a:solidFill>
              </a:rPr>
              <a:t>Reduced patient cost and time to access services</a:t>
            </a:r>
          </a:p>
          <a:p>
            <a:pPr lvl="1">
              <a:spcBef>
                <a:spcPts val="600"/>
              </a:spcBef>
            </a:pPr>
            <a:r>
              <a:rPr lang="en-US" sz="2000" dirty="0">
                <a:solidFill>
                  <a:schemeClr val="tx1">
                    <a:lumMod val="65000"/>
                    <a:lumOff val="35000"/>
                  </a:schemeClr>
                </a:solidFill>
              </a:rPr>
              <a:t>Improved cost efficiency of services (avoid placing staff and </a:t>
            </a:r>
            <a:r>
              <a:rPr lang="en-GB" sz="2000" dirty="0">
                <a:solidFill>
                  <a:schemeClr val="tx1">
                    <a:lumMod val="65000"/>
                    <a:lumOff val="35000"/>
                  </a:schemeClr>
                </a:solidFill>
              </a:rPr>
              <a:t>under-utilised</a:t>
            </a:r>
            <a:r>
              <a:rPr lang="en-US" sz="2000" dirty="0">
                <a:solidFill>
                  <a:schemeClr val="tx1">
                    <a:lumMod val="65000"/>
                    <a:lumOff val="35000"/>
                  </a:schemeClr>
                </a:solidFill>
              </a:rPr>
              <a:t> equipment at lower levels)</a:t>
            </a:r>
          </a:p>
          <a:p>
            <a:pPr>
              <a:spcBef>
                <a:spcPts val="600"/>
              </a:spcBef>
            </a:pPr>
            <a:r>
              <a:rPr lang="en-US" sz="2000" dirty="0">
                <a:solidFill>
                  <a:schemeClr val="tx1">
                    <a:lumMod val="65000"/>
                    <a:lumOff val="35000"/>
                  </a:schemeClr>
                </a:solidFill>
              </a:rPr>
              <a:t>Requirement for sophisticated laboratory infrastructure for some TB tests (e.g. culture/DST)</a:t>
            </a:r>
          </a:p>
          <a:p>
            <a:r>
              <a:rPr lang="en-GB" sz="2000" dirty="0">
                <a:solidFill>
                  <a:schemeClr val="tx1">
                    <a:lumMod val="65000"/>
                    <a:lumOff val="35000"/>
                  </a:schemeClr>
                </a:solidFill>
              </a:rPr>
              <a:t>Referral networks must include mechanisms reporting results back to clinicians as well as referral of specimens for testing</a:t>
            </a:r>
          </a:p>
        </p:txBody>
      </p:sp>
      <p:sp>
        <p:nvSpPr>
          <p:cNvPr id="4" name="Title 3"/>
          <p:cNvSpPr>
            <a:spLocks noGrp="1"/>
          </p:cNvSpPr>
          <p:nvPr>
            <p:ph type="title"/>
          </p:nvPr>
        </p:nvSpPr>
        <p:spPr/>
        <p:txBody>
          <a:bodyPr>
            <a:noAutofit/>
          </a:bodyPr>
          <a:lstStyle/>
          <a:p>
            <a:r>
              <a:rPr lang="en-GB" dirty="0"/>
              <a:t>WHY FOCUS ON SPECIMEN REFERRAL NETWORKS?</a:t>
            </a:r>
          </a:p>
        </p:txBody>
      </p:sp>
    </p:spTree>
    <p:extLst>
      <p:ext uri="{BB962C8B-B14F-4D97-AF65-F5344CB8AC3E}">
        <p14:creationId xmlns:p14="http://schemas.microsoft.com/office/powerpoint/2010/main" val="22700810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REFERRAL NETWORK PROCESSES</a:t>
            </a:r>
          </a:p>
        </p:txBody>
      </p:sp>
      <p:sp>
        <p:nvSpPr>
          <p:cNvPr id="20" name="TextBox 19"/>
          <p:cNvSpPr txBox="1"/>
          <p:nvPr/>
        </p:nvSpPr>
        <p:spPr>
          <a:xfrm>
            <a:off x="2271910" y="2282686"/>
            <a:ext cx="1764477" cy="647691"/>
          </a:xfrm>
          <a:prstGeom prst="rect">
            <a:avLst/>
          </a:prstGeom>
          <a:noFill/>
        </p:spPr>
        <p:txBody>
          <a:bodyPr wrap="square" rtlCol="0">
            <a:spAutoFit/>
          </a:bodyPr>
          <a:lstStyle/>
          <a:p>
            <a:pPr marL="286350" indent="-286350">
              <a:buFont typeface="Arial" panose="020B0604020202020204" pitchFamily="34" charset="0"/>
              <a:buChar char="•"/>
            </a:pPr>
            <a:r>
              <a:rPr lang="en-US" sz="1203" dirty="0">
                <a:solidFill>
                  <a:schemeClr val="tx1">
                    <a:lumMod val="65000"/>
                    <a:lumOff val="35000"/>
                  </a:schemeClr>
                </a:solidFill>
                <a:latin typeface="Calibri" charset="0"/>
                <a:ea typeface="Calibri" charset="0"/>
                <a:cs typeface="Calibri" charset="0"/>
              </a:rPr>
              <a:t>Consultation</a:t>
            </a:r>
          </a:p>
          <a:p>
            <a:pPr marL="286350" indent="-286350">
              <a:buFont typeface="Arial" panose="020B0604020202020204" pitchFamily="34" charset="0"/>
              <a:buChar char="•"/>
            </a:pPr>
            <a:r>
              <a:rPr lang="en-US" sz="1203" dirty="0">
                <a:solidFill>
                  <a:schemeClr val="tx1">
                    <a:lumMod val="65000"/>
                    <a:lumOff val="35000"/>
                  </a:schemeClr>
                </a:solidFill>
                <a:latin typeface="Calibri" charset="0"/>
                <a:ea typeface="Calibri" charset="0"/>
                <a:cs typeface="Calibri" charset="0"/>
              </a:rPr>
              <a:t>Specimen Collection</a:t>
            </a:r>
          </a:p>
          <a:p>
            <a:pPr marL="286350" indent="-286350">
              <a:buFont typeface="Arial" panose="020B0604020202020204" pitchFamily="34" charset="0"/>
              <a:buChar char="•"/>
            </a:pPr>
            <a:r>
              <a:rPr lang="en-US" sz="1203" dirty="0">
                <a:solidFill>
                  <a:schemeClr val="tx1">
                    <a:lumMod val="65000"/>
                    <a:lumOff val="35000"/>
                  </a:schemeClr>
                </a:solidFill>
                <a:latin typeface="Calibri" charset="0"/>
                <a:ea typeface="Calibri" charset="0"/>
                <a:cs typeface="Calibri" charset="0"/>
              </a:rPr>
              <a:t>Packaging</a:t>
            </a:r>
          </a:p>
        </p:txBody>
      </p:sp>
      <p:sp>
        <p:nvSpPr>
          <p:cNvPr id="21" name="TextBox 20"/>
          <p:cNvSpPr txBox="1"/>
          <p:nvPr/>
        </p:nvSpPr>
        <p:spPr>
          <a:xfrm>
            <a:off x="4711480" y="2326065"/>
            <a:ext cx="2503807" cy="647691"/>
          </a:xfrm>
          <a:prstGeom prst="rect">
            <a:avLst/>
          </a:prstGeom>
          <a:noFill/>
        </p:spPr>
        <p:txBody>
          <a:bodyPr wrap="square" rtlCol="0">
            <a:spAutoFit/>
          </a:bodyPr>
          <a:lstStyle/>
          <a:p>
            <a:pPr marL="286350" indent="-286350">
              <a:buFont typeface="Arial" panose="020B0604020202020204" pitchFamily="34" charset="0"/>
              <a:buChar char="•"/>
            </a:pPr>
            <a:r>
              <a:rPr lang="en-US" sz="1203" dirty="0">
                <a:solidFill>
                  <a:schemeClr val="tx1">
                    <a:lumMod val="65000"/>
                    <a:lumOff val="35000"/>
                  </a:schemeClr>
                </a:solidFill>
                <a:latin typeface="Calibri" charset="0"/>
                <a:ea typeface="Calibri" charset="0"/>
                <a:cs typeface="Calibri" charset="0"/>
              </a:rPr>
              <a:t>Specimen pickup</a:t>
            </a:r>
          </a:p>
          <a:p>
            <a:pPr marL="286350" indent="-286350">
              <a:buFont typeface="Arial" panose="020B0604020202020204" pitchFamily="34" charset="0"/>
              <a:buChar char="•"/>
            </a:pPr>
            <a:r>
              <a:rPr lang="en-US" sz="1203" dirty="0">
                <a:solidFill>
                  <a:schemeClr val="tx1">
                    <a:lumMod val="65000"/>
                    <a:lumOff val="35000"/>
                  </a:schemeClr>
                </a:solidFill>
                <a:latin typeface="Calibri" charset="0"/>
                <a:ea typeface="Calibri" charset="0"/>
                <a:cs typeface="Calibri" charset="0"/>
              </a:rPr>
              <a:t>Reliable and safe transport by appropriate method</a:t>
            </a:r>
          </a:p>
        </p:txBody>
      </p:sp>
      <p:sp>
        <p:nvSpPr>
          <p:cNvPr id="22" name="TextBox 21"/>
          <p:cNvSpPr txBox="1"/>
          <p:nvPr/>
        </p:nvSpPr>
        <p:spPr>
          <a:xfrm>
            <a:off x="7215287" y="2282685"/>
            <a:ext cx="2367171" cy="647691"/>
          </a:xfrm>
          <a:prstGeom prst="rect">
            <a:avLst/>
          </a:prstGeom>
          <a:noFill/>
        </p:spPr>
        <p:txBody>
          <a:bodyPr wrap="square" rtlCol="0">
            <a:spAutoFit/>
          </a:bodyPr>
          <a:lstStyle/>
          <a:p>
            <a:pPr marL="286350" indent="-286350">
              <a:buFont typeface="Arial" panose="020B0604020202020204" pitchFamily="34" charset="0"/>
              <a:buChar char="•"/>
            </a:pPr>
            <a:r>
              <a:rPr lang="en-US" sz="1203" dirty="0">
                <a:solidFill>
                  <a:schemeClr val="tx1">
                    <a:lumMod val="65000"/>
                    <a:lumOff val="35000"/>
                  </a:schemeClr>
                </a:solidFill>
                <a:latin typeface="Calibri" charset="0"/>
                <a:ea typeface="Calibri" charset="0"/>
                <a:cs typeface="Calibri" charset="0"/>
              </a:rPr>
              <a:t>Sample reception/ Recording</a:t>
            </a:r>
          </a:p>
          <a:p>
            <a:pPr marL="286350" indent="-286350">
              <a:buFont typeface="Arial" panose="020B0604020202020204" pitchFamily="34" charset="0"/>
              <a:buChar char="•"/>
            </a:pPr>
            <a:r>
              <a:rPr lang="en-US" sz="1203" dirty="0">
                <a:solidFill>
                  <a:schemeClr val="tx1">
                    <a:lumMod val="65000"/>
                    <a:lumOff val="35000"/>
                  </a:schemeClr>
                </a:solidFill>
                <a:latin typeface="Calibri" charset="0"/>
                <a:ea typeface="Calibri" charset="0"/>
                <a:cs typeface="Calibri" charset="0"/>
              </a:rPr>
              <a:t>Analysis</a:t>
            </a:r>
          </a:p>
          <a:p>
            <a:pPr marL="286350" indent="-286350">
              <a:buFont typeface="Arial" panose="020B0604020202020204" pitchFamily="34" charset="0"/>
              <a:buChar char="•"/>
            </a:pPr>
            <a:r>
              <a:rPr lang="en-US" sz="1203" dirty="0">
                <a:solidFill>
                  <a:schemeClr val="tx1">
                    <a:lumMod val="65000"/>
                    <a:lumOff val="35000"/>
                  </a:schemeClr>
                </a:solidFill>
                <a:latin typeface="Calibri" charset="0"/>
                <a:ea typeface="Calibri" charset="0"/>
                <a:cs typeface="Calibri" charset="0"/>
              </a:rPr>
              <a:t>Issue results</a:t>
            </a:r>
          </a:p>
        </p:txBody>
      </p:sp>
      <p:sp>
        <p:nvSpPr>
          <p:cNvPr id="23" name="TextBox 22"/>
          <p:cNvSpPr txBox="1"/>
          <p:nvPr/>
        </p:nvSpPr>
        <p:spPr>
          <a:xfrm>
            <a:off x="1894202" y="5538098"/>
            <a:ext cx="2519892" cy="832746"/>
          </a:xfrm>
          <a:prstGeom prst="rect">
            <a:avLst/>
          </a:prstGeom>
          <a:noFill/>
        </p:spPr>
        <p:txBody>
          <a:bodyPr wrap="square" rtlCol="0">
            <a:spAutoFit/>
          </a:bodyPr>
          <a:lstStyle/>
          <a:p>
            <a:pPr marL="286350" indent="-286350">
              <a:buFont typeface="Arial" panose="020B0604020202020204" pitchFamily="34" charset="0"/>
              <a:buChar char="•"/>
            </a:pPr>
            <a:r>
              <a:rPr lang="en-US" sz="1203" dirty="0">
                <a:solidFill>
                  <a:schemeClr val="tx1">
                    <a:lumMod val="65000"/>
                    <a:lumOff val="35000"/>
                  </a:schemeClr>
                </a:solidFill>
                <a:latin typeface="Calibri" charset="0"/>
                <a:ea typeface="Calibri" charset="0"/>
                <a:cs typeface="Calibri" charset="0"/>
              </a:rPr>
              <a:t>Results receipt/ recording</a:t>
            </a:r>
          </a:p>
          <a:p>
            <a:pPr marL="286350" indent="-286350">
              <a:buFont typeface="Arial" panose="020B0604020202020204" pitchFamily="34" charset="0"/>
              <a:buChar char="•"/>
            </a:pPr>
            <a:r>
              <a:rPr lang="en-US" sz="1203" dirty="0">
                <a:solidFill>
                  <a:schemeClr val="tx1">
                    <a:lumMod val="65000"/>
                    <a:lumOff val="35000"/>
                  </a:schemeClr>
                </a:solidFill>
                <a:latin typeface="Calibri" charset="0"/>
                <a:ea typeface="Calibri" charset="0"/>
                <a:cs typeface="Calibri" charset="0"/>
              </a:rPr>
              <a:t>Issue results to patient</a:t>
            </a:r>
          </a:p>
          <a:p>
            <a:pPr marL="286350" indent="-286350">
              <a:buFont typeface="Arial" panose="020B0604020202020204" pitchFamily="34" charset="0"/>
              <a:buChar char="•"/>
            </a:pPr>
            <a:r>
              <a:rPr lang="en-US" sz="1203" dirty="0">
                <a:solidFill>
                  <a:schemeClr val="tx1">
                    <a:lumMod val="65000"/>
                    <a:lumOff val="35000"/>
                  </a:schemeClr>
                </a:solidFill>
                <a:latin typeface="Calibri" charset="0"/>
                <a:ea typeface="Calibri" charset="0"/>
                <a:cs typeface="Calibri" charset="0"/>
              </a:rPr>
              <a:t>Treatment options, if necessary</a:t>
            </a:r>
          </a:p>
          <a:p>
            <a:pPr marL="286350" indent="-286350">
              <a:buFont typeface="Arial" panose="020B0604020202020204" pitchFamily="34" charset="0"/>
              <a:buChar char="•"/>
            </a:pPr>
            <a:endParaRPr lang="en-US" sz="1203" dirty="0">
              <a:solidFill>
                <a:schemeClr val="tx1">
                  <a:lumMod val="65000"/>
                  <a:lumOff val="35000"/>
                </a:schemeClr>
              </a:solidFill>
              <a:latin typeface="Calibri" charset="0"/>
              <a:ea typeface="Calibri" charset="0"/>
              <a:cs typeface="Calibri" charset="0"/>
            </a:endParaRPr>
          </a:p>
        </p:txBody>
      </p:sp>
      <p:sp>
        <p:nvSpPr>
          <p:cNvPr id="24" name="TextBox 23"/>
          <p:cNvSpPr txBox="1"/>
          <p:nvPr/>
        </p:nvSpPr>
        <p:spPr>
          <a:xfrm>
            <a:off x="4859852" y="5542558"/>
            <a:ext cx="1764477" cy="462637"/>
          </a:xfrm>
          <a:prstGeom prst="rect">
            <a:avLst/>
          </a:prstGeom>
          <a:noFill/>
        </p:spPr>
        <p:txBody>
          <a:bodyPr wrap="square" rtlCol="0">
            <a:spAutoFit/>
          </a:bodyPr>
          <a:lstStyle/>
          <a:p>
            <a:pPr marL="286350" indent="-286350">
              <a:buFont typeface="Arial" panose="020B0604020202020204" pitchFamily="34" charset="0"/>
              <a:buChar char="•"/>
            </a:pPr>
            <a:r>
              <a:rPr lang="en-US" sz="1203" dirty="0">
                <a:solidFill>
                  <a:schemeClr val="tx1">
                    <a:lumMod val="65000"/>
                    <a:lumOff val="35000"/>
                  </a:schemeClr>
                </a:solidFill>
                <a:latin typeface="Calibri" charset="0"/>
                <a:ea typeface="Calibri" charset="0"/>
                <a:cs typeface="Calibri" charset="0"/>
              </a:rPr>
              <a:t>Reliably transport back results</a:t>
            </a:r>
          </a:p>
        </p:txBody>
      </p:sp>
      <p:sp>
        <p:nvSpPr>
          <p:cNvPr id="28" name="Bent Arrow 27"/>
          <p:cNvSpPr/>
          <p:nvPr/>
        </p:nvSpPr>
        <p:spPr>
          <a:xfrm>
            <a:off x="671934" y="3253147"/>
            <a:ext cx="1916124" cy="381802"/>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3">
              <a:solidFill>
                <a:schemeClr val="tx1">
                  <a:lumMod val="65000"/>
                  <a:lumOff val="35000"/>
                </a:schemeClr>
              </a:solidFill>
              <a:latin typeface="Calibri" charset="0"/>
              <a:ea typeface="Calibri" charset="0"/>
              <a:cs typeface="Calibri" charset="0"/>
            </a:endParaRPr>
          </a:p>
        </p:txBody>
      </p:sp>
      <p:sp>
        <p:nvSpPr>
          <p:cNvPr id="29" name="Right Arrow 28"/>
          <p:cNvSpPr/>
          <p:nvPr/>
        </p:nvSpPr>
        <p:spPr>
          <a:xfrm>
            <a:off x="3788936" y="3291149"/>
            <a:ext cx="1538910" cy="1741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3">
              <a:solidFill>
                <a:schemeClr val="tx1">
                  <a:lumMod val="65000"/>
                  <a:lumOff val="35000"/>
                </a:schemeClr>
              </a:solidFill>
              <a:latin typeface="Calibri" charset="0"/>
              <a:ea typeface="Calibri" charset="0"/>
              <a:cs typeface="Calibri" charset="0"/>
            </a:endParaRPr>
          </a:p>
        </p:txBody>
      </p:sp>
      <p:sp>
        <p:nvSpPr>
          <p:cNvPr id="30" name="Bent Arrow 29"/>
          <p:cNvSpPr/>
          <p:nvPr/>
        </p:nvSpPr>
        <p:spPr>
          <a:xfrm rot="5400000">
            <a:off x="6942818" y="2734094"/>
            <a:ext cx="357483" cy="1471592"/>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3">
              <a:solidFill>
                <a:schemeClr val="tx1">
                  <a:lumMod val="65000"/>
                  <a:lumOff val="35000"/>
                </a:schemeClr>
              </a:solidFill>
              <a:latin typeface="Calibri" charset="0"/>
              <a:ea typeface="Calibri" charset="0"/>
              <a:cs typeface="Calibri" charset="0"/>
            </a:endParaRPr>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98417" y="3627117"/>
            <a:ext cx="1287347" cy="855013"/>
          </a:xfrm>
          <a:prstGeom prst="rect">
            <a:avLst/>
          </a:prstGeom>
        </p:spPr>
      </p:pic>
      <p:grpSp>
        <p:nvGrpSpPr>
          <p:cNvPr id="26" name="Group 25"/>
          <p:cNvGrpSpPr/>
          <p:nvPr/>
        </p:nvGrpSpPr>
        <p:grpSpPr>
          <a:xfrm>
            <a:off x="2415009" y="3083151"/>
            <a:ext cx="1486919" cy="945182"/>
            <a:chOff x="633929" y="4775619"/>
            <a:chExt cx="1796199" cy="1009008"/>
          </a:xfrm>
        </p:grpSpPr>
        <p:sp>
          <p:nvSpPr>
            <p:cNvPr id="15" name="Isosceles Triangle 14"/>
            <p:cNvSpPr/>
            <p:nvPr/>
          </p:nvSpPr>
          <p:spPr>
            <a:xfrm>
              <a:off x="804920" y="4775619"/>
              <a:ext cx="1454218" cy="747673"/>
            </a:xfrm>
            <a:prstGeom prst="triangle">
              <a:avLst/>
            </a:prstGeom>
            <a:no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3">
                <a:solidFill>
                  <a:schemeClr val="tx1">
                    <a:lumMod val="65000"/>
                    <a:lumOff val="35000"/>
                  </a:schemeClr>
                </a:solidFill>
                <a:latin typeface="Calibri" charset="0"/>
                <a:ea typeface="Calibri" charset="0"/>
                <a:cs typeface="Calibri" charset="0"/>
              </a:endParaRPr>
            </a:p>
          </p:txBody>
        </p:sp>
        <p:sp>
          <p:nvSpPr>
            <p:cNvPr id="25" name="TextBox 24"/>
            <p:cNvSpPr txBox="1"/>
            <p:nvPr/>
          </p:nvSpPr>
          <p:spPr>
            <a:xfrm>
              <a:off x="633929" y="5488301"/>
              <a:ext cx="1796199" cy="296326"/>
            </a:xfrm>
            <a:prstGeom prst="rect">
              <a:avLst/>
            </a:prstGeom>
            <a:solidFill>
              <a:schemeClr val="bg1"/>
            </a:solidFill>
          </p:spPr>
          <p:txBody>
            <a:bodyPr wrap="square" rtlCol="0">
              <a:spAutoFit/>
            </a:bodyPr>
            <a:lstStyle/>
            <a:p>
              <a:endParaRPr lang="en-US" sz="1203" dirty="0">
                <a:solidFill>
                  <a:schemeClr val="tx1">
                    <a:lumMod val="65000"/>
                    <a:lumOff val="35000"/>
                  </a:schemeClr>
                </a:solidFill>
                <a:latin typeface="Calibri" charset="0"/>
                <a:ea typeface="Calibri" charset="0"/>
                <a:cs typeface="Calibri" charset="0"/>
              </a:endParaRPr>
            </a:p>
          </p:txBody>
        </p:sp>
      </p:grpSp>
      <p:sp>
        <p:nvSpPr>
          <p:cNvPr id="27" name="Plus 26"/>
          <p:cNvSpPr/>
          <p:nvPr/>
        </p:nvSpPr>
        <p:spPr>
          <a:xfrm>
            <a:off x="2607569" y="3410263"/>
            <a:ext cx="1061147" cy="1217204"/>
          </a:xfrm>
          <a:prstGeom prst="mathPlu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3">
              <a:solidFill>
                <a:schemeClr val="tx1">
                  <a:lumMod val="65000"/>
                  <a:lumOff val="35000"/>
                </a:schemeClr>
              </a:solidFill>
              <a:latin typeface="Calibri" charset="0"/>
              <a:ea typeface="Calibri" charset="0"/>
              <a:cs typeface="Calibri" charset="0"/>
            </a:endParaRPr>
          </a:p>
        </p:txBody>
      </p:sp>
      <p:pic>
        <p:nvPicPr>
          <p:cNvPr id="37" name="Picture 36"/>
          <p:cNvPicPr>
            <a:picLocks noChangeAspect="1"/>
          </p:cNvPicPr>
          <p:nvPr/>
        </p:nvPicPr>
        <p:blipFill rotWithShape="1">
          <a:blip r:embed="rId3" cstate="email">
            <a:extLst>
              <a:ext uri="{28A0092B-C50C-407E-A947-70E740481C1C}">
                <a14:useLocalDpi xmlns:a14="http://schemas.microsoft.com/office/drawing/2010/main" val="0"/>
              </a:ext>
            </a:extLst>
          </a:blip>
          <a:srcRect l="20557" r="56716"/>
          <a:stretch/>
        </p:blipFill>
        <p:spPr>
          <a:xfrm>
            <a:off x="489868" y="3696502"/>
            <a:ext cx="640645" cy="894981"/>
          </a:xfrm>
          <a:prstGeom prst="rect">
            <a:avLst/>
          </a:prstGeom>
        </p:spPr>
      </p:pic>
      <p:pic>
        <p:nvPicPr>
          <p:cNvPr id="38" name="Picture 3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625971" y="3750752"/>
            <a:ext cx="927239" cy="927239"/>
          </a:xfrm>
          <a:prstGeom prst="rect">
            <a:avLst/>
          </a:prstGeom>
        </p:spPr>
      </p:pic>
      <p:sp>
        <p:nvSpPr>
          <p:cNvPr id="39" name="TextBox 38"/>
          <p:cNvSpPr txBox="1"/>
          <p:nvPr/>
        </p:nvSpPr>
        <p:spPr>
          <a:xfrm>
            <a:off x="67456" y="4653037"/>
            <a:ext cx="1323519" cy="277582"/>
          </a:xfrm>
          <a:prstGeom prst="rect">
            <a:avLst/>
          </a:prstGeom>
          <a:noFill/>
        </p:spPr>
        <p:txBody>
          <a:bodyPr wrap="square" rtlCol="0">
            <a:spAutoFit/>
          </a:bodyPr>
          <a:lstStyle/>
          <a:p>
            <a:pPr algn="ctr"/>
            <a:r>
              <a:rPr lang="en-US" sz="1203" dirty="0">
                <a:solidFill>
                  <a:schemeClr val="tx1">
                    <a:lumMod val="65000"/>
                    <a:lumOff val="35000"/>
                  </a:schemeClr>
                </a:solidFill>
                <a:latin typeface="Calibri" charset="0"/>
                <a:ea typeface="Calibri" charset="0"/>
                <a:cs typeface="Calibri" charset="0"/>
              </a:rPr>
              <a:t>PATIENTS</a:t>
            </a:r>
          </a:p>
        </p:txBody>
      </p:sp>
      <p:sp>
        <p:nvSpPr>
          <p:cNvPr id="40" name="TextBox 39"/>
          <p:cNvSpPr txBox="1"/>
          <p:nvPr/>
        </p:nvSpPr>
        <p:spPr>
          <a:xfrm>
            <a:off x="2659362" y="4649452"/>
            <a:ext cx="957560" cy="277582"/>
          </a:xfrm>
          <a:prstGeom prst="rect">
            <a:avLst/>
          </a:prstGeom>
          <a:noFill/>
        </p:spPr>
        <p:txBody>
          <a:bodyPr wrap="square" rtlCol="0">
            <a:spAutoFit/>
          </a:bodyPr>
          <a:lstStyle/>
          <a:p>
            <a:pPr algn="ctr"/>
            <a:r>
              <a:rPr lang="en-US" sz="1203" dirty="0">
                <a:solidFill>
                  <a:schemeClr val="tx1">
                    <a:lumMod val="65000"/>
                    <a:lumOff val="35000"/>
                  </a:schemeClr>
                </a:solidFill>
                <a:latin typeface="Calibri" charset="0"/>
                <a:ea typeface="Calibri" charset="0"/>
                <a:cs typeface="Calibri" charset="0"/>
              </a:rPr>
              <a:t>CLINIC</a:t>
            </a:r>
          </a:p>
        </p:txBody>
      </p:sp>
      <p:sp>
        <p:nvSpPr>
          <p:cNvPr id="41" name="TextBox 40"/>
          <p:cNvSpPr txBox="1"/>
          <p:nvPr/>
        </p:nvSpPr>
        <p:spPr>
          <a:xfrm>
            <a:off x="4956654" y="4649205"/>
            <a:ext cx="1748607" cy="277582"/>
          </a:xfrm>
          <a:prstGeom prst="rect">
            <a:avLst/>
          </a:prstGeom>
          <a:noFill/>
        </p:spPr>
        <p:txBody>
          <a:bodyPr wrap="square" rtlCol="0">
            <a:spAutoFit/>
          </a:bodyPr>
          <a:lstStyle/>
          <a:p>
            <a:pPr algn="ctr"/>
            <a:r>
              <a:rPr lang="en-US" sz="1203" dirty="0">
                <a:solidFill>
                  <a:schemeClr val="tx1">
                    <a:lumMod val="65000"/>
                    <a:lumOff val="35000"/>
                  </a:schemeClr>
                </a:solidFill>
                <a:latin typeface="Calibri" charset="0"/>
                <a:ea typeface="Calibri" charset="0"/>
                <a:cs typeface="Calibri" charset="0"/>
              </a:rPr>
              <a:t>TRANSPORT</a:t>
            </a:r>
          </a:p>
        </p:txBody>
      </p:sp>
      <p:sp>
        <p:nvSpPr>
          <p:cNvPr id="42" name="TextBox 41"/>
          <p:cNvSpPr txBox="1"/>
          <p:nvPr/>
        </p:nvSpPr>
        <p:spPr>
          <a:xfrm>
            <a:off x="7215287" y="4649204"/>
            <a:ext cx="1748607" cy="277582"/>
          </a:xfrm>
          <a:prstGeom prst="rect">
            <a:avLst/>
          </a:prstGeom>
          <a:noFill/>
        </p:spPr>
        <p:txBody>
          <a:bodyPr wrap="square" rtlCol="0">
            <a:spAutoFit/>
          </a:bodyPr>
          <a:lstStyle/>
          <a:p>
            <a:pPr algn="ctr"/>
            <a:r>
              <a:rPr lang="en-US" sz="1203" dirty="0">
                <a:solidFill>
                  <a:schemeClr val="tx1">
                    <a:lumMod val="65000"/>
                    <a:lumOff val="35000"/>
                  </a:schemeClr>
                </a:solidFill>
                <a:latin typeface="Calibri" charset="0"/>
                <a:ea typeface="Calibri" charset="0"/>
                <a:cs typeface="Calibri" charset="0"/>
              </a:rPr>
              <a:t>LABORATORY TEST</a:t>
            </a:r>
          </a:p>
        </p:txBody>
      </p:sp>
      <p:sp>
        <p:nvSpPr>
          <p:cNvPr id="35" name="Bent Arrow 34"/>
          <p:cNvSpPr/>
          <p:nvPr/>
        </p:nvSpPr>
        <p:spPr>
          <a:xfrm rot="10800000">
            <a:off x="6671967" y="5079739"/>
            <a:ext cx="1152095" cy="381802"/>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3">
              <a:solidFill>
                <a:schemeClr val="tx1">
                  <a:lumMod val="65000"/>
                  <a:lumOff val="35000"/>
                </a:schemeClr>
              </a:solidFill>
              <a:latin typeface="Calibri" charset="0"/>
              <a:ea typeface="Calibri" charset="0"/>
              <a:cs typeface="Calibri" charset="0"/>
            </a:endParaRPr>
          </a:p>
        </p:txBody>
      </p:sp>
      <p:sp>
        <p:nvSpPr>
          <p:cNvPr id="36" name="Bent Arrow 35"/>
          <p:cNvSpPr/>
          <p:nvPr/>
        </p:nvSpPr>
        <p:spPr>
          <a:xfrm rot="16200000">
            <a:off x="1212233" y="4522684"/>
            <a:ext cx="357483" cy="1471592"/>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3">
              <a:solidFill>
                <a:schemeClr val="tx1">
                  <a:lumMod val="65000"/>
                  <a:lumOff val="35000"/>
                </a:schemeClr>
              </a:solidFill>
              <a:latin typeface="Calibri" charset="0"/>
              <a:ea typeface="Calibri" charset="0"/>
              <a:cs typeface="Calibri" charset="0"/>
            </a:endParaRPr>
          </a:p>
        </p:txBody>
      </p:sp>
      <p:sp>
        <p:nvSpPr>
          <p:cNvPr id="43" name="Right Arrow 42"/>
          <p:cNvSpPr/>
          <p:nvPr/>
        </p:nvSpPr>
        <p:spPr>
          <a:xfrm rot="10800000">
            <a:off x="3674551" y="5258480"/>
            <a:ext cx="1538910" cy="1741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3">
              <a:solidFill>
                <a:schemeClr val="tx1">
                  <a:lumMod val="65000"/>
                  <a:lumOff val="35000"/>
                </a:schemeClr>
              </a:solidFill>
              <a:latin typeface="Calibri" charset="0"/>
              <a:ea typeface="Calibri" charset="0"/>
              <a:cs typeface="Calibri" charset="0"/>
            </a:endParaRPr>
          </a:p>
        </p:txBody>
      </p:sp>
    </p:spTree>
    <p:extLst>
      <p:ext uri="{BB962C8B-B14F-4D97-AF65-F5344CB8AC3E}">
        <p14:creationId xmlns:p14="http://schemas.microsoft.com/office/powerpoint/2010/main" val="30604099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1137440835"/>
              </p:ext>
            </p:extLst>
          </p:nvPr>
        </p:nvGraphicFramePr>
        <p:xfrm>
          <a:off x="1185070" y="1951037"/>
          <a:ext cx="7651066" cy="4525355"/>
        </p:xfrm>
        <a:graphic>
          <a:graphicData uri="http://schemas.openxmlformats.org/drawingml/2006/table">
            <a:tbl>
              <a:tblPr firstRow="1" bandRow="1">
                <a:tableStyleId>{5C22544A-7EE6-4342-B048-85BDC9FD1C3A}</a:tableStyleId>
              </a:tblPr>
              <a:tblGrid>
                <a:gridCol w="1530214">
                  <a:extLst>
                    <a:ext uri="{9D8B030D-6E8A-4147-A177-3AD203B41FA5}">
                      <a16:colId xmlns:a16="http://schemas.microsoft.com/office/drawing/2014/main" xmlns="" val="1920660417"/>
                    </a:ext>
                  </a:extLst>
                </a:gridCol>
                <a:gridCol w="1708925">
                  <a:extLst>
                    <a:ext uri="{9D8B030D-6E8A-4147-A177-3AD203B41FA5}">
                      <a16:colId xmlns:a16="http://schemas.microsoft.com/office/drawing/2014/main" xmlns="" val="2687881655"/>
                    </a:ext>
                  </a:extLst>
                </a:gridCol>
                <a:gridCol w="1396179">
                  <a:extLst>
                    <a:ext uri="{9D8B030D-6E8A-4147-A177-3AD203B41FA5}">
                      <a16:colId xmlns:a16="http://schemas.microsoft.com/office/drawing/2014/main" xmlns="" val="2920172459"/>
                    </a:ext>
                  </a:extLst>
                </a:gridCol>
                <a:gridCol w="1731263">
                  <a:extLst>
                    <a:ext uri="{9D8B030D-6E8A-4147-A177-3AD203B41FA5}">
                      <a16:colId xmlns:a16="http://schemas.microsoft.com/office/drawing/2014/main" xmlns="" val="626442813"/>
                    </a:ext>
                  </a:extLst>
                </a:gridCol>
                <a:gridCol w="1284485">
                  <a:extLst>
                    <a:ext uri="{9D8B030D-6E8A-4147-A177-3AD203B41FA5}">
                      <a16:colId xmlns:a16="http://schemas.microsoft.com/office/drawing/2014/main" xmlns="" val="584488806"/>
                    </a:ext>
                  </a:extLst>
                </a:gridCol>
              </a:tblGrid>
              <a:tr h="490386">
                <a:tc>
                  <a:txBody>
                    <a:bodyPr/>
                    <a:lstStyle/>
                    <a:p>
                      <a:pPr marL="72000" algn="l" fontAlgn="b"/>
                      <a:r>
                        <a:rPr lang="en-US" sz="1600" b="1" i="0" u="none" strike="noStrike" dirty="0">
                          <a:solidFill>
                            <a:schemeClr val="accent6"/>
                          </a:solidFill>
                          <a:effectLst/>
                          <a:latin typeface="+mn-lt"/>
                          <a:cs typeface="Arial" panose="020B0604020202020204" pitchFamily="34" charset="0"/>
                        </a:rPr>
                        <a:t>Type</a:t>
                      </a:r>
                    </a:p>
                  </a:txBody>
                  <a:tcPr marL="4949" marR="4949" marT="6363" marB="0"/>
                </a:tc>
                <a:tc>
                  <a:txBody>
                    <a:bodyPr/>
                    <a:lstStyle/>
                    <a:p>
                      <a:pPr marL="72000" algn="l" fontAlgn="b"/>
                      <a:r>
                        <a:rPr lang="en-US" sz="1600" b="1" i="0" u="none" strike="noStrike" dirty="0">
                          <a:solidFill>
                            <a:schemeClr val="accent6"/>
                          </a:solidFill>
                          <a:effectLst/>
                          <a:latin typeface="+mn-lt"/>
                          <a:cs typeface="Arial" panose="020B0604020202020204" pitchFamily="34" charset="0"/>
                        </a:rPr>
                        <a:t>Description</a:t>
                      </a:r>
                    </a:p>
                  </a:txBody>
                  <a:tcPr marL="4949" marR="4949" marT="6363" marB="0"/>
                </a:tc>
                <a:tc>
                  <a:txBody>
                    <a:bodyPr/>
                    <a:lstStyle/>
                    <a:p>
                      <a:pPr marL="72000" algn="l" fontAlgn="b"/>
                      <a:r>
                        <a:rPr lang="en-US" sz="1600" b="1" i="0" u="none" strike="noStrike" dirty="0">
                          <a:solidFill>
                            <a:schemeClr val="accent6"/>
                          </a:solidFill>
                          <a:effectLst/>
                          <a:latin typeface="+mn-lt"/>
                          <a:cs typeface="Arial" panose="020B0604020202020204" pitchFamily="34" charset="0"/>
                        </a:rPr>
                        <a:t>Benefits</a:t>
                      </a:r>
                    </a:p>
                  </a:txBody>
                  <a:tcPr marL="4949" marR="4949" marT="6363" marB="0"/>
                </a:tc>
                <a:tc>
                  <a:txBody>
                    <a:bodyPr/>
                    <a:lstStyle/>
                    <a:p>
                      <a:pPr marL="72000" algn="l" fontAlgn="b"/>
                      <a:r>
                        <a:rPr lang="en-US" sz="1600" b="1" i="0" u="none" strike="noStrike" dirty="0">
                          <a:solidFill>
                            <a:schemeClr val="accent6"/>
                          </a:solidFill>
                          <a:effectLst/>
                          <a:latin typeface="+mn-lt"/>
                          <a:cs typeface="Arial" panose="020B0604020202020204" pitchFamily="34" charset="0"/>
                        </a:rPr>
                        <a:t>Drawbacks</a:t>
                      </a:r>
                    </a:p>
                  </a:txBody>
                  <a:tcPr marL="4949" marR="4949" marT="6363" marB="0"/>
                </a:tc>
                <a:tc>
                  <a:txBody>
                    <a:bodyPr/>
                    <a:lstStyle/>
                    <a:p>
                      <a:pPr marL="72000" algn="l" fontAlgn="t"/>
                      <a:r>
                        <a:rPr lang="en-US" sz="1600" b="1" i="0" u="none" strike="noStrike" dirty="0">
                          <a:solidFill>
                            <a:schemeClr val="accent6"/>
                          </a:solidFill>
                          <a:effectLst/>
                          <a:latin typeface="+mn-lt"/>
                          <a:cs typeface="Arial" panose="020B0604020202020204" pitchFamily="34" charset="0"/>
                        </a:rPr>
                        <a:t>Examples</a:t>
                      </a:r>
                    </a:p>
                  </a:txBody>
                  <a:tcPr marL="4949" marR="4949" marT="6363" marB="0"/>
                </a:tc>
                <a:extLst>
                  <a:ext uri="{0D108BD9-81ED-4DB2-BD59-A6C34878D82A}">
                    <a16:rowId xmlns:a16="http://schemas.microsoft.com/office/drawing/2014/main" xmlns="" val="733093442"/>
                  </a:ext>
                </a:extLst>
              </a:tr>
              <a:tr h="2131004">
                <a:tc>
                  <a:txBody>
                    <a:bodyPr/>
                    <a:lstStyle/>
                    <a:p>
                      <a:pPr marL="72000" algn="l" fontAlgn="t"/>
                      <a:r>
                        <a:rPr lang="en-US" sz="1400" b="0" i="0" u="none" strike="noStrike" dirty="0">
                          <a:solidFill>
                            <a:schemeClr val="tx1">
                              <a:lumMod val="65000"/>
                              <a:lumOff val="35000"/>
                            </a:schemeClr>
                          </a:solidFill>
                          <a:effectLst/>
                          <a:latin typeface="+mn-lt"/>
                          <a:cs typeface="Arial" panose="020B0604020202020204" pitchFamily="34" charset="0"/>
                        </a:rPr>
                        <a:t>Dedicated outsourced courier system</a:t>
                      </a:r>
                    </a:p>
                  </a:txBody>
                  <a:tcPr marL="4949" marR="4949" marT="6363" marB="0"/>
                </a:tc>
                <a:tc>
                  <a:txBody>
                    <a:bodyPr/>
                    <a:lstStyle/>
                    <a:p>
                      <a:pPr marL="72000" algn="l" fontAlgn="t"/>
                      <a:r>
                        <a:rPr lang="en-US" sz="1400" b="0" i="0" u="none" strike="noStrike" dirty="0">
                          <a:solidFill>
                            <a:schemeClr val="tx1">
                              <a:lumMod val="65000"/>
                              <a:lumOff val="35000"/>
                            </a:schemeClr>
                          </a:solidFill>
                          <a:effectLst/>
                          <a:latin typeface="+mn-lt"/>
                          <a:cs typeface="Arial" panose="020B0604020202020204" pitchFamily="34" charset="0"/>
                        </a:rPr>
                        <a:t>System created for specimen transport; other small items/reports may be carried but focus is on specimens; run by service provider</a:t>
                      </a:r>
                    </a:p>
                  </a:txBody>
                  <a:tcPr marL="4949" marR="4949" marT="6363" marB="0"/>
                </a:tc>
                <a:tc>
                  <a:txBody>
                    <a:bodyPr/>
                    <a:lstStyle/>
                    <a:p>
                      <a:pPr marL="72000" algn="l" fontAlgn="t"/>
                      <a:r>
                        <a:rPr lang="en-US" sz="1400" b="0" i="0" u="none" strike="noStrike" dirty="0">
                          <a:solidFill>
                            <a:schemeClr val="tx1">
                              <a:lumMod val="65000"/>
                              <a:lumOff val="35000"/>
                            </a:schemeClr>
                          </a:solidFill>
                          <a:effectLst/>
                          <a:latin typeface="+mn-lt"/>
                          <a:cs typeface="Arial" panose="020B0604020202020204" pitchFamily="34" charset="0"/>
                        </a:rPr>
                        <a:t>Highly </a:t>
                      </a:r>
                      <a:r>
                        <a:rPr lang="en-GB" sz="1400" b="0" i="0" u="none" strike="noStrike" noProof="0" dirty="0">
                          <a:solidFill>
                            <a:schemeClr val="tx1">
                              <a:lumMod val="65000"/>
                              <a:lumOff val="35000"/>
                            </a:schemeClr>
                          </a:solidFill>
                          <a:effectLst/>
                          <a:latin typeface="+mn-lt"/>
                          <a:cs typeface="Arial" panose="020B0604020202020204" pitchFamily="34" charset="0"/>
                        </a:rPr>
                        <a:t>specialised</a:t>
                      </a:r>
                      <a:r>
                        <a:rPr lang="en-US" sz="1400" b="0" i="0" u="none" strike="noStrike" dirty="0">
                          <a:solidFill>
                            <a:schemeClr val="tx1">
                              <a:lumMod val="65000"/>
                              <a:lumOff val="35000"/>
                            </a:schemeClr>
                          </a:solidFill>
                          <a:effectLst/>
                          <a:latin typeface="+mn-lt"/>
                          <a:cs typeface="Arial" panose="020B0604020202020204" pitchFamily="34" charset="0"/>
                        </a:rPr>
                        <a:t>, can specify biosafety, TAT, quality, measures to be met; logistics expert is responsible for system</a:t>
                      </a:r>
                    </a:p>
                  </a:txBody>
                  <a:tcPr marL="4949" marR="4949" marT="6363" marB="0"/>
                </a:tc>
                <a:tc>
                  <a:txBody>
                    <a:bodyPr/>
                    <a:lstStyle/>
                    <a:p>
                      <a:pPr marL="72000" algn="l" fontAlgn="t"/>
                      <a:r>
                        <a:rPr lang="en-US" sz="1400" b="0" i="0" u="none" strike="noStrike" dirty="0">
                          <a:solidFill>
                            <a:schemeClr val="tx1">
                              <a:lumMod val="65000"/>
                              <a:lumOff val="35000"/>
                            </a:schemeClr>
                          </a:solidFill>
                          <a:effectLst/>
                          <a:latin typeface="+mn-lt"/>
                          <a:cs typeface="Arial" panose="020B0604020202020204" pitchFamily="34" charset="0"/>
                        </a:rPr>
                        <a:t>Highest cost option, causing financial sustainability to be questionable but operational sustainability and quality should be high</a:t>
                      </a:r>
                    </a:p>
                  </a:txBody>
                  <a:tcPr marL="4949" marR="4949" marT="6363" marB="0"/>
                </a:tc>
                <a:tc>
                  <a:txBody>
                    <a:bodyPr/>
                    <a:lstStyle/>
                    <a:p>
                      <a:pPr marL="72000" algn="l" fontAlgn="t"/>
                      <a:r>
                        <a:rPr lang="en-US" sz="1400" b="0" i="0" u="none" strike="noStrike" dirty="0">
                          <a:solidFill>
                            <a:schemeClr val="tx1">
                              <a:lumMod val="65000"/>
                              <a:lumOff val="35000"/>
                            </a:schemeClr>
                          </a:solidFill>
                          <a:effectLst/>
                          <a:latin typeface="+mn-lt"/>
                          <a:cs typeface="Arial" panose="020B0604020202020204" pitchFamily="34" charset="0"/>
                        </a:rPr>
                        <a:t>Riders for Health (i.e. Lesotho,</a:t>
                      </a:r>
                      <a:r>
                        <a:rPr lang="en-US" sz="1400" b="0" i="0" u="none" strike="noStrike" baseline="0" dirty="0">
                          <a:solidFill>
                            <a:schemeClr val="tx1">
                              <a:lumMod val="65000"/>
                              <a:lumOff val="35000"/>
                            </a:schemeClr>
                          </a:solidFill>
                          <a:effectLst/>
                          <a:latin typeface="+mn-lt"/>
                          <a:cs typeface="Arial" panose="020B0604020202020204" pitchFamily="34" charset="0"/>
                        </a:rPr>
                        <a:t> Malawi, Nigeria, Liberia, Zimbabwe</a:t>
                      </a:r>
                      <a:r>
                        <a:rPr lang="en-US" sz="1400" b="0" i="0" u="none" strike="noStrike" dirty="0">
                          <a:solidFill>
                            <a:schemeClr val="tx1">
                              <a:lumMod val="65000"/>
                              <a:lumOff val="35000"/>
                            </a:schemeClr>
                          </a:solidFill>
                          <a:effectLst/>
                          <a:latin typeface="+mn-lt"/>
                          <a:cs typeface="Arial" panose="020B0604020202020204" pitchFamily="34" charset="0"/>
                        </a:rPr>
                        <a:t>)</a:t>
                      </a:r>
                    </a:p>
                  </a:txBody>
                  <a:tcPr marL="4949" marR="4949" marT="6363" marB="0"/>
                </a:tc>
                <a:extLst>
                  <a:ext uri="{0D108BD9-81ED-4DB2-BD59-A6C34878D82A}">
                    <a16:rowId xmlns:a16="http://schemas.microsoft.com/office/drawing/2014/main" xmlns="" val="3973759072"/>
                  </a:ext>
                </a:extLst>
              </a:tr>
              <a:tr h="1895006">
                <a:tc>
                  <a:txBody>
                    <a:bodyPr/>
                    <a:lstStyle/>
                    <a:p>
                      <a:pPr marL="72000" algn="l" fontAlgn="t"/>
                      <a:r>
                        <a:rPr lang="en-US" sz="1400" b="0" i="0" u="none" strike="noStrike" dirty="0">
                          <a:solidFill>
                            <a:schemeClr val="tx1">
                              <a:lumMod val="65000"/>
                              <a:lumOff val="35000"/>
                            </a:schemeClr>
                          </a:solidFill>
                          <a:effectLst/>
                          <a:latin typeface="+mn-lt"/>
                          <a:cs typeface="Arial" panose="020B0604020202020204" pitchFamily="34" charset="0"/>
                        </a:rPr>
                        <a:t>Non-dedicated outsourced transport/logistics system</a:t>
                      </a:r>
                    </a:p>
                  </a:txBody>
                  <a:tcPr marL="4949" marR="4949" marT="6363" marB="0"/>
                </a:tc>
                <a:tc>
                  <a:txBody>
                    <a:bodyPr/>
                    <a:lstStyle/>
                    <a:p>
                      <a:pPr marL="72000" algn="l" fontAlgn="t"/>
                      <a:r>
                        <a:rPr lang="en-US" sz="1400" b="0" i="0" u="none" strike="noStrike" dirty="0">
                          <a:solidFill>
                            <a:schemeClr val="tx1">
                              <a:lumMod val="65000"/>
                              <a:lumOff val="35000"/>
                            </a:schemeClr>
                          </a:solidFill>
                          <a:effectLst/>
                          <a:latin typeface="+mn-lt"/>
                          <a:cs typeface="Arial" panose="020B0604020202020204" pitchFamily="34" charset="0"/>
                        </a:rPr>
                        <a:t>Logistics system already exists but can also carry specimen transport</a:t>
                      </a:r>
                    </a:p>
                  </a:txBody>
                  <a:tcPr marL="4949" marR="4949" marT="6363" marB="0"/>
                </a:tc>
                <a:tc>
                  <a:txBody>
                    <a:bodyPr/>
                    <a:lstStyle/>
                    <a:p>
                      <a:pPr marL="72000" algn="l" fontAlgn="t"/>
                      <a:r>
                        <a:rPr lang="en-US" sz="1400" b="0" i="0" u="none" strike="noStrike" dirty="0">
                          <a:solidFill>
                            <a:schemeClr val="tx1">
                              <a:lumMod val="65000"/>
                              <a:lumOff val="35000"/>
                            </a:schemeClr>
                          </a:solidFill>
                          <a:effectLst/>
                          <a:latin typeface="+mn-lt"/>
                          <a:cs typeface="Arial" panose="020B0604020202020204" pitchFamily="34" charset="0"/>
                        </a:rPr>
                        <a:t>Can be more efficient in terms of costs and logistics routes; logistics expert is responsible for system</a:t>
                      </a:r>
                    </a:p>
                  </a:txBody>
                  <a:tcPr marL="4949" marR="4949" marT="6363" marB="0"/>
                </a:tc>
                <a:tc>
                  <a:txBody>
                    <a:bodyPr/>
                    <a:lstStyle/>
                    <a:p>
                      <a:pPr marL="72000" algn="l" fontAlgn="t"/>
                      <a:r>
                        <a:rPr lang="en-US" sz="1400" b="0" i="0" u="none" strike="noStrike" dirty="0">
                          <a:solidFill>
                            <a:schemeClr val="tx1">
                              <a:lumMod val="65000"/>
                              <a:lumOff val="35000"/>
                            </a:schemeClr>
                          </a:solidFill>
                          <a:effectLst/>
                          <a:latin typeface="+mn-lt"/>
                          <a:cs typeface="Arial" panose="020B0604020202020204" pitchFamily="34" charset="0"/>
                        </a:rPr>
                        <a:t>Biosafety and quality control can be a concern where there is other cargo/passengers and training may not have been offered to drivers</a:t>
                      </a:r>
                    </a:p>
                  </a:txBody>
                  <a:tcPr marL="4949" marR="4949" marT="6363" marB="0"/>
                </a:tc>
                <a:tc>
                  <a:txBody>
                    <a:bodyPr/>
                    <a:lstStyle/>
                    <a:p>
                      <a:pPr marL="72000" algn="l" fontAlgn="t"/>
                      <a:r>
                        <a:rPr lang="en-US" sz="1400" b="0" i="0" u="none" strike="noStrike" dirty="0">
                          <a:solidFill>
                            <a:schemeClr val="tx1">
                              <a:lumMod val="65000"/>
                              <a:lumOff val="35000"/>
                            </a:schemeClr>
                          </a:solidFill>
                          <a:effectLst/>
                          <a:latin typeface="+mn-lt"/>
                          <a:cs typeface="Arial" panose="020B0604020202020204" pitchFamily="34" charset="0"/>
                        </a:rPr>
                        <a:t>FedEx, DHL, National Post System, Public Bus systems (i.e. Kenya, Ethiopia)</a:t>
                      </a:r>
                    </a:p>
                  </a:txBody>
                  <a:tcPr marL="4949" marR="4949" marT="6363" marB="0"/>
                </a:tc>
                <a:extLst>
                  <a:ext uri="{0D108BD9-81ED-4DB2-BD59-A6C34878D82A}">
                    <a16:rowId xmlns:a16="http://schemas.microsoft.com/office/drawing/2014/main" xmlns="" val="565913058"/>
                  </a:ext>
                </a:extLst>
              </a:tr>
            </a:tbl>
          </a:graphicData>
        </a:graphic>
      </p:graphicFrame>
      <p:sp>
        <p:nvSpPr>
          <p:cNvPr id="4" name="Title 3"/>
          <p:cNvSpPr>
            <a:spLocks noGrp="1"/>
          </p:cNvSpPr>
          <p:nvPr>
            <p:ph type="title"/>
          </p:nvPr>
        </p:nvSpPr>
        <p:spPr/>
        <p:txBody>
          <a:bodyPr>
            <a:noAutofit/>
          </a:bodyPr>
          <a:lstStyle/>
          <a:p>
            <a:r>
              <a:rPr lang="en-GB" dirty="0"/>
              <a:t>EXAMPLES OF SPECIMEN REFERRAL MODELS</a:t>
            </a:r>
          </a:p>
        </p:txBody>
      </p:sp>
    </p:spTree>
    <p:extLst>
      <p:ext uri="{BB962C8B-B14F-4D97-AF65-F5344CB8AC3E}">
        <p14:creationId xmlns:p14="http://schemas.microsoft.com/office/powerpoint/2010/main" val="25429592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821930033"/>
              </p:ext>
            </p:extLst>
          </p:nvPr>
        </p:nvGraphicFramePr>
        <p:xfrm>
          <a:off x="1059656" y="1825999"/>
          <a:ext cx="8312941" cy="4937565"/>
        </p:xfrm>
        <a:graphic>
          <a:graphicData uri="http://schemas.openxmlformats.org/drawingml/2006/table">
            <a:tbl>
              <a:tblPr firstRow="1" bandRow="1">
                <a:tableStyleId>{5C22544A-7EE6-4342-B048-85BDC9FD1C3A}</a:tableStyleId>
              </a:tblPr>
              <a:tblGrid>
                <a:gridCol w="1662589">
                  <a:extLst>
                    <a:ext uri="{9D8B030D-6E8A-4147-A177-3AD203B41FA5}">
                      <a16:colId xmlns:a16="http://schemas.microsoft.com/office/drawing/2014/main" xmlns="" val="1920660417"/>
                    </a:ext>
                  </a:extLst>
                </a:gridCol>
                <a:gridCol w="1856759">
                  <a:extLst>
                    <a:ext uri="{9D8B030D-6E8A-4147-A177-3AD203B41FA5}">
                      <a16:colId xmlns:a16="http://schemas.microsoft.com/office/drawing/2014/main" xmlns="" val="2687881655"/>
                    </a:ext>
                  </a:extLst>
                </a:gridCol>
                <a:gridCol w="1516960">
                  <a:extLst>
                    <a:ext uri="{9D8B030D-6E8A-4147-A177-3AD203B41FA5}">
                      <a16:colId xmlns:a16="http://schemas.microsoft.com/office/drawing/2014/main" xmlns="" val="2920172459"/>
                    </a:ext>
                  </a:extLst>
                </a:gridCol>
                <a:gridCol w="1881030">
                  <a:extLst>
                    <a:ext uri="{9D8B030D-6E8A-4147-A177-3AD203B41FA5}">
                      <a16:colId xmlns:a16="http://schemas.microsoft.com/office/drawing/2014/main" xmlns="" val="626442813"/>
                    </a:ext>
                  </a:extLst>
                </a:gridCol>
                <a:gridCol w="1395603">
                  <a:extLst>
                    <a:ext uri="{9D8B030D-6E8A-4147-A177-3AD203B41FA5}">
                      <a16:colId xmlns:a16="http://schemas.microsoft.com/office/drawing/2014/main" xmlns="" val="584488806"/>
                    </a:ext>
                  </a:extLst>
                </a:gridCol>
              </a:tblGrid>
              <a:tr h="444279">
                <a:tc>
                  <a:txBody>
                    <a:bodyPr/>
                    <a:lstStyle/>
                    <a:p>
                      <a:pPr marL="72000" algn="l" defTabSz="1004373" rtl="0" eaLnBrk="1" fontAlgn="b" latinLnBrk="0" hangingPunct="1"/>
                      <a:r>
                        <a:rPr lang="en-US" sz="1600" b="1" i="0" u="none" strike="noStrike" kern="1200" dirty="0">
                          <a:solidFill>
                            <a:schemeClr val="accent6"/>
                          </a:solidFill>
                          <a:effectLst/>
                          <a:latin typeface="+mn-lt"/>
                          <a:ea typeface="+mn-ea"/>
                          <a:cs typeface="Arial" panose="020B0604020202020204" pitchFamily="34" charset="0"/>
                        </a:rPr>
                        <a:t>Type</a:t>
                      </a:r>
                    </a:p>
                  </a:txBody>
                  <a:tcPr marL="4949" marR="4949" marT="6363" marB="0"/>
                </a:tc>
                <a:tc>
                  <a:txBody>
                    <a:bodyPr/>
                    <a:lstStyle/>
                    <a:p>
                      <a:pPr marL="72000" algn="l" defTabSz="1004373" rtl="0" eaLnBrk="1" fontAlgn="b" latinLnBrk="0" hangingPunct="1"/>
                      <a:r>
                        <a:rPr lang="en-US" sz="1600" b="1" i="0" u="none" strike="noStrike" kern="1200" dirty="0">
                          <a:solidFill>
                            <a:schemeClr val="accent6"/>
                          </a:solidFill>
                          <a:effectLst/>
                          <a:latin typeface="+mn-lt"/>
                          <a:ea typeface="+mn-ea"/>
                          <a:cs typeface="Arial" panose="020B0604020202020204" pitchFamily="34" charset="0"/>
                        </a:rPr>
                        <a:t>Description</a:t>
                      </a:r>
                    </a:p>
                  </a:txBody>
                  <a:tcPr marL="4949" marR="4949" marT="6363" marB="0"/>
                </a:tc>
                <a:tc>
                  <a:txBody>
                    <a:bodyPr/>
                    <a:lstStyle/>
                    <a:p>
                      <a:pPr marL="72000" algn="l" defTabSz="1004373" rtl="0" eaLnBrk="1" fontAlgn="b" latinLnBrk="0" hangingPunct="1"/>
                      <a:r>
                        <a:rPr lang="en-US" sz="1600" b="1" i="0" u="none" strike="noStrike" kern="1200" dirty="0">
                          <a:solidFill>
                            <a:schemeClr val="accent6"/>
                          </a:solidFill>
                          <a:effectLst/>
                          <a:latin typeface="+mn-lt"/>
                          <a:ea typeface="+mn-ea"/>
                          <a:cs typeface="Arial" panose="020B0604020202020204" pitchFamily="34" charset="0"/>
                        </a:rPr>
                        <a:t>Benefits</a:t>
                      </a:r>
                    </a:p>
                  </a:txBody>
                  <a:tcPr marL="4949" marR="4949" marT="6363" marB="0"/>
                </a:tc>
                <a:tc>
                  <a:txBody>
                    <a:bodyPr/>
                    <a:lstStyle/>
                    <a:p>
                      <a:pPr marL="72000" algn="l" defTabSz="1004373" rtl="0" eaLnBrk="1" fontAlgn="b" latinLnBrk="0" hangingPunct="1"/>
                      <a:r>
                        <a:rPr lang="en-US" sz="1600" b="1" i="0" u="none" strike="noStrike" kern="1200" dirty="0">
                          <a:solidFill>
                            <a:schemeClr val="accent6"/>
                          </a:solidFill>
                          <a:effectLst/>
                          <a:latin typeface="+mn-lt"/>
                          <a:ea typeface="+mn-ea"/>
                          <a:cs typeface="Arial" panose="020B0604020202020204" pitchFamily="34" charset="0"/>
                        </a:rPr>
                        <a:t>Drawbacks</a:t>
                      </a:r>
                    </a:p>
                  </a:txBody>
                  <a:tcPr marL="4949" marR="4949" marT="6363" marB="0"/>
                </a:tc>
                <a:tc>
                  <a:txBody>
                    <a:bodyPr/>
                    <a:lstStyle/>
                    <a:p>
                      <a:pPr marL="72000" algn="l" defTabSz="1004373" rtl="0" eaLnBrk="1" fontAlgn="b" latinLnBrk="0" hangingPunct="1"/>
                      <a:r>
                        <a:rPr lang="en-US" sz="1600" b="1" i="0" u="none" strike="noStrike" kern="1200" dirty="0">
                          <a:solidFill>
                            <a:schemeClr val="accent6"/>
                          </a:solidFill>
                          <a:effectLst/>
                          <a:latin typeface="+mn-lt"/>
                          <a:ea typeface="+mn-ea"/>
                          <a:cs typeface="Arial" panose="020B0604020202020204" pitchFamily="34" charset="0"/>
                        </a:rPr>
                        <a:t>Examples</a:t>
                      </a:r>
                    </a:p>
                  </a:txBody>
                  <a:tcPr marL="4949" marR="4949" marT="6363" marB="0"/>
                </a:tc>
                <a:extLst>
                  <a:ext uri="{0D108BD9-81ED-4DB2-BD59-A6C34878D82A}">
                    <a16:rowId xmlns:a16="http://schemas.microsoft.com/office/drawing/2014/main" xmlns="" val="733093442"/>
                  </a:ext>
                </a:extLst>
              </a:tr>
              <a:tr h="2144453">
                <a:tc>
                  <a:txBody>
                    <a:bodyPr/>
                    <a:lstStyle/>
                    <a:p>
                      <a:pPr marL="72000" algn="l" defTabSz="1004373" rtl="0" eaLnBrk="1" fontAlgn="t" latinLnBrk="0" hangingPunct="1"/>
                      <a:r>
                        <a:rPr lang="en-US" sz="1400" b="0" i="0" u="none" strike="noStrike" kern="1200" dirty="0">
                          <a:solidFill>
                            <a:schemeClr val="tx1">
                              <a:lumMod val="65000"/>
                              <a:lumOff val="35000"/>
                            </a:schemeClr>
                          </a:solidFill>
                          <a:effectLst/>
                          <a:latin typeface="+mn-lt"/>
                          <a:ea typeface="+mn-ea"/>
                          <a:cs typeface="Arial" panose="020B0604020202020204" pitchFamily="34" charset="0"/>
                        </a:rPr>
                        <a:t>In-house dedicated courier system</a:t>
                      </a:r>
                    </a:p>
                  </a:txBody>
                  <a:tcPr marL="4949" marR="4949" marT="6363" marB="0"/>
                </a:tc>
                <a:tc>
                  <a:txBody>
                    <a:bodyPr/>
                    <a:lstStyle/>
                    <a:p>
                      <a:pPr marL="72000" algn="l" defTabSz="1004373" rtl="0" eaLnBrk="1" fontAlgn="t" latinLnBrk="0" hangingPunct="1"/>
                      <a:r>
                        <a:rPr lang="en-US" sz="1400" b="0" i="0" u="none" strike="noStrike" kern="1200" dirty="0">
                          <a:solidFill>
                            <a:schemeClr val="tx1">
                              <a:lumMod val="65000"/>
                              <a:lumOff val="35000"/>
                            </a:schemeClr>
                          </a:solidFill>
                          <a:effectLst/>
                          <a:latin typeface="+mn-lt"/>
                          <a:ea typeface="+mn-ea"/>
                          <a:cs typeface="Arial" panose="020B0604020202020204" pitchFamily="34" charset="0"/>
                        </a:rPr>
                        <a:t>System is created for the purpose of specimen transport; other small items/reports may be carried but focus is on specimens; run by MoH</a:t>
                      </a:r>
                    </a:p>
                  </a:txBody>
                  <a:tcPr marL="4949" marR="4949" marT="6363" marB="0"/>
                </a:tc>
                <a:tc>
                  <a:txBody>
                    <a:bodyPr/>
                    <a:lstStyle/>
                    <a:p>
                      <a:pPr marL="72000" algn="l" defTabSz="1004373" rtl="0" eaLnBrk="1" fontAlgn="t" latinLnBrk="0" hangingPunct="1"/>
                      <a:r>
                        <a:rPr lang="en-US" sz="1400" b="0" i="0" u="none" strike="noStrike" kern="1200" dirty="0">
                          <a:solidFill>
                            <a:schemeClr val="tx1">
                              <a:lumMod val="65000"/>
                              <a:lumOff val="35000"/>
                            </a:schemeClr>
                          </a:solidFill>
                          <a:effectLst/>
                          <a:latin typeface="+mn-lt"/>
                          <a:ea typeface="+mn-ea"/>
                          <a:cs typeface="Arial" panose="020B0604020202020204" pitchFamily="34" charset="0"/>
                        </a:rPr>
                        <a:t>May be less expensive if using existing assets and equipment and HR</a:t>
                      </a:r>
                    </a:p>
                  </a:txBody>
                  <a:tcPr marL="4949" marR="4949" marT="6363" marB="0"/>
                </a:tc>
                <a:tc>
                  <a:txBody>
                    <a:bodyPr/>
                    <a:lstStyle/>
                    <a:p>
                      <a:pPr marL="72000" algn="l" defTabSz="1004373" rtl="0" eaLnBrk="1" fontAlgn="t" latinLnBrk="0" hangingPunct="1"/>
                      <a:r>
                        <a:rPr lang="en-US" sz="1400" b="0" i="0" u="none" strike="noStrike" kern="1200" dirty="0">
                          <a:solidFill>
                            <a:schemeClr val="tx1">
                              <a:lumMod val="65000"/>
                              <a:lumOff val="35000"/>
                            </a:schemeClr>
                          </a:solidFill>
                          <a:effectLst/>
                          <a:latin typeface="+mn-lt"/>
                          <a:ea typeface="+mn-ea"/>
                          <a:cs typeface="Arial" panose="020B0604020202020204" pitchFamily="34" charset="0"/>
                        </a:rPr>
                        <a:t>May take HR away from health-tasks and focus them on logistics, although they may not be logistics experts; long-term sustainability in terms of management and operation is questionable</a:t>
                      </a:r>
                    </a:p>
                  </a:txBody>
                  <a:tcPr marL="4949" marR="4949" marT="6363" marB="0"/>
                </a:tc>
                <a:tc>
                  <a:txBody>
                    <a:bodyPr/>
                    <a:lstStyle/>
                    <a:p>
                      <a:pPr marL="72000" algn="l" defTabSz="1004373" rtl="0" eaLnBrk="1" fontAlgn="t" latinLnBrk="0" hangingPunct="1"/>
                      <a:r>
                        <a:rPr lang="en-US" sz="1400" b="0" i="0" u="none" strike="noStrike" kern="1200" dirty="0">
                          <a:solidFill>
                            <a:schemeClr val="tx1">
                              <a:lumMod val="65000"/>
                              <a:lumOff val="35000"/>
                            </a:schemeClr>
                          </a:solidFill>
                          <a:effectLst/>
                          <a:latin typeface="+mn-lt"/>
                          <a:ea typeface="+mn-ea"/>
                          <a:cs typeface="Arial" panose="020B0604020202020204" pitchFamily="34" charset="0"/>
                        </a:rPr>
                        <a:t>Uganda's integrated specimen transport system1</a:t>
                      </a:r>
                    </a:p>
                  </a:txBody>
                  <a:tcPr marL="4949" marR="4949" marT="6363" marB="0"/>
                </a:tc>
                <a:extLst>
                  <a:ext uri="{0D108BD9-81ED-4DB2-BD59-A6C34878D82A}">
                    <a16:rowId xmlns:a16="http://schemas.microsoft.com/office/drawing/2014/main" xmlns="" val="3032819616"/>
                  </a:ext>
                </a:extLst>
              </a:tr>
              <a:tr h="1930644">
                <a:tc>
                  <a:txBody>
                    <a:bodyPr/>
                    <a:lstStyle/>
                    <a:p>
                      <a:pPr marL="72000" algn="l" defTabSz="1004373" rtl="0" eaLnBrk="1" fontAlgn="t" latinLnBrk="0" hangingPunct="1"/>
                      <a:r>
                        <a:rPr lang="en-US" sz="1400" b="0" i="0" u="none" strike="noStrike" kern="1200" dirty="0">
                          <a:solidFill>
                            <a:schemeClr val="tx1">
                              <a:lumMod val="65000"/>
                              <a:lumOff val="35000"/>
                            </a:schemeClr>
                          </a:solidFill>
                          <a:effectLst/>
                          <a:latin typeface="+mn-lt"/>
                          <a:ea typeface="+mn-ea"/>
                          <a:cs typeface="Arial" panose="020B0604020202020204" pitchFamily="34" charset="0"/>
                        </a:rPr>
                        <a:t>In-house non-dedicated transport/ logistics system</a:t>
                      </a:r>
                    </a:p>
                  </a:txBody>
                  <a:tcPr marL="4949" marR="4949" marT="6363" marB="0"/>
                </a:tc>
                <a:tc>
                  <a:txBody>
                    <a:bodyPr/>
                    <a:lstStyle/>
                    <a:p>
                      <a:pPr marL="72000" algn="l" defTabSz="1004373" rtl="0" eaLnBrk="1" fontAlgn="t" latinLnBrk="0" hangingPunct="1"/>
                      <a:r>
                        <a:rPr lang="en-US" sz="1400" b="0" i="0" u="none" strike="noStrike" kern="1200" dirty="0">
                          <a:solidFill>
                            <a:schemeClr val="tx1">
                              <a:lumMod val="65000"/>
                              <a:lumOff val="35000"/>
                            </a:schemeClr>
                          </a:solidFill>
                          <a:effectLst/>
                          <a:latin typeface="+mn-lt"/>
                          <a:ea typeface="+mn-ea"/>
                          <a:cs typeface="Arial" panose="020B0604020202020204" pitchFamily="34" charset="0"/>
                        </a:rPr>
                        <a:t>Vehicles in the health system are used to transport specimens</a:t>
                      </a:r>
                    </a:p>
                  </a:txBody>
                  <a:tcPr marL="4949" marR="4949" marT="6363" marB="0"/>
                </a:tc>
                <a:tc>
                  <a:txBody>
                    <a:bodyPr/>
                    <a:lstStyle/>
                    <a:p>
                      <a:pPr marL="72000" algn="l" defTabSz="1004373" rtl="0" eaLnBrk="1" fontAlgn="t" latinLnBrk="0" hangingPunct="1"/>
                      <a:r>
                        <a:rPr lang="en-US" sz="1400" b="0" i="0" u="none" strike="noStrike" kern="1200" dirty="0">
                          <a:solidFill>
                            <a:schemeClr val="tx1">
                              <a:lumMod val="65000"/>
                              <a:lumOff val="35000"/>
                            </a:schemeClr>
                          </a:solidFill>
                          <a:effectLst/>
                          <a:latin typeface="+mn-lt"/>
                          <a:ea typeface="+mn-ea"/>
                          <a:cs typeface="Arial" panose="020B0604020202020204" pitchFamily="34" charset="0"/>
                        </a:rPr>
                        <a:t>Can be less expensive since using existing assets and HR</a:t>
                      </a:r>
                    </a:p>
                  </a:txBody>
                  <a:tcPr marL="4949" marR="4949" marT="6363" marB="0"/>
                </a:tc>
                <a:tc>
                  <a:txBody>
                    <a:bodyPr/>
                    <a:lstStyle/>
                    <a:p>
                      <a:pPr marL="72000" algn="l" defTabSz="1004373" rtl="0" eaLnBrk="1" fontAlgn="t" latinLnBrk="0" hangingPunct="1"/>
                      <a:r>
                        <a:rPr lang="en-US" sz="1400" b="0" i="0" u="none" strike="noStrike" kern="1200" dirty="0">
                          <a:solidFill>
                            <a:schemeClr val="tx1">
                              <a:lumMod val="65000"/>
                              <a:lumOff val="35000"/>
                            </a:schemeClr>
                          </a:solidFill>
                          <a:effectLst/>
                          <a:latin typeface="+mn-lt"/>
                          <a:ea typeface="+mn-ea"/>
                          <a:cs typeface="Arial" panose="020B0604020202020204" pitchFamily="34" charset="0"/>
                        </a:rPr>
                        <a:t>May have issues with quality control/rejection rates as specimen transport is not necessarily priority</a:t>
                      </a:r>
                    </a:p>
                  </a:txBody>
                  <a:tcPr marL="4949" marR="4949" marT="6363" marB="0"/>
                </a:tc>
                <a:tc>
                  <a:txBody>
                    <a:bodyPr/>
                    <a:lstStyle/>
                    <a:p>
                      <a:pPr marL="72000" algn="l" defTabSz="1004373" rtl="0" eaLnBrk="1" fontAlgn="t" latinLnBrk="0" hangingPunct="1"/>
                      <a:r>
                        <a:rPr lang="en-US" sz="1400" b="0" i="0" u="none" strike="noStrike" kern="1200" dirty="0">
                          <a:solidFill>
                            <a:schemeClr val="tx1">
                              <a:lumMod val="65000"/>
                              <a:lumOff val="35000"/>
                            </a:schemeClr>
                          </a:solidFill>
                          <a:effectLst/>
                          <a:latin typeface="+mn-lt"/>
                          <a:ea typeface="+mn-ea"/>
                          <a:cs typeface="Arial" panose="020B0604020202020204" pitchFamily="34" charset="0"/>
                        </a:rPr>
                        <a:t>Using ambulances to transport samples when possible; clinical outreach teams bring back specimens (i.e. Rwanda)</a:t>
                      </a:r>
                    </a:p>
                  </a:txBody>
                  <a:tcPr marL="4949" marR="4949" marT="6363" marB="0"/>
                </a:tc>
                <a:extLst>
                  <a:ext uri="{0D108BD9-81ED-4DB2-BD59-A6C34878D82A}">
                    <a16:rowId xmlns:a16="http://schemas.microsoft.com/office/drawing/2014/main" xmlns="" val="1664619320"/>
                  </a:ext>
                </a:extLst>
              </a:tr>
            </a:tbl>
          </a:graphicData>
        </a:graphic>
      </p:graphicFrame>
      <p:sp>
        <p:nvSpPr>
          <p:cNvPr id="4" name="Title 3"/>
          <p:cNvSpPr>
            <a:spLocks noGrp="1"/>
          </p:cNvSpPr>
          <p:nvPr>
            <p:ph type="title"/>
          </p:nvPr>
        </p:nvSpPr>
        <p:spPr/>
        <p:txBody>
          <a:bodyPr>
            <a:noAutofit/>
          </a:bodyPr>
          <a:lstStyle/>
          <a:p>
            <a:r>
              <a:rPr lang="en-GB" dirty="0"/>
              <a:t>EXAMPLES OF SPECIMEN REFERRAL MODELS</a:t>
            </a:r>
          </a:p>
        </p:txBody>
      </p:sp>
      <p:sp>
        <p:nvSpPr>
          <p:cNvPr id="3" name="TextBox 2"/>
          <p:cNvSpPr txBox="1"/>
          <p:nvPr/>
        </p:nvSpPr>
        <p:spPr>
          <a:xfrm>
            <a:off x="5507235" y="6827837"/>
            <a:ext cx="3359856" cy="246739"/>
          </a:xfrm>
          <a:prstGeom prst="rect">
            <a:avLst/>
          </a:prstGeom>
          <a:noFill/>
        </p:spPr>
        <p:txBody>
          <a:bodyPr wrap="square" rtlCol="0">
            <a:spAutoFit/>
          </a:bodyPr>
          <a:lstStyle/>
          <a:p>
            <a:pPr algn="r"/>
            <a:r>
              <a:rPr lang="en-US" sz="1002" baseline="30000" dirty="0">
                <a:solidFill>
                  <a:schemeClr val="tx1">
                    <a:lumMod val="50000"/>
                    <a:lumOff val="50000"/>
                  </a:schemeClr>
                </a:solidFill>
                <a:latin typeface="Calibri" charset="0"/>
                <a:ea typeface="Calibri" charset="0"/>
                <a:cs typeface="Calibri" charset="0"/>
              </a:rPr>
              <a:t>1</a:t>
            </a:r>
            <a:r>
              <a:rPr lang="en-US" sz="1002" dirty="0">
                <a:solidFill>
                  <a:schemeClr val="tx1">
                    <a:lumMod val="50000"/>
                    <a:lumOff val="50000"/>
                  </a:schemeClr>
                </a:solidFill>
                <a:latin typeface="Calibri" charset="0"/>
                <a:ea typeface="Calibri" charset="0"/>
                <a:cs typeface="Calibri" charset="0"/>
              </a:rPr>
              <a:t> </a:t>
            </a:r>
            <a:r>
              <a:rPr lang="en-US" sz="1002" u="sng" dirty="0">
                <a:solidFill>
                  <a:schemeClr val="accent2"/>
                </a:solidFill>
                <a:latin typeface="Calibri" charset="0"/>
                <a:ea typeface="Calibri" charset="0"/>
                <a:cs typeface="Calibri" charset="0"/>
              </a:rPr>
              <a:t>https://www.ncbi.nlm.nih.gov/pmc/articles/PMC3827263/</a:t>
            </a:r>
          </a:p>
        </p:txBody>
      </p:sp>
    </p:spTree>
    <p:extLst>
      <p:ext uri="{BB962C8B-B14F-4D97-AF65-F5344CB8AC3E}">
        <p14:creationId xmlns:p14="http://schemas.microsoft.com/office/powerpoint/2010/main" val="5358891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2000" dirty="0">
                <a:solidFill>
                  <a:schemeClr val="tx1">
                    <a:lumMod val="65000"/>
                    <a:lumOff val="35000"/>
                  </a:schemeClr>
                </a:solidFill>
              </a:rPr>
              <a:t>Establish a system to transport patient specimens and return results (where needed)</a:t>
            </a:r>
          </a:p>
          <a:p>
            <a:r>
              <a:rPr lang="en-US" sz="2000" dirty="0">
                <a:solidFill>
                  <a:schemeClr val="tx1">
                    <a:lumMod val="65000"/>
                    <a:lumOff val="35000"/>
                  </a:schemeClr>
                </a:solidFill>
              </a:rPr>
              <a:t>Well-coordinated, </a:t>
            </a:r>
            <a:r>
              <a:rPr lang="en-GB" sz="2000" dirty="0">
                <a:solidFill>
                  <a:schemeClr val="tx1">
                    <a:lumMod val="65000"/>
                    <a:lumOff val="35000"/>
                  </a:schemeClr>
                </a:solidFill>
              </a:rPr>
              <a:t>standardised</a:t>
            </a:r>
            <a:r>
              <a:rPr lang="en-US" sz="2000" dirty="0">
                <a:solidFill>
                  <a:schemeClr val="tx1">
                    <a:lumMod val="65000"/>
                    <a:lumOff val="35000"/>
                  </a:schemeClr>
                </a:solidFill>
              </a:rPr>
              <a:t>, reliable, timely, consistent, quality-controlled, efficient </a:t>
            </a:r>
          </a:p>
          <a:p>
            <a:r>
              <a:rPr lang="en-US" sz="2000" dirty="0">
                <a:solidFill>
                  <a:schemeClr val="tx1">
                    <a:lumMod val="65000"/>
                    <a:lumOff val="35000"/>
                  </a:schemeClr>
                </a:solidFill>
              </a:rPr>
              <a:t>Cost-effective and sustainable</a:t>
            </a:r>
          </a:p>
          <a:p>
            <a:r>
              <a:rPr lang="en-US" sz="2000" dirty="0">
                <a:solidFill>
                  <a:schemeClr val="tx1">
                    <a:lumMod val="65000"/>
                    <a:lumOff val="35000"/>
                  </a:schemeClr>
                </a:solidFill>
              </a:rPr>
              <a:t>Reduce TAT from specimen collection to the return of results</a:t>
            </a:r>
          </a:p>
          <a:p>
            <a:r>
              <a:rPr lang="en-US" sz="2000" dirty="0">
                <a:solidFill>
                  <a:schemeClr val="tx1">
                    <a:lumMod val="65000"/>
                    <a:lumOff val="35000"/>
                  </a:schemeClr>
                </a:solidFill>
              </a:rPr>
              <a:t>Increase access to laboratory services at the primary health care level</a:t>
            </a:r>
          </a:p>
          <a:p>
            <a:r>
              <a:rPr lang="en-US" sz="2000" dirty="0">
                <a:solidFill>
                  <a:schemeClr val="tx1">
                    <a:lumMod val="65000"/>
                    <a:lumOff val="35000"/>
                  </a:schemeClr>
                </a:solidFill>
              </a:rPr>
              <a:t>Offer fully comprehensive service to transport blood, sputum, malaria slides, or any other referral sample</a:t>
            </a:r>
          </a:p>
        </p:txBody>
      </p:sp>
      <p:sp>
        <p:nvSpPr>
          <p:cNvPr id="4" name="Title 3"/>
          <p:cNvSpPr>
            <a:spLocks noGrp="1"/>
          </p:cNvSpPr>
          <p:nvPr>
            <p:ph type="title"/>
          </p:nvPr>
        </p:nvSpPr>
        <p:spPr/>
        <p:txBody>
          <a:bodyPr>
            <a:noAutofit/>
          </a:bodyPr>
          <a:lstStyle/>
          <a:p>
            <a:r>
              <a:rPr lang="en-GB" dirty="0"/>
              <a:t>GOALS OF A SPECIMEN REFERRAL NETWORK</a:t>
            </a:r>
          </a:p>
        </p:txBody>
      </p:sp>
    </p:spTree>
    <p:extLst>
      <p:ext uri="{BB962C8B-B14F-4D97-AF65-F5344CB8AC3E}">
        <p14:creationId xmlns:p14="http://schemas.microsoft.com/office/powerpoint/2010/main" val="357489640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GLI_PPT_Theme">
  <a:themeElements>
    <a:clrScheme name="GLI Colours 1">
      <a:dk1>
        <a:srgbClr val="000000"/>
      </a:dk1>
      <a:lt1>
        <a:srgbClr val="FEFEFE"/>
      </a:lt1>
      <a:dk2>
        <a:srgbClr val="000000"/>
      </a:dk2>
      <a:lt2>
        <a:srgbClr val="FEFEFE"/>
      </a:lt2>
      <a:accent1>
        <a:srgbClr val="5BBEB4"/>
      </a:accent1>
      <a:accent2>
        <a:srgbClr val="DB1F26"/>
      </a:accent2>
      <a:accent3>
        <a:srgbClr val="ADDACA"/>
      </a:accent3>
      <a:accent4>
        <a:srgbClr val="FEFEFE"/>
      </a:accent4>
      <a:accent5>
        <a:srgbClr val="FEFEFE"/>
      </a:accent5>
      <a:accent6>
        <a:srgbClr val="FEFEFE"/>
      </a:accent6>
      <a:hlink>
        <a:srgbClr val="0563C1"/>
      </a:hlink>
      <a:folHlink>
        <a:srgbClr val="30B8F0"/>
      </a:folHlink>
    </a:clrScheme>
    <a:fontScheme name="Trebuchet MS">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LI_PPT_Theme" id="{54974905-1CF1-0043-BBCB-41BBAB0C1BE9}" vid="{611F3CB0-063C-EE4F-801B-F7C9B03C3970}"/>
    </a:ext>
  </a:extLst>
</a:theme>
</file>

<file path=ppt/theme/theme2.xml><?xml version="1.0" encoding="utf-8"?>
<a:theme xmlns:a="http://schemas.openxmlformats.org/drawingml/2006/main" name="Office Theme">
  <a:themeElements>
    <a:clrScheme name="Bureau ">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GLI_PPT_Theme</Template>
  <TotalTime>20599</TotalTime>
  <Words>2824</Words>
  <Application>Microsoft Macintosh PowerPoint</Application>
  <PresentationFormat>Custom</PresentationFormat>
  <Paragraphs>298</Paragraphs>
  <Slides>42</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42</vt:i4>
      </vt:variant>
    </vt:vector>
  </HeadingPairs>
  <TitlesOfParts>
    <vt:vector size="51" baseType="lpstr">
      <vt:lpstr>Calibri</vt:lpstr>
      <vt:lpstr>Century Gothic</vt:lpstr>
      <vt:lpstr>Lucida Sans</vt:lpstr>
      <vt:lpstr>Trebuchet MS</vt:lpstr>
      <vt:lpstr>Wingdings</vt:lpstr>
      <vt:lpstr>宋体</vt:lpstr>
      <vt:lpstr>黑体</vt:lpstr>
      <vt:lpstr>Arial</vt:lpstr>
      <vt:lpstr>GLI_PPT_Theme</vt:lpstr>
      <vt:lpstr>PLAN AND ESTABLISH A SAMPLE REFERRAL NETWORK FOR TB DIAGNOSIS</vt:lpstr>
      <vt:lpstr>MODULE CONTENTS</vt:lpstr>
      <vt:lpstr>LEARNING OBJECTIVES</vt:lpstr>
      <vt:lpstr>WHY FOCUS ON SPECIMEN REFERRAL NETWORKS?</vt:lpstr>
      <vt:lpstr>WHY FOCUS ON SPECIMEN REFERRAL NETWORKS?</vt:lpstr>
      <vt:lpstr>REFERRAL NETWORK PROCESSES</vt:lpstr>
      <vt:lpstr>EXAMPLES OF SPECIMEN REFERRAL MODELS</vt:lpstr>
      <vt:lpstr>EXAMPLES OF SPECIMEN REFERRAL MODELS</vt:lpstr>
      <vt:lpstr>GOALS OF A SPECIMEN REFERRAL NETWORK</vt:lpstr>
      <vt:lpstr>CURRENT STATUS OF SPECIMEN REFERRAL NETWORKS IN LMICS</vt:lpstr>
      <vt:lpstr>CURRENT STATUS OF SPECIMEN REFERRAL NETWORKS IN LMICS</vt:lpstr>
      <vt:lpstr>CURRENT STATUS OF SPECIMEN REFERRAL NETWORKS IN LMICS</vt:lpstr>
      <vt:lpstr>UNDERSTANDING OF CURRENT TB DIAGNOSTICS REFERRAL NETWORK</vt:lpstr>
      <vt:lpstr>UNDERSTANDING OF CURRENT TB DIAGNOSTICS REFERRAL NETWORK</vt:lpstr>
      <vt:lpstr>NATIONAL TESTING ALGORITHMS IS IMPORTANT FOR EFFICIENT SPECIMEN REFERRAL NETWORK</vt:lpstr>
      <vt:lpstr>NATIONAL TESTING ALGORITHMS IS IMPORTANT FOR EFFICIENT SPECIMEN REFERRAL NETWORK</vt:lpstr>
      <vt:lpstr>CONSIDERATIONS FOR DESIGNING AN EFFICIENT SPECIMEN REFERRAL NETWORK</vt:lpstr>
      <vt:lpstr>CONSIDERATIONS FOR DESIGNING A EFFICIENT SPECIMEN REFERRAL NETWORK</vt:lpstr>
      <vt:lpstr>DIAGNOSTIC ALGORITHM FOR UNIVERSAL PATIENT ACCESS TO RAPID TESTING </vt:lpstr>
      <vt:lpstr>COUNTRY TESTING ALGORITHM</vt:lpstr>
      <vt:lpstr>MAPPING THE SAMPLE REFERRAL NETWORK</vt:lpstr>
      <vt:lpstr>MAPPING THE SAMPLE REFERRAL NETWORK</vt:lpstr>
      <vt:lpstr>OTHER CONSIDERATIONS FOR EFFICIENT SPECIMEN REFERRAL NETWORK</vt:lpstr>
      <vt:lpstr>OTHER CONSIDERATIONS FOR EFFICIENT SPECIMEN REFERRAL NETWORK</vt:lpstr>
      <vt:lpstr>OTHER USES OF THE SPECIMEN REFERRAL NETWORK</vt:lpstr>
      <vt:lpstr>DOCUMENTATION FOR SPECIMEN REFERRAL NETWORKS</vt:lpstr>
      <vt:lpstr>DOCUMENTATION FOR SPECIMEN REFERRAL NETWORKS</vt:lpstr>
      <vt:lpstr>COORDINATION OF EXISTING SPECIMEN REFERRAL NETWORKS</vt:lpstr>
      <vt:lpstr>COORDINATION OF EXISTING SPECIMEN REFERRAL NETWORKS</vt:lpstr>
      <vt:lpstr>EXERCISE 1: CREATING YOUR IST TWG</vt:lpstr>
      <vt:lpstr>EXERCISE: DEBRIEF</vt:lpstr>
      <vt:lpstr>COSTS TO SET UP AND OPERATE A SPECIMEN REFERRAL NETWORK IN-HOUSE</vt:lpstr>
      <vt:lpstr>COSTS TO SET UP AND OPERATE A SPECIMEN REFERRAL NETWORK IN-HOUSE</vt:lpstr>
      <vt:lpstr>OUTSOURCING VS. INSOURCING SPECIMEN REFERRAL NETWORK</vt:lpstr>
      <vt:lpstr>OUTSOURCING VS. INSOURCING SPECIMEN REFERRAL NETWORK</vt:lpstr>
      <vt:lpstr>INCLUDING M&amp;E INTO THE SPECIMEN REFERRAL NETWORK</vt:lpstr>
      <vt:lpstr>KEY INDICATORS FOR SPECIMEN REFERRAL NETWORK </vt:lpstr>
      <vt:lpstr>EXERCISE 2: UNDERSTANDING TAT</vt:lpstr>
      <vt:lpstr>EXERCISE 2: DEBRIEF</vt:lpstr>
      <vt:lpstr>DISCUSSION QUESTIONS</vt:lpstr>
      <vt:lpstr>KEY MESSAGES</vt:lpstr>
      <vt:lpstr>PowerPoint Presentation</vt:lpstr>
    </vt:vector>
  </TitlesOfParts>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Transportation of Specimens and Results</dc:title>
  <dc:creator>Kameko Nichols</dc:creator>
  <cp:lastModifiedBy>Dr. Andre Trollip</cp:lastModifiedBy>
  <cp:revision>189</cp:revision>
  <cp:lastPrinted>2017-02-02T09:31:45Z</cp:lastPrinted>
  <dcterms:created xsi:type="dcterms:W3CDTF">2016-04-27T14:25:29Z</dcterms:created>
  <dcterms:modified xsi:type="dcterms:W3CDTF">2017-07-07T11:45:49Z</dcterms:modified>
</cp:coreProperties>
</file>