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660" r:id="rId2"/>
  </p:sldMasterIdLst>
  <p:notesMasterIdLst>
    <p:notesMasterId r:id="rId28"/>
  </p:notesMasterIdLst>
  <p:sldIdLst>
    <p:sldId id="256" r:id="rId3"/>
    <p:sldId id="257" r:id="rId4"/>
    <p:sldId id="284" r:id="rId5"/>
    <p:sldId id="283" r:id="rId6"/>
    <p:sldId id="318" r:id="rId7"/>
    <p:sldId id="308" r:id="rId8"/>
    <p:sldId id="299" r:id="rId9"/>
    <p:sldId id="312" r:id="rId10"/>
    <p:sldId id="321" r:id="rId11"/>
    <p:sldId id="313" r:id="rId12"/>
    <p:sldId id="304" r:id="rId13"/>
    <p:sldId id="306" r:id="rId14"/>
    <p:sldId id="314" r:id="rId15"/>
    <p:sldId id="319" r:id="rId16"/>
    <p:sldId id="311" r:id="rId17"/>
    <p:sldId id="320" r:id="rId18"/>
    <p:sldId id="323" r:id="rId19"/>
    <p:sldId id="317" r:id="rId20"/>
    <p:sldId id="285" r:id="rId21"/>
    <p:sldId id="287" r:id="rId22"/>
    <p:sldId id="297" r:id="rId23"/>
    <p:sldId id="294" r:id="rId24"/>
    <p:sldId id="274" r:id="rId25"/>
    <p:sldId id="275" r:id="rId26"/>
    <p:sldId id="324" r:id="rId27"/>
  </p:sldIdLst>
  <p:sldSz cx="10044113" cy="7559675"/>
  <p:notesSz cx="6858000" cy="9144000"/>
  <p:defaultTextStyle>
    <a:defPPr>
      <a:defRPr lang="en-US"/>
    </a:defPPr>
    <a:lvl1pPr algn="l" defTabSz="1004094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1pPr>
    <a:lvl2pPr marL="501174" indent="1747" algn="l" defTabSz="1004094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2pPr>
    <a:lvl3pPr marL="1004094" indent="1747" algn="l" defTabSz="1004094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3pPr>
    <a:lvl4pPr marL="1507014" indent="1747" algn="l" defTabSz="1004094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4pPr>
    <a:lvl5pPr marL="2009934" indent="1747" algn="l" defTabSz="1004094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5pPr>
    <a:lvl6pPr marL="2514600" algn="l" defTabSz="1005840" rtl="0" eaLnBrk="1" latinLnBrk="0" hangingPunct="1"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6pPr>
    <a:lvl7pPr marL="3017520" algn="l" defTabSz="1005840" rtl="0" eaLnBrk="1" latinLnBrk="0" hangingPunct="1"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7pPr>
    <a:lvl8pPr marL="3520440" algn="l" defTabSz="1005840" rtl="0" eaLnBrk="1" latinLnBrk="0" hangingPunct="1"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8pPr>
    <a:lvl9pPr marL="4023360" algn="l" defTabSz="1005840" rtl="0" eaLnBrk="1" latinLnBrk="0" hangingPunct="1">
      <a:defRPr kern="1200">
        <a:solidFill>
          <a:schemeClr val="tx1"/>
        </a:solidFill>
        <a:latin typeface="Calibri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1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01" autoAdjust="0"/>
    <p:restoredTop sz="94407" autoAdjust="0"/>
  </p:normalViewPr>
  <p:slideViewPr>
    <p:cSldViewPr>
      <p:cViewPr varScale="1">
        <p:scale>
          <a:sx n="119" d="100"/>
          <a:sy n="119" d="100"/>
        </p:scale>
        <p:origin x="2104" y="192"/>
      </p:cViewPr>
      <p:guideLst>
        <p:guide orient="horz" pos="2381"/>
        <p:guide pos="31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2" d="100"/>
        <a:sy n="1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localhost/Users/DrAndreTrollip/Desktop/Budget%20graph%20PM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/>
              <a:t>WHO AFRO Region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Funded domestically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Sheet1!$E$1:$H$1</c:f>
              <c:numCache>
                <c:formatCode>General</c:formatCode>
                <c:ptCount val="4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</c:numCache>
            </c:numRef>
          </c:cat>
          <c:val>
            <c:numRef>
              <c:f>Sheet1!$E$2:$H$2</c:f>
              <c:numCache>
                <c:formatCode>General</c:formatCode>
                <c:ptCount val="4"/>
                <c:pt idx="0">
                  <c:v>598.4</c:v>
                </c:pt>
                <c:pt idx="1">
                  <c:v>265.9299999999996</c:v>
                </c:pt>
                <c:pt idx="2">
                  <c:v>367.2</c:v>
                </c:pt>
                <c:pt idx="3">
                  <c:v>549.9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Funded internationally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Sheet1!$E$1:$H$1</c:f>
              <c:numCache>
                <c:formatCode>General</c:formatCode>
                <c:ptCount val="4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</c:numCache>
            </c:numRef>
          </c:cat>
          <c:val>
            <c:numRef>
              <c:f>Sheet1!$E$3:$H$3</c:f>
              <c:numCache>
                <c:formatCode>General</c:formatCode>
                <c:ptCount val="4"/>
                <c:pt idx="0">
                  <c:v>285.6</c:v>
                </c:pt>
                <c:pt idx="1">
                  <c:v>284.27</c:v>
                </c:pt>
                <c:pt idx="2">
                  <c:v>313.2</c:v>
                </c:pt>
                <c:pt idx="3">
                  <c:v>451.2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Unfunded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Sheet1!$E$1:$H$1</c:f>
              <c:numCache>
                <c:formatCode>General</c:formatCode>
                <c:ptCount val="4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</c:numCache>
            </c:numRef>
          </c:cat>
          <c:val>
            <c:numRef>
              <c:f>Sheet1!$E$4:$H$4</c:f>
              <c:numCache>
                <c:formatCode>General</c:formatCode>
                <c:ptCount val="4"/>
                <c:pt idx="0">
                  <c:v>489.6</c:v>
                </c:pt>
                <c:pt idx="1">
                  <c:v>375.97</c:v>
                </c:pt>
                <c:pt idx="2">
                  <c:v>399.6</c:v>
                </c:pt>
                <c:pt idx="3">
                  <c:v>408.9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243400864"/>
        <c:axId val="-1201701488"/>
      </c:barChart>
      <c:catAx>
        <c:axId val="-1243400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01701488"/>
        <c:crosses val="autoZero"/>
        <c:auto val="1"/>
        <c:lblAlgn val="ctr"/>
        <c:lblOffset val="100"/>
        <c:noMultiLvlLbl val="0"/>
      </c:catAx>
      <c:valAx>
        <c:axId val="-1201701488"/>
        <c:scaling>
          <c:orientation val="minMax"/>
          <c:max val="1500.0"/>
          <c:min val="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s-IS" sz="800"/>
                  <a:t>Total budget</a:t>
                </a:r>
              </a:p>
              <a:p>
                <a:pPr>
                  <a:defRPr sz="800"/>
                </a:pPr>
                <a:r>
                  <a:rPr lang="is-IS" sz="800"/>
                  <a:t>(US$ million constant 2016)</a:t>
                </a:r>
              </a:p>
            </c:rich>
          </c:tx>
          <c:layout>
            <c:manualLayout>
              <c:xMode val="edge"/>
              <c:yMode val="edge"/>
              <c:x val="0.025"/>
              <c:y val="0.2069597550306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43400864"/>
        <c:crosses val="autoZero"/>
        <c:crossBetween val="between"/>
        <c:majorUnit val="500.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3242344706912"/>
          <c:y val="0.875578156897054"/>
          <c:w val="0.750181977252843"/>
          <c:h val="0.08738480606590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1024AE92-CE54-1F44-991F-43B61FA1E016}" type="datetimeFigureOut">
              <a:rPr lang="en-US"/>
              <a:pPr>
                <a:defRPr/>
              </a:pPr>
              <a:t>7/7/17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85800"/>
            <a:ext cx="4556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2C09269-BE99-D34F-9DF6-A1D93F951C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9800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20" kern="1200">
        <a:solidFill>
          <a:schemeClr val="tx1"/>
        </a:solidFill>
        <a:latin typeface="+mn-lt"/>
        <a:ea typeface="+mn-ea"/>
        <a:cs typeface="+mn-cs"/>
      </a:defRPr>
    </a:lvl1pPr>
    <a:lvl2pPr marL="502920" algn="l" rtl="0" eaLnBrk="0" fontAlgn="base" hangingPunct="0">
      <a:spcBef>
        <a:spcPct val="30000"/>
      </a:spcBef>
      <a:spcAft>
        <a:spcPct val="0"/>
      </a:spcAft>
      <a:defRPr sz="1320" kern="1200">
        <a:solidFill>
          <a:schemeClr val="tx1"/>
        </a:solidFill>
        <a:latin typeface="+mn-lt"/>
        <a:ea typeface="+mn-ea"/>
        <a:cs typeface="+mn-cs"/>
      </a:defRPr>
    </a:lvl2pPr>
    <a:lvl3pPr marL="1005840" algn="l" rtl="0" eaLnBrk="0" fontAlgn="base" hangingPunct="0">
      <a:spcBef>
        <a:spcPct val="30000"/>
      </a:spcBef>
      <a:spcAft>
        <a:spcPct val="0"/>
      </a:spcAft>
      <a:defRPr sz="1320" kern="1200">
        <a:solidFill>
          <a:schemeClr val="tx1"/>
        </a:solidFill>
        <a:latin typeface="+mn-lt"/>
        <a:ea typeface="+mn-ea"/>
        <a:cs typeface="+mn-cs"/>
      </a:defRPr>
    </a:lvl3pPr>
    <a:lvl4pPr marL="1508760" algn="l" rtl="0" eaLnBrk="0" fontAlgn="base" hangingPunct="0">
      <a:spcBef>
        <a:spcPct val="30000"/>
      </a:spcBef>
      <a:spcAft>
        <a:spcPct val="0"/>
      </a:spcAft>
      <a:defRPr sz="1320" kern="1200">
        <a:solidFill>
          <a:schemeClr val="tx1"/>
        </a:solidFill>
        <a:latin typeface="+mn-lt"/>
        <a:ea typeface="+mn-ea"/>
        <a:cs typeface="+mn-cs"/>
      </a:defRPr>
    </a:lvl4pPr>
    <a:lvl5pPr marL="2011680" algn="l" rtl="0" eaLnBrk="0" fontAlgn="base" hangingPunct="0">
      <a:spcBef>
        <a:spcPct val="30000"/>
      </a:spcBef>
      <a:spcAft>
        <a:spcPct val="0"/>
      </a:spcAft>
      <a:defRPr sz="1320" kern="1200">
        <a:solidFill>
          <a:schemeClr val="tx1"/>
        </a:solidFill>
        <a:latin typeface="+mn-lt"/>
        <a:ea typeface="+mn-ea"/>
        <a:cs typeface="+mn-cs"/>
      </a:defRPr>
    </a:lvl5pPr>
    <a:lvl6pPr marL="2514600" algn="l" defTabSz="1005840" rtl="0" eaLnBrk="1" latinLnBrk="0" hangingPunct="1">
      <a:defRPr sz="132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1005840" rtl="0" eaLnBrk="1" latinLnBrk="0" hangingPunct="1">
      <a:defRPr sz="132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1005840" rtl="0" eaLnBrk="1" latinLnBrk="0" hangingPunct="1">
      <a:defRPr sz="132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1005840" rtl="0" eaLnBrk="1" latinLnBrk="0" hangingPunct="1">
      <a:defRPr sz="13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85800"/>
            <a:ext cx="4556125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14C15BB-DE97-8C44-99DC-974E2E9BC739}" type="slidenum">
              <a:rPr lang="en-US" altLang="en-US"/>
              <a:pPr/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85800"/>
            <a:ext cx="4556125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42731D8-45E2-EE42-876D-C24AF3763D04}" type="slidenum">
              <a:rPr lang="en-US" altLang="en-US"/>
              <a:pPr/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85800"/>
            <a:ext cx="4556125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altLang="en-US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2A39E18-B660-F340-8320-C41F739306AC}" type="slidenum">
              <a:rPr lang="es-ES_tradnl" altLang="en-US">
                <a:solidFill>
                  <a:srgbClr val="000000"/>
                </a:solidFill>
              </a:rPr>
              <a:pPr/>
              <a:t>13</a:t>
            </a:fld>
            <a:endParaRPr lang="es-ES_tradnl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85800"/>
            <a:ext cx="4556125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alt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096DBAA-03F1-8242-AA75-A9C719504D04}" type="slidenum">
              <a:rPr lang="es-ES_tradnl" altLang="en-US">
                <a:solidFill>
                  <a:srgbClr val="000000"/>
                </a:solidFill>
              </a:rPr>
              <a:pPr/>
              <a:t>14</a:t>
            </a:fld>
            <a:endParaRPr lang="es-ES_tradnl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85800"/>
            <a:ext cx="4556125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57685E9-C968-3243-8156-208BAD94A3B5}" type="slidenum">
              <a:rPr lang="en-US" altLang="en-US">
                <a:solidFill>
                  <a:srgbClr val="000000"/>
                </a:solidFill>
              </a:rPr>
              <a:pPr/>
              <a:t>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309" y="2348401"/>
            <a:ext cx="8537496" cy="16204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618" y="4283816"/>
            <a:ext cx="703087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131CD-0174-FB4A-9B66-83D4030BA685}" type="datetimeFigureOut">
              <a:rPr lang="en-GB" altLang="en-US"/>
              <a:pPr>
                <a:defRPr/>
              </a:pPr>
              <a:t>07/07/2017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D7484-F8C1-6A42-98F3-6E16952A65A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8147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1982" y="302738"/>
            <a:ext cx="2259925" cy="64502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207" y="302738"/>
            <a:ext cx="6612374" cy="64502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E199D-2840-1D4E-B729-4F556C05B0DF}" type="datetimeFigureOut">
              <a:rPr lang="en-GB" altLang="en-US"/>
              <a:pPr>
                <a:defRPr/>
              </a:pPr>
              <a:t>07/07/2017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1D4B5-2D84-B74D-8536-5F83911725E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4555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3177884"/>
            <a:ext cx="2630183" cy="1256868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607" y="6325428"/>
            <a:ext cx="1146477" cy="871438"/>
          </a:xfrm>
          <a:prstGeom prst="rect">
            <a:avLst/>
          </a:prstGeom>
        </p:spPr>
      </p:pic>
      <p:sp>
        <p:nvSpPr>
          <p:cNvPr id="11" name="Content Placeholder 15"/>
          <p:cNvSpPr>
            <a:spLocks noGrp="1"/>
          </p:cNvSpPr>
          <p:nvPr>
            <p:ph sz="quarter" idx="13" hasCustomPrompt="1"/>
          </p:nvPr>
        </p:nvSpPr>
        <p:spPr>
          <a:xfrm>
            <a:off x="2940051" y="4551365"/>
            <a:ext cx="5522913" cy="498474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Click to edit Sub header</a:t>
            </a:r>
          </a:p>
        </p:txBody>
      </p:sp>
      <p:sp>
        <p:nvSpPr>
          <p:cNvPr id="12" name="Title 16"/>
          <p:cNvSpPr>
            <a:spLocks noGrp="1"/>
          </p:cNvSpPr>
          <p:nvPr>
            <p:ph type="title" hasCustomPrompt="1"/>
          </p:nvPr>
        </p:nvSpPr>
        <p:spPr>
          <a:xfrm>
            <a:off x="2940051" y="3177884"/>
            <a:ext cx="5522913" cy="1256868"/>
          </a:xfrm>
        </p:spPr>
        <p:txBody>
          <a:bodyPr wrap="square">
            <a:normAutofit/>
          </a:bodyPr>
          <a:lstStyle/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4" y="2012415"/>
            <a:ext cx="7631222" cy="4611670"/>
          </a:xfrm>
        </p:spPr>
        <p:txBody>
          <a:bodyPr/>
          <a:lstStyle>
            <a:lvl1pPr marL="258008" indent="-258008">
              <a:spcBef>
                <a:spcPts val="996"/>
              </a:spcBef>
              <a:spcAft>
                <a:spcPts val="544"/>
              </a:spcAft>
              <a:defRPr/>
            </a:lvl1pPr>
            <a:lvl2pPr marL="258008" indent="-258008">
              <a:spcBef>
                <a:spcPts val="996"/>
              </a:spcBef>
              <a:spcAft>
                <a:spcPts val="544"/>
              </a:spcAft>
              <a:defRPr/>
            </a:lvl2pPr>
            <a:lvl3pPr marL="258008" indent="-258008">
              <a:spcBef>
                <a:spcPts val="996"/>
              </a:spcBef>
              <a:spcAft>
                <a:spcPts val="544"/>
              </a:spcAft>
              <a:defRPr/>
            </a:lvl3pPr>
            <a:lvl4pPr marL="258008" indent="-258008">
              <a:spcBef>
                <a:spcPts val="996"/>
              </a:spcBef>
              <a:spcAft>
                <a:spcPts val="544"/>
              </a:spcAft>
              <a:defRPr/>
            </a:lvl4pPr>
            <a:lvl5pPr marL="258008" indent="-258008">
              <a:spcBef>
                <a:spcPts val="996"/>
              </a:spcBef>
              <a:spcAft>
                <a:spcPts val="544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936046"/>
            <a:ext cx="791110" cy="759005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836137" y="6996067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1111" y="6996067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791111" y="7111495"/>
            <a:ext cx="3595954" cy="180504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800" i="0" kern="1200" dirty="0" smtClean="0">
                <a:effectLst/>
                <a:latin typeface="Calibri" charset="0"/>
                <a:ea typeface="Calibri" charset="0"/>
                <a:cs typeface="Calibri" charset="0"/>
              </a:rPr>
              <a:t>GLI Training Package: </a:t>
            </a:r>
            <a:r>
              <a:rPr lang="en-US" sz="800" b="0" i="0" kern="1200" dirty="0" smtClean="0">
                <a:effectLst/>
                <a:latin typeface="Calibri" charset="0"/>
                <a:ea typeface="Calibri" charset="0"/>
                <a:cs typeface="Calibri" charset="0"/>
              </a:rPr>
              <a:t>Programmatic Module 7: </a:t>
            </a:r>
            <a:r>
              <a:rPr lang="en-GB" sz="800" b="0" i="0" kern="1200" dirty="0" smtClean="0">
                <a:effectLst/>
                <a:latin typeface="Calibri" charset="0"/>
                <a:ea typeface="Calibri" charset="0"/>
                <a:cs typeface="Calibri" charset="0"/>
              </a:rPr>
              <a:t>Funding your Programme</a:t>
            </a:r>
            <a:endParaRPr lang="en-US" sz="800" b="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Slide Number Placeholder 24"/>
          <p:cNvSpPr txBox="1">
            <a:spLocks/>
          </p:cNvSpPr>
          <p:nvPr/>
        </p:nvSpPr>
        <p:spPr>
          <a:xfrm>
            <a:off x="8836136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z="1089" smtClean="0"/>
              <a:pPr/>
              <a:t>‹#›</a:t>
            </a:fld>
            <a:endParaRPr lang="en-US" sz="1089" dirty="0"/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>
          <a:xfrm>
            <a:off x="1204915" y="936046"/>
            <a:ext cx="7631221" cy="759005"/>
          </a:xfrm>
        </p:spPr>
        <p:txBody>
          <a:bodyPr wrap="square">
            <a:normAutofit/>
          </a:bodyPr>
          <a:lstStyle/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625" userDrawn="1">
          <p15:clr>
            <a:srgbClr val="FBAE40"/>
          </p15:clr>
        </p15:guide>
        <p15:guide id="2" pos="3474" userDrawn="1">
          <p15:clr>
            <a:srgbClr val="FBAE40"/>
          </p15:clr>
        </p15:guide>
        <p15:guide id="3" pos="6116" userDrawn="1">
          <p15:clr>
            <a:srgbClr val="FBAE40"/>
          </p15:clr>
        </p15:guide>
        <p15:guide id="4" pos="6464" userDrawn="1">
          <p15:clr>
            <a:srgbClr val="FBAE40"/>
          </p15:clr>
        </p15:guide>
        <p15:guide id="5" pos="535" userDrawn="1">
          <p15:clr>
            <a:srgbClr val="FBAE40"/>
          </p15:clr>
        </p15:guide>
        <p15:guide id="6" pos="834" userDrawn="1">
          <p15:clr>
            <a:srgbClr val="FBAE40"/>
          </p15:clr>
        </p15:guide>
        <p15:guide id="7" orient="horz" pos="1175" userDrawn="1">
          <p15:clr>
            <a:srgbClr val="FBAE40"/>
          </p15:clr>
        </p15:guide>
        <p15:guide id="8" orient="horz" pos="649" userDrawn="1">
          <p15:clr>
            <a:srgbClr val="FBAE40"/>
          </p15:clr>
        </p15:guide>
        <p15:guide id="9" orient="horz" pos="4600" userDrawn="1">
          <p15:clr>
            <a:srgbClr val="FBAE40"/>
          </p15:clr>
        </p15:guide>
        <p15:guide id="10" orient="horz" pos="140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erci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204914" y="2012415"/>
            <a:ext cx="7631222" cy="4611670"/>
          </a:xfrm>
        </p:spPr>
        <p:txBody>
          <a:bodyPr/>
          <a:lstStyle>
            <a:lvl1pPr marL="258008" indent="-258008">
              <a:spcBef>
                <a:spcPts val="996"/>
              </a:spcBef>
              <a:spcAft>
                <a:spcPts val="544"/>
              </a:spcAft>
              <a:defRPr/>
            </a:lvl1pPr>
            <a:lvl2pPr marL="258008" indent="-258008">
              <a:spcBef>
                <a:spcPts val="996"/>
              </a:spcBef>
              <a:spcAft>
                <a:spcPts val="544"/>
              </a:spcAft>
              <a:defRPr/>
            </a:lvl2pPr>
            <a:lvl3pPr marL="258008" indent="-258008">
              <a:spcBef>
                <a:spcPts val="996"/>
              </a:spcBef>
              <a:spcAft>
                <a:spcPts val="544"/>
              </a:spcAft>
              <a:defRPr/>
            </a:lvl3pPr>
            <a:lvl4pPr marL="258008" indent="-258008">
              <a:spcBef>
                <a:spcPts val="996"/>
              </a:spcBef>
              <a:spcAft>
                <a:spcPts val="544"/>
              </a:spcAft>
              <a:defRPr/>
            </a:lvl4pPr>
            <a:lvl5pPr marL="258008" indent="-258008">
              <a:spcBef>
                <a:spcPts val="996"/>
              </a:spcBef>
              <a:spcAft>
                <a:spcPts val="544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936046"/>
            <a:ext cx="791110" cy="7590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836137" y="6996067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91111" y="6996067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>
          <a:xfrm>
            <a:off x="791111" y="7111495"/>
            <a:ext cx="3595954" cy="180504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726" i="0" kern="1200" dirty="0" smtClean="0">
                <a:effectLst/>
                <a:latin typeface="+mn-lt"/>
                <a:ea typeface="Lucida Sans" charset="0"/>
                <a:cs typeface="Lucida Sans" charset="0"/>
              </a:rPr>
              <a:t>GLI Training Package: </a:t>
            </a:r>
            <a:r>
              <a:rPr lang="en-GB" sz="726" b="0" i="0" kern="1200" dirty="0" smtClean="0">
                <a:effectLst/>
                <a:latin typeface="+mn-lt"/>
                <a:ea typeface="Lucida Sans" charset="0"/>
                <a:cs typeface="Lucida Sans" charset="0"/>
              </a:rPr>
              <a:t>P</a:t>
            </a:r>
            <a:r>
              <a:rPr lang="en-GB" sz="726" b="0" i="0" dirty="0" smtClean="0">
                <a:latin typeface="+mn-lt"/>
                <a:ea typeface="Lucida Sans" charset="0"/>
                <a:cs typeface="Lucida Sans" charset="0"/>
              </a:rPr>
              <a:t>lan and implement a quality assurance programme </a:t>
            </a:r>
            <a:endParaRPr lang="en-US" sz="816" b="0" i="0" dirty="0">
              <a:latin typeface="+mn-lt"/>
              <a:ea typeface="Lucida Sans" charset="0"/>
              <a:cs typeface="Lucida Sans" charset="0"/>
            </a:endParaRPr>
          </a:p>
        </p:txBody>
      </p:sp>
      <p:sp>
        <p:nvSpPr>
          <p:cNvPr id="15" name="Slide Number Placeholder 24"/>
          <p:cNvSpPr txBox="1">
            <a:spLocks/>
          </p:cNvSpPr>
          <p:nvPr/>
        </p:nvSpPr>
        <p:spPr>
          <a:xfrm>
            <a:off x="8836136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z="1089" smtClean="0"/>
              <a:pPr/>
              <a:t>‹#›</a:t>
            </a:fld>
            <a:endParaRPr lang="en-US" sz="1089" dirty="0"/>
          </a:p>
        </p:txBody>
      </p:sp>
      <p:sp>
        <p:nvSpPr>
          <p:cNvPr id="16" name="Title 16"/>
          <p:cNvSpPr>
            <a:spLocks noGrp="1"/>
          </p:cNvSpPr>
          <p:nvPr>
            <p:ph type="title" hasCustomPrompt="1"/>
          </p:nvPr>
        </p:nvSpPr>
        <p:spPr>
          <a:xfrm>
            <a:off x="1204915" y="936046"/>
            <a:ext cx="7631221" cy="759005"/>
          </a:xfrm>
        </p:spPr>
        <p:txBody>
          <a:bodyPr wrap="square">
            <a:normAutofit/>
          </a:bodyPr>
          <a:lstStyle>
            <a:lvl1pPr>
              <a:defRPr>
                <a:solidFill>
                  <a:srgbClr val="DC1F26"/>
                </a:solidFill>
              </a:defRPr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4" y="967219"/>
            <a:ext cx="664464" cy="6766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>
            <a:spLocks noChangeArrowheads="1"/>
          </p:cNvSpPr>
          <p:nvPr userDrawn="1"/>
        </p:nvSpPr>
        <p:spPr bwMode="auto">
          <a:xfrm>
            <a:off x="7459038" y="6877205"/>
            <a:ext cx="2356642" cy="35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4" tIns="45698" rIns="91394" bIns="4569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1700" b="1" dirty="0">
                <a:solidFill>
                  <a:schemeClr val="bg1"/>
                </a:solidFill>
                <a:latin typeface="Lucida Sans Unicode" pitchFamily="34" charset="0"/>
                <a:ea typeface="+mn-ea"/>
              </a:rPr>
              <a:t>GLI training package</a:t>
            </a: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53309" y="1931920"/>
            <a:ext cx="8537496" cy="2016973"/>
          </a:xfrm>
        </p:spPr>
        <p:txBody>
          <a:bodyPr anchor="b"/>
          <a:lstStyle>
            <a:lvl1pPr algn="r">
              <a:defRPr sz="4800" b="1" baseline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53309" y="3981128"/>
            <a:ext cx="8537496" cy="1322451"/>
          </a:xfrm>
        </p:spPr>
        <p:txBody>
          <a:bodyPr lIns="45713" rIns="45713"/>
          <a:lstStyle>
            <a:lvl1pPr marL="0" marR="63998" indent="0" algn="r">
              <a:buNone/>
              <a:defRPr baseline="0">
                <a:solidFill>
                  <a:schemeClr val="tx2"/>
                </a:solidFill>
              </a:defRPr>
            </a:lvl1pPr>
            <a:lvl2pPr marL="457131" indent="0" algn="ctr">
              <a:buNone/>
            </a:lvl2pPr>
            <a:lvl3pPr marL="914263" indent="0" algn="ctr">
              <a:buNone/>
            </a:lvl3pPr>
            <a:lvl4pPr marL="1371394" indent="0" algn="ctr">
              <a:buNone/>
            </a:lvl4pPr>
            <a:lvl5pPr marL="1828525" indent="0" algn="ctr">
              <a:buNone/>
            </a:lvl5pPr>
            <a:lvl6pPr marL="2285657" indent="0" algn="ctr">
              <a:buNone/>
            </a:lvl6pPr>
            <a:lvl7pPr marL="2742788" indent="0" algn="ctr">
              <a:buNone/>
            </a:lvl7pPr>
            <a:lvl8pPr marL="3199919" indent="0" algn="ctr">
              <a:buNone/>
            </a:lvl8pPr>
            <a:lvl9pPr marL="3657050" indent="0" algn="ctr">
              <a:buNone/>
            </a:lvl9pPr>
            <a:extLst/>
          </a:lstStyle>
          <a:p>
            <a:r>
              <a:rPr lang="en-US" altLang="zh-CN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40691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 userDrawn="1"/>
        </p:nvSpPr>
        <p:spPr bwMode="auto">
          <a:xfrm>
            <a:off x="4575236" y="6877205"/>
            <a:ext cx="5240444" cy="35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4" tIns="45698" rIns="91394" bIns="4569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1700" b="1" dirty="0">
                <a:solidFill>
                  <a:srgbClr val="0293E0"/>
                </a:solidFill>
                <a:latin typeface="Lucida Sans Unicode" pitchFamily="34" charset="0"/>
                <a:ea typeface="+mn-ea"/>
              </a:rPr>
              <a:t>GLI training package- Funding your Programme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511678" y="1718107"/>
            <a:ext cx="9022248" cy="4581622"/>
          </a:xfrm>
        </p:spPr>
        <p:txBody>
          <a:bodyPr/>
          <a:lstStyle>
            <a:lvl1pPr marL="109521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2242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Comparis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206" y="1632891"/>
            <a:ext cx="4436150" cy="49890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757" y="1632891"/>
            <a:ext cx="4436150" cy="49890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altLang="zh-CN" noProof="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sz="3900" baseline="0"/>
            </a:lvl1pPr>
            <a:extLst/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07617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ctivi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96760" y="1794469"/>
            <a:ext cx="9022248" cy="454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9841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8C9B-B95B-D745-BDE5-935B2EFE4275}" type="datetime1">
              <a:rPr lang="en-ZA" smtClean="0"/>
              <a:t>2017/07/07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3655" y="7038442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89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955C4-99AE-AB4E-9245-6DCDCD419C06}" type="datetimeFigureOut">
              <a:rPr lang="en-GB" altLang="en-US"/>
              <a:pPr>
                <a:defRPr/>
              </a:pPr>
              <a:t>07/07/2017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BD2F6-0B0B-A14A-AA62-DB41875B667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6847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206" y="1763926"/>
            <a:ext cx="4436150" cy="49890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757" y="1763926"/>
            <a:ext cx="4436150" cy="49890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DBF35-4045-9747-B061-BB45604D32D8}" type="datetimeFigureOut">
              <a:rPr lang="en-GB" altLang="en-US"/>
              <a:pPr>
                <a:defRPr/>
              </a:pPr>
              <a:t>07/07/2017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321A5-AFC3-0E4B-9D5F-6338C1F6172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45015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206" y="1692178"/>
            <a:ext cx="4437894" cy="7052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1" indent="0">
              <a:buNone/>
              <a:defRPr sz="2000" b="1"/>
            </a:lvl2pPr>
            <a:lvl3pPr marL="914263" indent="0">
              <a:buNone/>
              <a:defRPr sz="1800" b="1"/>
            </a:lvl3pPr>
            <a:lvl4pPr marL="1371394" indent="0">
              <a:buNone/>
              <a:defRPr sz="1600" b="1"/>
            </a:lvl4pPr>
            <a:lvl5pPr marL="1828525" indent="0">
              <a:buNone/>
              <a:defRPr sz="1600" b="1"/>
            </a:lvl5pPr>
            <a:lvl6pPr marL="2285657" indent="0">
              <a:buNone/>
              <a:defRPr sz="1600" b="1"/>
            </a:lvl6pPr>
            <a:lvl7pPr marL="2742788" indent="0">
              <a:buNone/>
              <a:defRPr sz="1600" b="1"/>
            </a:lvl7pPr>
            <a:lvl8pPr marL="3199919" indent="0">
              <a:buNone/>
              <a:defRPr sz="1600" b="1"/>
            </a:lvl8pPr>
            <a:lvl9pPr marL="365705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206" y="2397397"/>
            <a:ext cx="4437894" cy="4355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2271" y="1692178"/>
            <a:ext cx="4439637" cy="7052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1" indent="0">
              <a:buNone/>
              <a:defRPr sz="2000" b="1"/>
            </a:lvl2pPr>
            <a:lvl3pPr marL="914263" indent="0">
              <a:buNone/>
              <a:defRPr sz="1800" b="1"/>
            </a:lvl3pPr>
            <a:lvl4pPr marL="1371394" indent="0">
              <a:buNone/>
              <a:defRPr sz="1600" b="1"/>
            </a:lvl4pPr>
            <a:lvl5pPr marL="1828525" indent="0">
              <a:buNone/>
              <a:defRPr sz="1600" b="1"/>
            </a:lvl5pPr>
            <a:lvl6pPr marL="2285657" indent="0">
              <a:buNone/>
              <a:defRPr sz="1600" b="1"/>
            </a:lvl6pPr>
            <a:lvl7pPr marL="2742788" indent="0">
              <a:buNone/>
              <a:defRPr sz="1600" b="1"/>
            </a:lvl7pPr>
            <a:lvl8pPr marL="3199919" indent="0">
              <a:buNone/>
              <a:defRPr sz="1600" b="1"/>
            </a:lvl8pPr>
            <a:lvl9pPr marL="365705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2271" y="2397397"/>
            <a:ext cx="4439637" cy="4355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F927D-4413-364D-BE40-B9C9EA2B377A}" type="datetimeFigureOut">
              <a:rPr lang="en-GB" altLang="en-US"/>
              <a:pPr>
                <a:defRPr/>
              </a:pPr>
              <a:t>07/07/2017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90207-B27C-754C-B7E6-6E6FC694684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965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687B1-FF2D-FA49-A21B-B6A2BD01AAD7}" type="datetimeFigureOut">
              <a:rPr lang="en-GB" altLang="en-US"/>
              <a:pPr>
                <a:defRPr/>
              </a:pPr>
              <a:t>07/07/2017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7F409-9020-1644-9F0A-CA3ABEB8A32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9631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97191-FB75-8A41-9335-D2D1A31A25BC}" type="datetimeFigureOut">
              <a:rPr lang="en-GB" altLang="en-US"/>
              <a:pPr>
                <a:defRPr/>
              </a:pPr>
              <a:t>07/07/2017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BDD42-5953-7748-B758-53DEE708DB2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8288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207" y="300987"/>
            <a:ext cx="3304444" cy="12809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6969" y="300989"/>
            <a:ext cx="5614938" cy="64519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207" y="1581934"/>
            <a:ext cx="3304444" cy="5171028"/>
          </a:xfrm>
        </p:spPr>
        <p:txBody>
          <a:bodyPr/>
          <a:lstStyle>
            <a:lvl1pPr marL="0" indent="0">
              <a:buNone/>
              <a:defRPr sz="1400"/>
            </a:lvl1pPr>
            <a:lvl2pPr marL="457131" indent="0">
              <a:buNone/>
              <a:defRPr sz="1200"/>
            </a:lvl2pPr>
            <a:lvl3pPr marL="914263" indent="0">
              <a:buNone/>
              <a:defRPr sz="1000"/>
            </a:lvl3pPr>
            <a:lvl4pPr marL="1371394" indent="0">
              <a:buNone/>
              <a:defRPr sz="900"/>
            </a:lvl4pPr>
            <a:lvl5pPr marL="1828525" indent="0">
              <a:buNone/>
              <a:defRPr sz="900"/>
            </a:lvl5pPr>
            <a:lvl6pPr marL="2285657" indent="0">
              <a:buNone/>
              <a:defRPr sz="900"/>
            </a:lvl6pPr>
            <a:lvl7pPr marL="2742788" indent="0">
              <a:buNone/>
              <a:defRPr sz="900"/>
            </a:lvl7pPr>
            <a:lvl8pPr marL="3199919" indent="0">
              <a:buNone/>
              <a:defRPr sz="900"/>
            </a:lvl8pPr>
            <a:lvl9pPr marL="365705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8200A-5389-274C-BBFE-A67568B7DEC3}" type="datetimeFigureOut">
              <a:rPr lang="en-GB" altLang="en-US"/>
              <a:pPr>
                <a:defRPr/>
              </a:pPr>
              <a:t>07/07/2017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150B3-E1D9-1547-B6B0-6B7293DE9BD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4349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717" y="5291772"/>
            <a:ext cx="6026468" cy="62472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8717" y="675471"/>
            <a:ext cx="6026468" cy="453580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31" indent="0">
              <a:buNone/>
              <a:defRPr sz="2800"/>
            </a:lvl2pPr>
            <a:lvl3pPr marL="914263" indent="0">
              <a:buNone/>
              <a:defRPr sz="2400"/>
            </a:lvl3pPr>
            <a:lvl4pPr marL="1371394" indent="0">
              <a:buNone/>
              <a:defRPr sz="2000"/>
            </a:lvl4pPr>
            <a:lvl5pPr marL="1828525" indent="0">
              <a:buNone/>
              <a:defRPr sz="2000"/>
            </a:lvl5pPr>
            <a:lvl6pPr marL="2285657" indent="0">
              <a:buNone/>
              <a:defRPr sz="2000"/>
            </a:lvl6pPr>
            <a:lvl7pPr marL="2742788" indent="0">
              <a:buNone/>
              <a:defRPr sz="2000"/>
            </a:lvl7pPr>
            <a:lvl8pPr marL="3199919" indent="0">
              <a:buNone/>
              <a:defRPr sz="2000"/>
            </a:lvl8pPr>
            <a:lvl9pPr marL="365705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717" y="5916496"/>
            <a:ext cx="6026468" cy="887211"/>
          </a:xfrm>
        </p:spPr>
        <p:txBody>
          <a:bodyPr/>
          <a:lstStyle>
            <a:lvl1pPr marL="0" indent="0">
              <a:buNone/>
              <a:defRPr sz="1400"/>
            </a:lvl1pPr>
            <a:lvl2pPr marL="457131" indent="0">
              <a:buNone/>
              <a:defRPr sz="1200"/>
            </a:lvl2pPr>
            <a:lvl3pPr marL="914263" indent="0">
              <a:buNone/>
              <a:defRPr sz="1000"/>
            </a:lvl3pPr>
            <a:lvl4pPr marL="1371394" indent="0">
              <a:buNone/>
              <a:defRPr sz="900"/>
            </a:lvl4pPr>
            <a:lvl5pPr marL="1828525" indent="0">
              <a:buNone/>
              <a:defRPr sz="900"/>
            </a:lvl5pPr>
            <a:lvl6pPr marL="2285657" indent="0">
              <a:buNone/>
              <a:defRPr sz="900"/>
            </a:lvl6pPr>
            <a:lvl7pPr marL="2742788" indent="0">
              <a:buNone/>
              <a:defRPr sz="900"/>
            </a:lvl7pPr>
            <a:lvl8pPr marL="3199919" indent="0">
              <a:buNone/>
              <a:defRPr sz="900"/>
            </a:lvl8pPr>
            <a:lvl9pPr marL="365705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73F38-15A0-8949-A881-0EC12FFFEA0F}" type="datetimeFigureOut">
              <a:rPr lang="en-GB" altLang="en-US"/>
              <a:pPr>
                <a:defRPr/>
              </a:pPr>
              <a:t>07/07/2017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AB7ACF-B1B7-FD42-A71F-27DAF498CFC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27224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DB93D-954D-5F42-B678-8B23D0E81D7B}" type="datetimeFigureOut">
              <a:rPr lang="en-GB" altLang="en-US"/>
              <a:pPr>
                <a:defRPr/>
              </a:pPr>
              <a:t>07/07/2017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2E8F2-426B-154B-A29C-D9EAFAA8469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1631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02206" y="302737"/>
            <a:ext cx="9039702" cy="125994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7" tIns="45713" rIns="91427" bIns="4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2206" y="1763925"/>
            <a:ext cx="9039702" cy="498903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206" y="7006699"/>
            <a:ext cx="2343626" cy="402483"/>
          </a:xfrm>
          <a:prstGeom prst="rect">
            <a:avLst/>
          </a:prstGeom>
        </p:spPr>
        <p:txBody>
          <a:bodyPr vert="horz" wrap="square" lIns="91427" tIns="45713" rIns="91427" bIns="45713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D851C5C3-795D-B842-9CC4-A3E56048FB0A}" type="datetimeFigureOut">
              <a:rPr lang="en-GB" altLang="en-US"/>
              <a:pPr>
                <a:defRPr/>
              </a:pPr>
              <a:t>07/07/2017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1739" y="7006699"/>
            <a:ext cx="3180636" cy="402483"/>
          </a:xfrm>
          <a:prstGeom prst="rect">
            <a:avLst/>
          </a:prstGeom>
        </p:spPr>
        <p:txBody>
          <a:bodyPr vert="horz" wrap="square" lIns="91427" tIns="45713" rIns="91427" bIns="45713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98281" y="7006699"/>
            <a:ext cx="2343626" cy="402483"/>
          </a:xfrm>
          <a:prstGeom prst="rect">
            <a:avLst/>
          </a:prstGeom>
        </p:spPr>
        <p:txBody>
          <a:bodyPr vert="horz" wrap="square" lIns="91427" tIns="45713" rIns="91427" bIns="4571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817B3F91-F10F-014C-A765-3EAE6569B91A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3" r:id="rId1"/>
    <p:sldLayoutId id="2147484624" r:id="rId2"/>
    <p:sldLayoutId id="2147484625" r:id="rId3"/>
    <p:sldLayoutId id="2147484626" r:id="rId4"/>
    <p:sldLayoutId id="2147484627" r:id="rId5"/>
    <p:sldLayoutId id="2147484628" r:id="rId6"/>
    <p:sldLayoutId id="2147484629" r:id="rId7"/>
    <p:sldLayoutId id="2147484630" r:id="rId8"/>
    <p:sldLayoutId id="2147484631" r:id="rId9"/>
    <p:sldLayoutId id="2147484632" r:id="rId10"/>
  </p:sldLayoutIdLst>
  <p:timing>
    <p:tnLst>
      <p:par>
        <p:cTn id="1" dur="indefinite" restart="never" nodeType="tmRoot"/>
      </p:par>
    </p:tnLst>
  </p:timing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2" indent="-228566" algn="l" defTabSz="91426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4" indent="-228566" algn="l" defTabSz="91426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5" indent="-228566" algn="l" defTabSz="91426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6" indent="-228566" algn="l" defTabSz="91426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1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3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4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5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8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9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0" algn="l" defTabSz="914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0533" y="402484"/>
            <a:ext cx="8663047" cy="146118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0533" y="2012414"/>
            <a:ext cx="8663047" cy="47965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0533" y="7006701"/>
            <a:ext cx="225992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851C5C3-795D-B842-9CC4-A3E56048FB0A}" type="datetimeFigureOut">
              <a:rPr lang="en-GB" altLang="en-US" smtClean="0"/>
              <a:pPr>
                <a:defRPr/>
              </a:pPr>
              <a:t>07/07/2017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7113" y="7006701"/>
            <a:ext cx="338988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6136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89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fld id="{817B3F91-F10F-014C-A765-3EAE6569B91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4649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1" r:id="rId1"/>
    <p:sldLayoutId id="2147484662" r:id="rId2"/>
    <p:sldLayoutId id="2147484663" r:id="rId3"/>
    <p:sldLayoutId id="2147484664" r:id="rId4"/>
    <p:sldLayoutId id="2147484665" r:id="rId5"/>
    <p:sldLayoutId id="2147484666" r:id="rId6"/>
    <p:sldLayoutId id="2147484667" r:id="rId7"/>
    <p:sldLayoutId id="2147484668" r:id="rId8"/>
  </p:sldLayoutIdLst>
  <p:txStyles>
    <p:titleStyle>
      <a:lvl1pPr algn="l" defTabSz="911171" rtl="0" eaLnBrk="1" latinLnBrk="0" hangingPunct="1">
        <a:lnSpc>
          <a:spcPct val="90000"/>
        </a:lnSpc>
        <a:spcBef>
          <a:spcPct val="0"/>
        </a:spcBef>
        <a:buNone/>
        <a:defRPr sz="2540" b="1" i="1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1pPr>
    </p:titleStyle>
    <p:bodyStyle>
      <a:lvl1pPr marL="227792" indent="-227792" algn="l" defTabSz="911171" rtl="0" eaLnBrk="1" latinLnBrk="0" hangingPunct="1">
        <a:lnSpc>
          <a:spcPct val="100000"/>
        </a:lnSpc>
        <a:spcBef>
          <a:spcPts val="996"/>
        </a:spcBef>
        <a:spcAft>
          <a:spcPts val="544"/>
        </a:spcAft>
        <a:buClr>
          <a:srgbClr val="DC1F26"/>
        </a:buClr>
        <a:buFont typeface="Wingdings" charset="2"/>
        <a:buChar char="§"/>
        <a:defRPr sz="1452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1pPr>
      <a:lvl2pPr marL="683378" indent="-227792" algn="l" defTabSz="911171" rtl="0" eaLnBrk="1" latinLnBrk="0" hangingPunct="1">
        <a:lnSpc>
          <a:spcPct val="100000"/>
        </a:lnSpc>
        <a:spcBef>
          <a:spcPts val="498"/>
        </a:spcBef>
        <a:spcAft>
          <a:spcPts val="544"/>
        </a:spcAft>
        <a:buClr>
          <a:srgbClr val="DC1F26"/>
        </a:buClr>
        <a:buFont typeface="Wingdings" charset="2"/>
        <a:buChar char="§"/>
        <a:defRPr sz="1452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2pPr>
      <a:lvl3pPr marL="1138963" indent="-227792" algn="l" defTabSz="911171" rtl="0" eaLnBrk="1" latinLnBrk="0" hangingPunct="1">
        <a:lnSpc>
          <a:spcPct val="100000"/>
        </a:lnSpc>
        <a:spcBef>
          <a:spcPts val="498"/>
        </a:spcBef>
        <a:spcAft>
          <a:spcPts val="544"/>
        </a:spcAft>
        <a:buClr>
          <a:srgbClr val="DC1F26"/>
        </a:buClr>
        <a:buFont typeface="Wingdings" charset="2"/>
        <a:buChar char="§"/>
        <a:defRPr sz="1452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3pPr>
      <a:lvl4pPr marL="1594549" indent="-227792" algn="l" defTabSz="911171" rtl="0" eaLnBrk="1" latinLnBrk="0" hangingPunct="1">
        <a:lnSpc>
          <a:spcPct val="100000"/>
        </a:lnSpc>
        <a:spcBef>
          <a:spcPts val="498"/>
        </a:spcBef>
        <a:spcAft>
          <a:spcPts val="544"/>
        </a:spcAft>
        <a:buClr>
          <a:srgbClr val="DC1F26"/>
        </a:buClr>
        <a:buFont typeface="Wingdings" charset="2"/>
        <a:buChar char="§"/>
        <a:defRPr sz="1452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4pPr>
      <a:lvl5pPr marL="2050134" indent="-227792" algn="l" defTabSz="911171" rtl="0" eaLnBrk="1" latinLnBrk="0" hangingPunct="1">
        <a:lnSpc>
          <a:spcPct val="100000"/>
        </a:lnSpc>
        <a:spcBef>
          <a:spcPts val="498"/>
        </a:spcBef>
        <a:spcAft>
          <a:spcPts val="544"/>
        </a:spcAft>
        <a:buClr>
          <a:srgbClr val="DC1F26"/>
        </a:buClr>
        <a:buFont typeface="Wingdings" charset="2"/>
        <a:buChar char="§"/>
        <a:defRPr sz="1452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5pPr>
      <a:lvl6pPr marL="2505720" indent="-227792" algn="l" defTabSz="911171" rtl="0" eaLnBrk="1" latinLnBrk="0" hangingPunct="1">
        <a:lnSpc>
          <a:spcPct val="90000"/>
        </a:lnSpc>
        <a:spcBef>
          <a:spcPts val="498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961305" indent="-227792" algn="l" defTabSz="911171" rtl="0" eaLnBrk="1" latinLnBrk="0" hangingPunct="1">
        <a:lnSpc>
          <a:spcPct val="90000"/>
        </a:lnSpc>
        <a:spcBef>
          <a:spcPts val="498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416891" indent="-227792" algn="l" defTabSz="911171" rtl="0" eaLnBrk="1" latinLnBrk="0" hangingPunct="1">
        <a:lnSpc>
          <a:spcPct val="90000"/>
        </a:lnSpc>
        <a:spcBef>
          <a:spcPts val="498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872476" indent="-227792" algn="l" defTabSz="911171" rtl="0" eaLnBrk="1" latinLnBrk="0" hangingPunct="1">
        <a:lnSpc>
          <a:spcPct val="90000"/>
        </a:lnSpc>
        <a:spcBef>
          <a:spcPts val="498"/>
        </a:spcBef>
        <a:buFont typeface="Arial" panose="020B0604020202020204" pitchFamily="34" charset="0"/>
        <a:buChar char="•"/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5585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1171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6756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2342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77927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3512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89097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44683" algn="l" defTabSz="911171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1.jp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Subtitl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PROGRAM MODULE 7 (PM7)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458" y="3419797"/>
            <a:ext cx="5027972" cy="450111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dirty="0">
                <a:ea typeface="+mj-ea"/>
              </a:rPr>
              <a:t>FUNDING YOUR PROGRAMME</a:t>
            </a:r>
            <a:endParaRPr lang="en-GB" sz="2800" dirty="0"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Intended for national TB planning and budgeting in low and middle income countries</a:t>
            </a:r>
          </a:p>
          <a:p>
            <a:pPr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Uses an ingredients approach (bottom-up costing) with default prices in combination with projected notifications</a:t>
            </a:r>
          </a:p>
          <a:p>
            <a:pPr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Excel-based</a:t>
            </a:r>
          </a:p>
          <a:p>
            <a:pPr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Does not integrate with other components of health system</a:t>
            </a:r>
          </a:p>
          <a:p>
            <a:pPr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Does not measure impact of interventions</a:t>
            </a:r>
          </a:p>
          <a:p>
            <a:pPr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Can be downloaded from: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GB" sz="2800" dirty="0"/>
              <a:t>END TB PLANNING AND BUDGETING TOOL </a:t>
            </a:r>
            <a:br>
              <a:rPr lang="en-GB" sz="2800" dirty="0"/>
            </a:br>
            <a:r>
              <a:rPr lang="en-GB" sz="2800" dirty="0"/>
              <a:t>- USED BY NTPS SINCE 2006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29657" y="5508029"/>
            <a:ext cx="75064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www.who.int/tb/areas-of-work/monitoring-evaluation/financing/planning/en/</a:t>
            </a:r>
          </a:p>
          <a:p>
            <a:endParaRPr lang="en-GB" sz="2000" dirty="0"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2034" y="927135"/>
            <a:ext cx="7504438" cy="9223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/>
              <a:t>WHO PLANNING AND BUDGETING FOR TB ACTIVITIES TOOL</a:t>
            </a:r>
          </a:p>
        </p:txBody>
      </p:sp>
      <p:pic>
        <p:nvPicPr>
          <p:cNvPr id="3891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0" r="66672" b="7672"/>
          <a:stretch>
            <a:fillRect/>
          </a:stretch>
        </p:blipFill>
        <p:spPr bwMode="auto">
          <a:xfrm>
            <a:off x="2318545" y="2195661"/>
            <a:ext cx="6840537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2270" y="2771725"/>
            <a:ext cx="1946275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n-ea"/>
                <a:cs typeface="Arial" panose="020B0604020202020204" pitchFamily="34" charset="0"/>
              </a:rPr>
              <a:t>Welcome Tab:</a:t>
            </a:r>
          </a:p>
          <a:p>
            <a:pPr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n-ea"/>
                <a:cs typeface="Arial" panose="020B0604020202020204" pitchFamily="34" charset="0"/>
              </a:rPr>
              <a:t>Follow steps to customize budget for your country: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n-ea"/>
                <a:cs typeface="Arial" panose="020B0604020202020204" pitchFamily="34" charset="0"/>
              </a:rPr>
              <a:t>Objectives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n-ea"/>
                <a:cs typeface="Arial" panose="020B0604020202020204" pitchFamily="34" charset="0"/>
              </a:rPr>
              <a:t>Treatment targets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n-ea"/>
                <a:cs typeface="Arial" panose="020B0604020202020204" pitchFamily="34" charset="0"/>
              </a:rPr>
              <a:t>Interventions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+mn-ea"/>
                <a:cs typeface="Arial" panose="020B0604020202020204" pitchFamily="34" charset="0"/>
              </a:rPr>
              <a:t>Etc.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Left Brace 10"/>
          <p:cNvSpPr/>
          <p:nvPr/>
        </p:nvSpPr>
        <p:spPr>
          <a:xfrm>
            <a:off x="2210594" y="2633831"/>
            <a:ext cx="471487" cy="2305050"/>
          </a:xfrm>
          <a:prstGeom prst="leftBrace">
            <a:avLst>
              <a:gd name="adj1" fmla="val 8333"/>
              <a:gd name="adj2" fmla="val 50378"/>
            </a:avLst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048669" y="6417935"/>
            <a:ext cx="633412" cy="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9" name="TextBox 13"/>
          <p:cNvSpPr txBox="1">
            <a:spLocks noChangeArrowheads="1"/>
          </p:cNvSpPr>
          <p:nvPr/>
        </p:nvSpPr>
        <p:spPr bwMode="auto">
          <a:xfrm>
            <a:off x="372270" y="6002436"/>
            <a:ext cx="175260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t>Select tabs to view detailed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640" y="899517"/>
            <a:ext cx="8229600" cy="9223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/>
              <a:t>WHO PLANNING AND BUDGETING FOR TB ACTIVITIES TOOL</a:t>
            </a:r>
          </a:p>
        </p:txBody>
      </p:sp>
      <p:pic>
        <p:nvPicPr>
          <p:cNvPr id="39939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78" r="57661" b="7657"/>
          <a:stretch>
            <a:fillRect/>
          </a:stretch>
        </p:blipFill>
        <p:spPr bwMode="auto">
          <a:xfrm>
            <a:off x="1277640" y="2771725"/>
            <a:ext cx="7680325" cy="381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Box 4"/>
          <p:cNvSpPr txBox="1">
            <a:spLocks noChangeArrowheads="1"/>
          </p:cNvSpPr>
          <p:nvPr/>
        </p:nvSpPr>
        <p:spPr bwMode="auto">
          <a:xfrm>
            <a:off x="1277640" y="1942846"/>
            <a:ext cx="751371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the Welcome Tab, click on the User Guide to view an example of a full Budget Sheet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Plans and budgets linked to epidemiological burden and global targets </a:t>
            </a:r>
          </a:p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NSP plan and budget for TB control are set out comprehensively in one place, in standardized format</a:t>
            </a:r>
          </a:p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Ready-made list ("checklist") of inputs/activities to consider for each TB control intervention</a:t>
            </a:r>
          </a:p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Solid foundation for resource mobilization from national/local governments, Global Fund, other donors </a:t>
            </a:r>
          </a:p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Data collected through this platform can inform Health Plan budgeting using OneHeath tool</a:t>
            </a:r>
          </a:p>
          <a:p>
            <a:endParaRPr lang="en-GB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GB" sz="2800" dirty="0"/>
              <a:t>BENEFITS OF END TB PLANNING AND BUDGETING TOOL </a:t>
            </a:r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r="32967" b="64729"/>
          <a:stretch/>
        </p:blipFill>
        <p:spPr bwMode="auto">
          <a:xfrm>
            <a:off x="5742136" y="5831262"/>
            <a:ext cx="2824205" cy="10906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9455" y="2195661"/>
            <a:ext cx="8213725" cy="4676775"/>
          </a:xfrm>
        </p:spPr>
        <p:txBody>
          <a:bodyPr>
            <a:noAutofit/>
          </a:bodyPr>
          <a:lstStyle/>
          <a:p>
            <a:pPr marL="109538" indent="0">
              <a:buNone/>
              <a:defRPr/>
            </a:pPr>
            <a:r>
              <a:rPr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Detailed bottom-up budgeting for laboratory strengthening involves the following steps: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Establishing </a:t>
            </a:r>
            <a:r>
              <a:rPr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the diagnostic algorithm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Estimating the number of diagnostic tests required per test type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Budget for</a:t>
            </a:r>
            <a:r>
              <a:rPr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: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sz="16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Supplies and reagents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Infrastructure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Equipment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Maintenance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Quality assurance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Biosafety and cleaning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Transport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Training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Supervision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Technical assistance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M&amp;E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Laboratory </a:t>
            </a:r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staff </a:t>
            </a:r>
            <a:r>
              <a:rPr lang="es-ES_tradnl" sz="16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type</a:t>
            </a:r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 </a:t>
            </a:r>
            <a:r>
              <a:rPr lang="es-ES_tradnl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and </a:t>
            </a:r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time (in </a:t>
            </a:r>
            <a:r>
              <a:rPr lang="es-ES_tradnl" sz="16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OneHealth</a:t>
            </a:r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 </a:t>
            </a:r>
            <a:r>
              <a:rPr lang="es-ES_tradnl" sz="1600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only</a:t>
            </a:r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)</a:t>
            </a:r>
          </a:p>
          <a:p>
            <a:pPr>
              <a:defRPr/>
            </a:pP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9455" y="981868"/>
            <a:ext cx="7704856" cy="9223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2800" dirty="0"/>
              <a:t>END TB PLANNING AND BUDGETING TOOL: </a:t>
            </a:r>
            <a:br>
              <a:rPr lang="en-GB" sz="2800" dirty="0"/>
            </a:br>
            <a:r>
              <a:rPr lang="en-GB" sz="2800" dirty="0"/>
              <a:t>BUDGETING FOR LABORATORY STRENGTHENING</a:t>
            </a:r>
          </a:p>
        </p:txBody>
      </p:sp>
      <p:sp>
        <p:nvSpPr>
          <p:cNvPr id="6" name="Right Brace 5"/>
          <p:cNvSpPr/>
          <p:nvPr/>
        </p:nvSpPr>
        <p:spPr>
          <a:xfrm>
            <a:off x="4590008" y="3739554"/>
            <a:ext cx="466725" cy="1768475"/>
          </a:xfrm>
          <a:prstGeom prst="rightBrace">
            <a:avLst>
              <a:gd name="adj1" fmla="val 43785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41990" name="TextBox 6"/>
          <p:cNvSpPr txBox="1">
            <a:spLocks noChangeArrowheads="1"/>
          </p:cNvSpPr>
          <p:nvPr/>
        </p:nvSpPr>
        <p:spPr bwMode="auto">
          <a:xfrm>
            <a:off x="5095284" y="4449395"/>
            <a:ext cx="301518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es-ES_tradnl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charset="0"/>
                <a:cs typeface="Calibri" charset="0"/>
              </a:rPr>
              <a:t>Budget in “</a:t>
            </a:r>
            <a:r>
              <a:rPr lang="en-US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charset="0"/>
                <a:cs typeface="Calibri" charset="0"/>
              </a:rPr>
              <a:t>Improving diagnosis” sheet </a:t>
            </a:r>
          </a:p>
        </p:txBody>
      </p:sp>
      <p:sp>
        <p:nvSpPr>
          <p:cNvPr id="8" name="Right Brace 7"/>
          <p:cNvSpPr/>
          <p:nvPr/>
        </p:nvSpPr>
        <p:spPr>
          <a:xfrm>
            <a:off x="6916737" y="5520310"/>
            <a:ext cx="409575" cy="1211855"/>
          </a:xfrm>
          <a:prstGeom prst="rightBrace">
            <a:avLst>
              <a:gd name="adj1" fmla="val 63615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41992" name="TextBox 8"/>
          <p:cNvSpPr txBox="1">
            <a:spLocks noChangeArrowheads="1"/>
          </p:cNvSpPr>
          <p:nvPr/>
        </p:nvSpPr>
        <p:spPr bwMode="auto">
          <a:xfrm>
            <a:off x="7314273" y="5777477"/>
            <a:ext cx="231629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en-US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charset="0"/>
                <a:cs typeface="Calibri" charset="0"/>
              </a:rPr>
              <a:t>Integrate Lab budget line within appropriate intervention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calculate budgeting gaps, the tool records major sources of domestic and international funding, including:</a:t>
            </a:r>
          </a:p>
          <a:p>
            <a:pPr lvl="1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Government, central/national</a:t>
            </a:r>
          </a:p>
          <a:p>
            <a:pPr lvl="1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Government, intermediate / provincial</a:t>
            </a:r>
          </a:p>
          <a:p>
            <a:pPr lvl="1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Government: local / district</a:t>
            </a:r>
          </a:p>
          <a:p>
            <a:pPr lvl="1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Loans</a:t>
            </a:r>
          </a:p>
          <a:p>
            <a:pPr lvl="1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Global Fund</a:t>
            </a:r>
          </a:p>
          <a:p>
            <a:pPr lvl="1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USAID</a:t>
            </a:r>
          </a:p>
          <a:p>
            <a:pPr lvl="1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Other grants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/>
              <a:t>WHO PLANNING AND BUDGETING TOOL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Content Placeholder 5"/>
          <p:cNvSpPr>
            <a:spLocks noGrp="1"/>
          </p:cNvSpPr>
          <p:nvPr>
            <p:ph idx="1"/>
          </p:nvPr>
        </p:nvSpPr>
        <p:spPr>
          <a:xfrm>
            <a:off x="1205631" y="2279818"/>
            <a:ext cx="7560841" cy="4608412"/>
          </a:xfrm>
        </p:spPr>
        <p:txBody>
          <a:bodyPr/>
          <a:lstStyle/>
          <a:p>
            <a:pPr>
              <a:defRPr/>
            </a:pPr>
            <a:r>
              <a:rPr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Spectrum software that allows for costing of all major diseases and general health system investments required to achieve national targets, linked to assessment of epidemiological </a:t>
            </a:r>
            <a:r>
              <a:rPr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impac</a:t>
            </a:r>
            <a:r>
              <a:rPr lang="es-ES_trad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 to </a:t>
            </a:r>
            <a:r>
              <a:rPr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inform strategic planning over a 3-10 year time period</a:t>
            </a:r>
          </a:p>
          <a:p>
            <a:pPr lvl="1"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Incorporates interventions recommended by WHO and shown to be cost-effective</a:t>
            </a:r>
          </a:p>
          <a:p>
            <a:pPr lvl="1"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Integrates/aligns with other costing</a:t>
            </a:r>
            <a:r>
              <a:rPr lang="es-ES_trad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impact tools that already exist or </a:t>
            </a:r>
            <a:r>
              <a:rPr lang="es-ES_trad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are in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development</a:t>
            </a:r>
            <a:endParaRPr lang="es-ES_tradnl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spcAft>
                <a:spcPts val="0"/>
              </a:spcAft>
              <a:buFont typeface="Arial" panose="020B0604020202020204" pitchFamily="34" charset="0"/>
              <a:buChar char="►"/>
              <a:defRPr/>
            </a:pPr>
            <a:endParaRPr lang="es-ES_tradnl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buFont typeface="Arial" panose="020B0604020202020204" pitchFamily="34" charset="0"/>
              <a:buChar char="►"/>
              <a:defRPr/>
            </a:pPr>
            <a:endParaRPr altLang="en-US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5631" y="899517"/>
            <a:ext cx="8398765" cy="9223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en-US" sz="2800" dirty="0" err="1" smtClean="0"/>
              <a:t>OneHealth</a:t>
            </a:r>
            <a:r>
              <a:rPr lang="en-US" altLang="en-US" sz="2800" dirty="0" smtClean="0"/>
              <a:t> Tool (since 2012): </a:t>
            </a:r>
            <a:br>
              <a:rPr lang="en-US" altLang="en-US" sz="2800" dirty="0" smtClean="0"/>
            </a:br>
            <a:r>
              <a:rPr lang="en-US" altLang="en-US" sz="2800" dirty="0" smtClean="0"/>
              <a:t>beyond TB budgeting and into Health plan budget and impact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Content Placeholder 5"/>
          <p:cNvSpPr>
            <a:spLocks noGrp="1"/>
          </p:cNvSpPr>
          <p:nvPr>
            <p:ph idx="1"/>
          </p:nvPr>
        </p:nvSpPr>
        <p:spPr>
          <a:xfrm>
            <a:off x="1205631" y="2279818"/>
            <a:ext cx="7560841" cy="2364115"/>
          </a:xfrm>
        </p:spPr>
        <p:txBody>
          <a:bodyPr/>
          <a:lstStyle/>
          <a:p>
            <a:pPr>
              <a:defRPr/>
            </a:pPr>
            <a:r>
              <a:rPr lang="es-ES_tradnl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Cross-UN </a:t>
            </a:r>
            <a:r>
              <a:rPr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agency effort (WHO</a:t>
            </a:r>
            <a:r>
              <a:rPr lang="es-ES_trad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UNICEF, </a:t>
            </a:r>
            <a:r>
              <a:rPr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World</a:t>
            </a:r>
            <a:r>
              <a:rPr lang="es-ES_trad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Bank, UNAIDS, UNFPA, UNDP) </a:t>
            </a:r>
          </a:p>
          <a:p>
            <a:pPr lvl="1"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Launched</a:t>
            </a:r>
            <a:r>
              <a:rPr lang="es-ES_trad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2012</a:t>
            </a:r>
          </a:p>
          <a:p>
            <a:pPr lvl="1">
              <a:defRPr/>
            </a:pPr>
            <a:r>
              <a:rPr lang="es-ES_trad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Avenir Health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the software developer. </a:t>
            </a:r>
          </a:p>
          <a:p>
            <a:pPr lvl="1"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WHO coordinates strategy for maintaining and further developing the tool (TB budget focal point: Garcia</a:t>
            </a:r>
            <a:r>
              <a:rPr lang="es-ES_tradn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Baena I</a:t>
            </a:r>
            <a:r>
              <a:rPr lang="es-ES_tradnl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.)</a:t>
            </a:r>
          </a:p>
          <a:p>
            <a:pPr lvl="1">
              <a:defRPr/>
            </a:pPr>
            <a:r>
              <a:rPr lang="en-GB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Freely </a:t>
            </a:r>
            <a:r>
              <a:rPr lang="en-GB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downloadable (with documentation) from: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endParaRPr lang="es-ES_tradnl" sz="1600" dirty="0">
              <a:ea typeface="+mn-ea"/>
            </a:endParaRPr>
          </a:p>
          <a:p>
            <a:pPr>
              <a:spcAft>
                <a:spcPts val="0"/>
              </a:spcAft>
              <a:buFont typeface="Arial" panose="020B0604020202020204" pitchFamily="34" charset="0"/>
              <a:buChar char="►"/>
              <a:defRPr/>
            </a:pPr>
            <a:endParaRPr lang="es-ES_tradnl" sz="1600" dirty="0">
              <a:ea typeface="+mn-ea"/>
            </a:endParaRPr>
          </a:p>
          <a:p>
            <a:pPr>
              <a:buFont typeface="Arial" panose="020B0604020202020204" pitchFamily="34" charset="0"/>
              <a:buChar char="►"/>
              <a:defRPr/>
            </a:pPr>
            <a:endParaRPr altLang="en-US" sz="1600" dirty="0"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5631" y="899517"/>
            <a:ext cx="8398765" cy="9223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en-US" sz="2800" dirty="0" err="1" smtClean="0"/>
              <a:t>OneHealth</a:t>
            </a:r>
            <a:r>
              <a:rPr lang="en-US" altLang="en-US" sz="2800" dirty="0" smtClean="0"/>
              <a:t> Tool (since 2012): </a:t>
            </a:r>
            <a:br>
              <a:rPr lang="en-US" altLang="en-US" sz="2800" dirty="0" smtClean="0"/>
            </a:br>
            <a:r>
              <a:rPr lang="en-US" altLang="en-US" sz="2800" dirty="0" smtClean="0"/>
              <a:t>beyond TB budgeting and into Health plan budget and impact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349648" y="5364013"/>
            <a:ext cx="5830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en-US" sz="2000" u="sng" dirty="0" smtClean="0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http://avenirhealth.org/software-onehealth.php</a:t>
            </a:r>
            <a:endParaRPr lang="en-GB" sz="2000" u="sng" dirty="0">
              <a:solidFill>
                <a:schemeClr val="accent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86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9" name="Group 13"/>
          <p:cNvGrpSpPr>
            <a:grpSpLocks/>
          </p:cNvGrpSpPr>
          <p:nvPr/>
        </p:nvGrpSpPr>
        <p:grpSpPr bwMode="auto">
          <a:xfrm>
            <a:off x="430267" y="6156101"/>
            <a:ext cx="9180513" cy="587375"/>
            <a:chOff x="0" y="6239537"/>
            <a:chExt cx="9212088" cy="618462"/>
          </a:xfrm>
        </p:grpSpPr>
        <p:pic>
          <p:nvPicPr>
            <p:cNvPr id="45062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3" r="16685"/>
            <a:stretch>
              <a:fillRect/>
            </a:stretch>
          </p:blipFill>
          <p:spPr bwMode="auto">
            <a:xfrm>
              <a:off x="107263" y="6239538"/>
              <a:ext cx="9104825" cy="618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6" name="Pentagon 15"/>
            <p:cNvSpPr/>
            <p:nvPr/>
          </p:nvSpPr>
          <p:spPr>
            <a:xfrm>
              <a:off x="0" y="6239537"/>
              <a:ext cx="6300157" cy="618462"/>
            </a:xfrm>
            <a:prstGeom prst="homePlate">
              <a:avLst/>
            </a:prstGeom>
            <a:solidFill>
              <a:srgbClr val="0093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45064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31" t="6778" r="43935" b="-2"/>
            <a:stretch>
              <a:fillRect/>
            </a:stretch>
          </p:blipFill>
          <p:spPr bwMode="auto">
            <a:xfrm>
              <a:off x="6756143" y="6357001"/>
              <a:ext cx="1241497" cy="425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45065" name="Picture 2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5009" y="6257966"/>
              <a:ext cx="1774166" cy="524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66" name="Picture 1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424" y="6366209"/>
              <a:ext cx="1358968" cy="415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QUESTIONS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69524" y="2051645"/>
            <a:ext cx="85412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8008" indent="-258008" defTabSz="911171" eaLnBrk="1" hangingPunct="1">
              <a:spcBef>
                <a:spcPts val="2400"/>
              </a:spcBef>
              <a:spcAft>
                <a:spcPts val="0"/>
              </a:spcAft>
              <a:buClr>
                <a:srgbClr val="DC1F26"/>
              </a:buClr>
              <a:buFont typeface="Wingdings" charset="2"/>
              <a:buChar char="§"/>
              <a:defRPr/>
            </a:pPr>
            <a:r>
              <a:rPr lang="en-GB" sz="2000" u="sng" dirty="0">
                <a:solidFill>
                  <a:schemeClr val="accent2"/>
                </a:solidFill>
                <a:latin typeface="+mn-lt"/>
                <a:ea typeface="Trebuchet MS" charset="0"/>
                <a:cs typeface="Trebuchet MS" charset="0"/>
              </a:rPr>
              <a:t>www.who.int/tb/areas-of-work/monitoring-evaluation/financing/planning/en</a:t>
            </a:r>
            <a:r>
              <a:rPr lang="en-GB" sz="2000" u="sng" dirty="0" smtClean="0">
                <a:solidFill>
                  <a:schemeClr val="accent2"/>
                </a:solidFill>
                <a:latin typeface="+mn-lt"/>
                <a:ea typeface="Trebuchet MS" charset="0"/>
                <a:cs typeface="Trebuchet MS" charset="0"/>
              </a:rPr>
              <a:t>/</a:t>
            </a:r>
          </a:p>
          <a:p>
            <a:pPr marL="258008" indent="-258008" defTabSz="911171" eaLnBrk="1" hangingPunct="1">
              <a:spcBef>
                <a:spcPts val="2400"/>
              </a:spcBef>
              <a:spcAft>
                <a:spcPts val="0"/>
              </a:spcAft>
              <a:buClr>
                <a:srgbClr val="DC1F26"/>
              </a:buClr>
              <a:buFont typeface="Wingdings" charset="2"/>
              <a:buChar char="§"/>
              <a:defRPr/>
            </a:pP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tbdata@who.int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marL="258008" indent="-258008" defTabSz="911171" eaLnBrk="1" hangingPunct="1">
              <a:spcBef>
                <a:spcPts val="2400"/>
              </a:spcBef>
              <a:spcAft>
                <a:spcPts val="0"/>
              </a:spcAft>
              <a:buClr>
                <a:srgbClr val="DC1F26"/>
              </a:buClr>
              <a:buFont typeface="Wingdings" charset="2"/>
              <a:buChar char="§"/>
              <a:defRPr/>
            </a:pPr>
            <a:endParaRPr lang="en-GB" sz="1600" u="sng" dirty="0">
              <a:solidFill>
                <a:schemeClr val="accent2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285750" indent="-285750">
              <a:buFont typeface="Arial" charset="0"/>
              <a:buChar char="•"/>
            </a:pP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5" y="2176464"/>
            <a:ext cx="3888000" cy="4183623"/>
          </a:xfrm>
        </p:spPr>
        <p:txBody>
          <a:bodyPr/>
          <a:lstStyle/>
          <a:p>
            <a:pPr marL="109538">
              <a:buNone/>
              <a:defRPr/>
            </a:pPr>
            <a:r>
              <a:rPr sz="18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Purpose</a:t>
            </a:r>
          </a:p>
          <a:p>
            <a:pPr marL="227792" indent="-227792">
              <a:defRPr/>
            </a:pPr>
            <a:r>
              <a:rPr sz="1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To gain an understanding of required cost elements in a TB laboratory network budget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sz="18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sz="18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Total time</a:t>
            </a:r>
          </a:p>
          <a:p>
            <a:pPr marL="227792" indent="-227792">
              <a:defRPr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45</a:t>
            </a:r>
            <a:r>
              <a:rPr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 minutes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-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30 minutes discussion in small groups, </a:t>
            </a:r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minutes </a:t>
            </a:r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report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 to the large </a:t>
            </a:r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group</a:t>
            </a:r>
            <a:endParaRPr sz="18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800" dirty="0"/>
              <a:t>EXERCISE: WHO </a:t>
            </a:r>
            <a:r>
              <a:rPr lang="en-US" sz="2800" dirty="0" smtClean="0"/>
              <a:t>END TB </a:t>
            </a:r>
            <a:r>
              <a:rPr lang="en-US" sz="2800" dirty="0"/>
              <a:t>PLANNING AND BUDGETING TOOL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094064" y="2176464"/>
            <a:ext cx="3888000" cy="4525963"/>
          </a:xfrm>
        </p:spPr>
        <p:txBody>
          <a:bodyPr/>
          <a:lstStyle/>
          <a:p>
            <a:pPr marL="109521" indent="0">
              <a:buNone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Process</a:t>
            </a:r>
            <a:endParaRPr sz="1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sz="1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Split into small groups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sz="1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Review essential cost elements in a TB diagnostic network budget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sz="1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Critically appraise your own programme budget and if gaps are identified, consider how it can be improved to include all necessary elements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sz="1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Discuss your programme’s visibility of all funding sources that support TB diagnostic network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sz="1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Discuss challenges and possible solutions to improve budgeting process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sz="1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Report back to whole group and discuss outputs</a:t>
            </a:r>
          </a:p>
          <a:p>
            <a:pPr marL="109538" indent="0">
              <a:buNone/>
              <a:defRPr/>
            </a:pPr>
            <a:endParaRPr sz="18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charset="0"/>
              </a:rPr>
              <a:t>Sources of funding for TB diagnostic services</a:t>
            </a:r>
          </a:p>
          <a:p>
            <a:pPr eaLnBrk="1" hangingPunct="1">
              <a:defRPr/>
            </a:pPr>
            <a:r>
              <a:rPr lang="en-GB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charset="0"/>
              </a:rPr>
              <a:t>Key cost elements to be included in TB diagnostic services budgeting</a:t>
            </a:r>
          </a:p>
          <a:p>
            <a:pPr eaLnBrk="1" hangingPunct="1">
              <a:defRPr/>
            </a:pPr>
            <a:r>
              <a:rPr lang="en-GB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charset="0"/>
              </a:rPr>
              <a:t>Global Fund New Funding Model process</a:t>
            </a:r>
          </a:p>
          <a:p>
            <a:pPr eaLnBrk="1" hangingPunct="1">
              <a:defRPr/>
            </a:pPr>
            <a:r>
              <a:rPr lang="en-GB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charset="0"/>
              </a:rPr>
              <a:t>WHO Planning and Budgeting tool</a:t>
            </a:r>
          </a:p>
          <a:p>
            <a:pPr eaLnBrk="1" hangingPunct="1">
              <a:defRPr/>
            </a:pPr>
            <a:r>
              <a:rPr lang="en-GB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charset="0"/>
              </a:rPr>
              <a:t>Costing tool for Xpert MTB/RIF implementation</a:t>
            </a:r>
          </a:p>
          <a:p>
            <a:pPr eaLnBrk="1" hangingPunct="1">
              <a:defRPr/>
            </a:pPr>
            <a:r>
              <a:rPr lang="en-GB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charset="0"/>
              </a:rPr>
              <a:t>Preferential pricing of TB diagnostics</a:t>
            </a:r>
          </a:p>
          <a:p>
            <a:pPr marL="109538" indent="0">
              <a:buNone/>
              <a:defRPr/>
            </a:pPr>
            <a:endParaRPr lang="en-GB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Arial" charset="0"/>
            </a:endParaRPr>
          </a:p>
          <a:p>
            <a:pPr eaLnBrk="1" hangingPunct="1">
              <a:defRPr/>
            </a:pPr>
            <a:endParaRPr lang="en-GB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Arial" charset="0"/>
            </a:endParaRPr>
          </a:p>
          <a:p>
            <a:pPr eaLnBrk="1" hangingPunct="1">
              <a:defRPr/>
            </a:pPr>
            <a:endParaRPr lang="en-GB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800" dirty="0">
                <a:ea typeface="+mj-ea"/>
              </a:rPr>
              <a:t>MODULE CONTENTS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119" y="5132037"/>
            <a:ext cx="3224005" cy="18135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54104" y="6948189"/>
            <a:ext cx="33598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©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FIND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en-US" sz="1002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FIND negotiates preferential pricing with diagnostics suppliers for the public sector in low- and middle-income countries (LMICs)</a:t>
            </a:r>
          </a:p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following TB diagnostic products have concessionary pricing for LMICs:</a:t>
            </a:r>
          </a:p>
          <a:p>
            <a:pPr marL="777720" lvl="5">
              <a:buClr>
                <a:schemeClr val="accent2"/>
              </a:buClr>
              <a:buFont typeface="Wingdings" charset="2"/>
              <a:buChar char="§"/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LOOPAMP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sym typeface="Symbol" charset="2"/>
              </a:rPr>
              <a:t>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(LAMP) for TB (</a:t>
            </a:r>
            <a:r>
              <a:rPr lang="en-US" altLang="en-US" sz="20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Eiken</a:t>
            </a:r>
            <a:r>
              <a:rPr lang="en-US" alt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Chemical Co. Ltd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de-DE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77720" lvl="5">
              <a:buClr>
                <a:schemeClr val="accent2"/>
              </a:buClr>
              <a:buFont typeface="Wingdings" charset="2"/>
              <a:buChar char="§"/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GeneXpert® IV instrument and Xpert MTB/RIF® / Xpert Ultra test kits (Cepheid Inc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.)</a:t>
            </a:r>
          </a:p>
          <a:p>
            <a:pPr marL="777720" lvl="5">
              <a:buClr>
                <a:schemeClr val="accent2"/>
              </a:buClr>
              <a:buFont typeface="Wingdings" charset="2"/>
              <a:buChar char="§"/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Primo Star </a:t>
            </a:r>
            <a:r>
              <a:rPr lang="en-US" alt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iLED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microscope (Carl Zeiss </a:t>
            </a:r>
            <a:r>
              <a:rPr lang="en-US" alt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MicroImaging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GmbH)</a:t>
            </a:r>
          </a:p>
          <a:p>
            <a:pPr marL="777720" lvl="5">
              <a:buClr>
                <a:schemeClr val="accent2"/>
              </a:buClr>
              <a:buFont typeface="Wingdings" charset="2"/>
              <a:buChar char="§"/>
            </a:pPr>
            <a:r>
              <a:rPr lang="en-US" alt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GenoType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MTBDRplus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2.0, </a:t>
            </a:r>
            <a:r>
              <a:rPr lang="en-US" alt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GenoType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MTBDRsl1.0 (line probe assays for first and second-line drugs) and associated instrumentation (Hain </a:t>
            </a:r>
            <a:r>
              <a:rPr lang="en-US" alt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Lifescience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GmbH)</a:t>
            </a:r>
          </a:p>
          <a:p>
            <a:pPr marL="777720" lvl="5">
              <a:buClr>
                <a:schemeClr val="accent2"/>
              </a:buClr>
              <a:buFont typeface="Wingdings" charset="2"/>
              <a:buChar char="§"/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BD BACTEC</a:t>
            </a:r>
            <a:r>
              <a:rPr lang="en-US" altLang="en-US" sz="20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TM 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MGIT</a:t>
            </a:r>
            <a:r>
              <a:rPr lang="en-US" altLang="en-US" sz="20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TM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systems (960,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320)  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reagents (BD)</a:t>
            </a:r>
          </a:p>
          <a:p>
            <a:pPr marL="777720" lvl="5">
              <a:buClr>
                <a:schemeClr val="accent2"/>
              </a:buClr>
              <a:buFont typeface="Wingdings" charset="2"/>
              <a:buChar char="§"/>
            </a:pP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9020" y="827509"/>
            <a:ext cx="6947343" cy="9223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/>
              <a:t>PREFERENTIAL PRICING FOR TB DIAGNOSTICS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Eligibility for negotiated pricing of private organizations recognized by a country’s health ministry, will be decided on a case-by-case in consultation with local and global stakeholders</a:t>
            </a:r>
          </a:p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latest information on preferential pricing including instrument, consumables, warranty, support and calibration costs and a list of eligible countries refer </a:t>
            </a:r>
            <a:r>
              <a:rPr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to: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u="sng" dirty="0" smtClean="0">
                <a:solidFill>
                  <a:schemeClr val="accent2"/>
                </a:solidFill>
              </a:rPr>
              <a:t>http</a:t>
            </a:r>
            <a:r>
              <a:rPr lang="en-US" altLang="en-US" sz="2000" u="sng" dirty="0">
                <a:solidFill>
                  <a:schemeClr val="accent2"/>
                </a:solidFill>
              </a:rPr>
              <a:t>://www.finddx.org/find-negotiated-product-pricing/</a:t>
            </a:r>
            <a:endParaRPr alt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4914" y="899517"/>
            <a:ext cx="7000669" cy="9223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/>
              <a:t>PREFERENTIAL PRICING FOR TB DIAGNOSTICS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1277641" y="1979637"/>
            <a:ext cx="7200800" cy="4051997"/>
          </a:xfrm>
        </p:spPr>
        <p:txBody>
          <a:bodyPr/>
          <a:lstStyle/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public sector in eligible countries is defined as:</a:t>
            </a:r>
          </a:p>
          <a:p>
            <a:pPr marL="777720" lvl="5">
              <a:buClr>
                <a:schemeClr val="accent2"/>
              </a:buClr>
              <a:buFont typeface="Wingdings" charset="2"/>
              <a:buChar char="§"/>
              <a:defRPr/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Governments or government-funded institutions (i.e. health ministries, hospitals, armed forces, prison services)</a:t>
            </a:r>
          </a:p>
          <a:p>
            <a:pPr marL="777720" lvl="5">
              <a:buClr>
                <a:schemeClr val="accent2"/>
              </a:buClr>
              <a:buFont typeface="Wingdings" charset="2"/>
              <a:buChar char="§"/>
              <a:defRPr/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NGOs and UN-related organizations (i.e. International Organization for Migration [IOM] and UNICEF)</a:t>
            </a:r>
          </a:p>
          <a:p>
            <a:pPr marL="777720" lvl="5">
              <a:buClr>
                <a:schemeClr val="accent2"/>
              </a:buClr>
              <a:buFont typeface="Wingdings" charset="2"/>
              <a:buChar char="§"/>
              <a:defRPr/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Not-for-profit organizations (i.e. </a:t>
            </a:r>
            <a:r>
              <a:rPr lang="en-US" alt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Médecins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Sans </a:t>
            </a:r>
            <a:r>
              <a:rPr lang="en-US" alt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Frontières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Save-the-Children, OXFAM, International Committee of the Red Cross)</a:t>
            </a:r>
          </a:p>
          <a:p>
            <a:pPr marL="777720" lvl="5">
              <a:buClr>
                <a:schemeClr val="accent2"/>
              </a:buClr>
              <a:buFont typeface="Wingdings" charset="2"/>
              <a:buChar char="§"/>
              <a:defRPr/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Global health funding mechanisms (i.e. Global Drug Facility, UNITAID, PEPFAR, USAID and the Global Fund)</a:t>
            </a:r>
          </a:p>
          <a:p>
            <a:pPr marL="777720" lvl="5">
              <a:buClr>
                <a:schemeClr val="accent2"/>
              </a:buClr>
              <a:buFont typeface="Wingdings" charset="2"/>
              <a:buChar char="§"/>
              <a:defRPr/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Agencies outside the country supporting implementation locally in the country (i.e. U.S. CDC and the UNION)</a:t>
            </a:r>
          </a:p>
          <a:p>
            <a:pPr>
              <a:buFont typeface="Arial" panose="020B0604020202020204" pitchFamily="34" charset="0"/>
              <a:buChar char="►"/>
              <a:defRPr/>
            </a:pPr>
            <a:endParaRPr altLang="en-US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buFont typeface="Arial" panose="020B0604020202020204" pitchFamily="34" charset="0"/>
              <a:buChar char="►"/>
              <a:defRPr/>
            </a:pPr>
            <a:endParaRPr altLang="en-US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641" y="827509"/>
            <a:ext cx="8229600" cy="9223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/>
              <a:t>PREFERENTIAL PRICING FOR TB DIAGNOSTICS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Name five of the cost elements that should be included when developing a budget for TB laboratory services</a:t>
            </a:r>
          </a:p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steps can you take to ensure adequate budgeting is done for TB diagnostic services?</a:t>
            </a:r>
          </a:p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the first step that should be taken before developing a budget for TB diagnostic services?</a:t>
            </a:r>
          </a:p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Which categories of service providers are able to access preferential pricing for TB diagnostics?</a:t>
            </a:r>
          </a:p>
          <a:p>
            <a:pPr>
              <a:defRPr/>
            </a:pPr>
            <a:endParaRPr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/>
              <a:t>DISCUSSION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Placeholder 2"/>
          <p:cNvSpPr>
            <a:spLocks noGrp="1"/>
          </p:cNvSpPr>
          <p:nvPr>
            <p:ph idx="1"/>
          </p:nvPr>
        </p:nvSpPr>
        <p:spPr>
          <a:xfrm>
            <a:off x="1204914" y="1835621"/>
            <a:ext cx="7631222" cy="4611670"/>
          </a:xfrm>
        </p:spPr>
        <p:txBody>
          <a:bodyPr/>
          <a:lstStyle/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Developing a strong National TB Strategic Plan should be the first step in planning and budgeting</a:t>
            </a:r>
          </a:p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TB diagnostic services must be well articulated in the NSP and be aligned with NTP goals and objectives</a:t>
            </a:r>
          </a:p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NTP should lead the budgeting process, with active involvement of laboratory personnel</a:t>
            </a:r>
          </a:p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Ensuring coordinated input from partners is critical</a:t>
            </a:r>
          </a:p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Budgeting tools are available to ensure that all cost elements for successful implementation of laboratory services are included</a:t>
            </a:r>
          </a:p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Preferential pricing for TB diagnostics has been negotiated for public sector use in high burden countries and private sector providers recognized by MOHs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/>
              <a:t>KEY MESSAGES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1218715" y="2146203"/>
            <a:ext cx="7606681" cy="4124342"/>
          </a:xfrm>
          <a:custGeom>
            <a:avLst/>
            <a:gdLst>
              <a:gd name="connsiteX0" fmla="*/ 0 w 7606681"/>
              <a:gd name="connsiteY0" fmla="*/ 1755 h 4124342"/>
              <a:gd name="connsiteX1" fmla="*/ 1843694 w 7606681"/>
              <a:gd name="connsiteY1" fmla="*/ 1755 h 4124342"/>
              <a:gd name="connsiteX2" fmla="*/ 1843694 w 7606681"/>
              <a:gd name="connsiteY2" fmla="*/ 2063925 h 4124342"/>
              <a:gd name="connsiteX3" fmla="*/ 0 w 7606681"/>
              <a:gd name="connsiteY3" fmla="*/ 2063925 h 4124342"/>
              <a:gd name="connsiteX4" fmla="*/ 3841992 w 7606681"/>
              <a:gd name="connsiteY4" fmla="*/ 1 h 4124342"/>
              <a:gd name="connsiteX5" fmla="*/ 5685686 w 7606681"/>
              <a:gd name="connsiteY5" fmla="*/ 1 h 4124342"/>
              <a:gd name="connsiteX6" fmla="*/ 5685686 w 7606681"/>
              <a:gd name="connsiteY6" fmla="*/ 4124342 h 4124342"/>
              <a:gd name="connsiteX7" fmla="*/ 3841992 w 7606681"/>
              <a:gd name="connsiteY7" fmla="*/ 4124342 h 4124342"/>
              <a:gd name="connsiteX8" fmla="*/ 5762987 w 7606681"/>
              <a:gd name="connsiteY8" fmla="*/ 0 h 4124342"/>
              <a:gd name="connsiteX9" fmla="*/ 7606681 w 7606681"/>
              <a:gd name="connsiteY9" fmla="*/ 0 h 4124342"/>
              <a:gd name="connsiteX10" fmla="*/ 7606681 w 7606681"/>
              <a:gd name="connsiteY10" fmla="*/ 2062170 h 4124342"/>
              <a:gd name="connsiteX11" fmla="*/ 5762987 w 7606681"/>
              <a:gd name="connsiteY11" fmla="*/ 2062170 h 4124342"/>
              <a:gd name="connsiteX12" fmla="*/ 1920996 w 7606681"/>
              <a:gd name="connsiteY12" fmla="*/ 0 h 4124342"/>
              <a:gd name="connsiteX13" fmla="*/ 3764690 w 7606681"/>
              <a:gd name="connsiteY13" fmla="*/ 0 h 4124342"/>
              <a:gd name="connsiteX14" fmla="*/ 3764690 w 7606681"/>
              <a:gd name="connsiteY14" fmla="*/ 3197829 h 4124342"/>
              <a:gd name="connsiteX15" fmla="*/ 1920996 w 7606681"/>
              <a:gd name="connsiteY15" fmla="*/ 3197829 h 412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6681" h="4124342">
                <a:moveTo>
                  <a:pt x="0" y="1755"/>
                </a:moveTo>
                <a:lnTo>
                  <a:pt x="1843694" y="1755"/>
                </a:lnTo>
                <a:lnTo>
                  <a:pt x="1843694" y="2063925"/>
                </a:lnTo>
                <a:lnTo>
                  <a:pt x="0" y="2063925"/>
                </a:lnTo>
                <a:close/>
                <a:moveTo>
                  <a:pt x="3841992" y="1"/>
                </a:moveTo>
                <a:lnTo>
                  <a:pt x="5685686" y="1"/>
                </a:lnTo>
                <a:lnTo>
                  <a:pt x="5685686" y="4124342"/>
                </a:lnTo>
                <a:lnTo>
                  <a:pt x="3841992" y="4124342"/>
                </a:lnTo>
                <a:close/>
                <a:moveTo>
                  <a:pt x="5762987" y="0"/>
                </a:moveTo>
                <a:lnTo>
                  <a:pt x="7606681" y="0"/>
                </a:lnTo>
                <a:lnTo>
                  <a:pt x="7606681" y="2062170"/>
                </a:lnTo>
                <a:lnTo>
                  <a:pt x="5762987" y="2062170"/>
                </a:lnTo>
                <a:close/>
                <a:moveTo>
                  <a:pt x="1920996" y="0"/>
                </a:moveTo>
                <a:lnTo>
                  <a:pt x="3764690" y="0"/>
                </a:lnTo>
                <a:lnTo>
                  <a:pt x="3764690" y="3197829"/>
                </a:lnTo>
                <a:lnTo>
                  <a:pt x="1920996" y="3197829"/>
                </a:lnTo>
                <a:close/>
              </a:path>
            </a:pathLst>
          </a:cu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4D301-A70E-3E43-AE0A-9757AD428F12}" type="slidenum">
              <a:rPr lang="en-US" smtClean="0"/>
              <a:t>25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981703" y="4726636"/>
            <a:ext cx="273544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rgbClr val="DC1F26"/>
              </a:buClr>
              <a:defRPr/>
            </a:pPr>
            <a:r>
              <a:rPr lang="en-US" altLang="en-US" sz="2400" b="1" i="1" dirty="0" smtClean="0">
                <a:latin typeface="Trebuchet MS" charset="0"/>
                <a:ea typeface="Trebuchet MS" charset="0"/>
                <a:cs typeface="Trebuchet MS" charset="0"/>
              </a:rPr>
              <a:t>THANK YOU</a:t>
            </a:r>
          </a:p>
        </p:txBody>
      </p:sp>
      <p:sp>
        <p:nvSpPr>
          <p:cNvPr id="6" name="Rectangle 5"/>
          <p:cNvSpPr/>
          <p:nvPr/>
        </p:nvSpPr>
        <p:spPr>
          <a:xfrm>
            <a:off x="6981703" y="4409064"/>
            <a:ext cx="1338208" cy="106491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715" y="599770"/>
            <a:ext cx="1843694" cy="14013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210008" y="4199537"/>
            <a:ext cx="33598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© John Rae </a:t>
            </a:r>
            <a:endParaRPr lang="en-US" sz="1002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50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By the end of this module you will be able to: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defRPr/>
            </a:pPr>
            <a:r>
              <a:rPr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Define sources of funding for TB programs and diagnostic services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defRPr/>
            </a:pPr>
            <a:r>
              <a:rPr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Define key cost items that should be included in TB diagnostic services budgets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defRPr/>
            </a:pPr>
            <a:r>
              <a:rPr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Identify steps required in development of budgets for TB diagnostic services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>
              <a:defRPr/>
            </a:pPr>
            <a:r>
              <a:rPr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Understand how to use available tools to develop a comprehensive budget for TB diagnostic services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/>
              <a:t>LEARNING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510" y="1846865"/>
            <a:ext cx="3888000" cy="4611670"/>
          </a:xfrm>
        </p:spPr>
        <p:txBody>
          <a:bodyPr/>
          <a:lstStyle/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In many LMICs, most funding comes from external donors</a:t>
            </a:r>
          </a:p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The Global Fund to Fight AIDS, Tuberculosis and Malaria (GFATM), is a major source of funding in most high burden countries</a:t>
            </a:r>
          </a:p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Countries with higher income levels need to advocate for increased domestic funding to support TB diagnostic network</a:t>
            </a:r>
          </a:p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In many LMICs there may be limited or no budget for TB laboratory services within MOH</a:t>
            </a:r>
          </a:p>
          <a:p>
            <a:pPr>
              <a:buFont typeface="Arial" panose="020B0604020202020204" pitchFamily="34" charset="0"/>
              <a:buChar char="►"/>
              <a:defRPr/>
            </a:pPr>
            <a:endParaRPr altLang="en-US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marL="109538" indent="0">
              <a:buNone/>
              <a:defRPr/>
            </a:pPr>
            <a:endParaRPr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800" dirty="0"/>
              <a:t>TB PROGRAMME FUNDING</a:t>
            </a:r>
          </a:p>
        </p:txBody>
      </p:sp>
      <p:sp>
        <p:nvSpPr>
          <p:cNvPr id="32772" name="TextBox 4"/>
          <p:cNvSpPr txBox="1">
            <a:spLocks noChangeArrowheads="1"/>
          </p:cNvSpPr>
          <p:nvPr/>
        </p:nvSpPr>
        <p:spPr bwMode="auto">
          <a:xfrm>
            <a:off x="3543411" y="6610350"/>
            <a:ext cx="5292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en-US" altLang="en-US" sz="1000" dirty="0">
                <a:solidFill>
                  <a:srgbClr val="C00000"/>
                </a:solidFill>
                <a:ea typeface="Calibri" charset="0"/>
                <a:cs typeface="Calibri" charset="0"/>
              </a:rPr>
              <a:t>WHO Global Tuberculosis Report (</a:t>
            </a:r>
            <a:r>
              <a:rPr lang="en-US" altLang="en-US" sz="10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2016)</a:t>
            </a:r>
            <a:endParaRPr lang="en-US" altLang="en-US" sz="1000" dirty="0">
              <a:solidFill>
                <a:srgbClr val="C00000"/>
              </a:solidFill>
              <a:ea typeface="Calibri" charset="0"/>
              <a:cs typeface="Calibri" charset="0"/>
            </a:endParaRPr>
          </a:p>
          <a:p>
            <a:pPr algn="r" eaLnBrk="1" hangingPunct="1"/>
            <a:r>
              <a:rPr lang="en-US" altLang="en-US" sz="1000" dirty="0">
                <a:solidFill>
                  <a:srgbClr val="C00000"/>
                </a:solidFill>
                <a:ea typeface="Calibri" charset="0"/>
                <a:cs typeface="Calibri" charset="0"/>
              </a:rPr>
              <a:t>http://</a:t>
            </a:r>
            <a:r>
              <a:rPr lang="en-US" altLang="en-US" sz="1000" dirty="0" err="1">
                <a:solidFill>
                  <a:srgbClr val="C00000"/>
                </a:solidFill>
                <a:ea typeface="Calibri" charset="0"/>
                <a:cs typeface="Calibri" charset="0"/>
              </a:rPr>
              <a:t>www.who.int</a:t>
            </a:r>
            <a:r>
              <a:rPr lang="en-US" altLang="en-US" sz="1000" dirty="0">
                <a:solidFill>
                  <a:srgbClr val="C00000"/>
                </a:solidFill>
                <a:ea typeface="Calibri" charset="0"/>
                <a:cs typeface="Calibri" charset="0"/>
              </a:rPr>
              <a:t>/</a:t>
            </a:r>
            <a:r>
              <a:rPr lang="en-US" altLang="en-US" sz="1000" dirty="0" err="1">
                <a:solidFill>
                  <a:srgbClr val="C00000"/>
                </a:solidFill>
                <a:ea typeface="Calibri" charset="0"/>
                <a:cs typeface="Calibri" charset="0"/>
              </a:rPr>
              <a:t>tb</a:t>
            </a:r>
            <a:r>
              <a:rPr lang="en-US" altLang="en-US" sz="1000" dirty="0">
                <a:solidFill>
                  <a:srgbClr val="C00000"/>
                </a:solidFill>
                <a:ea typeface="Calibri" charset="0"/>
                <a:cs typeface="Calibri" charset="0"/>
              </a:rPr>
              <a:t>/publications/</a:t>
            </a:r>
            <a:r>
              <a:rPr lang="en-US" altLang="en-US" sz="1000" dirty="0" err="1">
                <a:solidFill>
                  <a:srgbClr val="C00000"/>
                </a:solidFill>
                <a:ea typeface="Calibri" charset="0"/>
                <a:cs typeface="Calibri" charset="0"/>
              </a:rPr>
              <a:t>global_report</a:t>
            </a:r>
            <a:r>
              <a:rPr lang="en-US" altLang="en-US" sz="1000" dirty="0">
                <a:solidFill>
                  <a:srgbClr val="C00000"/>
                </a:solidFill>
                <a:ea typeface="Calibri" charset="0"/>
                <a:cs typeface="Calibri" charset="0"/>
              </a:rPr>
              <a:t>/gtbr2016_annex3.pdf?ua=1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8844590"/>
              </p:ext>
            </p:extLst>
          </p:nvPr>
        </p:nvGraphicFramePr>
        <p:xfrm>
          <a:off x="5238080" y="2483693"/>
          <a:ext cx="4320480" cy="2599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204915" y="2990097"/>
            <a:ext cx="3888000" cy="3198505"/>
          </a:xfrm>
        </p:spPr>
        <p:txBody>
          <a:bodyPr/>
          <a:lstStyle/>
          <a:p>
            <a:pPr lvl="1">
              <a:defRPr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consumables</a:t>
            </a:r>
          </a:p>
          <a:p>
            <a:pPr lvl="1">
              <a:defRPr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equipment</a:t>
            </a:r>
          </a:p>
          <a:p>
            <a:pPr lvl="1">
              <a:defRPr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maintenance (warranties, calibration, certification)</a:t>
            </a:r>
          </a:p>
          <a:p>
            <a:pPr lvl="1">
              <a:defRPr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staff</a:t>
            </a:r>
          </a:p>
          <a:p>
            <a:pPr lvl="1">
              <a:defRPr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specimen transport</a:t>
            </a:r>
          </a:p>
          <a:p>
            <a:pPr lvl="1">
              <a:defRPr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EQA (panel testing and slide-rechecking) including on-site supervision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/>
              <a:t>BUDGETING FOR TB DIAGNOSTICS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948136" y="2990097"/>
            <a:ext cx="3888000" cy="3887788"/>
          </a:xfrm>
        </p:spPr>
        <p:txBody>
          <a:bodyPr/>
          <a:lstStyle/>
          <a:p>
            <a:pPr lvl="1">
              <a:defRPr/>
            </a:pPr>
            <a:r>
              <a:rPr lang="en-US" sz="1800" dirty="0"/>
              <a:t>data connectivity solutions</a:t>
            </a:r>
          </a:p>
          <a:p>
            <a:pPr lvl="1">
              <a:defRPr/>
            </a:pPr>
            <a:r>
              <a:rPr lang="en-US" sz="1800" dirty="0"/>
              <a:t>trainings</a:t>
            </a:r>
          </a:p>
          <a:p>
            <a:pPr lvl="1">
              <a:defRPr/>
            </a:pPr>
            <a:r>
              <a:rPr lang="en-US" sz="1800" dirty="0"/>
              <a:t>technical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assistance</a:t>
            </a:r>
            <a:r>
              <a:rPr lang="en-US" sz="1800" dirty="0"/>
              <a:t>, including support from a Supranational Reference Laboratory (including missions, panel testing, and specimen testing) and other partners / consultants</a:t>
            </a:r>
          </a:p>
          <a:p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187182" y="1869926"/>
            <a:ext cx="70006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A TB laboratory services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budget should be created that covers all necessary components to run a functioning laboratory network, including: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3672" y="6585497"/>
            <a:ext cx="6365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en-US" altLang="en-US" sz="2000" b="1" dirty="0">
                <a:solidFill>
                  <a:srgbClr val="C00000"/>
                </a:solidFill>
                <a:latin typeface="Trebuchet MS" charset="0"/>
                <a:ea typeface="Trebuchet MS" charset="0"/>
                <a:cs typeface="Trebuchet MS" charset="0"/>
              </a:rPr>
              <a:t>Involve partners in planning and budgeting process </a:t>
            </a:r>
          </a:p>
          <a:p>
            <a:pPr algn="ctr"/>
            <a:endParaRPr lang="en-GB" sz="2000" b="1" dirty="0">
              <a:solidFill>
                <a:srgbClr val="C00000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Development of a National TB Laboratory Strategic Plan (or well articulated laboratory component of TB NSP) is an essential first step to the budgeting process</a:t>
            </a:r>
          </a:p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TB Lab strategic plan should be developed and aligned with NSP and National Laboratory Policy</a:t>
            </a:r>
          </a:p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Must contain sufficient detail for laboratory component in order to plan and budget effectively</a:t>
            </a:r>
          </a:p>
          <a:p>
            <a:pPr lvl="1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Laboratory representatives must be part of planning team</a:t>
            </a:r>
          </a:p>
          <a:p>
            <a:pPr lvl="1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Involve partners to ensure lack of duplicated resources</a:t>
            </a:r>
          </a:p>
          <a:p>
            <a:endParaRPr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/>
              <a:t>STRATEGIC PLANNING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Aligning different sources of funding</a:t>
            </a:r>
          </a:p>
          <a:p>
            <a:pPr lvl="1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Geographical</a:t>
            </a:r>
          </a:p>
          <a:p>
            <a:pPr lvl="1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Allowable budget categories </a:t>
            </a:r>
          </a:p>
          <a:p>
            <a:pPr lvl="1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Ensuring coverage of key budget items to enable successful implementation</a:t>
            </a:r>
          </a:p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Timelines for funding</a:t>
            </a:r>
          </a:p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Opportunities for synergy</a:t>
            </a:r>
          </a:p>
          <a:p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Coordination among donors</a:t>
            </a:r>
          </a:p>
          <a:p>
            <a:endParaRPr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/>
              <a:t>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Top-down approach</a:t>
            </a:r>
          </a:p>
          <a:p>
            <a:pPr lvl="1"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Divide total expenditure by units (i.e. hospital budget/patients cared for)</a:t>
            </a:r>
          </a:p>
          <a:p>
            <a:pPr lvl="1"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Simpler and less time consuming</a:t>
            </a:r>
          </a:p>
          <a:p>
            <a:pPr lvl="1"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Difficult to identify cost drivers</a:t>
            </a:r>
          </a:p>
          <a:p>
            <a:pPr lvl="1"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May limit your ability to predict costs based on changes</a:t>
            </a:r>
          </a:p>
          <a:p>
            <a:pPr marL="914400" lvl="2" indent="0">
              <a:buNone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>
              <a:buFont typeface="Wingdings" pitchFamily="2" charset="2"/>
              <a:buChar char="Ø"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>
              <a:buFont typeface="Wingdings" pitchFamily="2" charset="2"/>
              <a:buChar char="Ø"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>
              <a:buFont typeface="Wingdings" pitchFamily="2" charset="2"/>
              <a:buChar char="Ø"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>
              <a:buFont typeface="Wingdings" pitchFamily="2" charset="2"/>
              <a:buChar char="Ø"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>
              <a:buFont typeface="Wingdings" pitchFamily="2" charset="2"/>
              <a:buChar char="Ø"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>
              <a:buFont typeface="Wingdings" pitchFamily="2" charset="2"/>
              <a:buChar char="Ø"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marL="457200" lvl="1" indent="0">
              <a:buNone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marL="457200" lvl="1" indent="0">
              <a:buNone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marL="457200" lvl="1" indent="0">
              <a:buNone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GB" sz="2800" dirty="0"/>
              <a:t>INTRODUCTION TO TB COSTING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Bottom-up approach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(also called ingredients-based approach)</a:t>
            </a:r>
          </a:p>
          <a:p>
            <a:pPr lvl="1"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Uses the prices of individual items in combination with the quantity</a:t>
            </a:r>
          </a:p>
          <a:p>
            <a:pPr lvl="1"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The quantity is determined, in large part, by the number of patients in a subgroup</a:t>
            </a:r>
          </a:p>
          <a:p>
            <a:pPr lvl="1"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Method used in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WHO End TB planning and budgeting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and </a:t>
            </a:r>
            <a:r>
              <a:rPr lang="en-GB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OneHealth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 Tool</a:t>
            </a:r>
          </a:p>
          <a:p>
            <a:pPr lvl="1"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Example: We want 90% of HIV+ patients to be screened by GeneXpert and we have 10,000 HIV+ patients and a GXP test costs $20</a:t>
            </a:r>
          </a:p>
          <a:p>
            <a:pPr lvl="1">
              <a:buFont typeface="Wingdings" pitchFamily="2" charset="2"/>
              <a:buChar char="Ø"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>
              <a:buFont typeface="Wingdings" pitchFamily="2" charset="2"/>
              <a:buChar char="Ø"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>
              <a:buFont typeface="Wingdings" pitchFamily="2" charset="2"/>
              <a:buChar char="Ø"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>
              <a:buFont typeface="Wingdings" pitchFamily="2" charset="2"/>
              <a:buChar char="Ø"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>
              <a:buFont typeface="Wingdings" pitchFamily="2" charset="2"/>
              <a:buChar char="Ø"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lvl="1">
              <a:buFont typeface="Wingdings" pitchFamily="2" charset="2"/>
              <a:buChar char="Ø"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marL="457200" lvl="1" indent="0">
              <a:buNone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marL="457200" lvl="1" indent="0">
              <a:buNone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  <a:p>
            <a:pPr marL="457200" lvl="1" indent="0">
              <a:buNone/>
              <a:defRPr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GB" sz="2800" dirty="0"/>
              <a:t>INTRODUCTION TO TB COSTING</a:t>
            </a:r>
          </a:p>
        </p:txBody>
      </p:sp>
    </p:spTree>
    <p:extLst>
      <p:ext uri="{BB962C8B-B14F-4D97-AF65-F5344CB8AC3E}">
        <p14:creationId xmlns:p14="http://schemas.microsoft.com/office/powerpoint/2010/main" val="59934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LI_PPT_Theme">
  <a:themeElements>
    <a:clrScheme name="GLI Colours 1">
      <a:dk1>
        <a:srgbClr val="000000"/>
      </a:dk1>
      <a:lt1>
        <a:srgbClr val="FEFEFE"/>
      </a:lt1>
      <a:dk2>
        <a:srgbClr val="000000"/>
      </a:dk2>
      <a:lt2>
        <a:srgbClr val="FEFEFE"/>
      </a:lt2>
      <a:accent1>
        <a:srgbClr val="5BBEB4"/>
      </a:accent1>
      <a:accent2>
        <a:srgbClr val="DB1F26"/>
      </a:accent2>
      <a:accent3>
        <a:srgbClr val="ADDACA"/>
      </a:accent3>
      <a:accent4>
        <a:srgbClr val="FEFEFE"/>
      </a:accent4>
      <a:accent5>
        <a:srgbClr val="FEFEFE"/>
      </a:accent5>
      <a:accent6>
        <a:srgbClr val="FEFEFE"/>
      </a:accent6>
      <a:hlink>
        <a:srgbClr val="0563C1"/>
      </a:hlink>
      <a:folHlink>
        <a:srgbClr val="30B8F0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I_PPT_Theme" id="{54974905-1CF1-0043-BBCB-41BBAB0C1BE9}" vid="{611F3CB0-063C-EE4F-801B-F7C9B03C397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6350</TotalTime>
  <Words>1534</Words>
  <Application>Microsoft Macintosh PowerPoint</Application>
  <PresentationFormat>Custom</PresentationFormat>
  <Paragraphs>199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Calibri</vt:lpstr>
      <vt:lpstr>Lucida Sans</vt:lpstr>
      <vt:lpstr>Lucida Sans Unicode</vt:lpstr>
      <vt:lpstr>Symbol</vt:lpstr>
      <vt:lpstr>Trebuchet MS</vt:lpstr>
      <vt:lpstr>Wingdings</vt:lpstr>
      <vt:lpstr>Arial</vt:lpstr>
      <vt:lpstr>Custom Design</vt:lpstr>
      <vt:lpstr>GLI_PPT_Theme</vt:lpstr>
      <vt:lpstr>FUNDING YOUR PROGRAMME</vt:lpstr>
      <vt:lpstr>MODULE CONTENTS</vt:lpstr>
      <vt:lpstr>LEARNING OBJECTIVES</vt:lpstr>
      <vt:lpstr>TB PROGRAMME FUNDING</vt:lpstr>
      <vt:lpstr>BUDGETING FOR TB DIAGNOSTICS</vt:lpstr>
      <vt:lpstr>STRATEGIC PLANNING</vt:lpstr>
      <vt:lpstr>COORDINATION</vt:lpstr>
      <vt:lpstr>INTRODUCTION TO TB COSTING</vt:lpstr>
      <vt:lpstr>INTRODUCTION TO TB COSTING</vt:lpstr>
      <vt:lpstr>END TB PLANNING AND BUDGETING TOOL  - USED BY NTPS SINCE 2006</vt:lpstr>
      <vt:lpstr>WHO PLANNING AND BUDGETING FOR TB ACTIVITIES TOOL</vt:lpstr>
      <vt:lpstr>WHO PLANNING AND BUDGETING FOR TB ACTIVITIES TOOL</vt:lpstr>
      <vt:lpstr>BENEFITS OF END TB PLANNING AND BUDGETING TOOL </vt:lpstr>
      <vt:lpstr>END TB PLANNING AND BUDGETING TOOL:  BUDGETING FOR LABORATORY STRENGTHENING</vt:lpstr>
      <vt:lpstr>WHO PLANNING AND BUDGETING TOOL</vt:lpstr>
      <vt:lpstr>OneHealth Tool (since 2012):  beyond TB budgeting and into Health plan budget and impact</vt:lpstr>
      <vt:lpstr>OneHealth Tool (since 2012):  beyond TB budgeting and into Health plan budget and impact</vt:lpstr>
      <vt:lpstr>FURTHER QUESTIONS</vt:lpstr>
      <vt:lpstr>EXERCISE: WHO END TB PLANNING AND BUDGETING TOOL</vt:lpstr>
      <vt:lpstr>PREFERENTIAL PRICING FOR TB DIAGNOSTICS</vt:lpstr>
      <vt:lpstr>PREFERENTIAL PRICING FOR TB DIAGNOSTICS</vt:lpstr>
      <vt:lpstr>PREFERENTIAL PRICING FOR TB DIAGNOSTICS</vt:lpstr>
      <vt:lpstr>DISCUSSION QUESTIONS</vt:lpstr>
      <vt:lpstr>KEY MESSAGES</vt:lpstr>
      <vt:lpstr>PowerPoint Presentation</vt:lpstr>
    </vt:vector>
  </TitlesOfParts>
  <Company>WHO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 GEMERT, Wayne</dc:creator>
  <cp:lastModifiedBy>Dr. Andre Trollip</cp:lastModifiedBy>
  <cp:revision>146</cp:revision>
  <dcterms:created xsi:type="dcterms:W3CDTF">2016-08-26T11:48:48Z</dcterms:created>
  <dcterms:modified xsi:type="dcterms:W3CDTF">2017-07-07T11:53:17Z</dcterms:modified>
</cp:coreProperties>
</file>