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31"/>
  </p:notesMasterIdLst>
  <p:handoutMasterIdLst>
    <p:handoutMasterId r:id="rId32"/>
  </p:handoutMasterIdLst>
  <p:sldIdLst>
    <p:sldId id="365" r:id="rId2"/>
    <p:sldId id="370" r:id="rId3"/>
    <p:sldId id="258" r:id="rId4"/>
    <p:sldId id="362" r:id="rId5"/>
    <p:sldId id="330" r:id="rId6"/>
    <p:sldId id="363" r:id="rId7"/>
    <p:sldId id="331" r:id="rId8"/>
    <p:sldId id="358" r:id="rId9"/>
    <p:sldId id="361" r:id="rId10"/>
    <p:sldId id="366" r:id="rId11"/>
    <p:sldId id="333" r:id="rId12"/>
    <p:sldId id="334" r:id="rId13"/>
    <p:sldId id="335" r:id="rId14"/>
    <p:sldId id="337" r:id="rId15"/>
    <p:sldId id="368" r:id="rId16"/>
    <p:sldId id="336" r:id="rId17"/>
    <p:sldId id="328" r:id="rId18"/>
    <p:sldId id="369" r:id="rId19"/>
    <p:sldId id="338" r:id="rId20"/>
    <p:sldId id="327" r:id="rId21"/>
    <p:sldId id="280" r:id="rId22"/>
    <p:sldId id="349" r:id="rId23"/>
    <p:sldId id="346" r:id="rId24"/>
    <p:sldId id="357" r:id="rId25"/>
    <p:sldId id="356" r:id="rId26"/>
    <p:sldId id="364" r:id="rId27"/>
    <p:sldId id="341" r:id="rId28"/>
    <p:sldId id="329" r:id="rId29"/>
    <p:sldId id="367" r:id="rId30"/>
  </p:sldIdLst>
  <p:sldSz cx="10044113" cy="75596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1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ather Alexander" initials="HLA" lastIdx="1" clrIdx="0"/>
  <p:cmAuthor id="7" name="Dr. Andre Trollip" initials="DAT [4]" lastIdx="1" clrIdx="7">
    <p:extLst/>
  </p:cmAuthor>
  <p:cmAuthor id="1" name="Heidi Albert" initials="HA" lastIdx="1" clrIdx="1"/>
  <p:cmAuthor id="8" name="Dr. Andre Trollip" initials="DAT [5]" lastIdx="1" clrIdx="8">
    <p:extLst/>
  </p:cmAuthor>
  <p:cmAuthor id="2" name="André Trollip" initials="APT" lastIdx="1" clrIdx="2">
    <p:extLst/>
  </p:cmAuthor>
  <p:cmAuthor id="9" name="Khairunisa Suleiman" initials="" lastIdx="1" clrIdx="9"/>
  <p:cmAuthor id="3" name="Michele Merkel" initials="MM" lastIdx="1" clrIdx="3">
    <p:extLst/>
  </p:cmAuthor>
  <p:cmAuthor id="4" name="Dr. Andre Trollip" initials="DAT" lastIdx="1" clrIdx="4">
    <p:extLst/>
  </p:cmAuthor>
  <p:cmAuthor id="5" name="Dr. Andre Trollip" initials="DAT [2]" lastIdx="1" clrIdx="5">
    <p:extLst/>
  </p:cmAuthor>
  <p:cmAuthor id="6" name="Dr. Andre Trollip" initials="DAT [3]" lastIdx="1" clrIdx="6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83C9"/>
    <a:srgbClr val="72B0D7"/>
    <a:srgbClr val="3197E0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592" autoAdjust="0"/>
  </p:normalViewPr>
  <p:slideViewPr>
    <p:cSldViewPr>
      <p:cViewPr varScale="1">
        <p:scale>
          <a:sx n="119" d="100"/>
          <a:sy n="119" d="100"/>
        </p:scale>
        <p:origin x="2304" y="192"/>
      </p:cViewPr>
      <p:guideLst>
        <p:guide orient="horz" pos="2381"/>
        <p:guide pos="3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A5EEB-3CBB-6A40-A4AB-69F0FC031BCF}" type="datetimeFigureOut">
              <a:rPr lang="fr-FR" smtClean="0"/>
              <a:t>07/07/2017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2B661-5ED5-F344-A644-7D2A6C152D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691550-46B2-3E4F-B291-C367AFEB28E7}" type="datetimeFigureOut">
              <a:rPr lang="fr-FR" altLang="zh-CN"/>
              <a:pPr/>
              <a:t>07/07/2017</a:t>
            </a:fld>
            <a:endParaRPr lang="fr-CA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50938" y="685800"/>
            <a:ext cx="4556125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zh-CN"/>
              <a:t>Cliquez pour modifier les styles du texte du masque</a:t>
            </a:r>
          </a:p>
          <a:p>
            <a:pPr lvl="1"/>
            <a:r>
              <a:rPr lang="fr-FR" altLang="zh-CN"/>
              <a:t>Deuxième niveau</a:t>
            </a:r>
          </a:p>
          <a:p>
            <a:pPr lvl="2"/>
            <a:r>
              <a:rPr lang="fr-FR" altLang="zh-CN"/>
              <a:t>Troisième niveau</a:t>
            </a:r>
          </a:p>
          <a:p>
            <a:pPr lvl="3"/>
            <a:r>
              <a:rPr lang="fr-FR" altLang="zh-CN"/>
              <a:t>Quatrième niveau</a:t>
            </a:r>
          </a:p>
          <a:p>
            <a:pPr lvl="4"/>
            <a:r>
              <a:rPr lang="fr-FR" altLang="zh-CN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67B894A4-CD3E-8541-84CD-AE7D909749E7}" type="slidenum">
              <a:rPr lang="fr-CA" altLang="zh-CN"/>
              <a:pPr/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gi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177884"/>
            <a:ext cx="2630184" cy="1256868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607" y="6325428"/>
            <a:ext cx="1146477" cy="871438"/>
          </a:xfrm>
          <a:prstGeom prst="rect">
            <a:avLst/>
          </a:prstGeom>
        </p:spPr>
      </p:pic>
      <p:sp>
        <p:nvSpPr>
          <p:cNvPr id="11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2940051" y="4551364"/>
            <a:ext cx="5522913" cy="498475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Click to edit Sub header</a:t>
            </a:r>
          </a:p>
        </p:txBody>
      </p:sp>
      <p:sp>
        <p:nvSpPr>
          <p:cNvPr id="12" name="Title 16"/>
          <p:cNvSpPr>
            <a:spLocks noGrp="1"/>
          </p:cNvSpPr>
          <p:nvPr>
            <p:ph type="title" hasCustomPrompt="1"/>
          </p:nvPr>
        </p:nvSpPr>
        <p:spPr>
          <a:xfrm>
            <a:off x="2940051" y="3177884"/>
            <a:ext cx="5522913" cy="1256868"/>
          </a:xfrm>
        </p:spPr>
        <p:txBody>
          <a:bodyPr wrap="square">
            <a:normAutofit/>
          </a:bodyPr>
          <a:lstStyle/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a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Callout 6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Practical Slide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511679" y="1718108"/>
            <a:ext cx="9022248" cy="4734342"/>
          </a:xfrm>
        </p:spPr>
        <p:txBody>
          <a:bodyPr/>
          <a:lstStyle/>
          <a:p>
            <a:r>
              <a:rPr lang="en-GB" dirty="0"/>
              <a:t>Name of exercise and work book page number</a:t>
            </a:r>
          </a:p>
          <a:p>
            <a:pPr lvl="1"/>
            <a:r>
              <a:rPr lang="en-GB" dirty="0"/>
              <a:t>Brief summary of exercise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368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11679" y="1718108"/>
            <a:ext cx="4582729" cy="465798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Aim of practical</a:t>
            </a:r>
          </a:p>
          <a:p>
            <a:pPr lvl="0"/>
            <a:r>
              <a:rPr lang="en-US" dirty="0"/>
              <a:t>Description</a:t>
            </a:r>
          </a:p>
          <a:p>
            <a:pPr lvl="0"/>
            <a:r>
              <a:rPr lang="en-US" dirty="0"/>
              <a:t>materials</a:t>
            </a: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308477" y="1718108"/>
            <a:ext cx="4582729" cy="465798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Outcomes </a:t>
            </a:r>
          </a:p>
          <a:p>
            <a:pPr lvl="0"/>
            <a:r>
              <a:rPr lang="en-US" dirty="0"/>
              <a:t>feedback</a:t>
            </a:r>
            <a:endParaRPr lang="en-GB" dirty="0"/>
          </a:p>
        </p:txBody>
      </p:sp>
      <p:sp>
        <p:nvSpPr>
          <p:cNvPr id="10" name="Down Arrow Callout 9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02206" y="302738"/>
            <a:ext cx="9039702" cy="101646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Practical 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4953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a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11679" y="1718108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Aims</a:t>
            </a:r>
            <a:endParaRPr lang="en-GB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380082" y="4237999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feedback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10933" y="4237999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description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308477" y="1718108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material</a:t>
            </a:r>
            <a:endParaRPr lang="en-GB" dirty="0"/>
          </a:p>
        </p:txBody>
      </p:sp>
      <p:sp>
        <p:nvSpPr>
          <p:cNvPr id="8" name="Down Arrow Callout 7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02206" y="302738"/>
            <a:ext cx="9039702" cy="101646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Practical 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595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wn Arrow Callout 5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tx2">
              <a:lumMod val="5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Video Title</a:t>
            </a:r>
            <a:endParaRPr lang="en-GB" dirty="0"/>
          </a:p>
        </p:txBody>
      </p:sp>
      <p:pic>
        <p:nvPicPr>
          <p:cNvPr id="2056" name="Picture 8" descr="C:\Users\victoriah\AppData\Local\Microsoft\Windows\Temporary Internet Files\Content.IE5\LLZYOCIS\movie-clapperboard[1].gif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867" y="4161639"/>
            <a:ext cx="1488650" cy="18415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511679" y="1718108"/>
            <a:ext cx="9022248" cy="4657982"/>
          </a:xfrm>
        </p:spPr>
        <p:txBody>
          <a:bodyPr/>
          <a:lstStyle/>
          <a:p>
            <a:pPr lvl="0"/>
            <a:r>
              <a:rPr lang="en-US" dirty="0"/>
              <a:t>Brief description of video *note facilitator voice over of description should be included in the facilitator guide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83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Questions slide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511679" y="1718108"/>
            <a:ext cx="9022248" cy="4657982"/>
          </a:xfrm>
        </p:spPr>
        <p:txBody>
          <a:bodyPr/>
          <a:lstStyle/>
          <a:p>
            <a:pPr lvl="0"/>
            <a:r>
              <a:rPr lang="en-US" dirty="0"/>
              <a:t>6-8 questions based on entire content of module – presentation, video, practical or activities</a:t>
            </a:r>
          </a:p>
        </p:txBody>
      </p:sp>
    </p:spTree>
    <p:extLst>
      <p:ext uri="{BB962C8B-B14F-4D97-AF65-F5344CB8AC3E}">
        <p14:creationId xmlns:p14="http://schemas.microsoft.com/office/powerpoint/2010/main" val="1321216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Callout 4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Key messages </a:t>
            </a:r>
            <a:endParaRPr lang="en-GB" dirty="0"/>
          </a:p>
        </p:txBody>
      </p:sp>
      <p:sp>
        <p:nvSpPr>
          <p:cNvPr id="3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87811" y="1614705"/>
            <a:ext cx="9068492" cy="4330268"/>
          </a:xfrm>
        </p:spPr>
        <p:txBody>
          <a:bodyPr/>
          <a:lstStyle>
            <a:lvl1pPr marL="125058" marR="0" indent="0" algn="l" defTabSz="916320" rtl="0" eaLnBrk="1" fontAlgn="base" latinLnBrk="0" hangingPunct="1">
              <a:lnSpc>
                <a:spcPct val="100000"/>
              </a:lnSpc>
              <a:spcBef>
                <a:spcPts val="457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None/>
              <a:tabLst/>
              <a:defRPr lang="en-US" sz="2806" b="0" i="0" kern="1200" baseline="0" dirty="0" smtClean="0">
                <a:solidFill>
                  <a:schemeClr val="tx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416861" marR="0" lvl="0" indent="-291803" algn="l" defTabSz="916320" rtl="0" eaLnBrk="1" fontAlgn="base" latinLnBrk="0" hangingPunct="1">
              <a:lnSpc>
                <a:spcPct val="100000"/>
              </a:lnSpc>
              <a:spcBef>
                <a:spcPts val="457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Char char="►"/>
              <a:tabLst/>
              <a:defRPr/>
            </a:pPr>
            <a:r>
              <a:rPr lang="en-US" dirty="0"/>
              <a:t>4-6 key points based on entire content of module – presentation, video, practical or activities</a:t>
            </a:r>
          </a:p>
          <a:p>
            <a:pPr marL="416861" lvl="0" indent="-291803" algn="l" rtl="0" eaLnBrk="1" fontAlgn="base" hangingPunct="1">
              <a:spcBef>
                <a:spcPts val="457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Char char="►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753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5E93-F395-694D-987D-50BDD56F325B}" type="datetime1">
              <a:rPr lang="en-ZA" smtClean="0"/>
              <a:t>2017/07/07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38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8C9B-B95B-D745-BDE5-935B2EFE4275}" type="datetime1">
              <a:rPr lang="en-ZA" smtClean="0"/>
              <a:t>2017/07/07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995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>
            <a:lvl1pPr marL="284399" indent="-284399">
              <a:spcBef>
                <a:spcPts val="1098"/>
              </a:spcBef>
              <a:spcAft>
                <a:spcPts val="600"/>
              </a:spcAft>
              <a:defRPr/>
            </a:lvl1pPr>
            <a:lvl2pPr marL="284399" indent="-284399">
              <a:spcBef>
                <a:spcPts val="1098"/>
              </a:spcBef>
              <a:spcAft>
                <a:spcPts val="600"/>
              </a:spcAft>
              <a:defRPr/>
            </a:lvl2pPr>
            <a:lvl3pPr marL="284399" indent="-284399">
              <a:spcBef>
                <a:spcPts val="1098"/>
              </a:spcBef>
              <a:spcAft>
                <a:spcPts val="600"/>
              </a:spcAft>
              <a:defRPr/>
            </a:lvl3pPr>
            <a:lvl4pPr marL="284399" indent="-284399">
              <a:spcBef>
                <a:spcPts val="1098"/>
              </a:spcBef>
              <a:spcAft>
                <a:spcPts val="600"/>
              </a:spcAft>
              <a:defRPr/>
            </a:lvl4pPr>
            <a:lvl5pPr marL="284399" indent="-284399">
              <a:spcBef>
                <a:spcPts val="1098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936046"/>
            <a:ext cx="791110" cy="75900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836136" y="6996067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1111" y="6996067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91110" y="7111494"/>
            <a:ext cx="4807010" cy="180505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800" i="0" kern="1200" dirty="0" smtClean="0">
                <a:effectLst/>
                <a:latin typeface="Calibri" charset="0"/>
                <a:ea typeface="Calibri" charset="0"/>
                <a:cs typeface="Calibri" charset="0"/>
              </a:rPr>
              <a:t>GLI Training Package: </a:t>
            </a:r>
            <a:r>
              <a:rPr lang="en-US" sz="800" b="0" i="0" kern="1200" dirty="0" smtClean="0">
                <a:effectLst/>
                <a:latin typeface="Calibri" charset="0"/>
                <a:ea typeface="Calibri" charset="0"/>
                <a:cs typeface="Calibri" charset="0"/>
              </a:rPr>
              <a:t>Programme Module 2: </a:t>
            </a:r>
            <a:r>
              <a:rPr lang="en-GB" sz="800" b="0" i="0" kern="1200" dirty="0" smtClean="0">
                <a:effectLst/>
                <a:latin typeface="Calibri" charset="0"/>
                <a:ea typeface="Calibri" charset="0"/>
                <a:cs typeface="Calibri" charset="0"/>
              </a:rPr>
              <a:t>Implementing TB Diagnostics: Practical Considerations </a:t>
            </a:r>
            <a:endParaRPr lang="en-US" sz="900" b="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Slide Number Placeholder 24"/>
          <p:cNvSpPr txBox="1">
            <a:spLocks/>
          </p:cNvSpPr>
          <p:nvPr/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>
          <a:xfrm>
            <a:off x="1204914" y="936046"/>
            <a:ext cx="7631221" cy="759006"/>
          </a:xfrm>
        </p:spPr>
        <p:txBody>
          <a:bodyPr wrap="square">
            <a:normAutofit/>
          </a:bodyPr>
          <a:lstStyle/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86" userDrawn="1">
          <p15:clr>
            <a:srgbClr val="FBAE40"/>
          </p15:clr>
        </p15:guide>
        <p15:guide id="2" pos="2972" userDrawn="1">
          <p15:clr>
            <a:srgbClr val="FBAE40"/>
          </p15:clr>
        </p15:guide>
        <p15:guide id="3" pos="5232" userDrawn="1">
          <p15:clr>
            <a:srgbClr val="FBAE40"/>
          </p15:clr>
        </p15:guide>
        <p15:guide id="4" pos="5530" userDrawn="1">
          <p15:clr>
            <a:srgbClr val="FBAE40"/>
          </p15:clr>
        </p15:guide>
        <p15:guide id="5" pos="458" userDrawn="1">
          <p15:clr>
            <a:srgbClr val="FBAE40"/>
          </p15:clr>
        </p15:guide>
        <p15:guide id="6" pos="713" userDrawn="1">
          <p15:clr>
            <a:srgbClr val="FBAE40"/>
          </p15:clr>
        </p15:guide>
        <p15:guide id="7" orient="horz" pos="1068" userDrawn="1">
          <p15:clr>
            <a:srgbClr val="FBAE40"/>
          </p15:clr>
        </p15:guide>
        <p15:guide id="8" orient="horz" pos="590" userDrawn="1">
          <p15:clr>
            <a:srgbClr val="FBAE40"/>
          </p15:clr>
        </p15:guide>
        <p15:guide id="9" orient="horz" pos="4182" userDrawn="1">
          <p15:clr>
            <a:srgbClr val="FBAE40"/>
          </p15:clr>
        </p15:guide>
        <p15:guide id="10" orient="horz" pos="1273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erci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>
            <a:lvl1pPr marL="284399" indent="-284399">
              <a:spcBef>
                <a:spcPts val="1098"/>
              </a:spcBef>
              <a:spcAft>
                <a:spcPts val="600"/>
              </a:spcAft>
              <a:defRPr/>
            </a:lvl1pPr>
            <a:lvl2pPr marL="284399" indent="-284399">
              <a:spcBef>
                <a:spcPts val="1098"/>
              </a:spcBef>
              <a:spcAft>
                <a:spcPts val="600"/>
              </a:spcAft>
              <a:defRPr/>
            </a:lvl2pPr>
            <a:lvl3pPr marL="284399" indent="-284399">
              <a:spcBef>
                <a:spcPts val="1098"/>
              </a:spcBef>
              <a:spcAft>
                <a:spcPts val="600"/>
              </a:spcAft>
              <a:defRPr/>
            </a:lvl3pPr>
            <a:lvl4pPr marL="284399" indent="-284399">
              <a:spcBef>
                <a:spcPts val="1098"/>
              </a:spcBef>
              <a:spcAft>
                <a:spcPts val="600"/>
              </a:spcAft>
              <a:defRPr/>
            </a:lvl4pPr>
            <a:lvl5pPr marL="284399" indent="-284399">
              <a:spcBef>
                <a:spcPts val="1098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936046"/>
            <a:ext cx="791110" cy="7590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836136" y="6996067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91111" y="6996067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>
          <a:xfrm>
            <a:off x="791110" y="7111495"/>
            <a:ext cx="3595954" cy="180504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800" i="0" kern="1200" dirty="0" smtClean="0">
                <a:effectLst/>
                <a:latin typeface="+mn-lt"/>
                <a:ea typeface="Lucida Sans" charset="0"/>
                <a:cs typeface="Lucida Sans" charset="0"/>
              </a:rPr>
              <a:t>GLI Training Package: </a:t>
            </a:r>
            <a:r>
              <a:rPr lang="en-GB" sz="800" b="0" i="0" kern="1200" dirty="0" smtClean="0">
                <a:effectLst/>
                <a:latin typeface="+mn-lt"/>
                <a:ea typeface="Lucida Sans" charset="0"/>
                <a:cs typeface="Lucida Sans" charset="0"/>
              </a:rPr>
              <a:t>P</a:t>
            </a:r>
            <a:r>
              <a:rPr lang="en-GB" sz="800" b="0" i="0" dirty="0" smtClean="0">
                <a:latin typeface="+mn-lt"/>
                <a:ea typeface="Lucida Sans" charset="0"/>
                <a:cs typeface="Lucida Sans" charset="0"/>
              </a:rPr>
              <a:t>lan and implement a quality assurance programme </a:t>
            </a:r>
            <a:endParaRPr lang="en-US" sz="900" b="0" i="0" dirty="0">
              <a:latin typeface="+mn-lt"/>
              <a:ea typeface="Lucida Sans" charset="0"/>
              <a:cs typeface="Lucida Sans" charset="0"/>
            </a:endParaRPr>
          </a:p>
        </p:txBody>
      </p:sp>
      <p:sp>
        <p:nvSpPr>
          <p:cNvPr id="15" name="Slide Number Placeholder 24"/>
          <p:cNvSpPr txBox="1">
            <a:spLocks/>
          </p:cNvSpPr>
          <p:nvPr/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16" name="Title 16"/>
          <p:cNvSpPr>
            <a:spLocks noGrp="1"/>
          </p:cNvSpPr>
          <p:nvPr>
            <p:ph type="title" hasCustomPrompt="1"/>
          </p:nvPr>
        </p:nvSpPr>
        <p:spPr>
          <a:xfrm>
            <a:off x="1204914" y="936046"/>
            <a:ext cx="7631221" cy="759006"/>
          </a:xfrm>
        </p:spPr>
        <p:txBody>
          <a:bodyPr wrap="square">
            <a:normAutofit/>
          </a:bodyPr>
          <a:lstStyle>
            <a:lvl1pPr>
              <a:defRPr>
                <a:solidFill>
                  <a:srgbClr val="DC1F26"/>
                </a:solidFill>
              </a:defRPr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4" y="967220"/>
            <a:ext cx="664464" cy="676656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Callout 4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Learning Objectives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511679" y="1718108"/>
            <a:ext cx="9022248" cy="4581621"/>
          </a:xfrm>
        </p:spPr>
        <p:txBody>
          <a:bodyPr/>
          <a:lstStyle>
            <a:lvl1pPr marL="125058" indent="0">
              <a:buNone/>
              <a:defRPr/>
            </a:lvl1pPr>
          </a:lstStyle>
          <a:p>
            <a:pPr marL="124796" indent="0">
              <a:buNone/>
            </a:pPr>
            <a:r>
              <a:rPr lang="en-US" dirty="0"/>
              <a:t>At the end of this module, you will be able to:</a:t>
            </a:r>
          </a:p>
          <a:p>
            <a:r>
              <a:rPr lang="fr-FR" dirty="0"/>
              <a:t>1</a:t>
            </a:r>
          </a:p>
          <a:p>
            <a:r>
              <a:rPr lang="fr-FR" dirty="0"/>
              <a:t>2</a:t>
            </a:r>
          </a:p>
          <a:p>
            <a:r>
              <a:rPr lang="fr-FR" dirty="0"/>
              <a:t>3</a:t>
            </a:r>
          </a:p>
          <a:p>
            <a:r>
              <a:rPr lang="fr-FR" dirty="0"/>
              <a:t>4</a:t>
            </a:r>
          </a:p>
          <a:p>
            <a:r>
              <a:rPr lang="fr-FR" dirty="0"/>
              <a:t>5</a:t>
            </a:r>
          </a:p>
          <a:p>
            <a:r>
              <a:rPr lang="fr-FR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9930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409" baseline="0"/>
            </a:lvl1pPr>
            <a:extLst/>
          </a:lstStyle>
          <a:p>
            <a:r>
              <a:rPr lang="en-GB" noProof="0" dirty="0"/>
              <a:t>Contents of module</a:t>
            </a:r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513568" y="1319197"/>
            <a:ext cx="901697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3"/>
          <p:cNvSpPr>
            <a:spLocks noGrp="1"/>
          </p:cNvSpPr>
          <p:nvPr>
            <p:ph sz="quarter" idx="10"/>
          </p:nvPr>
        </p:nvSpPr>
        <p:spPr>
          <a:xfrm>
            <a:off x="511679" y="1641748"/>
            <a:ext cx="9022248" cy="450526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00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511679" y="1641748"/>
            <a:ext cx="9022248" cy="45052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67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wn Arrow Callout 7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Exercise slide title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96761" y="1794468"/>
            <a:ext cx="9022248" cy="454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240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wn Arrow Callout 7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502206" y="302738"/>
            <a:ext cx="9039702" cy="101646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Exercise slide title</a:t>
            </a: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308477" y="1718108"/>
            <a:ext cx="4582729" cy="465798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Outcomes </a:t>
            </a:r>
          </a:p>
          <a:p>
            <a:pPr lvl="0"/>
            <a:r>
              <a:rPr lang="en-US" dirty="0"/>
              <a:t>feedback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10933" y="1718108"/>
            <a:ext cx="4511124" cy="4696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440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Callout 9"/>
          <p:cNvSpPr/>
          <p:nvPr userDrawn="1"/>
        </p:nvSpPr>
        <p:spPr>
          <a:xfrm>
            <a:off x="510933" y="419982"/>
            <a:ext cx="9022248" cy="1183585"/>
          </a:xfrm>
          <a:prstGeom prst="downArrowCallout">
            <a:avLst>
              <a:gd name="adj1" fmla="val 132640"/>
              <a:gd name="adj2" fmla="val 211149"/>
              <a:gd name="adj3" fmla="val 26754"/>
              <a:gd name="adj4" fmla="val 6497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11679" y="1718108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Aims</a:t>
            </a:r>
            <a:endParaRPr lang="en-GB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380082" y="4237999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feedback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10933" y="4237999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description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308477" y="1718108"/>
            <a:ext cx="4581983" cy="22908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outcomes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02206" y="302738"/>
            <a:ext cx="9039702" cy="101646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Exercise 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9654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0534" y="402484"/>
            <a:ext cx="8663047" cy="146118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0534" y="2012414"/>
            <a:ext cx="8663047" cy="47965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0534" y="7006701"/>
            <a:ext cx="225992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73051-DB30-A64F-9FD3-2512FC6A75D9}" type="datetime1">
              <a:rPr lang="en-ZA" smtClean="0"/>
              <a:t>2017/07/07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7113" y="7006701"/>
            <a:ext cx="338988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fld id="{F699B3C4-AA33-E74C-9AE8-E97D7C8662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21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5" r:id="rId4"/>
    <p:sldLayoutId id="2147483713" r:id="rId5"/>
    <p:sldLayoutId id="2147483738" r:id="rId6"/>
    <p:sldLayoutId id="2147483724" r:id="rId7"/>
    <p:sldLayoutId id="2147483732" r:id="rId8"/>
    <p:sldLayoutId id="2147483733" r:id="rId9"/>
    <p:sldLayoutId id="2147483725" r:id="rId10"/>
    <p:sldLayoutId id="2147483735" r:id="rId11"/>
    <p:sldLayoutId id="2147483736" r:id="rId12"/>
    <p:sldLayoutId id="2147483729" r:id="rId13"/>
    <p:sldLayoutId id="2147483726" r:id="rId14"/>
    <p:sldLayoutId id="2147483727" r:id="rId15"/>
    <p:sldLayoutId id="2147483746" r:id="rId16"/>
    <p:sldLayoutId id="2147483747" r:id="rId17"/>
  </p:sldLayoutIdLst>
  <p:hf hdr="0" ftr="0" dt="0"/>
  <p:txStyles>
    <p:titleStyle>
      <a:lvl1pPr algn="l" defTabSz="1004373" rtl="0" eaLnBrk="1" latinLnBrk="0" hangingPunct="1">
        <a:lnSpc>
          <a:spcPct val="90000"/>
        </a:lnSpc>
        <a:spcBef>
          <a:spcPct val="0"/>
        </a:spcBef>
        <a:buNone/>
        <a:defRPr sz="2800" b="1" i="1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1pPr>
    </p:titleStyle>
    <p:bodyStyle>
      <a:lvl1pPr marL="251093" indent="-251093" algn="l" defTabSz="1004373" rtl="0" eaLnBrk="1" latinLnBrk="0" hangingPunct="1">
        <a:lnSpc>
          <a:spcPct val="100000"/>
        </a:lnSpc>
        <a:spcBef>
          <a:spcPts val="1098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1pPr>
      <a:lvl2pPr marL="753280" indent="-251093" algn="l" defTabSz="1004373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2pPr>
      <a:lvl3pPr marL="1255466" indent="-251093" algn="l" defTabSz="1004373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3pPr>
      <a:lvl4pPr marL="1757652" indent="-251093" algn="l" defTabSz="1004373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4pPr>
      <a:lvl5pPr marL="2259838" indent="-251093" algn="l" defTabSz="1004373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5pPr>
      <a:lvl6pPr marL="2762025" indent="-251093" algn="l" defTabSz="1004373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6pPr>
      <a:lvl7pPr marL="3264210" indent="-251093" algn="l" defTabSz="1004373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7pPr>
      <a:lvl8pPr marL="3766398" indent="-251093" algn="l" defTabSz="1004373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8pPr>
      <a:lvl9pPr marL="4268583" indent="-251093" algn="l" defTabSz="1004373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1pPr>
      <a:lvl2pPr marL="502185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2pPr>
      <a:lvl3pPr marL="1004373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3pPr>
      <a:lvl4pPr marL="1506558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4pPr>
      <a:lvl5pPr marL="2008746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5pPr>
      <a:lvl6pPr marL="2510931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6pPr>
      <a:lvl7pPr marL="3013117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7pPr>
      <a:lvl8pPr marL="3515304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8pPr>
      <a:lvl9pPr marL="4017490" algn="l" defTabSz="1004373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5.jp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177884"/>
            <a:ext cx="2630184" cy="1256868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607" y="6325428"/>
            <a:ext cx="1146477" cy="8714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45941" y="4562879"/>
            <a:ext cx="34007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PROGRAMME MODULE 2 (PM2)</a:t>
            </a:r>
            <a:endParaRPr lang="en-GB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44584" y="3329264"/>
            <a:ext cx="5777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latin typeface="+mn-lt"/>
              </a:rPr>
              <a:t>IMPLEMENTING TB DIAGNOSTICS: PRACTICAL CONSIDERATIONS</a:t>
            </a:r>
            <a:endParaRPr lang="en-US" sz="2800" b="1" i="1" dirty="0">
              <a:latin typeface="+mn-lt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23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4" y="1907629"/>
            <a:ext cx="7631223" cy="4611670"/>
          </a:xfrm>
        </p:spPr>
        <p:txBody>
          <a:bodyPr/>
          <a:lstStyle/>
          <a:p>
            <a:pPr marL="0" lvl="0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following information is needed for mapping the current network: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Much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this information may already be available in-country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Check within MOH planning department, universities or partners</a:t>
            </a:r>
          </a:p>
          <a:p>
            <a:pPr lvl="1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Should be done across disease types, not by vertical programme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Various software can be used to visually represent information on a map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Specialized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mapping software is available, but may require training and/or technical support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DIAGNOSTIC NETWORK: MAPPING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7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Potential sites should be assessed prior to placement of new equipment to ensure adequate infrastructure: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Uninterrupted power supply, sufficient and secure space, adequate storage, temperature-controlled environment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See TM1: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Installation of GeneXpert Instrument 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Xpert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MTB/RIF or Xpert Ultra,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biosafety requirements are similar to those required for direct sputum smear microscopy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See TB2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TB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Biosafety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INFRASTRUCTURE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50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Training will be required: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Each testing site will need at least 1-2 staff with basic computer literacy and knowledge of laboratory registers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Clinicians and other health-workers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Training should include all aspects needed to improve patient care, including screening and referral for testing, ordering of tests, interpretation of results, initiation on treatment, contact tracing and treatment monitoring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Countries must ensure adequate treatment capacity for all patients diagnosed with TB and MDR-TB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Treatment should conform to WHO recommendations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Strong coordination between laboratory and clinical services is essential to enable rapid linkage of diagnosed patients to care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TREATMENT CAPACITY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59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Countries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should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detailed transition plan every time a new technology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 introduced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start of implementation, countries should put in place systems and procedures to ensure quality of testing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Routine monitoring of quality indicators at testing sites is essential and gives the best reflection of quality of routine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testing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QUALITY ASSURANCE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41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supervision of testing sites is a critical part of quality assurance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Proficiency testing is a useful means of identifying major errors at sites, especially where a large number of sites exist and frequent on-site visits are challenging and resource-intensive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Equipment verification, regular maintenance and servicing of equipment are necessary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QUALITY ASSURANCE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33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2" y="1907629"/>
            <a:ext cx="7631223" cy="4611670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TB diagnostic instruments and reagents must be registered according to national regulatory guidelines, or a waiver on importation obtained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Importation procedures should allow for reliable procurement, and exchange of equipment for calibration, swap or repair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Countries should develop efficient supply chain systems and procedures to allow for uninterrupted supply of reagents with sufficient shelf-life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Forecast needs based on actual consumption where possible, or on expected demand, including adequate buffer stock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introducing new TB diagnostics, review existing and planned orders of tests to ensure they are still in-line with need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PROCUREMENT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78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Countries should establish systems, or strengthen existing systems, for monitoring the implementation of new TB diagnostics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Monitoring and evaluation (M&amp;E) should include process, outcome and impact indicators</a:t>
            </a:r>
          </a:p>
          <a:p>
            <a:pPr lvl="1"/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e.g.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Process indicators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how many health facilities had access to Xpert MTB/RIF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 Xpert Ultra testing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services this year?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MONITORING IMPLEMENTATION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3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Outcome 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indicators: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many TB  cases have been diagnosed with Xpert MTB/RIF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 Xpert Ultra among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 cases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which were bacteriologically confirmed?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Impact </a:t>
            </a:r>
            <a:r>
              <a:rPr 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indicators: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Did implementation of Xpert MTB/RIF or Xpert Ultra result in a reduction in TB-associated mortality in HIV co-infected individuals?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 key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elements should be tracked, including laboratory, clinical and programmatic aspects</a:t>
            </a:r>
          </a:p>
          <a:p>
            <a:pPr lvl="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PM6: How to Monitor and Evaluate your Programme 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MONITORING IMPLEMENTATION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74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Data connectivity is essential when implementing new diagnostics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Data connectivity enables access to real-time data to improve supply chain management, quality assurance, equipment maintenance and enable rapid reporting of patient results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Countries need to consider connectivity solution(s), hardware needed for implementation, internet connectivity, data hosting options, data security, data ownership, human resource needs, and budgeting</a:t>
            </a:r>
          </a:p>
          <a:p>
            <a:pPr lvl="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PM5: How to Plan and Implement Connectivity Solutions 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Diagnostics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connectivity is being monitored as an indicator for laboratory strengthening under the End TB Strategy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CONNECTIVITY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28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219420" y="1979637"/>
            <a:ext cx="7616716" cy="4505261"/>
          </a:xfrm>
        </p:spPr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Practical considerations for introducing new TB diagnostics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Key steps to be taken when implementing new TB diagnostics</a:t>
            </a:r>
          </a:p>
          <a:p>
            <a:pPr lvl="1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Mapping of diagnostics networks </a:t>
            </a:r>
          </a:p>
          <a:p>
            <a:pPr lvl="1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Convening of Technical Working Group (TWG)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Indicators to monitor when implementing new TB diagnostics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MODULE CONTENTS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135" y="4859957"/>
            <a:ext cx="3204000" cy="21375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26112" y="6985037"/>
            <a:ext cx="33598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©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John Rae </a:t>
            </a:r>
            <a:endParaRPr lang="en-US" sz="1002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62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charset="0"/>
              </a:rPr>
              <a:t>Funding should be secured from national government, donors or partners to ensure implementation, inclusive of all elements, not just supplies and equipment</a:t>
            </a:r>
          </a:p>
          <a:p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charset="0"/>
              </a:rPr>
              <a:t>In many high burden countries there may be limited or no separate budget for implementation of new TB diagnostics</a:t>
            </a:r>
          </a:p>
          <a:p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charset="0"/>
              </a:rPr>
              <a:t>In many low and middle countries the majority of funding comes from external donors (Global Fund, USAID, and others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charset="0"/>
              </a:rPr>
              <a:t>etc.</a:t>
            </a:r>
          </a:p>
          <a:p>
            <a:pPr lvl="0"/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charset="0"/>
              </a:rPr>
              <a:t>See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PM7: Funding your Programme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FINANCING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446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introduction of a new diagnostic into a country must be led by the Ministry of Health or the equivalent agency 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essential that the introduction of the new diagnostic be coordinated at the country level 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Technical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agencies and donors need to work within the framework of the NTP and HIV/ AIDS programmes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COLLABORATION &amp; COORDINATION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Situational analysis 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 TB diagnostic network assessment</a:t>
            </a:r>
          </a:p>
          <a:p>
            <a:pPr>
              <a:defRPr/>
            </a:pPr>
            <a:r>
              <a:rPr lang="en-US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Technical </a:t>
            </a:r>
            <a:r>
              <a:rPr lang="en-US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working group 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(TWG) or similar body to review country data on implementation and recommendations from TB diagnostic network assessment</a:t>
            </a:r>
          </a:p>
          <a:p>
            <a:pPr>
              <a:defRPr/>
            </a:pPr>
            <a:r>
              <a:rPr lang="en-US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Review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new WHO TB diagnostics policies 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PLANNING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94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TWG to provide </a:t>
            </a:r>
            <a:r>
              <a:rPr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recommendations</a:t>
            </a: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on potential role of new tests and placement within network, as well as possible algorithms</a:t>
            </a:r>
          </a:p>
          <a:p>
            <a:pPr marL="406495" indent="-285750">
              <a:defRPr/>
            </a:pPr>
            <a:endParaRPr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Determine need </a:t>
            </a:r>
            <a:r>
              <a:rPr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country evaluation data prior to uptake of new technologies</a:t>
            </a:r>
          </a:p>
          <a:p>
            <a:pPr marL="406495" indent="-285750">
              <a:defRPr/>
            </a:pPr>
            <a:endParaRPr altLang="en-US" sz="2000" dirty="0">
              <a:solidFill>
                <a:srgbClr val="FF0000"/>
              </a:solidFill>
            </a:endParaRPr>
          </a:p>
          <a:p>
            <a:pPr marL="120745" indent="0" algn="ctr">
              <a:buNone/>
              <a:defRPr/>
            </a:pPr>
            <a:r>
              <a:rPr altLang="en-US" sz="2000" b="1" dirty="0">
                <a:solidFill>
                  <a:schemeClr val="accent2"/>
                </a:solidFill>
              </a:rPr>
              <a:t>Output = National Policy Guidance</a:t>
            </a:r>
          </a:p>
          <a:p>
            <a:pPr>
              <a:buFont typeface="Arial" panose="020B0604020202020204" pitchFamily="34" charset="0"/>
              <a:buChar char="►"/>
              <a:defRPr/>
            </a:pPr>
            <a:endParaRPr altLang="en-US" sz="2000" dirty="0"/>
          </a:p>
          <a:p>
            <a:pPr>
              <a:buFont typeface="Arial" panose="020B0604020202020204" pitchFamily="34" charset="0"/>
              <a:buChar char="►"/>
              <a:defRPr/>
            </a:pPr>
            <a:endParaRPr alt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67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Visit testing sites and determine the suitability for new diagnostic placement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Assess testing &amp; clinical site readiness with standardised checklist. Consider infrastructure, personnel, safety and current workload. 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Perform testing / clinical site upgrades 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Procure instruments </a:t>
            </a:r>
            <a:endParaRPr lang="en-GB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Estimate the volume of testing &amp; procure reagents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Revise documentation and circulate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PLANNING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52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4" y="1979638"/>
            <a:ext cx="7631221" cy="4320480"/>
          </a:xfrm>
        </p:spPr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Conduct training for users, advanced users and clinicians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Perform verification studies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Conduct regular on-site supervision visits according to agreed schedule using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standardized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checklists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Mentor supervisors/advanced users in troubleshooting, on-site supervision and training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Establish monthly reporting and review site quality indicators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Enroll testing sites in EQA programme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Establish regular maintenance, calibration and servicing schedules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Establish supply management system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IMPLEMENTING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69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Conduct routine monthly reporting and review of quality indicators                                                                                      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 the performance of testing sites EQA                                 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 testing sites to ensure regular maintenance, calibration and servicing of equipment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Perform follow-up training and re-training as required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Determine the impact of new diagnostic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MONITORING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30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List five key considerations when implementing a new TB diagnostic test?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Why is mapping the diagnostic network important?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the roles of the TWG when implementing a new TB diagnostic test?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List three types of indicators that should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 monitored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implementing a new TB diagnostic test, and give an example of each?   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18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6861" indent="-291803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Perform a diagnostic network assessment before implementing a new TB diagnostic test</a:t>
            </a:r>
          </a:p>
          <a:p>
            <a:pPr marL="416861" indent="-291803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Map the diagnostic network to identify suitable placement of a new TB diagnostic test</a:t>
            </a:r>
          </a:p>
          <a:p>
            <a:pPr marL="416861" indent="-291803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 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new TB diagnostic test using a phased approach</a:t>
            </a:r>
          </a:p>
          <a:p>
            <a:pPr marL="416861" indent="-291803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QA and M&amp;E activities are adopted</a:t>
            </a:r>
          </a:p>
          <a:p>
            <a:pPr marL="416861" indent="-291803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Costing &amp; funding of a new TB diagnostic test is important to ensure sustainability</a:t>
            </a:r>
          </a:p>
          <a:p>
            <a:pPr marL="416861" indent="-291803">
              <a:buFont typeface="Arial" panose="020B0604020202020204" pitchFamily="34" charset="0"/>
              <a:buChar char="►"/>
            </a:pP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16861" indent="-291803">
              <a:buFont typeface="Arial" panose="020B0604020202020204" pitchFamily="34" charset="0"/>
              <a:buChar char="►"/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KEY MESSAGES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85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1218715" y="2146203"/>
            <a:ext cx="7606681" cy="4124342"/>
          </a:xfrm>
          <a:custGeom>
            <a:avLst/>
            <a:gdLst>
              <a:gd name="connsiteX0" fmla="*/ 0 w 7606681"/>
              <a:gd name="connsiteY0" fmla="*/ 1755 h 4124342"/>
              <a:gd name="connsiteX1" fmla="*/ 1843694 w 7606681"/>
              <a:gd name="connsiteY1" fmla="*/ 1755 h 4124342"/>
              <a:gd name="connsiteX2" fmla="*/ 1843694 w 7606681"/>
              <a:gd name="connsiteY2" fmla="*/ 2063925 h 4124342"/>
              <a:gd name="connsiteX3" fmla="*/ 0 w 7606681"/>
              <a:gd name="connsiteY3" fmla="*/ 2063925 h 4124342"/>
              <a:gd name="connsiteX4" fmla="*/ 3841992 w 7606681"/>
              <a:gd name="connsiteY4" fmla="*/ 1 h 4124342"/>
              <a:gd name="connsiteX5" fmla="*/ 5685686 w 7606681"/>
              <a:gd name="connsiteY5" fmla="*/ 1 h 4124342"/>
              <a:gd name="connsiteX6" fmla="*/ 5685686 w 7606681"/>
              <a:gd name="connsiteY6" fmla="*/ 4124342 h 4124342"/>
              <a:gd name="connsiteX7" fmla="*/ 3841992 w 7606681"/>
              <a:gd name="connsiteY7" fmla="*/ 4124342 h 4124342"/>
              <a:gd name="connsiteX8" fmla="*/ 5762987 w 7606681"/>
              <a:gd name="connsiteY8" fmla="*/ 0 h 4124342"/>
              <a:gd name="connsiteX9" fmla="*/ 7606681 w 7606681"/>
              <a:gd name="connsiteY9" fmla="*/ 0 h 4124342"/>
              <a:gd name="connsiteX10" fmla="*/ 7606681 w 7606681"/>
              <a:gd name="connsiteY10" fmla="*/ 2062170 h 4124342"/>
              <a:gd name="connsiteX11" fmla="*/ 5762987 w 7606681"/>
              <a:gd name="connsiteY11" fmla="*/ 2062170 h 4124342"/>
              <a:gd name="connsiteX12" fmla="*/ 1920996 w 7606681"/>
              <a:gd name="connsiteY12" fmla="*/ 0 h 4124342"/>
              <a:gd name="connsiteX13" fmla="*/ 3764690 w 7606681"/>
              <a:gd name="connsiteY13" fmla="*/ 0 h 4124342"/>
              <a:gd name="connsiteX14" fmla="*/ 3764690 w 7606681"/>
              <a:gd name="connsiteY14" fmla="*/ 3197829 h 4124342"/>
              <a:gd name="connsiteX15" fmla="*/ 1920996 w 7606681"/>
              <a:gd name="connsiteY15" fmla="*/ 3197829 h 412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6681" h="4124342">
                <a:moveTo>
                  <a:pt x="0" y="1755"/>
                </a:moveTo>
                <a:lnTo>
                  <a:pt x="1843694" y="1755"/>
                </a:lnTo>
                <a:lnTo>
                  <a:pt x="1843694" y="2063925"/>
                </a:lnTo>
                <a:lnTo>
                  <a:pt x="0" y="2063925"/>
                </a:lnTo>
                <a:close/>
                <a:moveTo>
                  <a:pt x="3841992" y="1"/>
                </a:moveTo>
                <a:lnTo>
                  <a:pt x="5685686" y="1"/>
                </a:lnTo>
                <a:lnTo>
                  <a:pt x="5685686" y="4124342"/>
                </a:lnTo>
                <a:lnTo>
                  <a:pt x="3841992" y="4124342"/>
                </a:lnTo>
                <a:close/>
                <a:moveTo>
                  <a:pt x="5762987" y="0"/>
                </a:moveTo>
                <a:lnTo>
                  <a:pt x="7606681" y="0"/>
                </a:lnTo>
                <a:lnTo>
                  <a:pt x="7606681" y="2062170"/>
                </a:lnTo>
                <a:lnTo>
                  <a:pt x="5762987" y="2062170"/>
                </a:lnTo>
                <a:close/>
                <a:moveTo>
                  <a:pt x="1920996" y="0"/>
                </a:moveTo>
                <a:lnTo>
                  <a:pt x="3764690" y="0"/>
                </a:lnTo>
                <a:lnTo>
                  <a:pt x="3764690" y="3197829"/>
                </a:lnTo>
                <a:lnTo>
                  <a:pt x="1920996" y="3197829"/>
                </a:lnTo>
                <a:close/>
              </a:path>
            </a:pathLst>
          </a:cu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29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981703" y="4726636"/>
            <a:ext cx="273544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rgbClr val="DC1F26"/>
              </a:buClr>
              <a:defRPr/>
            </a:pPr>
            <a:r>
              <a:rPr lang="en-US" altLang="en-US" sz="2400" b="1" i="1" dirty="0" smtClean="0">
                <a:latin typeface="Trebuchet MS" charset="0"/>
                <a:ea typeface="Trebuchet MS" charset="0"/>
                <a:cs typeface="Trebuchet MS" charset="0"/>
              </a:rPr>
              <a:t>THANK YOU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1703" y="4409064"/>
            <a:ext cx="1338208" cy="106491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715" y="599770"/>
            <a:ext cx="1843694" cy="14013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297447" y="4216088"/>
            <a:ext cx="33598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©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John Rae </a:t>
            </a:r>
            <a:endParaRPr lang="en-US" sz="1002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05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the end of this module, you will be able to:</a:t>
            </a:r>
          </a:p>
          <a:p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List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key considerations for implementing new TB diagnostics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List key steps to be taken when implementing new TB diagnostics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Explain why mapping is important when implementing new TB diagnostics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Describe the role of the TWG in this process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List indicators to monitor implementation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7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5" dirty="0"/>
          </a:p>
          <a:p>
            <a:endParaRPr lang="en-US" sz="2405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4913" y="755501"/>
            <a:ext cx="7914039" cy="1016460"/>
          </a:xfrm>
        </p:spPr>
        <p:txBody>
          <a:bodyPr>
            <a:noAutofit/>
          </a:bodyPr>
          <a:lstStyle/>
          <a:p>
            <a:r>
              <a:rPr lang="en-US" dirty="0" smtClean="0"/>
              <a:t>KEY CONSIDERATIONS FOR IMPLEMENTING TB DIAGNOSTICS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80446"/>
              </p:ext>
            </p:extLst>
          </p:nvPr>
        </p:nvGraphicFramePr>
        <p:xfrm>
          <a:off x="1204913" y="2012414"/>
          <a:ext cx="7631223" cy="4552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85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004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221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67175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Components</a:t>
                      </a:r>
                    </a:p>
                  </a:txBody>
                  <a:tcPr marL="91632" marR="91632" marT="45816" marB="45816"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Activity</a:t>
                      </a:r>
                    </a:p>
                  </a:txBody>
                  <a:tcPr marL="91632" marR="91632" marT="45816" marB="45816"/>
                </a:tc>
                <a:tc rowSpan="11"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bg1"/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Collaboration &amp; coordination</a:t>
                      </a:r>
                    </a:p>
                  </a:txBody>
                  <a:tcPr marL="91632" marR="91632" marT="45816" marB="45816" vert="vert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3129"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National policy review and revision</a:t>
                      </a:r>
                    </a:p>
                  </a:txBody>
                  <a:tcPr marL="91632" marR="91632" marT="45816" marB="4581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Review guidance,</a:t>
                      </a:r>
                      <a:r>
                        <a:rPr lang="en-US" sz="1400" b="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incorporate new WHO-recommended test</a:t>
                      </a:r>
                      <a:endParaRPr 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</a:endParaRPr>
                    </a:p>
                  </a:txBody>
                  <a:tcPr marL="91632" marR="91632" marT="45816" marB="45816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31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Diagnostic network</a:t>
                      </a:r>
                    </a:p>
                  </a:txBody>
                  <a:tcPr marL="91632" marR="91632" marT="45816" marB="4581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Determine appropriate placement of diagnostics to meet country need</a:t>
                      </a:r>
                      <a:endParaRPr 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</a:endParaRPr>
                    </a:p>
                  </a:txBody>
                  <a:tcPr marL="91632" marR="91632" marT="45816" marB="45816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36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Infrastructure</a:t>
                      </a:r>
                    </a:p>
                  </a:txBody>
                  <a:tcPr marL="91632" marR="91632" marT="45816" marB="4581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Assess potential sites prior to placement</a:t>
                      </a:r>
                      <a:endParaRPr 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</a:endParaRPr>
                    </a:p>
                  </a:txBody>
                  <a:tcPr marL="91632" marR="91632" marT="45816" marB="45816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36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Personnel</a:t>
                      </a:r>
                    </a:p>
                  </a:txBody>
                  <a:tcPr marL="91632" marR="91632" marT="45816" marB="4581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Train users, advanced users &amp; clinicians</a:t>
                      </a:r>
                      <a:endParaRPr 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</a:endParaRPr>
                    </a:p>
                  </a:txBody>
                  <a:tcPr marL="91632" marR="91632" marT="45816" marB="45816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36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Treatment capacity</a:t>
                      </a:r>
                    </a:p>
                  </a:txBody>
                  <a:tcPr marL="91632" marR="91632" marT="45816" marB="4581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Ensure adequate treatment capacity</a:t>
                      </a:r>
                      <a:endParaRPr 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</a:endParaRPr>
                    </a:p>
                  </a:txBody>
                  <a:tcPr marL="91632" marR="91632" marT="45816" marB="45816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36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Quality assurance</a:t>
                      </a:r>
                    </a:p>
                  </a:txBody>
                  <a:tcPr marL="91632" marR="91632" marT="45816" marB="4581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Put systems in place to ensure quality testing</a:t>
                      </a:r>
                      <a:endParaRPr 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</a:endParaRPr>
                    </a:p>
                  </a:txBody>
                  <a:tcPr marL="91632" marR="91632" marT="45816" marB="45816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36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Procurement</a:t>
                      </a:r>
                    </a:p>
                  </a:txBody>
                  <a:tcPr marL="91632" marR="91632" marT="45816" marB="4581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Develop supply chain to allow for uninterrupted services</a:t>
                      </a:r>
                    </a:p>
                  </a:txBody>
                  <a:tcPr marL="91632" marR="91632" marT="45816" marB="45816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931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Monitoring implementation</a:t>
                      </a:r>
                    </a:p>
                  </a:txBody>
                  <a:tcPr marL="91632" marR="91632" marT="45816" marB="4581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Establish systems for monitoring the implementation of new TB diagnostics</a:t>
                      </a:r>
                      <a:endParaRPr 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</a:endParaRPr>
                    </a:p>
                  </a:txBody>
                  <a:tcPr marL="91632" marR="91632" marT="45816" marB="45816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436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Connectivity</a:t>
                      </a:r>
                    </a:p>
                  </a:txBody>
                  <a:tcPr marL="91632" marR="91632" marT="45816" marB="4581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Consider appropriate connectivity solution(s)</a:t>
                      </a:r>
                      <a:endParaRPr 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</a:endParaRPr>
                    </a:p>
                  </a:txBody>
                  <a:tcPr marL="91632" marR="91632" marT="45816" marB="45816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436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Financing</a:t>
                      </a:r>
                    </a:p>
                  </a:txBody>
                  <a:tcPr marL="91632" marR="91632" marT="45816" marB="4581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Arial" charset="0"/>
                          <a:cs typeface="Arial" charset="0"/>
                        </a:rPr>
                        <a:t>Secured from national government, donors or partners</a:t>
                      </a:r>
                      <a:endParaRPr lang="en-US" sz="14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</a:endParaRPr>
                    </a:p>
                  </a:txBody>
                  <a:tcPr marL="91632" marR="91632" marT="45816" marB="45816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300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WHO publishes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policies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TB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diagnostics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 on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updated policy guidance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 report of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 existing WHO-recommended TB diagnostic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Country should review guidance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reports and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incorporate new WHO-recommended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tests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 updates to WHO recommendations as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appropriate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Data on prevalence of TB, MDR-TB and TB-HIV needed for decision-making on placement and targeting of TB diagnostics to key patient populations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May need to identify changes to pre-test screening strategies</a:t>
            </a:r>
          </a:p>
          <a:p>
            <a:pPr marL="125058" indent="0"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NATIONAL POLICY REVIEW AND REVISION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7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Update:</a:t>
            </a:r>
          </a:p>
          <a:p>
            <a:pPr marL="742950" lvl="1" indent="-285750" defTabSz="1004377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Diagnostic algorithm(s)</a:t>
            </a:r>
          </a:p>
          <a:p>
            <a:pPr marL="742950" lvl="1" indent="-285750" defTabSz="1004377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Request and reporting forms and registers, if needed</a:t>
            </a:r>
          </a:p>
          <a:p>
            <a:pPr marL="742950" lvl="1" indent="-285750" defTabSz="1004377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Seek approval of revised national policy and guidelines by MOH</a:t>
            </a:r>
          </a:p>
          <a:p>
            <a:pPr marL="742950" lvl="1" indent="-285750" defTabSz="1004377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Review strategic and annual operational plans to ensure planning and budgeting is in-line with revised national policy</a:t>
            </a:r>
          </a:p>
          <a:p>
            <a:pPr marL="742950" lvl="1" indent="-285750" defTabSz="1004377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Disseminate revised policy and guidelines</a:t>
            </a:r>
          </a:p>
          <a:p>
            <a:pPr marL="125058" indent="0"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NATIONAL POLICY REVIEW AND REVISION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5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Determine appropriate placement of TB diagnostics to meet country need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Where do patients access diagnosis, care and treatment?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can placement of new TB diagnostics contribute to improved patient access to services?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 infrastructure, sample referral systems, human resources, laboratory workload etc.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There should be sufficient anticipated workload at a testing site to justify placement and to maintain proficiency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 public and private sector placement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Cost-effectiveness of different placement strategies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DIAGNOSTIC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66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2" y="1695052"/>
            <a:ext cx="7631223" cy="4611670"/>
          </a:xfrm>
        </p:spPr>
        <p:txBody>
          <a:bodyPr/>
          <a:lstStyle/>
          <a:p>
            <a:pPr marL="125058" indent="0">
              <a:buNone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Why is mapping important?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determine optimal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placement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of TB diagnostics to improve access and impact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etermine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best national testing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algorithm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your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country based on epidemiological and clinical needs 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understand your current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referral network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design a functional referral network 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Crucial for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logistics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planning and optimisation for cost efficiencies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Scenario-planning to understand costs/inputs without spending the associated time/money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Planning for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integration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different vertical disease programmes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DIAGNOSTIC NETWORK: MAPPING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3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31B6FD"/>
              </a:buClr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following information is needed for mapping the current network: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Catchment areas for health &amp; laboratory services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Location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health facilities (GIS) – level and services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Location of laboratories (GIS) – test  menu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Existing referral pathways between health facilities and laboratories and from lower level to higher level laboratories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Number of tests performed per laboratory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Disaggregated epidemiological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DIAGNOSTIC NETWORK: MAPPING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5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I_PPT_Theme">
  <a:themeElements>
    <a:clrScheme name="GLI Colours 1">
      <a:dk1>
        <a:srgbClr val="000000"/>
      </a:dk1>
      <a:lt1>
        <a:srgbClr val="FEFEFE"/>
      </a:lt1>
      <a:dk2>
        <a:srgbClr val="000000"/>
      </a:dk2>
      <a:lt2>
        <a:srgbClr val="FEFEFE"/>
      </a:lt2>
      <a:accent1>
        <a:srgbClr val="5BBEB4"/>
      </a:accent1>
      <a:accent2>
        <a:srgbClr val="DB1F26"/>
      </a:accent2>
      <a:accent3>
        <a:srgbClr val="ADDACA"/>
      </a:accent3>
      <a:accent4>
        <a:srgbClr val="FEFEFE"/>
      </a:accent4>
      <a:accent5>
        <a:srgbClr val="FEFEFE"/>
      </a:accent5>
      <a:accent6>
        <a:srgbClr val="FEFEFE"/>
      </a:accent6>
      <a:hlink>
        <a:srgbClr val="0563C1"/>
      </a:hlink>
      <a:folHlink>
        <a:srgbClr val="30B8F0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I_PPT_Theme" id="{54974905-1CF1-0043-BBCB-41BBAB0C1BE9}" vid="{611F3CB0-063C-EE4F-801B-F7C9B03C3970}"/>
    </a:ext>
  </a:extLst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GLI_PPT_Theme</Template>
  <TotalTime>7314</TotalTime>
  <Words>1713</Words>
  <Application>Microsoft Macintosh PowerPoint</Application>
  <PresentationFormat>Custom</PresentationFormat>
  <Paragraphs>183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Calibri</vt:lpstr>
      <vt:lpstr>Century Gothic</vt:lpstr>
      <vt:lpstr>Lucida Sans</vt:lpstr>
      <vt:lpstr>Trebuchet MS</vt:lpstr>
      <vt:lpstr>Wingdings</vt:lpstr>
      <vt:lpstr>宋体</vt:lpstr>
      <vt:lpstr>黑体</vt:lpstr>
      <vt:lpstr>Arial</vt:lpstr>
      <vt:lpstr>GLI_PPT_Theme</vt:lpstr>
      <vt:lpstr>PowerPoint Presentation</vt:lpstr>
      <vt:lpstr>MODULE CONTENTS</vt:lpstr>
      <vt:lpstr>LEARNING OBJECTIVES</vt:lpstr>
      <vt:lpstr>KEY CONSIDERATIONS FOR IMPLEMENTING TB DIAGNOSTICS</vt:lpstr>
      <vt:lpstr>NATIONAL POLICY REVIEW AND REVISION</vt:lpstr>
      <vt:lpstr>NATIONAL POLICY REVIEW AND REVISION</vt:lpstr>
      <vt:lpstr>DIAGNOSTIC NETWORK</vt:lpstr>
      <vt:lpstr>DIAGNOSTIC NETWORK: MAPPING</vt:lpstr>
      <vt:lpstr>DIAGNOSTIC NETWORK: MAPPING</vt:lpstr>
      <vt:lpstr>DIAGNOSTIC NETWORK: MAPPING</vt:lpstr>
      <vt:lpstr>INFRASTRUCTURE</vt:lpstr>
      <vt:lpstr>PERSONNEL</vt:lpstr>
      <vt:lpstr>TREATMENT CAPACITY</vt:lpstr>
      <vt:lpstr>QUALITY ASSURANCE</vt:lpstr>
      <vt:lpstr>QUALITY ASSURANCE</vt:lpstr>
      <vt:lpstr>PROCUREMENT</vt:lpstr>
      <vt:lpstr>MONITORING IMPLEMENTATION</vt:lpstr>
      <vt:lpstr>MONITORING IMPLEMENTATION</vt:lpstr>
      <vt:lpstr>CONNECTIVITY</vt:lpstr>
      <vt:lpstr>FINANCING</vt:lpstr>
      <vt:lpstr>COLLABORATION &amp; COORDINATION</vt:lpstr>
      <vt:lpstr>PLANNING</vt:lpstr>
      <vt:lpstr>PLANNING</vt:lpstr>
      <vt:lpstr>PLANNING</vt:lpstr>
      <vt:lpstr>IMPLEMENTING</vt:lpstr>
      <vt:lpstr>MONITORING</vt:lpstr>
      <vt:lpstr>DISCUSSION QUESTIONS</vt:lpstr>
      <vt:lpstr>KEY MESSAGES</vt:lpstr>
      <vt:lpstr>PowerPoint Presentation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André Trollip</dc:creator>
  <cp:lastModifiedBy>Dr. Andre Trollip</cp:lastModifiedBy>
  <cp:revision>241</cp:revision>
  <cp:lastPrinted>2016-09-09T12:41:20Z</cp:lastPrinted>
  <dcterms:created xsi:type="dcterms:W3CDTF">2016-08-24T10:28:26Z</dcterms:created>
  <dcterms:modified xsi:type="dcterms:W3CDTF">2017-07-07T11:44:30Z</dcterms:modified>
</cp:coreProperties>
</file>