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8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7" r:id="rId22"/>
    <p:sldId id="279" r:id="rId23"/>
    <p:sldId id="280" r:id="rId24"/>
    <p:sldId id="281" r:id="rId25"/>
    <p:sldId id="282" r:id="rId26"/>
    <p:sldId id="283" r:id="rId27"/>
    <p:sldId id="288" r:id="rId28"/>
  </p:sldIdLst>
  <p:sldSz cx="10688638" cy="7543800"/>
  <p:notesSz cx="6858000" cy="9144000"/>
  <p:defaultTextStyle>
    <a:defPPr rtl="0"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60"/>
            <p14:sldId id="258"/>
            <p14:sldId id="261"/>
            <p14:sldId id="262"/>
            <p14:sldId id="263"/>
            <p14:sldId id="264"/>
            <p14:sldId id="265"/>
            <p14:sldId id="266"/>
            <p14:sldId id="284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87"/>
            <p14:sldId id="279"/>
            <p14:sldId id="280"/>
            <p14:sldId id="281"/>
            <p14:sldId id="282"/>
            <p14:sldId id="283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146" y="-252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fr-FR" smtClean="0"/>
              <a:t>23/04/2014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fr-FR" smtClean="0"/>
              <a:t>‹#›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r>
              <a:rPr lang="fr-FR" altLang="zh-CN"/>
              <a:t>23/04/2014</a:t>
            </a:r>
            <a:endParaRPr lang="fr-CA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r>
              <a:rPr lang="fr-CA" altLang="zh-CN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tlCol="0"/>
          <a:lstStyle/>
          <a:p>
            <a:pPr rtl="0"/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rtl="0" eaLnBrk="1" hangingPunct="1"/>
            <a:r>
              <a:rPr lang="fr-CA" altLang="zh-CN">
                <a:latin typeface="Calibri" charset="0"/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fr">
                <a:latin typeface="Arial" charset="0"/>
              </a:rPr>
              <a:t>Module 1: Overview: Tuberculosis, the Global Emergency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en-GB">
                <a:latin typeface="Arial" charset="0"/>
              </a:rPr>
              <a:t>12</a:t>
            </a:r>
            <a:endParaRPr lang="en-GB" dirty="0">
              <a:latin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6162" cy="3429000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rtlCol="0"/>
          <a:lstStyle/>
          <a:p>
            <a:pPr rtl="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fr">
                <a:latin typeface="Arial" charset="0"/>
              </a:rPr>
              <a:t>Module 1: Overview: Tuberculosis, the Global Emergency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en-GB">
                <a:latin typeface="Arial" charset="0"/>
              </a:rPr>
              <a:t>13</a:t>
            </a:r>
            <a:endParaRPr lang="en-GB" dirty="0">
              <a:latin typeface="Arial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6162" cy="3429000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rtlCol="0"/>
          <a:lstStyle/>
          <a:p>
            <a:pPr rtl="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30588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rtl="0"/>
            <a:endParaRPr lang="en-GB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algn="l" defTabSz="898009" rtl="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2110" indent="-277735" algn="l" defTabSz="898009" rtl="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0938" indent="-222188" algn="l" defTabSz="898009" rtl="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55313" indent="-222188" algn="l" defTabSz="898009" rtl="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99689" indent="-222188" algn="l" defTabSz="898009" rtl="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4064" indent="-222188" algn="l" defTabSz="8980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88439" indent="-222188" algn="l" defTabSz="8980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32815" indent="-222188" algn="l" defTabSz="8980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7191" indent="-222188" algn="l" defTabSz="8980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r>
              <a:rPr lang="en-GB" smtClean="0"/>
              <a:t>14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30588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rtl="0"/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algn="l" defTabSz="898009" rtl="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2110" indent="-277735" algn="l" defTabSz="898009" rtl="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0938" indent="-222188" algn="l" defTabSz="898009" rtl="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55313" indent="-222188" algn="l" defTabSz="898009" rtl="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99689" indent="-222188" algn="l" defTabSz="898009" rtl="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4064" indent="-222188" algn="l" defTabSz="8980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88439" indent="-222188" algn="l" defTabSz="8980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32815" indent="-222188" algn="l" defTabSz="8980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7191" indent="-222188" algn="l" defTabSz="8980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r>
              <a:rPr lang="en-GB" smtClean="0"/>
              <a:t>15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685800"/>
            <a:ext cx="485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r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23 April,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16</a:t>
            </a: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685800"/>
            <a:ext cx="485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r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23 April,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17</a:t>
            </a: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685800"/>
            <a:ext cx="485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r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23 April,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18</a:t>
            </a:r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685800"/>
            <a:ext cx="485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r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23 April,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19</a:t>
            </a:r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685800"/>
            <a:ext cx="485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r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23 April,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20</a:t>
            </a: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684213"/>
            <a:ext cx="4864100" cy="3432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42DDC-F06A-493A-9852-60B87B8082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rtlCol="0"/>
          <a:lstStyle/>
          <a:p>
            <a:pPr rtl="0"/>
            <a:r>
              <a:rPr lang="fr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 rtlCol="0"/>
          <a:lstStyle/>
          <a:p>
            <a:pPr rtl="0"/>
            <a:r>
              <a:rPr lang="en-GB" smtClean="0"/>
              <a:t>23 April, 2014</a:t>
            </a:r>
            <a:endParaRPr lang="en-GB" dirty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rtlCol="0"/>
          <a:lstStyle/>
          <a:p>
            <a:pPr rtl="0"/>
            <a:r>
              <a:rPr lang="en-GB" smtClean="0"/>
              <a:t>2</a:t>
            </a:r>
            <a:endParaRPr lang="en-GB" dirty="0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6162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pPr rtl="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fr">
                <a:latin typeface="Arial" charset="0"/>
              </a:rPr>
              <a:t>Module 1: Overview: Tuberculosis, the Global Emergency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en-GB">
                <a:latin typeface="Arial" charset="0"/>
              </a:rPr>
              <a:t>22</a:t>
            </a:r>
            <a:endParaRPr lang="en-GB" dirty="0">
              <a:latin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6162" cy="3429000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rtlCol="0"/>
          <a:lstStyle/>
          <a:p>
            <a:pPr rtl="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fr">
                <a:latin typeface="Arial" charset="0"/>
              </a:rPr>
              <a:t>Module 1: Overview: Tuberculosis, the Global Emergency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en-GB">
                <a:latin typeface="Arial" charset="0"/>
              </a:rPr>
              <a:t>23</a:t>
            </a:r>
            <a:endParaRPr lang="en-GB" dirty="0">
              <a:latin typeface="Arial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6162" cy="3429000"/>
          </a:xfrm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rtl="0"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fr">
                <a:latin typeface="Arial" charset="0"/>
              </a:rPr>
              <a:t>Module 1: Overview: Tuberculosis, the Global Emergency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en-GB">
                <a:latin typeface="Arial" charset="0"/>
              </a:rPr>
              <a:t>24</a:t>
            </a:r>
            <a:endParaRPr lang="en-GB" dirty="0">
              <a:latin typeface="Arial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6162" cy="34290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rtl="0"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685800"/>
            <a:ext cx="485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r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23 April,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25</a:t>
            </a:r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685800"/>
            <a:ext cx="485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r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23 April,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26</a:t>
            </a:r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27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30588"/>
          </a:xfrm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pPr rtl="0"/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685800"/>
            <a:ext cx="485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r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23 April,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5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fr">
                <a:latin typeface="Arial" charset="0"/>
              </a:rPr>
              <a:t>Module 1: Overview: Tuberculosis, the Global Emergency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en-GB">
                <a:latin typeface="Arial" charset="0"/>
              </a:rPr>
              <a:t>6</a:t>
            </a:r>
            <a:endParaRPr lang="en-GB" dirty="0">
              <a:latin typeface="Arial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6162" cy="3429000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rtlCol="0"/>
          <a:lstStyle/>
          <a:p>
            <a:pPr rtl="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fr">
                <a:latin typeface="Arial" charset="0"/>
              </a:rPr>
              <a:t>Module 1: Overview: Tuberculosis, the Global Emergency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en-GB">
                <a:latin typeface="Arial" charset="0"/>
              </a:rPr>
              <a:t>7</a:t>
            </a:r>
            <a:endParaRPr lang="en-GB" dirty="0">
              <a:latin typeface="Arial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655638"/>
            <a:ext cx="4856163" cy="3427412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rtlCol="0"/>
          <a:lstStyle/>
          <a:p>
            <a:pPr rtl="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fr">
                <a:latin typeface="Arial" charset="0"/>
              </a:rPr>
              <a:t>Module 1: Overview: Tuberculosis, the Global Emergency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en-GB">
                <a:latin typeface="Arial" charset="0"/>
              </a:rPr>
              <a:t>8</a:t>
            </a:r>
            <a:endParaRPr lang="en-GB" dirty="0">
              <a:latin typeface="Arial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685800"/>
            <a:ext cx="4856163" cy="3429000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rtlCol="0"/>
          <a:lstStyle/>
          <a:p>
            <a:pPr rtl="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fr">
                <a:latin typeface="Arial" charset="0"/>
              </a:rPr>
              <a:t>Module 1: Overview: Tuberculosis, the Global Emergency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en-GB">
                <a:latin typeface="Arial" charset="0"/>
              </a:rPr>
              <a:t>9</a:t>
            </a:r>
            <a:endParaRPr lang="en-GB" dirty="0">
              <a:latin typeface="Arial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6162" cy="3429000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rtlCol="0"/>
          <a:lstStyle/>
          <a:p>
            <a:pPr rtl="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fr">
                <a:latin typeface="Arial" charset="0"/>
              </a:rPr>
              <a:t>Module 1: Overview: Tuberculosis, the Global Emergency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rtlCol="0"/>
          <a:lstStyle>
            <a:lvl1pPr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09062" indent="-272716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090865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527210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1963556" indent="-218173" algn="l" defTabSz="904509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399902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836247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272593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708939" indent="-218173" algn="l" defTabSz="90450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/>
            <a:r>
              <a:rPr lang="en-GB">
                <a:latin typeface="Arial" charset="0"/>
              </a:rPr>
              <a:t>11</a:t>
            </a:r>
            <a:endParaRPr lang="en-GB" dirty="0">
              <a:latin typeface="Arial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85800"/>
            <a:ext cx="4856162" cy="3429000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rtlCol="0"/>
          <a:lstStyle/>
          <a:p>
            <a:pPr rtl="0"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rtlCol="0" anchor="ctr"/>
          <a:lstStyle/>
          <a:p>
            <a:pPr algn="ctr" rtl="0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/>
            <a:lstStyle/>
            <a:p>
              <a:pPr rtl="0"/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rtl="0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rtlCol="0" anchor="b"/>
          <a:lstStyle>
            <a:lvl1pPr algn="l" rtl="0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 rtlCol="0"/>
          <a:lstStyle>
            <a:lvl1pPr marL="0" marR="72924" indent="0" algn="l" rtl="0">
              <a:buNone/>
              <a:defRPr>
                <a:solidFill>
                  <a:schemeClr val="tx2"/>
                </a:solidFill>
              </a:defRPr>
            </a:lvl1pPr>
            <a:lvl2pPr marL="520888" indent="0" algn="ctr" rtl="0">
              <a:buNone/>
            </a:lvl2pPr>
            <a:lvl3pPr marL="1041776" indent="0" algn="ctr" rtl="0">
              <a:buNone/>
            </a:lvl3pPr>
            <a:lvl4pPr marL="1562664" indent="0" algn="ctr" rtl="0">
              <a:buNone/>
            </a:lvl4pPr>
            <a:lvl5pPr marL="2083552" indent="0" algn="ctr" rtl="0">
              <a:buNone/>
            </a:lvl5pPr>
            <a:lvl6pPr marL="2604440" indent="0" algn="ctr" rtl="0">
              <a:buNone/>
            </a:lvl6pPr>
            <a:lvl7pPr marL="3125328" indent="0" algn="ctr" rtl="0">
              <a:buNone/>
            </a:lvl7pPr>
            <a:lvl8pPr marL="3646216" indent="0" algn="ctr" rtl="0">
              <a:buNone/>
            </a:lvl8pPr>
            <a:lvl9pPr marL="4167104" indent="0" algn="ctr" rtl="0">
              <a:buNone/>
            </a:lvl9pPr>
            <a:extLst/>
          </a:lstStyle>
          <a:p>
            <a:pPr rtl="0"/>
            <a:r>
              <a:rPr lang="fr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 rtlCol="0"/>
          <a:lstStyle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 rtlCol="0"/>
          <a:lstStyle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algn="l" rtl="0">
              <a:defRPr>
                <a:solidFill>
                  <a:schemeClr val="tx1"/>
                </a:solidFill>
              </a:defRPr>
            </a:lvl1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rtlCol="0" anchor="b"/>
          <a:lstStyle>
            <a:lvl1pPr algn="l" rtl="0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 rtlCol="0"/>
          <a:lstStyle>
            <a:lvl1pPr marL="0" indent="0" algn="l" rtl="0">
              <a:buNone/>
              <a:defRPr sz="2600">
                <a:solidFill>
                  <a:schemeClr val="tx1"/>
                </a:solidFill>
              </a:defRPr>
            </a:lvl1pPr>
            <a:lvl2pPr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700"/>
            </a:lvl2pPr>
            <a:lvl3pPr algn="l" rtl="0">
              <a:defRPr sz="2300"/>
            </a:lvl3pPr>
            <a:lvl4pPr algn="l" rtl="0">
              <a:defRPr sz="2100"/>
            </a:lvl4pPr>
            <a:lvl5pPr algn="l" rtl="0">
              <a:defRPr sz="21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700"/>
            </a:lvl2pPr>
            <a:lvl3pPr algn="l" rtl="0">
              <a:defRPr sz="2300"/>
            </a:lvl3pPr>
            <a:lvl4pPr algn="l" rtl="0">
              <a:defRPr sz="2100"/>
            </a:lvl4pPr>
            <a:lvl5pPr algn="l" rtl="0">
              <a:defRPr sz="21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 rtlCol="0"/>
          <a:lstStyle>
            <a:lvl1pPr algn="l" rtl="0">
              <a:defRPr/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rtlCol="0" anchor="ctr"/>
          <a:lstStyle>
            <a:lvl1pPr marL="0" indent="0" algn="l" rtl="0">
              <a:buNone/>
              <a:defRPr sz="2700" b="0">
                <a:solidFill>
                  <a:schemeClr val="bg1"/>
                </a:solidFill>
              </a:defRPr>
            </a:lvl1pPr>
            <a:lvl2pPr algn="l" rtl="0">
              <a:buNone/>
              <a:defRPr sz="2300" b="1"/>
            </a:lvl2pPr>
            <a:lvl3pPr algn="l" rtl="0">
              <a:buNone/>
              <a:defRPr sz="2100" b="1"/>
            </a:lvl3pPr>
            <a:lvl4pPr algn="l" rtl="0">
              <a:buNone/>
              <a:defRPr sz="1800" b="1"/>
            </a:lvl4pPr>
            <a:lvl5pPr algn="l" rtl="0">
              <a:buNone/>
              <a:defRPr sz="1800" b="1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rtlCol="0" anchor="ctr"/>
          <a:lstStyle>
            <a:lvl1pPr marL="0" indent="0" algn="l" rtl="0">
              <a:buNone/>
              <a:defRPr sz="2700" b="0">
                <a:solidFill>
                  <a:schemeClr val="bg1"/>
                </a:solidFill>
              </a:defRPr>
            </a:lvl1pPr>
            <a:lvl2pPr algn="l" rtl="0">
              <a:buNone/>
              <a:defRPr sz="2300" b="1"/>
            </a:lvl2pPr>
            <a:lvl3pPr algn="l" rtl="0">
              <a:buNone/>
              <a:defRPr sz="2100" b="1"/>
            </a:lvl3pPr>
            <a:lvl4pPr algn="l" rtl="0">
              <a:buNone/>
              <a:defRPr sz="1800" b="1"/>
            </a:lvl4pPr>
            <a:lvl5pPr algn="l" rtl="0">
              <a:buNone/>
              <a:defRPr sz="1800" b="1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 rtlCol="0"/>
          <a:lstStyle>
            <a:lvl1pPr algn="l" rtl="0">
              <a:defRPr sz="2700"/>
            </a:lvl1pPr>
            <a:lvl2pPr algn="l" rtl="0">
              <a:defRPr sz="2300"/>
            </a:lvl2pPr>
            <a:lvl3pPr algn="l" rtl="0">
              <a:defRPr sz="2100"/>
            </a:lvl3pPr>
            <a:lvl4pPr algn="l" rtl="0">
              <a:defRPr sz="1800"/>
            </a:lvl4pPr>
            <a:lvl5pPr algn="l" rtl="0">
              <a:defRPr sz="18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 rtlCol="0"/>
          <a:lstStyle>
            <a:lvl1pPr algn="l" rtl="0">
              <a:spcBef>
                <a:spcPts val="0"/>
              </a:spcBef>
              <a:defRPr sz="2700"/>
            </a:lvl1pPr>
            <a:lvl2pPr algn="l" rtl="0">
              <a:defRPr sz="2300"/>
            </a:lvl2pPr>
            <a:lvl3pPr algn="l" rtl="0">
              <a:defRPr sz="2100"/>
            </a:lvl3pPr>
            <a:lvl4pPr algn="l" rtl="0">
              <a:defRPr sz="1800"/>
            </a:lvl4pPr>
            <a:lvl5pPr algn="l" rtl="0">
              <a:defRPr sz="18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en-US" altLang="zh-CN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rtlCol="0" anchor="t">
            <a:noAutofit/>
            <a:sp3d prstMaterial="softEdge">
              <a:bevelT w="0" h="0"/>
            </a:sp3d>
          </a:bodyPr>
          <a:lstStyle>
            <a:lvl1pPr algn="l" rtl="0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 rtlCol="0"/>
          <a:lstStyle>
            <a:lvl1pPr marL="0" indent="0" algn="l" rtl="0">
              <a:buNone/>
              <a:defRPr sz="1800"/>
            </a:lvl1pPr>
            <a:lvl2pPr algn="l" rtl="0">
              <a:buNone/>
              <a:defRPr sz="1400"/>
            </a:lvl2pPr>
            <a:lvl3pPr algn="l" rtl="0">
              <a:buNone/>
              <a:defRPr sz="1100"/>
            </a:lvl3pPr>
            <a:lvl4pPr algn="l" rtl="0">
              <a:buNone/>
              <a:defRPr sz="1000"/>
            </a:lvl4pPr>
            <a:lvl5pPr algn="l" rtl="0">
              <a:buNone/>
              <a:defRPr sz="10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 rtlCol="0"/>
          <a:lstStyle>
            <a:lvl1pPr algn="l" rtl="0">
              <a:defRPr sz="3600"/>
            </a:lvl1pPr>
            <a:lvl2pPr algn="l" rtl="0">
              <a:defRPr sz="3200"/>
            </a:lvl2pPr>
            <a:lvl3pPr algn="l" rtl="0">
              <a:defRPr sz="2700"/>
            </a:lvl3pPr>
            <a:lvl4pPr algn="l" rtl="0">
              <a:defRPr sz="2300"/>
            </a:lvl4pPr>
            <a:lvl5pPr algn="l" rtl="0">
              <a:defRPr sz="23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rtlCol="0" anchor="ctr"/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rtl="0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 rtlCol="0"/>
          <a:lstStyle>
            <a:lvl1pPr marL="0" marR="20836" indent="0" algn="l" rtl="0">
              <a:buNone/>
              <a:defRPr sz="1600"/>
            </a:lvl1pPr>
            <a:lvl2pPr algn="l" rtl="0">
              <a:defRPr sz="1400"/>
            </a:lvl2pPr>
            <a:lvl3pPr algn="l" rtl="0">
              <a:defRPr sz="1100"/>
            </a:lvl3pPr>
            <a:lvl4pPr algn="l" rtl="0">
              <a:defRPr sz="1000"/>
            </a:lvl4pPr>
            <a:lvl5pPr algn="l" rtl="0">
              <a:defRPr sz="10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rtlCol="0">
            <a:normAutofit/>
          </a:bodyPr>
          <a:lstStyle>
            <a:lvl1pPr marL="0" indent="0" algn="l" rtl="0">
              <a:buNone/>
              <a:defRPr sz="3600"/>
            </a:lvl1pPr>
            <a:extLst/>
          </a:lstStyle>
          <a:p>
            <a:pPr lvl="0" rtl="0"/>
            <a:r>
              <a:rPr lang="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rtlCol="0" anchor="t">
            <a:sp3d prstMaterial="softEdge"/>
          </a:bodyPr>
          <a:lstStyle>
            <a:lvl1pPr marR="0" algn="l" rtl="0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en-US" altLang="zh-CN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rtlCol="0" anchor="ctr"/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rtl="0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178" tIns="52089" rIns="104178" bIns="52089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 rtl="0"/>
            <a:r>
              <a:rPr lang="fr" sz="1900">
                <a:solidFill>
                  <a:schemeClr val="accent4"/>
                </a:solidFill>
              </a:rPr>
              <a:t>Global Laboratory Initiative</a:t>
            </a:r>
          </a:p>
          <a:p>
            <a:pPr algn="r" rtl="0"/>
            <a:r>
              <a:rPr lang="fr" sz="1900" b="1">
                <a:solidFill>
                  <a:schemeClr val="accent5"/>
                </a:solidFill>
              </a:rPr>
              <a:t>Xpert MTB/RIF Training Package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 rtlCol="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 rtl="0"/>
            <a:r>
              <a:rPr lang="fr">
                <a:solidFill>
                  <a:srgbClr val="39639D"/>
                </a:solidFill>
              </a:rPr>
              <a:t>-</a:t>
            </a:r>
            <a:r>
              <a:rPr lang="en-US" altLang="zh-CN" smtClean="0">
                <a:solidFill>
                  <a:schemeClr val="bg1"/>
                </a:solidFill>
              </a:rPr>
              <a:t>‹#›</a:t>
            </a:r>
            <a:r>
              <a:rPr lang="fr">
                <a:solidFill>
                  <a:srgbClr val="39639D"/>
                </a:solidFill>
              </a:rPr>
              <a:t>-</a:t>
            </a:r>
            <a:endParaRPr lang="en-US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who.int/tb/publications/global_report/en" TargetMode="Externa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tb/country/data/profiles/en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1899692"/>
            <a:ext cx="9258904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 rtlCol="0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rtl="0" eaLnBrk="1" hangingPunct="1"/>
            <a:r>
              <a:rPr lang="fr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Module 1 :  </a:t>
            </a:r>
          </a:p>
          <a:p>
            <a:pPr rtl="0" eaLnBrk="1" hangingPunct="1"/>
            <a:r>
              <a:rPr lang="fr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Aperçu de la tuberculose (TB)</a:t>
            </a:r>
          </a:p>
          <a:p>
            <a:pPr rtl="0" eaLnBrk="1" hangingPunct="1"/>
            <a:r>
              <a:rPr lang="fr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et </a:t>
            </a:r>
            <a:r>
              <a:rPr lang="fr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du diagnostic </a:t>
            </a:r>
            <a:r>
              <a:rPr lang="fr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 la tuberculose 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 rtlCol="0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rtl="0"/>
            <a:r>
              <a:rPr lang="fr" dirty="0">
                <a:solidFill>
                  <a:schemeClr val="bg1"/>
                </a:solidFill>
              </a:rPr>
              <a:t>Global Laboratory Initiative </a:t>
            </a:r>
            <a:r>
              <a:rPr lang="fr" dirty="0" smtClean="0">
                <a:solidFill>
                  <a:schemeClr val="bg1"/>
                </a:solidFill>
              </a:rPr>
              <a:t>–Module de </a:t>
            </a:r>
            <a:r>
              <a:rPr lang="fr" dirty="0">
                <a:solidFill>
                  <a:schemeClr val="bg1"/>
                </a:solidFill>
              </a:rPr>
              <a:t>formation sur Xpert MTB/RIF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Le bacille de la TB est transmis presque toujours par les patients qui ont une maladie pulmonaire active.	</a:t>
            </a:r>
          </a:p>
          <a:p>
            <a:pPr lvl="1"/>
            <a:r>
              <a:rPr lang="fr-CH" sz="2300" dirty="0" smtClean="0"/>
              <a:t>Un patient souffrant de tuberculose projettes les bacilles par des gouttelettes de secrétions respiratoires.</a:t>
            </a:r>
          </a:p>
          <a:p>
            <a:pPr lvl="1"/>
            <a:r>
              <a:rPr lang="fr-CH" sz="2300" dirty="0" smtClean="0"/>
              <a:t>Ces secrétions s'évaporent rapidement en laissant des noyaux de gouttelettes dont le diamètre ne dépasse pas 5 </a:t>
            </a:r>
            <a:r>
              <a:rPr lang="en-GB" sz="2300" dirty="0" smtClean="0">
                <a:cs typeface="Calibri" pitchFamily="34" charset="0"/>
                <a:sym typeface="Symbol" pitchFamily="18" charset="2"/>
              </a:rPr>
              <a:t>m</a:t>
            </a:r>
            <a:r>
              <a:rPr lang="fr-CH" sz="2300" dirty="0" smtClean="0"/>
              <a:t>.</a:t>
            </a:r>
          </a:p>
          <a:p>
            <a:pPr lvl="1"/>
            <a:r>
              <a:rPr lang="fr-CH" sz="2300" dirty="0" smtClean="0"/>
              <a:t>Les noyaux de gouttelettes de cette taille contiennent 1–3 bacilles et peuvent rester dans l'air pour une période prolongée.</a:t>
            </a:r>
          </a:p>
          <a:p>
            <a:pPr lvl="1"/>
            <a:r>
              <a:rPr lang="fr-CH" sz="2300" dirty="0" smtClean="0"/>
              <a:t>Après inhalation, ces noyaux peuvent pénétrer profondément dans les poumons et provoquer une infection.</a:t>
            </a:r>
            <a:endParaRPr lang="fr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600" dirty="0" smtClean="0"/>
              <a:t>Transmission des bacilles de tuberculose</a:t>
            </a:r>
            <a:endParaRPr lang="fr-C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40224" y="6012340"/>
            <a:ext cx="200729" cy="3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394" tIns="49700" rIns="99394" bIns="49700" rtlCol="0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 eaLnBrk="1" hangingPunct="1"/>
            <a:endParaRPr lang="en-US" dirty="0">
              <a:latin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sz="2400" dirty="0" smtClean="0"/>
              <a:t>Environ un </a:t>
            </a:r>
            <a:r>
              <a:rPr lang="fr" sz="2400" dirty="0"/>
              <a:t>tiers de la population mondiale est </a:t>
            </a:r>
            <a:r>
              <a:rPr lang="fr" sz="2400" i="1" dirty="0"/>
              <a:t>infectée </a:t>
            </a:r>
            <a:r>
              <a:rPr lang="fr" sz="2400" dirty="0"/>
              <a:t>avec les bacilles de la tuberculose : l'infection est différente de la </a:t>
            </a:r>
            <a:r>
              <a:rPr lang="fr" sz="2400" i="1" dirty="0"/>
              <a:t>maladie </a:t>
            </a:r>
            <a:r>
              <a:rPr lang="fr" sz="2400" dirty="0" smtClean="0"/>
              <a:t>de tuberculose </a:t>
            </a:r>
            <a:r>
              <a:rPr lang="fr" sz="2400" dirty="0"/>
              <a:t>active.</a:t>
            </a:r>
          </a:p>
          <a:p>
            <a:pPr rtl="0"/>
            <a:endParaRPr lang="en-US" sz="2400" dirty="0"/>
          </a:p>
          <a:p>
            <a:pPr rtl="0"/>
            <a:r>
              <a:rPr lang="fr" sz="2400" dirty="0"/>
              <a:t>Le risque que court une personne </a:t>
            </a:r>
            <a:r>
              <a:rPr lang="fr" sz="2400" dirty="0" smtClean="0"/>
              <a:t>de contracter une infection à la </a:t>
            </a:r>
            <a:r>
              <a:rPr lang="fr" sz="2400" dirty="0"/>
              <a:t>tuberculose dépend </a:t>
            </a:r>
            <a:r>
              <a:rPr lang="fr" sz="2400" dirty="0" smtClean="0"/>
              <a:t>du temps </a:t>
            </a:r>
            <a:r>
              <a:rPr lang="fr" sz="2400" dirty="0"/>
              <a:t>d'exposition à une autre personne </a:t>
            </a:r>
            <a:r>
              <a:rPr lang="fr" sz="2400" dirty="0" smtClean="0"/>
              <a:t>infectée par la </a:t>
            </a:r>
            <a:r>
              <a:rPr lang="fr" sz="2400" dirty="0"/>
              <a:t>tuberculose pulmonaire, de l'intensité de l'exposition, et de l'efficacité de son système immunitaire.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1041156" rtl="0" eaLnBrk="0" hangingPunct="0"/>
            <a:r>
              <a:rPr lang="fr" sz="5000">
                <a:latin typeface="Calibri" pitchFamily="34" charset="0"/>
              </a:rPr>
              <a:t>Facteurs de risque pour l'infection </a:t>
            </a:r>
          </a:p>
        </p:txBody>
      </p:sp>
    </p:spTree>
    <p:extLst>
      <p:ext uri="{BB962C8B-B14F-4D97-AF65-F5344CB8AC3E}">
        <p14:creationId xmlns:p14="http://schemas.microsoft.com/office/powerpoint/2010/main" val="4214962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40224" y="6012340"/>
            <a:ext cx="200729" cy="3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394" tIns="49700" rIns="99394" bIns="49700" rtlCol="0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 eaLnBrk="1" hangingPunct="1"/>
            <a:endParaRPr lang="en-US" dirty="0">
              <a:latin typeface="Arial" charset="0"/>
            </a:endParaRPr>
          </a:p>
        </p:txBody>
      </p:sp>
      <p:sp>
        <p:nvSpPr>
          <p:cNvPr id="175138" name="Rectangle 34"/>
          <p:cNvSpPr>
            <a:spLocks noGrp="1" noChangeArrowheads="1"/>
          </p:cNvSpPr>
          <p:nvPr>
            <p:ph idx="1"/>
          </p:nvPr>
        </p:nvSpPr>
        <p:spPr/>
        <p:txBody>
          <a:bodyPr rtlCol="0"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fr" sz="2400" dirty="0">
                <a:cs typeface="Calibri" pitchFamily="34" charset="0"/>
              </a:rPr>
              <a:t>Bien qu'un tiers de la population mondiale </a:t>
            </a:r>
            <a:r>
              <a:rPr lang="fr" sz="2400" dirty="0" smtClean="0">
                <a:cs typeface="Calibri" pitchFamily="34" charset="0"/>
              </a:rPr>
              <a:t>soit déjà infecté</a:t>
            </a:r>
            <a:r>
              <a:rPr lang="fr" sz="2400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fr" sz="2400" dirty="0" smtClean="0">
                <a:cs typeface="Calibri" pitchFamily="34" charset="0"/>
              </a:rPr>
              <a:t>par la TB, </a:t>
            </a:r>
            <a:r>
              <a:rPr lang="fr" sz="2400" dirty="0">
                <a:cs typeface="Calibri" pitchFamily="34" charset="0"/>
              </a:rPr>
              <a:t>ce n'est que 10 % des personnes immunocompétentes </a:t>
            </a:r>
            <a:r>
              <a:rPr lang="fr" sz="2400" dirty="0" smtClean="0">
                <a:cs typeface="Calibri" pitchFamily="34" charset="0"/>
              </a:rPr>
              <a:t>infectées qui </a:t>
            </a:r>
            <a:r>
              <a:rPr lang="fr" sz="2400" dirty="0">
                <a:cs typeface="Calibri" pitchFamily="34" charset="0"/>
              </a:rPr>
              <a:t>développeront la tuberculose active durant leur vie.</a:t>
            </a:r>
          </a:p>
          <a:p>
            <a:pPr rtl="0" eaLnBrk="1" hangingPunct="1"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fr" sz="2400" dirty="0">
                <a:cs typeface="Calibri" pitchFamily="34" charset="0"/>
              </a:rPr>
              <a:t>Le développement de la maladie dépend de la sensibilité de la personne qui peut être influencée par les conditions affectant son système immunitaire et d'autres comorbidités.</a:t>
            </a:r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fr" sz="2400" dirty="0" smtClean="0">
                <a:cs typeface="Calibri" pitchFamily="34" charset="0"/>
              </a:rPr>
              <a:t>Etre séropisitif augmente </a:t>
            </a:r>
            <a:r>
              <a:rPr lang="fr" sz="2400" dirty="0">
                <a:cs typeface="Calibri" pitchFamily="34" charset="0"/>
              </a:rPr>
              <a:t>le risque de développement de la </a:t>
            </a:r>
            <a:r>
              <a:rPr lang="fr" sz="2400" dirty="0" smtClean="0">
                <a:cs typeface="Calibri" pitchFamily="34" charset="0"/>
              </a:rPr>
              <a:t>tuberculose </a:t>
            </a:r>
            <a:r>
              <a:rPr lang="fr" sz="2400" dirty="0">
                <a:cs typeface="Calibri" pitchFamily="34" charset="0"/>
              </a:rPr>
              <a:t>: les personnes vivant avec le </a:t>
            </a:r>
            <a:r>
              <a:rPr lang="fr" sz="2400" dirty="0" smtClean="0">
                <a:cs typeface="Calibri" pitchFamily="34" charset="0"/>
              </a:rPr>
              <a:t>VIH et qui sont </a:t>
            </a:r>
            <a:r>
              <a:rPr lang="fr" sz="2400" dirty="0">
                <a:cs typeface="Calibri" pitchFamily="34" charset="0"/>
              </a:rPr>
              <a:t>infectées aussi par la tuberculose, présentent un risque annuel de 10 % de </a:t>
            </a:r>
            <a:r>
              <a:rPr lang="fr" sz="2400" dirty="0" smtClean="0">
                <a:cs typeface="Calibri" pitchFamily="34" charset="0"/>
              </a:rPr>
              <a:t>développer une tuberculose </a:t>
            </a:r>
            <a:r>
              <a:rPr lang="fr" sz="2400" dirty="0">
                <a:cs typeface="Calibri" pitchFamily="34" charset="0"/>
              </a:rPr>
              <a:t>active.</a:t>
            </a:r>
            <a:endParaRPr lang="en-GB" sz="2400" b="0" noProof="0" dirty="0" smtClean="0"/>
          </a:p>
        </p:txBody>
      </p:sp>
      <p:sp>
        <p:nvSpPr>
          <p:cNvPr id="175137" name="Rectangle 33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rtl="0"/>
            <a:r>
              <a:rPr lang="fr" sz="5000">
                <a:latin typeface="Calibri" pitchFamily="34" charset="0"/>
                <a:ea typeface="+mn-ea"/>
                <a:cs typeface="Arial" charset="0"/>
              </a:rPr>
              <a:t> Facteurs de risque pour la maladie</a:t>
            </a:r>
          </a:p>
        </p:txBody>
      </p:sp>
    </p:spTree>
    <p:extLst>
      <p:ext uri="{BB962C8B-B14F-4D97-AF65-F5344CB8AC3E}">
        <p14:creationId xmlns:p14="http://schemas.microsoft.com/office/powerpoint/2010/main" val="1728711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  <a:defRPr/>
            </a:pPr>
            <a:r>
              <a:rPr lang="fr" sz="2400" b="1" dirty="0">
                <a:cs typeface="Calibri" pitchFamily="34" charset="0"/>
              </a:rPr>
              <a:t>Le réseau de laboratoires de tuberculose joue un rôle primordial dans la lutte contre la tuberculose en fournissant </a:t>
            </a:r>
            <a:r>
              <a:rPr lang="fr" sz="2400" b="1" dirty="0" smtClean="0">
                <a:cs typeface="Calibri" pitchFamily="34" charset="0"/>
              </a:rPr>
              <a:t>:</a:t>
            </a:r>
            <a:endParaRPr lang="fr" sz="2400" b="1" dirty="0">
              <a:cs typeface="Calibri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fr" sz="2400" dirty="0" smtClean="0">
                <a:cs typeface="Calibri" pitchFamily="34" charset="0"/>
              </a:rPr>
              <a:t>La confirmation </a:t>
            </a:r>
            <a:r>
              <a:rPr lang="fr" sz="2400" dirty="0">
                <a:cs typeface="Calibri" pitchFamily="34" charset="0"/>
              </a:rPr>
              <a:t>bactériologique de la tuberculose et de la tuberculose résistante aux médicaments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fr" sz="2400" dirty="0" smtClean="0">
                <a:cs typeface="Calibri" pitchFamily="34" charset="0"/>
              </a:rPr>
              <a:t>Le suivi </a:t>
            </a:r>
            <a:r>
              <a:rPr lang="fr" sz="2400" dirty="0">
                <a:cs typeface="Calibri" pitchFamily="34" charset="0"/>
              </a:rPr>
              <a:t>de la réponse au traitement 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fr" sz="2400" dirty="0" smtClean="0">
                <a:cs typeface="Calibri" pitchFamily="34" charset="0"/>
              </a:rPr>
              <a:t>La prise en charge des études </a:t>
            </a:r>
            <a:r>
              <a:rPr lang="fr" sz="2400" dirty="0">
                <a:cs typeface="Calibri" pitchFamily="34" charset="0"/>
              </a:rPr>
              <a:t>de </a:t>
            </a:r>
            <a:r>
              <a:rPr lang="fr" sz="2400" dirty="0" smtClean="0">
                <a:cs typeface="Calibri" pitchFamily="34" charset="0"/>
              </a:rPr>
              <a:t>surveillances </a:t>
            </a:r>
            <a:r>
              <a:rPr lang="fr" sz="2400" dirty="0">
                <a:cs typeface="Calibri" pitchFamily="34" charset="0"/>
              </a:rPr>
              <a:t>(p. ex., </a:t>
            </a:r>
            <a:r>
              <a:rPr lang="fr" sz="2400" dirty="0" smtClean="0">
                <a:cs typeface="Calibri" pitchFamily="34" charset="0"/>
              </a:rPr>
              <a:t>des enquêtes études </a:t>
            </a:r>
            <a:r>
              <a:rPr lang="fr" sz="2400" dirty="0">
                <a:cs typeface="Calibri" pitchFamily="34" charset="0"/>
              </a:rPr>
              <a:t>sur la résistance aux médicaments et </a:t>
            </a:r>
            <a:r>
              <a:rPr lang="fr" sz="2400" dirty="0" smtClean="0">
                <a:cs typeface="Calibri" pitchFamily="34" charset="0"/>
              </a:rPr>
              <a:t>les enquêtes de prévalence</a:t>
            </a:r>
            <a:r>
              <a:rPr lang="fr" sz="2400" dirty="0">
                <a:cs typeface="Calibri" pitchFamily="34" charset="0"/>
              </a:rPr>
              <a:t>).</a:t>
            </a:r>
          </a:p>
        </p:txBody>
      </p:sp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rtl="0"/>
            <a:r>
              <a:rPr lang="fr" sz="5000">
                <a:latin typeface="Calibri" pitchFamily="34" charset="0"/>
                <a:ea typeface="+mn-ea"/>
                <a:cs typeface="Arial" charset="0"/>
              </a:rPr>
              <a:t>Rôle des laboratoires de tuberculose </a:t>
            </a:r>
          </a:p>
        </p:txBody>
      </p:sp>
    </p:spTree>
    <p:extLst>
      <p:ext uri="{BB962C8B-B14F-4D97-AF65-F5344CB8AC3E}">
        <p14:creationId xmlns:p14="http://schemas.microsoft.com/office/powerpoint/2010/main" val="4076936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38003"/>
              </p:ext>
            </p:extLst>
          </p:nvPr>
        </p:nvGraphicFramePr>
        <p:xfrm>
          <a:off x="546523" y="3668461"/>
          <a:ext cx="9595592" cy="1310016"/>
        </p:xfrm>
        <a:graphic>
          <a:graphicData uri="http://schemas.openxmlformats.org/drawingml/2006/table">
            <a:tbl>
              <a:tblPr/>
              <a:tblGrid>
                <a:gridCol w="3294150"/>
                <a:gridCol w="2610705"/>
                <a:gridCol w="1854523"/>
                <a:gridCol w="1836214"/>
              </a:tblGrid>
              <a:tr h="9747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</a:t>
                      </a:r>
                      <a:r>
                        <a:rPr lang="fr" sz="18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</a:t>
                      </a:r>
                    </a:p>
                  </a:txBody>
                  <a:tcPr marL="105203" marR="105203" marT="51504" marB="515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" sz="1800" b="0" i="0" u="none" strike="noStrike" cap="none" normalizeH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Culture liquide/Test de sensibilité ; </a:t>
                      </a:r>
                      <a:endParaRPr lang="fr" sz="1800" b="0" i="0" u="none" strike="noStrike" cap="none" normalizeH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lang="fr" sz="18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dentification rapide</a:t>
                      </a:r>
                      <a:endParaRPr lang="fr" sz="1800" b="0" i="0" u="none" strike="noStrike" cap="none" normalizeH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5203" marR="105203" marT="51504" marB="515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15-30 jours</a:t>
                      </a:r>
                    </a:p>
                  </a:txBody>
                  <a:tcPr marL="105203" marR="105203" marT="51504" marB="515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4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+10 % par rapport à la culture solide </a:t>
                      </a:r>
                      <a:r>
                        <a:rPr lang="fr" sz="14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 Löwenstein-Jensen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5203" marR="105203" marT="51504" marB="515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2440"/>
              </p:ext>
            </p:extLst>
          </p:nvPr>
        </p:nvGraphicFramePr>
        <p:xfrm>
          <a:off x="546523" y="5140051"/>
          <a:ext cx="9622332" cy="2006077"/>
        </p:xfrm>
        <a:graphic>
          <a:graphicData uri="http://schemas.openxmlformats.org/drawingml/2006/table">
            <a:tbl>
              <a:tblPr/>
              <a:tblGrid>
                <a:gridCol w="3308852"/>
                <a:gridCol w="2622356"/>
                <a:gridCol w="1862800"/>
                <a:gridCol w="1828324"/>
              </a:tblGrid>
              <a:tr h="20060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</a:t>
                      </a:r>
                      <a:r>
                        <a:rPr lang="fr" sz="18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</a:t>
                      </a:r>
                    </a:p>
                  </a:txBody>
                  <a:tcPr marL="105203" marR="105203" marT="51491" marB="514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Sondes moléculaires en ligne 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8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utilisées en 2008 seulement pour la culture </a:t>
                      </a:r>
                      <a:r>
                        <a:rPr lang="fr" sz="18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positive ou </a:t>
                      </a:r>
                      <a:r>
                        <a:rPr lang="fr" sz="18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 </a:t>
                      </a:r>
                      <a:r>
                        <a:rPr lang="fr" sz="18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frottis positifs</a:t>
                      </a:r>
                      <a:endParaRPr lang="fr" sz="1800" b="0" i="0" u="none" strike="noStrike" cap="none" normalizeH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5203" marR="105203" marT="51491" marB="514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&lt;1 journée, mais </a:t>
                      </a:r>
                      <a:r>
                        <a:rPr lang="fr" sz="18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</a:t>
                      </a:r>
                      <a:r>
                        <a:rPr lang="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plus </a:t>
                      </a:r>
                      <a:r>
                        <a:rPr lang="fr" sz="18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souvent en lots et </a:t>
                      </a:r>
                      <a:r>
                        <a:rPr lang="fr" sz="18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requérant </a:t>
                      </a:r>
                      <a:r>
                        <a:rPr lang="fr" sz="1800" b="0" i="0" u="none" strike="sng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 </a:t>
                      </a:r>
                      <a:r>
                        <a:rPr lang="fr" sz="18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 transport</a:t>
                      </a:r>
                      <a:endParaRPr lang="fr" sz="1800" b="0" i="0" u="none" strike="noStrike" cap="none" normalizeH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5203" marR="105203" marT="51491" marB="514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DST </a:t>
                      </a:r>
                      <a:r>
                        <a:rPr lang="fr" sz="18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seulement</a:t>
                      </a:r>
                      <a:r>
                        <a:rPr lang="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pour </a:t>
                      </a: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lang="fr" sz="1800" b="0" i="0" u="none" strike="noStrike" kern="1200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la rifampicine (RIF) et l'isoniazide (INH)</a:t>
                      </a:r>
                    </a:p>
                  </a:txBody>
                  <a:tcPr marL="105203" marR="105203" marT="51491" marB="514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775" y="315516"/>
            <a:ext cx="9619774" cy="1014325"/>
          </a:xfrm>
        </p:spPr>
        <p:txBody>
          <a:bodyPr lIns="91311" tIns="45656" rIns="91311" bIns="45656"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fr" sz="4200" dirty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Politiques de </a:t>
            </a:r>
            <a:r>
              <a:rPr lang="fr" sz="4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l'OMS sur le</a:t>
            </a:r>
            <a:r>
              <a:rPr lang="en-GB" sz="4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diagnostic de la TB </a:t>
            </a:r>
            <a:r>
              <a:rPr lang="fr" sz="4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depuis </a:t>
            </a:r>
            <a:r>
              <a:rPr lang="fr" sz="4200" dirty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2007</a:t>
            </a:r>
          </a:p>
        </p:txBody>
      </p:sp>
      <p:graphicFrame>
        <p:nvGraphicFramePr>
          <p:cNvPr id="207000" name="Group 15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4889702"/>
              </p:ext>
            </p:extLst>
          </p:nvPr>
        </p:nvGraphicFramePr>
        <p:xfrm>
          <a:off x="522340" y="1629252"/>
          <a:ext cx="9619774" cy="2208488"/>
        </p:xfrm>
        <a:graphic>
          <a:graphicData uri="http://schemas.openxmlformats.org/drawingml/2006/table">
            <a:tbl>
              <a:tblPr/>
              <a:tblGrid>
                <a:gridCol w="3302452"/>
                <a:gridCol w="2617284"/>
                <a:gridCol w="1859196"/>
                <a:gridCol w="1840842"/>
              </a:tblGrid>
              <a:tr h="8751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2000" b="1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Année</a:t>
                      </a:r>
                      <a:endParaRPr lang="fr" sz="2000" b="1" i="0" u="none" strike="noStrike" cap="none" normalizeH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7354" marR="97354" marT="51488" marB="514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20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Technologie</a:t>
                      </a:r>
                    </a:p>
                  </a:txBody>
                  <a:tcPr marL="97354" marR="97354" marT="51488" marB="51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2000" b="1" i="0" u="none" strike="noStrike" cap="none" normalizeH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Temps de réponse</a:t>
                      </a:r>
                    </a:p>
                  </a:txBody>
                  <a:tcPr marL="97354" marR="97354" marT="51488" marB="51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2000" b="1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Gain en</a:t>
                      </a:r>
                      <a:r>
                        <a:rPr lang="fr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terme </a:t>
                      </a:r>
                      <a:r>
                        <a:rPr lang="fr" sz="2000" b="1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Sensibilité</a:t>
                      </a:r>
                      <a:endParaRPr lang="fr" sz="2000" b="1" i="0" u="none" strike="noStrike" cap="none" normalizeH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dirty="0"/>
                    </a:p>
                  </a:txBody>
                  <a:tcPr marL="97354" marR="97354" marT="51488" marB="51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787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1" i="0" u="none" strike="noStrike" cap="none" normalizeH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Avant 2007</a:t>
                      </a:r>
                    </a:p>
                  </a:txBody>
                  <a:tcPr marL="97354" marR="97354" marT="51488" marB="514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0" i="0" u="none" strike="noStrike" cap="none" normalizeH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Microscopie Ziehl-Neelsen 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0" i="0" u="none" strike="noStrike" cap="none" normalizeH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culture solide</a:t>
                      </a:r>
                    </a:p>
                  </a:txBody>
                  <a:tcPr marL="97354" marR="97354" marT="51488" marB="51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7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&lt;1 journée, mais souvent </a:t>
                      </a:r>
                      <a:r>
                        <a:rPr lang="fr" sz="16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 lots </a:t>
                      </a:r>
                      <a:r>
                        <a:rPr lang="fr" sz="17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30-60 </a:t>
                      </a:r>
                      <a:r>
                        <a:rPr lang="fr" sz="17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jours</a:t>
                      </a:r>
                    </a:p>
                  </a:txBody>
                  <a:tcPr marL="97354" marR="97354" marT="51488" marB="51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Ligne de référence</a:t>
                      </a:r>
                    </a:p>
                  </a:txBody>
                  <a:tcPr marL="97354" marR="97354" marT="51488" marB="514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260" name="Picture 34" descr="microscop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3" r="27264"/>
          <a:stretch>
            <a:fillRect/>
          </a:stretch>
        </p:blipFill>
        <p:spPr bwMode="auto">
          <a:xfrm>
            <a:off x="726060" y="2560987"/>
            <a:ext cx="647627" cy="871379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1" name="Picture 35" descr="migi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20100" r="11200" b="4350"/>
          <a:stretch>
            <a:fillRect/>
          </a:stretch>
        </p:blipFill>
        <p:spPr bwMode="auto">
          <a:xfrm>
            <a:off x="1106256" y="3692692"/>
            <a:ext cx="647072" cy="95851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2" name="Picture 5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t="4488" r="57082" b="31892"/>
          <a:stretch>
            <a:fillRect/>
          </a:stretch>
        </p:blipFill>
        <p:spPr bwMode="auto">
          <a:xfrm rot="-3242071">
            <a:off x="1989137" y="3624003"/>
            <a:ext cx="226664" cy="1118596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3" name="Picture 120" descr="Picture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39" y="4960032"/>
            <a:ext cx="588247" cy="94996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4" name="Picture 30" descr="605_cultur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6" t="16875" r="6458" b="11250"/>
          <a:stretch>
            <a:fillRect/>
          </a:stretch>
        </p:blipFill>
        <p:spPr bwMode="auto">
          <a:xfrm>
            <a:off x="1473893" y="2580195"/>
            <a:ext cx="419381" cy="874871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862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53435"/>
              </p:ext>
            </p:extLst>
          </p:nvPr>
        </p:nvGraphicFramePr>
        <p:xfrm>
          <a:off x="126188" y="2475756"/>
          <a:ext cx="10395443" cy="2702004"/>
        </p:xfrm>
        <a:graphic>
          <a:graphicData uri="http://schemas.openxmlformats.org/drawingml/2006/table">
            <a:tbl>
              <a:tblPr/>
              <a:tblGrid>
                <a:gridCol w="2188468"/>
                <a:gridCol w="4376936"/>
                <a:gridCol w="1840765"/>
                <a:gridCol w="1989274"/>
              </a:tblGrid>
              <a:tr h="27020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6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Conditionnel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6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</a:p>
                  </a:txBody>
                  <a:tcPr marL="105203" marR="105203" marT="51489" marB="514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6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Méthodes non commerciales de culture </a:t>
                      </a:r>
                      <a:r>
                        <a:rPr lang="fr" sz="16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Test de sensibilité aux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" sz="16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[Observation par microscope de la sensibilité aux médicaments (MODS), indicateur redox colorimétrique (CRI) et test de la nitrate réductase (NRA)] 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À </a:t>
                      </a:r>
                      <a:r>
                        <a:rPr lang="fr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utiliser dans</a:t>
                      </a:r>
                      <a:r>
                        <a:rPr lang="fr" sz="16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des</a:t>
                      </a:r>
                      <a:r>
                        <a:rPr lang="fr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programme et des conditions opérationnelles bien </a:t>
                      </a:r>
                      <a:r>
                        <a:rPr lang="fr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définis, </a:t>
                      </a:r>
                      <a:r>
                        <a:rPr lang="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dans des laboratoires de références </a:t>
                      </a:r>
                      <a:r>
                        <a:rPr lang="fr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 suivant des </a:t>
                      </a:r>
                      <a:r>
                        <a:rPr lang="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protocoles </a:t>
                      </a:r>
                      <a:r>
                        <a:rPr lang="fr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 laboratoire strictes</a:t>
                      </a:r>
                    </a:p>
                  </a:txBody>
                  <a:tcPr marL="105203" marR="105203" marT="51489" marB="51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6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15-30 jours</a:t>
                      </a:r>
                    </a:p>
                  </a:txBody>
                  <a:tcPr marL="105203" marR="105203" marT="51489" marB="51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6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 de sensibilité aux médicaments </a:t>
                      </a:r>
                      <a:r>
                        <a:rPr lang="fr" sz="16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première intention</a:t>
                      </a:r>
                    </a:p>
                  </a:txBody>
                  <a:tcPr marL="105203" marR="105203" marT="51489" marB="51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422936"/>
              </p:ext>
            </p:extLst>
          </p:nvPr>
        </p:nvGraphicFramePr>
        <p:xfrm>
          <a:off x="126186" y="5212060"/>
          <a:ext cx="10395443" cy="933569"/>
        </p:xfrm>
        <a:graphic>
          <a:graphicData uri="http://schemas.openxmlformats.org/drawingml/2006/table">
            <a:tbl>
              <a:tblPr/>
              <a:tblGrid>
                <a:gridCol w="2187947"/>
                <a:gridCol w="4376936"/>
                <a:gridCol w="1841286"/>
                <a:gridCol w="1989274"/>
              </a:tblGrid>
              <a:tr h="93356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6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</a:t>
                      </a:r>
                      <a:r>
                        <a:rPr lang="fr" sz="16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Approuvé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600" b="1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r>
                        <a:rPr lang="fr" sz="16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6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 à jour </a:t>
                      </a:r>
                      <a:r>
                        <a:rPr lang="fr" sz="1600" b="1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fr" sz="1600" b="1" i="0" u="none" strike="noStrike" cap="none" normalizeH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03" marR="105203" marT="51479" marB="514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600" b="0" i="0" u="none" strike="noStrike" kern="1200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Xpert MTB/RIF</a:t>
                      </a:r>
                    </a:p>
                  </a:txBody>
                  <a:tcPr marL="105203" marR="105203" marT="51479" marB="514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6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&lt;2 heures</a:t>
                      </a:r>
                    </a:p>
                  </a:txBody>
                  <a:tcPr marL="105203" marR="105203" marT="51479" marB="514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6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+40% par rapport à la microscopie Ziehl-Neelsen</a:t>
                      </a:r>
                    </a:p>
                  </a:txBody>
                  <a:tcPr marL="105203" marR="105203" marT="51479" marB="514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1316" name="Picture 61" descr="http://www1.imperial.ac.uk/resources/67BD07F8-9FBE-4EFF-A246-0275AB8B97B8/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9" y="4015802"/>
            <a:ext cx="99834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7" name="Picture 51" descr="GeneXpe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3" y="5140052"/>
            <a:ext cx="709918" cy="87312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19622"/>
              </p:ext>
            </p:extLst>
          </p:nvPr>
        </p:nvGraphicFramePr>
        <p:xfrm>
          <a:off x="126188" y="682757"/>
          <a:ext cx="10395443" cy="898474"/>
        </p:xfrm>
        <a:graphic>
          <a:graphicData uri="http://schemas.openxmlformats.org/drawingml/2006/table">
            <a:tbl>
              <a:tblPr/>
              <a:tblGrid>
                <a:gridCol w="2188468"/>
                <a:gridCol w="4376936"/>
                <a:gridCol w="1840765"/>
                <a:gridCol w="1989274"/>
              </a:tblGrid>
              <a:tr h="71287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1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Année</a:t>
                      </a:r>
                      <a:endParaRPr lang="fr" sz="1800" b="1" i="0" u="none" strike="noStrike" cap="none" normalizeH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5203" marR="105203" marT="51473" marB="514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Technologie</a:t>
                      </a:r>
                    </a:p>
                  </a:txBody>
                  <a:tcPr marL="105203" marR="105203" marT="51473" marB="51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Temps de réponse</a:t>
                      </a:r>
                    </a:p>
                  </a:txBody>
                  <a:tcPr marL="105203" marR="105203" marT="51473" marB="51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1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Gain en</a:t>
                      </a:r>
                      <a:r>
                        <a:rPr lang="fr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terme </a:t>
                      </a:r>
                      <a:r>
                        <a:rPr lang="fr" sz="1800" b="1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Sensibilité</a:t>
                      </a:r>
                      <a:endParaRPr lang="fr" sz="1800" b="1" i="0" u="none" strike="noStrike" cap="none" normalizeH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105203" marR="105203" marT="51473" marB="51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4653" y="-116532"/>
            <a:ext cx="9619774" cy="1014325"/>
          </a:xfrm>
        </p:spPr>
        <p:txBody>
          <a:bodyPr lIns="91311" tIns="45656" rIns="91311" bIns="45656" rtlCol="0"/>
          <a:lstStyle/>
          <a:p>
            <a:pPr rtl="0">
              <a:lnSpc>
                <a:spcPct val="80000"/>
              </a:lnSpc>
              <a:defRPr/>
            </a:pPr>
            <a:r>
              <a:rPr lang="fr" sz="3600" dirty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Politiques de diagnostic de l'OMS </a:t>
            </a:r>
            <a:r>
              <a:rPr lang="fr" sz="36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dès </a:t>
            </a:r>
            <a:r>
              <a:rPr lang="fr" sz="3600" dirty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2007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52265"/>
              </p:ext>
            </p:extLst>
          </p:nvPr>
        </p:nvGraphicFramePr>
        <p:xfrm>
          <a:off x="126186" y="1395636"/>
          <a:ext cx="10395443" cy="1197754"/>
        </p:xfrm>
        <a:graphic>
          <a:graphicData uri="http://schemas.openxmlformats.org/drawingml/2006/table">
            <a:tbl>
              <a:tblPr/>
              <a:tblGrid>
                <a:gridCol w="2187947"/>
                <a:gridCol w="4376936"/>
                <a:gridCol w="1841286"/>
                <a:gridCol w="1989274"/>
              </a:tblGrid>
              <a:tr h="11977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1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</a:p>
                  </a:txBody>
                  <a:tcPr marL="105203" marR="105203" marT="51504" marB="515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20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Microscopie </a:t>
                      </a:r>
                      <a:r>
                        <a:rPr lang="fr" sz="20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fluorescente </a:t>
                      </a:r>
                      <a:r>
                        <a:rPr lang="fr" sz="20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</a:t>
                      </a:r>
                      <a:r>
                        <a:rPr lang="fr" sz="20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de LED</a:t>
                      </a:r>
                      <a:endParaRPr lang="fr" sz="2000" b="0" i="0" u="none" strike="noStrike" cap="none" normalizeH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03" marR="105203" marT="51504" marB="515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 journée, mais souvent </a:t>
                      </a:r>
                      <a:r>
                        <a:rPr lang="fr" sz="1800" b="0" i="0" u="none" strike="noStrike" cap="none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lots</a:t>
                      </a:r>
                      <a:endParaRPr lang="fr" sz="1800" b="0" i="0" u="none" strike="noStrike" cap="none" normalizeH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03" marR="105203" marT="51504" marB="515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" sz="1800" b="0" i="0" u="none" strike="noStrike" cap="none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+10 % par rapport à la microscopie Ziehl-Neelsen</a:t>
                      </a:r>
                    </a:p>
                  </a:txBody>
                  <a:tcPr marL="105203" marR="105203" marT="51504" marB="515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67809" y="1539652"/>
            <a:ext cx="844329" cy="869633"/>
            <a:chOff x="516" y="890"/>
            <a:chExt cx="2455" cy="2915"/>
          </a:xfrm>
        </p:grpSpPr>
        <p:pic>
          <p:nvPicPr>
            <p:cNvPr id="10294" name="Picture 3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0" t="22003" r="55226" b="38255"/>
            <a:stretch>
              <a:fillRect/>
            </a:stretch>
          </p:blipFill>
          <p:spPr bwMode="auto">
            <a:xfrm>
              <a:off x="516" y="896"/>
              <a:ext cx="2455" cy="2909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5" name="Picture 3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00" t="21957" r="58917" b="68138"/>
            <a:stretch>
              <a:fillRect/>
            </a:stretch>
          </p:blipFill>
          <p:spPr bwMode="auto">
            <a:xfrm>
              <a:off x="2608" y="890"/>
              <a:ext cx="363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064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spcBef>
                <a:spcPts val="599"/>
              </a:spcBef>
            </a:pPr>
            <a:r>
              <a:rPr lang="fr" sz="2400" dirty="0"/>
              <a:t>La microscopie est recommandée pour TOUS </a:t>
            </a:r>
            <a:r>
              <a:rPr lang="fr" sz="2400" dirty="0" smtClean="0"/>
              <a:t>les niveaux </a:t>
            </a:r>
            <a:r>
              <a:rPr lang="fr" sz="2400" dirty="0"/>
              <a:t>de laboratoires (périphériques et de niveau plus élevé) </a:t>
            </a:r>
            <a:endParaRPr lang="en-GB" sz="2400" dirty="0" smtClean="0"/>
          </a:p>
          <a:p>
            <a:pPr rtl="0">
              <a:spcBef>
                <a:spcPts val="599"/>
              </a:spcBef>
            </a:pPr>
            <a:r>
              <a:rPr lang="fr" sz="2400" dirty="0"/>
              <a:t>La microscopie peut être effectuée en toute sécurité avec des précautions minimales de biosécurité.</a:t>
            </a:r>
            <a:endParaRPr lang="en-GB" sz="2400" dirty="0" smtClean="0"/>
          </a:p>
          <a:p>
            <a:pPr rtl="0">
              <a:spcBef>
                <a:spcPts val="599"/>
              </a:spcBef>
            </a:pPr>
            <a:r>
              <a:rPr lang="fr" sz="2400" dirty="0"/>
              <a:t>La microscopie a une sensibilité limitée, qui est réduite davantage </a:t>
            </a:r>
            <a:r>
              <a:rPr lang="fr" sz="2400" dirty="0" smtClean="0"/>
              <a:t>chez les </a:t>
            </a:r>
            <a:r>
              <a:rPr lang="fr" sz="2400" dirty="0"/>
              <a:t>personnes séropositives.</a:t>
            </a:r>
            <a:endParaRPr lang="en-GB" sz="2400" dirty="0" smtClean="0"/>
          </a:p>
          <a:p>
            <a:pPr rtl="0">
              <a:spcBef>
                <a:spcPts val="599"/>
              </a:spcBef>
            </a:pPr>
            <a:r>
              <a:rPr lang="fr" sz="2400" dirty="0"/>
              <a:t>La microscopie est requise pour </a:t>
            </a:r>
            <a:r>
              <a:rPr lang="fr" sz="2400" dirty="0" smtClean="0"/>
              <a:t>suivre </a:t>
            </a:r>
            <a:r>
              <a:rPr lang="fr" sz="2400" dirty="0"/>
              <a:t>la réponse à la thérapie antituberculeuse.</a:t>
            </a:r>
          </a:p>
          <a:p>
            <a:pPr rtl="0">
              <a:spcBef>
                <a:spcPts val="599"/>
              </a:spcBef>
            </a:pPr>
            <a:r>
              <a:rPr lang="fr" sz="2400" dirty="0"/>
              <a:t>L'OMS recommande </a:t>
            </a:r>
            <a:r>
              <a:rPr lang="fr" sz="2400" dirty="0" smtClean="0"/>
              <a:t>que la microscopie de fuorescence à base de LED remplace progressivent la </a:t>
            </a:r>
            <a:r>
              <a:rPr lang="fr" sz="2400" dirty="0"/>
              <a:t>microscopie traditionnelle </a:t>
            </a:r>
            <a:r>
              <a:rPr lang="fr" sz="2400" dirty="0" smtClean="0"/>
              <a:t>à champ </a:t>
            </a:r>
            <a:r>
              <a:rPr lang="fr" sz="2400" dirty="0"/>
              <a:t>clair </a:t>
            </a:r>
            <a:r>
              <a:rPr lang="fr" sz="2400" dirty="0" smtClean="0"/>
              <a:t>de Ziehl-Neelsen.</a:t>
            </a:r>
            <a:endParaRPr lang="en-GB" sz="2400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rtl="0" eaLnBrk="1" hangingPunct="1">
              <a:lnSpc>
                <a:spcPct val="80000"/>
              </a:lnSpc>
            </a:pPr>
            <a:r>
              <a:rPr lang="fr" sz="5000" dirty="0">
                <a:latin typeface="Calibri" pitchFamily="34" charset="0"/>
                <a:ea typeface="+mn-ea"/>
                <a:cs typeface="Arial" charset="0"/>
              </a:rPr>
              <a:t>Microscopie</a:t>
            </a:r>
            <a:endParaRPr lang="en-GB" sz="5000" dirty="0">
              <a:solidFill>
                <a:srgbClr val="FFFF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10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spcBef>
                <a:spcPts val="799"/>
              </a:spcBef>
            </a:pPr>
            <a:r>
              <a:rPr lang="fr" sz="2400" b="0" dirty="0"/>
              <a:t>La culture est recommandée pour les laboratoires nationaux et régionaux.</a:t>
            </a:r>
          </a:p>
          <a:p>
            <a:pPr rtl="0">
              <a:spcBef>
                <a:spcPts val="799"/>
              </a:spcBef>
            </a:pPr>
            <a:r>
              <a:rPr lang="fr" sz="2400" b="0" dirty="0"/>
              <a:t>La culture </a:t>
            </a:r>
            <a:r>
              <a:rPr lang="fr" sz="2400" b="0" dirty="0" smtClean="0"/>
              <a:t>en milieu solide </a:t>
            </a:r>
            <a:r>
              <a:rPr lang="fr" sz="2400" b="0" dirty="0"/>
              <a:t>et liquide est recommandée par l'OMS, mais </a:t>
            </a:r>
            <a:r>
              <a:rPr lang="fr" sz="2400" b="0" dirty="0" smtClean="0"/>
              <a:t>exige un niveau élevé de mesures de de biosécurité.</a:t>
            </a:r>
            <a:endParaRPr lang="fr" sz="2400" b="0" dirty="0"/>
          </a:p>
          <a:p>
            <a:pPr>
              <a:spcBef>
                <a:spcPts val="799"/>
              </a:spcBef>
            </a:pPr>
            <a:r>
              <a:rPr lang="fr" sz="2400" b="0" dirty="0"/>
              <a:t>La culture liquide est plus coûteuse que </a:t>
            </a:r>
            <a:r>
              <a:rPr lang="fr" sz="2400" dirty="0" smtClean="0"/>
              <a:t>la culture </a:t>
            </a:r>
            <a:r>
              <a:rPr lang="fr" sz="2400" b="0" dirty="0"/>
              <a:t>solide, mais les résultats sont </a:t>
            </a:r>
            <a:r>
              <a:rPr lang="fr" sz="2400" b="0" dirty="0" smtClean="0"/>
              <a:t>disponibles plus </a:t>
            </a:r>
            <a:r>
              <a:rPr lang="fr" sz="2400" b="0" dirty="0"/>
              <a:t>rapidement et elle est plus sensible.</a:t>
            </a:r>
          </a:p>
          <a:p>
            <a:pPr rtl="0">
              <a:spcBef>
                <a:spcPts val="799"/>
              </a:spcBef>
            </a:pPr>
            <a:r>
              <a:rPr lang="fr" sz="2400" b="0" dirty="0"/>
              <a:t>L'identification rapide des espèces est recommandée.</a:t>
            </a:r>
          </a:p>
          <a:p>
            <a:pPr rtl="0">
              <a:spcBef>
                <a:spcPts val="799"/>
              </a:spcBef>
            </a:pPr>
            <a:r>
              <a:rPr lang="fr" sz="2400" b="0" dirty="0"/>
              <a:t>La culture (solide ou liquide) est requise pour </a:t>
            </a:r>
            <a:r>
              <a:rPr lang="fr" sz="2400" b="0" dirty="0" smtClean="0"/>
              <a:t>surveiller le </a:t>
            </a:r>
            <a:r>
              <a:rPr lang="fr" sz="2400" b="0" dirty="0"/>
              <a:t>traitement </a:t>
            </a:r>
            <a:r>
              <a:rPr lang="fr" sz="2400" dirty="0" smtClean="0"/>
              <a:t>de </a:t>
            </a:r>
            <a:r>
              <a:rPr lang="fr" sz="2400" b="0" dirty="0" smtClean="0"/>
              <a:t>la </a:t>
            </a:r>
            <a:r>
              <a:rPr lang="fr" sz="2400" b="0" dirty="0"/>
              <a:t>tuberculose MR.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rtl="0" eaLnBrk="1" hangingPunct="1">
              <a:lnSpc>
                <a:spcPct val="80000"/>
              </a:lnSpc>
            </a:pPr>
            <a:r>
              <a:rPr lang="fr" sz="5000">
                <a:latin typeface="Calibri" pitchFamily="34" charset="0"/>
                <a:ea typeface="+mn-ea"/>
                <a:cs typeface="Arial" charset="0"/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163698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spcBef>
                <a:spcPts val="799"/>
              </a:spcBef>
            </a:pPr>
            <a:r>
              <a:rPr lang="fr" sz="2400" dirty="0"/>
              <a:t>Le </a:t>
            </a:r>
            <a:r>
              <a:rPr lang="fr" sz="2400" dirty="0" smtClean="0"/>
              <a:t>test de sensibilité est </a:t>
            </a:r>
            <a:r>
              <a:rPr lang="fr" sz="2400" dirty="0"/>
              <a:t>recommandé pour les laboratoires nationaux et régionaux.</a:t>
            </a:r>
          </a:p>
          <a:p>
            <a:pPr>
              <a:spcBef>
                <a:spcPts val="799"/>
              </a:spcBef>
            </a:pPr>
            <a:r>
              <a:rPr lang="fr" sz="2400" dirty="0"/>
              <a:t>Le test de sensibilité </a:t>
            </a:r>
            <a:r>
              <a:rPr lang="fr" sz="2400" dirty="0" smtClean="0"/>
              <a:t>exige </a:t>
            </a:r>
            <a:r>
              <a:rPr lang="fr" sz="2400" dirty="0"/>
              <a:t>un niveau élevé de mesures </a:t>
            </a:r>
            <a:r>
              <a:rPr lang="fr" sz="2400" dirty="0" smtClean="0"/>
              <a:t>de biosécurité.</a:t>
            </a:r>
            <a:endParaRPr lang="fr" sz="2400" dirty="0"/>
          </a:p>
          <a:p>
            <a:pPr>
              <a:spcBef>
                <a:spcPts val="799"/>
              </a:spcBef>
            </a:pPr>
            <a:r>
              <a:rPr lang="fr" sz="2400" dirty="0"/>
              <a:t>Dans plusieurs </a:t>
            </a:r>
            <a:r>
              <a:rPr lang="fr" sz="2400" dirty="0" smtClean="0"/>
              <a:t>niveaux et </a:t>
            </a:r>
            <a:r>
              <a:rPr lang="fr" sz="2400" dirty="0"/>
              <a:t>groupes de patients, la résistance à la rifampicine est un bon indicateur de la tuberculose</a:t>
            </a:r>
            <a:r>
              <a:rPr lang="en" sz="2400" b="1" dirty="0"/>
              <a:t> </a:t>
            </a:r>
            <a:r>
              <a:rPr lang="en" sz="2400" dirty="0"/>
              <a:t>MR. </a:t>
            </a:r>
          </a:p>
          <a:p>
            <a:pPr>
              <a:spcBef>
                <a:spcPts val="799"/>
              </a:spcBef>
            </a:pPr>
            <a:r>
              <a:rPr lang="fr" sz="2400" dirty="0"/>
              <a:t>Le test de sensibilité </a:t>
            </a:r>
            <a:r>
              <a:rPr lang="fr" sz="2400" dirty="0" smtClean="0"/>
              <a:t>aux médicaments </a:t>
            </a:r>
            <a:r>
              <a:rPr lang="fr" sz="2400" dirty="0"/>
              <a:t>de deuxième intention doit être mené sur tous les patients </a:t>
            </a:r>
            <a:r>
              <a:rPr lang="fr" sz="2400" dirty="0" smtClean="0"/>
              <a:t>atteints de tuberculose </a:t>
            </a:r>
            <a:r>
              <a:rPr lang="fr" sz="2400" dirty="0"/>
              <a:t>MR.</a:t>
            </a:r>
          </a:p>
          <a:p>
            <a:pPr>
              <a:spcBef>
                <a:spcPts val="799"/>
              </a:spcBef>
            </a:pPr>
            <a:r>
              <a:rPr lang="fr" sz="2400" dirty="0"/>
              <a:t>Le test de sensibilité </a:t>
            </a:r>
            <a:r>
              <a:rPr lang="fr" sz="2400" dirty="0" smtClean="0"/>
              <a:t>aux médicaments </a:t>
            </a:r>
            <a:r>
              <a:rPr lang="fr" sz="2400" dirty="0"/>
              <a:t>de deuxième intention est requis pour confirmer ou exclure la tuberculose UR.</a:t>
            </a:r>
            <a:endParaRPr lang="en-US" sz="2400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rtl="0" eaLnBrk="1" hangingPunct="1">
              <a:lnSpc>
                <a:spcPct val="80000"/>
              </a:lnSpc>
            </a:pPr>
            <a:r>
              <a:rPr lang="fr" sz="3600" dirty="0">
                <a:latin typeface="Calibri" pitchFamily="34" charset="0"/>
                <a:ea typeface="+mn-ea"/>
                <a:cs typeface="Arial" charset="0"/>
              </a:rPr>
              <a:t>Tests </a:t>
            </a:r>
            <a:r>
              <a:rPr lang="fr" sz="3600" dirty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phénotypiques </a:t>
            </a:r>
            <a:r>
              <a:rPr lang="fr" sz="36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(basés sur la </a:t>
            </a:r>
            <a:r>
              <a:rPr lang="fr" sz="3600" strike="sngStrike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de</a:t>
            </a:r>
            <a:r>
              <a:rPr lang="fr" sz="36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fr" sz="3600" dirty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culture) de </a:t>
            </a:r>
            <a:r>
              <a:rPr lang="fr" sz="3600" strike="sngStrike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fr" sz="3600" dirty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sensibilité aux médicaments </a:t>
            </a:r>
            <a:r>
              <a:rPr lang="fr" sz="36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antituberculeux (DST) </a:t>
            </a:r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en-GB" sz="3600" dirty="0">
                <a:latin typeface="Calibri" pitchFamily="34" charset="0"/>
                <a:ea typeface="+mn-ea"/>
                <a:cs typeface="Arial" charset="0"/>
              </a:rPr>
            </a:br>
            <a:endParaRPr lang="en-GB" sz="3600" dirty="0"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19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5807" y="1611660"/>
            <a:ext cx="9619774" cy="4968552"/>
          </a:xfrm>
        </p:spPr>
        <p:txBody>
          <a:bodyPr rtlCol="0"/>
          <a:lstStyle/>
          <a:p>
            <a:pPr rtl="0">
              <a:spcBef>
                <a:spcPts val="599"/>
              </a:spcBef>
            </a:pPr>
            <a:r>
              <a:rPr lang="fr" sz="2300" dirty="0" smtClean="0"/>
              <a:t>Ils sont </a:t>
            </a:r>
            <a:r>
              <a:rPr lang="fr" sz="2300" dirty="0"/>
              <a:t>recommandées pour les laboratoires nationaux ou régionaux pour dépister la résistance à la rifampicine </a:t>
            </a:r>
            <a:r>
              <a:rPr lang="fr" sz="2300" dirty="0" smtClean="0"/>
              <a:t>seule ou </a:t>
            </a:r>
            <a:r>
              <a:rPr lang="fr" sz="2300" dirty="0"/>
              <a:t>en combinaison avec la résistance à l'isoniazide.</a:t>
            </a:r>
          </a:p>
          <a:p>
            <a:pPr>
              <a:spcBef>
                <a:spcPts val="599"/>
              </a:spcBef>
            </a:pPr>
            <a:r>
              <a:rPr lang="fr" sz="2300" dirty="0" smtClean="0"/>
              <a:t>Ils sont </a:t>
            </a:r>
            <a:r>
              <a:rPr lang="fr" sz="2300" dirty="0"/>
              <a:t>recommandées pour l'utilisation sur des échantillons </a:t>
            </a:r>
            <a:r>
              <a:rPr lang="fr" sz="2300" dirty="0" smtClean="0"/>
              <a:t>de frottis positifs </a:t>
            </a:r>
            <a:r>
              <a:rPr lang="fr" sz="2300" dirty="0"/>
              <a:t>et les isolats de</a:t>
            </a:r>
            <a:r>
              <a:rPr lang="fr" sz="2300" i="1" dirty="0"/>
              <a:t> M. tuberculosis.</a:t>
            </a:r>
          </a:p>
          <a:p>
            <a:pPr rtl="0">
              <a:spcBef>
                <a:spcPts val="599"/>
              </a:spcBef>
            </a:pPr>
            <a:r>
              <a:rPr lang="fr" sz="2300" dirty="0"/>
              <a:t>Requièrent au moins 3 salles </a:t>
            </a:r>
            <a:r>
              <a:rPr lang="fr" sz="2300" dirty="0" smtClean="0"/>
              <a:t>séparées pour </a:t>
            </a:r>
            <a:r>
              <a:rPr lang="fr" sz="2300" dirty="0"/>
              <a:t>prévenir la contamination croisée.</a:t>
            </a:r>
          </a:p>
          <a:p>
            <a:pPr rtl="0">
              <a:spcBef>
                <a:spcPts val="599"/>
              </a:spcBef>
            </a:pPr>
            <a:r>
              <a:rPr lang="fr" sz="2300" dirty="0" smtClean="0"/>
              <a:t>Requièrent </a:t>
            </a:r>
            <a:r>
              <a:rPr lang="fr" sz="2300" dirty="0"/>
              <a:t>des niveaux modérés à élevés en ce qui a trait aux précautions en matière de biosécurité.</a:t>
            </a:r>
          </a:p>
          <a:p>
            <a:pPr rtl="0">
              <a:spcBef>
                <a:spcPts val="599"/>
              </a:spcBef>
            </a:pPr>
            <a:r>
              <a:rPr lang="fr" sz="2300" dirty="0"/>
              <a:t>Ne peuvent </a:t>
            </a:r>
            <a:r>
              <a:rPr lang="fr" sz="2300" dirty="0" smtClean="0"/>
              <a:t>pas servir </a:t>
            </a:r>
            <a:r>
              <a:rPr lang="fr" sz="2300" dirty="0"/>
              <a:t>à </a:t>
            </a:r>
            <a:r>
              <a:rPr lang="fr" sz="2300" dirty="0" smtClean="0"/>
              <a:t>surveiller le </a:t>
            </a:r>
            <a:r>
              <a:rPr lang="fr" sz="2300" dirty="0"/>
              <a:t>traitement. </a:t>
            </a:r>
          </a:p>
          <a:p>
            <a:pPr>
              <a:spcBef>
                <a:spcPts val="599"/>
              </a:spcBef>
            </a:pPr>
            <a:r>
              <a:rPr lang="fr" sz="2300" dirty="0"/>
              <a:t>Les LiPA pour le </a:t>
            </a:r>
            <a:r>
              <a:rPr lang="fr" sz="2300" dirty="0" smtClean="0"/>
              <a:t>DST Non recommandés </a:t>
            </a:r>
            <a:r>
              <a:rPr lang="fr" sz="2300" dirty="0"/>
              <a:t>pour les médicaments de deuxième </a:t>
            </a:r>
            <a:r>
              <a:rPr lang="fr" sz="2300" dirty="0" smtClean="0"/>
              <a:t>intention; </a:t>
            </a:r>
            <a:r>
              <a:rPr lang="fr" sz="2000" dirty="0" smtClean="0"/>
              <a:t>le </a:t>
            </a:r>
            <a:r>
              <a:rPr lang="fr" sz="2000" dirty="0"/>
              <a:t>test de sensibilité </a:t>
            </a:r>
            <a:r>
              <a:rPr lang="fr" sz="2000" dirty="0" smtClean="0"/>
              <a:t>phénotypique </a:t>
            </a:r>
            <a:r>
              <a:rPr lang="fr" sz="2300" dirty="0" smtClean="0"/>
              <a:t>est </a:t>
            </a:r>
            <a:r>
              <a:rPr lang="fr" sz="2300" dirty="0"/>
              <a:t>toujours requis pour dépister la tuberculose UR.</a:t>
            </a:r>
          </a:p>
          <a:p>
            <a:pPr rtl="0">
              <a:spcBef>
                <a:spcPts val="599"/>
              </a:spcBef>
            </a:pPr>
            <a:endParaRPr lang="en-GB" sz="2400" dirty="0" smtClean="0"/>
          </a:p>
          <a:p>
            <a:pPr rtl="0"/>
            <a:endParaRPr lang="fr-FR" sz="2400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rtl="0" eaLnBrk="1" hangingPunct="1">
              <a:lnSpc>
                <a:spcPct val="80000"/>
              </a:lnSpc>
            </a:pPr>
            <a:r>
              <a:rPr lang="fr" sz="50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Arial" charset="0"/>
              </a:rPr>
              <a:t>Tests de </a:t>
            </a:r>
            <a:r>
              <a:rPr lang="fr" sz="5000" dirty="0" smtClean="0">
                <a:latin typeface="Calibri" pitchFamily="34" charset="0"/>
                <a:ea typeface="+mn-ea"/>
                <a:cs typeface="Arial" charset="0"/>
              </a:rPr>
              <a:t>Sondes </a:t>
            </a:r>
            <a:r>
              <a:rPr lang="fr" sz="5000" dirty="0">
                <a:latin typeface="Calibri" pitchFamily="34" charset="0"/>
                <a:ea typeface="+mn-ea"/>
                <a:cs typeface="Arial" charset="0"/>
              </a:rPr>
              <a:t>moléculaires en </a:t>
            </a:r>
            <a:r>
              <a:rPr lang="fr" sz="5000" dirty="0" smtClean="0">
                <a:latin typeface="Calibri" pitchFamily="34" charset="0"/>
                <a:ea typeface="+mn-ea"/>
                <a:cs typeface="Arial" charset="0"/>
              </a:rPr>
              <a:t>ligne (</a:t>
            </a:r>
            <a:r>
              <a:rPr lang="fr" sz="50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Arial" charset="0"/>
              </a:rPr>
              <a:t>LPA</a:t>
            </a:r>
            <a:r>
              <a:rPr lang="fr" sz="5000" dirty="0" smtClean="0">
                <a:latin typeface="Calibri" pitchFamily="34" charset="0"/>
                <a:ea typeface="+mn-ea"/>
                <a:cs typeface="Arial" charset="0"/>
              </a:rPr>
              <a:t>)</a:t>
            </a:r>
            <a:endParaRPr lang="fr" sz="5000" dirty="0"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96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50000"/>
              </a:lnSpc>
              <a:spcBef>
                <a:spcPts val="599"/>
              </a:spcBef>
            </a:pPr>
            <a:r>
              <a:rPr lang="fr" noProof="0" dirty="0"/>
              <a:t>Qu’est-ce que la tuberculose et </a:t>
            </a:r>
            <a:r>
              <a:rPr lang="fr" dirty="0" smtClean="0"/>
              <a:t>comment est-elle traitée</a:t>
            </a:r>
            <a:r>
              <a:rPr lang="fr" noProof="0" dirty="0" smtClean="0"/>
              <a:t>?</a:t>
            </a:r>
            <a:endParaRPr lang="fr" noProof="0" dirty="0"/>
          </a:p>
          <a:p>
            <a:pPr rtl="0">
              <a:lnSpc>
                <a:spcPct val="150000"/>
              </a:lnSpc>
              <a:spcBef>
                <a:spcPts val="599"/>
              </a:spcBef>
            </a:pPr>
            <a:r>
              <a:rPr lang="fr" noProof="0" dirty="0" smtClean="0"/>
              <a:t>Quelle est la charge mondiale </a:t>
            </a:r>
            <a:r>
              <a:rPr lang="fr" noProof="0" dirty="0"/>
              <a:t>et </a:t>
            </a:r>
            <a:r>
              <a:rPr lang="fr" noProof="0" dirty="0" smtClean="0"/>
              <a:t>nationale </a:t>
            </a:r>
            <a:r>
              <a:rPr lang="fr" noProof="0" dirty="0"/>
              <a:t>de la tuberculose?</a:t>
            </a:r>
          </a:p>
          <a:p>
            <a:pPr rtl="0">
              <a:lnSpc>
                <a:spcPct val="150000"/>
              </a:lnSpc>
              <a:spcBef>
                <a:spcPts val="599"/>
              </a:spcBef>
            </a:pPr>
            <a:r>
              <a:rPr lang="fr" noProof="0" dirty="0"/>
              <a:t>Comment </a:t>
            </a:r>
            <a:r>
              <a:rPr lang="fr" dirty="0" smtClean="0"/>
              <a:t>se transmet</a:t>
            </a:r>
            <a:r>
              <a:rPr lang="fr" noProof="0" dirty="0" smtClean="0"/>
              <a:t> </a:t>
            </a:r>
            <a:r>
              <a:rPr lang="fr" noProof="0" dirty="0"/>
              <a:t>la tuberculose </a:t>
            </a:r>
            <a:r>
              <a:rPr lang="fr" noProof="0" dirty="0" smtClean="0"/>
              <a:t>et </a:t>
            </a:r>
            <a:r>
              <a:rPr lang="fr" noProof="0" dirty="0"/>
              <a:t>qui est à risque ?</a:t>
            </a:r>
          </a:p>
          <a:p>
            <a:pPr rtl="0">
              <a:lnSpc>
                <a:spcPct val="150000"/>
              </a:lnSpc>
              <a:spcBef>
                <a:spcPts val="599"/>
              </a:spcBef>
            </a:pPr>
            <a:r>
              <a:rPr lang="fr" noProof="0" dirty="0"/>
              <a:t>Orientation de la politique de l’OMS en matière de diagnostic de la tuberculose</a:t>
            </a:r>
          </a:p>
          <a:p>
            <a:pPr rtl="0">
              <a:lnSpc>
                <a:spcPct val="150000"/>
              </a:lnSpc>
              <a:spcBef>
                <a:spcPts val="599"/>
              </a:spcBef>
            </a:pPr>
            <a:r>
              <a:rPr lang="fr" noProof="0" dirty="0"/>
              <a:t>Organisation des services de laboratoire de tuberculose</a:t>
            </a:r>
            <a:endParaRPr lang="en-GB" noProof="0" dirty="0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 lIns="91311" tIns="45656" rIns="91311" bIns="45656" rtlCol="0"/>
          <a:lstStyle/>
          <a:p>
            <a:pPr rtl="0" eaLnBrk="1" hangingPunct="1">
              <a:defRPr/>
            </a:pPr>
            <a:r>
              <a:rPr lang="fr" noProof="0" dirty="0"/>
              <a:t>  </a:t>
            </a:r>
            <a:endParaRPr lang="en-GB" noProof="0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3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rtlCol="0" anchor="ctr"/>
          <a:lstStyle/>
          <a:p>
            <a:pPr algn="ctr" defTabSz="1041156"/>
            <a:r>
              <a:rPr lang="fr" sz="5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Contenu de </a:t>
            </a:r>
            <a:r>
              <a:rPr lang="fr" sz="5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ce </a:t>
            </a:r>
            <a:r>
              <a:rPr lang="fr" sz="5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module</a:t>
            </a:r>
            <a:endParaRPr lang="fr" sz="5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516698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fr" sz="2400" dirty="0">
                <a:cs typeface="Lucida Sans"/>
              </a:rPr>
              <a:t>Le test Xpert MTB/RIF convient à tous </a:t>
            </a:r>
            <a:r>
              <a:rPr lang="fr" sz="2400" dirty="0" smtClean="0">
                <a:cs typeface="Lucida Sans"/>
              </a:rPr>
              <a:t>les niveaux </a:t>
            </a:r>
            <a:r>
              <a:rPr lang="fr" sz="2400" dirty="0">
                <a:cs typeface="Lucida Sans"/>
              </a:rPr>
              <a:t>de </a:t>
            </a:r>
            <a:r>
              <a:rPr lang="fr" sz="2400" dirty="0" smtClean="0">
                <a:cs typeface="Lucida Sans"/>
              </a:rPr>
              <a:t>laboratoires </a:t>
            </a:r>
            <a:r>
              <a:rPr lang="fr" sz="2400" dirty="0">
                <a:cs typeface="Lucida Sans"/>
              </a:rPr>
              <a:t>où l'infrastructure adéquate est disponible et où il existe une charge de travail </a:t>
            </a:r>
            <a:r>
              <a:rPr lang="fr" sz="2400" dirty="0" smtClean="0">
                <a:cs typeface="Lucida Sans"/>
              </a:rPr>
              <a:t>qui correspond à </a:t>
            </a:r>
            <a:r>
              <a:rPr lang="fr" sz="2400" dirty="0">
                <a:cs typeface="Lucida Sans"/>
              </a:rPr>
              <a:t>la capacité de l'outil.</a:t>
            </a:r>
            <a:endParaRPr lang="en-GB" sz="2400" dirty="0">
              <a:cs typeface="Lucida Sans"/>
            </a:endParaRPr>
          </a:p>
          <a:p>
            <a:pPr rtl="0">
              <a:spcBef>
                <a:spcPts val="0"/>
              </a:spcBef>
            </a:pPr>
            <a:r>
              <a:rPr lang="fr" sz="2400" dirty="0">
                <a:cs typeface="Lucida Sans"/>
              </a:rPr>
              <a:t>Le test dépiste la tuberculose et la résistance à la rifampicine.</a:t>
            </a:r>
            <a:endParaRPr lang="en-GB" sz="2400" dirty="0">
              <a:cs typeface="Lucida Sans"/>
            </a:endParaRPr>
          </a:p>
          <a:p>
            <a:pPr>
              <a:spcBef>
                <a:spcPts val="0"/>
              </a:spcBef>
            </a:pPr>
            <a:r>
              <a:rPr lang="fr" sz="2400" dirty="0">
                <a:cs typeface="Lucida Sans"/>
              </a:rPr>
              <a:t>Peut être utilisé comme test </a:t>
            </a:r>
            <a:r>
              <a:rPr lang="fr" sz="2400" dirty="0" smtClean="0">
                <a:cs typeface="Lucida Sans"/>
              </a:rPr>
              <a:t>de </a:t>
            </a:r>
            <a:r>
              <a:rPr lang="fr" sz="2400" dirty="0">
                <a:cs typeface="Lucida Sans"/>
              </a:rPr>
              <a:t>diagnostic autonome.</a:t>
            </a:r>
            <a:endParaRPr lang="en-GB" sz="2400" dirty="0">
              <a:cs typeface="Lucida Sans"/>
            </a:endParaRPr>
          </a:p>
          <a:p>
            <a:pPr rtl="0">
              <a:spcBef>
                <a:spcPts val="0"/>
              </a:spcBef>
            </a:pPr>
            <a:r>
              <a:rPr lang="fr" sz="2400" dirty="0">
                <a:cs typeface="Lucida Sans"/>
              </a:rPr>
              <a:t>Il requiert une alimentation électrique </a:t>
            </a:r>
            <a:r>
              <a:rPr lang="fr" sz="2400" dirty="0" smtClean="0">
                <a:cs typeface="Lucida Sans"/>
              </a:rPr>
              <a:t>ininterrompue et stable, </a:t>
            </a:r>
            <a:r>
              <a:rPr lang="fr" sz="2400" dirty="0">
                <a:cs typeface="Lucida Sans"/>
              </a:rPr>
              <a:t>la calibration annuelle des modules et une température ambiante de 15-30° C.  La température d'entreposage des cartouches et des réactives doit être 2-28° C.</a:t>
            </a:r>
          </a:p>
          <a:p>
            <a:pPr rtl="0">
              <a:spcBef>
                <a:spcPts val="0"/>
              </a:spcBef>
            </a:pPr>
            <a:r>
              <a:rPr lang="fr" sz="2400" dirty="0">
                <a:cs typeface="Lucida Sans"/>
              </a:rPr>
              <a:t>Il ne </a:t>
            </a:r>
            <a:r>
              <a:rPr lang="fr" sz="2400" dirty="0" smtClean="0">
                <a:cs typeface="Lucida Sans"/>
              </a:rPr>
              <a:t>peut pas </a:t>
            </a:r>
            <a:r>
              <a:rPr lang="fr" sz="2400" dirty="0">
                <a:cs typeface="Lucida Sans"/>
              </a:rPr>
              <a:t>servir à </a:t>
            </a:r>
            <a:r>
              <a:rPr lang="fr" sz="2400" dirty="0" smtClean="0">
                <a:cs typeface="Lucida Sans"/>
              </a:rPr>
              <a:t>surveiller le </a:t>
            </a:r>
            <a:r>
              <a:rPr lang="fr" sz="2400" dirty="0">
                <a:cs typeface="Lucida Sans"/>
              </a:rPr>
              <a:t>traitement</a:t>
            </a:r>
          </a:p>
          <a:p>
            <a:pPr rtl="0">
              <a:spcBef>
                <a:spcPts val="0"/>
              </a:spcBef>
            </a:pPr>
            <a:r>
              <a:rPr lang="fr" sz="2400" dirty="0">
                <a:cs typeface="Lucida Sans"/>
              </a:rPr>
              <a:t>Le </a:t>
            </a:r>
            <a:r>
              <a:rPr lang="fr" sz="2400" dirty="0" smtClean="0">
                <a:cs typeface="Lucida Sans"/>
              </a:rPr>
              <a:t>test de sensibilité est </a:t>
            </a:r>
            <a:r>
              <a:rPr lang="fr" sz="2400" dirty="0">
                <a:cs typeface="Lucida Sans"/>
              </a:rPr>
              <a:t>requis pour dépister la résistance à des antituberculeux autres que la rifampicine.</a:t>
            </a:r>
          </a:p>
          <a:p>
            <a:pPr marL="0" indent="0" rtl="0">
              <a:spcBef>
                <a:spcPts val="0"/>
              </a:spcBef>
              <a:buNone/>
            </a:pPr>
            <a:endParaRPr lang="en-GB" sz="2400" dirty="0">
              <a:latin typeface="LucidaSans un"/>
              <a:cs typeface="LucidaSans un"/>
            </a:endParaRPr>
          </a:p>
          <a:p>
            <a:pPr rtl="0">
              <a:spcBef>
                <a:spcPts val="599"/>
              </a:spcBef>
            </a:pPr>
            <a:endParaRPr lang="en-GB" sz="2400" dirty="0">
              <a:latin typeface="LucidaSans un"/>
              <a:cs typeface="LucidaSans u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11" tIns="45656" rIns="91311" bIns="45656" rtlCol="0">
            <a:normAutofit/>
          </a:bodyPr>
          <a:lstStyle/>
          <a:p>
            <a:pPr rtl="0"/>
            <a:r>
              <a:rPr lang="fr" sz="5000">
                <a:latin typeface="Calibri" pitchFamily="34" charset="0"/>
                <a:ea typeface="+mn-ea"/>
                <a:cs typeface="Arial" charset="0"/>
              </a:rPr>
              <a:t>Test XPERT MTB/RIF</a:t>
            </a:r>
          </a:p>
        </p:txBody>
      </p:sp>
    </p:spTree>
    <p:extLst>
      <p:ext uri="{BB962C8B-B14F-4D97-AF65-F5344CB8AC3E}">
        <p14:creationId xmlns:p14="http://schemas.microsoft.com/office/powerpoint/2010/main" val="28106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2194" y="1791681"/>
            <a:ext cx="3408367" cy="1028351"/>
          </a:xfrm>
          <a:prstGeom prst="rect">
            <a:avLst/>
          </a:prstGeom>
        </p:spPr>
        <p:txBody>
          <a:bodyPr wrap="square" lIns="104006" tIns="52003" rIns="104006" bIns="52003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Surveillance</a:t>
            </a: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Méthodes de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référence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Supervision du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réseau</a:t>
            </a:r>
            <a:endParaRPr lang="fr-CH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62193" y="4196199"/>
            <a:ext cx="2609327" cy="720575"/>
          </a:xfrm>
          <a:prstGeom prst="rect">
            <a:avLst/>
          </a:prstGeom>
        </p:spPr>
        <p:txBody>
          <a:bodyPr wrap="square" lIns="104006" tIns="52003" rIns="104006" bIns="52003">
            <a:spAutoFit/>
          </a:bodyPr>
          <a:lstStyle/>
          <a:p>
            <a:r>
              <a:rPr lang="en-US" sz="2000" b="1" dirty="0" err="1">
                <a:latin typeface="Calibri" pitchFamily="34" charset="0"/>
                <a:cs typeface="Calibri" pitchFamily="34" charset="0"/>
              </a:rPr>
              <a:t>Recherche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des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cas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err="1">
                <a:latin typeface="Calibri" pitchFamily="34" charset="0"/>
                <a:cs typeface="Calibri" pitchFamily="34" charset="0"/>
              </a:rPr>
              <a:t>Traitement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736522" y="1237218"/>
            <a:ext cx="3063618" cy="6306582"/>
          </a:xfrm>
          <a:prstGeom prst="rect">
            <a:avLst/>
          </a:prstGeom>
          <a:solidFill>
            <a:srgbClr val="D0DDEC"/>
          </a:solidFill>
          <a:ln w="25400" algn="ctr">
            <a:noFill/>
            <a:miter lim="800000"/>
            <a:headEnd/>
            <a:tailEnd/>
          </a:ln>
        </p:spPr>
        <p:txBody>
          <a:bodyPr lIns="104006" tIns="52003" rIns="104006" bIns="520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H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4527906" y="2472693"/>
            <a:ext cx="1514223" cy="116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006" tIns="52003" rIns="104006" bIns="52003">
            <a:spAutoFit/>
          </a:bodyPr>
          <a:lstStyle/>
          <a:p>
            <a:pPr algn="ctr"/>
            <a:r>
              <a:rPr lang="en-US" sz="2300">
                <a:solidFill>
                  <a:srgbClr val="4478B6"/>
                </a:solidFill>
                <a:latin typeface="Calibri" pitchFamily="34" charset="0"/>
              </a:rPr>
              <a:t>National Reference Level</a:t>
            </a:r>
            <a:endParaRPr lang="fr-CH" sz="2300">
              <a:solidFill>
                <a:srgbClr val="4478B6"/>
              </a:solidFill>
              <a:latin typeface="Calibri" pitchFamily="34" charset="0"/>
            </a:endParaRPr>
          </a:p>
        </p:txBody>
      </p:sp>
      <p:sp>
        <p:nvSpPr>
          <p:cNvPr id="38" name="TextBox 40"/>
          <p:cNvSpPr txBox="1">
            <a:spLocks noChangeArrowheads="1"/>
          </p:cNvSpPr>
          <p:nvPr/>
        </p:nvSpPr>
        <p:spPr bwMode="auto">
          <a:xfrm>
            <a:off x="3826464" y="4327214"/>
            <a:ext cx="2939375" cy="81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006" tIns="52003" rIns="104006" bIns="52003">
            <a:spAutoFit/>
          </a:bodyPr>
          <a:lstStyle/>
          <a:p>
            <a:pPr algn="ctr"/>
            <a:r>
              <a:rPr lang="en-US" sz="2300">
                <a:solidFill>
                  <a:srgbClr val="4478B6"/>
                </a:solidFill>
                <a:latin typeface="Calibri" pitchFamily="34" charset="0"/>
              </a:rPr>
              <a:t>District &amp;</a:t>
            </a:r>
          </a:p>
          <a:p>
            <a:pPr algn="ctr"/>
            <a:r>
              <a:rPr lang="en-US" sz="2300">
                <a:solidFill>
                  <a:srgbClr val="4478B6"/>
                </a:solidFill>
                <a:latin typeface="Calibri" pitchFamily="34" charset="0"/>
              </a:rPr>
              <a:t>Sub-district Level</a:t>
            </a:r>
            <a:endParaRPr lang="fr-CH" sz="2300">
              <a:solidFill>
                <a:srgbClr val="4478B6"/>
              </a:solidFill>
              <a:latin typeface="Calibri" pitchFamily="34" charset="0"/>
            </a:endParaRPr>
          </a:p>
        </p:txBody>
      </p:sp>
      <p:sp>
        <p:nvSpPr>
          <p:cNvPr id="39" name="TextBox 41"/>
          <p:cNvSpPr txBox="1">
            <a:spLocks noChangeArrowheads="1"/>
          </p:cNvSpPr>
          <p:nvPr/>
        </p:nvSpPr>
        <p:spPr bwMode="auto">
          <a:xfrm>
            <a:off x="3347701" y="6145061"/>
            <a:ext cx="3830096" cy="45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006" tIns="52003" rIns="104006" bIns="52003">
            <a:spAutoFit/>
          </a:bodyPr>
          <a:lstStyle/>
          <a:p>
            <a:pPr algn="ctr"/>
            <a:r>
              <a:rPr lang="en-US" sz="2300">
                <a:solidFill>
                  <a:srgbClr val="4478B6"/>
                </a:solidFill>
                <a:latin typeface="Calibri" pitchFamily="34" charset="0"/>
              </a:rPr>
              <a:t>Community Level</a:t>
            </a:r>
            <a:endParaRPr lang="fr-CH" sz="2300">
              <a:solidFill>
                <a:srgbClr val="4478B6"/>
              </a:solidFill>
              <a:latin typeface="Calibri" pitchFamily="34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7033055" y="5977414"/>
            <a:ext cx="712576" cy="754380"/>
          </a:xfrm>
          <a:prstGeom prst="rightArrow">
            <a:avLst/>
          </a:prstGeom>
          <a:solidFill>
            <a:srgbClr val="4478B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06" tIns="52003" rIns="104006" bIns="520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42" name="Right Arrow 41"/>
          <p:cNvSpPr/>
          <p:nvPr/>
        </p:nvSpPr>
        <p:spPr>
          <a:xfrm>
            <a:off x="2768734" y="5986145"/>
            <a:ext cx="712576" cy="754380"/>
          </a:xfrm>
          <a:prstGeom prst="rightArrow">
            <a:avLst>
              <a:gd name="adj1" fmla="val 52564"/>
              <a:gd name="adj2" fmla="val 50000"/>
            </a:avLst>
          </a:prstGeom>
          <a:solidFill>
            <a:srgbClr val="4478B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06" tIns="52003" rIns="104006" bIns="520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43" name="AutoShape 33"/>
          <p:cNvSpPr>
            <a:spLocks noChangeArrowheads="1"/>
          </p:cNvSpPr>
          <p:nvPr/>
        </p:nvSpPr>
        <p:spPr bwMode="auto">
          <a:xfrm>
            <a:off x="3737391" y="1257306"/>
            <a:ext cx="3028448" cy="268224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4687"/>
              </a:gs>
              <a:gs pos="100000">
                <a:srgbClr val="004687">
                  <a:gamma/>
                  <a:shade val="46275"/>
                  <a:invGamma/>
                </a:srgbClr>
              </a:gs>
            </a:gsLst>
            <a:lin ang="270000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04006" tIns="52003" rIns="104006" bIns="52003" anchor="ctr"/>
          <a:lstStyle/>
          <a:p>
            <a:endParaRPr lang="en-US"/>
          </a:p>
        </p:txBody>
      </p:sp>
      <p:sp>
        <p:nvSpPr>
          <p:cNvPr id="44" name="AutoShape 34"/>
          <p:cNvSpPr>
            <a:spLocks noChangeArrowheads="1"/>
          </p:cNvSpPr>
          <p:nvPr/>
        </p:nvSpPr>
        <p:spPr bwMode="auto">
          <a:xfrm flipV="1">
            <a:off x="2803992" y="3939540"/>
            <a:ext cx="4898959" cy="1592580"/>
          </a:xfrm>
          <a:custGeom>
            <a:avLst/>
            <a:gdLst>
              <a:gd name="G0" fmla="+- 4099 0 0"/>
              <a:gd name="G1" fmla="+- 21600 0 4099"/>
              <a:gd name="G2" fmla="*/ 4099 1 2"/>
              <a:gd name="G3" fmla="+- 21600 0 G2"/>
              <a:gd name="G4" fmla="+/ 4099 21600 2"/>
              <a:gd name="G5" fmla="+/ G1 0 2"/>
              <a:gd name="G6" fmla="*/ 21600 21600 4099"/>
              <a:gd name="G7" fmla="*/ G6 1 2"/>
              <a:gd name="G8" fmla="+- 21600 0 G7"/>
              <a:gd name="G9" fmla="*/ 21600 1 2"/>
              <a:gd name="G10" fmla="+- 4099 0 G9"/>
              <a:gd name="G11" fmla="?: G10 G8 0"/>
              <a:gd name="G12" fmla="?: G10 G7 21600"/>
              <a:gd name="T0" fmla="*/ 19550 w 21600"/>
              <a:gd name="T1" fmla="*/ 10800 h 21600"/>
              <a:gd name="T2" fmla="*/ 10800 w 21600"/>
              <a:gd name="T3" fmla="*/ 21600 h 21600"/>
              <a:gd name="T4" fmla="*/ 2050 w 21600"/>
              <a:gd name="T5" fmla="*/ 10800 h 21600"/>
              <a:gd name="T6" fmla="*/ 10800 w 21600"/>
              <a:gd name="T7" fmla="*/ 0 h 21600"/>
              <a:gd name="T8" fmla="*/ 3850 w 21600"/>
              <a:gd name="T9" fmla="*/ 3850 h 21600"/>
              <a:gd name="T10" fmla="*/ 17750 w 21600"/>
              <a:gd name="T11" fmla="*/ 177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099" y="21600"/>
                </a:lnTo>
                <a:lnTo>
                  <a:pt x="17501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C002C"/>
              </a:gs>
              <a:gs pos="100000">
                <a:srgbClr val="CC002C">
                  <a:gamma/>
                  <a:shade val="46275"/>
                  <a:invGamma/>
                </a:srgbClr>
              </a:gs>
            </a:gsLst>
            <a:lin ang="1890000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04006" tIns="52003" rIns="104006" bIns="52003" anchor="ctr"/>
          <a:lstStyle/>
          <a:p>
            <a:endParaRPr lang="en-US"/>
          </a:p>
        </p:txBody>
      </p:sp>
      <p:sp>
        <p:nvSpPr>
          <p:cNvPr id="45" name="AutoShape 35"/>
          <p:cNvSpPr>
            <a:spLocks noChangeArrowheads="1"/>
          </p:cNvSpPr>
          <p:nvPr/>
        </p:nvSpPr>
        <p:spPr bwMode="auto">
          <a:xfrm flipV="1">
            <a:off x="1777808" y="5532120"/>
            <a:ext cx="6947615" cy="1760220"/>
          </a:xfrm>
          <a:custGeom>
            <a:avLst/>
            <a:gdLst>
              <a:gd name="G0" fmla="+- 3144 0 0"/>
              <a:gd name="G1" fmla="+- 21600 0 3144"/>
              <a:gd name="G2" fmla="*/ 3144 1 2"/>
              <a:gd name="G3" fmla="+- 21600 0 G2"/>
              <a:gd name="G4" fmla="+/ 3144 21600 2"/>
              <a:gd name="G5" fmla="+/ G1 0 2"/>
              <a:gd name="G6" fmla="*/ 21600 21600 3144"/>
              <a:gd name="G7" fmla="*/ G6 1 2"/>
              <a:gd name="G8" fmla="+- 21600 0 G7"/>
              <a:gd name="G9" fmla="*/ 21600 1 2"/>
              <a:gd name="G10" fmla="+- 3144 0 G9"/>
              <a:gd name="G11" fmla="?: G10 G8 0"/>
              <a:gd name="G12" fmla="?: G10 G7 21600"/>
              <a:gd name="T0" fmla="*/ 20028 w 21600"/>
              <a:gd name="T1" fmla="*/ 10800 h 21600"/>
              <a:gd name="T2" fmla="*/ 10800 w 21600"/>
              <a:gd name="T3" fmla="*/ 21600 h 21600"/>
              <a:gd name="T4" fmla="*/ 1572 w 21600"/>
              <a:gd name="T5" fmla="*/ 10800 h 21600"/>
              <a:gd name="T6" fmla="*/ 10800 w 21600"/>
              <a:gd name="T7" fmla="*/ 0 h 21600"/>
              <a:gd name="T8" fmla="*/ 3372 w 21600"/>
              <a:gd name="T9" fmla="*/ 3372 h 21600"/>
              <a:gd name="T10" fmla="*/ 18228 w 21600"/>
              <a:gd name="T11" fmla="*/ 1822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44" y="21600"/>
                </a:lnTo>
                <a:lnTo>
                  <a:pt x="18456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777777"/>
              </a:gs>
              <a:gs pos="100000">
                <a:srgbClr val="777777">
                  <a:gamma/>
                  <a:shade val="46275"/>
                  <a:invGamma/>
                </a:srgbClr>
              </a:gs>
            </a:gsLst>
            <a:lin ang="1890000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04006" tIns="52003" rIns="104006" bIns="52003" anchor="ctr"/>
          <a:lstStyle/>
          <a:p>
            <a:endParaRPr lang="en-US"/>
          </a:p>
        </p:txBody>
      </p:sp>
      <p:sp>
        <p:nvSpPr>
          <p:cNvPr id="46" name="TextBox 39"/>
          <p:cNvSpPr txBox="1">
            <a:spLocks noChangeArrowheads="1"/>
          </p:cNvSpPr>
          <p:nvPr/>
        </p:nvSpPr>
        <p:spPr bwMode="auto">
          <a:xfrm>
            <a:off x="4341759" y="2316748"/>
            <a:ext cx="1811710" cy="121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006" tIns="52003" rIns="104006" bIns="52003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Niveau Central (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référence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fr-CH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" name="TextBox 40"/>
          <p:cNvSpPr txBox="1">
            <a:spLocks noChangeArrowheads="1"/>
          </p:cNvSpPr>
          <p:nvPr/>
        </p:nvSpPr>
        <p:spPr bwMode="auto">
          <a:xfrm>
            <a:off x="3512139" y="4358651"/>
            <a:ext cx="3253700" cy="121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006" tIns="52003" rIns="104006" bIns="52003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Niveau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intermédiare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(district &amp;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sous-district)</a:t>
            </a:r>
            <a:endParaRPr lang="fr-CH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2983860" y="6185223"/>
            <a:ext cx="4227339" cy="84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006" tIns="52003" rIns="104006" bIns="52003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Niveau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péripherique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communauté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fr-CH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3155851" y="2040526"/>
            <a:ext cx="712576" cy="75438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4006" tIns="52003" rIns="104006" bIns="52003" rtlCol="0" anchor="ctr"/>
          <a:lstStyle/>
          <a:p>
            <a:pPr algn="ctr"/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449853" y="4374826"/>
            <a:ext cx="712576" cy="75438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4006" tIns="52003" rIns="104006" bIns="52003" rtlCol="0" anchor="ctr"/>
          <a:lstStyle/>
          <a:p>
            <a:pPr algn="ctr"/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5400000">
            <a:off x="7998702" y="2146201"/>
            <a:ext cx="1251855" cy="5430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 rot="5400000">
            <a:off x="8437987" y="4240714"/>
            <a:ext cx="1267342" cy="984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4" descr="BD BACTEC™ Instrumented Mycobacterial Growth Syste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0423" y="1755015"/>
            <a:ext cx="1262831" cy="1283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7652014" y="4148320"/>
            <a:ext cx="623502" cy="93762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3" tIns="45598" rIns="91193" bIns="45598" rtlCol="0" anchor="ctr"/>
          <a:lstStyle/>
          <a:p>
            <a:pPr algn="ctr"/>
            <a:endParaRPr lang="en-GB"/>
          </a:p>
        </p:txBody>
      </p:sp>
      <p:pic>
        <p:nvPicPr>
          <p:cNvPr id="32" name="Picture 30" descr="605_culture"/>
          <p:cNvPicPr>
            <a:picLocks noChangeAspect="1" noChangeArrowheads="1"/>
          </p:cNvPicPr>
          <p:nvPr/>
        </p:nvPicPr>
        <p:blipFill>
          <a:blip r:embed="rId6" cstate="print"/>
          <a:srcRect l="50166" t="16875" r="6458" b="11250"/>
          <a:stretch>
            <a:fillRect/>
          </a:stretch>
        </p:blipFill>
        <p:spPr bwMode="auto">
          <a:xfrm>
            <a:off x="7790131" y="4197022"/>
            <a:ext cx="419380" cy="116944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3" name="Rounded Rectangle 32"/>
          <p:cNvSpPr/>
          <p:nvPr/>
        </p:nvSpPr>
        <p:spPr>
          <a:xfrm>
            <a:off x="7646555" y="1907704"/>
            <a:ext cx="530120" cy="114713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3" tIns="45598" rIns="91193" bIns="45598" rtlCol="0" anchor="ctr"/>
          <a:lstStyle/>
          <a:p>
            <a:pPr algn="ctr"/>
            <a:endParaRPr lang="en-GB"/>
          </a:p>
        </p:txBody>
      </p:sp>
      <p:pic>
        <p:nvPicPr>
          <p:cNvPr id="34" name="Picture 51" descr="http://www.med.akita-u.ac.jp/~kensabu/gakusei/baichi/ogawa.JPG"/>
          <p:cNvPicPr>
            <a:picLocks noChangeAspect="1" noChangeArrowheads="1"/>
          </p:cNvPicPr>
          <p:nvPr/>
        </p:nvPicPr>
        <p:blipFill>
          <a:blip r:embed="rId7" cstate="print"/>
          <a:srcRect l="60938" t="9454" b="21218"/>
          <a:stretch>
            <a:fillRect/>
          </a:stretch>
        </p:blipFill>
        <p:spPr bwMode="auto">
          <a:xfrm>
            <a:off x="7745631" y="1752700"/>
            <a:ext cx="317261" cy="12698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0" name="Rounded Rectangle 49"/>
          <p:cNvSpPr/>
          <p:nvPr/>
        </p:nvSpPr>
        <p:spPr>
          <a:xfrm>
            <a:off x="9273803" y="1764914"/>
            <a:ext cx="1085014" cy="135689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3" tIns="45598" rIns="91193" bIns="45598" rtlCol="0" anchor="ctr"/>
          <a:lstStyle/>
          <a:p>
            <a:pPr algn="ctr"/>
            <a:endParaRPr lang="en-GB"/>
          </a:p>
        </p:txBody>
      </p:sp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8" cstate="print"/>
          <a:srcRect l="24219" t="69000" r="56290" b="7375"/>
          <a:stretch>
            <a:fillRect/>
          </a:stretch>
        </p:blipFill>
        <p:spPr bwMode="auto">
          <a:xfrm>
            <a:off x="9352344" y="1779063"/>
            <a:ext cx="927932" cy="6615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2" name="Picture 61" descr="http://www1.imperial.ac.uk/resources/67BD07F8-9FBE-4EFF-A246-0275AB8B97B8/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52344" y="2475521"/>
            <a:ext cx="927932" cy="6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ounded Rectangle 54"/>
          <p:cNvSpPr/>
          <p:nvPr/>
        </p:nvSpPr>
        <p:spPr>
          <a:xfrm>
            <a:off x="9447172" y="5664607"/>
            <a:ext cx="1129594" cy="113803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3" tIns="45598" rIns="91193" bIns="45598" rtlCol="0" anchor="ctr"/>
          <a:lstStyle/>
          <a:p>
            <a:pPr algn="ctr"/>
            <a:endParaRPr lang="en-GB"/>
          </a:p>
        </p:txBody>
      </p:sp>
      <p:pic>
        <p:nvPicPr>
          <p:cNvPr id="58" name="Picture 26" descr="GeneXpe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87609" y="5664607"/>
            <a:ext cx="802532" cy="9971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60" name="Rectangle 59"/>
          <p:cNvSpPr/>
          <p:nvPr/>
        </p:nvSpPr>
        <p:spPr>
          <a:xfrm>
            <a:off x="62192" y="5982821"/>
            <a:ext cx="2921668" cy="720575"/>
          </a:xfrm>
          <a:prstGeom prst="rect">
            <a:avLst/>
          </a:prstGeom>
        </p:spPr>
        <p:txBody>
          <a:bodyPr wrap="square" lIns="104006" tIns="52003" rIns="104006" bIns="52003">
            <a:spAutoFit/>
          </a:bodyPr>
          <a:lstStyle/>
          <a:p>
            <a:r>
              <a:rPr lang="en-US" sz="2000" b="1" dirty="0" err="1">
                <a:latin typeface="Calibri" pitchFamily="34" charset="0"/>
                <a:cs typeface="Calibri" pitchFamily="34" charset="0"/>
              </a:rPr>
              <a:t>Dépistage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err="1">
                <a:latin typeface="Calibri" pitchFamily="34" charset="0"/>
                <a:cs typeface="Calibri" pitchFamily="34" charset="0"/>
              </a:rPr>
              <a:t>Renvoi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1864221" y="6048260"/>
            <a:ext cx="712576" cy="75438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4006" tIns="52003" rIns="104006" bIns="52003" rtlCol="0" anchor="ctr"/>
          <a:lstStyle/>
          <a:p>
            <a:pPr algn="ctr"/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" name="Picture 27" descr="primosta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9576" y="5664607"/>
            <a:ext cx="867596" cy="11885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64" name="Rectangle 63"/>
          <p:cNvSpPr/>
          <p:nvPr/>
        </p:nvSpPr>
        <p:spPr>
          <a:xfrm>
            <a:off x="6140162" y="982238"/>
            <a:ext cx="4535169" cy="720575"/>
          </a:xfrm>
          <a:prstGeom prst="rect">
            <a:avLst/>
          </a:prstGeom>
        </p:spPr>
        <p:txBody>
          <a:bodyPr wrap="square" lIns="104006" tIns="52003" rIns="104006" bIns="52003">
            <a:spAutoFit/>
          </a:bodyPr>
          <a:lstStyle/>
          <a:p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Même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que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niveau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intermediaire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822843" y="3510103"/>
            <a:ext cx="3554743" cy="412798"/>
          </a:xfrm>
          <a:prstGeom prst="rect">
            <a:avLst/>
          </a:prstGeom>
        </p:spPr>
        <p:txBody>
          <a:bodyPr wrap="square" lIns="104006" tIns="52003" rIns="104006" bIns="52003">
            <a:spAutoFit/>
          </a:bodyPr>
          <a:lstStyle/>
          <a:p>
            <a:r>
              <a:rPr lang="en-US" sz="2000" b="1" dirty="0" err="1">
                <a:latin typeface="Calibri" pitchFamily="34" charset="0"/>
                <a:cs typeface="Calibri" pitchFamily="34" charset="0"/>
              </a:rPr>
              <a:t>Même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que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périphérie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870" y="-94980"/>
            <a:ext cx="98684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Un réseau de laboratoires qui fonctionne bien est primordial pour la lutte contre la tuberculose</a:t>
            </a:r>
            <a:r>
              <a:rPr lang="fr" sz="32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. </a:t>
            </a:r>
            <a:endParaRPr lang="en-GB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40224" y="6012340"/>
            <a:ext cx="200729" cy="3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394" tIns="49700" rIns="99394" bIns="49700" rtlCol="0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rtl="0" eaLnBrk="1" hangingPunct="1"/>
            <a:endParaRPr lang="en-US" dirty="0">
              <a:latin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124796" indent="0" rtl="0">
              <a:buNone/>
            </a:pPr>
            <a:r>
              <a:rPr lang="fr" sz="2400" b="1" dirty="0"/>
              <a:t>Laboratoires périphériques :</a:t>
            </a:r>
          </a:p>
          <a:p>
            <a:pPr rtl="0">
              <a:spcAft>
                <a:spcPts val="600"/>
              </a:spcAft>
            </a:pPr>
            <a:r>
              <a:rPr lang="fr" sz="2400" dirty="0"/>
              <a:t>Se trouvent dans une clinique, </a:t>
            </a:r>
            <a:r>
              <a:rPr lang="fr" sz="2400" dirty="0" smtClean="0"/>
              <a:t>dispensaire ou </a:t>
            </a:r>
            <a:r>
              <a:rPr lang="fr" sz="2400" dirty="0"/>
              <a:t>hôpital </a:t>
            </a:r>
            <a:endParaRPr lang="en-US" sz="2400" dirty="0" smtClean="0"/>
          </a:p>
          <a:p>
            <a:pPr rtl="0"/>
            <a:r>
              <a:rPr lang="fr" sz="2400" dirty="0"/>
              <a:t>Ils offrent des services limités pour le diagnostic de la tuberculeuse qui incluent :</a:t>
            </a:r>
          </a:p>
          <a:p>
            <a:pPr lvl="1" rtl="0"/>
            <a:r>
              <a:rPr lang="fr" sz="2400" dirty="0" smtClean="0"/>
              <a:t>Prélèvement </a:t>
            </a:r>
            <a:r>
              <a:rPr lang="fr" sz="2400" dirty="0" smtClean="0">
                <a:solidFill>
                  <a:schemeClr val="accent4"/>
                </a:solidFill>
              </a:rPr>
              <a:t>d’echantillon d’expectoration</a:t>
            </a:r>
            <a:endParaRPr lang="fr" sz="2400" dirty="0">
              <a:solidFill>
                <a:schemeClr val="accent4"/>
              </a:solidFill>
            </a:endParaRPr>
          </a:p>
          <a:p>
            <a:pPr lvl="1" rtl="0"/>
            <a:r>
              <a:rPr lang="fr" sz="2400" dirty="0" smtClean="0">
                <a:solidFill>
                  <a:schemeClr val="accent4"/>
                </a:solidFill>
              </a:rPr>
              <a:t>Microscopie </a:t>
            </a:r>
            <a:r>
              <a:rPr lang="fr" sz="2400" dirty="0">
                <a:solidFill>
                  <a:schemeClr val="accent4"/>
                </a:solidFill>
              </a:rPr>
              <a:t>des </a:t>
            </a:r>
            <a:r>
              <a:rPr lang="fr" sz="2400" dirty="0" smtClean="0">
                <a:solidFill>
                  <a:schemeClr val="accent4"/>
                </a:solidFill>
              </a:rPr>
              <a:t>frottis </a:t>
            </a:r>
            <a:r>
              <a:rPr lang="fr" sz="2400" dirty="0" smtClean="0"/>
              <a:t>Test XPERT MTB/RIF</a:t>
            </a:r>
          </a:p>
          <a:p>
            <a:pPr>
              <a:spcBef>
                <a:spcPts val="1200"/>
              </a:spcBef>
            </a:pPr>
            <a:r>
              <a:rPr lang="fr" sz="2400" dirty="0" smtClean="0"/>
              <a:t>Ils </a:t>
            </a:r>
            <a:r>
              <a:rPr lang="fr" sz="2400" dirty="0"/>
              <a:t>doivent participer à des programmes </a:t>
            </a:r>
            <a:r>
              <a:rPr lang="fr" sz="2400" dirty="0" smtClean="0"/>
              <a:t>d'assurance de </a:t>
            </a:r>
            <a:r>
              <a:rPr lang="fr" sz="2400" dirty="0"/>
              <a:t>qualité </a:t>
            </a:r>
            <a:r>
              <a:rPr lang="fr" sz="2400" dirty="0" smtClean="0"/>
              <a:t>externes(AQE)</a:t>
            </a:r>
            <a:endParaRPr lang="en-US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sz="5000">
                <a:latin typeface="Calibri" pitchFamily="34" charset="0"/>
              </a:rPr>
              <a:t>Laboratoire périphérique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5278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5" name="Rectangle 5"/>
          <p:cNvSpPr>
            <a:spLocks noGrp="1" noChangeArrowheads="1"/>
          </p:cNvSpPr>
          <p:nvPr>
            <p:ph idx="1"/>
          </p:nvPr>
        </p:nvSpPr>
        <p:spPr>
          <a:xfrm>
            <a:off x="534432" y="1629252"/>
            <a:ext cx="9619774" cy="4590920"/>
          </a:xfrm>
        </p:spPr>
        <p:txBody>
          <a:bodyPr rtlCol="0">
            <a:noAutofit/>
          </a:bodyPr>
          <a:lstStyle/>
          <a:p>
            <a:pPr rtl="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" sz="2300" b="1" dirty="0">
                <a:ea typeface="굴림" pitchFamily="34" charset="-127"/>
                <a:cs typeface="Calibri" pitchFamily="34" charset="0"/>
              </a:rPr>
              <a:t>Laboratoires intermédiaires :</a:t>
            </a:r>
          </a:p>
          <a:p>
            <a:pPr rtl="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sz="2300" dirty="0">
                <a:ea typeface="굴림" pitchFamily="34" charset="-127"/>
                <a:cs typeface="Calibri" pitchFamily="34" charset="0"/>
              </a:rPr>
              <a:t>Ils se trouvent dans les hôpitaux plus grands ou régionaux</a:t>
            </a:r>
          </a:p>
          <a:p>
            <a:pPr rtl="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sz="2300" dirty="0">
                <a:ea typeface="굴림" pitchFamily="34" charset="-127"/>
                <a:cs typeface="Calibri" pitchFamily="34" charset="0"/>
              </a:rPr>
              <a:t>Ils offrent des services élargis pour le diagnostic de la tuberculeuse qui incluent : </a:t>
            </a:r>
            <a:endParaRPr lang="en-GB" altLang="ko-KR" sz="2300" dirty="0">
              <a:ea typeface="굴림" pitchFamily="34" charset="-127"/>
              <a:cs typeface="Calibri" pitchFamily="34" charset="0"/>
            </a:endParaRPr>
          </a:p>
          <a:p>
            <a:pPr lvl="1"/>
            <a:r>
              <a:rPr lang="fr" sz="2000" dirty="0">
                <a:solidFill>
                  <a:schemeClr val="accent4"/>
                </a:solidFill>
              </a:rPr>
              <a:t>Prélèvement d’echantillon </a:t>
            </a:r>
            <a:r>
              <a:rPr lang="fr" sz="2000" dirty="0" smtClean="0">
                <a:solidFill>
                  <a:schemeClr val="accent4"/>
                </a:solidFill>
              </a:rPr>
              <a:t>d’expectoration</a:t>
            </a:r>
            <a:endParaRPr lang="fr" sz="2000" dirty="0">
              <a:solidFill>
                <a:schemeClr val="accent4"/>
              </a:solidFill>
            </a:endParaRPr>
          </a:p>
          <a:p>
            <a:pPr lvl="1"/>
            <a:r>
              <a:rPr lang="fr" sz="2000" dirty="0">
                <a:solidFill>
                  <a:schemeClr val="accent4"/>
                </a:solidFill>
              </a:rPr>
              <a:t>Microscopie des </a:t>
            </a:r>
            <a:r>
              <a:rPr lang="fr" sz="2000" dirty="0" smtClean="0">
                <a:solidFill>
                  <a:schemeClr val="accent4"/>
                </a:solidFill>
              </a:rPr>
              <a:t>frottis</a:t>
            </a:r>
            <a:endParaRPr lang="fr" sz="2000" strike="sngStrike" dirty="0" smtClean="0">
              <a:solidFill>
                <a:schemeClr val="accent4"/>
              </a:solidFill>
            </a:endParaRPr>
          </a:p>
          <a:p>
            <a:pPr lvl="1"/>
            <a:r>
              <a:rPr lang="fr" sz="2000" dirty="0" smtClean="0"/>
              <a:t>Test XPERT MTB/RIF</a:t>
            </a:r>
          </a:p>
          <a:p>
            <a:pPr lvl="1" rtl="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fr" sz="2000" dirty="0" smtClean="0">
                <a:ea typeface="굴림" pitchFamily="34" charset="-127"/>
                <a:cs typeface="Calibri" pitchFamily="34" charset="0"/>
              </a:rPr>
              <a:t>Culture </a:t>
            </a:r>
            <a:r>
              <a:rPr lang="fr" sz="2000" dirty="0">
                <a:ea typeface="굴림" pitchFamily="34" charset="-127"/>
                <a:cs typeface="Calibri" pitchFamily="34" charset="0"/>
              </a:rPr>
              <a:t>et </a:t>
            </a:r>
            <a:r>
              <a:rPr lang="fr" sz="2000" dirty="0" smtClean="0">
                <a:ea typeface="굴림" pitchFamily="34" charset="-127"/>
                <a:cs typeface="Calibri" pitchFamily="34" charset="0"/>
              </a:rPr>
              <a:t>identification </a:t>
            </a:r>
            <a:r>
              <a:rPr lang="fr" sz="2000" dirty="0">
                <a:ea typeface="굴림" pitchFamily="34" charset="-127"/>
                <a:cs typeface="Calibri" pitchFamily="34" charset="0"/>
              </a:rPr>
              <a:t>de </a:t>
            </a:r>
            <a:r>
              <a:rPr lang="fr" sz="2000" strike="sngStrike" dirty="0">
                <a:ea typeface="굴림" pitchFamily="34" charset="-127"/>
                <a:cs typeface="Calibri" pitchFamily="34" charset="0"/>
              </a:rPr>
              <a:t>la</a:t>
            </a:r>
            <a:r>
              <a:rPr lang="fr" sz="2000" dirty="0">
                <a:ea typeface="굴림" pitchFamily="34" charset="-127"/>
                <a:cs typeface="Calibri" pitchFamily="34" charset="0"/>
              </a:rPr>
              <a:t> </a:t>
            </a:r>
            <a:r>
              <a:rPr lang="fr" sz="2000" i="1" dirty="0">
                <a:ea typeface="굴림" pitchFamily="34" charset="-127"/>
                <a:cs typeface="Calibri" pitchFamily="34" charset="0"/>
              </a:rPr>
              <a:t>M. tuberculosis</a:t>
            </a:r>
          </a:p>
          <a:p>
            <a:pPr lvl="1" rtl="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fr" sz="2000" dirty="0" smtClean="0">
                <a:ea typeface="굴림" pitchFamily="34" charset="-127"/>
                <a:cs typeface="Calibri" pitchFamily="34" charset="0"/>
              </a:rPr>
              <a:t>LPA</a:t>
            </a:r>
            <a:endParaRPr lang="fr" sz="2000" dirty="0">
              <a:ea typeface="굴림" pitchFamily="34" charset="-127"/>
              <a:cs typeface="Calibri" pitchFamily="34" charset="0"/>
            </a:endParaRPr>
          </a:p>
          <a:p>
            <a:pPr rtl="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sz="2300" dirty="0">
                <a:ea typeface="굴림" pitchFamily="34" charset="-127"/>
                <a:cs typeface="Calibri" pitchFamily="34" charset="0"/>
              </a:rPr>
              <a:t>Ils fournissent </a:t>
            </a:r>
            <a:r>
              <a:rPr lang="fr" sz="2300" dirty="0" smtClean="0">
                <a:ea typeface="굴림" pitchFamily="34" charset="-127"/>
                <a:cs typeface="Calibri" pitchFamily="34" charset="0"/>
              </a:rPr>
              <a:t>un appui </a:t>
            </a:r>
            <a:r>
              <a:rPr lang="fr" sz="2300" dirty="0">
                <a:ea typeface="굴림" pitchFamily="34" charset="-127"/>
                <a:cs typeface="Calibri" pitchFamily="34" charset="0"/>
              </a:rPr>
              <a:t>aux laboratoires périphériques</a:t>
            </a:r>
          </a:p>
          <a:p>
            <a:pPr lvl="1" rtl="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fr" sz="2000" dirty="0">
                <a:ea typeface="굴림" pitchFamily="34" charset="-127"/>
                <a:cs typeface="Calibri" pitchFamily="34" charset="0"/>
              </a:rPr>
              <a:t>Ils fournissent les </a:t>
            </a:r>
            <a:r>
              <a:rPr lang="fr" sz="2000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réactifs et le</a:t>
            </a:r>
            <a:r>
              <a:rPr lang="fr" sz="2000" strike="sngStrike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s</a:t>
            </a:r>
            <a:r>
              <a:rPr lang="fr" sz="2000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 </a:t>
            </a:r>
            <a:r>
              <a:rPr lang="fr" sz="2000" dirty="0" smtClean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matériel d’approvisionnement</a:t>
            </a:r>
            <a:endParaRPr lang="fr" sz="2000" dirty="0">
              <a:solidFill>
                <a:schemeClr val="accent4"/>
              </a:solidFill>
              <a:ea typeface="굴림" pitchFamily="34" charset="-127"/>
              <a:cs typeface="Calibri" pitchFamily="34" charset="0"/>
            </a:endParaRPr>
          </a:p>
          <a:p>
            <a:pPr lvl="1" rtl="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fr" sz="2000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Ils fournissent de la formation, </a:t>
            </a:r>
            <a:r>
              <a:rPr lang="fr" sz="2000" dirty="0" smtClean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supervision, </a:t>
            </a:r>
            <a:r>
              <a:rPr lang="fr" sz="2000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EQA </a:t>
            </a:r>
            <a:r>
              <a:rPr lang="fr" sz="2000" dirty="0" smtClean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AQE de </a:t>
            </a:r>
            <a:r>
              <a:rPr lang="fr" sz="2000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la microscopie </a:t>
            </a:r>
            <a:r>
              <a:rPr lang="fr" sz="2000" dirty="0" smtClean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et </a:t>
            </a:r>
            <a:r>
              <a:rPr lang="fr" sz="2000" strike="sngStrike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le</a:t>
            </a:r>
            <a:r>
              <a:rPr lang="fr" sz="2000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 </a:t>
            </a:r>
            <a:r>
              <a:rPr lang="fr" sz="2000" dirty="0" smtClean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de test </a:t>
            </a:r>
            <a:r>
              <a:rPr lang="fr" sz="2000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Xpert MTB/RIF.</a:t>
            </a:r>
            <a:endParaRPr lang="en-GB" sz="2000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sz="5000">
                <a:latin typeface="Calibri" pitchFamily="34" charset="0"/>
              </a:rPr>
              <a:t>Laboratoire intermédiaire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4373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Grp="1" noChangeArrowheads="1"/>
          </p:cNvSpPr>
          <p:nvPr>
            <p:ph idx="1"/>
          </p:nvPr>
        </p:nvSpPr>
        <p:spPr>
          <a:xfrm>
            <a:off x="519783" y="1467644"/>
            <a:ext cx="9619774" cy="54726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>
              <a:lnSpc>
                <a:spcPct val="80000"/>
              </a:lnSpc>
              <a:spcBef>
                <a:spcPct val="0"/>
              </a:spcBef>
              <a:spcAft>
                <a:spcPts val="599"/>
              </a:spcAft>
              <a:buNone/>
            </a:pPr>
            <a:r>
              <a:rPr lang="fr" sz="2200" b="1" dirty="0">
                <a:ea typeface="굴림" pitchFamily="34" charset="-127"/>
                <a:cs typeface="Calibri" pitchFamily="34" charset="0"/>
              </a:rPr>
              <a:t>Laboratoires centraux : </a:t>
            </a:r>
          </a:p>
          <a:p>
            <a:pPr rtl="0">
              <a:lnSpc>
                <a:spcPct val="80000"/>
              </a:lnSpc>
              <a:spcBef>
                <a:spcPct val="0"/>
              </a:spcBef>
              <a:spcAft>
                <a:spcPts val="599"/>
              </a:spcAft>
            </a:pPr>
            <a:r>
              <a:rPr lang="fr" sz="2200" dirty="0">
                <a:ea typeface="굴림" pitchFamily="34" charset="-127"/>
                <a:cs typeface="Calibri" pitchFamily="34" charset="0"/>
              </a:rPr>
              <a:t>Il se trouvent au niveau national, provincial ou de l'état</a:t>
            </a:r>
          </a:p>
          <a:p>
            <a:pPr rtl="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fr" sz="2200" dirty="0">
                <a:ea typeface="굴림" pitchFamily="34" charset="-127"/>
                <a:cs typeface="Calibri" pitchFamily="34" charset="0"/>
              </a:rPr>
              <a:t>Ils offrent des services </a:t>
            </a:r>
            <a:r>
              <a:rPr lang="fr" sz="2200" dirty="0" smtClean="0">
                <a:ea typeface="굴림" pitchFamily="34" charset="-127"/>
                <a:cs typeface="Calibri" pitchFamily="34" charset="0"/>
              </a:rPr>
              <a:t>complets pour </a:t>
            </a:r>
            <a:r>
              <a:rPr lang="fr" sz="2200" dirty="0">
                <a:ea typeface="굴림" pitchFamily="34" charset="-127"/>
                <a:cs typeface="Calibri" pitchFamily="34" charset="0"/>
              </a:rPr>
              <a:t>le diagnostic de la tuberculeuse qui incluent : </a:t>
            </a:r>
          </a:p>
          <a:p>
            <a:pPr lvl="1"/>
            <a:r>
              <a:rPr lang="fr" sz="2000" dirty="0">
                <a:solidFill>
                  <a:schemeClr val="accent4"/>
                </a:solidFill>
              </a:rPr>
              <a:t>Prélèvement d’echantillon </a:t>
            </a:r>
            <a:r>
              <a:rPr lang="fr" sz="2000" dirty="0" smtClean="0">
                <a:solidFill>
                  <a:schemeClr val="accent4"/>
                </a:solidFill>
              </a:rPr>
              <a:t>d’expectoration</a:t>
            </a:r>
            <a:endParaRPr lang="fr" sz="2000" dirty="0">
              <a:solidFill>
                <a:schemeClr val="accent4"/>
              </a:solidFill>
            </a:endParaRPr>
          </a:p>
          <a:p>
            <a:pPr lvl="1"/>
            <a:r>
              <a:rPr lang="fr" sz="2000" dirty="0">
                <a:solidFill>
                  <a:schemeClr val="accent4"/>
                </a:solidFill>
              </a:rPr>
              <a:t>Microscopie des </a:t>
            </a:r>
            <a:r>
              <a:rPr lang="fr" sz="2000" dirty="0" smtClean="0">
                <a:solidFill>
                  <a:schemeClr val="accent4"/>
                </a:solidFill>
              </a:rPr>
              <a:t>frottis</a:t>
            </a:r>
            <a:endParaRPr lang="fr" sz="2000" strike="sngStrike" dirty="0" smtClean="0">
              <a:solidFill>
                <a:schemeClr val="accent4"/>
              </a:solidFill>
            </a:endParaRPr>
          </a:p>
          <a:p>
            <a:pPr lvl="1"/>
            <a:r>
              <a:rPr lang="fr" sz="2000" dirty="0" smtClean="0">
                <a:solidFill>
                  <a:schemeClr val="accent4"/>
                </a:solidFill>
              </a:rPr>
              <a:t>Test XPERT MTB/RIF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fr" sz="2000" dirty="0" smtClean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Culture </a:t>
            </a:r>
            <a:r>
              <a:rPr lang="fr" sz="2000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et identification de </a:t>
            </a:r>
            <a:r>
              <a:rPr lang="fr" sz="2000" i="1" dirty="0" smtClean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M. </a:t>
            </a:r>
            <a:r>
              <a:rPr lang="fr" sz="2000" i="1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tuberculosis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fr" sz="2000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LPA</a:t>
            </a:r>
          </a:p>
          <a:p>
            <a:pPr lvl="1" rtl="0">
              <a:lnSpc>
                <a:spcPct val="80000"/>
              </a:lnSpc>
              <a:spcBef>
                <a:spcPct val="0"/>
              </a:spcBef>
              <a:spcAft>
                <a:spcPts val="599"/>
              </a:spcAft>
              <a:buSzPct val="130000"/>
            </a:pPr>
            <a:r>
              <a:rPr lang="fr" sz="2000" dirty="0" smtClean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Tests de sensibilité aux antituberculeux </a:t>
            </a:r>
            <a:r>
              <a:rPr lang="fr" sz="2000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de première et de deuxième intention</a:t>
            </a:r>
          </a:p>
          <a:p>
            <a:pPr rtl="0">
              <a:lnSpc>
                <a:spcPct val="80000"/>
              </a:lnSpc>
              <a:spcBef>
                <a:spcPct val="0"/>
              </a:spcBef>
              <a:spcAft>
                <a:spcPts val="599"/>
              </a:spcAft>
            </a:pPr>
            <a:r>
              <a:rPr lang="fr" sz="2200" dirty="0">
                <a:ea typeface="굴림" pitchFamily="34" charset="-127"/>
                <a:cs typeface="Calibri" pitchFamily="34" charset="0"/>
              </a:rPr>
              <a:t>Ils fournissent du soutien au réseau </a:t>
            </a:r>
            <a:r>
              <a:rPr lang="fr" sz="2200" dirty="0" smtClean="0">
                <a:ea typeface="굴림" pitchFamily="34" charset="-127"/>
                <a:cs typeface="Calibri" pitchFamily="34" charset="0"/>
              </a:rPr>
              <a:t>de </a:t>
            </a:r>
            <a:r>
              <a:rPr lang="fr" sz="2200" dirty="0">
                <a:ea typeface="굴림" pitchFamily="34" charset="-127"/>
                <a:cs typeface="Calibri" pitchFamily="34" charset="0"/>
              </a:rPr>
              <a:t>laboratoires</a:t>
            </a:r>
          </a:p>
          <a:p>
            <a:pPr lvl="1" rtl="0">
              <a:lnSpc>
                <a:spcPct val="80000"/>
              </a:lnSpc>
              <a:spcBef>
                <a:spcPct val="0"/>
              </a:spcBef>
              <a:spcAft>
                <a:spcPts val="599"/>
              </a:spcAft>
              <a:buSzPct val="130000"/>
            </a:pPr>
            <a:r>
              <a:rPr lang="fr" sz="2000" dirty="0">
                <a:ea typeface="굴림" pitchFamily="34" charset="-127"/>
                <a:cs typeface="Calibri" pitchFamily="34" charset="0"/>
              </a:rPr>
              <a:t>L'organisation et la participation à la formation</a:t>
            </a:r>
            <a:r>
              <a:rPr lang="fr" sz="2000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, la surveillance et </a:t>
            </a:r>
            <a:r>
              <a:rPr lang="fr" sz="2000" dirty="0" smtClean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l'AQE </a:t>
            </a:r>
            <a:r>
              <a:rPr lang="fr" sz="2000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de la </a:t>
            </a:r>
            <a:r>
              <a:rPr lang="fr" sz="2000" dirty="0" smtClean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microscopie, Xpert </a:t>
            </a:r>
            <a:r>
              <a:rPr lang="fr" sz="2000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MTB/RIF et </a:t>
            </a:r>
            <a:r>
              <a:rPr lang="fr" sz="2000" dirty="0" smtClean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de la </a:t>
            </a:r>
            <a:r>
              <a:rPr lang="fr" sz="2000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culture, </a:t>
            </a:r>
            <a:r>
              <a:rPr lang="fr" sz="2000" dirty="0" smtClean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offrant des </a:t>
            </a:r>
            <a:r>
              <a:rPr lang="fr" sz="2000" dirty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conseils sur l'approvisionnement</a:t>
            </a:r>
          </a:p>
          <a:p>
            <a:pPr rtl="0">
              <a:lnSpc>
                <a:spcPct val="80000"/>
              </a:lnSpc>
              <a:spcBef>
                <a:spcPct val="0"/>
              </a:spcBef>
              <a:spcAft>
                <a:spcPts val="599"/>
              </a:spcAft>
            </a:pPr>
            <a:r>
              <a:rPr lang="fr" sz="2200" dirty="0">
                <a:ea typeface="굴림" pitchFamily="34" charset="-127"/>
                <a:cs typeface="Calibri" pitchFamily="34" charset="0"/>
              </a:rPr>
              <a:t>La participation à d'autres activités</a:t>
            </a:r>
          </a:p>
          <a:p>
            <a:pPr lvl="1" rtl="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fr" sz="2000" dirty="0">
                <a:ea typeface="굴림" pitchFamily="34" charset="-127"/>
                <a:cs typeface="Calibri" pitchFamily="34" charset="0"/>
              </a:rPr>
              <a:t>La participation à la recherche </a:t>
            </a:r>
            <a:r>
              <a:rPr lang="fr" sz="2000" dirty="0" smtClean="0">
                <a:ea typeface="굴림" pitchFamily="34" charset="-127"/>
                <a:cs typeface="Calibri" pitchFamily="34" charset="0"/>
              </a:rPr>
              <a:t>opérationnelle </a:t>
            </a:r>
            <a:r>
              <a:rPr lang="fr" sz="2000" dirty="0" smtClean="0">
                <a:solidFill>
                  <a:schemeClr val="accent4"/>
                </a:solidFill>
                <a:ea typeface="굴림" pitchFamily="34" charset="-127"/>
                <a:cs typeface="Calibri" pitchFamily="34" charset="0"/>
              </a:rPr>
              <a:t>et </a:t>
            </a:r>
            <a:r>
              <a:rPr lang="fr" sz="2000" dirty="0">
                <a:ea typeface="굴림" pitchFamily="34" charset="-127"/>
                <a:cs typeface="Calibri" pitchFamily="34" charset="0"/>
              </a:rPr>
              <a:t>à la surveillance de la résistance aux médicaments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sz="5000">
                <a:latin typeface="Calibri" pitchFamily="34" charset="0"/>
              </a:rPr>
              <a:t>Laboratoire central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7257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474844"/>
            <a:ext cx="9619774" cy="5465407"/>
          </a:xfrm>
        </p:spPr>
        <p:txBody>
          <a:bodyPr rtlCol="0"/>
          <a:lstStyle/>
          <a:p>
            <a:pPr rtl="0"/>
            <a:r>
              <a:rPr lang="fr" sz="1900" dirty="0"/>
              <a:t>La tuberculose est une maladie infectieuse qui affecte principalement les poumons, mais peut aussi affecter </a:t>
            </a:r>
            <a:r>
              <a:rPr lang="fr" sz="1900" dirty="0" smtClean="0"/>
              <a:t>n’importe quelle partie </a:t>
            </a:r>
            <a:r>
              <a:rPr lang="fr" sz="1900" dirty="0"/>
              <a:t>de l'organisme. </a:t>
            </a:r>
          </a:p>
          <a:p>
            <a:pPr rtl="0"/>
            <a:r>
              <a:rPr lang="fr" sz="1900" dirty="0"/>
              <a:t>Bien qu'un tiers de la population mondiale </a:t>
            </a:r>
            <a:r>
              <a:rPr lang="fr" sz="1900" dirty="0" smtClean="0"/>
              <a:t>est infecté </a:t>
            </a:r>
            <a:r>
              <a:rPr lang="fr" sz="1900" dirty="0"/>
              <a:t>déjà, ce n'est que 10 % des personnes immunocompétentes infectées par la tuberculose qui développeront la tuberculose active durant leur vie. La séropositivité augmente le risque de développement de la </a:t>
            </a:r>
            <a:r>
              <a:rPr lang="fr" sz="1900" dirty="0" smtClean="0"/>
              <a:t>tuberculose </a:t>
            </a:r>
            <a:r>
              <a:rPr lang="fr" sz="1900" dirty="0"/>
              <a:t>: les personnes vivant avec le VIH, infectées aussi par la tuberculose, présentent un risque annuel de 10 % de </a:t>
            </a:r>
            <a:r>
              <a:rPr lang="fr" sz="1900" dirty="0" smtClean="0"/>
              <a:t>développe</a:t>
            </a:r>
            <a:r>
              <a:rPr lang="fr" sz="1900" dirty="0"/>
              <a:t>r</a:t>
            </a:r>
            <a:r>
              <a:rPr lang="fr" sz="1900" dirty="0" smtClean="0"/>
              <a:t> une </a:t>
            </a:r>
            <a:r>
              <a:rPr lang="fr" sz="1900" dirty="0"/>
              <a:t>tuberculose active.</a:t>
            </a:r>
            <a:endParaRPr lang="en-US" sz="1900" dirty="0"/>
          </a:p>
          <a:p>
            <a:pPr rtl="0"/>
            <a:r>
              <a:rPr lang="fr" sz="1900" dirty="0"/>
              <a:t>L'OMS recommande le test Xpert MTB/RIF pour diagnostiquer la tuberculose pulmonaire et sur certains échantillons pour diagnostiquer la tuberculose extrapulmonaire.</a:t>
            </a:r>
            <a:endParaRPr lang="en-US" sz="1900" dirty="0"/>
          </a:p>
          <a:p>
            <a:pPr rtl="0"/>
            <a:r>
              <a:rPr lang="fr" sz="1900" dirty="0"/>
              <a:t>Le réseau de laboratoire de la tuberculose joue un rôle primordiale dans la lutte contre la tuberculose et est organisé sur 3 niveaux : central, intermédiaire et périphérique.  Chaque niveau a des tâches techniques et/ou de gestion bien définies.</a:t>
            </a:r>
            <a:endParaRPr lang="en-US" sz="1900" dirty="0"/>
          </a:p>
          <a:p>
            <a:pPr rtl="0"/>
            <a:r>
              <a:rPr lang="fr" sz="1900" dirty="0"/>
              <a:t>À </a:t>
            </a:r>
            <a:r>
              <a:rPr lang="fr" sz="1900" dirty="0" smtClean="0"/>
              <a:t>partir </a:t>
            </a:r>
            <a:r>
              <a:rPr lang="fr" sz="1900" dirty="0"/>
              <a:t>de 2007, l'OMS a recommandé plusieurs technologies et a défini pour chacune le niveau approprié de mise en œuvre au sein du réseau de laboratoires.</a:t>
            </a:r>
          </a:p>
          <a:p>
            <a:pPr rtl="0"/>
            <a:endParaRPr lang="fr-FR" sz="2000" dirty="0"/>
          </a:p>
        </p:txBody>
      </p:sp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rtl="0"/>
            <a:r>
              <a:rPr lang="fr" sz="5000" strike="sngStrike" dirty="0" smtClean="0">
                <a:latin typeface="Calibri" pitchFamily="34" charset="0"/>
                <a:cs typeface="Arial" charset="0"/>
              </a:rPr>
              <a:t>Sommaire</a:t>
            </a:r>
            <a:r>
              <a:rPr lang="fr" sz="5000" dirty="0" smtClean="0">
                <a:latin typeface="Calibri" pitchFamily="34" charset="0"/>
                <a:cs typeface="Arial" charset="0"/>
              </a:rPr>
              <a:t> </a:t>
            </a:r>
            <a:r>
              <a:rPr lang="fr" sz="50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Résumé</a:t>
            </a:r>
            <a:endParaRPr lang="en-GB" sz="5000" dirty="0"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 eaLnBrk="1" hangingPunct="1">
              <a:spcBef>
                <a:spcPct val="0"/>
              </a:spcBef>
              <a:spcAft>
                <a:spcPct val="45000"/>
              </a:spcAft>
            </a:pPr>
            <a:r>
              <a:rPr lang="fr" sz="2400" noProof="0" dirty="0" smtClean="0">
                <a:cs typeface="Calibri" panose="020F0502020204030204" pitchFamily="34" charset="0"/>
              </a:rPr>
              <a:t>Comment e transmet la </a:t>
            </a:r>
            <a:r>
              <a:rPr lang="fr" sz="2400" noProof="0" dirty="0">
                <a:cs typeface="Calibri" panose="020F0502020204030204" pitchFamily="34" charset="0"/>
              </a:rPr>
              <a:t>tuberculose et quels sont les facteurs qui influencent le risque </a:t>
            </a:r>
            <a:r>
              <a:rPr lang="fr" sz="2400" noProof="0" dirty="0" smtClean="0">
                <a:cs typeface="Calibri" panose="020F0502020204030204" pitchFamily="34" charset="0"/>
              </a:rPr>
              <a:t>d'infection?</a:t>
            </a:r>
            <a:endParaRPr lang="fr" sz="2400" noProof="0" dirty="0">
              <a:cs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spcAft>
                <a:spcPct val="45000"/>
              </a:spcAft>
            </a:pPr>
            <a:r>
              <a:rPr lang="fr" sz="2400" noProof="0" dirty="0">
                <a:cs typeface="Calibri" panose="020F0502020204030204" pitchFamily="34" charset="0"/>
              </a:rPr>
              <a:t>Quelles sont les recommandations de l'OMS </a:t>
            </a:r>
            <a:r>
              <a:rPr lang="fr" sz="2400" noProof="0" dirty="0" smtClean="0">
                <a:cs typeface="Calibri" panose="020F0502020204030204" pitchFamily="34" charset="0"/>
              </a:rPr>
              <a:t>quant à l'utilisation </a:t>
            </a:r>
            <a:r>
              <a:rPr lang="fr" sz="2400" noProof="0" dirty="0">
                <a:cs typeface="Calibri" panose="020F0502020204030204" pitchFamily="34" charset="0"/>
              </a:rPr>
              <a:t>des tests Xpert MTB/RIF ?</a:t>
            </a:r>
          </a:p>
          <a:p>
            <a:pPr rtl="0" eaLnBrk="1" hangingPunct="1">
              <a:spcBef>
                <a:spcPct val="0"/>
              </a:spcBef>
              <a:spcAft>
                <a:spcPct val="45000"/>
              </a:spcAft>
            </a:pPr>
            <a:r>
              <a:rPr lang="fr" sz="2400" noProof="0" dirty="0">
                <a:cs typeface="Calibri" panose="020F0502020204030204" pitchFamily="34" charset="0"/>
              </a:rPr>
              <a:t>Quels sont les échantillons </a:t>
            </a:r>
            <a:r>
              <a:rPr lang="fr" sz="2400" noProof="0" dirty="0" smtClean="0">
                <a:cs typeface="Calibri" panose="020F0502020204030204" pitchFamily="34" charset="0"/>
              </a:rPr>
              <a:t>pour lesquels </a:t>
            </a:r>
            <a:r>
              <a:rPr lang="fr" sz="2400" noProof="0" dirty="0">
                <a:cs typeface="Calibri" panose="020F0502020204030204" pitchFamily="34" charset="0"/>
              </a:rPr>
              <a:t>l'OMS recommande </a:t>
            </a:r>
            <a:r>
              <a:rPr lang="fr" sz="2400" noProof="0" dirty="0" smtClean="0">
                <a:cs typeface="Calibri" panose="020F0502020204030204" pitchFamily="34" charset="0"/>
              </a:rPr>
              <a:t>l’utilisation </a:t>
            </a:r>
            <a:r>
              <a:rPr lang="fr" sz="2400" noProof="0" dirty="0">
                <a:cs typeface="Calibri" panose="020F0502020204030204" pitchFamily="34" charset="0"/>
              </a:rPr>
              <a:t>des tests </a:t>
            </a:r>
            <a:r>
              <a:rPr lang="fr" sz="2400" noProof="0" dirty="0" smtClean="0">
                <a:cs typeface="Calibri" panose="020F0502020204030204" pitchFamily="34" charset="0"/>
              </a:rPr>
              <a:t>LiPA </a:t>
            </a:r>
            <a:r>
              <a:rPr lang="fr" sz="2400" noProof="0" dirty="0">
                <a:cs typeface="Calibri" panose="020F0502020204030204" pitchFamily="34" charset="0"/>
              </a:rPr>
              <a:t>?</a:t>
            </a:r>
          </a:p>
          <a:p>
            <a:pPr rtl="0" eaLnBrk="1" hangingPunct="1">
              <a:spcBef>
                <a:spcPct val="0"/>
              </a:spcBef>
              <a:spcAft>
                <a:spcPct val="45000"/>
              </a:spcAft>
            </a:pPr>
            <a:r>
              <a:rPr lang="fr" sz="2400" noProof="0" dirty="0">
                <a:cs typeface="Calibri" panose="020F0502020204030204" pitchFamily="34" charset="0"/>
              </a:rPr>
              <a:t>Décrivez l'organisation générale d'un réseau de laboratoires de tuberculose et les niveaux auxquels les différents tests de diagnostic doivent être </a:t>
            </a:r>
            <a:r>
              <a:rPr lang="fr" sz="2400" noProof="0" dirty="0" smtClean="0">
                <a:cs typeface="Calibri" panose="020F0502020204030204" pitchFamily="34" charset="0"/>
              </a:rPr>
              <a:t>utilisés.</a:t>
            </a:r>
            <a:endParaRPr lang="en-GB" sz="2400" strike="sngStrike" noProof="0" dirty="0">
              <a:cs typeface="Calibri" panose="020F0502020204030204" pitchFamily="34" charset="0"/>
            </a:endParaRPr>
          </a:p>
        </p:txBody>
      </p:sp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rtl="0"/>
            <a:r>
              <a:rPr lang="fr" sz="3600">
                <a:latin typeface="Calibri" pitchFamily="34" charset="0"/>
                <a:ea typeface="+mn-ea"/>
                <a:cs typeface="Arial" charset="0"/>
              </a:rPr>
              <a:t>Évaluation</a:t>
            </a:r>
          </a:p>
        </p:txBody>
      </p:sp>
      <p:sp>
        <p:nvSpPr>
          <p:cNvPr id="6" name="AutoShape 5">
            <a:hlinkClick r:id="" action="ppaction://noaction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3072032" y="481486"/>
            <a:ext cx="685494" cy="532168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1" tIns="45656" rIns="91311" bIns="45656" rtlCol="0" anchor="ctr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207" y="823154"/>
            <a:ext cx="10044656" cy="336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sz="2000" b="1" dirty="0" err="1" smtClean="0">
                <a:latin typeface="+mn-lt"/>
                <a:ea typeface="+mn-ea"/>
                <a:cs typeface="Calibri" panose="020F0502020204030204" pitchFamily="34" charset="0"/>
              </a:rPr>
              <a:t>Remerciements</a:t>
            </a:r>
            <a:endParaRPr lang="en-US" sz="2000" b="1" dirty="0"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Le module de formation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Xpert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MTB/RIF 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a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été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développé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par un consortium de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partenaires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de GLI, y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compris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FIND, KNCV, US CDC, 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USAID, TB CARE I et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l’OMS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, avec un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financement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de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l’USAID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Les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modules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sont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basés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sur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du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materiels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développés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à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l’origine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par FIND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, KNCV 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et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Cepheid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FR" dirty="0">
                <a:latin typeface="+mn-lt"/>
              </a:rPr>
              <a:t>La traduction de ces documents a été rendue possible par la Fondation pour de nouveaux diagnostics </a:t>
            </a:r>
            <a:r>
              <a:rPr lang="fr-FR" dirty="0" smtClean="0">
                <a:latin typeface="+mn-lt"/>
              </a:rPr>
              <a:t>innovants (FIND), </a:t>
            </a:r>
            <a:r>
              <a:rPr lang="fr-FR" dirty="0">
                <a:latin typeface="+mn-lt"/>
              </a:rPr>
              <a:t>avec le soutien financier du Plan d'urgence du Président pour la lutte contre le sida (PEPFAR)</a:t>
            </a:r>
            <a:r>
              <a:rPr lang="en-GB" dirty="0" smtClean="0">
                <a:latin typeface="+mn-lt"/>
              </a:rPr>
              <a:t> à travers CDC </a:t>
            </a:r>
            <a:r>
              <a:rPr lang="fr-FR" dirty="0">
                <a:latin typeface="+mn-lt"/>
              </a:rPr>
              <a:t>aux termes </a:t>
            </a:r>
            <a:r>
              <a:rPr lang="fr-FR" dirty="0" smtClean="0">
                <a:latin typeface="+mn-lt"/>
              </a:rPr>
              <a:t>d’accord </a:t>
            </a:r>
            <a:r>
              <a:rPr lang="fr-FR" dirty="0">
                <a:latin typeface="+mn-lt"/>
              </a:rPr>
              <a:t>de coopération </a:t>
            </a:r>
            <a:r>
              <a:rPr lang="fr-FR" dirty="0" smtClean="0">
                <a:latin typeface="+mn-lt"/>
              </a:rPr>
              <a:t>numéro </a:t>
            </a:r>
            <a:r>
              <a:rPr lang="en-GB" dirty="0" smtClean="0">
                <a:latin typeface="+mn-lt"/>
              </a:rPr>
              <a:t> </a:t>
            </a:r>
            <a:r>
              <a:rPr lang="en-GB" dirty="0">
                <a:latin typeface="+mn-lt"/>
              </a:rPr>
              <a:t>U2GPS002746.</a:t>
            </a:r>
            <a:endParaRPr lang="en-US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28" y="30528"/>
            <a:ext cx="1871850" cy="13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31" y="4623989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68" y="4496879"/>
            <a:ext cx="1536957" cy="7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63" y="4302465"/>
            <a:ext cx="1243125" cy="12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 descr="http://wid.org/images/other-logos/Horizontal_RGB_600.jpg/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2071" r="6892" b="14480"/>
          <a:stretch/>
        </p:blipFill>
        <p:spPr bwMode="auto">
          <a:xfrm>
            <a:off x="24934" y="4530583"/>
            <a:ext cx="2090081" cy="7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23" y="4466446"/>
            <a:ext cx="1820587" cy="8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0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96" y="4275956"/>
            <a:ext cx="157078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5455016"/>
          </a:xfrm>
        </p:spPr>
        <p:txBody>
          <a:bodyPr rtlCol="0"/>
          <a:lstStyle/>
          <a:p>
            <a:pPr rtl="0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fr" sz="2300" noProof="0" dirty="0">
                <a:cs typeface="Calibri" pitchFamily="34" charset="0"/>
              </a:rPr>
              <a:t>À la fin de ce module, vous serez en mesure de :</a:t>
            </a: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fr" sz="2300" dirty="0" smtClean="0"/>
              <a:t>Décrire ce qu’est la tuberculose </a:t>
            </a:r>
            <a:r>
              <a:rPr lang="fr" sz="2300" dirty="0"/>
              <a:t>et </a:t>
            </a:r>
            <a:r>
              <a:rPr lang="fr" sz="2300" dirty="0" smtClean="0"/>
              <a:t>la façon dont elle est traitée </a:t>
            </a:r>
            <a:endParaRPr lang="fr" sz="2300" strike="sngStrike" dirty="0" smtClean="0"/>
          </a:p>
          <a:p>
            <a:pPr rtl="0">
              <a:lnSpc>
                <a:spcPct val="75000"/>
              </a:lnSpc>
              <a:spcBef>
                <a:spcPts val="1798"/>
              </a:spcBef>
            </a:pPr>
            <a:r>
              <a:rPr lang="fr" sz="2300" dirty="0" smtClean="0"/>
              <a:t>Expliquer ce qu’est une épidémie de tuberculose et sa charge à l’échelle nationale</a:t>
            </a:r>
          </a:p>
          <a:p>
            <a:pPr rtl="0">
              <a:lnSpc>
                <a:spcPct val="75000"/>
              </a:lnSpc>
              <a:spcBef>
                <a:spcPts val="1798"/>
              </a:spcBef>
            </a:pPr>
            <a:r>
              <a:rPr lang="fr" sz="2300" dirty="0" smtClean="0"/>
              <a:t>Décrire </a:t>
            </a:r>
            <a:r>
              <a:rPr lang="fr" sz="2300" dirty="0"/>
              <a:t>la manière de transmission de la tuberculose et les facteurs qui influencent le risque </a:t>
            </a:r>
            <a:r>
              <a:rPr lang="fr" sz="2300" dirty="0" smtClean="0"/>
              <a:t>d’infection</a:t>
            </a:r>
            <a:endParaRPr lang="fr" sz="2300" strike="sngStrike" dirty="0"/>
          </a:p>
          <a:p>
            <a:pPr rtl="0">
              <a:lnSpc>
                <a:spcPct val="75000"/>
              </a:lnSpc>
              <a:spcBef>
                <a:spcPts val="1798"/>
              </a:spcBef>
            </a:pPr>
            <a:r>
              <a:rPr lang="fr" sz="2300" dirty="0"/>
              <a:t>Définir et comparer les diverses méthodes de diagnostic de la tuberculose </a:t>
            </a:r>
          </a:p>
          <a:p>
            <a:pPr rtl="0">
              <a:lnSpc>
                <a:spcPct val="75000"/>
              </a:lnSpc>
              <a:spcBef>
                <a:spcPts val="1798"/>
              </a:spcBef>
            </a:pPr>
            <a:r>
              <a:rPr lang="fr" sz="2300" dirty="0"/>
              <a:t>Décrire les politiques actuelles de l’OMS en manière de diagnostic de la tuberculose</a:t>
            </a:r>
          </a:p>
          <a:p>
            <a:pPr rtl="0">
              <a:lnSpc>
                <a:spcPct val="75000"/>
              </a:lnSpc>
              <a:spcBef>
                <a:spcPts val="1798"/>
              </a:spcBef>
            </a:pPr>
            <a:r>
              <a:rPr lang="fr" sz="2300" dirty="0"/>
              <a:t>Décrire les niveaux </a:t>
            </a:r>
            <a:r>
              <a:rPr lang="fr" sz="2300" dirty="0" smtClean="0"/>
              <a:t>de </a:t>
            </a:r>
            <a:r>
              <a:rPr lang="fr" sz="2300" dirty="0"/>
              <a:t>services de laboratoire de la tuberculose et le positionnement des outils de diagnostic </a:t>
            </a:r>
          </a:p>
          <a:p>
            <a:pPr rtl="0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sz="5000">
                <a:latin typeface="Calibri" pitchFamily="34" charset="0"/>
                <a:cs typeface="Arial" charset="0"/>
              </a:rPr>
              <a:t>Objectifs d'apprentissage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82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73264" y="1308796"/>
            <a:ext cx="10278671" cy="481238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11" tIns="45656" rIns="91311" bIns="45656" rtlCol="0"/>
          <a:lstStyle/>
          <a:p>
            <a:pPr algn="ctr" rtl="0"/>
            <a:endParaRPr lang="en-GB" sz="36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273263" y="1574867"/>
            <a:ext cx="10542227" cy="4829119"/>
            <a:chOff x="166610" y="1764552"/>
            <a:chExt cx="9143876" cy="4592412"/>
          </a:xfrm>
        </p:grpSpPr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2961940" y="1764553"/>
              <a:ext cx="2978364" cy="6146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fr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Nombre </a:t>
              </a:r>
              <a:r>
                <a:rPr lang="fr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estimé de cas</a:t>
              </a:r>
              <a:r>
                <a:rPr lang="en-GB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/>
              </a:r>
              <a:br>
                <a:rPr lang="en-GB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</a:br>
              <a:endParaRPr lang="fr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6097750" y="1764552"/>
              <a:ext cx="2979396" cy="6146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tlCol="0">
              <a:spAutoFit/>
            </a:bodyPr>
            <a:lstStyle/>
            <a:p>
              <a:pPr algn="ctr"/>
              <a:r>
                <a:rPr lang="fr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Nombre </a:t>
              </a:r>
              <a:r>
                <a:rPr lang="fr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estimé de décès </a:t>
              </a:r>
              <a:r>
                <a:rPr lang="en-GB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/>
              </a:r>
              <a:br>
                <a:rPr lang="en-GB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</a:br>
              <a:endParaRPr lang="en-US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6018708" y="2513193"/>
              <a:ext cx="3071938" cy="153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rtl="0">
                <a:spcBef>
                  <a:spcPts val="0"/>
                </a:spcBef>
              </a:pPr>
              <a:r>
                <a:rPr lang="fr" sz="2800" dirty="0">
                  <a:latin typeface="Calibri" pitchFamily="34" charset="0"/>
                </a:rPr>
                <a:t>    </a:t>
              </a:r>
              <a:r>
                <a:rPr lang="fr" sz="2800" dirty="0">
                  <a:latin typeface="Calibri" pitchFamily="34" charset="0"/>
                  <a:cs typeface="Tahoma" pitchFamily="34" charset="0"/>
                </a:rPr>
                <a:t>1,3 million </a:t>
              </a:r>
            </a:p>
            <a:p>
              <a:pPr algn="ctr" rtl="0">
                <a:spcBef>
                  <a:spcPts val="0"/>
                </a:spcBef>
              </a:pPr>
              <a:r>
                <a:rPr lang="fr" dirty="0">
                  <a:latin typeface="Calibri" pitchFamily="34" charset="0"/>
                  <a:cs typeface="Tahoma" pitchFamily="34" charset="0"/>
                </a:rPr>
                <a:t>(1,0 - 1,6 million)*</a:t>
              </a:r>
              <a:endParaRPr lang="en-GB" dirty="0">
                <a:latin typeface="Calibri" pitchFamily="34" charset="0"/>
                <a:cs typeface="Tahoma" pitchFamily="34" charset="0"/>
              </a:endParaRPr>
            </a:p>
            <a:p>
              <a:pPr marL="342419" indent="-342419" algn="ctr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fr" sz="2400" dirty="0">
                  <a:latin typeface="Calibri" pitchFamily="34" charset="0"/>
                  <a:cs typeface="Tahoma" pitchFamily="34" charset="0"/>
                </a:rPr>
                <a:t>74 000 d’</a:t>
              </a:r>
              <a:r>
                <a:rPr lang="fr" sz="2400" dirty="0" smtClean="0">
                  <a:latin typeface="Calibri" pitchFamily="34" charset="0"/>
                  <a:cs typeface="Tahoma" pitchFamily="34" charset="0"/>
                </a:rPr>
                <a:t>enfants</a:t>
              </a:r>
              <a:endParaRPr lang="fr" sz="2400" dirty="0">
                <a:latin typeface="Calibri" pitchFamily="34" charset="0"/>
                <a:cs typeface="Tahoma" pitchFamily="34" charset="0"/>
              </a:endParaRPr>
            </a:p>
            <a:p>
              <a:pPr marL="342419" indent="-342419" algn="ctr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fr" sz="2400" dirty="0">
                  <a:latin typeface="Calibri" pitchFamily="34" charset="0"/>
                  <a:cs typeface="Tahoma" pitchFamily="34" charset="0"/>
                </a:rPr>
                <a:t>410 000 de </a:t>
              </a:r>
              <a:r>
                <a:rPr lang="fr" sz="2400" dirty="0" smtClean="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femmes</a:t>
              </a:r>
              <a:endParaRPr lang="fr" sz="24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2601703" y="2573441"/>
              <a:ext cx="3554622" cy="1337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rtl="0">
                <a:spcBef>
                  <a:spcPct val="20000"/>
                </a:spcBef>
              </a:pPr>
              <a:r>
                <a:rPr lang="fr" sz="2800" dirty="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8,6 million </a:t>
              </a:r>
              <a:r>
                <a:rPr lang="fr" dirty="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(8,3-9,0 million)</a:t>
              </a:r>
            </a:p>
            <a:p>
              <a:pPr marL="342419" indent="-342419" algn="ctr" rtl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fr" sz="2400" dirty="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0,5 </a:t>
              </a:r>
              <a:r>
                <a:rPr lang="fr" sz="2400" dirty="0">
                  <a:latin typeface="Calibri" pitchFamily="34" charset="0"/>
                  <a:cs typeface="Tahoma" pitchFamily="34" charset="0"/>
                </a:rPr>
                <a:t>million </a:t>
              </a:r>
              <a:r>
                <a:rPr lang="fr" sz="2400" dirty="0" smtClean="0">
                  <a:latin typeface="Calibri" pitchFamily="34" charset="0"/>
                  <a:cs typeface="Tahoma" pitchFamily="34" charset="0"/>
                </a:rPr>
                <a:t>d’enfants</a:t>
              </a:r>
              <a:endParaRPr lang="fr" sz="2400" dirty="0">
                <a:latin typeface="Calibri" pitchFamily="34" charset="0"/>
                <a:cs typeface="Tahoma" pitchFamily="34" charset="0"/>
              </a:endParaRPr>
            </a:p>
            <a:p>
              <a:pPr marL="342419" indent="-342419" algn="ctr" rtl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fr" sz="2400" dirty="0">
                  <a:latin typeface="Calibri" pitchFamily="34" charset="0"/>
                  <a:cs typeface="Tahoma" pitchFamily="34" charset="0"/>
                </a:rPr>
                <a:t>2,9 million </a:t>
              </a:r>
              <a:r>
                <a:rPr lang="fr" sz="2400" dirty="0" smtClean="0">
                  <a:latin typeface="Calibri" pitchFamily="34" charset="0"/>
                  <a:cs typeface="Tahoma" pitchFamily="34" charset="0"/>
                </a:rPr>
                <a:t>de </a:t>
              </a:r>
              <a:r>
                <a:rPr lang="fr" sz="2400" dirty="0" smtClean="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femmes</a:t>
              </a:r>
              <a:endParaRPr lang="fr" sz="24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2745717" y="5210485"/>
              <a:ext cx="3240316" cy="49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rtl="0">
                <a:spcBef>
                  <a:spcPct val="20000"/>
                </a:spcBef>
              </a:pPr>
              <a:r>
                <a:rPr lang="fr" sz="280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450,000 </a:t>
              </a:r>
              <a:r>
                <a:rPr lang="fr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(300,000-600,000) </a:t>
              </a: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166611" y="3096229"/>
              <a:ext cx="2566406" cy="351229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tlCol="0">
              <a:spAutoFit/>
            </a:bodyPr>
            <a:lstStyle/>
            <a:p>
              <a:pPr algn="ctr" rtl="0"/>
              <a:r>
                <a:rPr lang="fr" dirty="0">
                  <a:solidFill>
                    <a:schemeClr val="bg1"/>
                  </a:solidFill>
                  <a:latin typeface="Calibri" pitchFamily="34" charset="0"/>
                </a:rPr>
                <a:t>Tous types de tuberculose</a:t>
              </a: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79512" y="5248276"/>
              <a:ext cx="2566406" cy="351229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tlCol="0">
              <a:spAutoFit/>
            </a:bodyPr>
            <a:lstStyle/>
            <a:p>
              <a:pPr algn="ctr" rtl="0"/>
              <a:r>
                <a:rPr lang="fr">
                  <a:solidFill>
                    <a:schemeClr val="bg1"/>
                  </a:solidFill>
                  <a:latin typeface="Calibri" pitchFamily="34" charset="0"/>
                  <a:cs typeface="Tahoma" pitchFamily="34" charset="0"/>
                </a:rPr>
                <a:t>Tuberculose multirésistante aux médicaments</a:t>
              </a: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79512" y="4192120"/>
              <a:ext cx="2566406" cy="351229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tlCol="0">
              <a:spAutoFit/>
            </a:bodyPr>
            <a:lstStyle/>
            <a:p>
              <a:pPr algn="ctr" rtl="0"/>
              <a:r>
                <a:rPr lang="fr">
                  <a:solidFill>
                    <a:schemeClr val="bg1"/>
                  </a:solidFill>
                  <a:latin typeface="Calibri" pitchFamily="34" charset="0"/>
                  <a:cs typeface="Tahoma" pitchFamily="34" charset="0"/>
                </a:rPr>
                <a:t>Tuberculose associée au VIH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2572412" y="3943229"/>
              <a:ext cx="3435286" cy="1576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2800">
                  <a:solidFill>
                    <a:srgbClr val="000000"/>
                  </a:solidFill>
                  <a:latin typeface="Calibri" pitchFamily="34" charset="0"/>
                </a:rPr>
                <a:t>  </a:t>
              </a:r>
              <a:r>
                <a:rPr lang="fr" sz="280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(1,1 - 1,6 million)* </a:t>
              </a:r>
            </a:p>
            <a:p>
              <a:pPr algn="ctr" rtl="0"/>
              <a:r>
                <a:rPr lang="fr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(1,0 - 1,2 million</a:t>
              </a:r>
              <a:r>
                <a:rPr lang="fr" sz="160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) </a:t>
              </a:r>
              <a:endParaRPr lang="en-GB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endParaRPr>
            </a:p>
            <a:p>
              <a:pPr algn="ctr" rtl="0"/>
              <a:r>
                <a:rPr lang="fr" sz="280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(13 % des cas)</a:t>
              </a:r>
            </a:p>
            <a:p>
              <a:pPr algn="ctr" rtl="0"/>
              <a:r>
                <a:rPr lang="fr" sz="280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 </a:t>
              </a:r>
              <a:endParaRPr lang="en-GB" sz="24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6150835" y="4232430"/>
              <a:ext cx="2881145" cy="49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rtl="0"/>
              <a:r>
                <a:rPr lang="fr" sz="280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320,000 </a:t>
              </a:r>
              <a:r>
                <a:rPr lang="fr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(300,000-340,000)</a:t>
              </a:r>
            </a:p>
          </p:txBody>
        </p:sp>
        <p:sp>
          <p:nvSpPr>
            <p:cNvPr id="36" name="TextBox 14"/>
            <p:cNvSpPr txBox="1">
              <a:spLocks noChangeArrowheads="1"/>
            </p:cNvSpPr>
            <p:nvPr/>
          </p:nvSpPr>
          <p:spPr bwMode="auto">
            <a:xfrm>
              <a:off x="166610" y="6079930"/>
              <a:ext cx="9143876" cy="277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tlCol="0">
              <a:spAutoFit/>
            </a:bodyPr>
            <a:lstStyle>
              <a:lvl1pPr algn="l" rtl="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rtl="0" eaLnBrk="1" hangingPunct="1"/>
              <a:r>
                <a:rPr lang="fr" sz="1300" i="1" dirty="0">
                  <a:solidFill>
                    <a:srgbClr val="002060"/>
                  </a:solidFill>
                  <a:latin typeface="Calibri" pitchFamily="34" charset="0"/>
                </a:rPr>
                <a:t>Source : WHO Global Tuberculosis Report 2013</a:t>
              </a:r>
            </a:p>
          </p:txBody>
        </p:sp>
        <p:cxnSp>
          <p:nvCxnSpPr>
            <p:cNvPr id="37" name="Straight Connector 16"/>
            <p:cNvCxnSpPr>
              <a:cxnSpLocks noChangeShapeType="1"/>
            </p:cNvCxnSpPr>
            <p:nvPr/>
          </p:nvCxnSpPr>
          <p:spPr bwMode="auto">
            <a:xfrm>
              <a:off x="6019054" y="2564904"/>
              <a:ext cx="0" cy="309634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907907" y="5860734"/>
            <a:ext cx="9548402" cy="2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1" tIns="45656" rIns="91311" bIns="45656" rtlCol="0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 eaLnBrk="1" hangingPunct="1"/>
            <a:r>
              <a:rPr lang="fr" sz="1300" i="1">
                <a:solidFill>
                  <a:srgbClr val="002060"/>
                </a:solidFill>
                <a:latin typeface="Calibri" pitchFamily="34" charset="0"/>
              </a:rPr>
              <a:t>* Y compris le nombre de décès attribués à une coinfection du VIH et de la tuberculose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7181256" y="5198291"/>
            <a:ext cx="3180971" cy="52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1" tIns="45656" rIns="91311" bIns="45656" rtlCol="0">
            <a:spAutoFit/>
          </a:bodyPr>
          <a:lstStyle/>
          <a:p>
            <a:pPr algn="ctr" rtl="0"/>
            <a:r>
              <a:rPr lang="fr" sz="280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170,000 </a:t>
            </a:r>
            <a:r>
              <a:rPr lang="fr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(102,000-242,000) 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9" y="1316103"/>
            <a:ext cx="2912607" cy="1575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102"/>
            <a:ext cx="9778439" cy="1014325"/>
          </a:xfrm>
        </p:spPr>
        <p:txBody>
          <a:bodyPr rtlCol="0">
            <a:normAutofit fontScale="90000"/>
          </a:bodyPr>
          <a:lstStyle/>
          <a:p>
            <a:r>
              <a:rPr lang="fr" sz="5000" dirty="0" smtClean="0">
                <a:latin typeface="Calibri" pitchFamily="34" charset="0"/>
                <a:cs typeface="Arial" charset="0"/>
              </a:rPr>
              <a:t>Situation globale  de la tuberculose </a:t>
            </a:r>
            <a:r>
              <a:rPr lang="en-US" sz="5000" dirty="0">
                <a:latin typeface="Calibri" pitchFamily="34" charset="0"/>
                <a:cs typeface="Arial" charset="0"/>
              </a:rPr>
              <a:t/>
            </a:r>
            <a:br>
              <a:rPr lang="en-US" sz="5000" dirty="0">
                <a:latin typeface="Calibri" pitchFamily="34" charset="0"/>
                <a:cs typeface="Arial" charset="0"/>
              </a:rPr>
            </a:br>
            <a:endParaRPr lang="fr-FR" dirty="0"/>
          </a:p>
        </p:txBody>
      </p:sp>
      <p:grpSp>
        <p:nvGrpSpPr>
          <p:cNvPr id="8" name="Group 7"/>
          <p:cNvGrpSpPr/>
          <p:nvPr/>
        </p:nvGrpSpPr>
        <p:grpSpPr>
          <a:xfrm>
            <a:off x="5113090" y="747565"/>
            <a:ext cx="5534056" cy="864096"/>
            <a:chOff x="4762500" y="-33971"/>
            <a:chExt cx="5536522" cy="566606"/>
          </a:xfrm>
        </p:grpSpPr>
        <p:sp>
          <p:nvSpPr>
            <p:cNvPr id="7" name="Rectangle 6"/>
            <p:cNvSpPr/>
            <p:nvPr/>
          </p:nvSpPr>
          <p:spPr bwMode="auto">
            <a:xfrm>
              <a:off x="4762500" y="-33971"/>
              <a:ext cx="5245100" cy="51339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524" rtl="0"/>
              <a:endParaRPr lang="en-US" sz="3900" b="1" dirty="0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21" name="Picture 4" descr="MCj0239013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833" y="-33971"/>
              <a:ext cx="740312" cy="51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523821" y="39052"/>
              <a:ext cx="4775201" cy="493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fr" sz="1300" dirty="0"/>
                <a:t>Mettez à jour ce diapositive chaque année en utilisant les données du rapport mondial de l'OMS disponible ici : </a:t>
              </a:r>
              <a:r>
                <a:rPr lang="fr" sz="1300" dirty="0">
                  <a:hlinkClick r:id="rId5"/>
                </a:rPr>
                <a:t>http://www.who.int/tb/publications/global_report/en</a:t>
              </a:r>
              <a:endParaRPr lang="en-US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02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01">
        <p:fade/>
      </p:transition>
    </mc:Choice>
    <mc:Fallback xmlns="">
      <p:transition spd="med" advTm="27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2425350"/>
            <a:ext cx="9619774" cy="3643605"/>
          </a:xfrm>
        </p:spPr>
        <p:txBody>
          <a:bodyPr rtlCol="0"/>
          <a:lstStyle/>
          <a:p>
            <a:pPr rtl="0" eaLnBrk="1" hangingPunct="1">
              <a:defRPr/>
            </a:pPr>
            <a:r>
              <a:rPr lang="fr" noProof="0" dirty="0"/>
              <a:t>Incidence estimée de la </a:t>
            </a:r>
            <a:r>
              <a:rPr lang="fr" noProof="0" dirty="0" smtClean="0"/>
              <a:t>tuberculose:  </a:t>
            </a:r>
            <a:r>
              <a:rPr lang="fr" noProof="0" dirty="0"/>
              <a:t>X XXX cas en </a:t>
            </a:r>
            <a:r>
              <a:rPr lang="fr" dirty="0"/>
              <a:t>2012</a:t>
            </a:r>
            <a:r>
              <a:rPr lang="fr" noProof="0" dirty="0"/>
              <a:t>  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fr" noProof="0" dirty="0"/>
              <a:t>			XX cas/100 000 population</a:t>
            </a:r>
          </a:p>
          <a:p>
            <a:pPr rtl="0" eaLnBrk="1" hangingPunct="1">
              <a:defRPr/>
            </a:pPr>
            <a:endParaRPr lang="en-GB" noProof="0" dirty="0" smtClean="0"/>
          </a:p>
          <a:p>
            <a:pPr>
              <a:defRPr/>
            </a:pPr>
            <a:r>
              <a:rPr lang="fr" noProof="0" dirty="0"/>
              <a:t>Mortalité estimée de la </a:t>
            </a:r>
            <a:r>
              <a:rPr lang="fr" noProof="0" dirty="0" smtClean="0"/>
              <a:t>tuberculose: </a:t>
            </a:r>
            <a:r>
              <a:rPr lang="en-GB" dirty="0" smtClean="0"/>
              <a:t>YYYY </a:t>
            </a:r>
            <a:r>
              <a:rPr lang="fr" noProof="0" dirty="0" smtClean="0"/>
              <a:t>cas </a:t>
            </a:r>
            <a:r>
              <a:rPr lang="fr" noProof="0" dirty="0"/>
              <a:t>en </a:t>
            </a:r>
            <a:r>
              <a:rPr lang="fr" dirty="0" smtClean="0"/>
              <a:t>2012. </a:t>
            </a:r>
            <a:r>
              <a:rPr lang="fr" noProof="0" dirty="0" smtClean="0"/>
              <a:t>YY </a:t>
            </a:r>
            <a:r>
              <a:rPr lang="fr" noProof="0" dirty="0"/>
              <a:t>cas/100 000 population</a:t>
            </a:r>
          </a:p>
          <a:p>
            <a:pPr rtl="0" eaLnBrk="1" hangingPunct="1">
              <a:defRPr/>
            </a:pPr>
            <a:endParaRPr lang="en-GB" noProof="0" dirty="0" smtClean="0"/>
          </a:p>
          <a:p>
            <a:pPr rtl="0" eaLnBrk="1" hangingPunct="1">
              <a:defRPr/>
            </a:pPr>
            <a:r>
              <a:rPr lang="fr" noProof="0" dirty="0"/>
              <a:t>% estimé de nouveaux patients atteints </a:t>
            </a:r>
            <a:r>
              <a:rPr lang="fr" noProof="0" dirty="0" smtClean="0"/>
              <a:t>de tuberculose </a:t>
            </a:r>
            <a:r>
              <a:rPr lang="fr" noProof="0" dirty="0"/>
              <a:t>avec la tuberculose MR : Z.Z%</a:t>
            </a:r>
          </a:p>
        </p:txBody>
      </p:sp>
      <p:sp>
        <p:nvSpPr>
          <p:cNvPr id="303106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rtlCol="0" anchor="ctr">
            <a:normAutofit fontScale="90000"/>
          </a:bodyPr>
          <a:lstStyle/>
          <a:p>
            <a:pPr rtl="0"/>
            <a:r>
              <a:rPr lang="fr" sz="5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Charge de </a:t>
            </a:r>
            <a:r>
              <a:rPr lang="fr" sz="5000" dirty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la </a:t>
            </a:r>
            <a:r>
              <a:rPr lang="fr" sz="5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tuberculose dans </a:t>
            </a:r>
            <a:r>
              <a:rPr lang="fr" sz="5000" dirty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(nom du pays)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117510" y="5882747"/>
            <a:ext cx="7256996" cy="985497"/>
            <a:chOff x="4777719" y="313140"/>
            <a:chExt cx="5245100" cy="513394"/>
          </a:xfrm>
        </p:grpSpPr>
        <p:sp>
          <p:nvSpPr>
            <p:cNvPr id="26" name="Rectangle 25"/>
            <p:cNvSpPr/>
            <p:nvPr/>
          </p:nvSpPr>
          <p:spPr bwMode="auto">
            <a:xfrm>
              <a:off x="4777719" y="313140"/>
              <a:ext cx="5245100" cy="51339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524" rtl="0"/>
              <a:endParaRPr lang="en-US" sz="3900" b="1" dirty="0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27" name="Picture 4" descr="MCj0239013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833" y="313140"/>
              <a:ext cx="740312" cy="51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688143" y="372631"/>
              <a:ext cx="4319457" cy="432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defRPr/>
              </a:pPr>
              <a:r>
                <a:rPr lang="fr" sz="1600" i="1" dirty="0"/>
                <a:t>Consultez les profils </a:t>
              </a:r>
              <a:r>
                <a:rPr lang="fr" sz="1600" i="1" dirty="0" smtClean="0"/>
                <a:t>des </a:t>
              </a:r>
              <a:r>
                <a:rPr lang="fr" sz="1600" i="1" dirty="0"/>
                <a:t>pays </a:t>
              </a:r>
              <a:r>
                <a:rPr lang="fr" sz="1600" i="1" dirty="0" smtClean="0"/>
                <a:t>avec des </a:t>
              </a:r>
              <a:r>
                <a:rPr lang="fr" sz="1600" i="1" dirty="0"/>
                <a:t>données </a:t>
              </a:r>
              <a:r>
                <a:rPr lang="fr" sz="1600" i="1" dirty="0" smtClean="0"/>
                <a:t>estimées et épidémiologiques </a:t>
              </a:r>
              <a:r>
                <a:rPr lang="fr" sz="1600" i="1" dirty="0" smtClean="0">
                  <a:hlinkClick r:id="rId4"/>
                </a:rPr>
                <a:t>ttp</a:t>
              </a:r>
              <a:r>
                <a:rPr lang="fr" sz="1600" i="1" dirty="0">
                  <a:hlinkClick r:id="rId4"/>
                </a:rPr>
                <a:t>://www.who.int/tb/country/data/profiles/en/index.html</a:t>
              </a:r>
              <a:endParaRPr lang="en-US" sz="1600" i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40560" y="1562809"/>
            <a:ext cx="3501555" cy="783333"/>
            <a:chOff x="4762500" y="-33971"/>
            <a:chExt cx="5245100" cy="5133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762500" y="-33971"/>
              <a:ext cx="5245100" cy="51339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524" rtl="0"/>
              <a:endParaRPr lang="en-US" sz="3900" b="1" dirty="0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31" name="Picture 4" descr="MCj0239013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833" y="32465"/>
              <a:ext cx="740312" cy="39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631098" y="5834"/>
              <a:ext cx="4319456" cy="42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defRPr/>
              </a:pPr>
              <a:r>
                <a:rPr lang="fr" i="1" dirty="0"/>
                <a:t>À </a:t>
              </a:r>
              <a:r>
                <a:rPr lang="fr" i="1" dirty="0" smtClean="0"/>
                <a:t> personnaliser pour </a:t>
              </a:r>
              <a:r>
                <a:rPr lang="fr" i="1" dirty="0"/>
                <a:t>chaque pays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4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rtl="0"/>
            <a:r>
              <a:rPr lang="fr" sz="5000">
                <a:latin typeface="Calibri" pitchFamily="34" charset="0"/>
                <a:ea typeface="+mn-ea"/>
                <a:cs typeface="Arial" charset="0"/>
              </a:rPr>
              <a:t>Qu'est-ce que la tuberculose ? </a:t>
            </a:r>
          </a:p>
        </p:txBody>
      </p:sp>
      <p:sp>
        <p:nvSpPr>
          <p:cNvPr id="12292" name="Text Box 7" descr="Parchment"/>
          <p:cNvSpPr txBox="1">
            <a:spLocks noChangeArrowheads="1"/>
          </p:cNvSpPr>
          <p:nvPr/>
        </p:nvSpPr>
        <p:spPr bwMode="auto">
          <a:xfrm>
            <a:off x="1285916" y="1950562"/>
            <a:ext cx="8387176" cy="263952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99394" tIns="49700" rIns="99394" bIns="49700" rtlCol="0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rtl="0" eaLnBrk="1" hangingPunct="1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  <a:buSzPct val="130000"/>
            </a:pPr>
            <a:r>
              <a:rPr lang="fr" sz="3000" dirty="0">
                <a:latin typeface="Calibri" pitchFamily="34" charset="0"/>
                <a:ea typeface="宋体" pitchFamily="2" charset="-122"/>
                <a:cs typeface="Calibri" pitchFamily="34" charset="0"/>
              </a:rPr>
              <a:t>La tuberculose est une maladie infectieuse qui affecte principalement les poumons (tuberculose pulmonaire), mais </a:t>
            </a:r>
            <a:r>
              <a:rPr lang="fr" sz="30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qui peut </a:t>
            </a:r>
            <a:r>
              <a:rPr lang="fr" sz="3000" dirty="0">
                <a:latin typeface="Calibri" pitchFamily="34" charset="0"/>
                <a:ea typeface="宋体" pitchFamily="2" charset="-122"/>
                <a:cs typeface="Calibri" pitchFamily="34" charset="0"/>
              </a:rPr>
              <a:t>aussi affecter </a:t>
            </a:r>
            <a:r>
              <a:rPr lang="fr" sz="30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n’importe quelle partie </a:t>
            </a:r>
            <a:r>
              <a:rPr lang="fr" sz="3000" dirty="0">
                <a:latin typeface="Calibri" pitchFamily="34" charset="0"/>
                <a:ea typeface="宋体" pitchFamily="2" charset="-122"/>
                <a:cs typeface="Calibri" pitchFamily="34" charset="0"/>
              </a:rPr>
              <a:t>de l'organisme (tuberculose extrapulmonaire) 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3" name="AutoShape 9" descr="Parchment"/>
          <p:cNvSpPr>
            <a:spLocks noChangeArrowheads="1"/>
          </p:cNvSpPr>
          <p:nvPr/>
        </p:nvSpPr>
        <p:spPr bwMode="auto">
          <a:xfrm>
            <a:off x="2062359" y="4643280"/>
            <a:ext cx="6817433" cy="1742758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394" tIns="49700" rIns="99394" bIns="49700" rtlCol="0" anchor="ctr"/>
          <a:lstStyle/>
          <a:p>
            <a:pPr algn="ctr" rtl="0">
              <a:lnSpc>
                <a:spcPct val="90000"/>
              </a:lnSpc>
            </a:pPr>
            <a:endParaRPr lang="en-US" altLang="zh-CN" sz="3500" dirty="0">
              <a:solidFill>
                <a:srgbClr val="FF3300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algn="ctr" rtl="0">
              <a:lnSpc>
                <a:spcPct val="90000"/>
              </a:lnSpc>
            </a:pPr>
            <a:r>
              <a:rPr lang="fr" sz="3500" dirty="0">
                <a:solidFill>
                  <a:srgbClr val="FF33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Une personne atteinte de </a:t>
            </a:r>
          </a:p>
          <a:p>
            <a:pPr algn="ctr" rtl="0">
              <a:lnSpc>
                <a:spcPct val="90000"/>
              </a:lnSpc>
            </a:pPr>
            <a:r>
              <a:rPr lang="fr" sz="3500" dirty="0">
                <a:solidFill>
                  <a:srgbClr val="FF33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la tuberculose pulmonaire est</a:t>
            </a:r>
          </a:p>
          <a:p>
            <a:pPr algn="ctr" rtl="0">
              <a:lnSpc>
                <a:spcPct val="90000"/>
              </a:lnSpc>
            </a:pPr>
            <a:r>
              <a:rPr lang="fr" sz="3500" dirty="0">
                <a:solidFill>
                  <a:srgbClr val="FF33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contagieuse </a:t>
            </a:r>
          </a:p>
          <a:p>
            <a:pPr algn="ctr" rtl="0">
              <a:lnSpc>
                <a:spcPct val="90000"/>
              </a:lnSpc>
            </a:pPr>
            <a:r>
              <a:rPr lang="fr" dirty="0">
                <a:solidFill>
                  <a:srgbClr val="FF33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	</a:t>
            </a:r>
            <a:endParaRPr lang="en-US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56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432" y="1474845"/>
            <a:ext cx="9619774" cy="4914956"/>
          </a:xfrm>
        </p:spPr>
        <p:txBody>
          <a:bodyPr rtlCol="0"/>
          <a:lstStyle/>
          <a:p>
            <a:pPr rtl="0">
              <a:defRPr/>
            </a:pPr>
            <a:r>
              <a:rPr lang="fr" sz="2300" dirty="0">
                <a:cs typeface="Calibri" pitchFamily="34" charset="0"/>
              </a:rPr>
              <a:t>Les symptômes les plus communs de la tuberculose pulmonaire sont la toux productive qui dure plus de 2 semaines</a:t>
            </a:r>
          </a:p>
          <a:p>
            <a:pPr rtl="0">
              <a:defRPr/>
            </a:pPr>
            <a:endParaRPr lang="en-US" sz="2300" dirty="0">
              <a:cs typeface="Calibri" pitchFamily="34" charset="0"/>
            </a:endParaRPr>
          </a:p>
          <a:p>
            <a:pPr rtl="0">
              <a:defRPr/>
            </a:pPr>
            <a:r>
              <a:rPr lang="fr" sz="2300" dirty="0">
                <a:cs typeface="Calibri" pitchFamily="34" charset="0"/>
              </a:rPr>
              <a:t>Les symptômes respiratoires peuvent </a:t>
            </a:r>
            <a:r>
              <a:rPr lang="fr" sz="2300" dirty="0" smtClean="0">
                <a:cs typeface="Calibri" pitchFamily="34" charset="0"/>
              </a:rPr>
              <a:t>inclure essoufflement</a:t>
            </a:r>
            <a:r>
              <a:rPr lang="fr" sz="2300" dirty="0">
                <a:cs typeface="Calibri" pitchFamily="34" charset="0"/>
              </a:rPr>
              <a:t>, </a:t>
            </a:r>
            <a:r>
              <a:rPr lang="fr" sz="2300" dirty="0" smtClean="0">
                <a:cs typeface="Calibri" pitchFamily="34" charset="0"/>
              </a:rPr>
              <a:t>douleurs </a:t>
            </a:r>
            <a:r>
              <a:rPr lang="fr" sz="2300" dirty="0">
                <a:cs typeface="Calibri" pitchFamily="34" charset="0"/>
              </a:rPr>
              <a:t>à la poitrine et </a:t>
            </a:r>
            <a:r>
              <a:rPr lang="fr" sz="2300" dirty="0" smtClean="0">
                <a:cs typeface="Calibri" pitchFamily="34" charset="0"/>
              </a:rPr>
              <a:t>hémoptysie (expectorations </a:t>
            </a:r>
            <a:r>
              <a:rPr lang="fr" sz="2300" dirty="0">
                <a:cs typeface="Calibri" pitchFamily="34" charset="0"/>
              </a:rPr>
              <a:t>de sang).</a:t>
            </a:r>
          </a:p>
          <a:p>
            <a:pPr rtl="0">
              <a:defRPr/>
            </a:pPr>
            <a:endParaRPr lang="en-US" sz="2300" dirty="0">
              <a:cs typeface="Calibri" pitchFamily="34" charset="0"/>
            </a:endParaRPr>
          </a:p>
          <a:p>
            <a:pPr rtl="0">
              <a:defRPr/>
            </a:pPr>
            <a:r>
              <a:rPr lang="fr" sz="2300" dirty="0" smtClean="0">
                <a:cs typeface="Calibri" pitchFamily="34" charset="0"/>
              </a:rPr>
              <a:t>Les </a:t>
            </a:r>
            <a:r>
              <a:rPr lang="fr" sz="2300" dirty="0">
                <a:cs typeface="Calibri" pitchFamily="34" charset="0"/>
              </a:rPr>
              <a:t>personnes atteintes </a:t>
            </a:r>
            <a:r>
              <a:rPr lang="fr" sz="2300" dirty="0" smtClean="0">
                <a:cs typeface="Calibri" pitchFamily="34" charset="0"/>
              </a:rPr>
              <a:t>par </a:t>
            </a:r>
            <a:r>
              <a:rPr lang="fr" sz="2300" dirty="0">
                <a:cs typeface="Calibri" pitchFamily="34" charset="0"/>
              </a:rPr>
              <a:t>la tuberculose </a:t>
            </a:r>
            <a:r>
              <a:rPr lang="fr" sz="2300" dirty="0" smtClean="0">
                <a:cs typeface="Calibri" pitchFamily="34" charset="0"/>
              </a:rPr>
              <a:t>peuvent perdre l’appétit</a:t>
            </a:r>
            <a:r>
              <a:rPr lang="fr" sz="2300" dirty="0">
                <a:cs typeface="Calibri" pitchFamily="34" charset="0"/>
              </a:rPr>
              <a:t>, du poids, </a:t>
            </a:r>
            <a:r>
              <a:rPr lang="fr" sz="2300" dirty="0" smtClean="0">
                <a:cs typeface="Calibri" pitchFamily="34" charset="0"/>
              </a:rPr>
              <a:t>avoir la </a:t>
            </a:r>
            <a:r>
              <a:rPr lang="fr" sz="2300" dirty="0">
                <a:cs typeface="Calibri" pitchFamily="34" charset="0"/>
              </a:rPr>
              <a:t>fièvre ou des sueurs nocturnes ou se </a:t>
            </a:r>
            <a:r>
              <a:rPr lang="fr" sz="2300" dirty="0" smtClean="0">
                <a:cs typeface="Calibri" pitchFamily="34" charset="0"/>
              </a:rPr>
              <a:t>sentir </a:t>
            </a:r>
            <a:r>
              <a:rPr lang="fr" sz="2300" dirty="0">
                <a:cs typeface="Calibri" pitchFamily="34" charset="0"/>
              </a:rPr>
              <a:t>fatiguées.</a:t>
            </a:r>
          </a:p>
          <a:p>
            <a:pPr rtl="0">
              <a:defRPr/>
            </a:pPr>
            <a:endParaRPr lang="en-US" sz="2300" dirty="0">
              <a:cs typeface="Calibri" pitchFamily="34" charset="0"/>
            </a:endParaRPr>
          </a:p>
          <a:p>
            <a:pPr rtl="0"/>
            <a:r>
              <a:rPr lang="fr" sz="2300" dirty="0">
                <a:cs typeface="Calibri" pitchFamily="34" charset="0"/>
              </a:rPr>
              <a:t>Les symptômes varient selon l'âge, le statut VIH et le </a:t>
            </a:r>
            <a:r>
              <a:rPr lang="fr" sz="2300" dirty="0" smtClean="0">
                <a:cs typeface="Calibri" pitchFamily="34" charset="0"/>
              </a:rPr>
              <a:t>type de </a:t>
            </a:r>
            <a:r>
              <a:rPr lang="fr" sz="2300" dirty="0">
                <a:cs typeface="Calibri" pitchFamily="34" charset="0"/>
              </a:rPr>
              <a:t>maladie (pulmonaire ou extrapulmonaire).</a:t>
            </a:r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rtl="0"/>
            <a:r>
              <a:rPr lang="fr" sz="5000">
                <a:latin typeface="Calibri" pitchFamily="34" charset="0"/>
                <a:ea typeface="+mn-ea"/>
                <a:cs typeface="Arial" charset="0"/>
              </a:rPr>
              <a:t>Symptômes de la tuberculose </a:t>
            </a:r>
          </a:p>
        </p:txBody>
      </p:sp>
    </p:spTree>
    <p:extLst>
      <p:ext uri="{BB962C8B-B14F-4D97-AF65-F5344CB8AC3E}">
        <p14:creationId xmlns:p14="http://schemas.microsoft.com/office/powerpoint/2010/main" val="1582017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432" y="1474845"/>
            <a:ext cx="9619774" cy="5544616"/>
          </a:xfrm>
        </p:spPr>
        <p:txBody>
          <a:bodyPr rtlCol="0"/>
          <a:lstStyle/>
          <a:p>
            <a:pPr rtl="0">
              <a:defRPr/>
            </a:pPr>
            <a:r>
              <a:rPr lang="fr" sz="2200" dirty="0">
                <a:cs typeface="Calibri" pitchFamily="34" charset="0"/>
              </a:rPr>
              <a:t>La tuberculose </a:t>
            </a:r>
            <a:r>
              <a:rPr lang="fr" sz="2200" dirty="0" smtClean="0">
                <a:cs typeface="Calibri" pitchFamily="34" charset="0"/>
              </a:rPr>
              <a:t>peut être guérie!</a:t>
            </a:r>
            <a:endParaRPr lang="fr" sz="2200" dirty="0">
              <a:cs typeface="Calibri" pitchFamily="34" charset="0"/>
            </a:endParaRPr>
          </a:p>
          <a:p>
            <a:pPr rtl="0">
              <a:defRPr/>
            </a:pPr>
            <a:r>
              <a:rPr lang="fr" sz="2200" dirty="0">
                <a:cs typeface="Calibri" pitchFamily="34" charset="0"/>
              </a:rPr>
              <a:t>Le régime thérapeutique standard de la tuberculose comprend 4 médicaments de première intention (rifampicine, isoniazide, éthambutol et pyrazinamide) </a:t>
            </a:r>
          </a:p>
          <a:p>
            <a:pPr rtl="0">
              <a:defRPr/>
            </a:pPr>
            <a:r>
              <a:rPr lang="fr" sz="2200" dirty="0">
                <a:cs typeface="Calibri" pitchFamily="34" charset="0"/>
              </a:rPr>
              <a:t>Les patients déjà traités pour la tuberculose ou qui connaissent une récurrence doivent subir un test de sensibilité aux médicaments (DST) pour </a:t>
            </a:r>
            <a:r>
              <a:rPr lang="fr" sz="2200" dirty="0" smtClean="0">
                <a:cs typeface="Calibri" pitchFamily="34" charset="0"/>
              </a:rPr>
              <a:t>l'amélioration et l’optimisation du traitement</a:t>
            </a:r>
            <a:endParaRPr lang="fr" sz="2200" dirty="0">
              <a:cs typeface="Calibri" pitchFamily="34" charset="0"/>
            </a:endParaRPr>
          </a:p>
          <a:p>
            <a:pPr rtl="0">
              <a:defRPr/>
            </a:pPr>
            <a:r>
              <a:rPr lang="fr" sz="2200" dirty="0">
                <a:cs typeface="Calibri" pitchFamily="34" charset="0"/>
              </a:rPr>
              <a:t>Une mauvaise gestion du traitement de la tuberculose peut engendrer la résistance aux antituberculeux. Les souches résistantes de tuberculose sont transmissibles.</a:t>
            </a:r>
          </a:p>
          <a:p>
            <a:pPr rtl="0">
              <a:defRPr/>
            </a:pPr>
            <a:r>
              <a:rPr lang="fr" sz="2200" dirty="0">
                <a:cs typeface="Calibri" pitchFamily="34" charset="0"/>
              </a:rPr>
              <a:t>Les patients souffrant de </a:t>
            </a:r>
            <a:r>
              <a:rPr lang="fr" sz="2200" dirty="0" smtClean="0">
                <a:cs typeface="Calibri" pitchFamily="34" charset="0"/>
              </a:rPr>
              <a:t>forme </a:t>
            </a:r>
            <a:r>
              <a:rPr lang="fr" sz="2200" dirty="0">
                <a:cs typeface="Calibri" pitchFamily="34" charset="0"/>
              </a:rPr>
              <a:t>de tuberculose résistante à la rifampicine requièrent un traitement plus long (jusqu'à 2 ans) avec des médicaments coûteux de deuxième intention qui ont des effets secondaires importants.</a:t>
            </a:r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rtl="0"/>
            <a:r>
              <a:rPr lang="fr" sz="5000" dirty="0" smtClean="0">
                <a:latin typeface="Calibri" pitchFamily="34" charset="0"/>
                <a:ea typeface="+mn-ea"/>
                <a:cs typeface="Arial" charset="0"/>
              </a:rPr>
              <a:t>Traitement </a:t>
            </a:r>
            <a:r>
              <a:rPr lang="fr" sz="5000" dirty="0">
                <a:latin typeface="Calibri" pitchFamily="34" charset="0"/>
                <a:ea typeface="+mn-ea"/>
                <a:cs typeface="Arial" charset="0"/>
              </a:rPr>
              <a:t>de la tuberculose </a:t>
            </a:r>
          </a:p>
        </p:txBody>
      </p:sp>
    </p:spTree>
    <p:extLst>
      <p:ext uri="{BB962C8B-B14F-4D97-AF65-F5344CB8AC3E}">
        <p14:creationId xmlns:p14="http://schemas.microsoft.com/office/powerpoint/2010/main" val="3677175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sz="2400" dirty="0">
                <a:cs typeface="Calibri" pitchFamily="34" charset="0"/>
              </a:rPr>
              <a:t>La tuberculose résistante à la rifampicine (tuberculose RR) est </a:t>
            </a:r>
            <a:r>
              <a:rPr lang="fr" sz="2400" dirty="0" smtClean="0">
                <a:cs typeface="Calibri" pitchFamily="34" charset="0"/>
              </a:rPr>
              <a:t>une tuberculose avec résistante </a:t>
            </a:r>
            <a:r>
              <a:rPr lang="fr" sz="2400" dirty="0">
                <a:cs typeface="Calibri" pitchFamily="34" charset="0"/>
              </a:rPr>
              <a:t>à la rifampicine détectée </a:t>
            </a:r>
            <a:r>
              <a:rPr lang="fr" sz="2400" dirty="0" smtClean="0">
                <a:cs typeface="Calibri" pitchFamily="34" charset="0"/>
              </a:rPr>
              <a:t>en utilisant des méthodes génotypiques ou phénotypiques, </a:t>
            </a:r>
            <a:r>
              <a:rPr lang="fr" sz="2400" dirty="0">
                <a:cs typeface="Calibri" pitchFamily="34" charset="0"/>
              </a:rPr>
              <a:t>avec ou sans résistance à d'autres antituberculeux (nouvelle définition).</a:t>
            </a:r>
          </a:p>
          <a:p>
            <a:pPr rtl="0"/>
            <a:endParaRPr lang="en-US" sz="2400" dirty="0">
              <a:cs typeface="Calibri" pitchFamily="34" charset="0"/>
            </a:endParaRPr>
          </a:p>
          <a:p>
            <a:pPr>
              <a:defRPr/>
            </a:pPr>
            <a:r>
              <a:rPr lang="fr" sz="2400" dirty="0">
                <a:cs typeface="Calibri" pitchFamily="34" charset="0"/>
              </a:rPr>
              <a:t>La tuberculose multirésistante (tuberculose MR) est une tuberculose </a:t>
            </a:r>
            <a:r>
              <a:rPr lang="fr" sz="2400" dirty="0" smtClean="0">
                <a:cs typeface="Calibri" pitchFamily="34" charset="0"/>
              </a:rPr>
              <a:t>résistante </a:t>
            </a:r>
            <a:r>
              <a:rPr lang="fr" sz="2400" dirty="0">
                <a:cs typeface="Calibri" pitchFamily="34" charset="0"/>
              </a:rPr>
              <a:t>au moins à l'isoniazide et à la rifampicine</a:t>
            </a:r>
          </a:p>
          <a:p>
            <a:pPr rtl="0">
              <a:defRPr/>
            </a:pPr>
            <a:endParaRPr lang="en-US" sz="2400" dirty="0">
              <a:cs typeface="Calibri" pitchFamily="34" charset="0"/>
            </a:endParaRPr>
          </a:p>
          <a:p>
            <a:pPr rtl="0">
              <a:defRPr/>
            </a:pPr>
            <a:r>
              <a:rPr lang="fr" sz="2400" dirty="0">
                <a:cs typeface="Calibri" pitchFamily="34" charset="0"/>
              </a:rPr>
              <a:t>La tuberculose ultrarésistante (tuberculose UR) est une tuberculose MR qui est résistante à un fluoroquinolone et au moins à l'un des </a:t>
            </a:r>
            <a:r>
              <a:rPr lang="fr" sz="2400" dirty="0" smtClean="0">
                <a:cs typeface="Calibri" pitchFamily="34" charset="0"/>
              </a:rPr>
              <a:t>trois médicaments </a:t>
            </a:r>
            <a:r>
              <a:rPr lang="fr" sz="2400" dirty="0">
                <a:cs typeface="Calibri" pitchFamily="34" charset="0"/>
              </a:rPr>
              <a:t>injectables de deuxième intention (amikacine, </a:t>
            </a:r>
            <a:r>
              <a:rPr lang="fr" sz="2400" dirty="0" smtClean="0">
                <a:cs typeface="Calibri" pitchFamily="34" charset="0"/>
              </a:rPr>
              <a:t>kanamycine ou </a:t>
            </a:r>
            <a:r>
              <a:rPr lang="fr" sz="2400" dirty="0">
                <a:cs typeface="Calibri" pitchFamily="34" charset="0"/>
              </a:rPr>
              <a:t>capréomycine).</a:t>
            </a:r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1" y="302102"/>
            <a:ext cx="10570527" cy="1014325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rtl="0"/>
            <a:r>
              <a:rPr lang="fr" sz="4300" dirty="0">
                <a:latin typeface="Calibri" pitchFamily="34" charset="0"/>
                <a:ea typeface="+mn-ea"/>
                <a:cs typeface="Arial" charset="0"/>
              </a:rPr>
              <a:t>Tuberculose résistante </a:t>
            </a:r>
            <a:r>
              <a:rPr lang="fr" sz="4300" dirty="0" smtClean="0">
                <a:latin typeface="Calibri" pitchFamily="34" charset="0"/>
                <a:ea typeface="+mn-ea"/>
                <a:cs typeface="Arial" charset="0"/>
              </a:rPr>
              <a:t>aux antituberculeux </a:t>
            </a:r>
            <a:endParaRPr lang="fr" sz="4300" dirty="0"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32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2520</Words>
  <Application>Microsoft Office PowerPoint</Application>
  <PresentationFormat>Custom</PresentationFormat>
  <Paragraphs>289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business-template</vt:lpstr>
      <vt:lpstr>PowerPoint Presentation</vt:lpstr>
      <vt:lpstr>  </vt:lpstr>
      <vt:lpstr>Objectifs d'apprentissage</vt:lpstr>
      <vt:lpstr>Situation globale  de la tuberculose  </vt:lpstr>
      <vt:lpstr>Charge de la tuberculose dans (nom du pays)</vt:lpstr>
      <vt:lpstr>Qu'est-ce que la tuberculose ? </vt:lpstr>
      <vt:lpstr>Symptômes de la tuberculose </vt:lpstr>
      <vt:lpstr>Traitement de la tuberculose </vt:lpstr>
      <vt:lpstr>Tuberculose résistante aux antituberculeux </vt:lpstr>
      <vt:lpstr>Transmission des bacilles de tuberculose</vt:lpstr>
      <vt:lpstr>Facteurs de risque pour l'infection </vt:lpstr>
      <vt:lpstr> Facteurs de risque pour la maladie</vt:lpstr>
      <vt:lpstr>Rôle des laboratoires de tuberculose </vt:lpstr>
      <vt:lpstr>Politiques de l'OMS sur le diagnostic de la TB depuis 2007</vt:lpstr>
      <vt:lpstr>Politiques de diagnostic de l'OMS dès 2007</vt:lpstr>
      <vt:lpstr>Microscopie</vt:lpstr>
      <vt:lpstr>Culture</vt:lpstr>
      <vt:lpstr>Tests phénotypiques (basés sur la de culture) de  sensibilité aux médicaments antituberculeux (DST)  </vt:lpstr>
      <vt:lpstr>Tests de Sondes moléculaires en ligne (LPA)</vt:lpstr>
      <vt:lpstr>Test XPERT MTB/RIF</vt:lpstr>
      <vt:lpstr>PowerPoint Presentation</vt:lpstr>
      <vt:lpstr>Laboratoire périphérique</vt:lpstr>
      <vt:lpstr>Laboratoire intermédiaire</vt:lpstr>
      <vt:lpstr>Laboratoire central</vt:lpstr>
      <vt:lpstr>Sommaire Résumé</vt:lpstr>
      <vt:lpstr>Évaluation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IRAGENA, Jean de Dieu</cp:lastModifiedBy>
  <cp:revision>85</cp:revision>
  <dcterms:created xsi:type="dcterms:W3CDTF">2006-07-23T20:13:44Z</dcterms:created>
  <dcterms:modified xsi:type="dcterms:W3CDTF">2014-10-31T16:36:08Z</dcterms:modified>
</cp:coreProperties>
</file>