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9"/>
  </p:notesMasterIdLst>
  <p:handoutMasterIdLst>
    <p:handoutMasterId r:id="rId40"/>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97"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8" r:id="rId38"/>
  </p:sldIdLst>
  <p:sldSz cx="10688638" cy="7543800"/>
  <p:notesSz cx="6858000" cy="9144000"/>
  <p:defaultTex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p:defaultTextStyle>
  <p:extLst>
    <p:ext uri="{521415D9-36F7-43E2-AB2F-B90AF26B5E84}">
      <p14:sectionLst xmlns:p14="http://schemas.microsoft.com/office/powerpoint/2010/main">
        <p14:section name="Section par défaut" id="{E61CA3EC-BEE2-2C45-94E6-413CF45E82BB}">
          <p14:sldIdLst>
            <p14:sldId id="256"/>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97"/>
            <p14:sldId id="283"/>
            <p14:sldId id="284"/>
            <p14:sldId id="285"/>
            <p14:sldId id="286"/>
            <p14:sldId id="287"/>
            <p14:sldId id="288"/>
            <p14:sldId id="289"/>
            <p14:sldId id="290"/>
            <p14:sldId id="291"/>
            <p14:sldId id="292"/>
            <p14:sldId id="293"/>
            <p14:sldId id="294"/>
            <p14:sldId id="295"/>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p:cViewPr>
        <p:scale>
          <a:sx n="70" d="100"/>
          <a:sy n="70" d="100"/>
        </p:scale>
        <p:origin x="-2664" y="-1170"/>
      </p:cViewPr>
      <p:guideLst>
        <p:guide orient="horz" pos="2376"/>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fr-FR" smtClean="0"/>
              <a:t>24/04/2014</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r>
              <a:rPr lang="fr-FR" smtClean="0"/>
              <a:t>‹#›</a:t>
            </a:r>
            <a:endParaRPr lang="fr-FR"/>
          </a:p>
        </p:txBody>
      </p:sp>
    </p:spTree>
    <p:extLst>
      <p:ext uri="{BB962C8B-B14F-4D97-AF65-F5344CB8AC3E}">
        <p14:creationId xmlns:p14="http://schemas.microsoft.com/office/powerpoint/2010/main" val="5103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endParaRPr lang="fr-CA" altLang="zh-CN"/>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r>
              <a:rPr lang="fr-FR" altLang="zh-CN"/>
              <a:t>24/04/2014</a:t>
            </a:r>
            <a:endParaRPr lang="fr-CA" altLang="zh-CN"/>
          </a:p>
        </p:txBody>
      </p:sp>
      <p:sp>
        <p:nvSpPr>
          <p:cNvPr id="11268" name="Rectangle 3"/>
          <p:cNvSpPr>
            <a:spLocks noGrp="1" noRot="1" noChangeAspect="1"/>
          </p:cNvSpPr>
          <p:nvPr>
            <p:ph type="sldImg" idx="2"/>
          </p:nvPr>
        </p:nvSpPr>
        <p:spPr bwMode="auto">
          <a:xfrm>
            <a:off x="1000125" y="685800"/>
            <a:ext cx="485775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rtlCol="0" anchor="t" anchorCtr="0" compatLnSpc="1">
            <a:prstTxWarp prst="textNoShape">
              <a:avLst/>
            </a:prstTxWarp>
            <a:normAutofit/>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fr-CA" altLang="zh-CN"/>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endParaRPr lang="fr-CA" altLang="zh-CN"/>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r>
              <a:rPr lang="fr-CA" altLang="zh-CN"/>
              <a:t>‹#›</a:t>
            </a:r>
          </a:p>
        </p:txBody>
      </p:sp>
    </p:spTree>
    <p:extLst>
      <p:ext uri="{BB962C8B-B14F-4D97-AF65-F5344CB8AC3E}">
        <p14:creationId xmlns:p14="http://schemas.microsoft.com/office/powerpoint/2010/main" val="1681576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1pPr>
    <a:lvl2pPr marL="520888"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2pPr>
    <a:lvl3pPr marL="1041776"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3pPr>
    <a:lvl4pPr marL="1562664"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4pPr>
    <a:lvl5pPr marL="2083552"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5pPr>
    <a:lvl6pPr marL="2604440" algn="l" defTabSz="1041776" rtl="0" eaLnBrk="1" latinLnBrk="0" hangingPunct="1">
      <a:defRPr sz="1400" kern="1200">
        <a:solidFill>
          <a:schemeClr val="tx1"/>
        </a:solidFill>
        <a:latin typeface="+mn-lt"/>
        <a:ea typeface="+mn-ea"/>
        <a:cs typeface="+mn-cs"/>
      </a:defRPr>
    </a:lvl6pPr>
    <a:lvl7pPr marL="3125328" algn="l" defTabSz="1041776" rtl="0" eaLnBrk="1" latinLnBrk="0" hangingPunct="1">
      <a:defRPr sz="1400" kern="1200">
        <a:solidFill>
          <a:schemeClr val="tx1"/>
        </a:solidFill>
        <a:latin typeface="+mn-lt"/>
        <a:ea typeface="+mn-ea"/>
        <a:cs typeface="+mn-cs"/>
      </a:defRPr>
    </a:lvl7pPr>
    <a:lvl8pPr marL="3646216" algn="l" defTabSz="1041776" rtl="0" eaLnBrk="1" latinLnBrk="0" hangingPunct="1">
      <a:defRPr sz="1400" kern="1200">
        <a:solidFill>
          <a:schemeClr val="tx1"/>
        </a:solidFill>
        <a:latin typeface="+mn-lt"/>
        <a:ea typeface="+mn-ea"/>
        <a:cs typeface="+mn-cs"/>
      </a:defRPr>
    </a:lvl8pPr>
    <a:lvl9pPr marL="4167104" algn="l" defTabSz="1041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lstStyle/>
          <a:p>
            <a:pPr rtl="0"/>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CA" altLang="zh-CN">
                <a:latin typeface="Calibri"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fld id="{09244D64-FBD6-6642-8A33-255097F7FEC5}" type="slidenum">
              <a:rPr lang="fr-CA" altLang="zh-CN">
                <a:latin typeface="Calibri" charset="0"/>
              </a:rPr>
              <a:pPr eaLnBrk="1" hangingPunct="1"/>
              <a:t>37</a:t>
            </a:fld>
            <a:endParaRPr lang="fr-CA" altLang="zh-CN">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2</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3</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4</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5</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6</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dirty="0"/>
          </a:p>
        </p:txBody>
      </p:sp>
      <p:sp>
        <p:nvSpPr>
          <p:cNvPr id="4" name="Header Placeholder 3"/>
          <p:cNvSpPr>
            <a:spLocks noGrp="1"/>
          </p:cNvSpPr>
          <p:nvPr>
            <p:ph type="hdr" sz="quarter" idx="10"/>
          </p:nvPr>
        </p:nvSpPr>
        <p:spPr/>
        <p:txBody>
          <a:bodyPr rtlCol="0"/>
          <a:lstStyle/>
          <a:p>
            <a:pPr rtl="0">
              <a:defRPr/>
            </a:pPr>
            <a:r>
              <a:rPr lang="fr"/>
              <a:t>World Health Organization</a:t>
            </a:r>
            <a:endParaRPr lang="en-GB" dirty="0"/>
          </a:p>
        </p:txBody>
      </p:sp>
      <p:sp>
        <p:nvSpPr>
          <p:cNvPr id="5" name="Date Placeholder 4"/>
          <p:cNvSpPr>
            <a:spLocks noGrp="1"/>
          </p:cNvSpPr>
          <p:nvPr>
            <p:ph type="dt" idx="11"/>
          </p:nvPr>
        </p:nvSpPr>
        <p:spPr/>
        <p:txBody>
          <a:bodyPr rtlCol="0"/>
          <a:lstStyle/>
          <a:p>
            <a:pPr rtl="0">
              <a:defRPr/>
            </a:pPr>
            <a:r>
              <a:rPr lang="en-GB" smtClean="0"/>
              <a:t>24 April, 2014</a:t>
            </a:r>
            <a:endParaRPr lang="en-GB" dirty="0"/>
          </a:p>
        </p:txBody>
      </p:sp>
      <p:sp>
        <p:nvSpPr>
          <p:cNvPr id="6" name="Slide Number Placeholder 5"/>
          <p:cNvSpPr>
            <a:spLocks noGrp="1"/>
          </p:cNvSpPr>
          <p:nvPr>
            <p:ph type="sldNum" sz="quarter" idx="12"/>
          </p:nvPr>
        </p:nvSpPr>
        <p:spPr/>
        <p:txBody>
          <a:bodyPr rtlCol="0"/>
          <a:lstStyle/>
          <a:p>
            <a:pPr rtl="0">
              <a:defRPr/>
            </a:pPr>
            <a:r>
              <a:rPr lang="en-GB" smtClean="0"/>
              <a:t>8</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dirty="0" smtClean="0"/>
          </a:p>
        </p:txBody>
      </p:sp>
      <p:sp>
        <p:nvSpPr>
          <p:cNvPr id="34820" name="Slide Number Placeholder 3"/>
          <p:cNvSpPr>
            <a:spLocks noGrp="1"/>
          </p:cNvSpPr>
          <p:nvPr>
            <p:ph type="sldNum" sz="quarter" idx="4294967295"/>
          </p:nvPr>
        </p:nvSpPr>
        <p:spPr bwMode="auto">
          <a:xfrm>
            <a:off x="3883483" y="8684787"/>
            <a:ext cx="2972950" cy="4577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7" tIns="45074" rIns="90147" bIns="45074" rtlCol="0"/>
          <a:lstStyle>
            <a:lvl1pPr algn="l" rtl="0">
              <a:defRPr sz="3800">
                <a:solidFill>
                  <a:schemeClr val="tx1"/>
                </a:solidFill>
                <a:latin typeface="Arial" charset="0"/>
              </a:defRPr>
            </a:lvl1pPr>
            <a:lvl2pPr marL="719283" indent="-276647" algn="l" rtl="0">
              <a:defRPr sz="3800">
                <a:solidFill>
                  <a:schemeClr val="tx1"/>
                </a:solidFill>
                <a:latin typeface="Arial" charset="0"/>
              </a:defRPr>
            </a:lvl2pPr>
            <a:lvl3pPr marL="1106588" indent="-221318" algn="l" rtl="0">
              <a:defRPr sz="3800">
                <a:solidFill>
                  <a:schemeClr val="tx1"/>
                </a:solidFill>
                <a:latin typeface="Arial" charset="0"/>
              </a:defRPr>
            </a:lvl3pPr>
            <a:lvl4pPr marL="1549224" indent="-221318" algn="l" rtl="0">
              <a:defRPr sz="3800">
                <a:solidFill>
                  <a:schemeClr val="tx1"/>
                </a:solidFill>
                <a:latin typeface="Arial" charset="0"/>
              </a:defRPr>
            </a:lvl4pPr>
            <a:lvl5pPr marL="1991859" indent="-221318" algn="l" rtl="0">
              <a:defRPr sz="3800">
                <a:solidFill>
                  <a:schemeClr val="tx1"/>
                </a:solidFill>
                <a:latin typeface="Arial" charset="0"/>
              </a:defRPr>
            </a:lvl5pPr>
            <a:lvl6pPr marL="2434495" indent="-221318" algn="ctr" rtl="0" eaLnBrk="0" fontAlgn="base" hangingPunct="0">
              <a:lnSpc>
                <a:spcPct val="90000"/>
              </a:lnSpc>
              <a:spcBef>
                <a:spcPct val="0"/>
              </a:spcBef>
              <a:spcAft>
                <a:spcPct val="0"/>
              </a:spcAft>
              <a:defRPr sz="3800">
                <a:solidFill>
                  <a:schemeClr val="tx1"/>
                </a:solidFill>
                <a:latin typeface="Arial" charset="0"/>
              </a:defRPr>
            </a:lvl6pPr>
            <a:lvl7pPr marL="2877128" indent="-221318" algn="ctr" rtl="0" eaLnBrk="0" fontAlgn="base" hangingPunct="0">
              <a:lnSpc>
                <a:spcPct val="90000"/>
              </a:lnSpc>
              <a:spcBef>
                <a:spcPct val="0"/>
              </a:spcBef>
              <a:spcAft>
                <a:spcPct val="0"/>
              </a:spcAft>
              <a:defRPr sz="3800">
                <a:solidFill>
                  <a:schemeClr val="tx1"/>
                </a:solidFill>
                <a:latin typeface="Arial" charset="0"/>
              </a:defRPr>
            </a:lvl7pPr>
            <a:lvl8pPr marL="3319765" indent="-221318" algn="ctr" rtl="0" eaLnBrk="0" fontAlgn="base" hangingPunct="0">
              <a:lnSpc>
                <a:spcPct val="90000"/>
              </a:lnSpc>
              <a:spcBef>
                <a:spcPct val="0"/>
              </a:spcBef>
              <a:spcAft>
                <a:spcPct val="0"/>
              </a:spcAft>
              <a:defRPr sz="3800">
                <a:solidFill>
                  <a:schemeClr val="tx1"/>
                </a:solidFill>
                <a:latin typeface="Arial" charset="0"/>
              </a:defRPr>
            </a:lvl8pPr>
            <a:lvl9pPr marL="3762400" indent="-221318" algn="ctr" rtl="0" eaLnBrk="0" fontAlgn="base" hangingPunct="0">
              <a:lnSpc>
                <a:spcPct val="90000"/>
              </a:lnSpc>
              <a:spcBef>
                <a:spcPct val="0"/>
              </a:spcBef>
              <a:spcAft>
                <a:spcPct val="0"/>
              </a:spcAft>
              <a:defRPr sz="3800">
                <a:solidFill>
                  <a:schemeClr val="tx1"/>
                </a:solidFill>
                <a:latin typeface="Arial" charset="0"/>
              </a:defRPr>
            </a:lvl9pPr>
          </a:lstStyle>
          <a:p>
            <a:pPr rtl="0"/>
            <a:r>
              <a:rPr lang="en-US"/>
              <a:t>13</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10"/>
          <p:cNvSpPr/>
          <p:nvPr/>
        </p:nvSpPr>
        <p:spPr>
          <a:xfrm>
            <a:off x="0" y="5130483"/>
            <a:ext cx="1069606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p>
            <a:pPr algn="ctr" rtl="0"/>
            <a:endParaRPr lang="en-US" altLang="zh-CN">
              <a:solidFill>
                <a:srgbClr val="FFFFFF"/>
              </a:solidFill>
              <a:latin typeface="Lucida Sans Unicode" charset="0"/>
              <a:ea typeface="黑体" charset="0"/>
              <a:cs typeface="黑体" charset="0"/>
            </a:endParaRPr>
          </a:p>
        </p:txBody>
      </p:sp>
      <p:grpSp>
        <p:nvGrpSpPr>
          <p:cNvPr id="5" name="Group 15"/>
          <p:cNvGrpSpPr>
            <a:grpSpLocks/>
          </p:cNvGrpSpPr>
          <p:nvPr userDrawn="1"/>
        </p:nvGrpSpPr>
        <p:grpSpPr bwMode="auto">
          <a:xfrm>
            <a:off x="-3711" y="5497418"/>
            <a:ext cx="10692349" cy="2053366"/>
            <a:chOff x="-3765" y="4880373"/>
            <a:chExt cx="9147765" cy="1984715"/>
          </a:xfrm>
        </p:grpSpPr>
        <p:sp>
          <p:nvSpPr>
            <p:cNvPr id="6" name="Freeform 16"/>
            <p:cNvSpPr>
              <a:spLocks/>
            </p:cNvSpPr>
            <p:nvPr/>
          </p:nvSpPr>
          <p:spPr bwMode="auto">
            <a:xfrm>
              <a:off x="1687032" y="5279680"/>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rtlCol="0"/>
            <a:lstStyle/>
            <a:p>
              <a:pPr rtl="0"/>
              <a:endParaRPr lang="en-US" altLang="zh-CN"/>
            </a:p>
          </p:txBody>
        </p:sp>
        <p:sp>
          <p:nvSpPr>
            <p:cNvPr id="8" name="Freeform 19"/>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01648" y="1927862"/>
            <a:ext cx="9085342" cy="2012737"/>
          </a:xfrm>
        </p:spPr>
        <p:txBody>
          <a:bodyPr rtlCol="0" anchor="b"/>
          <a:lstStyle>
            <a:lvl1pPr algn="l" rtl="0">
              <a:defRPr sz="5500" b="1">
                <a:solidFill>
                  <a:schemeClr val="tx2"/>
                </a:solidFill>
                <a:effectLst>
                  <a:outerShdw blurRad="31750" dist="25400" dir="5400000" algn="tl" rotWithShape="0">
                    <a:srgbClr val="000000">
                      <a:alpha val="25000"/>
                    </a:srgbClr>
                  </a:outerShdw>
                </a:effectLst>
              </a:defRPr>
            </a:lvl1pPr>
            <a:extLst/>
          </a:lstStyle>
          <a:p>
            <a:pPr rtl="0"/>
            <a:r>
              <a:rPr lang="fr"/>
              <a:t>Cliquez et modifiez le titre</a:t>
            </a:r>
            <a:endParaRPr lang="en-US" dirty="0"/>
          </a:p>
        </p:txBody>
      </p:sp>
      <p:sp>
        <p:nvSpPr>
          <p:cNvPr id="17" name="Subtitle 16"/>
          <p:cNvSpPr>
            <a:spLocks noGrp="1"/>
          </p:cNvSpPr>
          <p:nvPr>
            <p:ph type="subTitle" idx="1"/>
          </p:nvPr>
        </p:nvSpPr>
        <p:spPr>
          <a:xfrm>
            <a:off x="801648" y="3972768"/>
            <a:ext cx="9085342" cy="1319674"/>
          </a:xfrm>
        </p:spPr>
        <p:txBody>
          <a:bodyPr lIns="52089" rIns="52089" rtlCol="0"/>
          <a:lstStyle>
            <a:lvl1pPr marL="0" marR="72924" indent="0" algn="l" rtl="0">
              <a:buNone/>
              <a:defRPr>
                <a:solidFill>
                  <a:schemeClr val="tx2"/>
                </a:solidFill>
              </a:defRPr>
            </a:lvl1pPr>
            <a:lvl2pPr marL="520888" indent="0" algn="ctr" rtl="0">
              <a:buNone/>
            </a:lvl2pPr>
            <a:lvl3pPr marL="1041776" indent="0" algn="ctr" rtl="0">
              <a:buNone/>
            </a:lvl3pPr>
            <a:lvl4pPr marL="1562664" indent="0" algn="ctr" rtl="0">
              <a:buNone/>
            </a:lvl4pPr>
            <a:lvl5pPr marL="2083552" indent="0" algn="ctr" rtl="0">
              <a:buNone/>
            </a:lvl5pPr>
            <a:lvl6pPr marL="2604440" indent="0" algn="ctr" rtl="0">
              <a:buNone/>
            </a:lvl6pPr>
            <a:lvl7pPr marL="3125328" indent="0" algn="ctr" rtl="0">
              <a:buNone/>
            </a:lvl7pPr>
            <a:lvl8pPr marL="3646216" indent="0" algn="ctr" rtl="0">
              <a:buNone/>
            </a:lvl8pPr>
            <a:lvl9pPr marL="4167104" indent="0" algn="ctr" rtl="0">
              <a:buNone/>
            </a:lvl9pPr>
            <a:extLst/>
          </a:lstStyle>
          <a:p>
            <a:pPr rtl="0"/>
            <a:r>
              <a:rPr lang="fr"/>
              <a:t>Cliquez pour modifier le style des sous-titres du masque</a:t>
            </a:r>
            <a:endParaRPr lang="en-US"/>
          </a:p>
        </p:txBody>
      </p:sp>
    </p:spTree>
    <p:extLst>
      <p:ext uri="{BB962C8B-B14F-4D97-AF65-F5344CB8AC3E}">
        <p14:creationId xmlns:p14="http://schemas.microsoft.com/office/powerpoint/2010/main" val="16071446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extLst/>
          </a:lstStyle>
          <a:p>
            <a:pPr rtl="0"/>
            <a:r>
              <a:rPr lang="fr"/>
              <a:t>Cliquez et modifiez le titre</a:t>
            </a:r>
            <a:endParaRPr lang="en-US"/>
          </a:p>
        </p:txBody>
      </p:sp>
      <p:sp>
        <p:nvSpPr>
          <p:cNvPr id="3" name="Vertical Text Placeholder 2"/>
          <p:cNvSpPr>
            <a:spLocks noGrp="1"/>
          </p:cNvSpPr>
          <p:nvPr>
            <p:ph type="body" orient="vert" idx="1"/>
          </p:nvPr>
        </p:nvSpPr>
        <p:spPr>
          <a:xfrm>
            <a:off x="534432" y="1629463"/>
            <a:ext cx="9619774" cy="4824678"/>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0147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129" y="1474846"/>
            <a:ext cx="2077727" cy="4979296"/>
          </a:xfrm>
        </p:spPr>
        <p:txBody>
          <a:bodyPr vert="eaVert" rtlCol="0"/>
          <a:lstStyle>
            <a:extLst/>
          </a:lstStyle>
          <a:p>
            <a:pPr rtl="0"/>
            <a:r>
              <a:rPr lang="fr"/>
              <a:t>Cliquez et modifiez le titre</a:t>
            </a:r>
            <a:endParaRPr lang="en-US" dirty="0"/>
          </a:p>
        </p:txBody>
      </p:sp>
      <p:sp>
        <p:nvSpPr>
          <p:cNvPr id="3" name="Vertical Text Placeholder 2"/>
          <p:cNvSpPr>
            <a:spLocks noGrp="1"/>
          </p:cNvSpPr>
          <p:nvPr>
            <p:ph type="body" orient="vert" idx="1"/>
          </p:nvPr>
        </p:nvSpPr>
        <p:spPr>
          <a:xfrm>
            <a:off x="534432" y="1474844"/>
            <a:ext cx="7392975" cy="4979296"/>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31092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4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lvl1pPr algn="l" rtl="0">
              <a:defRPr>
                <a:solidFill>
                  <a:schemeClr val="tx1"/>
                </a:solidFill>
              </a:defRPr>
            </a:lvl1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7" name="Title 6"/>
          <p:cNvSpPr>
            <a:spLocks noGrp="1"/>
          </p:cNvSpPr>
          <p:nvPr>
            <p:ph type="title"/>
          </p:nvPr>
        </p:nvSpPr>
        <p:spPr/>
        <p:txBody>
          <a:bodyPr rtlCol="0"/>
          <a:lstStyle>
            <a:extLst/>
          </a:lstStyle>
          <a:p>
            <a:pPr rtl="0"/>
            <a:r>
              <a:rPr lang="fr"/>
              <a:t>Cliquez et modifiez le titre</a:t>
            </a:r>
            <a:endParaRPr lang="en-US" dirty="0"/>
          </a:p>
        </p:txBody>
      </p:sp>
      <p:cxnSp>
        <p:nvCxnSpPr>
          <p:cNvPr id="8" name="Connecteur droit 7"/>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03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Chevron 3"/>
          <p:cNvSpPr>
            <a:spLocks noChangeArrowheads="1"/>
          </p:cNvSpPr>
          <p:nvPr/>
        </p:nvSpPr>
        <p:spPr bwMode="auto">
          <a:xfrm>
            <a:off x="4251332" y="3305652"/>
            <a:ext cx="213401"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5" name="Chevron 4"/>
          <p:cNvSpPr>
            <a:spLocks noChangeArrowheads="1"/>
          </p:cNvSpPr>
          <p:nvPr/>
        </p:nvSpPr>
        <p:spPr bwMode="auto">
          <a:xfrm>
            <a:off x="4032364" y="3305652"/>
            <a:ext cx="215257"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2" name="Title 1"/>
          <p:cNvSpPr>
            <a:spLocks noGrp="1"/>
          </p:cNvSpPr>
          <p:nvPr>
            <p:ph type="title"/>
          </p:nvPr>
        </p:nvSpPr>
        <p:spPr>
          <a:xfrm>
            <a:off x="844403" y="1165683"/>
            <a:ext cx="9085342" cy="2011680"/>
          </a:xfrm>
        </p:spPr>
        <p:txBody>
          <a:bodyPr rtlCol="0" anchor="b"/>
          <a:lstStyle>
            <a:lvl1pPr algn="l" rtl="0">
              <a:buNone/>
              <a:defRPr sz="5500" b="1" cap="none" baseline="0">
                <a:effectLst>
                  <a:outerShdw blurRad="31750" dist="25400" dir="5400000" algn="tl" rotWithShape="0">
                    <a:srgbClr val="000000">
                      <a:alpha val="25000"/>
                    </a:srgbClr>
                  </a:outerShdw>
                </a:effectLst>
              </a:defRPr>
            </a:lvl1pPr>
            <a:extLst/>
          </a:lstStyle>
          <a:p>
            <a:pPr rtl="0"/>
            <a:r>
              <a:rPr lang="fr"/>
              <a:t>Cliquez et modifiez le titre</a:t>
            </a:r>
            <a:endParaRPr lang="en-US"/>
          </a:p>
        </p:txBody>
      </p:sp>
      <p:sp>
        <p:nvSpPr>
          <p:cNvPr id="3" name="Text Placeholder 2"/>
          <p:cNvSpPr>
            <a:spLocks noGrp="1"/>
          </p:cNvSpPr>
          <p:nvPr>
            <p:ph type="body" idx="1"/>
          </p:nvPr>
        </p:nvSpPr>
        <p:spPr>
          <a:xfrm>
            <a:off x="4585352" y="3224883"/>
            <a:ext cx="5344319" cy="1600377"/>
          </a:xfrm>
        </p:spPr>
        <p:txBody>
          <a:bodyPr rtlCol="0"/>
          <a:lstStyle>
            <a:lvl1pPr marL="0" indent="0" algn="l" rtl="0">
              <a:buNone/>
              <a:defRPr sz="2600">
                <a:solidFill>
                  <a:schemeClr val="tx1"/>
                </a:solidFill>
              </a:defRPr>
            </a:lvl1pPr>
            <a:lvl2pPr algn="l" rtl="0">
              <a:buNone/>
              <a:defRPr sz="2100">
                <a:solidFill>
                  <a:schemeClr val="tx1">
                    <a:tint val="75000"/>
                  </a:schemeClr>
                </a:solidFill>
              </a:defRPr>
            </a:lvl2pPr>
            <a:lvl3pPr algn="l" rtl="0">
              <a:buNone/>
              <a:defRPr sz="1800">
                <a:solidFill>
                  <a:schemeClr val="tx1">
                    <a:tint val="75000"/>
                  </a:schemeClr>
                </a:solidFill>
              </a:defRPr>
            </a:lvl3pPr>
            <a:lvl4pPr algn="l" rtl="0">
              <a:buNone/>
              <a:defRPr sz="1600">
                <a:solidFill>
                  <a:schemeClr val="tx1">
                    <a:tint val="75000"/>
                  </a:schemeClr>
                </a:solidFill>
              </a:defRPr>
            </a:lvl4pPr>
            <a:lvl5pPr algn="l" rtl="0">
              <a:buNone/>
              <a:defRPr sz="1600">
                <a:solidFill>
                  <a:schemeClr val="tx1">
                    <a:tint val="75000"/>
                  </a:schemeClr>
                </a:solidFill>
              </a:defRPr>
            </a:lvl5pPr>
            <a:extLst/>
          </a:lstStyle>
          <a:p>
            <a:pPr lvl="0" rtl="0"/>
            <a:r>
              <a:rPr lang="fr"/>
              <a:t>Cliquez pour modifier les styles du texte du masque</a:t>
            </a:r>
          </a:p>
        </p:txBody>
      </p:sp>
    </p:spTree>
    <p:extLst>
      <p:ext uri="{BB962C8B-B14F-4D97-AF65-F5344CB8AC3E}">
        <p14:creationId xmlns:p14="http://schemas.microsoft.com/office/powerpoint/2010/main" val="315076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432"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4" name="Content Placeholder 3"/>
          <p:cNvSpPr>
            <a:spLocks noGrp="1"/>
          </p:cNvSpPr>
          <p:nvPr>
            <p:ph sz="half" idx="2"/>
          </p:nvPr>
        </p:nvSpPr>
        <p:spPr>
          <a:xfrm>
            <a:off x="5433391"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Title 7"/>
          <p:cNvSpPr>
            <a:spLocks noGrp="1"/>
          </p:cNvSpPr>
          <p:nvPr>
            <p:ph type="title"/>
          </p:nvPr>
        </p:nvSpPr>
        <p:spPr/>
        <p:txBody>
          <a:bodyPr rtlCol="0"/>
          <a:lstStyle>
            <a:extLst/>
          </a:lstStyle>
          <a:p>
            <a:pPr rtl="0"/>
            <a:r>
              <a:rPr lang="fr"/>
              <a:t>Cliquez et modifiez le titre</a:t>
            </a:r>
            <a:endParaRPr lang="en-US"/>
          </a:p>
        </p:txBody>
      </p:sp>
      <p:cxnSp>
        <p:nvCxnSpPr>
          <p:cNvPr id="9" name="Connecteur droit 8"/>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598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0355"/>
            <a:ext cx="9619774" cy="1257300"/>
          </a:xfrm>
        </p:spPr>
        <p:txBody>
          <a:bodyPr rtlCol="0"/>
          <a:lstStyle>
            <a:lvl1pPr algn="l" rtl="0">
              <a:defRPr/>
            </a:lvl1pPr>
            <a:extLst/>
          </a:lstStyle>
          <a:p>
            <a:pPr rtl="0"/>
            <a:r>
              <a:rPr lang="fr"/>
              <a:t>Cliquez et modifiez le titre</a:t>
            </a:r>
            <a:endParaRPr lang="en-US" dirty="0"/>
          </a:p>
        </p:txBody>
      </p:sp>
      <p:sp>
        <p:nvSpPr>
          <p:cNvPr id="3" name="Text Placeholder 2"/>
          <p:cNvSpPr>
            <a:spLocks noGrp="1"/>
          </p:cNvSpPr>
          <p:nvPr>
            <p:ph type="body" idx="1"/>
          </p:nvPr>
        </p:nvSpPr>
        <p:spPr>
          <a:xfrm>
            <a:off x="534432" y="5951220"/>
            <a:ext cx="4722671"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4" name="Text Placeholder 3"/>
          <p:cNvSpPr>
            <a:spLocks noGrp="1"/>
          </p:cNvSpPr>
          <p:nvPr>
            <p:ph type="body" sz="half" idx="3"/>
          </p:nvPr>
        </p:nvSpPr>
        <p:spPr>
          <a:xfrm>
            <a:off x="5429682" y="5951220"/>
            <a:ext cx="4724526"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5" name="Content Placeholder 4"/>
          <p:cNvSpPr>
            <a:spLocks noGrp="1"/>
          </p:cNvSpPr>
          <p:nvPr>
            <p:ph sz="quarter" idx="2"/>
          </p:nvPr>
        </p:nvSpPr>
        <p:spPr>
          <a:xfrm>
            <a:off x="534432" y="1588724"/>
            <a:ext cx="4722671" cy="4335939"/>
          </a:xfrm>
          <a:ln>
            <a:noFill/>
            <a:prstDash val="sysDash"/>
            <a:miter lim="800000"/>
          </a:ln>
        </p:spPr>
        <p:txBody>
          <a:bodyPr rtlCol="0"/>
          <a:lstStyle>
            <a:lvl1pPr algn="l" rtl="0">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Content Placeholder 5"/>
          <p:cNvSpPr>
            <a:spLocks noGrp="1"/>
          </p:cNvSpPr>
          <p:nvPr>
            <p:ph sz="quarter" idx="4"/>
          </p:nvPr>
        </p:nvSpPr>
        <p:spPr>
          <a:xfrm>
            <a:off x="5429680" y="1588724"/>
            <a:ext cx="4724526" cy="4335939"/>
          </a:xfrm>
          <a:ln>
            <a:noFill/>
            <a:prstDash val="sysDash"/>
            <a:miter lim="800000"/>
          </a:ln>
        </p:spPr>
        <p:txBody>
          <a:bodyPr rtlCol="0"/>
          <a:lstStyle>
            <a:lvl1pPr algn="l" rtl="0">
              <a:spcBef>
                <a:spcPts val="0"/>
              </a:spcBef>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7" name="Date Placeholder 6"/>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8" name="Footer Placeholder 7"/>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cxnSp>
        <p:nvCxnSpPr>
          <p:cNvPr id="10" name="Connecteur droit 9"/>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pPr rtl="0"/>
            <a:r>
              <a:rPr lang="fr"/>
              <a:t>Cliquez et modifiez le titre</a:t>
            </a:r>
            <a:endParaRPr lang="en-US"/>
          </a:p>
        </p:txBody>
      </p:sp>
      <p:sp>
        <p:nvSpPr>
          <p:cNvPr id="3" name="Date Placeholder 2"/>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4" name="Footer Placeholder 3"/>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5" name="Slide Number Placeholder 4"/>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1711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8864" y="5364480"/>
            <a:ext cx="8745625" cy="502920"/>
          </a:xfrm>
        </p:spPr>
        <p:txBody>
          <a:bodyPr rtlCol="0" anchor="t">
            <a:noAutofit/>
            <a:sp3d prstMaterial="softEdge">
              <a:bevelT w="0" h="0"/>
            </a:sp3d>
          </a:bodyPr>
          <a:lstStyle>
            <a:lvl1pPr algn="l" rtl="0">
              <a:buNone/>
              <a:defRPr sz="2800" b="0">
                <a:solidFill>
                  <a:schemeClr val="accent1"/>
                </a:solidFill>
                <a:effectLst/>
              </a:defRPr>
            </a:lvl1pPr>
            <a:extLst/>
          </a:lstStyle>
          <a:p>
            <a:pPr rtl="0"/>
            <a:r>
              <a:rPr lang="fr"/>
              <a:t>Cliquez et modifiez le titre</a:t>
            </a:r>
            <a:endParaRPr lang="en-US"/>
          </a:p>
        </p:txBody>
      </p:sp>
      <p:sp>
        <p:nvSpPr>
          <p:cNvPr id="3" name="Text Placeholder 2"/>
          <p:cNvSpPr>
            <a:spLocks noGrp="1"/>
          </p:cNvSpPr>
          <p:nvPr>
            <p:ph type="body" idx="2"/>
          </p:nvPr>
        </p:nvSpPr>
        <p:spPr>
          <a:xfrm>
            <a:off x="5166175" y="5890612"/>
            <a:ext cx="4645995" cy="1005840"/>
          </a:xfrm>
        </p:spPr>
        <p:txBody>
          <a:bodyPr rtlCol="0"/>
          <a:lstStyle>
            <a:lvl1pPr marL="0" indent="0" algn="l" rtl="0">
              <a:buNone/>
              <a:defRPr sz="1800"/>
            </a:lvl1pPr>
            <a:lvl2pPr algn="l" rtl="0">
              <a:buNone/>
              <a:defRPr sz="1400"/>
            </a:lvl2pPr>
            <a:lvl3pPr algn="l" rtl="0">
              <a:buNone/>
              <a:defRPr sz="1100"/>
            </a:lvl3pPr>
            <a:lvl4pPr algn="l" rtl="0">
              <a:buNone/>
              <a:defRPr sz="1000"/>
            </a:lvl4pPr>
            <a:lvl5pPr algn="l" rtl="0">
              <a:buNone/>
              <a:defRPr sz="1000"/>
            </a:lvl5pPr>
            <a:extLst/>
          </a:lstStyle>
          <a:p>
            <a:pPr lvl="0" rtl="0"/>
            <a:r>
              <a:rPr lang="fr"/>
              <a:t>Cliquez pour modifier les styles du texte du masque</a:t>
            </a:r>
          </a:p>
        </p:txBody>
      </p:sp>
      <p:sp>
        <p:nvSpPr>
          <p:cNvPr id="4" name="Content Placeholder 3"/>
          <p:cNvSpPr>
            <a:spLocks noGrp="1"/>
          </p:cNvSpPr>
          <p:nvPr>
            <p:ph sz="half" idx="1"/>
          </p:nvPr>
        </p:nvSpPr>
        <p:spPr>
          <a:xfrm>
            <a:off x="1068864" y="301752"/>
            <a:ext cx="8743306" cy="5029200"/>
          </a:xfrm>
        </p:spPr>
        <p:txBody>
          <a:bodyPr rtlCol="0"/>
          <a:lstStyle>
            <a:lvl1pPr algn="l" rtl="0">
              <a:defRPr sz="3600"/>
            </a:lvl1pPr>
            <a:lvl2pPr algn="l" rtl="0">
              <a:defRPr sz="3200"/>
            </a:lvl2pPr>
            <a:lvl3pPr algn="l" rtl="0">
              <a:defRPr sz="2700"/>
            </a:lvl3pPr>
            <a:lvl4pPr algn="l" rtl="0">
              <a:defRPr sz="2300"/>
            </a:lvl4pPr>
            <a:lvl5pPr algn="l" rtl="0">
              <a:defRPr sz="23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5"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6"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Tree>
    <p:extLst>
      <p:ext uri="{BB962C8B-B14F-4D97-AF65-F5344CB8AC3E}">
        <p14:creationId xmlns:p14="http://schemas.microsoft.com/office/powerpoint/2010/main" val="16193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0"/>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6" name="Freeform 15"/>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7" name="Right Triangle 16"/>
          <p:cNvSpPr>
            <a:spLocks/>
          </p:cNvSpPr>
          <p:nvPr/>
        </p:nvSpPr>
        <p:spPr bwMode="auto">
          <a:xfrm>
            <a:off x="-7062" y="6370378"/>
            <a:ext cx="3977045" cy="1188955"/>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8" name="Straight Connector 18"/>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10128227"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10" name="Chevron 9"/>
          <p:cNvSpPr>
            <a:spLocks noChangeArrowheads="1"/>
          </p:cNvSpPr>
          <p:nvPr/>
        </p:nvSpPr>
        <p:spPr bwMode="auto">
          <a:xfrm>
            <a:off x="9909259"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4" name="Text Placeholder 3"/>
          <p:cNvSpPr>
            <a:spLocks noGrp="1"/>
          </p:cNvSpPr>
          <p:nvPr>
            <p:ph type="body" sz="half" idx="2"/>
          </p:nvPr>
        </p:nvSpPr>
        <p:spPr>
          <a:xfrm>
            <a:off x="1334013" y="5987742"/>
            <a:ext cx="8372766" cy="713055"/>
          </a:xfrm>
          <a:noFill/>
        </p:spPr>
        <p:txBody>
          <a:bodyPr tIns="0" rtlCol="0"/>
          <a:lstStyle>
            <a:lvl1pPr marL="0" marR="20836" indent="0" algn="l" rtl="0">
              <a:buNone/>
              <a:defRPr sz="1600"/>
            </a:lvl1pPr>
            <a:lvl2pPr algn="l" rtl="0">
              <a:defRPr sz="1400"/>
            </a:lvl2pPr>
            <a:lvl3pPr algn="l" rtl="0">
              <a:defRPr sz="1100"/>
            </a:lvl3pPr>
            <a:lvl4pPr algn="l" rtl="0">
              <a:defRPr sz="1000"/>
            </a:lvl4pPr>
            <a:lvl5pPr algn="l" rtl="0">
              <a:defRPr sz="1000"/>
            </a:lvl5pPr>
            <a:extLst/>
          </a:lstStyle>
          <a:p>
            <a:pPr lvl="0" rtl="0"/>
            <a:r>
              <a:rPr lang="fr"/>
              <a:t>Cliquez pour modifier les styles du texte du masque</a:t>
            </a:r>
          </a:p>
        </p:txBody>
      </p:sp>
      <p:sp>
        <p:nvSpPr>
          <p:cNvPr id="3" name="Picture Placeholder 2"/>
          <p:cNvSpPr>
            <a:spLocks noGrp="1"/>
          </p:cNvSpPr>
          <p:nvPr>
            <p:ph type="pic" idx="1"/>
          </p:nvPr>
        </p:nvSpPr>
        <p:spPr>
          <a:xfrm>
            <a:off x="267216" y="208965"/>
            <a:ext cx="10154206" cy="4828032"/>
          </a:xfrm>
          <a:prstGeom prst="rect">
            <a:avLst/>
          </a:prstGeom>
          <a:solidFill>
            <a:schemeClr val="bg2"/>
          </a:solidFill>
          <a:ln>
            <a:solidFill>
              <a:schemeClr val="bg1"/>
            </a:solidFill>
          </a:ln>
          <a:effectLst>
            <a:innerShdw blurRad="95250">
              <a:srgbClr val="000000"/>
            </a:innerShdw>
          </a:effectLst>
        </p:spPr>
        <p:txBody>
          <a:bodyPr rtlCol="0">
            <a:normAutofit/>
          </a:bodyPr>
          <a:lstStyle>
            <a:lvl1pPr marL="0" indent="0" algn="l" rtl="0">
              <a:buNone/>
              <a:defRPr sz="3600"/>
            </a:lvl1pPr>
            <a:extLst/>
          </a:lstStyle>
          <a:p>
            <a:pPr lvl="0" rtl="0"/>
            <a:r>
              <a:rPr lang="fr" noProof="0"/>
              <a:t>Faire glisser l'image vers l'espace réservé ou cliquer sur l'icône pour l'ajouter</a:t>
            </a:r>
            <a:endParaRPr lang="en-US" noProof="0" dirty="0"/>
          </a:p>
        </p:txBody>
      </p:sp>
      <p:sp>
        <p:nvSpPr>
          <p:cNvPr id="2" name="Title 1"/>
          <p:cNvSpPr>
            <a:spLocks noGrp="1"/>
          </p:cNvSpPr>
          <p:nvPr>
            <p:ph type="title"/>
          </p:nvPr>
        </p:nvSpPr>
        <p:spPr>
          <a:xfrm>
            <a:off x="267216" y="5351634"/>
            <a:ext cx="9439564" cy="618939"/>
          </a:xfrm>
          <a:noFill/>
        </p:spPr>
        <p:txBody>
          <a:bodyPr rtlCol="0" anchor="t">
            <a:sp3d prstMaterial="softEdge"/>
          </a:bodyPr>
          <a:lstStyle>
            <a:lvl1pPr marR="0" algn="l" rtl="0">
              <a:buNone/>
              <a:defRPr sz="3400" b="0">
                <a:solidFill>
                  <a:schemeClr val="accent1"/>
                </a:solidFill>
                <a:effectLst>
                  <a:outerShdw blurRad="50800" dist="25000" dir="5400000" algn="t" rotWithShape="0">
                    <a:prstClr val="black">
                      <a:alpha val="45000"/>
                    </a:prstClr>
                  </a:outerShdw>
                </a:effectLst>
              </a:defRPr>
            </a:lvl1pPr>
            <a:extLst/>
          </a:lstStyle>
          <a:p>
            <a:pPr rtl="0"/>
            <a:r>
              <a:rPr lang="fr"/>
              <a:t>Cliquez et modifiez le titre</a:t>
            </a:r>
            <a:endParaRPr lang="en-US"/>
          </a:p>
        </p:txBody>
      </p:sp>
      <p:sp>
        <p:nvSpPr>
          <p:cNvPr id="11"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12"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13" name="Slide Number Placeholder 6"/>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265902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ght Triangle 13"/>
          <p:cNvSpPr>
            <a:spLocks/>
          </p:cNvSpPr>
          <p:nvPr userDrawn="1"/>
        </p:nvSpPr>
        <p:spPr bwMode="auto">
          <a:xfrm>
            <a:off x="-7062" y="6370378"/>
            <a:ext cx="3977045" cy="1188955"/>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dirty="0">
              <a:solidFill>
                <a:srgbClr val="FFFFFF"/>
              </a:solidFill>
              <a:latin typeface="Lucida Sans Unicode" charset="0"/>
            </a:endParaRPr>
          </a:p>
        </p:txBody>
      </p:sp>
      <p:sp>
        <p:nvSpPr>
          <p:cNvPr id="13" name="Freeform 12"/>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12" name="Freeform 11"/>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cxnSp>
        <p:nvCxnSpPr>
          <p:cNvPr id="15" name="Straight Connector 14"/>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432" y="302102"/>
            <a:ext cx="9619774" cy="1014325"/>
          </a:xfrm>
          <a:prstGeom prst="rect">
            <a:avLst/>
          </a:prstGeom>
        </p:spPr>
        <p:txBody>
          <a:bodyPr vert="horz" lIns="104178" tIns="52089" rIns="104178" bIns="52089" rtlCol="0" anchor="ctr">
            <a:normAutofit/>
            <a:scene3d>
              <a:camera prst="orthographicFront"/>
              <a:lightRig rig="soft" dir="t"/>
            </a:scene3d>
            <a:sp3d prstMaterial="softEdge">
              <a:bevelT w="25400" h="25400"/>
            </a:sp3d>
          </a:bodyPr>
          <a:lstStyle>
            <a:extLst/>
          </a:lstStyle>
          <a:p>
            <a:pPr rtl="0"/>
            <a:r>
              <a:rPr lang="fr"/>
              <a:t>Cliquez et modifiez le titre</a:t>
            </a:r>
            <a:endParaRPr lang="en-US" dirty="0"/>
          </a:p>
        </p:txBody>
      </p:sp>
      <p:sp>
        <p:nvSpPr>
          <p:cNvPr id="1033" name="Text Placeholder 29"/>
          <p:cNvSpPr>
            <a:spLocks noGrp="1"/>
          </p:cNvSpPr>
          <p:nvPr>
            <p:ph type="body" idx="1"/>
          </p:nvPr>
        </p:nvSpPr>
        <p:spPr bwMode="auto">
          <a:xfrm>
            <a:off x="534432" y="1629252"/>
            <a:ext cx="9619774" cy="44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4178" tIns="52089" rIns="104178" bIns="52089" numCol="1" rtlCol="0" anchor="t" anchorCtr="0" compatLnSpc="1">
            <a:prstTxWarp prst="textNoShape">
              <a:avLst/>
            </a:prstTxWarp>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ltLang="zh-CN" dirty="0"/>
          </a:p>
        </p:txBody>
      </p:sp>
      <p:pic>
        <p:nvPicPr>
          <p:cNvPr id="11" name="Picture 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9468740" y="6164153"/>
            <a:ext cx="1058142" cy="7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p:nvPr userDrawn="1"/>
        </p:nvSpPr>
        <p:spPr>
          <a:xfrm>
            <a:off x="6477278" y="6862995"/>
            <a:ext cx="3967943" cy="689934"/>
          </a:xfrm>
          <a:prstGeom prst="rect">
            <a:avLst/>
          </a:prstGeom>
          <a:noFill/>
        </p:spPr>
        <p:txBody>
          <a:bodyPr wrap="none" lIns="104141" tIns="52071" rIns="104141" bIns="52071" rtlCol="0">
            <a:spAutoFit/>
          </a:bodyPr>
          <a:lstStyle/>
          <a:p>
            <a:pPr algn="r" rtl="0"/>
            <a:r>
              <a:rPr lang="fr" sz="1900">
                <a:solidFill>
                  <a:schemeClr val="accent4"/>
                </a:solidFill>
              </a:rPr>
              <a:t>Global Laboratory Initiative</a:t>
            </a:r>
          </a:p>
          <a:p>
            <a:pPr algn="r" rtl="0"/>
            <a:r>
              <a:rPr lang="fr" sz="1900" b="1">
                <a:solidFill>
                  <a:schemeClr val="accent5"/>
                </a:solidFill>
              </a:rPr>
              <a:t>Xpert MTB/RIF Training Package</a:t>
            </a:r>
          </a:p>
        </p:txBody>
      </p:sp>
      <p:sp>
        <p:nvSpPr>
          <p:cNvPr id="24" name="Espace réservé du numéro de diapositive 2"/>
          <p:cNvSpPr txBox="1">
            <a:spLocks/>
          </p:cNvSpPr>
          <p:nvPr userDrawn="1"/>
        </p:nvSpPr>
        <p:spPr>
          <a:xfrm>
            <a:off x="41493" y="7062665"/>
            <a:ext cx="910338" cy="432049"/>
          </a:xfrm>
          <a:prstGeom prst="rect">
            <a:avLst/>
          </a:prstGeom>
        </p:spPr>
        <p:txBody>
          <a:bodyPr lIns="104178" tIns="52089" rIns="104178" bIns="52089" rtlCol="0"/>
          <a:ls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a:lstStyle>
          <a:p>
            <a:pPr algn="r" rtl="0"/>
            <a:r>
              <a:rPr lang="fr">
                <a:solidFill>
                  <a:srgbClr val="39639D"/>
                </a:solidFill>
              </a:rPr>
              <a:t>-</a:t>
            </a:r>
            <a:r>
              <a:rPr lang="en-US" altLang="zh-CN" smtClean="0">
                <a:solidFill>
                  <a:schemeClr val="bg1"/>
                </a:solidFill>
              </a:rPr>
              <a:t>‹#›</a:t>
            </a:r>
            <a:r>
              <a:rPr lang="fr">
                <a:solidFill>
                  <a:srgbClr val="39639D"/>
                </a:solidFill>
              </a:rPr>
              <a:t>-</a:t>
            </a:r>
            <a:endParaRPr lang="en-US" altLang="zh-CN" dirty="0">
              <a:solidFill>
                <a:srgbClr val="39639D"/>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 id="2147483724"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7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p:titleStyle>
    <p:body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tx1"/>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0888" algn="l" rtl="0" eaLnBrk="1" latinLnBrk="0" hangingPunct="1">
        <a:defRPr kumimoji="0" kern="1200">
          <a:solidFill>
            <a:schemeClr val="tx1"/>
          </a:solidFill>
          <a:latin typeface="+mn-lt"/>
          <a:ea typeface="+mn-ea"/>
          <a:cs typeface="+mn-cs"/>
        </a:defRPr>
      </a:lvl2pPr>
      <a:lvl3pPr marL="1041776" algn="l" rtl="0" eaLnBrk="1" latinLnBrk="0" hangingPunct="1">
        <a:defRPr kumimoji="0" kern="1200">
          <a:solidFill>
            <a:schemeClr val="tx1"/>
          </a:solidFill>
          <a:latin typeface="+mn-lt"/>
          <a:ea typeface="+mn-ea"/>
          <a:cs typeface="+mn-cs"/>
        </a:defRPr>
      </a:lvl3pPr>
      <a:lvl4pPr marL="1562664" algn="l" rtl="0" eaLnBrk="1" latinLnBrk="0" hangingPunct="1">
        <a:defRPr kumimoji="0" kern="1200">
          <a:solidFill>
            <a:schemeClr val="tx1"/>
          </a:solidFill>
          <a:latin typeface="+mn-lt"/>
          <a:ea typeface="+mn-ea"/>
          <a:cs typeface="+mn-cs"/>
        </a:defRPr>
      </a:lvl4pPr>
      <a:lvl5pPr marL="2083552" algn="l" rtl="0" eaLnBrk="1" latinLnBrk="0" hangingPunct="1">
        <a:defRPr kumimoji="0" kern="1200">
          <a:solidFill>
            <a:schemeClr val="tx1"/>
          </a:solidFill>
          <a:latin typeface="+mn-lt"/>
          <a:ea typeface="+mn-ea"/>
          <a:cs typeface="+mn-cs"/>
        </a:defRPr>
      </a:lvl5pPr>
      <a:lvl6pPr marL="2604440" algn="l" rtl="0" eaLnBrk="1" latinLnBrk="0" hangingPunct="1">
        <a:defRPr kumimoji="0" kern="1200">
          <a:solidFill>
            <a:schemeClr val="tx1"/>
          </a:solidFill>
          <a:latin typeface="+mn-lt"/>
          <a:ea typeface="+mn-ea"/>
          <a:cs typeface="+mn-cs"/>
        </a:defRPr>
      </a:lvl6pPr>
      <a:lvl7pPr marL="3125328" algn="l" rtl="0" eaLnBrk="1" latinLnBrk="0" hangingPunct="1">
        <a:defRPr kumimoji="0" kern="1200">
          <a:solidFill>
            <a:schemeClr val="tx1"/>
          </a:solidFill>
          <a:latin typeface="+mn-lt"/>
          <a:ea typeface="+mn-ea"/>
          <a:cs typeface="+mn-cs"/>
        </a:defRPr>
      </a:lvl7pPr>
      <a:lvl8pPr marL="3646216" algn="l" rtl="0" eaLnBrk="1" latinLnBrk="0" hangingPunct="1">
        <a:defRPr kumimoji="0" kern="1200">
          <a:solidFill>
            <a:schemeClr val="tx1"/>
          </a:solidFill>
          <a:latin typeface="+mn-lt"/>
          <a:ea typeface="+mn-ea"/>
          <a:cs typeface="+mn-cs"/>
        </a:defRPr>
      </a:lvl8pPr>
      <a:lvl9pPr marL="416710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aphl.org/aphlprograms/global/Documents/GH_2011July_VentilatedWorkstationGuidance.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www.finddiagnostics.org/export/sites/default/resource-centre/reports_brochures/docs/malaria_rdt_transport_healthclinics_may09.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who.int/tb/laboratory/resour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liqualit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35727" y="2107724"/>
            <a:ext cx="9258904" cy="1520968"/>
          </a:xfrm>
          <a:prstGeom prst="rect">
            <a:avLst/>
          </a:prstGeom>
          <a:noFill/>
          <a:ln w="9525">
            <a:noFill/>
            <a:miter lim="800000"/>
            <a:headEnd/>
            <a:tailEnd/>
          </a:ln>
          <a:effec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 sz="4600" dirty="0">
                <a:solidFill>
                  <a:schemeClr val="accent5"/>
                </a:solidFill>
                <a:effectLst>
                  <a:outerShdw blurRad="38100" dist="38100" dir="2700000" algn="tl">
                    <a:srgbClr val="DDDDDD"/>
                  </a:outerShdw>
                </a:effectLst>
              </a:rPr>
              <a:t>Module 2 : </a:t>
            </a:r>
          </a:p>
          <a:p>
            <a:pPr rtl="0" eaLnBrk="1" hangingPunct="1"/>
            <a:r>
              <a:rPr lang="fr" sz="4600" dirty="0">
                <a:solidFill>
                  <a:schemeClr val="accent5"/>
                </a:solidFill>
                <a:effectLst>
                  <a:outerShdw blurRad="38100" dist="38100" dir="2700000" algn="tl">
                    <a:srgbClr val="DDDDDD"/>
                  </a:outerShdw>
                </a:effectLst>
              </a:rPr>
              <a:t>Lignes directrices en matière de biosécurité</a:t>
            </a:r>
          </a:p>
        </p:txBody>
      </p:sp>
      <p:sp>
        <p:nvSpPr>
          <p:cNvPr id="9220" name="TextBox 3"/>
          <p:cNvSpPr txBox="1">
            <a:spLocks noChangeArrowheads="1"/>
          </p:cNvSpPr>
          <p:nvPr/>
        </p:nvSpPr>
        <p:spPr bwMode="auto">
          <a:xfrm>
            <a:off x="1219898" y="6679407"/>
            <a:ext cx="9582313" cy="3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a:r>
              <a:rPr lang="fr">
                <a:solidFill>
                  <a:schemeClr val="bg1"/>
                </a:solidFill>
              </a:rPr>
              <a:t>Global Laboratory Initiative – Programme de formation sur Xpert MTB/RIF</a:t>
            </a:r>
            <a:endParaRPr lang="en-US"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756" y="207504"/>
            <a:ext cx="215988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rtlCol="0">
            <a:normAutofit fontScale="90000"/>
          </a:bodyPr>
          <a:lstStyle/>
          <a:p>
            <a:pPr rtl="0" eaLnBrk="1" hangingPunct="1"/>
            <a:r>
              <a:rPr lang="fr" sz="4400"/>
              <a:t>Niveaux de précaution des risques Risque faible</a:t>
            </a:r>
          </a:p>
        </p:txBody>
      </p:sp>
      <p:graphicFrame>
        <p:nvGraphicFramePr>
          <p:cNvPr id="2" name="Table 1"/>
          <p:cNvGraphicFramePr>
            <a:graphicFrameLocks noGrp="1"/>
          </p:cNvGraphicFramePr>
          <p:nvPr>
            <p:extLst>
              <p:ext uri="{D42A27DB-BD31-4B8C-83A1-F6EECF244321}">
                <p14:modId xmlns:p14="http://schemas.microsoft.com/office/powerpoint/2010/main" val="2212419613"/>
              </p:ext>
            </p:extLst>
          </p:nvPr>
        </p:nvGraphicFramePr>
        <p:xfrm>
          <a:off x="591790" y="1611661"/>
          <a:ext cx="9505059" cy="4937336"/>
        </p:xfrm>
        <a:graphic>
          <a:graphicData uri="http://schemas.openxmlformats.org/drawingml/2006/table">
            <a:tbl>
              <a:tblPr firstRow="1" bandRow="1">
                <a:tableStyleId>{5940675A-B579-460E-94D1-54222C63F5DA}</a:tableStyleId>
              </a:tblPr>
              <a:tblGrid>
                <a:gridCol w="3168353"/>
                <a:gridCol w="3168353"/>
                <a:gridCol w="3168353"/>
              </a:tblGrid>
              <a:tr h="767336">
                <a:tc>
                  <a:txBody>
                    <a:bodyPr/>
                    <a:lstStyle/>
                    <a:p>
                      <a:pPr algn="l" rtl="0"/>
                      <a:r>
                        <a:rPr lang="fr" sz="2400" b="1"/>
                        <a:t>Niveau de risque d'un laboratoire tuberculeuse</a:t>
                      </a:r>
                      <a:endParaRPr lang="en-US" sz="2400" b="1" dirty="0"/>
                    </a:p>
                  </a:txBody>
                  <a:tcPr marL="91399" marR="91399" marT="45614" marB="45614">
                    <a:solidFill>
                      <a:srgbClr val="C4DAF4"/>
                    </a:solidFill>
                  </a:tcPr>
                </a:tc>
                <a:tc>
                  <a:txBody>
                    <a:bodyPr/>
                    <a:lstStyle/>
                    <a:p>
                      <a:pPr algn="l" rtl="0"/>
                      <a:r>
                        <a:rPr lang="fr" sz="2400" b="1"/>
                        <a:t>Activités de laboratoire</a:t>
                      </a:r>
                      <a:endParaRPr lang="en-US" sz="2400" b="1" dirty="0"/>
                    </a:p>
                  </a:txBody>
                  <a:tcPr marL="91399" marR="91399" marT="45614" marB="45614">
                    <a:solidFill>
                      <a:srgbClr val="C4DAF4"/>
                    </a:solidFill>
                  </a:tcPr>
                </a:tc>
                <a:tc>
                  <a:txBody>
                    <a:bodyPr/>
                    <a:lstStyle/>
                    <a:p>
                      <a:pPr algn="l" rtl="0"/>
                      <a:r>
                        <a:rPr lang="fr" sz="2400" b="1"/>
                        <a:t>Évaluation des risques</a:t>
                      </a:r>
                      <a:endParaRPr lang="en-US" sz="2400" b="1" dirty="0"/>
                    </a:p>
                  </a:txBody>
                  <a:tcPr marL="91399" marR="91399" marT="45614" marB="45614">
                    <a:solidFill>
                      <a:srgbClr val="C4DAF4"/>
                    </a:solidFill>
                  </a:tcPr>
                </a:tc>
              </a:tr>
              <a:tr h="3193103">
                <a:tc>
                  <a:txBody>
                    <a:bodyPr/>
                    <a:lstStyle/>
                    <a:p>
                      <a:pPr algn="l" rtl="0"/>
                      <a:r>
                        <a:rPr lang="fr" sz="2400"/>
                        <a:t>Risque faible</a:t>
                      </a:r>
                      <a:endParaRPr lang="en-US" sz="2400" dirty="0"/>
                    </a:p>
                  </a:txBody>
                  <a:tcPr marL="91399" marR="91399" marT="45614" marB="45614"/>
                </a:tc>
                <a:tc>
                  <a:txBody>
                    <a:bodyPr/>
                    <a:lstStyle/>
                    <a:p>
                      <a:pPr algn="l" rtl="0"/>
                      <a:r>
                        <a:rPr lang="fr" sz="2400"/>
                        <a:t>Préparation des échantillons pour la microscopie des frottis ou les tests Xpert MTB/RIF</a:t>
                      </a:r>
                      <a:endParaRPr lang="en-US" sz="2400" dirty="0"/>
                    </a:p>
                  </a:txBody>
                  <a:tcPr marL="91399" marR="91399" marT="45614" marB="45614"/>
                </a:tc>
                <a:tc>
                  <a:txBody>
                    <a:bodyPr/>
                    <a:lstStyle/>
                    <a:p>
                      <a:pPr algn="l" rtl="0"/>
                      <a:r>
                        <a:rPr lang="fr" sz="2400"/>
                        <a:t>Procédures à faible risque de génération d'aérosols infectieux des échantillons ; concentration des particules infectieuses est faible</a:t>
                      </a:r>
                      <a:endParaRPr lang="en-US" sz="2400" dirty="0"/>
                    </a:p>
                  </a:txBody>
                  <a:tcPr marL="91399" marR="91399" marT="45614" marB="45614"/>
                </a:tc>
              </a:tr>
            </a:tbl>
          </a:graphicData>
        </a:graphic>
      </p:graphicFrame>
    </p:spTree>
    <p:extLst>
      <p:ext uri="{BB962C8B-B14F-4D97-AF65-F5344CB8AC3E}">
        <p14:creationId xmlns:p14="http://schemas.microsoft.com/office/powerpoint/2010/main" val="21409390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rtlCol="0">
            <a:noAutofit/>
          </a:bodyPr>
          <a:lstStyle/>
          <a:p>
            <a:pPr rtl="0" eaLnBrk="1" hangingPunct="1"/>
            <a:r>
              <a:rPr lang="fr" sz="4200"/>
              <a:t>Niveaux de précaution des risques Risque modéré</a:t>
            </a:r>
          </a:p>
        </p:txBody>
      </p:sp>
      <p:graphicFrame>
        <p:nvGraphicFramePr>
          <p:cNvPr id="2" name="Table 1"/>
          <p:cNvGraphicFramePr>
            <a:graphicFrameLocks noGrp="1"/>
          </p:cNvGraphicFramePr>
          <p:nvPr>
            <p:extLst>
              <p:ext uri="{D42A27DB-BD31-4B8C-83A1-F6EECF244321}">
                <p14:modId xmlns:p14="http://schemas.microsoft.com/office/powerpoint/2010/main" val="237859792"/>
              </p:ext>
            </p:extLst>
          </p:nvPr>
        </p:nvGraphicFramePr>
        <p:xfrm>
          <a:off x="519783" y="1598685"/>
          <a:ext cx="9649071" cy="5315279"/>
        </p:xfrm>
        <a:graphic>
          <a:graphicData uri="http://schemas.openxmlformats.org/drawingml/2006/table">
            <a:tbl>
              <a:tblPr firstRow="1" bandRow="1">
                <a:tableStyleId>{5940675A-B579-460E-94D1-54222C63F5DA}</a:tableStyleId>
              </a:tblPr>
              <a:tblGrid>
                <a:gridCol w="2893067"/>
                <a:gridCol w="3539647"/>
                <a:gridCol w="3216357"/>
              </a:tblGrid>
              <a:tr h="888294">
                <a:tc>
                  <a:txBody>
                    <a:bodyPr/>
                    <a:lstStyle/>
                    <a:p>
                      <a:pPr rtl="0"/>
                      <a:r>
                        <a:rPr lang="fr" sz="2800" b="1"/>
                        <a:t>Niveau de risque d'un laboratoire tuberculeuse</a:t>
                      </a:r>
                      <a:endParaRPr lang="en-US" sz="2800" b="1" dirty="0"/>
                    </a:p>
                  </a:txBody>
                  <a:tcPr marL="91399" marR="91399" marT="45614" marB="45614">
                    <a:solidFill>
                      <a:srgbClr val="C4DAF4"/>
                    </a:solidFill>
                  </a:tcPr>
                </a:tc>
                <a:tc>
                  <a:txBody>
                    <a:bodyPr/>
                    <a:lstStyle/>
                    <a:p>
                      <a:pPr rtl="0"/>
                      <a:r>
                        <a:rPr lang="fr" sz="2800" b="1"/>
                        <a:t>Activités de laboratoire</a:t>
                      </a:r>
                      <a:endParaRPr lang="en-US" sz="2800" b="1" dirty="0"/>
                    </a:p>
                  </a:txBody>
                  <a:tcPr marL="91399" marR="91399" marT="45614" marB="45614">
                    <a:solidFill>
                      <a:srgbClr val="C4DAF4"/>
                    </a:solidFill>
                  </a:tcPr>
                </a:tc>
                <a:tc>
                  <a:txBody>
                    <a:bodyPr/>
                    <a:lstStyle/>
                    <a:p>
                      <a:pPr rtl="0"/>
                      <a:r>
                        <a:rPr lang="fr" sz="2800" b="1"/>
                        <a:t>Évaluation des risques</a:t>
                      </a:r>
                      <a:endParaRPr lang="en-US" sz="2800" b="1" dirty="0"/>
                    </a:p>
                  </a:txBody>
                  <a:tcPr marL="91399" marR="91399" marT="45614" marB="45614">
                    <a:solidFill>
                      <a:srgbClr val="C4DAF4"/>
                    </a:solidFill>
                  </a:tcPr>
                </a:tc>
              </a:tr>
              <a:tr h="3517171">
                <a:tc>
                  <a:txBody>
                    <a:bodyPr/>
                    <a:lstStyle/>
                    <a:p>
                      <a:pPr rtl="0"/>
                      <a:r>
                        <a:rPr lang="fr" sz="2200"/>
                        <a:t>Risque modéré</a:t>
                      </a:r>
                      <a:endParaRPr lang="en-US" sz="2200" dirty="0"/>
                    </a:p>
                  </a:txBody>
                  <a:tcPr marL="91399" marR="91399" marT="45614" marB="45614"/>
                </a:tc>
                <a:tc>
                  <a:txBody>
                    <a:bodyPr/>
                    <a:lstStyle/>
                    <a:p>
                      <a:pPr rtl="0"/>
                      <a:r>
                        <a:rPr lang="fr" sz="2200"/>
                        <a:t>Le traitement et la concentration des échantillons pour les tests Xpert MTB/RIF ou l'inoculation dans les milieux de culture principaux ;</a:t>
                      </a:r>
                      <a:r>
                        <a:rPr lang="fr" sz="2200">
                          <a:solidFill>
                            <a:schemeClr val="tx1"/>
                          </a:solidFill>
                        </a:rPr>
                        <a:t> division des échantillons</a:t>
                      </a:r>
                      <a:r>
                        <a:rPr lang="fr" sz="2200"/>
                        <a:t> ; DST direct (p. ex. LiPA sur de des expectorations traitées)</a:t>
                      </a:r>
                      <a:endParaRPr lang="en-US" sz="2200" dirty="0"/>
                    </a:p>
                  </a:txBody>
                  <a:tcPr marL="91399" marR="91399" marT="45614" marB="45614"/>
                </a:tc>
                <a:tc>
                  <a:txBody>
                    <a:bodyPr/>
                    <a:lstStyle/>
                    <a:p>
                      <a:pPr rtl="0"/>
                      <a:r>
                        <a:rPr lang="fr" sz="2200"/>
                        <a:t>Procédures à risque modéré de génération d'aérosols infectieux ; concentration des particules infectieuses est faible à modérée</a:t>
                      </a:r>
                      <a:endParaRPr lang="en-US" sz="2200" dirty="0"/>
                    </a:p>
                  </a:txBody>
                  <a:tcPr marL="91399" marR="91399" marT="45614" marB="45614"/>
                </a:tc>
              </a:tr>
            </a:tbl>
          </a:graphicData>
        </a:graphic>
      </p:graphicFrame>
    </p:spTree>
    <p:extLst>
      <p:ext uri="{BB962C8B-B14F-4D97-AF65-F5344CB8AC3E}">
        <p14:creationId xmlns:p14="http://schemas.microsoft.com/office/powerpoint/2010/main" val="31427986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rtlCol="0">
            <a:normAutofit fontScale="90000"/>
          </a:bodyPr>
          <a:lstStyle/>
          <a:p>
            <a:pPr rtl="0" eaLnBrk="1" hangingPunct="1"/>
            <a:r>
              <a:rPr lang="fr" sz="4400"/>
              <a:t>Niveaux de précaution des risques Risque élevé</a:t>
            </a:r>
          </a:p>
        </p:txBody>
      </p:sp>
      <p:graphicFrame>
        <p:nvGraphicFramePr>
          <p:cNvPr id="2" name="Table 1"/>
          <p:cNvGraphicFramePr>
            <a:graphicFrameLocks noGrp="1"/>
          </p:cNvGraphicFramePr>
          <p:nvPr>
            <p:extLst>
              <p:ext uri="{D42A27DB-BD31-4B8C-83A1-F6EECF244321}">
                <p14:modId xmlns:p14="http://schemas.microsoft.com/office/powerpoint/2010/main" val="3120227002"/>
              </p:ext>
            </p:extLst>
          </p:nvPr>
        </p:nvGraphicFramePr>
        <p:xfrm>
          <a:off x="591790" y="1683668"/>
          <a:ext cx="9521226" cy="4388696"/>
        </p:xfrm>
        <a:graphic>
          <a:graphicData uri="http://schemas.openxmlformats.org/drawingml/2006/table">
            <a:tbl>
              <a:tblPr firstRow="1" bandRow="1">
                <a:tableStyleId>{5940675A-B579-460E-94D1-54222C63F5DA}</a:tableStyleId>
              </a:tblPr>
              <a:tblGrid>
                <a:gridCol w="3173742"/>
                <a:gridCol w="3173742"/>
                <a:gridCol w="3173742"/>
              </a:tblGrid>
              <a:tr h="770790">
                <a:tc>
                  <a:txBody>
                    <a:bodyPr/>
                    <a:lstStyle/>
                    <a:p>
                      <a:pPr rtl="0"/>
                      <a:r>
                        <a:rPr lang="fr" sz="2800" b="1"/>
                        <a:t>Niveau de risque d'un laboratoire tuberculeuse</a:t>
                      </a:r>
                      <a:endParaRPr lang="en-US" sz="2800" b="1" dirty="0"/>
                    </a:p>
                  </a:txBody>
                  <a:tcPr marL="91399" marR="91399" marT="45614" marB="45614">
                    <a:solidFill>
                      <a:srgbClr val="C4DAF4"/>
                    </a:solidFill>
                  </a:tcPr>
                </a:tc>
                <a:tc>
                  <a:txBody>
                    <a:bodyPr/>
                    <a:lstStyle/>
                    <a:p>
                      <a:pPr rtl="0"/>
                      <a:r>
                        <a:rPr lang="fr" sz="2800" b="1"/>
                        <a:t>Activités de laboratoire</a:t>
                      </a:r>
                      <a:endParaRPr lang="en-US" sz="2800" b="1" dirty="0"/>
                    </a:p>
                  </a:txBody>
                  <a:tcPr marL="91399" marR="91399" marT="45614" marB="45614">
                    <a:solidFill>
                      <a:srgbClr val="C4DAF4"/>
                    </a:solidFill>
                  </a:tcPr>
                </a:tc>
                <a:tc>
                  <a:txBody>
                    <a:bodyPr/>
                    <a:lstStyle/>
                    <a:p>
                      <a:pPr rtl="0"/>
                      <a:r>
                        <a:rPr lang="fr" sz="2800" b="1"/>
                        <a:t>Évaluation des risques</a:t>
                      </a:r>
                      <a:endParaRPr lang="en-US" sz="2800" b="1" dirty="0"/>
                    </a:p>
                  </a:txBody>
                  <a:tcPr marL="91399" marR="91399" marT="45614" marB="45614">
                    <a:solidFill>
                      <a:srgbClr val="C4DAF4"/>
                    </a:solidFill>
                  </a:tcPr>
                </a:tc>
              </a:tr>
              <a:tr h="2853420">
                <a:tc>
                  <a:txBody>
                    <a:bodyPr/>
                    <a:lstStyle/>
                    <a:p>
                      <a:pPr rtl="0"/>
                      <a:r>
                        <a:rPr lang="fr" sz="2400"/>
                        <a:t>Risque élevé</a:t>
                      </a:r>
                      <a:r>
                        <a:rPr lang="en-US" sz="2400" dirty="0" smtClean="0"/>
                        <a:t/>
                      </a:r>
                      <a:br>
                        <a:rPr lang="en-US" sz="2400" dirty="0" smtClean="0"/>
                      </a:br>
                      <a:r>
                        <a:rPr lang="fr" sz="2400"/>
                        <a:t>(laboratoire de confinement de la tuberculose)</a:t>
                      </a:r>
                      <a:endParaRPr lang="en-US" sz="2400" dirty="0"/>
                    </a:p>
                  </a:txBody>
                  <a:tcPr marL="91399" marR="91399" marT="45614" marB="45614"/>
                </a:tc>
                <a:tc>
                  <a:txBody>
                    <a:bodyPr/>
                    <a:lstStyle/>
                    <a:p>
                      <a:pPr rtl="0"/>
                      <a:r>
                        <a:rPr lang="fr" sz="2400"/>
                        <a:t>Manipulation de la culture pour identification ; DST ou LiPA sur les isolats bactériens</a:t>
                      </a:r>
                      <a:endParaRPr lang="en-US" sz="2400" dirty="0"/>
                    </a:p>
                  </a:txBody>
                  <a:tcPr marL="91399" marR="91399" marT="45614" marB="45614"/>
                </a:tc>
                <a:tc>
                  <a:txBody>
                    <a:bodyPr/>
                    <a:lstStyle/>
                    <a:p>
                      <a:pPr rtl="0"/>
                      <a:r>
                        <a:rPr lang="fr" sz="2400"/>
                        <a:t>Procédures à risque élevé de génération d'aérosols infectieux ; concentration des particules infectieuses est élevée</a:t>
                      </a:r>
                      <a:endParaRPr lang="en-US" sz="2400" dirty="0"/>
                    </a:p>
                  </a:txBody>
                  <a:tcPr marL="91399" marR="91399" marT="45614" marB="45614"/>
                </a:tc>
              </a:tr>
            </a:tbl>
          </a:graphicData>
        </a:graphic>
      </p:graphicFrame>
    </p:spTree>
    <p:extLst>
      <p:ext uri="{BB962C8B-B14F-4D97-AF65-F5344CB8AC3E}">
        <p14:creationId xmlns:p14="http://schemas.microsoft.com/office/powerpoint/2010/main" val="28278306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rtlCol="0"/>
          <a:lstStyle/>
          <a:p>
            <a:pPr indent="0" rtl="0">
              <a:buNone/>
            </a:pPr>
            <a:r>
              <a:rPr lang="fr" sz="2400" b="1"/>
              <a:t>Le test Xpert MTB/RIF est une procédure à faible risque et requiert le même niveau de précautions que la microscopie directe des frottis d'expectoration AFB.</a:t>
            </a:r>
          </a:p>
          <a:p>
            <a:pPr indent="0" rtl="0">
              <a:buNone/>
            </a:pPr>
            <a:endParaRPr lang="en-GB" sz="2400" b="1" dirty="0"/>
          </a:p>
          <a:p>
            <a:pPr rtl="0"/>
            <a:r>
              <a:rPr lang="fr" sz="2400"/>
              <a:t>Travail dans un endroit bien ventilé.</a:t>
            </a:r>
          </a:p>
          <a:p>
            <a:pPr rtl="0"/>
            <a:r>
              <a:rPr lang="fr" sz="2400"/>
              <a:t>Utilisation des gants et des blouses de laboratoire lors de la manipulation des échantillons des patients.</a:t>
            </a:r>
          </a:p>
          <a:p>
            <a:pPr rtl="0"/>
            <a:r>
              <a:rPr lang="fr" sz="2400"/>
              <a:t>Dans les milieux à charge élevée de tuberculose MR, l'évaluation des risques établira les précautions de biosécurité additionnelles requises dans les laboratoires de Xpert MTB/RIF qui pourraient comprendre l'utilisation des masques respiratoires N95 ou des cabinets de biosécurité (BSC).</a:t>
            </a:r>
          </a:p>
          <a:p>
            <a:pPr marL="0" indent="0" rtl="0">
              <a:buNone/>
            </a:pPr>
            <a:endParaRPr lang="en-AU" sz="2400" dirty="0"/>
          </a:p>
          <a:p>
            <a:pPr rtl="0"/>
            <a:endParaRPr lang="fr-FR" sz="2400" dirty="0"/>
          </a:p>
        </p:txBody>
      </p:sp>
      <p:sp>
        <p:nvSpPr>
          <p:cNvPr id="29699" name="Title 1"/>
          <p:cNvSpPr>
            <a:spLocks noGrp="1"/>
          </p:cNvSpPr>
          <p:nvPr>
            <p:ph type="title"/>
          </p:nvPr>
        </p:nvSpPr>
        <p:spPr/>
        <p:txBody>
          <a:bodyPr rtlCol="0">
            <a:noAutofit/>
          </a:bodyPr>
          <a:lstStyle/>
          <a:p>
            <a:pPr rtl="0" fontAlgn="auto">
              <a:spcAft>
                <a:spcPts val="0"/>
              </a:spcAft>
              <a:defRPr/>
            </a:pPr>
            <a:r>
              <a:rPr lang="fr" sz="3600" noProof="0"/>
              <a:t>Exigences de biosécurité pour Xpert MTB/RIF Aperçu</a:t>
            </a:r>
          </a:p>
        </p:txBody>
      </p:sp>
    </p:spTree>
    <p:extLst>
      <p:ext uri="{BB962C8B-B14F-4D97-AF65-F5344CB8AC3E}">
        <p14:creationId xmlns:p14="http://schemas.microsoft.com/office/powerpoint/2010/main" val="77861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rtlCol="0"/>
          <a:lstStyle/>
          <a:p>
            <a:pPr rtl="0" eaLnBrk="1" hangingPunct="1">
              <a:spcBef>
                <a:spcPct val="0"/>
              </a:spcBef>
              <a:spcAft>
                <a:spcPct val="75000"/>
              </a:spcAft>
              <a:buClr>
                <a:srgbClr val="0070C0"/>
              </a:buClr>
            </a:pPr>
            <a:r>
              <a:rPr lang="fr" sz="2400"/>
              <a:t>Ajoutez le réactif dans l'échantillon dans un rapport de 2 : 1. Cela rend les bacilles M. tuberculosis inactifs de l'échantillon, réduisant considérablement le risque de biosécurité pour le technicien de laboratoire.</a:t>
            </a:r>
          </a:p>
          <a:p>
            <a:pPr rtl="0" eaLnBrk="1" hangingPunct="1">
              <a:spcBef>
                <a:spcPct val="0"/>
              </a:spcBef>
              <a:spcAft>
                <a:spcPct val="75000"/>
              </a:spcAft>
              <a:buClr>
                <a:srgbClr val="0070C0"/>
              </a:buClr>
            </a:pPr>
            <a:r>
              <a:rPr lang="fr" sz="2400"/>
              <a:t>Le réactif est fourni dans des fioles de 4 ml. Le traitement des échantillons d’expectoration d'un volume supérieur à 4 ml requiert l'utilisation de plusieurs fioles de réactif, la division de l'échantillon en plus petits volumes ou la concentration de l'échantillon</a:t>
            </a:r>
          </a:p>
          <a:p>
            <a:pPr rtl="0" eaLnBrk="1" hangingPunct="1">
              <a:spcBef>
                <a:spcPct val="0"/>
              </a:spcBef>
              <a:spcAft>
                <a:spcPct val="75000"/>
              </a:spcAft>
              <a:buClr>
                <a:srgbClr val="0070C0"/>
              </a:buClr>
            </a:pPr>
            <a:r>
              <a:rPr lang="fr" sz="2400"/>
              <a:t>En raison du risque de génération d'aérosols, la division des échantillons et la manipulation des échantillons concentrés seront effectués dans un BSC certifié</a:t>
            </a:r>
          </a:p>
        </p:txBody>
      </p:sp>
      <p:sp>
        <p:nvSpPr>
          <p:cNvPr id="19458" name="Rectangle 2"/>
          <p:cNvSpPr>
            <a:spLocks noGrp="1" noRot="1" noChangeArrowheads="1"/>
          </p:cNvSpPr>
          <p:nvPr>
            <p:ph type="title"/>
          </p:nvPr>
        </p:nvSpPr>
        <p:spPr/>
        <p:txBody>
          <a:bodyPr rtlCol="0">
            <a:normAutofit fontScale="90000"/>
          </a:bodyPr>
          <a:lstStyle/>
          <a:p>
            <a:pPr rtl="0" eaLnBrk="1" hangingPunct="1"/>
            <a:r>
              <a:rPr lang="fr" sz="3500"/>
              <a:t>Préparation des échantillons pour le test Xpert MTB/RIF</a:t>
            </a:r>
          </a:p>
        </p:txBody>
      </p:sp>
    </p:spTree>
    <p:extLst>
      <p:ext uri="{BB962C8B-B14F-4D97-AF65-F5344CB8AC3E}">
        <p14:creationId xmlns:p14="http://schemas.microsoft.com/office/powerpoint/2010/main" val="3553608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534431" y="1629252"/>
            <a:ext cx="9850448" cy="4439703"/>
          </a:xfrm>
        </p:spPr>
        <p:txBody>
          <a:bodyPr rtlCol="0"/>
          <a:lstStyle/>
          <a:p>
            <a:pPr rtl="0" eaLnBrk="1" hangingPunct="1">
              <a:spcBef>
                <a:spcPct val="0"/>
              </a:spcBef>
              <a:spcAft>
                <a:spcPct val="75000"/>
              </a:spcAft>
              <a:buClr>
                <a:srgbClr val="0070C0"/>
              </a:buClr>
            </a:pPr>
            <a:r>
              <a:rPr lang="fr" noProof="0"/>
              <a:t>Préparation et </a:t>
            </a:r>
            <a:r>
              <a:rPr lang="fr"/>
              <a:t>coloration des frottis : [</a:t>
            </a:r>
            <a:r>
              <a:rPr lang="fr">
                <a:solidFill>
                  <a:srgbClr val="FF0000"/>
                </a:solidFill>
              </a:rPr>
              <a:t>Activité souillée</a:t>
            </a:r>
            <a:r>
              <a:rPr lang="fr"/>
              <a:t>]</a:t>
            </a:r>
          </a:p>
          <a:p>
            <a:pPr rtl="0" eaLnBrk="1" hangingPunct="1">
              <a:spcBef>
                <a:spcPct val="0"/>
              </a:spcBef>
              <a:spcAft>
                <a:spcPct val="75000"/>
              </a:spcAft>
              <a:buClr>
                <a:srgbClr val="0070C0"/>
              </a:buClr>
            </a:pPr>
            <a:r>
              <a:rPr lang="fr" noProof="0"/>
              <a:t>Traitement des échantillons pour le test Xpert MTB/RIF et l'inoculation des cartouches :</a:t>
            </a:r>
            <a:r>
              <a:rPr lang="en-GB" noProof="0" dirty="0" smtClean="0"/>
              <a:t/>
            </a:r>
            <a:br>
              <a:rPr lang="en-GB" noProof="0" dirty="0" smtClean="0"/>
            </a:br>
            <a:r>
              <a:rPr lang="fr" noProof="0"/>
              <a:t>[</a:t>
            </a:r>
            <a:r>
              <a:rPr lang="fr" noProof="0">
                <a:solidFill>
                  <a:srgbClr val="FF0000"/>
                </a:solidFill>
              </a:rPr>
              <a:t>Activité souillée</a:t>
            </a:r>
            <a:r>
              <a:rPr lang="fr" noProof="0"/>
              <a:t>]</a:t>
            </a:r>
          </a:p>
          <a:p>
            <a:pPr rtl="0" eaLnBrk="1" hangingPunct="1">
              <a:spcBef>
                <a:spcPct val="0"/>
              </a:spcBef>
              <a:spcAft>
                <a:spcPct val="75000"/>
              </a:spcAft>
              <a:buClr>
                <a:srgbClr val="0070C0"/>
              </a:buClr>
            </a:pPr>
            <a:r>
              <a:rPr lang="fr" noProof="0"/>
              <a:t>Examen au microscope des frottis colorés : [</a:t>
            </a:r>
            <a:r>
              <a:rPr lang="fr" noProof="0">
                <a:solidFill>
                  <a:srgbClr val="00B050"/>
                </a:solidFill>
              </a:rPr>
              <a:t>Activité propre</a:t>
            </a:r>
            <a:r>
              <a:rPr lang="fr" noProof="0"/>
              <a:t>]</a:t>
            </a:r>
          </a:p>
          <a:p>
            <a:pPr rtl="0" eaLnBrk="1" hangingPunct="1">
              <a:spcBef>
                <a:spcPct val="0"/>
              </a:spcBef>
              <a:spcAft>
                <a:spcPct val="75000"/>
              </a:spcAft>
              <a:buClr>
                <a:srgbClr val="0070C0"/>
              </a:buClr>
            </a:pPr>
            <a:r>
              <a:rPr lang="fr" noProof="0"/>
              <a:t>Chargement des cartouche dans l'équipement GeneXpert :</a:t>
            </a:r>
            <a:r>
              <a:rPr lang="en-GB" noProof="0" dirty="0" smtClean="0"/>
              <a:t/>
            </a:r>
            <a:br>
              <a:rPr lang="en-GB" noProof="0" dirty="0" smtClean="0"/>
            </a:br>
            <a:r>
              <a:rPr lang="fr" noProof="0"/>
              <a:t>[</a:t>
            </a:r>
            <a:r>
              <a:rPr lang="fr" noProof="0">
                <a:solidFill>
                  <a:srgbClr val="00B050"/>
                </a:solidFill>
              </a:rPr>
              <a:t>Activité propre</a:t>
            </a:r>
            <a:r>
              <a:rPr lang="fr" noProof="0"/>
              <a:t>]</a:t>
            </a:r>
          </a:p>
          <a:p>
            <a:pPr rtl="0" eaLnBrk="1" hangingPunct="1">
              <a:spcBef>
                <a:spcPct val="0"/>
              </a:spcBef>
              <a:spcAft>
                <a:spcPct val="75000"/>
              </a:spcAft>
              <a:buClr>
                <a:srgbClr val="0070C0"/>
              </a:buClr>
            </a:pPr>
            <a:r>
              <a:rPr lang="fr" noProof="0"/>
              <a:t>Enregistrement et conservation des enregistrements : [</a:t>
            </a:r>
            <a:r>
              <a:rPr lang="fr" noProof="0">
                <a:solidFill>
                  <a:srgbClr val="00B050"/>
                </a:solidFill>
              </a:rPr>
              <a:t>Activité propre</a:t>
            </a:r>
            <a:r>
              <a:rPr lang="fr" noProof="0"/>
              <a:t>]</a:t>
            </a:r>
            <a:endParaRPr lang="en-GB" noProof="0" dirty="0"/>
          </a:p>
        </p:txBody>
      </p:sp>
      <p:sp>
        <p:nvSpPr>
          <p:cNvPr id="19458" name="Rectangle 2"/>
          <p:cNvSpPr>
            <a:spLocks noGrp="1" noRot="1" noChangeArrowheads="1"/>
          </p:cNvSpPr>
          <p:nvPr>
            <p:ph type="title"/>
          </p:nvPr>
        </p:nvSpPr>
        <p:spPr/>
        <p:txBody>
          <a:bodyPr rtlCol="0"/>
          <a:lstStyle/>
          <a:p>
            <a:pPr rtl="0" eaLnBrk="1" hangingPunct="1"/>
            <a:r>
              <a:rPr lang="fr" sz="3600"/>
              <a:t>Classification des activités de laboratoire</a:t>
            </a:r>
          </a:p>
        </p:txBody>
      </p:sp>
    </p:spTree>
    <p:extLst>
      <p:ext uri="{BB962C8B-B14F-4D97-AF65-F5344CB8AC3E}">
        <p14:creationId xmlns:p14="http://schemas.microsoft.com/office/powerpoint/2010/main" val="296774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rtlCol="0"/>
          <a:lstStyle/>
          <a:p>
            <a:pPr lvl="0" rtl="0"/>
            <a:r>
              <a:rPr lang="fr" b="1" noProof="0" dirty="0"/>
              <a:t>L'utilisation des tables :</a:t>
            </a:r>
            <a:r>
              <a:rPr lang="fr" noProof="0" dirty="0"/>
              <a:t> La table utilisées pour traiter les échantillons pour la microscopie directe des expectorations pour le test Xpert MTB/RIF doit être séparée des endroits de réception des échantillons et des locaux administratifs où les documents sont préparés et les téléphones se trouvent.</a:t>
            </a:r>
          </a:p>
          <a:p>
            <a:pPr lvl="0" rtl="0"/>
            <a:endParaRPr lang="en-GB" noProof="0" dirty="0" smtClean="0"/>
          </a:p>
          <a:p>
            <a:pPr lvl="0" rtl="0"/>
            <a:r>
              <a:rPr lang="fr" b="1" noProof="0" dirty="0"/>
              <a:t>Ventilation :</a:t>
            </a:r>
            <a:r>
              <a:rPr lang="fr" noProof="0" dirty="0"/>
              <a:t> Lors de l'utilisation des techniques microbiologiques appropriées, le test direct des frottis et le traitement direct des échantillons pour le test Xpert MTB/RIF peuvent être effectués sur une table dans un endroit bien ventilé.</a:t>
            </a:r>
            <a:endParaRPr lang="en-GB" noProof="0" dirty="0"/>
          </a:p>
        </p:txBody>
      </p:sp>
      <p:sp>
        <p:nvSpPr>
          <p:cNvPr id="14338" name="Rectangle 2"/>
          <p:cNvSpPr>
            <a:spLocks noGrp="1" noRot="1" noChangeArrowheads="1"/>
          </p:cNvSpPr>
          <p:nvPr>
            <p:ph type="title"/>
          </p:nvPr>
        </p:nvSpPr>
        <p:spPr/>
        <p:txBody>
          <a:bodyPr rtlCol="0">
            <a:normAutofit fontScale="90000"/>
          </a:bodyPr>
          <a:lstStyle/>
          <a:p>
            <a:pPr rtl="0" eaLnBrk="1" hangingPunct="1"/>
            <a:r>
              <a:rPr lang="fr" sz="4400"/>
              <a:t>Normes en matière de sécurité :  Circulation de l'air</a:t>
            </a:r>
          </a:p>
        </p:txBody>
      </p:sp>
      <p:sp>
        <p:nvSpPr>
          <p:cNvPr id="5" name="TextBox 4"/>
          <p:cNvSpPr txBox="1"/>
          <p:nvPr/>
        </p:nvSpPr>
        <p:spPr>
          <a:xfrm>
            <a:off x="867230" y="1238067"/>
            <a:ext cx="6493313"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de </a:t>
            </a:r>
            <a:r>
              <a:rPr lang="fr" dirty="0">
                <a:solidFill>
                  <a:srgbClr val="FF0000"/>
                </a:solidFill>
                <a:latin typeface="Calibri" pitchFamily="34" charset="0"/>
                <a:cs typeface="Calibri" pitchFamily="34" charset="0"/>
              </a:rPr>
              <a:t>votre pays (PNT)</a:t>
            </a:r>
          </a:p>
        </p:txBody>
      </p:sp>
      <p:pic>
        <p:nvPicPr>
          <p:cNvPr id="6" name="Picture 12" descr="MCj02390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75"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102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4432" y="1629252"/>
            <a:ext cx="9619774" cy="5238991"/>
          </a:xfrm>
        </p:spPr>
        <p:txBody>
          <a:bodyPr rtlCol="0"/>
          <a:lstStyle/>
          <a:p>
            <a:pPr rtl="0">
              <a:spcBef>
                <a:spcPts val="599"/>
              </a:spcBef>
            </a:pPr>
            <a:r>
              <a:rPr lang="fr" sz="1800" dirty="0"/>
              <a:t>Pour les procédures à faible risque, une ventilation naturelle suffira, à condition que l'air à l'intérieur du laboratoire est dirigé loin des techniciens vers l'extérieur. </a:t>
            </a:r>
          </a:p>
          <a:p>
            <a:pPr rtl="0">
              <a:spcBef>
                <a:spcPts val="599"/>
              </a:spcBef>
            </a:pPr>
            <a:r>
              <a:rPr lang="fr" sz="1800" dirty="0"/>
              <a:t>Lorsqu'il n'est pas possible de travailler avec les fenêtres ouvertes en raison du climat, il faut prendre en considération l'utilisation des systèmes de ventilation mécaniques (p.ex. un ventilateur d'extraction de l'air).</a:t>
            </a:r>
          </a:p>
          <a:p>
            <a:pPr rtl="0">
              <a:spcBef>
                <a:spcPts val="599"/>
              </a:spcBef>
            </a:pPr>
            <a:endParaRPr lang="en-GB" sz="2000" dirty="0"/>
          </a:p>
          <a:p>
            <a:pPr rtl="0"/>
            <a:endParaRPr lang="en-GB" sz="2000" dirty="0"/>
          </a:p>
          <a:p>
            <a:pPr rtl="0" eaLnBrk="1" hangingPunct="1">
              <a:lnSpc>
                <a:spcPct val="90000"/>
              </a:lnSpc>
              <a:spcBef>
                <a:spcPct val="0"/>
              </a:spcBef>
              <a:spcAft>
                <a:spcPct val="45000"/>
              </a:spcAft>
              <a:buFontTx/>
              <a:buNone/>
            </a:pPr>
            <a:endParaRPr lang="en-GB" sz="2000" dirty="0"/>
          </a:p>
        </p:txBody>
      </p:sp>
      <p:sp>
        <p:nvSpPr>
          <p:cNvPr id="14338" name="Rectangle 2"/>
          <p:cNvSpPr>
            <a:spLocks noGrp="1" noRot="1" noChangeArrowheads="1"/>
          </p:cNvSpPr>
          <p:nvPr>
            <p:ph type="title"/>
          </p:nvPr>
        </p:nvSpPr>
        <p:spPr/>
        <p:txBody>
          <a:bodyPr rtlCol="0">
            <a:normAutofit fontScale="90000"/>
          </a:bodyPr>
          <a:lstStyle/>
          <a:p>
            <a:pPr rtl="0" eaLnBrk="1" hangingPunct="1"/>
            <a:r>
              <a:rPr lang="fr" sz="4000"/>
              <a:t>Normes en matière de sécurité :  Une ventilation inadéquate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91030" y="3735862"/>
            <a:ext cx="4381881" cy="24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95222" y="1166797"/>
            <a:ext cx="5629217"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a:t>
            </a:r>
            <a:r>
              <a:rPr lang="fr" dirty="0">
                <a:solidFill>
                  <a:srgbClr val="FF0000"/>
                </a:solidFill>
                <a:latin typeface="Calibri" pitchFamily="34" charset="0"/>
                <a:cs typeface="Calibri" pitchFamily="34" charset="0"/>
              </a:rPr>
              <a:t>de votre </a:t>
            </a:r>
            <a:r>
              <a:rPr lang="fr" dirty="0" smtClean="0">
                <a:solidFill>
                  <a:srgbClr val="FF0000"/>
                </a:solidFill>
                <a:latin typeface="Calibri" pitchFamily="34" charset="0"/>
                <a:cs typeface="Calibri" pitchFamily="34" charset="0"/>
              </a:rPr>
              <a:t>pays</a:t>
            </a:r>
            <a:endParaRPr lang="fr" dirty="0">
              <a:solidFill>
                <a:srgbClr val="FF0000"/>
              </a:solidFill>
              <a:latin typeface="Calibri" pitchFamily="34" charset="0"/>
              <a:cs typeface="Calibri" pitchFamily="34" charset="0"/>
            </a:endParaRPr>
          </a:p>
        </p:txBody>
      </p:sp>
      <p:pic>
        <p:nvPicPr>
          <p:cNvPr id="11"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911368" y="3447116"/>
            <a:ext cx="5585079" cy="3308598"/>
          </a:xfrm>
          <a:prstGeom prst="rect">
            <a:avLst/>
          </a:prstGeom>
          <a:noFill/>
        </p:spPr>
        <p:txBody>
          <a:bodyPr wrap="square" rtlCol="0">
            <a:spAutoFit/>
          </a:bodyPr>
          <a:lstStyle/>
          <a:p>
            <a:pPr rtl="0">
              <a:spcBef>
                <a:spcPts val="599"/>
              </a:spcBef>
            </a:pPr>
            <a:r>
              <a:rPr lang="fr" sz="1700" dirty="0">
                <a:solidFill>
                  <a:schemeClr val="bg1">
                    <a:lumMod val="50000"/>
                  </a:schemeClr>
                </a:solidFill>
                <a:latin typeface="+mn-lt"/>
                <a:cs typeface="Lucida Sans Unicode"/>
              </a:rPr>
              <a:t>• Les postes de travail ventilés sont une solution en option pour la gestion des aérosols lors de la microscopie directe des expectorations ou les tests Xpert MTB/RIF dans des milieux qui ne permettent pas une ventilation naturelle ou mécanique </a:t>
            </a:r>
            <a:r>
              <a:rPr lang="fr" sz="1700" dirty="0">
                <a:latin typeface="+mn-lt"/>
                <a:cs typeface="Lucida Sans Unicode"/>
              </a:rPr>
              <a:t>(</a:t>
            </a:r>
            <a:r>
              <a:rPr lang="fr" sz="1700" dirty="0">
                <a:latin typeface="+mn-lt"/>
                <a:cs typeface="Lucida Sans Unicode"/>
                <a:hlinkClick r:id="rId4"/>
              </a:rPr>
              <a:t>http://www.aphl.org/aphlprograms/global/Documents/GH_2011July_VentilatedWorkstationGuidance.pdf</a:t>
            </a:r>
            <a:r>
              <a:rPr lang="fr" sz="1700" dirty="0">
                <a:latin typeface="+mn-lt"/>
                <a:cs typeface="Lucida Sans Unicode"/>
              </a:rPr>
              <a:t>).</a:t>
            </a:r>
          </a:p>
          <a:p>
            <a:pPr rtl="0">
              <a:spcBef>
                <a:spcPts val="599"/>
              </a:spcBef>
            </a:pPr>
            <a:r>
              <a:rPr lang="fr" sz="1700" dirty="0">
                <a:solidFill>
                  <a:srgbClr val="7F7F7F"/>
                </a:solidFill>
                <a:latin typeface="+mn-lt"/>
                <a:cs typeface="Lucida Sans Unicode"/>
              </a:rPr>
              <a:t>•Le BSC n'est pas essentiel pour les tests Xpert MTB/RIF sur des échantillons directs (c'est-à-dire les échantillons qui ne requièrent pas la division ou la concentration).</a:t>
            </a:r>
            <a:endParaRPr lang="en-AU" sz="1700" dirty="0">
              <a:solidFill>
                <a:srgbClr val="7F7F7F"/>
              </a:solidFill>
              <a:latin typeface="+mn-lt"/>
              <a:cs typeface="Lucida Sans Unicode"/>
            </a:endParaRPr>
          </a:p>
        </p:txBody>
      </p:sp>
    </p:spTree>
    <p:extLst>
      <p:ext uri="{BB962C8B-B14F-4D97-AF65-F5344CB8AC3E}">
        <p14:creationId xmlns:p14="http://schemas.microsoft.com/office/powerpoint/2010/main" val="5324724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rtlCol="0"/>
          <a:lstStyle/>
          <a:p>
            <a:pPr rtl="0"/>
            <a:r>
              <a:rPr lang="fr" sz="2400" noProof="0" dirty="0"/>
              <a:t>Une ventilation appropriée pour les laboratoires de tuberculose est décrite d'habitude comme un courant d'air directionnel à 6–12 changements d'air par heure (CAH). </a:t>
            </a:r>
          </a:p>
          <a:p>
            <a:pPr marL="124796" indent="0" rtl="0">
              <a:buNone/>
            </a:pPr>
            <a:endParaRPr lang="en-GB" sz="2400" noProof="0" dirty="0" smtClean="0"/>
          </a:p>
          <a:p>
            <a:pPr rtl="0"/>
            <a:r>
              <a:rPr lang="fr" sz="2400" noProof="0" dirty="0"/>
              <a:t>Le courant d'air directionnel concerne l'air circulant des endroits propres vers les endroits à risque de génération d'aérosols et ensuite vers l'extérieur.</a:t>
            </a:r>
          </a:p>
          <a:p>
            <a:pPr marL="0" indent="0" rtl="0">
              <a:buNone/>
            </a:pPr>
            <a:r>
              <a:rPr lang="fr" sz="2400" noProof="0" dirty="0">
                <a:solidFill>
                  <a:srgbClr val="FF0000"/>
                </a:solidFill>
              </a:rPr>
              <a:t>	</a:t>
            </a:r>
            <a:endParaRPr lang="en-GB" sz="2400" noProof="0" dirty="0" smtClean="0"/>
          </a:p>
        </p:txBody>
      </p:sp>
      <p:sp>
        <p:nvSpPr>
          <p:cNvPr id="14338" name="Rectangle 2"/>
          <p:cNvSpPr>
            <a:spLocks noGrp="1" noRot="1" noChangeArrowheads="1"/>
          </p:cNvSpPr>
          <p:nvPr>
            <p:ph type="title"/>
          </p:nvPr>
        </p:nvSpPr>
        <p:spPr/>
        <p:txBody>
          <a:bodyPr rtlCol="0">
            <a:normAutofit fontScale="90000"/>
          </a:bodyPr>
          <a:lstStyle/>
          <a:p>
            <a:pPr rtl="0" eaLnBrk="1" hangingPunct="1"/>
            <a:r>
              <a:rPr lang="fr" sz="3800"/>
              <a:t>Normes en matière de sécurité :  Une ventilation inadéquate</a:t>
            </a:r>
          </a:p>
        </p:txBody>
      </p:sp>
      <p:sp>
        <p:nvSpPr>
          <p:cNvPr id="7" name="TextBox 6"/>
          <p:cNvSpPr txBox="1"/>
          <p:nvPr/>
        </p:nvSpPr>
        <p:spPr>
          <a:xfrm>
            <a:off x="786298" y="1251620"/>
            <a:ext cx="5566133"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de </a:t>
            </a:r>
            <a:r>
              <a:rPr lang="fr" dirty="0">
                <a:solidFill>
                  <a:srgbClr val="FF0000"/>
                </a:solidFill>
                <a:latin typeface="Calibri" pitchFamily="34" charset="0"/>
                <a:cs typeface="Calibri" pitchFamily="34" charset="0"/>
              </a:rPr>
              <a:t>votre </a:t>
            </a:r>
            <a:r>
              <a:rPr lang="fr" dirty="0" smtClean="0">
                <a:solidFill>
                  <a:srgbClr val="FF0000"/>
                </a:solidFill>
                <a:latin typeface="Calibri" pitchFamily="34" charset="0"/>
                <a:cs typeface="Calibri" pitchFamily="34" charset="0"/>
              </a:rPr>
              <a:t>pays</a:t>
            </a:r>
            <a:endParaRPr lang="fr" dirty="0">
              <a:solidFill>
                <a:srgbClr val="FF0000"/>
              </a:solidFill>
              <a:latin typeface="Calibri" pitchFamily="34" charset="0"/>
              <a:cs typeface="Calibri" pitchFamily="34" charset="0"/>
            </a:endParaRPr>
          </a:p>
        </p:txBody>
      </p:sp>
      <p:pic>
        <p:nvPicPr>
          <p:cNvPr id="8" name="Picture 12" descr="MCj02390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3556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rtlCol="0"/>
          <a:lstStyle/>
          <a:p>
            <a:pPr algn="just" rtl="0">
              <a:buNone/>
            </a:pPr>
            <a:r>
              <a:rPr lang="fr"/>
              <a:t>Méthodes d'établissement si la ventilation est appropriée</a:t>
            </a:r>
          </a:p>
        </p:txBody>
      </p:sp>
      <p:sp>
        <p:nvSpPr>
          <p:cNvPr id="14338" name="Rectangle 2"/>
          <p:cNvSpPr>
            <a:spLocks noGrp="1" noRot="1" noChangeArrowheads="1"/>
          </p:cNvSpPr>
          <p:nvPr>
            <p:ph type="title"/>
          </p:nvPr>
        </p:nvSpPr>
        <p:spPr/>
        <p:txBody>
          <a:bodyPr rtlCol="0">
            <a:normAutofit fontScale="90000"/>
          </a:bodyPr>
          <a:lstStyle/>
          <a:p>
            <a:pPr rtl="0" eaLnBrk="1" hangingPunct="1"/>
            <a:r>
              <a:rPr lang="fr" sz="3800" dirty="0"/>
              <a:t>Normes en matière de sécurité :  Une ventilation inadéquate</a:t>
            </a:r>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6839" y="2505050"/>
            <a:ext cx="2047142" cy="153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2366" y="4408080"/>
            <a:ext cx="1584161" cy="165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pic>
        <p:nvPicPr>
          <p:cNvPr id="11"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7178" y="3341114"/>
            <a:ext cx="1517621" cy="251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0214" y="2203262"/>
            <a:ext cx="7118321" cy="3872894"/>
          </a:xfrm>
          <a:prstGeom prst="rect">
            <a:avLst/>
          </a:prstGeom>
          <a:noFill/>
          <a:ln w="19050">
            <a:solidFill>
              <a:srgbClr val="003FBC"/>
            </a:solidFill>
          </a:ln>
        </p:spPr>
        <p:txBody>
          <a:bodyPr wrap="square" lIns="91321" tIns="45661" rIns="91321" bIns="45661" rtlCol="0">
            <a:spAutoFit/>
          </a:bodyPr>
          <a:lstStyle/>
          <a:p>
            <a:pPr rtl="0"/>
            <a:endParaRPr lang="en-US" dirty="0"/>
          </a:p>
        </p:txBody>
      </p:sp>
      <p:sp>
        <p:nvSpPr>
          <p:cNvPr id="13" name="TextBox 12"/>
          <p:cNvSpPr txBox="1"/>
          <p:nvPr/>
        </p:nvSpPr>
        <p:spPr>
          <a:xfrm>
            <a:off x="7432551" y="2203262"/>
            <a:ext cx="2827519" cy="3872894"/>
          </a:xfrm>
          <a:prstGeom prst="rect">
            <a:avLst/>
          </a:prstGeom>
          <a:noFill/>
          <a:ln w="19050">
            <a:solidFill>
              <a:srgbClr val="003FBC"/>
            </a:solidFill>
          </a:ln>
        </p:spPr>
        <p:txBody>
          <a:bodyPr wrap="square" lIns="91321" tIns="45661" rIns="91321" bIns="45661" rtlCol="0">
            <a:spAutoFit/>
          </a:bodyPr>
          <a:lstStyle/>
          <a:p>
            <a:pPr rtl="0"/>
            <a:endParaRPr lang="en-US" dirty="0"/>
          </a:p>
        </p:txBody>
      </p:sp>
      <p:sp>
        <p:nvSpPr>
          <p:cNvPr id="3" name="TextBox 2"/>
          <p:cNvSpPr txBox="1"/>
          <p:nvPr/>
        </p:nvSpPr>
        <p:spPr>
          <a:xfrm>
            <a:off x="5416327" y="6098424"/>
            <a:ext cx="4340747" cy="337772"/>
          </a:xfrm>
          <a:prstGeom prst="rect">
            <a:avLst/>
          </a:prstGeom>
          <a:noFill/>
        </p:spPr>
        <p:txBody>
          <a:bodyPr wrap="square" lIns="91321" tIns="45661" rIns="91321" bIns="45661" rtlCol="0">
            <a:spAutoFit/>
          </a:bodyPr>
          <a:lstStyle/>
          <a:p>
            <a:pPr rtl="0"/>
            <a:r>
              <a:rPr lang="fr" sz="1600"/>
              <a:t>Offert par P. Jensen - CDC</a:t>
            </a:r>
          </a:p>
        </p:txBody>
      </p:sp>
      <p:sp>
        <p:nvSpPr>
          <p:cNvPr id="15" name="TextBox 14"/>
          <p:cNvSpPr txBox="1"/>
          <p:nvPr/>
        </p:nvSpPr>
        <p:spPr>
          <a:xfrm>
            <a:off x="858306" y="1238067"/>
            <a:ext cx="5494125"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smtClean="0">
                <a:solidFill>
                  <a:srgbClr val="FF0000"/>
                </a:solidFill>
                <a:latin typeface="Calibri" pitchFamily="34" charset="0"/>
                <a:cs typeface="Calibri" pitchFamily="34" charset="0"/>
              </a:rPr>
              <a:t>Adaptez selon les lignes directrices du PNT de votre pays </a:t>
            </a:r>
            <a:endParaRPr lang="fr" dirty="0">
              <a:solidFill>
                <a:srgbClr val="FF0000"/>
              </a:solidFill>
              <a:latin typeface="Calibri" pitchFamily="34" charset="0"/>
              <a:cs typeface="Calibri" pitchFamily="34" charset="0"/>
            </a:endParaRPr>
          </a:p>
        </p:txBody>
      </p:sp>
      <p:pic>
        <p:nvPicPr>
          <p:cNvPr id="16" name="Picture 12" descr="MCj023901300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75"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01723" y="2186333"/>
            <a:ext cx="3359220" cy="1105437"/>
          </a:xfrm>
          <a:prstGeom prst="rect">
            <a:avLst/>
          </a:prstGeom>
          <a:noFill/>
        </p:spPr>
        <p:txBody>
          <a:bodyPr wrap="square" lIns="91321" tIns="45661" rIns="91321" bIns="45661" rtlCol="0">
            <a:spAutoFit/>
          </a:bodyPr>
          <a:lstStyle/>
          <a:p>
            <a:pPr rtl="0"/>
            <a:r>
              <a:rPr lang="fr" sz="2400">
                <a:solidFill>
                  <a:srgbClr val="FF0000"/>
                </a:solidFill>
                <a:latin typeface="Calibri" panose="020F0502020204030204" pitchFamily="34" charset="0"/>
                <a:cs typeface="Calibri" panose="020F0502020204030204" pitchFamily="34" charset="0"/>
              </a:rPr>
              <a:t>DÉTERMINATION DU SENS DE L'AIR</a:t>
            </a:r>
          </a:p>
          <a:p>
            <a:pPr rtl="0"/>
            <a:r>
              <a:rPr lang="fr">
                <a:latin typeface="Calibri" panose="020F0502020204030204" pitchFamily="34" charset="0"/>
                <a:cs typeface="Calibri" panose="020F0502020204030204" pitchFamily="34" charset="0"/>
              </a:rPr>
              <a:t>- Tubes à fumée</a:t>
            </a:r>
          </a:p>
        </p:txBody>
      </p:sp>
      <p:sp>
        <p:nvSpPr>
          <p:cNvPr id="5" name="TextBox 4"/>
          <p:cNvSpPr txBox="1"/>
          <p:nvPr/>
        </p:nvSpPr>
        <p:spPr>
          <a:xfrm>
            <a:off x="189916" y="1848277"/>
            <a:ext cx="6199491" cy="4431863"/>
          </a:xfrm>
          <a:prstGeom prst="rect">
            <a:avLst/>
          </a:prstGeom>
          <a:noFill/>
        </p:spPr>
        <p:txBody>
          <a:bodyPr wrap="square" lIns="91321" tIns="45661" rIns="91321" bIns="45661" rtlCol="0">
            <a:spAutoFit/>
          </a:bodyPr>
          <a:lstStyle/>
          <a:p>
            <a:pPr algn="just" rtl="0">
              <a:buNone/>
            </a:pPr>
            <a:endParaRPr lang="en-GB" sz="2400" dirty="0">
              <a:solidFill>
                <a:srgbClr val="FF0000"/>
              </a:solidFill>
              <a:latin typeface="Calibri" panose="020F0502020204030204" pitchFamily="34" charset="0"/>
              <a:cs typeface="Calibri" panose="020F0502020204030204" pitchFamily="34" charset="0"/>
            </a:endParaRPr>
          </a:p>
          <a:p>
            <a:pPr algn="just" rtl="0">
              <a:buNone/>
            </a:pPr>
            <a:r>
              <a:rPr lang="fr" sz="2400" dirty="0">
                <a:solidFill>
                  <a:srgbClr val="FF0000"/>
                </a:solidFill>
                <a:latin typeface="Calibri" panose="020F0502020204030204" pitchFamily="34" charset="0"/>
                <a:cs typeface="Calibri" panose="020F0502020204030204" pitchFamily="34" charset="0"/>
              </a:rPr>
              <a:t>MESURE DE LA VITESSE DE L'AIR		</a:t>
            </a:r>
          </a:p>
          <a:p>
            <a:pPr algn="just" rtl="0">
              <a:buNone/>
            </a:pPr>
            <a:endParaRPr lang="en-GB" sz="2400" dirty="0">
              <a:latin typeface="Calibri" panose="020F0502020204030204" pitchFamily="34" charset="0"/>
              <a:cs typeface="Calibri" panose="020F0502020204030204" pitchFamily="34" charset="0"/>
            </a:endParaRPr>
          </a:p>
          <a:p>
            <a:pPr algn="just" rtl="0">
              <a:buNone/>
            </a:pPr>
            <a:r>
              <a:rPr lang="fr" sz="2400" dirty="0">
                <a:latin typeface="Calibri" panose="020F0502020204030204" pitchFamily="34" charset="0"/>
                <a:cs typeface="Calibri" panose="020F0502020204030204" pitchFamily="34" charset="0"/>
              </a:rPr>
              <a:t>- Anémomètre				</a:t>
            </a:r>
          </a:p>
          <a:p>
            <a:pPr marL="911625" lvl="3" indent="-269524" algn="just" rtl="0"/>
            <a:r>
              <a:rPr lang="fr" sz="2400" dirty="0">
                <a:latin typeface="Calibri" panose="020F0502020204030204" pitchFamily="34" charset="0"/>
                <a:cs typeface="Calibri" panose="020F0502020204030204" pitchFamily="34" charset="0"/>
              </a:rPr>
              <a:t>Instrument de précision</a:t>
            </a:r>
          </a:p>
          <a:p>
            <a:pPr marL="911625" lvl="3" indent="-269524" algn="just" rtl="0"/>
            <a:r>
              <a:rPr lang="fr" sz="2400" dirty="0">
                <a:latin typeface="Calibri" panose="020F0502020204030204" pitchFamily="34" charset="0"/>
                <a:cs typeface="Calibri" panose="020F0502020204030204" pitchFamily="34" charset="0"/>
              </a:rPr>
              <a:t>Évaluations et vérifications</a:t>
            </a:r>
          </a:p>
          <a:p>
            <a:pPr marL="911625" lvl="3" indent="-269524" algn="just" rtl="0"/>
            <a:endParaRPr lang="en-GB" sz="2400" dirty="0">
              <a:latin typeface="Calibri" panose="020F0502020204030204" pitchFamily="34" charset="0"/>
              <a:cs typeface="Calibri" panose="020F0502020204030204" pitchFamily="34" charset="0"/>
            </a:endParaRPr>
          </a:p>
          <a:p>
            <a:pPr marL="910040" lvl="3" indent="-910040" algn="just" defTabSz="450264" rtl="0"/>
            <a:r>
              <a:rPr lang="fr" sz="2400" dirty="0">
                <a:latin typeface="Calibri" panose="020F0502020204030204" pitchFamily="34" charset="0"/>
                <a:cs typeface="Calibri" panose="020F0502020204030204" pitchFamily="34" charset="0"/>
              </a:rPr>
              <a:t>- Vanéomètre</a:t>
            </a:r>
            <a:endParaRPr lang="en-GB" sz="2400" dirty="0">
              <a:latin typeface="Calibri" panose="020F0502020204030204" pitchFamily="34" charset="0"/>
              <a:cs typeface="Calibri" panose="020F0502020204030204" pitchFamily="34" charset="0"/>
            </a:endParaRPr>
          </a:p>
          <a:p>
            <a:pPr marL="911625" lvl="3" indent="-269524" algn="just" rtl="0"/>
            <a:r>
              <a:rPr lang="fr" sz="2400" dirty="0">
                <a:latin typeface="Calibri" panose="020F0502020204030204" pitchFamily="34" charset="0"/>
                <a:cs typeface="Calibri" panose="020F0502020204030204" pitchFamily="34" charset="0"/>
              </a:rPr>
              <a:t>Simple et accessible</a:t>
            </a:r>
          </a:p>
          <a:p>
            <a:pPr marL="911625" lvl="3" indent="-269524" algn="just" rtl="0"/>
            <a:r>
              <a:rPr lang="fr" sz="2400" dirty="0">
                <a:latin typeface="Calibri" panose="020F0502020204030204" pitchFamily="34" charset="0"/>
                <a:cs typeface="Calibri" panose="020F0502020204030204" pitchFamily="34" charset="0"/>
              </a:rPr>
              <a:t>Mesure la vitesse et le sens de l'air</a:t>
            </a:r>
          </a:p>
          <a:p>
            <a:pPr marL="911625" lvl="3" indent="-269524" algn="just" rtl="0"/>
            <a:r>
              <a:rPr lang="fr" sz="2400" dirty="0">
                <a:latin typeface="Calibri" panose="020F0502020204030204" pitchFamily="34" charset="0"/>
                <a:cs typeface="Calibri" panose="020F0502020204030204" pitchFamily="34" charset="0"/>
              </a:rPr>
              <a:t>Peut être utilisée de façon routinière</a:t>
            </a:r>
          </a:p>
          <a:p>
            <a:pPr rtl="0"/>
            <a:endParaRPr lang="en-GB"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7608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rtlCol="0"/>
          <a:lstStyle/>
          <a:p>
            <a:pPr algn="just" rtl="0" eaLnBrk="1" hangingPunct="1"/>
            <a:r>
              <a:rPr lang="fr" sz="2400" noProof="0" dirty="0">
                <a:cs typeface="Calibri" panose="020F0502020204030204" pitchFamily="34" charset="0"/>
              </a:rPr>
              <a:t>Transmission des bacilles de la tuberculose</a:t>
            </a:r>
          </a:p>
          <a:p>
            <a:pPr algn="just" rtl="0" eaLnBrk="1" hangingPunct="1"/>
            <a:endParaRPr lang="en-GB" sz="2400" noProof="0" dirty="0" smtClean="0">
              <a:cs typeface="Calibri" panose="020F0502020204030204" pitchFamily="34" charset="0"/>
            </a:endParaRPr>
          </a:p>
          <a:p>
            <a:pPr algn="just" rtl="0" eaLnBrk="1" hangingPunct="1"/>
            <a:r>
              <a:rPr lang="fr" sz="2400" noProof="0" dirty="0">
                <a:cs typeface="Calibri" panose="020F0502020204030204" pitchFamily="34" charset="0"/>
              </a:rPr>
              <a:t>Évaluation des risques et </a:t>
            </a:r>
            <a:r>
              <a:rPr lang="fr" sz="2400" noProof="0" dirty="0" smtClean="0">
                <a:cs typeface="Calibri" panose="020F0502020204030204" pitchFamily="34" charset="0"/>
              </a:rPr>
              <a:t>les niveaux de précautions</a:t>
            </a:r>
            <a:endParaRPr lang="fr" sz="2400" noProof="0" dirty="0">
              <a:cs typeface="Calibri" panose="020F0502020204030204" pitchFamily="34" charset="0"/>
            </a:endParaRPr>
          </a:p>
          <a:p>
            <a:pPr algn="just" rtl="0" eaLnBrk="1" hangingPunct="1"/>
            <a:endParaRPr lang="en-GB" sz="2400" noProof="0" dirty="0" smtClean="0">
              <a:cs typeface="Calibri" panose="020F0502020204030204" pitchFamily="34" charset="0"/>
            </a:endParaRPr>
          </a:p>
          <a:p>
            <a:pPr rtl="0" eaLnBrk="1" hangingPunct="1"/>
            <a:r>
              <a:rPr lang="fr" sz="2400" noProof="0" dirty="0" smtClean="0">
                <a:cs typeface="Calibri" panose="020F0502020204030204" pitchFamily="34" charset="0"/>
              </a:rPr>
              <a:t>Les pratiques de sécurité dans le laboratoire de </a:t>
            </a:r>
            <a:r>
              <a:rPr lang="fr" sz="2400" strike="sngStrike" noProof="0" dirty="0" smtClean="0">
                <a:cs typeface="Calibri" panose="020F0502020204030204" pitchFamily="34" charset="0"/>
              </a:rPr>
              <a:t>la</a:t>
            </a:r>
            <a:r>
              <a:rPr lang="fr" sz="2400" noProof="0" dirty="0" smtClean="0">
                <a:cs typeface="Calibri" panose="020F0502020204030204" pitchFamily="34" charset="0"/>
              </a:rPr>
              <a:t> </a:t>
            </a:r>
            <a:r>
              <a:rPr lang="fr" sz="2400" noProof="0" dirty="0">
                <a:cs typeface="Calibri" panose="020F0502020204030204" pitchFamily="34" charset="0"/>
              </a:rPr>
              <a:t>microscopie </a:t>
            </a:r>
            <a:r>
              <a:rPr lang="fr" sz="2400" noProof="0" dirty="0" smtClean="0">
                <a:cs typeface="Calibri" panose="020F0502020204030204" pitchFamily="34" charset="0"/>
              </a:rPr>
              <a:t>et d’ </a:t>
            </a:r>
            <a:r>
              <a:rPr lang="fr" sz="2400" noProof="0" dirty="0">
                <a:cs typeface="Calibri" panose="020F0502020204030204" pitchFamily="34" charset="0"/>
              </a:rPr>
              <a:t>Xpert MTB/RIF</a:t>
            </a:r>
            <a:r>
              <a:rPr lang="en-GB" sz="2400" noProof="0" dirty="0" smtClean="0">
                <a:cs typeface="Calibri" panose="020F0502020204030204" pitchFamily="34" charset="0"/>
              </a:rPr>
              <a:t/>
            </a:r>
            <a:br>
              <a:rPr lang="en-GB" sz="2400" noProof="0" dirty="0" smtClean="0">
                <a:cs typeface="Calibri" panose="020F0502020204030204" pitchFamily="34" charset="0"/>
              </a:rPr>
            </a:br>
            <a:endParaRPr lang="en-GB" sz="2400" noProof="0" dirty="0" smtClean="0">
              <a:cs typeface="Calibri" panose="020F0502020204030204" pitchFamily="34" charset="0"/>
            </a:endParaRPr>
          </a:p>
          <a:p>
            <a:pPr rtl="0" eaLnBrk="1" hangingPunct="1"/>
            <a:endParaRPr lang="en-GB" sz="2400" noProof="0" dirty="0" smtClean="0">
              <a:cs typeface="Calibri" panose="020F0502020204030204" pitchFamily="34" charset="0"/>
            </a:endParaRPr>
          </a:p>
          <a:p>
            <a:pPr algn="just" rtl="0" eaLnBrk="1" hangingPunct="1"/>
            <a:r>
              <a:rPr lang="fr" sz="2400" noProof="0" dirty="0">
                <a:cs typeface="Calibri" panose="020F0502020204030204" pitchFamily="34" charset="0"/>
              </a:rPr>
              <a:t>Élimination hygiénique des déchets infectieux</a:t>
            </a:r>
          </a:p>
        </p:txBody>
      </p:sp>
      <p:sp>
        <p:nvSpPr>
          <p:cNvPr id="8194" name="Rectangle 2"/>
          <p:cNvSpPr>
            <a:spLocks noGrp="1" noRot="1" noChangeArrowheads="1"/>
          </p:cNvSpPr>
          <p:nvPr>
            <p:ph type="title"/>
          </p:nvPr>
        </p:nvSpPr>
        <p:spPr>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rmAutofit/>
          </a:bodyPr>
          <a:lstStyle/>
          <a:p>
            <a:pPr algn="ctr" defTabSz="1041265" rtl="0"/>
            <a:r>
              <a:rPr lang="fr" sz="4400"/>
              <a:t>Table de matières du module</a:t>
            </a:r>
          </a:p>
        </p:txBody>
      </p:sp>
    </p:spTree>
    <p:extLst>
      <p:ext uri="{BB962C8B-B14F-4D97-AF65-F5344CB8AC3E}">
        <p14:creationId xmlns:p14="http://schemas.microsoft.com/office/powerpoint/2010/main" val="19844963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rtlCol="0"/>
          <a:lstStyle/>
          <a:p>
            <a:pPr algn="just" rtl="0" eaLnBrk="1" hangingPunct="1">
              <a:spcBef>
                <a:spcPct val="0"/>
              </a:spcBef>
              <a:spcAft>
                <a:spcPct val="55000"/>
              </a:spcAft>
            </a:pPr>
            <a:r>
              <a:rPr lang="fr" noProof="0" dirty="0"/>
              <a:t>Gants : essentiels (sans poudres et jetables).</a:t>
            </a:r>
          </a:p>
          <a:p>
            <a:pPr algn="just" rtl="0" eaLnBrk="1" hangingPunct="1">
              <a:spcBef>
                <a:spcPct val="0"/>
              </a:spcBef>
              <a:spcAft>
                <a:spcPct val="55000"/>
              </a:spcAft>
            </a:pPr>
            <a:r>
              <a:rPr lang="fr" noProof="0" dirty="0"/>
              <a:t> Blouses de laboratoire : essentielles.</a:t>
            </a:r>
          </a:p>
          <a:p>
            <a:pPr algn="just" rtl="0">
              <a:spcBef>
                <a:spcPct val="0"/>
              </a:spcBef>
              <a:spcAft>
                <a:spcPts val="1198"/>
              </a:spcAft>
            </a:pPr>
            <a:r>
              <a:rPr lang="fr" noProof="0" dirty="0"/>
              <a:t> Masques respiratoires : pas normalement requis mais</a:t>
            </a:r>
          </a:p>
          <a:p>
            <a:pPr lvl="1" rtl="0">
              <a:spcBef>
                <a:spcPct val="0"/>
              </a:spcBef>
              <a:spcAft>
                <a:spcPts val="599"/>
              </a:spcAft>
            </a:pPr>
            <a:r>
              <a:rPr lang="fr" sz="2800" dirty="0"/>
              <a:t>Peuvent être requis selon l'évaluation des risques</a:t>
            </a:r>
          </a:p>
          <a:p>
            <a:pPr lvl="1" algn="just" rtl="0">
              <a:spcBef>
                <a:spcPct val="0"/>
              </a:spcBef>
              <a:spcAft>
                <a:spcPts val="599"/>
              </a:spcAft>
            </a:pPr>
            <a:r>
              <a:rPr lang="fr" sz="2800" dirty="0"/>
              <a:t>Doivent être toujours inclus dans le kit de nettoyage des déversements</a:t>
            </a:r>
          </a:p>
          <a:p>
            <a:pPr lvl="1" algn="just" rtl="0">
              <a:spcBef>
                <a:spcPct val="0"/>
              </a:spcBef>
              <a:spcAft>
                <a:spcPts val="599"/>
              </a:spcAft>
            </a:pPr>
            <a:r>
              <a:rPr lang="fr" sz="2800" dirty="0"/>
              <a:t>Masques respiratoires recommandés : N95 (NIOSH N95) et FFP2 (EN 149 : 2001).</a:t>
            </a:r>
          </a:p>
        </p:txBody>
      </p:sp>
      <p:sp>
        <p:nvSpPr>
          <p:cNvPr id="15362" name="Rectangle 2"/>
          <p:cNvSpPr>
            <a:spLocks noGrp="1" noRot="1" noChangeArrowheads="1"/>
          </p:cNvSpPr>
          <p:nvPr>
            <p:ph type="title"/>
          </p:nvPr>
        </p:nvSpPr>
        <p:spPr/>
        <p:txBody>
          <a:bodyPr rtlCol="0">
            <a:normAutofit/>
          </a:bodyPr>
          <a:lstStyle/>
          <a:p>
            <a:pPr rtl="0" eaLnBrk="1" hangingPunct="1"/>
            <a:r>
              <a:rPr lang="fr" sz="3500" dirty="0"/>
              <a:t>Équipement de protection individuelle (ÉPI)</a:t>
            </a:r>
          </a:p>
        </p:txBody>
      </p:sp>
      <p:sp>
        <p:nvSpPr>
          <p:cNvPr id="9" name="TextBox 8"/>
          <p:cNvSpPr txBox="1"/>
          <p:nvPr/>
        </p:nvSpPr>
        <p:spPr>
          <a:xfrm>
            <a:off x="714290" y="1179612"/>
            <a:ext cx="5710149"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de </a:t>
            </a:r>
            <a:r>
              <a:rPr lang="fr" dirty="0">
                <a:solidFill>
                  <a:srgbClr val="FF0000"/>
                </a:solidFill>
                <a:latin typeface="Calibri" pitchFamily="34" charset="0"/>
                <a:cs typeface="Calibri" pitchFamily="34" charset="0"/>
              </a:rPr>
              <a:t>votre pays </a:t>
            </a:r>
          </a:p>
        </p:txBody>
      </p:sp>
      <p:pic>
        <p:nvPicPr>
          <p:cNvPr id="10" name="Picture 12" descr="MCj02390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27" y="891580"/>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03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4432" y="1629252"/>
            <a:ext cx="7402175" cy="4439703"/>
          </a:xfrm>
        </p:spPr>
        <p:txBody>
          <a:bodyPr rtlCol="0"/>
          <a:lstStyle/>
          <a:p>
            <a:pPr algn="just" rtl="0" eaLnBrk="1" hangingPunct="1">
              <a:spcBef>
                <a:spcPct val="0"/>
              </a:spcBef>
              <a:spcAft>
                <a:spcPct val="35000"/>
              </a:spcAft>
            </a:pPr>
            <a:r>
              <a:rPr lang="fr" sz="2200"/>
              <a:t>Les gants sont requis pendant le traitement des échantillons pour les tests Xpert MTB/RIF.</a:t>
            </a:r>
          </a:p>
          <a:p>
            <a:pPr algn="just" rtl="0" eaLnBrk="1" hangingPunct="1">
              <a:spcBef>
                <a:spcPct val="0"/>
              </a:spcBef>
              <a:spcAft>
                <a:spcPct val="35000"/>
              </a:spcAft>
            </a:pPr>
            <a:r>
              <a:rPr lang="fr" sz="2200"/>
              <a:t>Utilisez des gants jetables sans poudre.</a:t>
            </a:r>
          </a:p>
          <a:p>
            <a:pPr algn="just" rtl="0" eaLnBrk="1" hangingPunct="1">
              <a:spcBef>
                <a:spcPct val="0"/>
              </a:spcBef>
              <a:spcAft>
                <a:spcPct val="35000"/>
              </a:spcAft>
            </a:pPr>
            <a:r>
              <a:rPr lang="fr" sz="2200"/>
              <a:t>Le port des gants pourrait donner aux techniciens un faux sentiment de sécurité :</a:t>
            </a:r>
          </a:p>
          <a:p>
            <a:pPr lvl="1" algn="just" rtl="0" eaLnBrk="1" hangingPunct="1">
              <a:spcBef>
                <a:spcPct val="0"/>
              </a:spcBef>
              <a:spcAft>
                <a:spcPct val="35000"/>
              </a:spcAft>
            </a:pPr>
            <a:r>
              <a:rPr lang="fr" sz="2200" b="1"/>
              <a:t>Le lavage régulier et rigoureux des mains est essentiel.</a:t>
            </a:r>
            <a:endParaRPr lang="en-GB" sz="2200" b="1" dirty="0"/>
          </a:p>
          <a:p>
            <a:pPr rtl="0">
              <a:spcBef>
                <a:spcPct val="0"/>
              </a:spcBef>
              <a:spcAft>
                <a:spcPct val="35000"/>
              </a:spcAft>
            </a:pPr>
            <a:r>
              <a:rPr lang="fr" sz="2200"/>
              <a:t>Pour éviter la contamination, retirez les gants avant d'utiliser l'ordinateur ou le téléphone.</a:t>
            </a:r>
          </a:p>
          <a:p>
            <a:pPr algn="just" rtl="0">
              <a:spcBef>
                <a:spcPct val="0"/>
              </a:spcBef>
              <a:spcAft>
                <a:spcPct val="35000"/>
              </a:spcAft>
            </a:pPr>
            <a:r>
              <a:rPr lang="fr" sz="2200"/>
              <a:t>NE PAS réutiliser les gants.</a:t>
            </a:r>
          </a:p>
          <a:p>
            <a:pPr algn="just" rtl="0">
              <a:spcBef>
                <a:spcPct val="0"/>
              </a:spcBef>
              <a:spcAft>
                <a:spcPct val="35000"/>
              </a:spcAft>
            </a:pPr>
            <a:r>
              <a:rPr lang="fr" sz="2200"/>
              <a:t>NE PAS utiliser des gants en dehors du laboratoire.</a:t>
            </a:r>
          </a:p>
          <a:p>
            <a:pPr lvl="1" algn="just" rtl="0" eaLnBrk="1" hangingPunct="1">
              <a:spcBef>
                <a:spcPct val="0"/>
              </a:spcBef>
              <a:spcAft>
                <a:spcPct val="35000"/>
              </a:spcAft>
            </a:pPr>
            <a:endParaRPr lang="en-GB" sz="2200" b="1" dirty="0"/>
          </a:p>
        </p:txBody>
      </p:sp>
      <p:sp>
        <p:nvSpPr>
          <p:cNvPr id="17410" name="Rectangle 2"/>
          <p:cNvSpPr>
            <a:spLocks noGrp="1" noRot="1" noChangeArrowheads="1"/>
          </p:cNvSpPr>
          <p:nvPr>
            <p:ph type="title"/>
          </p:nvPr>
        </p:nvSpPr>
        <p:spPr/>
        <p:txBody>
          <a:bodyPr rtlCol="0">
            <a:normAutofit/>
          </a:bodyPr>
          <a:lstStyle/>
          <a:p>
            <a:pPr rtl="0" eaLnBrk="1" hangingPunct="1"/>
            <a:r>
              <a:rPr lang="fr" sz="4400"/>
              <a:t>ÉPI : Gants </a:t>
            </a:r>
          </a:p>
        </p:txBody>
      </p:sp>
      <p:pic>
        <p:nvPicPr>
          <p:cNvPr id="7" name="Picture 4" descr="#16 Washing Hands"/>
          <p:cNvPicPr>
            <a:picLocks noChangeAspect="1" noChangeArrowheads="1"/>
          </p:cNvPicPr>
          <p:nvPr/>
        </p:nvPicPr>
        <p:blipFill>
          <a:blip r:embed="rId2" cstate="email">
            <a:extLst>
              <a:ext uri="{28A0092B-C50C-407E-A947-70E740481C1C}">
                <a14:useLocalDpi xmlns:a14="http://schemas.microsoft.com/office/drawing/2010/main" val="0"/>
              </a:ext>
            </a:extLst>
          </a:blip>
          <a:srcRect l="12947" t="12683" r="28021" b="6401"/>
          <a:stretch>
            <a:fillRect/>
          </a:stretch>
        </p:blipFill>
        <p:spPr bwMode="auto">
          <a:xfrm>
            <a:off x="7972048" y="2036134"/>
            <a:ext cx="2183427" cy="182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SCF04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6607" y="4275956"/>
            <a:ext cx="2360354" cy="176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9039662" y="5153351"/>
            <a:ext cx="260451" cy="67708"/>
          </a:xfrm>
          <a:prstGeom prst="rect">
            <a:avLst/>
          </a:prstGeom>
          <a:solidFill>
            <a:srgbClr val="000000"/>
          </a:solidFill>
          <a:ln w="9525">
            <a:noFill/>
            <a:miter lim="800000"/>
            <a:headEnd/>
            <a:tailEnd/>
          </a:ln>
          <a:effectLst>
            <a:outerShdw blurRad="63500" dist="29783" dir="1514402" algn="ctr" rotWithShape="0">
              <a:schemeClr val="bg2">
                <a:alpha val="74997"/>
              </a:schemeClr>
            </a:outerShdw>
          </a:effectLst>
        </p:spPr>
        <p:txBody>
          <a:bodyPr wrap="none" lIns="91321" tIns="45661" rIns="91321" bIns="45661" rtlCol="0" anchor="ctr"/>
          <a:lstStyle/>
          <a:p>
            <a:pPr rtl="0"/>
            <a:endParaRPr lang="it-IT"/>
          </a:p>
        </p:txBody>
      </p:sp>
      <p:cxnSp>
        <p:nvCxnSpPr>
          <p:cNvPr id="3" name="Straight Connector 2"/>
          <p:cNvCxnSpPr/>
          <p:nvPr/>
        </p:nvCxnSpPr>
        <p:spPr bwMode="auto">
          <a:xfrm>
            <a:off x="9231198" y="5367364"/>
            <a:ext cx="191536" cy="121683"/>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9276452" y="5334921"/>
            <a:ext cx="101025" cy="17486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4" name="TextBox 13"/>
          <p:cNvSpPr txBox="1"/>
          <p:nvPr/>
        </p:nvSpPr>
        <p:spPr>
          <a:xfrm>
            <a:off x="714290" y="1131593"/>
            <a:ext cx="5493227" cy="373593"/>
          </a:xfrm>
          <a:prstGeom prst="rect">
            <a:avLst/>
          </a:prstGeom>
        </p:spPr>
        <p:style>
          <a:lnRef idx="1">
            <a:schemeClr val="accent2"/>
          </a:lnRef>
          <a:fillRef idx="2">
            <a:schemeClr val="accent2"/>
          </a:fillRef>
          <a:effectRef idx="1">
            <a:schemeClr val="accent2"/>
          </a:effectRef>
          <a:fontRef idx="minor">
            <a:schemeClr val="dk1"/>
          </a:fontRef>
        </p:style>
        <p:txBody>
          <a:bodyPr wrap="non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 PNT votre </a:t>
            </a:r>
            <a:r>
              <a:rPr lang="fr" dirty="0">
                <a:solidFill>
                  <a:srgbClr val="FF0000"/>
                </a:solidFill>
                <a:latin typeface="Calibri" pitchFamily="34" charset="0"/>
                <a:cs typeface="Calibri" pitchFamily="34" charset="0"/>
              </a:rPr>
              <a:t>pays </a:t>
            </a:r>
          </a:p>
        </p:txBody>
      </p:sp>
      <p:pic>
        <p:nvPicPr>
          <p:cNvPr id="16" name="Picture 12" descr="MCj0239013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242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4432" y="1852477"/>
            <a:ext cx="9619774" cy="4439703"/>
          </a:xfrm>
        </p:spPr>
        <p:txBody>
          <a:bodyPr rtlCol="0"/>
          <a:lstStyle/>
          <a:p>
            <a:pPr rtl="0" eaLnBrk="1" hangingPunct="1">
              <a:lnSpc>
                <a:spcPct val="90000"/>
              </a:lnSpc>
              <a:spcBef>
                <a:spcPct val="0"/>
              </a:spcBef>
              <a:spcAft>
                <a:spcPct val="35000"/>
              </a:spcAft>
              <a:buNone/>
            </a:pPr>
            <a:r>
              <a:rPr lang="fr" sz="2400" noProof="0" dirty="0"/>
              <a:t>Les blouses de laboratoire sont essentielles :</a:t>
            </a:r>
          </a:p>
          <a:p>
            <a:pPr lvl="1" rtl="0">
              <a:lnSpc>
                <a:spcPct val="90000"/>
              </a:lnSpc>
              <a:spcBef>
                <a:spcPct val="0"/>
              </a:spcBef>
              <a:spcAft>
                <a:spcPts val="0"/>
              </a:spcAft>
              <a:buSzPct val="130000"/>
            </a:pPr>
            <a:r>
              <a:rPr lang="fr" sz="2400" dirty="0"/>
              <a:t> Laissez les blouses au lieu de travail </a:t>
            </a:r>
          </a:p>
          <a:p>
            <a:pPr marL="1278496" lvl="1" rtl="0">
              <a:lnSpc>
                <a:spcPct val="90000"/>
              </a:lnSpc>
              <a:spcBef>
                <a:spcPct val="0"/>
              </a:spcBef>
              <a:spcAft>
                <a:spcPts val="1174"/>
              </a:spcAft>
              <a:buSzPct val="130000"/>
              <a:buNone/>
            </a:pPr>
            <a:r>
              <a:rPr lang="fr" sz="2400" dirty="0"/>
              <a:t>(ne les utilisez pas chez vous) </a:t>
            </a:r>
          </a:p>
          <a:p>
            <a:pPr lvl="1" rtl="0" eaLnBrk="1" hangingPunct="1">
              <a:lnSpc>
                <a:spcPct val="90000"/>
              </a:lnSpc>
              <a:spcBef>
                <a:spcPct val="0"/>
              </a:spcBef>
              <a:spcAft>
                <a:spcPct val="35000"/>
              </a:spcAft>
              <a:buSzPct val="130000"/>
            </a:pPr>
            <a:r>
              <a:rPr lang="fr" sz="2400" dirty="0"/>
              <a:t> Fermez la blouse pendant le travail</a:t>
            </a:r>
          </a:p>
          <a:p>
            <a:pPr lvl="1" rtl="0" eaLnBrk="1" hangingPunct="1">
              <a:lnSpc>
                <a:spcPct val="90000"/>
              </a:lnSpc>
              <a:spcBef>
                <a:spcPct val="0"/>
              </a:spcBef>
              <a:spcAft>
                <a:spcPct val="35000"/>
              </a:spcAft>
              <a:buSzPct val="130000"/>
            </a:pPr>
            <a:r>
              <a:rPr lang="fr" sz="2400" dirty="0"/>
              <a:t> Utilisez une taille et un type appropriés</a:t>
            </a:r>
          </a:p>
          <a:p>
            <a:pPr lvl="1" rtl="0" eaLnBrk="1" hangingPunct="1">
              <a:lnSpc>
                <a:spcPct val="90000"/>
              </a:lnSpc>
              <a:spcBef>
                <a:spcPct val="0"/>
              </a:spcBef>
              <a:spcAft>
                <a:spcPct val="35000"/>
              </a:spcAft>
              <a:buSzPct val="130000"/>
            </a:pPr>
            <a:r>
              <a:rPr lang="fr" sz="2400" dirty="0"/>
              <a:t> NE PAS les utiliser en dehors du laboratoire</a:t>
            </a:r>
          </a:p>
          <a:p>
            <a:pPr lvl="1" rtl="0" eaLnBrk="1" hangingPunct="1">
              <a:lnSpc>
                <a:spcPct val="90000"/>
              </a:lnSpc>
              <a:spcBef>
                <a:spcPct val="0"/>
              </a:spcBef>
              <a:spcAft>
                <a:spcPct val="35000"/>
              </a:spcAft>
              <a:buSzPct val="130000"/>
            </a:pPr>
            <a:r>
              <a:rPr lang="fr" sz="2400" dirty="0"/>
              <a:t> Lavez-les au moins une fois par semaine et après toute contamination (ne les utilisez pas à la maison) ; désinfectez-les avant le lavage</a:t>
            </a:r>
          </a:p>
        </p:txBody>
      </p:sp>
      <p:sp>
        <p:nvSpPr>
          <p:cNvPr id="18434" name="Rectangle 2"/>
          <p:cNvSpPr>
            <a:spLocks noGrp="1" noRot="1" noChangeArrowheads="1"/>
          </p:cNvSpPr>
          <p:nvPr>
            <p:ph type="title"/>
          </p:nvPr>
        </p:nvSpPr>
        <p:spPr/>
        <p:txBody>
          <a:bodyPr rtlCol="0">
            <a:normAutofit/>
          </a:bodyPr>
          <a:lstStyle/>
          <a:p>
            <a:pPr rtl="0" eaLnBrk="1" hangingPunct="1"/>
            <a:r>
              <a:rPr lang="fr" sz="4400" dirty="0"/>
              <a:t>ÉPI :  Blouses de laboratoire</a:t>
            </a:r>
          </a:p>
        </p:txBody>
      </p:sp>
      <p:pic>
        <p:nvPicPr>
          <p:cNvPr id="1026" name="Picture 2" descr="http://tsgroupuae.com/en/wp-content/uploads/2011/12/lab0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68376" y="1789033"/>
            <a:ext cx="1869201" cy="24793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4290" y="1166797"/>
            <a:ext cx="5566133" cy="373593"/>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a:t>
            </a:r>
            <a:r>
              <a:rPr lang="fr" dirty="0">
                <a:solidFill>
                  <a:srgbClr val="FF0000"/>
                </a:solidFill>
                <a:latin typeface="Calibri" pitchFamily="34" charset="0"/>
                <a:cs typeface="Calibri" pitchFamily="34" charset="0"/>
              </a:rPr>
              <a:t>de votre pays </a:t>
            </a:r>
          </a:p>
        </p:txBody>
      </p:sp>
      <p:pic>
        <p:nvPicPr>
          <p:cNvPr id="11"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5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spcBef>
                <a:spcPts val="0"/>
              </a:spcBef>
              <a:spcAft>
                <a:spcPts val="599"/>
              </a:spcAft>
            </a:pPr>
            <a:r>
              <a:rPr lang="fr-CH" sz="2400" dirty="0" smtClean="0"/>
              <a:t>Les masques respiratoires N95 et FFP2 filtrent efficacement &gt; 94-95 % des particules du diamètre de ≥ 0,3-0,4 µm</a:t>
            </a:r>
          </a:p>
          <a:p>
            <a:pPr>
              <a:spcBef>
                <a:spcPts val="0"/>
              </a:spcBef>
              <a:spcAft>
                <a:spcPts val="599"/>
              </a:spcAft>
            </a:pPr>
            <a:r>
              <a:rPr lang="fr-CH" sz="2400" dirty="0" smtClean="0"/>
              <a:t>Les </a:t>
            </a:r>
            <a:r>
              <a:rPr lang="fr-CH" sz="2400" b="1" dirty="0" smtClean="0"/>
              <a:t>masques respiratoires </a:t>
            </a:r>
            <a:r>
              <a:rPr lang="fr-CH" sz="2400" dirty="0" smtClean="0"/>
              <a:t>doivent être bien ajustés! (Ajustez les masques respiratoires)</a:t>
            </a:r>
            <a:endParaRPr lang="en-GB" sz="2400" dirty="0"/>
          </a:p>
          <a:p>
            <a:pPr>
              <a:spcBef>
                <a:spcPts val="0"/>
              </a:spcBef>
              <a:spcAft>
                <a:spcPts val="599"/>
              </a:spcAft>
              <a:buFontTx/>
              <a:buChar char="•"/>
            </a:pPr>
            <a:endParaRPr lang="en-GB" sz="2400" dirty="0"/>
          </a:p>
          <a:p>
            <a:pPr>
              <a:spcBef>
                <a:spcPts val="0"/>
              </a:spcBef>
              <a:spcAft>
                <a:spcPts val="599"/>
              </a:spcAft>
              <a:buNone/>
            </a:pPr>
            <a:endParaRPr lang="en-GB" sz="2400" dirty="0"/>
          </a:p>
          <a:p>
            <a:pPr>
              <a:spcBef>
                <a:spcPts val="1198"/>
              </a:spcBef>
            </a:pPr>
            <a:r>
              <a:rPr lang="fr-CH" sz="2400" dirty="0" smtClean="0"/>
              <a:t>Les </a:t>
            </a:r>
            <a:r>
              <a:rPr lang="fr-CH" sz="2400" b="1" dirty="0" smtClean="0"/>
              <a:t>masques chirurgicaux </a:t>
            </a:r>
            <a:r>
              <a:rPr lang="fr-CH" sz="2400" dirty="0" smtClean="0"/>
              <a:t>ne protègent pas contre l'inhalation des aérosols infectieux.</a:t>
            </a:r>
            <a:endParaRPr lang="en-GB" sz="2400" dirty="0"/>
          </a:p>
          <a:p>
            <a:pPr>
              <a:spcBef>
                <a:spcPts val="0"/>
              </a:spcBef>
              <a:spcAft>
                <a:spcPts val="599"/>
              </a:spcAft>
              <a:buFontTx/>
              <a:buChar char="•"/>
            </a:pPr>
            <a:endParaRPr lang="en-GB" sz="2400" dirty="0"/>
          </a:p>
        </p:txBody>
      </p:sp>
      <p:sp>
        <p:nvSpPr>
          <p:cNvPr id="18434" name="Rectangle 2"/>
          <p:cNvSpPr>
            <a:spLocks noGrp="1" noRot="1" noChangeArrowheads="1"/>
          </p:cNvSpPr>
          <p:nvPr>
            <p:ph type="title"/>
          </p:nvPr>
        </p:nvSpPr>
        <p:spPr/>
        <p:txBody>
          <a:bodyPr>
            <a:normAutofit/>
          </a:bodyPr>
          <a:lstStyle/>
          <a:p>
            <a:r>
              <a:rPr lang="fr" sz="4400" dirty="0" smtClean="0"/>
              <a:t>ÉPI : </a:t>
            </a:r>
            <a:r>
              <a:rPr lang="en-GB" sz="4400" dirty="0" smtClean="0"/>
              <a:t>Masques </a:t>
            </a:r>
            <a:r>
              <a:rPr lang="en-GB" sz="4400" dirty="0" err="1" smtClean="0"/>
              <a:t>respiratoires</a:t>
            </a:r>
            <a:endParaRPr lang="en-GB" sz="4400" dirty="0"/>
          </a:p>
        </p:txBody>
      </p:sp>
      <p:pic>
        <p:nvPicPr>
          <p:cNvPr id="7" name="Picture 9" descr="masks"/>
          <p:cNvPicPr>
            <a:picLocks noChangeAspect="1" noChangeArrowheads="1"/>
          </p:cNvPicPr>
          <p:nvPr/>
        </p:nvPicPr>
        <p:blipFill>
          <a:blip r:embed="rId2" cstate="email">
            <a:extLst>
              <a:ext uri="{28A0092B-C50C-407E-A947-70E740481C1C}">
                <a14:useLocalDpi xmlns:a14="http://schemas.microsoft.com/office/drawing/2010/main" val="0"/>
              </a:ext>
            </a:extLst>
          </a:blip>
          <a:srcRect l="14265" t="20439" r="14528" b="14107"/>
          <a:stretch>
            <a:fillRect/>
          </a:stretch>
        </p:blipFill>
        <p:spPr bwMode="auto">
          <a:xfrm>
            <a:off x="7792591" y="3148358"/>
            <a:ext cx="1530850" cy="114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3"/>
          <p:cNvGrpSpPr>
            <a:grpSpLocks/>
          </p:cNvGrpSpPr>
          <p:nvPr/>
        </p:nvGrpSpPr>
        <p:grpSpPr bwMode="auto">
          <a:xfrm>
            <a:off x="2043315" y="3148357"/>
            <a:ext cx="1530344" cy="1109242"/>
            <a:chOff x="5667868" y="4597203"/>
            <a:chExt cx="2215979" cy="1856133"/>
          </a:xfrm>
        </p:grpSpPr>
        <p:cxnSp>
          <p:nvCxnSpPr>
            <p:cNvPr id="10" name="Connettore 2 7"/>
            <p:cNvCxnSpPr>
              <a:cxnSpLocks noChangeShapeType="1"/>
            </p:cNvCxnSpPr>
            <p:nvPr/>
          </p:nvCxnSpPr>
          <p:spPr bwMode="auto">
            <a:xfrm>
              <a:off x="5742311" y="5589240"/>
              <a:ext cx="427385"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Connettore 2 8"/>
            <p:cNvCxnSpPr>
              <a:cxnSpLocks noChangeShapeType="1"/>
            </p:cNvCxnSpPr>
            <p:nvPr/>
          </p:nvCxnSpPr>
          <p:spPr bwMode="auto">
            <a:xfrm flipV="1">
              <a:off x="5667868" y="5924674"/>
              <a:ext cx="560316" cy="16862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 name="Connettore 2 9"/>
            <p:cNvCxnSpPr>
              <a:cxnSpLocks noChangeShapeType="1"/>
            </p:cNvCxnSpPr>
            <p:nvPr/>
          </p:nvCxnSpPr>
          <p:spPr bwMode="auto">
            <a:xfrm flipV="1">
              <a:off x="6084168" y="6165304"/>
              <a:ext cx="288032" cy="2880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3" name="Gruppo 12"/>
            <p:cNvGrpSpPr>
              <a:grpSpLocks/>
            </p:cNvGrpSpPr>
            <p:nvPr/>
          </p:nvGrpSpPr>
          <p:grpSpPr bwMode="auto">
            <a:xfrm flipH="1">
              <a:off x="6228184" y="4597203"/>
              <a:ext cx="1655663" cy="1763836"/>
              <a:chOff x="1044129" y="4833516"/>
              <a:chExt cx="1655663" cy="1763836"/>
            </a:xfrm>
          </p:grpSpPr>
          <p:sp>
            <p:nvSpPr>
              <p:cNvPr id="16" name="Ovale 16"/>
              <p:cNvSpPr>
                <a:spLocks noChangeArrowheads="1"/>
              </p:cNvSpPr>
              <p:nvPr/>
            </p:nvSpPr>
            <p:spPr bwMode="auto">
              <a:xfrm>
                <a:off x="1044129" y="4833516"/>
                <a:ext cx="1439639" cy="1763836"/>
              </a:xfrm>
              <a:prstGeom prst="ellipse">
                <a:avLst/>
              </a:prstGeom>
              <a:solidFill>
                <a:srgbClr val="00B8FF"/>
              </a:solidFill>
              <a:ln w="9525" algn="ctr">
                <a:solidFill>
                  <a:schemeClr val="tx1"/>
                </a:solidFill>
                <a:round/>
                <a:headEnd/>
                <a:tailEnd/>
              </a:ln>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sp>
            <p:nvSpPr>
              <p:cNvPr id="17" name="Ovale 21"/>
              <p:cNvSpPr>
                <a:spLocks noChangeArrowheads="1"/>
              </p:cNvSpPr>
              <p:nvPr/>
            </p:nvSpPr>
            <p:spPr bwMode="auto">
              <a:xfrm>
                <a:off x="2123728" y="5373216"/>
                <a:ext cx="72008" cy="72008"/>
              </a:xfrm>
              <a:prstGeom prst="ellipse">
                <a:avLst/>
              </a:prstGeom>
              <a:solidFill>
                <a:schemeClr val="tx1"/>
              </a:solidFill>
              <a:ln w="9525" algn="ctr">
                <a:solidFill>
                  <a:schemeClr val="tx1"/>
                </a:solidFill>
                <a:round/>
                <a:headEnd/>
                <a:tailEnd/>
              </a:ln>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sp>
            <p:nvSpPr>
              <p:cNvPr id="18" name="Arco 22"/>
              <p:cNvSpPr/>
              <p:nvPr/>
            </p:nvSpPr>
            <p:spPr bwMode="auto">
              <a:xfrm flipH="1">
                <a:off x="2196277" y="5803138"/>
                <a:ext cx="503813" cy="297183"/>
              </a:xfrm>
              <a:prstGeom prst="arc">
                <a:avLst>
                  <a:gd name="adj1" fmla="val 15227528"/>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19" name="Arco 23"/>
              <p:cNvSpPr/>
              <p:nvPr/>
            </p:nvSpPr>
            <p:spPr bwMode="auto">
              <a:xfrm flipH="1" flipV="1">
                <a:off x="2196277" y="5803138"/>
                <a:ext cx="433561" cy="307257"/>
              </a:xfrm>
              <a:prstGeom prst="arc">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20" name="Ovale 24"/>
              <p:cNvSpPr>
                <a:spLocks noChangeArrowheads="1"/>
              </p:cNvSpPr>
              <p:nvPr/>
            </p:nvSpPr>
            <p:spPr bwMode="auto">
              <a:xfrm>
                <a:off x="2267744" y="5869414"/>
                <a:ext cx="432048" cy="223882"/>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grpSp>
        <p:sp>
          <p:nvSpPr>
            <p:cNvPr id="14" name="Arco 10"/>
            <p:cNvSpPr/>
            <p:nvPr/>
          </p:nvSpPr>
          <p:spPr bwMode="auto">
            <a:xfrm rot="20574064" flipH="1">
              <a:off x="6410542" y="5277197"/>
              <a:ext cx="431555" cy="997325"/>
            </a:xfrm>
            <a:prstGeom prst="arc">
              <a:avLst>
                <a:gd name="adj1" fmla="val 16200000"/>
                <a:gd name="adj2" fmla="val 283162"/>
              </a:avLst>
            </a:prstGeom>
            <a:noFill/>
            <a:ln w="57150"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15" name="Arco 11"/>
            <p:cNvSpPr/>
            <p:nvPr/>
          </p:nvSpPr>
          <p:spPr bwMode="auto">
            <a:xfrm rot="20175835" flipH="1" flipV="1">
              <a:off x="6410542" y="5274679"/>
              <a:ext cx="431555" cy="994805"/>
            </a:xfrm>
            <a:prstGeom prst="arc">
              <a:avLst/>
            </a:prstGeom>
            <a:noFill/>
            <a:ln w="57150"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grpSp>
      <p:sp>
        <p:nvSpPr>
          <p:cNvPr id="23" name="Rectangle 23"/>
          <p:cNvSpPr>
            <a:spLocks noChangeArrowheads="1"/>
          </p:cNvSpPr>
          <p:nvPr/>
        </p:nvSpPr>
        <p:spPr bwMode="auto">
          <a:xfrm>
            <a:off x="4192191" y="3147755"/>
            <a:ext cx="3592739" cy="12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1" tIns="45661" rIns="91321" bIns="45661">
            <a:spAutoFit/>
          </a:bodyPr>
          <a:lstStyle/>
          <a:p>
            <a:pPr algn="ctr"/>
            <a:r>
              <a:rPr lang="fr-CH" dirty="0" smtClean="0">
                <a:solidFill>
                  <a:srgbClr val="003FBC"/>
                </a:solidFill>
              </a:rPr>
              <a:t>Les masques respiratoires protègent contre l'inhalation des noyaux de gouttelettes </a:t>
            </a:r>
            <a:r>
              <a:rPr lang="en-GB" dirty="0" smtClean="0">
                <a:solidFill>
                  <a:srgbClr val="003FBC"/>
                </a:solidFill>
              </a:rPr>
              <a:t>(</a:t>
            </a:r>
            <a:r>
              <a:rPr lang="en-GB" dirty="0" err="1" smtClean="0">
                <a:solidFill>
                  <a:srgbClr val="003FBC"/>
                </a:solidFill>
              </a:rPr>
              <a:t>notamment</a:t>
            </a:r>
            <a:r>
              <a:rPr lang="en-GB" dirty="0" smtClean="0">
                <a:solidFill>
                  <a:srgbClr val="003FBC"/>
                </a:solidFill>
              </a:rPr>
              <a:t> </a:t>
            </a:r>
            <a:r>
              <a:rPr lang="en-GB" dirty="0" err="1" smtClean="0">
                <a:solidFill>
                  <a:srgbClr val="003FBC"/>
                </a:solidFill>
              </a:rPr>
              <a:t>contre</a:t>
            </a:r>
            <a:r>
              <a:rPr lang="en-GB" dirty="0" smtClean="0">
                <a:solidFill>
                  <a:srgbClr val="003FBC"/>
                </a:solidFill>
              </a:rPr>
              <a:t> </a:t>
            </a:r>
            <a:r>
              <a:rPr lang="en-GB" dirty="0" err="1" smtClean="0">
                <a:solidFill>
                  <a:srgbClr val="003FBC"/>
                </a:solidFill>
              </a:rPr>
              <a:t>l'inhalation</a:t>
            </a:r>
            <a:r>
              <a:rPr lang="en-GB" dirty="0" smtClean="0">
                <a:solidFill>
                  <a:srgbClr val="003FBC"/>
                </a:solidFill>
              </a:rPr>
              <a:t>).</a:t>
            </a:r>
            <a:endParaRPr lang="it-IT" dirty="0">
              <a:solidFill>
                <a:srgbClr val="003FBC"/>
              </a:solidFill>
            </a:endParaRPr>
          </a:p>
        </p:txBody>
      </p:sp>
      <p:grpSp>
        <p:nvGrpSpPr>
          <p:cNvPr id="4" name="Gruppo 21"/>
          <p:cNvGrpSpPr>
            <a:grpSpLocks/>
          </p:cNvGrpSpPr>
          <p:nvPr/>
        </p:nvGrpSpPr>
        <p:grpSpPr bwMode="auto">
          <a:xfrm>
            <a:off x="2389875" y="5356347"/>
            <a:ext cx="1545536" cy="1044591"/>
            <a:chOff x="1044129" y="4833516"/>
            <a:chExt cx="2198023" cy="1793742"/>
          </a:xfrm>
        </p:grpSpPr>
        <p:sp>
          <p:nvSpPr>
            <p:cNvPr id="25" name="Ovale 1"/>
            <p:cNvSpPr>
              <a:spLocks noChangeArrowheads="1"/>
            </p:cNvSpPr>
            <p:nvPr/>
          </p:nvSpPr>
          <p:spPr bwMode="auto">
            <a:xfrm>
              <a:off x="1044129" y="4833516"/>
              <a:ext cx="1439639" cy="1763836"/>
            </a:xfrm>
            <a:prstGeom prst="ellipse">
              <a:avLst/>
            </a:prstGeom>
            <a:solidFill>
              <a:srgbClr val="00B8FF"/>
            </a:solidFill>
            <a:ln w="9525" algn="ctr">
              <a:solidFill>
                <a:schemeClr val="tx1"/>
              </a:solidFill>
              <a:round/>
              <a:headEnd/>
              <a:tailEnd/>
            </a:ln>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cxnSp>
          <p:nvCxnSpPr>
            <p:cNvPr id="26" name="Connettore 2 3"/>
            <p:cNvCxnSpPr>
              <a:cxnSpLocks noChangeShapeType="1"/>
            </p:cNvCxnSpPr>
            <p:nvPr/>
          </p:nvCxnSpPr>
          <p:spPr bwMode="auto">
            <a:xfrm>
              <a:off x="2594143" y="5872028"/>
              <a:ext cx="427385"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 name="Connettore 2 10"/>
            <p:cNvCxnSpPr>
              <a:cxnSpLocks noChangeShapeType="1"/>
            </p:cNvCxnSpPr>
            <p:nvPr/>
          </p:nvCxnSpPr>
          <p:spPr bwMode="auto">
            <a:xfrm>
              <a:off x="2503035" y="6138728"/>
              <a:ext cx="446485" cy="28138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8" name="Arco 14"/>
            <p:cNvSpPr/>
            <p:nvPr/>
          </p:nvSpPr>
          <p:spPr bwMode="auto">
            <a:xfrm rot="1025936">
              <a:off x="2811124" y="5631468"/>
              <a:ext cx="431028" cy="995790"/>
            </a:xfrm>
            <a:prstGeom prst="arc">
              <a:avLst>
                <a:gd name="adj1" fmla="val 16200000"/>
                <a:gd name="adj2" fmla="val 283162"/>
              </a:avLst>
            </a:prstGeom>
            <a:noFill/>
            <a:ln w="57150"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29" name="Arco 19"/>
            <p:cNvSpPr/>
            <p:nvPr/>
          </p:nvSpPr>
          <p:spPr bwMode="auto">
            <a:xfrm rot="1424165" flipV="1">
              <a:off x="2811124" y="5629269"/>
              <a:ext cx="431028" cy="993592"/>
            </a:xfrm>
            <a:prstGeom prst="arc">
              <a:avLst/>
            </a:prstGeom>
            <a:noFill/>
            <a:ln w="57150"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30" name="Ovale 23"/>
            <p:cNvSpPr>
              <a:spLocks noChangeArrowheads="1"/>
            </p:cNvSpPr>
            <p:nvPr/>
          </p:nvSpPr>
          <p:spPr bwMode="auto">
            <a:xfrm>
              <a:off x="2123728" y="5373216"/>
              <a:ext cx="72008" cy="72008"/>
            </a:xfrm>
            <a:prstGeom prst="ellipse">
              <a:avLst/>
            </a:prstGeom>
            <a:solidFill>
              <a:schemeClr val="tx1"/>
            </a:solidFill>
            <a:ln w="9525" algn="ctr">
              <a:solidFill>
                <a:schemeClr val="tx1"/>
              </a:solidFill>
              <a:round/>
              <a:headEnd/>
              <a:tailEnd/>
            </a:ln>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sp>
          <p:nvSpPr>
            <p:cNvPr id="31" name="Arco 18"/>
            <p:cNvSpPr/>
            <p:nvPr/>
          </p:nvSpPr>
          <p:spPr bwMode="auto">
            <a:xfrm flipH="1">
              <a:off x="2197302" y="5805126"/>
              <a:ext cx="503243" cy="294561"/>
            </a:xfrm>
            <a:prstGeom prst="arc">
              <a:avLst>
                <a:gd name="adj1" fmla="val 15227528"/>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32" name="Arco 25"/>
            <p:cNvSpPr/>
            <p:nvPr/>
          </p:nvSpPr>
          <p:spPr bwMode="auto">
            <a:xfrm flipH="1" flipV="1">
              <a:off x="2197302" y="5805126"/>
              <a:ext cx="431028" cy="305552"/>
            </a:xfrm>
            <a:prstGeom prst="arc">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eaLnBrk="0" hangingPunct="0">
                <a:buClr>
                  <a:srgbClr val="000000"/>
                </a:buClr>
                <a:buSzPct val="100000"/>
                <a:buFont typeface="Times New Roman" pitchFamily="18" charset="0"/>
                <a:buNone/>
              </a:pPr>
              <a:endParaRPr lang="en-US" sz="2400" dirty="0">
                <a:latin typeface="Times New Roman" pitchFamily="18" charset="0"/>
              </a:endParaRPr>
            </a:p>
          </p:txBody>
        </p:sp>
        <p:sp>
          <p:nvSpPr>
            <p:cNvPr id="33" name="Ovale 20"/>
            <p:cNvSpPr>
              <a:spLocks noChangeArrowheads="1"/>
            </p:cNvSpPr>
            <p:nvPr/>
          </p:nvSpPr>
          <p:spPr bwMode="auto">
            <a:xfrm>
              <a:off x="2267744" y="5869414"/>
              <a:ext cx="432048" cy="223882"/>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buClr>
                  <a:srgbClr val="000000"/>
                </a:buClr>
                <a:buSzPct val="100000"/>
                <a:buFont typeface="Times New Roman" pitchFamily="18" charset="0"/>
                <a:buNone/>
              </a:pPr>
              <a:endParaRPr lang="it-IT" sz="2400">
                <a:latin typeface="Times New Roman" pitchFamily="18" charset="0"/>
              </a:endParaRPr>
            </a:p>
          </p:txBody>
        </p:sp>
        <p:cxnSp>
          <p:nvCxnSpPr>
            <p:cNvPr id="34" name="Connettore 2 9"/>
            <p:cNvCxnSpPr>
              <a:cxnSpLocks noChangeShapeType="1"/>
            </p:cNvCxnSpPr>
            <p:nvPr/>
          </p:nvCxnSpPr>
          <p:spPr bwMode="auto">
            <a:xfrm>
              <a:off x="2533815" y="6024428"/>
              <a:ext cx="517528" cy="152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35" name="Rectangle 23"/>
          <p:cNvSpPr>
            <a:spLocks noChangeArrowheads="1"/>
          </p:cNvSpPr>
          <p:nvPr/>
        </p:nvSpPr>
        <p:spPr bwMode="auto">
          <a:xfrm>
            <a:off x="4120183" y="5189379"/>
            <a:ext cx="4034532" cy="12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21" tIns="45661" rIns="91321" bIns="45661">
            <a:spAutoFit/>
          </a:bodyPr>
          <a:lstStyle/>
          <a:p>
            <a:pPr algn="ctr"/>
            <a:r>
              <a:rPr lang="fr-CH" dirty="0" smtClean="0">
                <a:solidFill>
                  <a:srgbClr val="003FBC"/>
                </a:solidFill>
              </a:rPr>
              <a:t>Les masques chirurgicaux empêchent la propagation des micro-organismes de l'utilisateur (ils protègent les autres contre l'exhalation).</a:t>
            </a:r>
            <a:endParaRPr lang="it-IT" dirty="0">
              <a:solidFill>
                <a:srgbClr val="003FBC"/>
              </a:solidFill>
            </a:endParaRPr>
          </a:p>
        </p:txBody>
      </p:sp>
      <p:pic>
        <p:nvPicPr>
          <p:cNvPr id="36" name="Picture 19" descr="maskstore_1842_173350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80623" y="5031980"/>
            <a:ext cx="1001023" cy="133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714290" y="1131593"/>
            <a:ext cx="5485201" cy="372855"/>
          </a:xfrm>
          <a:prstGeom prst="rect">
            <a:avLst/>
          </a:prstGeom>
        </p:spPr>
        <p:style>
          <a:lnRef idx="1">
            <a:schemeClr val="accent2"/>
          </a:lnRef>
          <a:fillRef idx="2">
            <a:schemeClr val="accent2"/>
          </a:fillRef>
          <a:effectRef idx="1">
            <a:schemeClr val="accent2"/>
          </a:effectRef>
          <a:fontRef idx="minor">
            <a:schemeClr val="dk1"/>
          </a:fontRef>
        </p:style>
        <p:txBody>
          <a:bodyPr wrap="none" lIns="95659" tIns="47830" rIns="95659" bIns="47830" rtlCol="0">
            <a:spAutoFit/>
          </a:bodyPr>
          <a:lstStyle/>
          <a:p>
            <a:r>
              <a:rPr lang="en-US" dirty="0">
                <a:solidFill>
                  <a:srgbClr val="FF0000"/>
                </a:solidFill>
                <a:latin typeface="Calibri" pitchFamily="34" charset="0"/>
                <a:cs typeface="Calibri" pitchFamily="34" charset="0"/>
              </a:rPr>
              <a:t>Adapt according to the NTP’s guidelines in your country</a:t>
            </a:r>
          </a:p>
        </p:txBody>
      </p:sp>
      <p:pic>
        <p:nvPicPr>
          <p:cNvPr id="40" name="Picture 12" descr="MCj0239013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94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rtlCol="0"/>
          <a:lstStyle/>
          <a:p>
            <a:pPr rtl="0" eaLnBrk="1" hangingPunct="1">
              <a:spcBef>
                <a:spcPct val="0"/>
              </a:spcBef>
              <a:spcAft>
                <a:spcPct val="35000"/>
              </a:spcAft>
              <a:buSzPct val="100000"/>
            </a:pPr>
            <a:r>
              <a:rPr lang="fr" noProof="0" dirty="0"/>
              <a:t>Un désinfectant est une substance chimique ou un mélange de produits chimiques qui tuent les micro-organismes.</a:t>
            </a:r>
          </a:p>
          <a:p>
            <a:pPr rtl="0" eaLnBrk="1" hangingPunct="1">
              <a:spcBef>
                <a:spcPct val="0"/>
              </a:spcBef>
              <a:spcAft>
                <a:spcPct val="35000"/>
              </a:spcAft>
              <a:buSzPct val="100000"/>
            </a:pPr>
            <a:r>
              <a:rPr lang="fr" noProof="0" dirty="0"/>
              <a:t>Les désinfectants sont appliqués sur les surfaces ou les objets inanimés.</a:t>
            </a:r>
          </a:p>
          <a:p>
            <a:pPr rtl="0" eaLnBrk="1" hangingPunct="1">
              <a:spcBef>
                <a:spcPct val="0"/>
              </a:spcBef>
              <a:spcAft>
                <a:spcPct val="35000"/>
              </a:spcAft>
              <a:buSzPct val="100000"/>
            </a:pPr>
            <a:r>
              <a:rPr lang="fr" noProof="0" dirty="0"/>
              <a:t>Les désinfectants peuvent être utilisés avant l'autoclavage pour la prédécontamination</a:t>
            </a:r>
            <a:r>
              <a:rPr lang="fr" noProof="0" dirty="0" smtClean="0"/>
              <a:t>.</a:t>
            </a:r>
          </a:p>
          <a:p>
            <a:pPr rtl="0" eaLnBrk="1" hangingPunct="1">
              <a:spcBef>
                <a:spcPct val="0"/>
              </a:spcBef>
              <a:spcAft>
                <a:spcPct val="35000"/>
              </a:spcAft>
              <a:buSzPct val="100000"/>
              <a:buNone/>
            </a:pPr>
            <a:endParaRPr lang="en-GB" noProof="0" dirty="0"/>
          </a:p>
          <a:p>
            <a:pPr rtl="0" eaLnBrk="1" hangingPunct="1">
              <a:lnSpc>
                <a:spcPct val="80000"/>
              </a:lnSpc>
              <a:buSzPct val="100000"/>
              <a:buFontTx/>
              <a:buNone/>
            </a:pPr>
            <a:endParaRPr lang="en-GB" sz="1100" dirty="0">
              <a:ea typeface="ＭＳ Ｐゴシック" pitchFamily="34" charset="-128"/>
            </a:endParaRPr>
          </a:p>
          <a:p>
            <a:pPr rtl="0" eaLnBrk="1" hangingPunct="1">
              <a:lnSpc>
                <a:spcPct val="80000"/>
              </a:lnSpc>
              <a:buSzPct val="100000"/>
              <a:buFontTx/>
              <a:buNone/>
            </a:pPr>
            <a:endParaRPr lang="en-GB" sz="3200" dirty="0">
              <a:ea typeface="ＭＳ Ｐゴシック" pitchFamily="34" charset="-128"/>
            </a:endParaRPr>
          </a:p>
        </p:txBody>
      </p:sp>
      <p:sp>
        <p:nvSpPr>
          <p:cNvPr id="56322" name="Rectangle 2"/>
          <p:cNvSpPr>
            <a:spLocks noGrp="1" noRot="1" noChangeArrowheads="1"/>
          </p:cNvSpPr>
          <p:nvPr>
            <p:ph type="title"/>
          </p:nvPr>
        </p:nvSpPr>
        <p:spPr/>
        <p:txBody>
          <a:bodyPr rtlCol="0">
            <a:normAutofit/>
          </a:bodyPr>
          <a:lstStyle/>
          <a:p>
            <a:pPr rtl="0" eaLnBrk="1" hangingPunct="1"/>
            <a:r>
              <a:rPr lang="fr" sz="4400"/>
              <a:t>Désinfectants</a:t>
            </a:r>
          </a:p>
        </p:txBody>
      </p:sp>
      <p:sp>
        <p:nvSpPr>
          <p:cNvPr id="5" name="Rectangle 4"/>
          <p:cNvSpPr/>
          <p:nvPr/>
        </p:nvSpPr>
        <p:spPr>
          <a:xfrm>
            <a:off x="735807" y="4664138"/>
            <a:ext cx="9602991" cy="1484026"/>
          </a:xfrm>
          <a:prstGeom prst="rect">
            <a:avLst/>
          </a:prstGeom>
          <a:solidFill>
            <a:srgbClr val="FFA110">
              <a:alpha val="9000"/>
            </a:srgbClr>
          </a:solidFill>
          <a:ln w="47625">
            <a:solidFill>
              <a:srgbClr val="FF0000"/>
            </a:solidFill>
          </a:ln>
          <a:effectLst>
            <a:glow rad="101600">
              <a:srgbClr val="FF6600">
                <a:alpha val="75000"/>
              </a:srgbClr>
            </a:glow>
          </a:effectLst>
        </p:spPr>
        <p:txBody>
          <a:bodyPr wrap="square" lIns="104170" tIns="52085" rIns="104170" bIns="52085" rtlCol="0">
            <a:spAutoFit/>
          </a:bodyPr>
          <a:lstStyle/>
          <a:p>
            <a:pPr rtl="0">
              <a:lnSpc>
                <a:spcPct val="80000"/>
              </a:lnSpc>
              <a:buSzPct val="100000"/>
            </a:pPr>
            <a:r>
              <a:rPr lang="fr" sz="2800" dirty="0"/>
              <a:t>REMARQUE : </a:t>
            </a:r>
            <a:r>
              <a:rPr lang="fr" sz="2800" dirty="0">
                <a:ea typeface="ＭＳ Ｐゴシック" pitchFamily="34" charset="-128"/>
              </a:rPr>
              <a:t>En raison de la structure de la paroi cellulaire des bacilles de tuberculose, ils sont résistants à la plupart des désinfectants standard, </a:t>
            </a:r>
            <a:r>
              <a:rPr lang="fr" sz="2800" dirty="0" smtClean="0">
                <a:ea typeface="ＭＳ Ｐゴシック" pitchFamily="34" charset="-128"/>
              </a:rPr>
              <a:t>p</a:t>
            </a:r>
            <a:r>
              <a:rPr lang="fr" sz="2800" dirty="0">
                <a:ea typeface="ＭＳ Ｐゴシック" pitchFamily="34" charset="-128"/>
              </a:rPr>
              <a:t>. ex. les composés dammonium quaternaire sont inefficaces.</a:t>
            </a:r>
          </a:p>
        </p:txBody>
      </p:sp>
    </p:spTree>
    <p:extLst>
      <p:ext uri="{BB962C8B-B14F-4D97-AF65-F5344CB8AC3E}">
        <p14:creationId xmlns:p14="http://schemas.microsoft.com/office/powerpoint/2010/main" val="4090338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47775" y="1629252"/>
            <a:ext cx="9793088" cy="4439703"/>
          </a:xfrm>
        </p:spPr>
        <p:txBody>
          <a:bodyPr rtlCol="0"/>
          <a:lstStyle/>
          <a:p>
            <a:pPr rtl="0">
              <a:spcBef>
                <a:spcPct val="0"/>
              </a:spcBef>
              <a:spcAft>
                <a:spcPts val="599"/>
              </a:spcAft>
              <a:buSzPct val="100000"/>
              <a:buNone/>
            </a:pPr>
            <a:r>
              <a:rPr lang="fr" sz="1600" b="1" dirty="0">
                <a:ea typeface="ＭＳ Ｐゴシック" pitchFamily="34" charset="-128"/>
                <a:cs typeface="Arial" charset="0"/>
              </a:rPr>
              <a:t>Sélectionnez les désinfectants appropriés agissant contre les mycobactéries selon le matériel </a:t>
            </a:r>
            <a:r>
              <a:rPr lang="fr" sz="1600" b="1" dirty="0" smtClean="0">
                <a:ea typeface="ＭＳ Ｐゴシック" pitchFamily="34" charset="-128"/>
                <a:cs typeface="Arial" charset="0"/>
              </a:rPr>
              <a:t>à désinfecter.</a:t>
            </a:r>
            <a:endParaRPr lang="fr" sz="1600" b="1" dirty="0">
              <a:ea typeface="ＭＳ Ｐゴシック" pitchFamily="34" charset="-128"/>
              <a:cs typeface="Arial" charset="0"/>
            </a:endParaRPr>
          </a:p>
          <a:p>
            <a:pPr rtl="0">
              <a:lnSpc>
                <a:spcPct val="90000"/>
              </a:lnSpc>
              <a:spcBef>
                <a:spcPct val="0"/>
              </a:spcBef>
              <a:spcAft>
                <a:spcPts val="300"/>
              </a:spcAft>
              <a:buSzPct val="100000"/>
            </a:pPr>
            <a:r>
              <a:rPr lang="fr" sz="1600" b="1" dirty="0"/>
              <a:t>PHÉNOL</a:t>
            </a:r>
            <a:r>
              <a:rPr lang="fr" sz="1600" dirty="0"/>
              <a:t> 2-5 % en eau déionisée est extrêmement </a:t>
            </a:r>
            <a:r>
              <a:rPr lang="fr" sz="1600" dirty="0" smtClean="0"/>
              <a:t>irritant. Faire attention pendant </a:t>
            </a:r>
            <a:r>
              <a:rPr lang="fr" sz="1600" dirty="0"/>
              <a:t>sa préparation. Il est recommandé </a:t>
            </a:r>
            <a:r>
              <a:rPr lang="fr" sz="1600" dirty="0" smtClean="0"/>
              <a:t>d’utiliser </a:t>
            </a:r>
            <a:r>
              <a:rPr lang="fr" sz="1600" dirty="0"/>
              <a:t>des dérivés </a:t>
            </a:r>
            <a:r>
              <a:rPr lang="fr" sz="1600" dirty="0" smtClean="0"/>
              <a:t>phénoliques :</a:t>
            </a:r>
            <a:endParaRPr lang="fr" sz="1600" dirty="0"/>
          </a:p>
          <a:p>
            <a:pPr lvl="1" rtl="0">
              <a:lnSpc>
                <a:spcPct val="90000"/>
              </a:lnSpc>
              <a:spcBef>
                <a:spcPct val="0"/>
              </a:spcBef>
              <a:spcAft>
                <a:spcPts val="300"/>
              </a:spcAft>
              <a:buSzPct val="100000"/>
            </a:pPr>
            <a:r>
              <a:rPr lang="fr" sz="1600" dirty="0"/>
              <a:t>Décontaminez l'équipement, les surfaces et les matériels ou les liquides avant leur élimination (utilisez des gants)</a:t>
            </a:r>
          </a:p>
          <a:p>
            <a:pPr lvl="1" rtl="0">
              <a:lnSpc>
                <a:spcPct val="90000"/>
              </a:lnSpc>
              <a:spcBef>
                <a:spcPct val="0"/>
              </a:spcBef>
              <a:spcAft>
                <a:spcPts val="300"/>
              </a:spcAft>
              <a:buSzPct val="100000"/>
            </a:pPr>
            <a:r>
              <a:rPr lang="fr" sz="1600" dirty="0"/>
              <a:t>Préparez la solution chaque jour et laissez agir pour au moins 15 minutes pour assurer la décontamination.</a:t>
            </a:r>
            <a:endParaRPr lang="en-GB" altLang="zh-CN" sz="1600" dirty="0"/>
          </a:p>
          <a:p>
            <a:pPr rtl="0">
              <a:lnSpc>
                <a:spcPct val="90000"/>
              </a:lnSpc>
              <a:spcBef>
                <a:spcPct val="0"/>
              </a:spcBef>
              <a:spcAft>
                <a:spcPts val="300"/>
              </a:spcAft>
              <a:buSzPct val="100000"/>
            </a:pPr>
            <a:r>
              <a:rPr lang="fr" sz="1600" b="1" dirty="0"/>
              <a:t>CHLORE</a:t>
            </a:r>
            <a:r>
              <a:rPr lang="fr" sz="1600" dirty="0"/>
              <a:t> (hypochlorite de sodium soit l'eau de Javel à 0,72 % chlore actif) est irritant et corrosif pour les matériels en métal ou plastique :</a:t>
            </a:r>
          </a:p>
          <a:p>
            <a:pPr lvl="1" rtl="0">
              <a:lnSpc>
                <a:spcPct val="90000"/>
              </a:lnSpc>
              <a:spcBef>
                <a:spcPct val="0"/>
              </a:spcBef>
              <a:spcAft>
                <a:spcPts val="300"/>
              </a:spcAft>
              <a:buSzPct val="100000"/>
            </a:pPr>
            <a:r>
              <a:rPr lang="fr" sz="1600" dirty="0" smtClean="0"/>
              <a:t>Désinfectant </a:t>
            </a:r>
            <a:r>
              <a:rPr lang="fr" sz="1600" dirty="0"/>
              <a:t>universel dans lequel vous pouvez tremper les matériels contaminés</a:t>
            </a:r>
          </a:p>
          <a:p>
            <a:pPr lvl="1" rtl="0">
              <a:lnSpc>
                <a:spcPct val="90000"/>
              </a:lnSpc>
              <a:spcBef>
                <a:spcPct val="0"/>
              </a:spcBef>
              <a:spcAft>
                <a:spcPts val="300"/>
              </a:spcAft>
              <a:buSzPct val="100000"/>
            </a:pPr>
            <a:r>
              <a:rPr lang="fr" sz="1600" dirty="0"/>
              <a:t>Laissez agir au moins 15 minutes pour assurer la décontamination</a:t>
            </a:r>
          </a:p>
          <a:p>
            <a:pPr lvl="1" rtl="0">
              <a:lnSpc>
                <a:spcPct val="90000"/>
              </a:lnSpc>
              <a:spcBef>
                <a:spcPct val="0"/>
              </a:spcBef>
              <a:spcAft>
                <a:spcPts val="300"/>
              </a:spcAft>
              <a:buSzPct val="100000"/>
            </a:pPr>
            <a:r>
              <a:rPr lang="fr" sz="1600" dirty="0"/>
              <a:t>Préparez le chaque jour et stockez le dans un endroit ventilé (gaz toxique). N'autoclavez pas.</a:t>
            </a:r>
          </a:p>
          <a:p>
            <a:pPr rtl="0">
              <a:lnSpc>
                <a:spcPct val="90000"/>
              </a:lnSpc>
              <a:spcBef>
                <a:spcPct val="0"/>
              </a:spcBef>
              <a:spcAft>
                <a:spcPts val="300"/>
              </a:spcAft>
              <a:buSzPct val="100000"/>
            </a:pPr>
            <a:r>
              <a:rPr lang="fr" sz="1600" b="1" dirty="0"/>
              <a:t>ALCOOL</a:t>
            </a:r>
            <a:r>
              <a:rPr lang="fr" sz="1600" dirty="0"/>
              <a:t> 70 % ne laisse pas de résidus mais </a:t>
            </a:r>
            <a:r>
              <a:rPr lang="fr" sz="1600" dirty="0" smtClean="0"/>
              <a:t>volatile </a:t>
            </a:r>
            <a:r>
              <a:rPr lang="fr" sz="1600" dirty="0"/>
              <a:t>et inflammable (conservez loin de toute flamme nue) :</a:t>
            </a:r>
          </a:p>
          <a:p>
            <a:pPr lvl="1" rtl="0">
              <a:lnSpc>
                <a:spcPct val="90000"/>
              </a:lnSpc>
              <a:spcBef>
                <a:spcPct val="0"/>
              </a:spcBef>
              <a:spcAft>
                <a:spcPts val="300"/>
              </a:spcAft>
              <a:buSzPct val="100000"/>
            </a:pPr>
            <a:r>
              <a:rPr lang="fr" sz="1600" dirty="0"/>
              <a:t>Utilisez comme désinfectant sur la peau (ensuite lavez avec de l'eau savonneuse) et les surfaces de travail (y compris en métal)</a:t>
            </a:r>
          </a:p>
          <a:p>
            <a:pPr rtl="0">
              <a:lnSpc>
                <a:spcPct val="90000"/>
              </a:lnSpc>
              <a:spcBef>
                <a:spcPct val="0"/>
              </a:spcBef>
              <a:spcAft>
                <a:spcPts val="300"/>
              </a:spcAft>
              <a:buSzPct val="100000"/>
            </a:pPr>
            <a:r>
              <a:rPr lang="fr" sz="1600" b="1" dirty="0"/>
              <a:t>ACID PERACÉTIQUE</a:t>
            </a:r>
            <a:r>
              <a:rPr lang="fr" sz="1600" dirty="0"/>
              <a:t> ne laisse pas de résidus, mais </a:t>
            </a:r>
            <a:r>
              <a:rPr lang="fr" sz="1600" dirty="0" smtClean="0"/>
              <a:t>stable pour seulement 48 </a:t>
            </a:r>
            <a:r>
              <a:rPr lang="fr" sz="1600" dirty="0"/>
              <a:t>heures après sa préparation :</a:t>
            </a:r>
          </a:p>
          <a:p>
            <a:pPr lvl="1" rtl="0">
              <a:lnSpc>
                <a:spcPct val="90000"/>
              </a:lnSpc>
              <a:spcBef>
                <a:spcPct val="0"/>
              </a:spcBef>
              <a:spcAft>
                <a:spcPts val="300"/>
              </a:spcAft>
              <a:buSzPct val="100000"/>
            </a:pPr>
            <a:r>
              <a:rPr lang="fr" sz="1600" dirty="0" smtClean="0"/>
              <a:t>     Action </a:t>
            </a:r>
            <a:r>
              <a:rPr lang="fr" sz="1600" dirty="0"/>
              <a:t>rapide contre les micro-organismes</a:t>
            </a:r>
          </a:p>
        </p:txBody>
      </p:sp>
      <p:sp>
        <p:nvSpPr>
          <p:cNvPr id="8" name="Rectangle 2"/>
          <p:cNvSpPr>
            <a:spLocks noGrp="1" noRot="1" noChangeArrowheads="1"/>
          </p:cNvSpPr>
          <p:nvPr>
            <p:ph type="title"/>
          </p:nvPr>
        </p:nvSpPr>
        <p:spPr/>
        <p:txBody>
          <a:bodyPr rtlCol="0"/>
          <a:lstStyle/>
          <a:p>
            <a:pPr rtl="0" eaLnBrk="1" hangingPunct="1"/>
            <a:r>
              <a:rPr lang="fr" sz="4400"/>
              <a:t>Désinfectants</a:t>
            </a:r>
          </a:p>
        </p:txBody>
      </p:sp>
      <p:sp>
        <p:nvSpPr>
          <p:cNvPr id="5" name="TextBox 4"/>
          <p:cNvSpPr txBox="1"/>
          <p:nvPr/>
        </p:nvSpPr>
        <p:spPr>
          <a:xfrm>
            <a:off x="714290" y="1131593"/>
            <a:ext cx="5488418" cy="373593"/>
          </a:xfrm>
          <a:prstGeom prst="rect">
            <a:avLst/>
          </a:prstGeom>
        </p:spPr>
        <p:style>
          <a:lnRef idx="1">
            <a:schemeClr val="accent2"/>
          </a:lnRef>
          <a:fillRef idx="2">
            <a:schemeClr val="accent2"/>
          </a:fillRef>
          <a:effectRef idx="1">
            <a:schemeClr val="accent2"/>
          </a:effectRef>
          <a:fontRef idx="minor">
            <a:schemeClr val="dk1"/>
          </a:fontRef>
        </p:style>
        <p:txBody>
          <a:bodyPr wrap="non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de </a:t>
            </a:r>
            <a:r>
              <a:rPr lang="fr" dirty="0">
                <a:solidFill>
                  <a:srgbClr val="FF0000"/>
                </a:solidFill>
                <a:latin typeface="Calibri" pitchFamily="34" charset="0"/>
                <a:cs typeface="Calibri" pitchFamily="34" charset="0"/>
              </a:rPr>
              <a:t>votre </a:t>
            </a:r>
            <a:r>
              <a:rPr lang="fr" dirty="0" smtClean="0">
                <a:solidFill>
                  <a:srgbClr val="FF0000"/>
                </a:solidFill>
                <a:latin typeface="Calibri" pitchFamily="34" charset="0"/>
                <a:cs typeface="Calibri" pitchFamily="34" charset="0"/>
              </a:rPr>
              <a:t>pays</a:t>
            </a:r>
            <a:endParaRPr lang="fr" dirty="0">
              <a:solidFill>
                <a:srgbClr val="FF0000"/>
              </a:solidFill>
              <a:latin typeface="Calibri" pitchFamily="34" charset="0"/>
              <a:cs typeface="Calibri" pitchFamily="34" charset="0"/>
            </a:endParaRPr>
          </a:p>
        </p:txBody>
      </p:sp>
      <p:pic>
        <p:nvPicPr>
          <p:cNvPr id="6" name="Picture 12" descr="MCj023901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27" y="862107"/>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291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34432" y="1629252"/>
            <a:ext cx="5745991" cy="4950960"/>
          </a:xfrm>
        </p:spPr>
        <p:txBody>
          <a:bodyPr rtlCol="0" anchor="ctr"/>
          <a:lstStyle/>
          <a:p>
            <a:pPr rtl="0" eaLnBrk="1" hangingPunct="1">
              <a:lnSpc>
                <a:spcPct val="90000"/>
              </a:lnSpc>
              <a:spcBef>
                <a:spcPct val="0"/>
              </a:spcBef>
              <a:spcAft>
                <a:spcPct val="35000"/>
              </a:spcAft>
              <a:buSzPct val="100000"/>
            </a:pPr>
            <a:r>
              <a:rPr lang="fr" sz="2400" noProof="0"/>
              <a:t>Les solutions diluées seront</a:t>
            </a:r>
          </a:p>
          <a:p>
            <a:pPr marL="0" indent="0" rtl="0">
              <a:lnSpc>
                <a:spcPct val="90000"/>
              </a:lnSpc>
              <a:spcBef>
                <a:spcPct val="0"/>
              </a:spcBef>
              <a:spcAft>
                <a:spcPct val="35000"/>
              </a:spcAft>
              <a:buSzPct val="100000"/>
              <a:buNone/>
            </a:pPr>
            <a:r>
              <a:rPr lang="fr" sz="2400" noProof="0"/>
              <a:t>    préparées de façon quotidienne</a:t>
            </a:r>
          </a:p>
          <a:p>
            <a:pPr rtl="0" eaLnBrk="1" hangingPunct="1">
              <a:lnSpc>
                <a:spcPct val="90000"/>
              </a:lnSpc>
              <a:spcBef>
                <a:spcPct val="0"/>
              </a:spcBef>
              <a:spcAft>
                <a:spcPct val="35000"/>
              </a:spcAft>
              <a:buSzPct val="100000"/>
            </a:pPr>
            <a:r>
              <a:rPr lang="fr" sz="2400" noProof="0"/>
              <a:t>Conservez les solutions en stock selon les conseil du fabricant.</a:t>
            </a:r>
          </a:p>
          <a:p>
            <a:pPr rtl="0" eaLnBrk="1" hangingPunct="1">
              <a:lnSpc>
                <a:spcPct val="90000"/>
              </a:lnSpc>
              <a:spcBef>
                <a:spcPct val="0"/>
              </a:spcBef>
              <a:spcAft>
                <a:spcPct val="35000"/>
              </a:spcAft>
              <a:buSzPct val="100000"/>
            </a:pPr>
            <a:r>
              <a:rPr lang="fr" sz="2400" noProof="0"/>
              <a:t>Utilisez des solutions commerciales pour la pire des situations (vérifiez le caractère tuberculocide du produit).</a:t>
            </a:r>
          </a:p>
          <a:p>
            <a:pPr rtl="0" eaLnBrk="1" hangingPunct="1">
              <a:lnSpc>
                <a:spcPct val="90000"/>
              </a:lnSpc>
              <a:spcBef>
                <a:spcPct val="0"/>
              </a:spcBef>
              <a:spcAft>
                <a:spcPct val="35000"/>
              </a:spcAft>
              <a:buSzPct val="100000"/>
            </a:pPr>
            <a:r>
              <a:rPr lang="fr" sz="2400" noProof="0"/>
              <a:t>Respectez les lignes directrices nationales en matière de sécurité chimique.</a:t>
            </a:r>
          </a:p>
          <a:p>
            <a:pPr marL="0" indent="0" rtl="0">
              <a:lnSpc>
                <a:spcPct val="90000"/>
              </a:lnSpc>
              <a:spcBef>
                <a:spcPct val="0"/>
              </a:spcBef>
              <a:spcAft>
                <a:spcPct val="35000"/>
              </a:spcAft>
              <a:buSzPct val="100000"/>
              <a:buNone/>
            </a:pPr>
            <a:endParaRPr lang="en-GB" altLang="zh-CN" sz="2400" noProof="0" dirty="0"/>
          </a:p>
        </p:txBody>
      </p:sp>
      <p:sp>
        <p:nvSpPr>
          <p:cNvPr id="22" name="Rectangle 2"/>
          <p:cNvSpPr>
            <a:spLocks noGrp="1" noRot="1" noChangeArrowheads="1"/>
          </p:cNvSpPr>
          <p:nvPr>
            <p:ph type="title"/>
          </p:nvPr>
        </p:nvSpPr>
        <p:spPr/>
        <p:txBody>
          <a:bodyPr rtlCol="0">
            <a:normAutofit/>
          </a:bodyPr>
          <a:lstStyle/>
          <a:p>
            <a:pPr rtl="0" eaLnBrk="1" hangingPunct="1"/>
            <a:r>
              <a:rPr lang="fr" sz="4400"/>
              <a:t>Désinfectants</a:t>
            </a:r>
          </a:p>
        </p:txBody>
      </p:sp>
      <p:pic>
        <p:nvPicPr>
          <p:cNvPr id="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0463" y="4139429"/>
            <a:ext cx="3681853" cy="19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832872" y="4462127"/>
            <a:ext cx="1591729" cy="751686"/>
          </a:xfrm>
          <a:prstGeom prst="rect">
            <a:avLst/>
          </a:prstGeom>
          <a:solidFill>
            <a:schemeClr val="bg1"/>
          </a:solidFill>
          <a:ln w="9525">
            <a:solidFill>
              <a:schemeClr val="tx1"/>
            </a:solidFill>
            <a:miter lim="800000"/>
            <a:headEnd/>
            <a:tailEnd/>
          </a:ln>
        </p:spPr>
        <p:txBody>
          <a:bodyPr wrap="none" lIns="91321" tIns="45661" rIns="91321" bIns="45661" rtlCol="0" anchor="ctr"/>
          <a:lstStyle/>
          <a:p>
            <a:pPr algn="just" rtl="0"/>
            <a:endParaRPr lang="en-US" sz="3200" dirty="0"/>
          </a:p>
        </p:txBody>
      </p:sp>
      <p:sp>
        <p:nvSpPr>
          <p:cNvPr id="6" name="Text Box 8"/>
          <p:cNvSpPr txBox="1">
            <a:spLocks noChangeArrowheads="1"/>
          </p:cNvSpPr>
          <p:nvPr/>
        </p:nvSpPr>
        <p:spPr bwMode="auto">
          <a:xfrm>
            <a:off x="6838124" y="4444396"/>
            <a:ext cx="1581227" cy="767664"/>
          </a:xfrm>
          <a:prstGeom prst="rect">
            <a:avLst/>
          </a:prstGeom>
          <a:noFill/>
          <a:ln w="9525">
            <a:noFill/>
            <a:miter lim="800000"/>
            <a:headEnd/>
            <a:tailEnd/>
          </a:ln>
          <a:effectLst/>
        </p:spPr>
        <p:txBody>
          <a:bodyPr wrap="square" lIns="91321" tIns="45661" rIns="91321" bIns="45661" rtlCol="0">
            <a:spAutoFit/>
          </a:bodyPr>
          <a:lstStyle/>
          <a:p>
            <a:pPr rtl="0">
              <a:defRPr/>
            </a:pPr>
            <a:r>
              <a:rPr lang="fr" sz="1100" b="1">
                <a:solidFill>
                  <a:srgbClr val="FF3300"/>
                </a:solidFill>
                <a:effectLst>
                  <a:outerShdw blurRad="38100" dist="38100" dir="2700000" algn="tl">
                    <a:srgbClr val="C0C0C0"/>
                  </a:outerShdw>
                </a:effectLst>
              </a:rPr>
              <a:t>Incendie dans le BSC :</a:t>
            </a:r>
          </a:p>
          <a:p>
            <a:pPr rtl="0">
              <a:defRPr/>
            </a:pPr>
            <a:r>
              <a:rPr lang="fr" sz="1100">
                <a:solidFill>
                  <a:srgbClr val="FF3300"/>
                </a:solidFill>
                <a:effectLst>
                  <a:outerShdw blurRad="38100" dist="38100" dir="2700000" algn="tl">
                    <a:srgbClr val="C0C0C0"/>
                  </a:outerShdw>
                </a:effectLst>
              </a:rPr>
              <a:t>Le bec Bunsen</a:t>
            </a:r>
            <a:r>
              <a:rPr lang="fr" sz="1100" b="1">
                <a:solidFill>
                  <a:srgbClr val="FF3300"/>
                </a:solidFill>
                <a:effectLst>
                  <a:outerShdw blurRad="38100" dist="38100" dir="2700000" algn="tl">
                    <a:srgbClr val="C0C0C0"/>
                  </a:outerShdw>
                </a:effectLst>
              </a:rPr>
              <a:t> a allumé l'alcool à 70 % utilisé pour le nettoyage</a:t>
            </a:r>
          </a:p>
        </p:txBody>
      </p:sp>
      <p:grpSp>
        <p:nvGrpSpPr>
          <p:cNvPr id="8" name="Group 17"/>
          <p:cNvGrpSpPr>
            <a:grpSpLocks/>
          </p:cNvGrpSpPr>
          <p:nvPr/>
        </p:nvGrpSpPr>
        <p:grpSpPr bwMode="auto">
          <a:xfrm>
            <a:off x="6547247" y="1452464"/>
            <a:ext cx="1857054" cy="2610120"/>
            <a:chOff x="3207" y="1191"/>
            <a:chExt cx="2238" cy="3028"/>
          </a:xfrm>
        </p:grpSpPr>
        <p:pic>
          <p:nvPicPr>
            <p:cNvPr id="9" name="Picture 8" descr="acidwro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7" y="1688"/>
              <a:ext cx="2169"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3233" y="1191"/>
              <a:ext cx="2212" cy="268"/>
            </a:xfrm>
            <a:prstGeom prst="rect">
              <a:avLst/>
            </a:prstGeom>
            <a:solidFill>
              <a:srgbClr val="CC0000"/>
            </a:solidFill>
            <a:ln w="9525">
              <a:solidFill>
                <a:srgbClr val="CC0000"/>
              </a:solidFill>
              <a:miter lim="800000"/>
              <a:headEnd/>
              <a:tailEnd/>
            </a:ln>
          </p:spPr>
          <p:txBody>
            <a:bodyPr wrap="square"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900" b="1"/>
                <a:t>N'AJOUTEZ JAMAIS DE L'EAU AUX ACIDES</a:t>
              </a:r>
              <a:endParaRPr lang="en-US" sz="900" b="1" dirty="0"/>
            </a:p>
          </p:txBody>
        </p:sp>
        <p:pic>
          <p:nvPicPr>
            <p:cNvPr id="11"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18" y="2555"/>
              <a:ext cx="646"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4502" y="2038"/>
              <a:ext cx="738" cy="271"/>
            </a:xfrm>
            <a:prstGeom prst="rect">
              <a:avLst/>
            </a:prstGeom>
            <a:solidFill>
              <a:srgbClr val="CC0000"/>
            </a:solidFill>
            <a:ln w="9525">
              <a:solidFill>
                <a:srgbClr val="CC0000"/>
              </a:solidFill>
              <a:miter lim="800000"/>
              <a:headEnd/>
              <a:tailEnd/>
            </a:ln>
          </p:spPr>
          <p:txBody>
            <a:bodyPr rtlCol="0">
              <a:spAutoFit/>
            </a:bodyPr>
            <a:lstStyle/>
            <a:p>
              <a:pPr algn="ctr" rtl="0">
                <a:spcBef>
                  <a:spcPct val="50000"/>
                </a:spcBef>
              </a:pPr>
              <a:r>
                <a:rPr lang="fr" sz="900" b="1"/>
                <a:t>EAU</a:t>
              </a:r>
            </a:p>
          </p:txBody>
        </p:sp>
        <p:sp>
          <p:nvSpPr>
            <p:cNvPr id="13" name="Text Box 14"/>
            <p:cNvSpPr txBox="1">
              <a:spLocks noChangeArrowheads="1"/>
            </p:cNvSpPr>
            <p:nvPr/>
          </p:nvSpPr>
          <p:spPr bwMode="auto">
            <a:xfrm>
              <a:off x="3264" y="3792"/>
              <a:ext cx="2112" cy="42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900" b="1"/>
                <a:t>Engendre une chaleur excessive, la formation de mousse, des éclaboussements!</a:t>
              </a:r>
            </a:p>
          </p:txBody>
        </p:sp>
      </p:grpSp>
      <p:grpSp>
        <p:nvGrpSpPr>
          <p:cNvPr id="14" name="Group 16"/>
          <p:cNvGrpSpPr>
            <a:grpSpLocks/>
          </p:cNvGrpSpPr>
          <p:nvPr/>
        </p:nvGrpSpPr>
        <p:grpSpPr bwMode="auto">
          <a:xfrm>
            <a:off x="8440663" y="1453226"/>
            <a:ext cx="1949119" cy="2579193"/>
            <a:chOff x="242" y="1193"/>
            <a:chExt cx="2572" cy="3032"/>
          </a:xfrm>
        </p:grpSpPr>
        <p:pic>
          <p:nvPicPr>
            <p:cNvPr id="15" name="Picture 3" descr="acidcorrec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 y="1731"/>
              <a:ext cx="2448" cy="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92" y="259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rot="10800000" flipV="1">
              <a:off x="1867" y="2081"/>
              <a:ext cx="826" cy="271"/>
            </a:xfrm>
            <a:prstGeom prst="rect">
              <a:avLst/>
            </a:prstGeom>
            <a:solidFill>
              <a:schemeClr val="folHlink"/>
            </a:solidFill>
            <a:ln w="9525">
              <a:solidFill>
                <a:schemeClr val="folHlink"/>
              </a:solidFill>
              <a:miter lim="800000"/>
              <a:headEnd/>
              <a:tailEnd/>
            </a:ln>
          </p:spPr>
          <p:txBody>
            <a:bodyPr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900" b="1">
                  <a:solidFill>
                    <a:schemeClr val="bg1"/>
                  </a:solidFill>
                </a:rPr>
                <a:t>ACIDE</a:t>
              </a:r>
            </a:p>
          </p:txBody>
        </p:sp>
        <p:sp>
          <p:nvSpPr>
            <p:cNvPr id="18" name="Text Box 6"/>
            <p:cNvSpPr txBox="1">
              <a:spLocks noChangeArrowheads="1"/>
            </p:cNvSpPr>
            <p:nvPr/>
          </p:nvSpPr>
          <p:spPr bwMode="auto">
            <a:xfrm>
              <a:off x="502" y="3384"/>
              <a:ext cx="1035" cy="235"/>
            </a:xfrm>
            <a:prstGeom prst="rect">
              <a:avLst/>
            </a:prstGeom>
            <a:solidFill>
              <a:schemeClr val="folHlink"/>
            </a:solidFill>
            <a:ln w="9525">
              <a:solidFill>
                <a:schemeClr val="folHlink"/>
              </a:solidFill>
              <a:miter lim="800000"/>
              <a:headEnd/>
              <a:tailEnd/>
            </a:ln>
          </p:spPr>
          <p:txBody>
            <a:bodyPr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700" b="1">
                  <a:solidFill>
                    <a:schemeClr val="bg1"/>
                  </a:solidFill>
                </a:rPr>
                <a:t>EAU</a:t>
              </a:r>
            </a:p>
          </p:txBody>
        </p:sp>
        <p:sp>
          <p:nvSpPr>
            <p:cNvPr id="19" name="Text Box 7"/>
            <p:cNvSpPr txBox="1">
              <a:spLocks noChangeArrowheads="1"/>
            </p:cNvSpPr>
            <p:nvPr/>
          </p:nvSpPr>
          <p:spPr bwMode="auto">
            <a:xfrm>
              <a:off x="242" y="1193"/>
              <a:ext cx="2559" cy="271"/>
            </a:xfrm>
            <a:prstGeom prst="rect">
              <a:avLst/>
            </a:prstGeom>
            <a:solidFill>
              <a:schemeClr val="folHlink"/>
            </a:solidFill>
            <a:ln w="9525">
              <a:solidFill>
                <a:schemeClr val="folHlink"/>
              </a:solidFill>
              <a:miter lim="800000"/>
              <a:headEnd/>
              <a:tailEnd/>
            </a:ln>
          </p:spPr>
          <p:txBody>
            <a:bodyPr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900" b="1">
                  <a:solidFill>
                    <a:schemeClr val="bg1"/>
                  </a:solidFill>
                </a:rPr>
                <a:t>AJOUTEZ TOUJOURS L'ACIDE DANS L'EAU</a:t>
              </a:r>
              <a:endParaRPr lang="en-US" sz="900" b="1" dirty="0">
                <a:solidFill>
                  <a:schemeClr val="bg1"/>
                </a:solidFill>
              </a:endParaRPr>
            </a:p>
          </p:txBody>
        </p:sp>
        <p:sp>
          <p:nvSpPr>
            <p:cNvPr id="20" name="Text Box 15"/>
            <p:cNvSpPr txBox="1">
              <a:spLocks noChangeArrowheads="1"/>
            </p:cNvSpPr>
            <p:nvPr/>
          </p:nvSpPr>
          <p:spPr bwMode="auto">
            <a:xfrm>
              <a:off x="432" y="3792"/>
              <a:ext cx="2314" cy="4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a:defRPr>
                  <a:solidFill>
                    <a:schemeClr val="tx1"/>
                  </a:solidFill>
                  <a:latin typeface="Arial" charset="0"/>
                </a:defRPr>
              </a:lvl1pPr>
              <a:lvl2pPr marL="742950" indent="-285750" algn="l" rtl="0">
                <a:defRPr>
                  <a:solidFill>
                    <a:schemeClr val="tx1"/>
                  </a:solidFill>
                  <a:latin typeface="Arial" charset="0"/>
                </a:defRPr>
              </a:lvl2pPr>
              <a:lvl3pPr marL="1143000" indent="-228600" algn="l" rtl="0">
                <a:defRPr>
                  <a:solidFill>
                    <a:schemeClr val="tx1"/>
                  </a:solidFill>
                  <a:latin typeface="Arial" charset="0"/>
                </a:defRPr>
              </a:lvl3pPr>
              <a:lvl4pPr marL="1600200" indent="-228600" algn="l" rtl="0">
                <a:defRPr>
                  <a:solidFill>
                    <a:schemeClr val="tx1"/>
                  </a:solidFill>
                  <a:latin typeface="Arial" charset="0"/>
                </a:defRPr>
              </a:lvl4pPr>
              <a:lvl5pPr marL="2057400" indent="-228600" algn="l" rtl="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a:spcBef>
                  <a:spcPct val="50000"/>
                </a:spcBef>
              </a:pPr>
              <a:r>
                <a:rPr lang="fr" sz="900" b="1"/>
                <a:t>Versez lentement pour éviter l'accumulation de chaleur excessive.</a:t>
              </a:r>
            </a:p>
          </p:txBody>
        </p:sp>
      </p:grpSp>
    </p:spTree>
    <p:extLst>
      <p:ext uri="{BB962C8B-B14F-4D97-AF65-F5344CB8AC3E}">
        <p14:creationId xmlns:p14="http://schemas.microsoft.com/office/powerpoint/2010/main" val="3885615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75767" y="1629252"/>
            <a:ext cx="9778439" cy="4439703"/>
          </a:xfrm>
        </p:spPr>
        <p:txBody>
          <a:bodyPr rtlCol="0"/>
          <a:lstStyle/>
          <a:p>
            <a:pPr rtl="0" eaLnBrk="1" hangingPunct="1"/>
            <a:r>
              <a:rPr lang="fr" sz="2200" dirty="0"/>
              <a:t>Tout laboratoire traitant des échantillons pour le diagnostic de la tuberculeuse doivent avoir un kit de nettoyage des déversements :</a:t>
            </a:r>
          </a:p>
          <a:p>
            <a:pPr marL="741984" lvl="1" indent="-285379" rtl="0">
              <a:buFontTx/>
              <a:buChar char="-"/>
            </a:pPr>
            <a:r>
              <a:rPr lang="fr" sz="1400" dirty="0"/>
              <a:t>Instructions (SOP) sur le nettoyage des déversements</a:t>
            </a:r>
          </a:p>
          <a:p>
            <a:pPr marL="741984" lvl="1" indent="-285379" rtl="0">
              <a:buFontTx/>
              <a:buChar char="-"/>
            </a:pPr>
            <a:r>
              <a:rPr lang="fr" sz="1400" dirty="0"/>
              <a:t>Un gros sac pour les matières infectieuses (autoclavable)</a:t>
            </a:r>
          </a:p>
          <a:p>
            <a:pPr marL="741984" lvl="1" indent="-285379" rtl="0">
              <a:buFontTx/>
              <a:buChar char="-"/>
            </a:pPr>
            <a:r>
              <a:rPr lang="fr" sz="1400" dirty="0"/>
              <a:t>Un tuberculocide désinfectant : l'hypochlorite (préparée </a:t>
            </a:r>
            <a:endParaRPr lang="fr" sz="1400" dirty="0" smtClean="0"/>
          </a:p>
          <a:p>
            <a:pPr marL="741984" lvl="1" indent="-285379" rtl="0">
              <a:buNone/>
            </a:pPr>
            <a:r>
              <a:rPr lang="fr" sz="1400" dirty="0" smtClean="0"/>
              <a:t>	fraîchement</a:t>
            </a:r>
            <a:r>
              <a:rPr lang="fr" sz="1400" dirty="0"/>
              <a:t>) ou des dérivés du phénol, stockés dans </a:t>
            </a:r>
            <a:endParaRPr lang="fr" sz="1400" dirty="0" smtClean="0"/>
          </a:p>
          <a:p>
            <a:pPr marL="741984" lvl="1" indent="-285379" rtl="0">
              <a:buNone/>
            </a:pPr>
            <a:r>
              <a:rPr lang="fr" sz="1400" dirty="0" smtClean="0"/>
              <a:t>	une </a:t>
            </a:r>
            <a:r>
              <a:rPr lang="fr" sz="1400" dirty="0"/>
              <a:t>bouteille opaque </a:t>
            </a:r>
            <a:endParaRPr lang="en-US" sz="1400" dirty="0" smtClean="0"/>
          </a:p>
          <a:p>
            <a:pPr marL="741984" lvl="1" indent="-285379" rtl="0">
              <a:buFontTx/>
              <a:buChar char="-"/>
            </a:pPr>
            <a:r>
              <a:rPr lang="fr" sz="1400" dirty="0" smtClean="0"/>
              <a:t>Blouses </a:t>
            </a:r>
            <a:r>
              <a:rPr lang="fr" sz="1400" dirty="0"/>
              <a:t>de laboratoires (jetables) et des lunettes ;</a:t>
            </a:r>
          </a:p>
          <a:p>
            <a:pPr marL="741984" lvl="1" indent="-285379" rtl="0">
              <a:buFontTx/>
              <a:buChar char="-"/>
            </a:pPr>
            <a:r>
              <a:rPr lang="fr" sz="1400" dirty="0" smtClean="0"/>
              <a:t>Boîte </a:t>
            </a:r>
            <a:r>
              <a:rPr lang="fr" sz="1400" dirty="0"/>
              <a:t>de gants (diverses tailles) </a:t>
            </a:r>
          </a:p>
          <a:p>
            <a:pPr marL="741984" lvl="1" indent="-285379" rtl="0">
              <a:buFontTx/>
              <a:buChar char="-"/>
            </a:pPr>
            <a:r>
              <a:rPr lang="fr" sz="1400" dirty="0"/>
              <a:t>Masques respiratoires (N95 ou FFP2)</a:t>
            </a:r>
          </a:p>
          <a:p>
            <a:pPr marL="741984" lvl="1" indent="-285379" rtl="0">
              <a:buFontTx/>
              <a:buChar char="-"/>
            </a:pPr>
            <a:r>
              <a:rPr lang="fr" sz="1400" dirty="0"/>
              <a:t>Serviettes en papier, ouate ou lavettes absorbantes</a:t>
            </a:r>
          </a:p>
          <a:p>
            <a:pPr marL="741984" lvl="1" indent="-285379" rtl="0">
              <a:buFontTx/>
              <a:buChar char="-"/>
            </a:pPr>
            <a:r>
              <a:rPr lang="fr" sz="1400" dirty="0"/>
              <a:t>Savon et chloramines</a:t>
            </a:r>
          </a:p>
          <a:p>
            <a:pPr marL="741984" lvl="1" indent="-285379" rtl="0">
              <a:buFontTx/>
              <a:buChar char="-"/>
            </a:pPr>
            <a:r>
              <a:rPr lang="fr" sz="1400" dirty="0"/>
              <a:t>Pelle à poussière </a:t>
            </a:r>
          </a:p>
          <a:p>
            <a:pPr marL="741984" lvl="1" indent="-285379" rtl="0">
              <a:buFontTx/>
              <a:buChar char="-"/>
            </a:pPr>
            <a:r>
              <a:rPr lang="fr" sz="1400" dirty="0"/>
              <a:t>R</a:t>
            </a:r>
            <a:r>
              <a:rPr lang="fr" sz="1400" dirty="0" smtClean="0"/>
              <a:t>écipient</a:t>
            </a:r>
            <a:endParaRPr lang="fr" sz="1400" dirty="0"/>
          </a:p>
          <a:p>
            <a:pPr marL="741984" lvl="1" indent="-285379" rtl="0">
              <a:buFontTx/>
              <a:buChar char="-"/>
            </a:pPr>
            <a:r>
              <a:rPr lang="fr" sz="1400" dirty="0" smtClean="0"/>
              <a:t>Pancarte « </a:t>
            </a:r>
            <a:r>
              <a:rPr lang="fr" sz="1400" dirty="0"/>
              <a:t>NE PAS </a:t>
            </a:r>
            <a:r>
              <a:rPr lang="fr" sz="1400" dirty="0" smtClean="0"/>
              <a:t>ENTRER ».</a:t>
            </a:r>
            <a:endParaRPr lang="fr" sz="1400" dirty="0"/>
          </a:p>
          <a:p>
            <a:pPr rtl="0"/>
            <a:r>
              <a:rPr lang="fr" sz="2200" dirty="0"/>
              <a:t>Les articles usés ou expirés de ce kit seront vérifiés et remplacés selon le besoin.</a:t>
            </a:r>
          </a:p>
          <a:p>
            <a:pPr rtl="0" eaLnBrk="1" hangingPunct="1"/>
            <a:endParaRPr lang="en-GB" sz="2200" dirty="0"/>
          </a:p>
          <a:p>
            <a:pPr lvl="1" rtl="0" eaLnBrk="1" hangingPunct="1">
              <a:buFont typeface="Arial" charset="0"/>
              <a:buNone/>
            </a:pPr>
            <a:endParaRPr lang="en-GB" sz="2200" dirty="0"/>
          </a:p>
        </p:txBody>
      </p:sp>
      <p:sp>
        <p:nvSpPr>
          <p:cNvPr id="27650" name="Title 1"/>
          <p:cNvSpPr>
            <a:spLocks noGrp="1"/>
          </p:cNvSpPr>
          <p:nvPr>
            <p:ph type="title"/>
          </p:nvPr>
        </p:nvSpPr>
        <p:spPr/>
        <p:txBody>
          <a:bodyPr rtlCol="0">
            <a:normAutofit fontScale="90000"/>
          </a:bodyPr>
          <a:lstStyle/>
          <a:p>
            <a:pPr rtl="0" eaLnBrk="1" hangingPunct="1"/>
            <a:r>
              <a:rPr lang="fr" sz="4400"/>
              <a:t>Kit de nettoyage des déversements</a:t>
            </a:r>
          </a:p>
        </p:txBody>
      </p:sp>
      <p:pic>
        <p:nvPicPr>
          <p:cNvPr id="6" name="Picture 5" descr="P819018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082" y="2665293"/>
            <a:ext cx="3738757" cy="290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3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rtlCol="0"/>
          <a:lstStyle/>
          <a:p>
            <a:pPr rtl="0" eaLnBrk="1" hangingPunct="1"/>
            <a:r>
              <a:rPr lang="fr" noProof="0"/>
              <a:t>Tous les employés de laboratoire seront formés sur la procédure en cas de déversements.</a:t>
            </a:r>
          </a:p>
          <a:p>
            <a:pPr rtl="0" eaLnBrk="1" hangingPunct="1"/>
            <a:endParaRPr lang="en-GB" noProof="0" dirty="0" smtClean="0"/>
          </a:p>
          <a:p>
            <a:pPr rtl="0" eaLnBrk="1" hangingPunct="1">
              <a:lnSpc>
                <a:spcPct val="90000"/>
              </a:lnSpc>
            </a:pPr>
            <a:r>
              <a:rPr lang="fr" noProof="0"/>
              <a:t>Les mesures requises dépendent du lieu de déversement :</a:t>
            </a:r>
          </a:p>
          <a:p>
            <a:pPr lvl="1" rtl="0" eaLnBrk="1" hangingPunct="1">
              <a:lnSpc>
                <a:spcPct val="90000"/>
              </a:lnSpc>
            </a:pPr>
            <a:r>
              <a:rPr lang="fr" sz="2800"/>
              <a:t>En dehors d'un BSC  </a:t>
            </a:r>
          </a:p>
          <a:p>
            <a:pPr lvl="1" rtl="0" eaLnBrk="1" hangingPunct="1">
              <a:lnSpc>
                <a:spcPct val="90000"/>
              </a:lnSpc>
            </a:pPr>
            <a:r>
              <a:rPr lang="fr" sz="2800"/>
              <a:t>Dans un BSC</a:t>
            </a:r>
            <a:endParaRPr lang="en-GB" sz="2800" dirty="0"/>
          </a:p>
        </p:txBody>
      </p:sp>
      <p:sp>
        <p:nvSpPr>
          <p:cNvPr id="28674" name="Title 1"/>
          <p:cNvSpPr>
            <a:spLocks noGrp="1"/>
          </p:cNvSpPr>
          <p:nvPr>
            <p:ph type="title"/>
          </p:nvPr>
        </p:nvSpPr>
        <p:spPr/>
        <p:txBody>
          <a:bodyPr rtlCol="0">
            <a:normAutofit/>
          </a:bodyPr>
          <a:lstStyle/>
          <a:p>
            <a:pPr rtl="0" eaLnBrk="1" hangingPunct="1"/>
            <a:r>
              <a:rPr lang="fr" sz="4400"/>
              <a:t>Procédures en cas de déversement</a:t>
            </a: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59336" y="3906597"/>
            <a:ext cx="3779272" cy="198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59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rtlCol="0"/>
          <a:lstStyle/>
          <a:p>
            <a:pPr rtl="0" eaLnBrk="1" hangingPunct="1">
              <a:buNone/>
            </a:pPr>
            <a:r>
              <a:rPr lang="fr" sz="2200" b="1" i="1"/>
              <a:t>Déversement en dehors du BSC (événement majeur) (1 sur 2)</a:t>
            </a:r>
          </a:p>
          <a:p>
            <a:pPr lvl="1" rtl="0"/>
            <a:r>
              <a:rPr lang="fr" sz="2000"/>
              <a:t>Évacuez immédiatement, fermez le laboratoire et informez en le chef de laboratoire.</a:t>
            </a:r>
          </a:p>
          <a:p>
            <a:pPr lvl="1" rtl="0"/>
            <a:r>
              <a:rPr lang="fr" sz="2000"/>
              <a:t>Laissez marcher les systèmes de ventilation ou d'extraction, y compris dans le BSC.</a:t>
            </a:r>
          </a:p>
          <a:p>
            <a:pPr lvl="1" rtl="0"/>
            <a:r>
              <a:rPr lang="fr" sz="2000"/>
              <a:t>Ne pénétrez pas de nouveau dans le laboratoire pour au moins 1 heure (affichez les panneaux).</a:t>
            </a:r>
          </a:p>
          <a:p>
            <a:pPr lvl="1" rtl="0"/>
            <a:r>
              <a:rPr lang="fr" sz="2000"/>
              <a:t>Avant de pénétrer cette zone, mettez l'ÉPI (gants, blouse de laboratoire et masque respiratoire).</a:t>
            </a:r>
          </a:p>
          <a:p>
            <a:pPr lvl="1" rtl="0" eaLnBrk="1" hangingPunct="1"/>
            <a:r>
              <a:rPr lang="fr" sz="2000"/>
              <a:t>Couvrez la surface de déversement avec des tissus ou du papier absorbant et appliquez le désinfectant de façon concentrique, de l'extérieur vers le centre.</a:t>
            </a:r>
          </a:p>
          <a:p>
            <a:pPr lvl="1" rtl="0" eaLnBrk="1" hangingPunct="1"/>
            <a:r>
              <a:rPr lang="fr" sz="2000"/>
              <a:t>Laissez agir (30 à 60 minutes) avant de jeter les matériels.</a:t>
            </a:r>
            <a:endParaRPr lang="en-GB" sz="2000" dirty="0">
              <a:solidFill>
                <a:srgbClr val="FFC000"/>
              </a:solidFill>
            </a:endParaRPr>
          </a:p>
        </p:txBody>
      </p:sp>
      <p:sp>
        <p:nvSpPr>
          <p:cNvPr id="28674" name="Title 1"/>
          <p:cNvSpPr>
            <a:spLocks noGrp="1"/>
          </p:cNvSpPr>
          <p:nvPr>
            <p:ph type="title"/>
          </p:nvPr>
        </p:nvSpPr>
        <p:spPr/>
        <p:txBody>
          <a:bodyPr rtlCol="0">
            <a:normAutofit fontScale="90000"/>
          </a:bodyPr>
          <a:lstStyle/>
          <a:p>
            <a:pPr rtl="0" eaLnBrk="1" hangingPunct="1"/>
            <a:r>
              <a:rPr lang="fr" sz="4400"/>
              <a:t>Procédures de nettoyage des déversements</a:t>
            </a:r>
          </a:p>
        </p:txBody>
      </p:sp>
    </p:spTree>
    <p:extLst>
      <p:ext uri="{BB962C8B-B14F-4D97-AF65-F5344CB8AC3E}">
        <p14:creationId xmlns:p14="http://schemas.microsoft.com/office/powerpoint/2010/main" val="31772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rtlCol="0"/>
          <a:lstStyle/>
          <a:p>
            <a:pPr marL="0" indent="0" algn="just" rtl="0">
              <a:buNone/>
            </a:pPr>
            <a:r>
              <a:rPr lang="fr" sz="2400">
                <a:cs typeface="Calibri" pitchFamily="34" charset="0"/>
              </a:rPr>
              <a:t>À la fin de ce module, vous serez en mesure de :</a:t>
            </a:r>
          </a:p>
          <a:p>
            <a:pPr algn="just" rtl="0" eaLnBrk="1" hangingPunct="1"/>
            <a:r>
              <a:rPr lang="fr" sz="2400" noProof="0">
                <a:cs typeface="Calibri" panose="020F0502020204030204" pitchFamily="34" charset="0"/>
              </a:rPr>
              <a:t>Décrire les risques pendant l'utilisation des tests Xpert MTB/RIF</a:t>
            </a:r>
          </a:p>
          <a:p>
            <a:pPr algn="just" rtl="0" eaLnBrk="1" hangingPunct="1"/>
            <a:r>
              <a:rPr lang="fr" sz="2400" noProof="0">
                <a:cs typeface="Calibri" panose="020F0502020204030204" pitchFamily="34" charset="0"/>
              </a:rPr>
              <a:t>Expliquer les précautions requises pour une utilisation en toute sécurité du test Xpert MTB/RIF</a:t>
            </a:r>
          </a:p>
        </p:txBody>
      </p:sp>
      <p:sp>
        <p:nvSpPr>
          <p:cNvPr id="8194" name="Rectangle 2"/>
          <p:cNvSpPr>
            <a:spLocks noGrp="1" noRot="1" noChangeArrowheads="1"/>
          </p:cNvSpPr>
          <p:nvPr>
            <p:ph type="title"/>
          </p:nvPr>
        </p:nvSpPr>
        <p:spPr>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rmAutofit/>
          </a:bodyPr>
          <a:lstStyle/>
          <a:p>
            <a:pPr defTabSz="1041265" rtl="0"/>
            <a:r>
              <a:rPr lang="fr" sz="4400"/>
              <a:t>Objectifs d'apprentissage</a:t>
            </a:r>
          </a:p>
        </p:txBody>
      </p:sp>
    </p:spTree>
    <p:extLst>
      <p:ext uri="{BB962C8B-B14F-4D97-AF65-F5344CB8AC3E}">
        <p14:creationId xmlns:p14="http://schemas.microsoft.com/office/powerpoint/2010/main" val="31453439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rtlCol="0"/>
          <a:lstStyle/>
          <a:p>
            <a:pPr rtl="0" eaLnBrk="1" hangingPunct="1">
              <a:buNone/>
            </a:pPr>
            <a:r>
              <a:rPr lang="fr" sz="2200" b="1" i="1"/>
              <a:t>Déversement en dehors du BSC (événement majeur) (2 sur 2)</a:t>
            </a:r>
          </a:p>
          <a:p>
            <a:pPr lvl="1" rtl="0" eaLnBrk="1" hangingPunct="1"/>
            <a:r>
              <a:rPr lang="fr" sz="2200"/>
              <a:t>Recueillez et placez les récipients et les matériels de nettoyage dans le sac se trouvant dans le kit et ficelez le sac ; fermez le sac et placez-le dans un récipient pour l'autoclavage (utilisez un récipient approprié pour les objets pointus).</a:t>
            </a:r>
          </a:p>
          <a:p>
            <a:pPr lvl="1" rtl="0" eaLnBrk="1" hangingPunct="1"/>
            <a:r>
              <a:rPr lang="fr" sz="2200"/>
              <a:t>Changez de gants en cas de contamination et jetez-les avec les déchets infectieux.</a:t>
            </a:r>
          </a:p>
          <a:p>
            <a:pPr lvl="1" rtl="0" eaLnBrk="1" hangingPunct="1"/>
            <a:r>
              <a:rPr lang="fr" sz="2200"/>
              <a:t>Nettoyez et désinfectez la surface concernée.</a:t>
            </a:r>
          </a:p>
          <a:p>
            <a:pPr lvl="1" rtl="0" eaLnBrk="1" hangingPunct="1"/>
            <a:r>
              <a:rPr lang="fr" sz="2200"/>
              <a:t>Le personnel exposé au déversement devront consulter un médecin et les détails seront enregistrés dans le journal dédié.</a:t>
            </a:r>
          </a:p>
        </p:txBody>
      </p:sp>
      <p:sp>
        <p:nvSpPr>
          <p:cNvPr id="28674" name="Title 1"/>
          <p:cNvSpPr>
            <a:spLocks noGrp="1"/>
          </p:cNvSpPr>
          <p:nvPr>
            <p:ph type="title"/>
          </p:nvPr>
        </p:nvSpPr>
        <p:spPr/>
        <p:txBody>
          <a:bodyPr rtlCol="0">
            <a:normAutofit fontScale="90000"/>
          </a:bodyPr>
          <a:lstStyle/>
          <a:p>
            <a:pPr rtl="0" eaLnBrk="1" hangingPunct="1"/>
            <a:r>
              <a:rPr lang="fr" sz="4400"/>
              <a:t>Procédures de nettoyage des déversements</a:t>
            </a:r>
          </a:p>
        </p:txBody>
      </p:sp>
    </p:spTree>
    <p:extLst>
      <p:ext uri="{BB962C8B-B14F-4D97-AF65-F5344CB8AC3E}">
        <p14:creationId xmlns:p14="http://schemas.microsoft.com/office/powerpoint/2010/main" val="3605366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34432" y="1492437"/>
            <a:ext cx="9619774" cy="4439703"/>
          </a:xfrm>
        </p:spPr>
        <p:txBody>
          <a:bodyPr rtlCol="0"/>
          <a:lstStyle/>
          <a:p>
            <a:pPr rtl="0">
              <a:spcAft>
                <a:spcPts val="600"/>
              </a:spcAft>
            </a:pPr>
            <a:r>
              <a:rPr lang="fr" sz="2400" b="1" i="1"/>
              <a:t>Déversement dans le BSC (événement majeur) (1 sur 2).	</a:t>
            </a:r>
          </a:p>
          <a:p>
            <a:pPr lvl="1" rtl="0" eaLnBrk="1" hangingPunct="1"/>
            <a:r>
              <a:rPr lang="fr" sz="1900"/>
              <a:t>Couvrez la surface de déversement avec des tissus ou du papier absorbant et appliquez une quantité suffisante de désinfectant de façon concentrique, de l'extérieur vers le centre : </a:t>
            </a:r>
          </a:p>
          <a:p>
            <a:pPr lvl="2" rtl="0" eaLnBrk="1" hangingPunct="1"/>
            <a:r>
              <a:rPr lang="fr" sz="1900">
                <a:latin typeface="+mj-lt"/>
              </a:rPr>
              <a:t>Tout équipement ou matériel avoir reçu des projections seront nettoyés (y compris la surface intérieure et les parois du BSC ou des godets)</a:t>
            </a:r>
          </a:p>
          <a:p>
            <a:pPr lvl="2" rtl="0" eaLnBrk="1" hangingPunct="1"/>
            <a:r>
              <a:rPr lang="fr" sz="1900">
                <a:latin typeface="+mj-lt"/>
              </a:rPr>
              <a:t>N'utilisez pas de l'eau de Javel pour désinfecter les matériels métalliques (elle est corrosive).</a:t>
            </a:r>
          </a:p>
          <a:p>
            <a:pPr lvl="1" rtl="0" eaLnBrk="1" hangingPunct="1"/>
            <a:r>
              <a:rPr lang="fr" sz="1900"/>
              <a:t>Laissez agir (30 à 60 minutes) avant de jeter les matériels.</a:t>
            </a:r>
          </a:p>
        </p:txBody>
      </p:sp>
      <p:sp>
        <p:nvSpPr>
          <p:cNvPr id="28674" name="Title 1"/>
          <p:cNvSpPr>
            <a:spLocks noGrp="1"/>
          </p:cNvSpPr>
          <p:nvPr>
            <p:ph type="title"/>
          </p:nvPr>
        </p:nvSpPr>
        <p:spPr/>
        <p:txBody>
          <a:bodyPr rtlCol="0">
            <a:normAutofit fontScale="90000"/>
          </a:bodyPr>
          <a:lstStyle/>
          <a:p>
            <a:pPr rtl="0" eaLnBrk="1" hangingPunct="1"/>
            <a:r>
              <a:rPr lang="fr" sz="4400"/>
              <a:t>Procédures de nettoyage des déversements</a:t>
            </a:r>
          </a:p>
        </p:txBody>
      </p:sp>
      <p:grpSp>
        <p:nvGrpSpPr>
          <p:cNvPr id="2" name="Grouper 1"/>
          <p:cNvGrpSpPr/>
          <p:nvPr/>
        </p:nvGrpSpPr>
        <p:grpSpPr>
          <a:xfrm>
            <a:off x="1152841" y="4506744"/>
            <a:ext cx="8367941" cy="1785436"/>
            <a:chOff x="688457" y="4506743"/>
            <a:chExt cx="9330366" cy="1990785"/>
          </a:xfrm>
        </p:grpSpPr>
        <p:pic>
          <p:nvPicPr>
            <p:cNvPr id="5"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8457" y="4507328"/>
              <a:ext cx="2990878" cy="199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7749" y="4507327"/>
              <a:ext cx="2990879" cy="199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27070" y="4506743"/>
              <a:ext cx="2991753" cy="19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4717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34432" y="1492437"/>
            <a:ext cx="9619774" cy="4439703"/>
          </a:xfrm>
        </p:spPr>
        <p:txBody>
          <a:bodyPr rtlCol="0"/>
          <a:lstStyle/>
          <a:p>
            <a:pPr rtl="0">
              <a:spcAft>
                <a:spcPts val="1198"/>
              </a:spcAft>
            </a:pPr>
            <a:r>
              <a:rPr lang="fr" sz="2400" b="1" i="1"/>
              <a:t>Déversement dans le BSC (événement majeur) (2 sur 2)</a:t>
            </a:r>
          </a:p>
          <a:p>
            <a:pPr lvl="1" rtl="0" eaLnBrk="1" hangingPunct="1"/>
            <a:r>
              <a:rPr lang="fr" sz="2400"/>
              <a:t>Dans le BSC, placez tous les récipients et les matériels de nettoyage dans le sac fourni dans le kit ; fermez le sac et placez-le dans un récipient à être autoclavé.</a:t>
            </a:r>
          </a:p>
          <a:p>
            <a:pPr lvl="1" rtl="0" eaLnBrk="1" hangingPunct="1"/>
            <a:r>
              <a:rPr lang="fr" sz="2400"/>
              <a:t>Changez de gants en cas de contamination et jetez-les avec les déchets infectieux.</a:t>
            </a:r>
          </a:p>
          <a:p>
            <a:pPr lvl="1" rtl="0" eaLnBrk="1" hangingPunct="1"/>
            <a:r>
              <a:rPr lang="fr" sz="2400"/>
              <a:t>Le personnel exposé au déversement devront consulter un médecin et les détails seront enregistrés dans le journal dédié.</a:t>
            </a:r>
          </a:p>
        </p:txBody>
      </p:sp>
      <p:sp>
        <p:nvSpPr>
          <p:cNvPr id="28674" name="Title 1"/>
          <p:cNvSpPr>
            <a:spLocks noGrp="1"/>
          </p:cNvSpPr>
          <p:nvPr>
            <p:ph type="title"/>
          </p:nvPr>
        </p:nvSpPr>
        <p:spPr/>
        <p:txBody>
          <a:bodyPr rtlCol="0">
            <a:normAutofit fontScale="90000"/>
          </a:bodyPr>
          <a:lstStyle/>
          <a:p>
            <a:pPr rtl="0" eaLnBrk="1" hangingPunct="1"/>
            <a:r>
              <a:rPr lang="fr" sz="4400"/>
              <a:t>Procédures de nettoyage des déversements</a:t>
            </a:r>
          </a:p>
        </p:txBody>
      </p:sp>
    </p:spTree>
    <p:extLst>
      <p:ext uri="{BB962C8B-B14F-4D97-AF65-F5344CB8AC3E}">
        <p14:creationId xmlns:p14="http://schemas.microsoft.com/office/powerpoint/2010/main" val="3429119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rtlCol="0"/>
          <a:lstStyle/>
          <a:p>
            <a:pPr rtl="0" eaLnBrk="1" hangingPunct="1">
              <a:buNone/>
            </a:pPr>
            <a:r>
              <a:rPr lang="fr" sz="2200" b="1" i="1"/>
              <a:t>Bris des tubes dans les godets scellés</a:t>
            </a:r>
          </a:p>
          <a:p>
            <a:pPr marL="913211" lvl="1" indent="-456606" rtl="0">
              <a:buFontTx/>
              <a:buChar char="-"/>
            </a:pPr>
            <a:r>
              <a:rPr lang="fr" sz="2200"/>
              <a:t>Utilisez toujours des godets de centrifugeuse.</a:t>
            </a:r>
          </a:p>
          <a:p>
            <a:pPr marL="913211" lvl="1" indent="-456606" rtl="0">
              <a:buFontTx/>
              <a:buChar char="-"/>
            </a:pPr>
            <a:r>
              <a:rPr lang="fr" sz="2200"/>
              <a:t>Chargez et déchargez-les dans un BSC.</a:t>
            </a:r>
            <a:r>
              <a:rPr lang="fr" sz="2200" i="1"/>
              <a:t>	</a:t>
            </a:r>
          </a:p>
          <a:p>
            <a:pPr lvl="1" rtl="0"/>
            <a:endParaRPr lang="en-GB" sz="2200" dirty="0"/>
          </a:p>
        </p:txBody>
      </p:sp>
      <p:sp>
        <p:nvSpPr>
          <p:cNvPr id="7" name="Title 1"/>
          <p:cNvSpPr>
            <a:spLocks noGrp="1"/>
          </p:cNvSpPr>
          <p:nvPr>
            <p:ph type="title"/>
          </p:nvPr>
        </p:nvSpPr>
        <p:spPr/>
        <p:txBody>
          <a:bodyPr rtlCol="0">
            <a:normAutofit fontScale="90000"/>
          </a:bodyPr>
          <a:lstStyle/>
          <a:p>
            <a:pPr rtl="0" eaLnBrk="1" hangingPunct="1"/>
            <a:r>
              <a:rPr lang="fr" sz="4400"/>
              <a:t>Procédures de nettoyage des déversements</a:t>
            </a:r>
          </a:p>
        </p:txBody>
      </p:sp>
      <p:pic>
        <p:nvPicPr>
          <p:cNvPr id="8"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84479" y="2957127"/>
            <a:ext cx="2874788" cy="254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277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34432" y="1629252"/>
            <a:ext cx="5313943" cy="4439703"/>
          </a:xfrm>
        </p:spPr>
        <p:txBody>
          <a:bodyPr rtlCol="0"/>
          <a:lstStyle/>
          <a:p>
            <a:pPr lvl="0" rtl="0"/>
            <a:r>
              <a:rPr lang="fr" sz="1900" dirty="0"/>
              <a:t>À la fin de chaque journée, les matériels contaminés scellés (récipients d’expectoration utilisés, pipettes de transfert et cartouches usées) seront fermés dans un sac et autoclavés, incinérés ou enterrés aussitôt que possible.</a:t>
            </a:r>
          </a:p>
          <a:p>
            <a:pPr lvl="1" rtl="0"/>
            <a:r>
              <a:rPr lang="fr" sz="1900" dirty="0"/>
              <a:t>Mise en garde : l'incinération des matériels plastiques peut libérer des toxines nocifs.</a:t>
            </a:r>
          </a:p>
          <a:p>
            <a:pPr lvl="0" rtl="0"/>
            <a:r>
              <a:rPr lang="fr" sz="1900" dirty="0"/>
              <a:t>Décontaminez les pipettes de transfert en utilisant le désinfectant approprié avant leur élimination.</a:t>
            </a:r>
          </a:p>
        </p:txBody>
      </p:sp>
      <p:sp>
        <p:nvSpPr>
          <p:cNvPr id="25602" name="Rectangle 2"/>
          <p:cNvSpPr>
            <a:spLocks noGrp="1" noRot="1" noChangeArrowheads="1"/>
          </p:cNvSpPr>
          <p:nvPr>
            <p:ph type="title"/>
          </p:nvPr>
        </p:nvSpPr>
        <p:spPr/>
        <p:txBody>
          <a:bodyPr rtlCol="0">
            <a:normAutofit/>
          </a:bodyPr>
          <a:lstStyle/>
          <a:p>
            <a:pPr rtl="0" eaLnBrk="1" hangingPunct="1"/>
            <a:r>
              <a:rPr lang="fr" sz="4400"/>
              <a:t>Élimination des déchets</a:t>
            </a:r>
          </a:p>
        </p:txBody>
      </p:sp>
      <p:sp>
        <p:nvSpPr>
          <p:cNvPr id="675851" name="Text Box 11"/>
          <p:cNvSpPr txBox="1">
            <a:spLocks noChangeArrowheads="1"/>
          </p:cNvSpPr>
          <p:nvPr/>
        </p:nvSpPr>
        <p:spPr bwMode="auto">
          <a:xfrm>
            <a:off x="5839069" y="1755676"/>
            <a:ext cx="4401794"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04170" tIns="52085" rIns="104170" bIns="52085" numCol="1" rtlCol="0" anchor="t" anchorCtr="0" compatLnSpc="1">
            <a:prstTxWarp prst="textNoShape">
              <a:avLst/>
            </a:prstTxWarp>
          </a:bodyPr>
          <a:lstStyle>
            <a:defPPr>
              <a:defRPr lang="en-GB"/>
            </a:defPPr>
            <a:lvl1pPr algn="l" rtl="0">
              <a:tabLst>
                <a:tab pos="20274403" algn="l"/>
              </a:tabLst>
              <a:defRPr sz="2400">
                <a:solidFill>
                  <a:srgbClr val="000066"/>
                </a:solidFill>
                <a:latin typeface="Calibri" pitchFamily="34" charset="0"/>
                <a:cs typeface="Calibri" pitchFamily="34" charset="0"/>
              </a:defRPr>
            </a:lvl1pPr>
            <a:lvl2pPr marL="457040" algn="l" rtl="0">
              <a:defRPr>
                <a:solidFill>
                  <a:srgbClr val="000066"/>
                </a:solidFill>
                <a:latin typeface="Arial" charset="0"/>
                <a:cs typeface="Arial" charset="0"/>
              </a:defRPr>
            </a:lvl2pPr>
            <a:lvl3pPr marL="914077" algn="l" rtl="0">
              <a:defRPr>
                <a:solidFill>
                  <a:srgbClr val="000066"/>
                </a:solidFill>
                <a:latin typeface="Arial" charset="0"/>
                <a:cs typeface="Arial" charset="0"/>
              </a:defRPr>
            </a:lvl3pPr>
            <a:lvl4pPr marL="1371116" algn="l" rtl="0">
              <a:defRPr>
                <a:solidFill>
                  <a:srgbClr val="000066"/>
                </a:solidFill>
                <a:latin typeface="Arial" charset="0"/>
                <a:cs typeface="Arial" charset="0"/>
              </a:defRPr>
            </a:lvl4pPr>
            <a:lvl5pPr marL="1828154" algn="l" rtl="0">
              <a:defRPr>
                <a:solidFill>
                  <a:srgbClr val="000066"/>
                </a:solidFill>
                <a:latin typeface="Arial" charset="0"/>
                <a:cs typeface="Arial" charset="0"/>
              </a:defRPr>
            </a:lvl5pPr>
            <a:lvl6pPr marL="2285194" algn="l" defTabSz="914077" rtl="0">
              <a:defRPr>
                <a:solidFill>
                  <a:srgbClr val="000066"/>
                </a:solidFill>
                <a:latin typeface="Arial" charset="0"/>
                <a:cs typeface="Arial" charset="0"/>
              </a:defRPr>
            </a:lvl6pPr>
            <a:lvl7pPr marL="2742233" algn="l" defTabSz="914077" rtl="0">
              <a:defRPr>
                <a:solidFill>
                  <a:srgbClr val="000066"/>
                </a:solidFill>
                <a:latin typeface="Arial" charset="0"/>
                <a:cs typeface="Arial" charset="0"/>
              </a:defRPr>
            </a:lvl7pPr>
            <a:lvl8pPr marL="3199271" algn="l" defTabSz="914077" rtl="0">
              <a:defRPr>
                <a:solidFill>
                  <a:srgbClr val="000066"/>
                </a:solidFill>
                <a:latin typeface="Arial" charset="0"/>
                <a:cs typeface="Arial" charset="0"/>
              </a:defRPr>
            </a:lvl8pPr>
            <a:lvl9pPr marL="3656309" algn="l" defTabSz="914077" rtl="0">
              <a:defRPr>
                <a:solidFill>
                  <a:srgbClr val="000066"/>
                </a:solidFill>
                <a:latin typeface="Arial" charset="0"/>
                <a:cs typeface="Arial" charset="0"/>
              </a:defRPr>
            </a:lvl9pPr>
          </a:lstStyle>
          <a:p>
            <a:pPr rtl="0"/>
            <a:r>
              <a:rPr lang="fr" dirty="0"/>
              <a:t>Tous les matériels utilisés seront traités </a:t>
            </a:r>
            <a:r>
              <a:rPr lang="fr" dirty="0" smtClean="0"/>
              <a:t>pour </a:t>
            </a:r>
            <a:r>
              <a:rPr lang="fr" dirty="0"/>
              <a:t>la </a:t>
            </a:r>
            <a:r>
              <a:rPr lang="fr" dirty="0" smtClean="0"/>
              <a:t>  décontamination</a:t>
            </a:r>
            <a:r>
              <a:rPr lang="fr" dirty="0"/>
              <a:t>! </a:t>
            </a:r>
          </a:p>
        </p:txBody>
      </p:sp>
      <p:pic>
        <p:nvPicPr>
          <p:cNvPr id="7" name="Picture 3"/>
          <p:cNvPicPr>
            <a:picLocks noChangeAspect="1"/>
          </p:cNvPicPr>
          <p:nvPr/>
        </p:nvPicPr>
        <p:blipFill>
          <a:blip r:embed="rId2" cstate="print"/>
          <a:srcRect/>
          <a:stretch>
            <a:fillRect/>
          </a:stretch>
        </p:blipFill>
        <p:spPr bwMode="auto">
          <a:xfrm>
            <a:off x="5416327" y="3123828"/>
            <a:ext cx="4492589" cy="3014188"/>
          </a:xfrm>
          <a:prstGeom prst="rect">
            <a:avLst/>
          </a:prstGeom>
          <a:noFill/>
          <a:ln w="9525">
            <a:noFill/>
            <a:miter lim="800000"/>
            <a:headEnd/>
            <a:tailEnd/>
          </a:ln>
        </p:spPr>
      </p:pic>
      <p:pic>
        <p:nvPicPr>
          <p:cNvPr id="12"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735" y="5356359"/>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35807" y="5572100"/>
            <a:ext cx="8640960" cy="1327700"/>
          </a:xfrm>
          <a:prstGeom prst="rect">
            <a:avLst/>
          </a:prstGeom>
        </p:spPr>
        <p:style>
          <a:lnRef idx="1">
            <a:schemeClr val="accent2"/>
          </a:lnRef>
          <a:fillRef idx="2">
            <a:schemeClr val="accent2"/>
          </a:fillRef>
          <a:effectRef idx="1">
            <a:schemeClr val="accent2"/>
          </a:effectRef>
          <a:fontRef idx="minor">
            <a:schemeClr val="dk1"/>
          </a:fontRef>
        </p:style>
        <p:txBody>
          <a:bodyPr wrap="square" lIns="95659" tIns="47830" rIns="95659" bIns="47830" rtlCol="0">
            <a:spAutoFit/>
          </a:bodyPr>
          <a:lstStyle/>
          <a:p>
            <a:pPr rtl="0"/>
            <a:r>
              <a:rPr lang="fr" sz="1600" dirty="0">
                <a:solidFill>
                  <a:srgbClr val="FF0000"/>
                </a:solidFill>
                <a:latin typeface="Calibri" pitchFamily="34" charset="0"/>
                <a:cs typeface="Calibri" pitchFamily="34" charset="0"/>
              </a:rPr>
              <a:t>Si les lignes directrices du programme national de lutte contre la tuberculose ne décrivent pas la façon d'élimination des déchets infectieux en toute sécurité, les </a:t>
            </a:r>
            <a:r>
              <a:rPr lang="fr" sz="1600" dirty="0" smtClean="0">
                <a:solidFill>
                  <a:srgbClr val="FF0000"/>
                </a:solidFill>
                <a:latin typeface="Calibri" pitchFamily="34" charset="0"/>
                <a:cs typeface="Calibri" pitchFamily="34" charset="0"/>
              </a:rPr>
              <a:t>conseils </a:t>
            </a:r>
            <a:r>
              <a:rPr lang="fr" sz="1600" dirty="0">
                <a:solidFill>
                  <a:srgbClr val="FF0000"/>
                </a:solidFill>
                <a:latin typeface="Calibri" pitchFamily="34" charset="0"/>
                <a:cs typeface="Calibri" pitchFamily="34" charset="0"/>
              </a:rPr>
              <a:t>d'ordre général que vous pouvez modifier sur ce diapositive sont disponibles à la page 31 :</a:t>
            </a:r>
            <a:endParaRPr lang="en-GB" sz="1600" dirty="0">
              <a:hlinkClick r:id="rId4"/>
            </a:endParaRPr>
          </a:p>
          <a:p>
            <a:pPr rtl="0"/>
            <a:r>
              <a:rPr lang="fr" sz="1600" dirty="0">
                <a:solidFill>
                  <a:schemeClr val="accent5"/>
                </a:solidFill>
                <a:hlinkClick r:id="rId4"/>
              </a:rPr>
              <a:t>http://www.finddiagnostics.org/export/sites/default/resource-centre/reports_brochures/docs/malaria_rdt_transport_healthclinics_may09.pdf</a:t>
            </a:r>
            <a:endParaRPr lang="en-GB" sz="1600" dirty="0">
              <a:solidFill>
                <a:schemeClr val="accent5"/>
              </a:solidFill>
            </a:endParaRPr>
          </a:p>
        </p:txBody>
      </p:sp>
      <p:sp>
        <p:nvSpPr>
          <p:cNvPr id="11" name="TextBox 10"/>
          <p:cNvSpPr txBox="1"/>
          <p:nvPr/>
        </p:nvSpPr>
        <p:spPr>
          <a:xfrm>
            <a:off x="714290" y="1166797"/>
            <a:ext cx="5488418" cy="373593"/>
          </a:xfrm>
          <a:prstGeom prst="rect">
            <a:avLst/>
          </a:prstGeom>
        </p:spPr>
        <p:style>
          <a:lnRef idx="1">
            <a:schemeClr val="accent2"/>
          </a:lnRef>
          <a:fillRef idx="2">
            <a:schemeClr val="accent2"/>
          </a:fillRef>
          <a:effectRef idx="1">
            <a:schemeClr val="accent2"/>
          </a:effectRef>
          <a:fontRef idx="minor">
            <a:schemeClr val="dk1"/>
          </a:fontRef>
        </p:style>
        <p:txBody>
          <a:bodyPr wrap="none" lIns="95659" tIns="47830" rIns="95659" bIns="47830" rtlCol="0">
            <a:spAutoFit/>
          </a:bodyPr>
          <a:lstStyle/>
          <a:p>
            <a:pPr rtl="0"/>
            <a:r>
              <a:rPr lang="fr" dirty="0">
                <a:solidFill>
                  <a:srgbClr val="FF0000"/>
                </a:solidFill>
                <a:latin typeface="Calibri" pitchFamily="34" charset="0"/>
                <a:cs typeface="Calibri" pitchFamily="34" charset="0"/>
              </a:rPr>
              <a:t>Adaptez selon les lignes directrices du </a:t>
            </a:r>
            <a:r>
              <a:rPr lang="fr" dirty="0" smtClean="0">
                <a:solidFill>
                  <a:srgbClr val="FF0000"/>
                </a:solidFill>
                <a:latin typeface="Calibri" pitchFamily="34" charset="0"/>
                <a:cs typeface="Calibri" pitchFamily="34" charset="0"/>
              </a:rPr>
              <a:t>PNT de </a:t>
            </a:r>
            <a:r>
              <a:rPr lang="fr" dirty="0">
                <a:solidFill>
                  <a:srgbClr val="FF0000"/>
                </a:solidFill>
                <a:latin typeface="Calibri" pitchFamily="34" charset="0"/>
                <a:cs typeface="Calibri" pitchFamily="34" charset="0"/>
              </a:rPr>
              <a:t>votre </a:t>
            </a:r>
            <a:r>
              <a:rPr lang="fr" dirty="0" smtClean="0">
                <a:solidFill>
                  <a:srgbClr val="FF0000"/>
                </a:solidFill>
                <a:latin typeface="Calibri" pitchFamily="34" charset="0"/>
                <a:cs typeface="Calibri" pitchFamily="34" charset="0"/>
              </a:rPr>
              <a:t>pays</a:t>
            </a:r>
            <a:endParaRPr lang="fr" dirty="0">
              <a:solidFill>
                <a:srgbClr val="FF0000"/>
              </a:solidFill>
              <a:latin typeface="Calibri" pitchFamily="34" charset="0"/>
              <a:cs typeface="Calibri" pitchFamily="34" charset="0"/>
            </a:endParaRPr>
          </a:p>
        </p:txBody>
      </p:sp>
      <p:pic>
        <p:nvPicPr>
          <p:cNvPr id="14" name="Picture 12" descr="MCj023901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7" y="891580"/>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6977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611" name="Rectangle 3"/>
          <p:cNvSpPr>
            <a:spLocks noGrp="1" noChangeArrowheads="1"/>
          </p:cNvSpPr>
          <p:nvPr>
            <p:ph idx="1"/>
          </p:nvPr>
        </p:nvSpPr>
        <p:spPr/>
        <p:txBody>
          <a:bodyPr rtlCol="0">
            <a:noAutofit/>
          </a:bodyPr>
          <a:lstStyle/>
          <a:p>
            <a:pPr rtl="0"/>
            <a:r>
              <a:rPr lang="fr" sz="1900" noProof="0" dirty="0"/>
              <a:t>Le test Xpert MTB/RIF est une procédure à faible risque et requiert le même niveau de précautions que la microscopie directe des frottis d'expectoration AFB</a:t>
            </a:r>
          </a:p>
          <a:p>
            <a:pPr rtl="0"/>
            <a:r>
              <a:rPr lang="fr" sz="1900" noProof="0" dirty="0"/>
              <a:t>Le risque principal de transmission de la tuberculose en laboratoire est associé à la génération d'aérosols que le personnel de laboratoire pourrait inhaler</a:t>
            </a:r>
            <a:endParaRPr lang="en-GB" sz="1900" dirty="0"/>
          </a:p>
          <a:p>
            <a:pPr rtl="0" eaLnBrk="1" hangingPunct="1">
              <a:lnSpc>
                <a:spcPct val="90000"/>
              </a:lnSpc>
              <a:spcBef>
                <a:spcPct val="0"/>
              </a:spcBef>
              <a:spcAft>
                <a:spcPct val="35000"/>
              </a:spcAft>
            </a:pPr>
            <a:r>
              <a:rPr lang="fr" sz="1900" dirty="0"/>
              <a:t>Le risque d'aérosolisation est associé au type de la procédure, la fréquence des tests effectués, la charge de travail, la consistance du matériel (visqueux liquides versus solides secs) et de la charge de bacilles des matériels.</a:t>
            </a:r>
          </a:p>
          <a:p>
            <a:pPr rtl="0"/>
            <a:r>
              <a:rPr lang="fr" sz="1900" noProof="0" dirty="0"/>
              <a:t>Le BSC sera requis lors du déversement et de la manipulation des échantillons concentrés.</a:t>
            </a:r>
          </a:p>
          <a:p>
            <a:pPr rtl="0"/>
            <a:r>
              <a:rPr lang="fr" sz="1900" noProof="0" dirty="0"/>
              <a:t>Les désinfectants seront choisis selon leur activité tuberculocide et le matériel à être désinfecté. </a:t>
            </a:r>
          </a:p>
          <a:p>
            <a:pPr rtl="0"/>
            <a:r>
              <a:rPr lang="fr" sz="1900" dirty="0"/>
              <a:t>Veillez à ce que le laboratoire soit préparé aux situations d'urgences et des procédures opérationnelles standards pour la gestion des accidents tels que les déversements soient en place</a:t>
            </a:r>
            <a:r>
              <a:rPr lang="fr" sz="1900" noProof="0" dirty="0"/>
              <a:t>.</a:t>
            </a:r>
          </a:p>
        </p:txBody>
      </p:sp>
      <p:sp>
        <p:nvSpPr>
          <p:cNvPr id="30722" name="Rectangle 2"/>
          <p:cNvSpPr>
            <a:spLocks noGrp="1" noRot="1" noChangeArrowheads="1"/>
          </p:cNvSpPr>
          <p:nvPr>
            <p:ph type="title"/>
          </p:nvPr>
        </p:nvSpPr>
        <p:spPr/>
        <p:txBody>
          <a:bodyPr rtlCol="0">
            <a:normAutofit/>
          </a:bodyPr>
          <a:lstStyle/>
          <a:p>
            <a:pPr rtl="0" eaLnBrk="1" hangingPunct="1"/>
            <a:r>
              <a:rPr lang="fr" sz="4400"/>
              <a:t>Sommaire</a:t>
            </a:r>
          </a:p>
        </p:txBody>
      </p:sp>
    </p:spTree>
    <p:extLst>
      <p:ext uri="{BB962C8B-B14F-4D97-AF65-F5344CB8AC3E}">
        <p14:creationId xmlns:p14="http://schemas.microsoft.com/office/powerpoint/2010/main" val="2615337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611" name="Rectangle 3"/>
          <p:cNvSpPr>
            <a:spLocks noGrp="1" noChangeArrowheads="1"/>
          </p:cNvSpPr>
          <p:nvPr>
            <p:ph idx="1"/>
          </p:nvPr>
        </p:nvSpPr>
        <p:spPr/>
        <p:txBody>
          <a:bodyPr rtlCol="0">
            <a:noAutofit/>
          </a:bodyPr>
          <a:lstStyle/>
          <a:p>
            <a:pPr lvl="0" rtl="0"/>
            <a:r>
              <a:rPr lang="fr" sz="2000" dirty="0"/>
              <a:t>Quelles sont les sources d'aérosols infectieux dans un laboratoire en matière de tuberculose ? </a:t>
            </a:r>
          </a:p>
          <a:p>
            <a:pPr lvl="0" rtl="0"/>
            <a:r>
              <a:rPr lang="fr" sz="2000" dirty="0"/>
              <a:t>Quelles sont les précautions à prendre pendant la manipulation des échantillons pour les tests XPERT MTB/RIF (directs et indirects) ?</a:t>
            </a:r>
          </a:p>
          <a:p>
            <a:pPr lvl="0" rtl="0"/>
            <a:r>
              <a:rPr lang="fr" sz="2000" dirty="0"/>
              <a:t>Quelles sont les précautions de sécurité additionnelles qui sont requises pour effectuer les tests Xpert MTB/RIF par rapport à la microscopie des frottis ?</a:t>
            </a:r>
          </a:p>
          <a:p>
            <a:pPr rtl="0"/>
            <a:r>
              <a:rPr lang="fr" sz="2000" dirty="0"/>
              <a:t>Quels sont les éléments essentiels et l'équipement requis pour le traitement des échantillons en toute sécurité ?</a:t>
            </a:r>
          </a:p>
          <a:p>
            <a:pPr lvl="0" rtl="0"/>
            <a:r>
              <a:rPr lang="fr" sz="2000"/>
              <a:t>Quelles sont les désinfectants les plus efficaces dans un laboratoire en matière de tuberculose ?</a:t>
            </a:r>
          </a:p>
          <a:p>
            <a:pPr lvl="0" rtl="0"/>
            <a:r>
              <a:rPr lang="fr" sz="2000" dirty="0"/>
              <a:t>Quelle est la procédure à suivre pour gérer les accidents ?</a:t>
            </a:r>
          </a:p>
          <a:p>
            <a:pPr lvl="0" rtl="0"/>
            <a:r>
              <a:rPr lang="fr" sz="2000" dirty="0"/>
              <a:t>Qu'est-ce que contient un kit de nettoyage des déversements ?</a:t>
            </a:r>
          </a:p>
          <a:p>
            <a:pPr lvl="0" rtl="0"/>
            <a:r>
              <a:rPr lang="fr" sz="2000" dirty="0"/>
              <a:t>Quels sont les étapes à suivre éliminer les déchets à risques infectieux en toute sécurité ?</a:t>
            </a:r>
          </a:p>
          <a:p>
            <a:pPr rtl="0" eaLnBrk="1" hangingPunct="1">
              <a:spcBef>
                <a:spcPct val="0"/>
              </a:spcBef>
              <a:spcAft>
                <a:spcPct val="45000"/>
              </a:spcAft>
            </a:pPr>
            <a:endParaRPr lang="en-GB" sz="2000" dirty="0"/>
          </a:p>
        </p:txBody>
      </p:sp>
      <p:sp>
        <p:nvSpPr>
          <p:cNvPr id="30722" name="Rectangle 2"/>
          <p:cNvSpPr>
            <a:spLocks noGrp="1" noRot="1" noChangeArrowheads="1"/>
          </p:cNvSpPr>
          <p:nvPr>
            <p:ph type="title"/>
          </p:nvPr>
        </p:nvSpPr>
        <p:spPr/>
        <p:txBody>
          <a:bodyPr rtlCol="0">
            <a:normAutofit/>
          </a:bodyPr>
          <a:lstStyle/>
          <a:p>
            <a:pPr rtl="0" eaLnBrk="1" hangingPunct="1"/>
            <a:r>
              <a:rPr lang="fr" sz="4400"/>
              <a:t>Évaluation</a:t>
            </a:r>
          </a:p>
        </p:txBody>
      </p:sp>
      <p:sp>
        <p:nvSpPr>
          <p:cNvPr id="5" name="AutoShape 5">
            <a:hlinkClick r:id="" action="ppaction://noaction" highlightClick="1">
              <a:snd r:embed="rId2" name="applause.wav"/>
            </a:hlinkClick>
          </p:cNvPr>
          <p:cNvSpPr>
            <a:spLocks noChangeArrowheads="1"/>
          </p:cNvSpPr>
          <p:nvPr/>
        </p:nvSpPr>
        <p:spPr bwMode="auto">
          <a:xfrm>
            <a:off x="3688135" y="503428"/>
            <a:ext cx="912395" cy="532168"/>
          </a:xfrm>
          <a:prstGeom prst="actionButtonSound">
            <a:avLst/>
          </a:prstGeom>
          <a:solidFill>
            <a:schemeClr val="accent1"/>
          </a:solidFill>
          <a:ln w="9525">
            <a:solidFill>
              <a:schemeClr val="tx1"/>
            </a:solidFill>
            <a:miter lim="800000"/>
            <a:headEnd/>
            <a:tailEnd/>
          </a:ln>
        </p:spPr>
        <p:txBody>
          <a:bodyPr wrap="none" lIns="91321" tIns="45661" rIns="91321" bIns="45661" rtlCol="0" anchor="ctr"/>
          <a:lstStyle/>
          <a:p>
            <a:pPr rtl="0"/>
            <a:endParaRPr lang="en-GB" dirty="0"/>
          </a:p>
        </p:txBody>
      </p:sp>
    </p:spTree>
    <p:extLst>
      <p:ext uri="{BB962C8B-B14F-4D97-AF65-F5344CB8AC3E}">
        <p14:creationId xmlns:p14="http://schemas.microsoft.com/office/powerpoint/2010/main" val="944243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96207" y="823154"/>
            <a:ext cx="10044656" cy="336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r>
              <a:rPr lang="en-US" sz="2000" b="1" dirty="0" err="1" smtClean="0">
                <a:latin typeface="+mn-lt"/>
                <a:ea typeface="+mn-ea"/>
                <a:cs typeface="Calibri" panose="020F0502020204030204" pitchFamily="34" charset="0"/>
              </a:rPr>
              <a:t>Remerciements</a:t>
            </a:r>
            <a:endParaRPr lang="en-US" sz="2000" b="1" dirty="0">
              <a:latin typeface="+mn-lt"/>
              <a:ea typeface="+mn-ea"/>
              <a:cs typeface="Calibri" panose="020F0502020204030204" pitchFamily="34" charset="0"/>
            </a:endParaRPr>
          </a:p>
          <a:p>
            <a:endParaRPr lang="en-US" sz="2000" dirty="0">
              <a:latin typeface="+mn-lt"/>
              <a:ea typeface="+mn-ea"/>
              <a:cs typeface="Calibri" panose="020F0502020204030204" pitchFamily="34" charset="0"/>
            </a:endParaRPr>
          </a:p>
          <a:p>
            <a:pPr>
              <a:spcAft>
                <a:spcPts val="600"/>
              </a:spcAft>
            </a:pPr>
            <a:r>
              <a:rPr lang="en-US" dirty="0" smtClean="0">
                <a:latin typeface="+mn-lt"/>
                <a:ea typeface="+mn-ea"/>
                <a:cs typeface="Calibri" panose="020F0502020204030204" pitchFamily="34" charset="0"/>
              </a:rPr>
              <a:t>Le module de formation </a:t>
            </a:r>
            <a:r>
              <a:rPr lang="en-US" dirty="0" err="1" smtClean="0">
                <a:latin typeface="+mn-lt"/>
                <a:ea typeface="+mn-ea"/>
                <a:cs typeface="Calibri" panose="020F0502020204030204" pitchFamily="34" charset="0"/>
              </a:rPr>
              <a:t>Xpert</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MTB/RIF </a:t>
            </a:r>
            <a:r>
              <a:rPr lang="en-US" dirty="0" smtClean="0">
                <a:latin typeface="+mn-lt"/>
                <a:ea typeface="+mn-ea"/>
                <a:cs typeface="Calibri" panose="020F0502020204030204" pitchFamily="34" charset="0"/>
              </a:rPr>
              <a:t>a </a:t>
            </a:r>
            <a:r>
              <a:rPr lang="en-US" dirty="0" err="1" smtClean="0">
                <a:latin typeface="+mn-lt"/>
                <a:ea typeface="+mn-ea"/>
                <a:cs typeface="Calibri" panose="020F0502020204030204" pitchFamily="34" charset="0"/>
              </a:rPr>
              <a:t>été</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a:t>
            </a:r>
            <a:r>
              <a:rPr lang="en-US" dirty="0" smtClean="0">
                <a:latin typeface="+mn-lt"/>
                <a:ea typeface="+mn-ea"/>
                <a:cs typeface="Calibri" panose="020F0502020204030204" pitchFamily="34" charset="0"/>
              </a:rPr>
              <a:t> par un consortium de </a:t>
            </a:r>
            <a:r>
              <a:rPr lang="en-US" dirty="0" err="1" smtClean="0">
                <a:latin typeface="+mn-lt"/>
                <a:ea typeface="+mn-ea"/>
                <a:cs typeface="Calibri" panose="020F0502020204030204" pitchFamily="34" charset="0"/>
              </a:rPr>
              <a:t>partenaires</a:t>
            </a:r>
            <a:r>
              <a:rPr lang="en-US" dirty="0" smtClean="0">
                <a:latin typeface="+mn-lt"/>
                <a:ea typeface="+mn-ea"/>
                <a:cs typeface="Calibri" panose="020F0502020204030204" pitchFamily="34" charset="0"/>
              </a:rPr>
              <a:t> de GLI, y </a:t>
            </a:r>
            <a:r>
              <a:rPr lang="en-US" dirty="0" err="1" smtClean="0">
                <a:latin typeface="+mn-lt"/>
                <a:ea typeface="+mn-ea"/>
                <a:cs typeface="Calibri" panose="020F0502020204030204" pitchFamily="34" charset="0"/>
              </a:rPr>
              <a:t>compris</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FIND, KNCV, US CDC, </a:t>
            </a:r>
            <a:r>
              <a:rPr lang="en-US" dirty="0" smtClean="0">
                <a:latin typeface="+mn-lt"/>
                <a:ea typeface="+mn-ea"/>
                <a:cs typeface="Calibri" panose="020F0502020204030204" pitchFamily="34" charset="0"/>
              </a:rPr>
              <a:t>USAID, TB CARE I et </a:t>
            </a:r>
            <a:r>
              <a:rPr lang="en-US" dirty="0" err="1" smtClean="0">
                <a:latin typeface="+mn-lt"/>
                <a:ea typeface="+mn-ea"/>
                <a:cs typeface="Calibri" panose="020F0502020204030204" pitchFamily="34" charset="0"/>
              </a:rPr>
              <a:t>l’OMS</a:t>
            </a:r>
            <a:r>
              <a:rPr lang="en-US" dirty="0" smtClean="0">
                <a:latin typeface="+mn-lt"/>
                <a:ea typeface="+mn-ea"/>
                <a:cs typeface="Calibri" panose="020F0502020204030204" pitchFamily="34" charset="0"/>
              </a:rPr>
              <a:t>, avec un </a:t>
            </a:r>
            <a:r>
              <a:rPr lang="en-US" dirty="0" err="1" smtClean="0">
                <a:latin typeface="+mn-lt"/>
                <a:ea typeface="+mn-ea"/>
                <a:cs typeface="Calibri" panose="020F0502020204030204" pitchFamily="34" charset="0"/>
              </a:rPr>
              <a:t>financement</a:t>
            </a:r>
            <a:r>
              <a:rPr lang="en-US" dirty="0" smtClean="0">
                <a:latin typeface="+mn-lt"/>
                <a:ea typeface="+mn-ea"/>
                <a:cs typeface="Calibri" panose="020F0502020204030204" pitchFamily="34" charset="0"/>
              </a:rPr>
              <a:t> de </a:t>
            </a:r>
            <a:r>
              <a:rPr lang="en-US" dirty="0" err="1" smtClean="0">
                <a:latin typeface="+mn-lt"/>
                <a:ea typeface="+mn-ea"/>
                <a:cs typeface="Calibri" panose="020F0502020204030204" pitchFamily="34" charset="0"/>
              </a:rPr>
              <a:t>l’USAID</a:t>
            </a:r>
            <a:r>
              <a:rPr lang="en-US" dirty="0" smtClean="0">
                <a:latin typeface="+mn-lt"/>
                <a:ea typeface="+mn-ea"/>
                <a:cs typeface="Calibri" panose="020F0502020204030204" pitchFamily="34" charset="0"/>
              </a:rPr>
              <a:t>.</a:t>
            </a:r>
          </a:p>
          <a:p>
            <a:pPr>
              <a:spcAft>
                <a:spcPts val="600"/>
              </a:spcAft>
            </a:pPr>
            <a:r>
              <a:rPr lang="en-US" dirty="0" smtClean="0">
                <a:latin typeface="+mn-lt"/>
                <a:ea typeface="+mn-ea"/>
                <a:cs typeface="Calibri" panose="020F0502020204030204" pitchFamily="34" charset="0"/>
              </a:rPr>
              <a:t>Les </a:t>
            </a:r>
            <a:r>
              <a:rPr lang="en-US" dirty="0">
                <a:latin typeface="+mn-lt"/>
                <a:ea typeface="+mn-ea"/>
                <a:cs typeface="Calibri" panose="020F0502020204030204" pitchFamily="34" charset="0"/>
              </a:rPr>
              <a:t>modules </a:t>
            </a:r>
            <a:r>
              <a:rPr lang="en-US" dirty="0" err="1" smtClean="0">
                <a:latin typeface="+mn-lt"/>
                <a:ea typeface="+mn-ea"/>
                <a:cs typeface="Calibri" panose="020F0502020204030204" pitchFamily="34" charset="0"/>
              </a:rPr>
              <a:t>sont</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basés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sur</a:t>
            </a:r>
            <a:r>
              <a:rPr lang="en-US" dirty="0" smtClean="0">
                <a:latin typeface="+mn-lt"/>
                <a:ea typeface="+mn-ea"/>
                <a:cs typeface="Calibri" panose="020F0502020204030204" pitchFamily="34" charset="0"/>
              </a:rPr>
              <a:t> du </a:t>
            </a:r>
            <a:r>
              <a:rPr lang="en-US" dirty="0" err="1" smtClean="0">
                <a:latin typeface="+mn-lt"/>
                <a:ea typeface="+mn-ea"/>
                <a:cs typeface="Calibri" panose="020F0502020204030204" pitchFamily="34" charset="0"/>
              </a:rPr>
              <a:t>materiels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développés</a:t>
            </a:r>
            <a:r>
              <a:rPr lang="en-US" dirty="0" smtClean="0">
                <a:latin typeface="+mn-lt"/>
                <a:ea typeface="+mn-ea"/>
                <a:cs typeface="Calibri" panose="020F0502020204030204" pitchFamily="34" charset="0"/>
              </a:rPr>
              <a:t> à </a:t>
            </a:r>
            <a:r>
              <a:rPr lang="en-US" dirty="0" err="1" smtClean="0">
                <a:latin typeface="+mn-lt"/>
                <a:ea typeface="+mn-ea"/>
                <a:cs typeface="Calibri" panose="020F0502020204030204" pitchFamily="34" charset="0"/>
              </a:rPr>
              <a:t>l’origine</a:t>
            </a:r>
            <a:r>
              <a:rPr lang="en-US" dirty="0" smtClean="0">
                <a:latin typeface="+mn-lt"/>
                <a:ea typeface="+mn-ea"/>
                <a:cs typeface="Calibri" panose="020F0502020204030204" pitchFamily="34" charset="0"/>
              </a:rPr>
              <a:t> par FIND</a:t>
            </a:r>
            <a:r>
              <a:rPr lang="en-US" dirty="0">
                <a:latin typeface="+mn-lt"/>
                <a:ea typeface="+mn-ea"/>
                <a:cs typeface="Calibri" panose="020F0502020204030204" pitchFamily="34" charset="0"/>
              </a:rPr>
              <a:t>, KNCV </a:t>
            </a:r>
            <a:r>
              <a:rPr lang="en-US" dirty="0" smtClean="0">
                <a:latin typeface="+mn-lt"/>
                <a:ea typeface="+mn-ea"/>
                <a:cs typeface="Calibri" panose="020F0502020204030204" pitchFamily="34" charset="0"/>
              </a:rPr>
              <a:t>et </a:t>
            </a:r>
            <a:r>
              <a:rPr lang="en-US" dirty="0">
                <a:latin typeface="+mn-lt"/>
                <a:ea typeface="+mn-ea"/>
                <a:cs typeface="Calibri" panose="020F0502020204030204" pitchFamily="34" charset="0"/>
              </a:rPr>
              <a:t>Cepheid</a:t>
            </a:r>
            <a:r>
              <a:rPr lang="en-US" dirty="0" smtClean="0">
                <a:latin typeface="+mn-lt"/>
                <a:ea typeface="+mn-ea"/>
                <a:cs typeface="Calibri" panose="020F0502020204030204" pitchFamily="34" charset="0"/>
              </a:rPr>
              <a:t>.</a:t>
            </a:r>
          </a:p>
          <a:p>
            <a:pPr>
              <a:spcAft>
                <a:spcPts val="600"/>
              </a:spcAft>
            </a:pPr>
            <a:r>
              <a:rPr lang="fr-FR" dirty="0">
                <a:latin typeface="+mn-lt"/>
              </a:rPr>
              <a:t>La traduction de ces documents a été rendue possible par la Fondation pour de nouveaux diagnostics </a:t>
            </a:r>
            <a:r>
              <a:rPr lang="fr-FR" dirty="0" smtClean="0">
                <a:latin typeface="+mn-lt"/>
              </a:rPr>
              <a:t>innovants (FIND), </a:t>
            </a:r>
            <a:r>
              <a:rPr lang="fr-FR" dirty="0">
                <a:latin typeface="+mn-lt"/>
              </a:rPr>
              <a:t>avec le soutien financier du Plan d'urgence du Président pour la lutte contre le sida (PEPFAR)</a:t>
            </a:r>
            <a:r>
              <a:rPr lang="en-GB" dirty="0" smtClean="0">
                <a:latin typeface="+mn-lt"/>
              </a:rPr>
              <a:t> à travers CDC </a:t>
            </a:r>
            <a:r>
              <a:rPr lang="fr-FR" dirty="0">
                <a:latin typeface="+mn-lt"/>
              </a:rPr>
              <a:t>aux termes </a:t>
            </a:r>
            <a:r>
              <a:rPr lang="fr-FR" dirty="0" smtClean="0">
                <a:latin typeface="+mn-lt"/>
              </a:rPr>
              <a:t>d’accord </a:t>
            </a:r>
            <a:r>
              <a:rPr lang="fr-FR" dirty="0">
                <a:latin typeface="+mn-lt"/>
              </a:rPr>
              <a:t>de coopération </a:t>
            </a:r>
            <a:r>
              <a:rPr lang="fr-FR" dirty="0" smtClean="0">
                <a:latin typeface="+mn-lt"/>
              </a:rPr>
              <a:t>numéro </a:t>
            </a:r>
            <a:r>
              <a:rPr lang="en-GB" dirty="0" smtClean="0">
                <a:latin typeface="+mn-lt"/>
              </a:rPr>
              <a:t> </a:t>
            </a:r>
            <a:r>
              <a:rPr lang="en-GB" dirty="0">
                <a:latin typeface="+mn-lt"/>
              </a:rPr>
              <a:t>U2GPS002746.</a:t>
            </a:r>
            <a:endParaRPr lang="en-US" dirty="0">
              <a:latin typeface="+mn-lt"/>
              <a:ea typeface="+mn-ea"/>
              <a:cs typeface="Calibri" panose="020F050202020403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4828" y="30528"/>
            <a:ext cx="1871850" cy="1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cv.or.id/images/logo_tb_car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31" y="4623989"/>
            <a:ext cx="1905000" cy="600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BRUUEhQWFBUVGSAYGBgYGSAcHxsgGh8cGyIcJCUhIicgHiMlIiMgIi8gJCcpLCwsHSIxNTAqNScrLCkBCQoKDgwOGg8PGjQlHyUpLSw0LSwpNCkqLyouLyoyMjQsLC8sLCw0KzQrMCksNSwsLCk0LSwwLDQsKi0sLCwsKf/AABEIAF0AewMBIgACEQEDEQH/xAAcAAACAwEBAQEAAAAAAAAAAAAGBwMEBQgCAQD/xABIEAACAQEGAwUCCQkGBgMAAAABAgMRAAQFEiExBkFRBxMiMmFxgSMzQmJzgpGhsRQVJDVDUnKywiU2U6LB8Bc3VJKT0RYmJ//EABkBAAIDAQAAAAAAAAAAAAAAAAIEAAEDBf/EAC8RAAEDAgMFBwUBAQAAAAAAAAEAAhEDBBIhMRNBUWHwFCJxgaHR4QUyM7HBkVL/2gAMAwEAAhEDEQA/ANvtF7Qb3c+LDDAyBAitRkBNTWutsSXtWv4wSN88eZ3kB+DGyCOn3sbVu2L/AJgH6JP6rDN+NMAuw69632vT+m3do0KZpsJaM/YrmvqOxOzRfH2rX/8AMbyF48wkRF+DHNXZvwW37Du1a/ssrM8dI4mf4sb1Cr/mI+y3zAuzK9XrhuMGkCmR5CZAcxBVFUhRrsGOtLax7NrnBh7xS4iiNKyqSci07vxFaFupUmp5DrbNxthIgTO4IgKpzlD47XcRLUDxknQDuhubW8X7V79Hirxo8ZCHIT3Y1ZQAx9matLWL52Ym5xfliXhJ4oQZaZaElQStKEqRmpXXaw5wVwS2JTygSiMxhSSyls2ct6jpX320AtiC8AQOSE7Ud2cyty89qt/TCYiXj7yUl/ixpGPCunVmDH2AdbfMK7U7/JfwHkjEagvIwiGiLqfefKPVhbXxjseZ7+XN7ijXREVkOiqAqr5hU0GvrW34djUowVkjvMZaRgWYowBVdVUUJ0zeI9aL0tjjtcO6Ty60R4a0/KHn7YcQMhIaIAk0Hdg0HSvOnW3u7dq2JyXpURo2ZjlUd2Nz/vflbN4g7OL7dIS7xiSMbvEcwHqR5gPWlLZq/o+E1/bTr4eqRHQn0Mmw+ZU/KFmhToOEsAKxxVAe8SinEe12+LfMsUkbKoC5+7HjI3cdFJ2HQDraG7dq+JyXlUQxszGigRjUn32BrGuAcEXqS6lIEpI4yyyvosSn9kDuXYefLXKKLuWtH0qFNuYHmra+o85Eq3iXa3fFmCRSRPkFHk7sUdq6lfmjYHnSvMAVP+L+Ifvxf+MW2JOyKCCEG94gkRPKiqPdmap+y0kHY3FKge731Zo660A1pyDKxAOw1Gla0tgH2gGnnCPDWJ19VRuPajfzdzNNJGsKGmkYzSNv3aV59W2UanWgLouU+e4I5FCyhqe0A25ix6dzf2Rwq91mjVF8qBSRReuupY6sdTbpjCf1NF9Gv8oste0msDSBE8FtbvLiQUke2L/mAfok/qsU9mfBiS4fd73MAwSMiJDsG7xyXPWlQB7z0sK9sh/+/N9En9VnRw3cBDw1BGuyRqPfQVPvNTbSvULbdgG9DTaDVcSgrte4xe73RLtAxSSUFnYHVU2oOhY116A9bKfE/Dhl2j+YZW9srE/yqtt7tUlMnaPKo1ICRqPqjT7TbA4hcHHpAuoQiJfZEBGPtp99m7WmGMbHj1/qwrOLnH/Fo4bjT3bg2SMElL2WTISaKqDVwORLMB65DY17Cru2e9PTwnIoPqMxI9wI+2y6x8Zb8sI17hBFp+95n/zlh7rNTsl8GJXiAfsI41b1kYu0h+2i/UFs7qBRJG/P1Hwio/kHJX+1y5LJg8HefFRymSQ/NVG0Hqxoo9Wsn4eJ7zHizTxStE7GtFJyjouXYqBQAEbCzW7cJSOFoQCQGmFR1orEffrZM3a7NJelRBmZyFUdSf8Ae9pZNBpS7mpcOOPJdDcBcWjEOHs7ACVDklUbVpUEejDX7Rysue2DhEQYkt6j8kxyuP3XA0p0BA25EettXsiv6jiGa7RGsSRBsw/aOGAaT2GtFH7qjqbGHaTBG3A8xlUuseWTKDSpVhQV5A7EjWlaWTadhcd3Q7uRTBG0pZpZdmPB4nxdZZRoozovpWgkPvBC9SGOy6tLi/HFw7hF5EUVHgiXlmbb3DVj1obY3ZApfhuSd6F5pjWgoAqAIqgclXUAchar2yxq2H3fvXyRK7M9KZmIFFRQd2NTqdFFSehlQ7W4wv0lRgwUpalSiNeJ3vN6kYpXxufM7b92lef3INTyB9XfiieLGEmhbuu70RFrkVa1yEfKB5k6k672pYhiBllGgREGWONfKi9B1J3LHVjqbVbdkMBHeHkkC6NFLiN672+ySEU7xmenTMSaW6gwn9TRfRr/ACi3MVzw5pc1KKqiryNoqDqT+CipJ0ANunsMA/NMVDUZFodq6DW3M+oxDQOtE3aTmUj+2T+/rfQp/VZ24HPnwGFts0SN9qg2SXbL/f1voU/qsZ8BcZgcQTXGU0yse5Y7UVQGQ9KUJHtI6WGuwuoMI3D2V03BtVwO8oZ46uWTtfMjDwhFvHuiQn+ZKWDMBUHGA76rEDM/r3YzU+s1B77O/tG4Wa84M0kC5rwsZjArTMjMrMvt009p62ShhMGASZwUeVxFRhQhY6O+h18xjH22ZtaofTjfkFlWZhf6r5gzE4g14k8QhBmavynJ8A98hB9gNmB2FuTiF7JNSRGSTzJLkmwjd+G7w/DAEUTMCDeZWpQBVBEa1O5pnfKNfELHnYzd1iMyU+FKRySH90PmyJ7l8R9X9LVdPaaTo5D1V0WkPCm7cv7tQfTf0NZWp+j4Tm/bTrReqRHQt6GTYfMqflCzh7Wrmr4FC0gLRxy52Ubv4WAQU18RoCeQqbKq58LX6/YmWWB6udXZSiL6VOwA0AFdALDZubsoccldcHHkivsMuhON3iSnhWNU97NX8FsZ9rV9EfZ7MDvIVjHvYH8AbaHCXDceG8N5Cwrq8sh0BNNTrsoGgryFljx5xKuI4lUMUuN2NM4GsrnkgO7EaCugFWOmllgdvcYxoD+vda/jpYTqi/sUvYbgxk5xzMP+4Kw/G1Ht0uhOD3aTkkjKfrrp/LYR4M4/N14kBcZLqw7sxrUiMVqGHNmBqWbdqn0FnFxBhEeI8KtGGBWVQUcagEaqw6iv3VtKoNG4FRwyJlRhFSlhGq5ptfueGD8mEszGOHlTzyEckB39XPhX1OltC/4AbhL+mJmk1yRa5DQ0zuw3Xoimp+VlG9CC73i+4pRFeaQ0FFGgA2GnhRR00At18eISDlxSOGDB14KHEsTMkIRVEcSVKRrsD+8Tu7Hm516UGlum8J/U0X0a/wAotzBilweC+yRSjK8ZKsPUfiPW3T+FfqeL6Nf5Rbm/UAMLI5/xN2sy6Uk+1xM3aPTrHGPtJFsWd/7YxCToJAPryhPwJsSdpMebteiHXuB/nsJSS/2LeX/xJ1X7DLKfwWzVL8bfAftYv+8+JRJhXaTe7ngENWE+cuaS1JCKVRQCDXcPvWxNJ2oZ8dSCS5xswALszVEfhDvup0QV94sv2uwPEkMT+S7xIZPYi98495JX32qi8EYTNO/xl5Yxg+lRJK33qnvNgdb03GYz99PREKjhlKM37VrxeHbKiQXeJc75dXYVosdTopckLoKgE66WH+EONbzdsZkMSJNLemUENXepOlCKDX2AD0tk4j8DhyQfKNJZv4iPAn1VNf4nPS32P9HwnN+2nUhfmRHQt6GTVR83MflC2go0w0gDXr5QGo4mSdEdYh21zrfisUUDqtFzePxHYldfKTtzIp1t6xbtgvUSiPu4O+HxmjEITsnm1YfK5AmnI2BboPya6LMfjnFYV/cG3fH15IPa3Ja1sPw/OrSSMUhQ+N9ySdQi18zt05ak6Cwi2o6xkPUotrU4ravvEN6v6M98nZbuhGYKAoJ3CKo0ZzyrWg1Om+HiOImWQAAJGgpHGNkH+rHdmOpPuA/YhiBldQFCRoKRxjUKDvr8pjuzHUn0AA/XDDWlqahI088jeVa/eWPJRUn77MNaGCSI6/fXjkXF2Shut1eS8hI1LM2wH3noAOZOg52JcK4vlw6Du7tL3pJq9atCPmoNK15yaV5DmcW9Ykoupiu4KRnzsfPL/FTZekY065jragiFpAFBJJoABUk9AOdrczaDvjLgqBw/bqmUnba7QUmucUnsc0+xgfxtJH2rXmW7st1usF3VfPIx8CV5k0Va9BqTyBsCfkEcBreDnk/wEbUfSONE/gWrdctqt+xJ5QA1FRfJGgyovsHX5xqTzJsv2akftb7LXbPGpWjiePfpryqxnvDateJF2NKfBpstNgzajkFt0XhbE4TESakopJ+qLcrv5D7LdT4T+povo1/lFlPqDA0Njn/FvauJJSj4+X/9mi9BGf8AtzN/pYRuF17zDrpGdpp3Zv4R3aV9wD2dOOw3I8SjvLq094yAkxxlyiGqAsQQAD4h10NvEeC4YMaW7rCnfRggKEfwhwSddgCCefOwsusLQIOQ9/dW6jJJnekwZy9zvMwBL3mXukHOjN3jAe7u1+tad4lGLUYBoLigB6O4O315Sfqg9LNvD7jhLuBDHGxgzuAqOShVgrEDetctOZoKVtD+QYP+ZA/coIXkABMcgDOAaaUqaDNrtvbTtY/5PXwh2PMJN3GLvb3JPeKsiHPKdi7MTSMermvsUMeVpYj3kr3u8jMuaipsJHAFIx0RBTNTZaLuRZyXrCMJjSOKSGNRJSRVKOPORGGPQk0XXatpoeHsLmxAwCCN3gGUrlaia1Ir5dzXfnazejXCfhULc8R8pIQwNeL0807lUBrJJTmdkQbFiBRVGgAqaAWgxHEDKygLkjTSOMGoUHck/KY7s3M9AAB0Bf8Ag7Do8KrLd4xFCGbY0UbsaA+mvPS2S+C4MLkshu8eVyQvwUhLZRUkKBmIA1JpS1tvmnPCVDbnSUm7rhqi6iW8EpGfIo88tP3a7L1kOnTMdLQ3/EWloKBI08ka+Va7nqWPNzUn7rPG/YVhLYmgliiaSYIVOVjUOcqajQAkUAto/wDDrD/+ki+w/wDu07c3VzSp2Y6ApAXPCWa7947CKHbvGHm9EUayH2aDmRaV8VEcZS6qYwRRpD8a46VGiL81PeTZyJcsMvONZHuhzEvGjuhCsYahlU5iNKHSg2NLfGwTBssJ7iL4cVjojnMKgV9NSN6b2nbAT3mnwVdn4EJEgWnudxklmyxozkb0Gw6k7AepIs9IOGcJfF2gW7RmVDRlCP4dAdT5diOfO0v5twpsGlHdxdzdmIkADBVI3JHyvRta8jYjfjc0qha8Ski9zgiQ96/fN/hwnw+xpCKe5A3tt0rhZ/smKgp4F06eEWDZsEwZbhHI13jCSkqnwb1YitRSleRsbwAC7qFFFAFBtQU0HpZG6rbWMj5pmjTwShziEXN8bRZopJZgoPwSyEqhbTOUI8OYGgauxNLSG83EcRSSZwJ0BLkM4+LXUaHIxVdwKkWv4hw3BNfRI6tnAC5ld0JANQrZSMwB1obeH4Vu5vTuUNXD18TUHeDK5ArRWYaFgAbLhzYiStIPJZtzxLDYYzeYmQAKEMih28LkyAHfmSddq002t6lbD2SK6sQKFXjQ94pBcMV10IJ8WhPW2ivC13F1lQR0WYqZACRmKgAHfQ6CtN+dpJuHoHxcTslZQQQ1TXwhlA9lGNRz9wteJvE9dFSDyWT+UYdK6vmVzD3aqxL1FXAQgnUgvpnFQdiTbV/NV3hvz3oqFfK2ZyWNF3bckAachytXXg27C6sgRgGyj4x6qI2zqqnNVFVtQq0FbXZcGjfB+4fM8ZFCGdiWFa0LE5j9u2lhJG4n4VgHeFTxDHbm+Dp3sq91egVWtQHFDUdRpXoeW9ql6mw+Z4oGK1orRgZ00lU0oy0pnWvhJ110tcfg+6m592YgUq5ykkgd6KNpXnv6HUW9LwrdxfkkynMgQL42p8ECEJWtCVBNCRztYLBoSpDuSy8fvdwuuJxGeOjqgMbKp8CRGgpQ6AF9huDsRbWbie7C+vGZQHjDFhQ6ZAGblQ0BBoOVrM+ERPiSzMgZ0UqpOtASCdNq1A13tVbhW7m+ySZPHKHV2qasJAoYb9AKdOW5tJYRnKkOGiyrjNhscv5ShCly9JGz0qVMjlc2gqoJJUCtKelvZgw97zHdqZjCAVj+EoooJBXkeR8Vr54RuxwsQshaNXVwrOxoU2proPTY613tP/8AH4vzu04DCR9GIcgN4cuorTa14m6yVWE8Ase7Yph3eSXuOQagPI6GQijVSrKNB5SNtMtdLerumHR3N8uWNXhDP50rGGIBOxrmJAPmNbaMHCV2S7yKkeUTRiKShPiVQVFdd6EjNubTXvh6CViXTNWMRHU+VWzDY6ENqGGtbTE2dSpB5LBlOFjDIVZlWPPIY/FIpDgEya1DBqE1Da62K7sym6qVNVIBB11FNN9dutsmTg66tc8jx5lIeuZmYsZaZmJJqWNB4jqKClLbEMIWAKNlAA9g0sLiDoT5omg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ITERUUEhQUFRUWGCAXGBgWGRsgIBwcHRohHBsdIRonHygmHRoxJxwhITElJSksLi8uHB8zODMsOigtLiwBCgoKDg0OGxAQGjUkICYsLDgsLCwsNS8yNSw2Ly8tNDQsNTQ0LC8tLCwwNC0wOCwsNzA0MC8sLDQsOCwsLC80L//AABEIADwAuAMBIgACEQEDEQH/xAAaAAADAAMBAAAAAAAAAAAAAAAABAUCAwYB/8QAOBAAAgECBAQEBAQFBAMAAAAAAQIDABEEBRIhEzFBUSJhcaEGMoGRFCNC4VJisdHwQ3OiwRU0Y//EABkBAAMBAQEAAAAAAAAAAAAAAAABAgMEBf/EACcRAAICAQIFBAMBAAAAAAAAAAABAhEhAzESIkFR8BNhweGBobEy/9oADAMBAAIRAxEAPwCpRRV3KcoXUrS3bw6xGvNrk6R6bXJ5AEb7160pKKtnkRi5OkQqyjjZjZQSewBNVmhMhaVlDE/JEnVb2BsN9Hpuee3On8LlzNGXnlKR3sEht4rdBbmenXkal6iRa02yfnWTCERlCz6k1Nty5dhsN+vapFdjieEWiD8VbxIFkTbRdiNz06fY0pjsocX4lnAYqZALMm1wzHkVsbm/3qIauKZc9LNxOZorocHhA8bxS28O8co6A8r/APzPc8t72qNj8IY2APJlDA+R/cEfStFNN0ZSg0rF6Kcy3LzNr0kAopex626Ct2GyZ3w7TgjSt9t7m1rn/O1NyS3EoN7E2im58AVhjlJFpCQB12Nr+1KU07E01uFFO5NghNMsZJUNfceSk/8AVKSpZiOxI96LV0FOrMaKoZ5lwgkCBi11DXI73/tWAy5vw5nuLBtNutJSTSY3F20JUU7i8uaOKKQkESXsB0t3pKmmnsJprcKKKo4jLQuHilBJMjFdP360NpAk3sTqKr4DI2bEcGQ6Dp1G1j0vUehST2G4tbntFFFMkfyGBXxEatyJ/oLiruKkBjjBOgOqq1vmZUXxknouxAHUm9SfhoAykE6brs38LXBU/fb61VzEm4LqdRRzJY8iV8KA+SqT9fOufU/2dOniBKhlckMtlklPhPRI12PoNiPRT3qhDA2JAETmKJQbk7bD9Q8j25CssuwQlZQqOPySN2AtclSPl586oYfMUsq6SPAyEH5bA+JSwHhK9yOR871M5dkVCPdnkccQdLCWV1QBdiqaQTYnuL3539K1T4+3F1rcf6qEHxKbAMt+wA9bg8zs9gMVpuRuBGrMDz0gtc35XF+XWlfiPGxlnW5bTGQ6jaxJW2+nc8uvSs1mVUaPEbsjYWThuQGYCNgysOfDe1/Ubhrevenc8gDRMSoBjRbaeR1OSCv8pFzbpy6Ui5TcKrauAvNgeemwtbnuKsYkflMf0aSY168RgylPRTqbyv5VpJ00zOKtNEL4Ul04pAeTgofqNvcCruHj4fCwx/XFLcebG49ga5DCTFHR13KsCB5g1Vx2aTfiExDx6CosAQQCN/7mr1INyx2/ZnpzSj+f0XEhVdIZQxw+G1hTy1Ne9x38PvSmFInihmdV1rOEuABqBPUfX2qT/wCfk47TAL4hpZTuCLWt7Xr2bPWPDCIiJG2sIvIm99zU+nIv1IluHFA5isSoiqjPaw3JKG5JpSSYQYZHVFLSyvqLKDsGIt7VKizdlxJxGkaiSdO9txatmGztlQo0aONRddQ+Vj1FP03jHb5F6iznv8DPxp/7C/7a/wBTTGXGIZeeMGKcX9J3vtapGY458TKp0jUQFAXr/l69mxbpC2GZLWfUb8we1VwPhUSeNcTkdKcNFL+CUA8PxkBudgL2NJZkySQyKzwNJrHCEdgRvbTy3qSc5k0whQFMN9J737issXnAceGGJHJDF1G9wb7dt6lack151KepFp+dDocNGSXhmMBIjJ4aJutgLHVbn9etICcphcIy2vxCNxfnccq1YbPJZJCY4IzIykOVBuwt7D9qlzZkxijisBw21A9b0lpu8+bjlqKsebHXCctmOg2sqG1hvuBe561GxU4mwLOyIpSQKugWsNtvetJ+JG4qy8KMOAQSL+K9ufpb3qemYEQNDYWZg1+u1v7UR0mqx2+xS1U7z3+hOiiiuk5ihkU+mYDTrDjQy/xA9B59vOugxURKAxtxLSNLvzIWMAo3ZrXFceD2rsslzAygSGISOuzGMgNyt4lNgw8wftWGsq5kdGi0+VjOUZ4TIY5PECNSSADdel+n77VIxs0bSMsJVo2fVKjAqzG9za9uXIAW8wa9x2G4eHF1cJfRIvykEfK46b7XHK9vWkN3H+nOOhY6XA7HcE/8h51EYRviRcpyrhZ1WXlGbTbSpAKqoAA52uBuTt12qf8AEGDQvJYkAFXlsCSwC8ge+3LzudhshxHRo3SMBkQKC72C2vta41c+daRiWeZC0nFmLAIFvoUnqTtf0G3maUYNO0xymmqaMsLGza35MbSkdo1PhH1PLyW/UVSzqQRpNpOpiWUW5Rq53A/nNzfqB7sR4bS0o4UkgKhS2yhiDqYliRYb226LXOZ7mBkbQNAjTksfy36m+1z50488hS5I+4z8JxrqllIuYoyy+vf2pnI8W+JWeKZi4KFhf9J7jtUzIMxWGQ6wSjrpa3Y9adjxWHw0cnBkMkkg0jwkaR5+dVOLt47URCSpZ72a58qhSCNy7a5UBRf5iBzP8O9NjIcOJkgaSTiEajYCx2JsOx2v6CkMzxyNHhQhu0SAMLHYi23tVzBYiCbGRyqz8TSdSaflspBJP1tt1tSk5pXnr9FRUG6x0+yFl2DgYkOJmbWV/LW4A6Emmovh9ONPGzkCNQwa3Qi+4rOHMIuCE4rxFJGZgoP5gLEjcEem9bZM3h4+IfX4ZIgq7Hc2tblQ3O3XmRJQpX5gVfLIrQSwvIFeTQb2DA35j7VjPhIvxUkcrTO2oBStiTcDmSa9w2YRjD4dC3iSbWwsdhvvTeFzDDjEzzF7E7RsVJtdbE2tz6U7kr/P9Coutun8EMZl+HjxJjLSMoXfQAW1fw/amHyqFHgf83hyNbSwGoMDtfyoy/EwRPKBMSZE2m0m6tc3899jfyrHH5lFw4AsjSGKTUxYG5F73F+nbejmtLPiDlpvHjHcRh42zDRG0iMb6ythbwAjT5d6mQZZEsTTTs+nWUUJa5tfff0P2p44/DjGrOJbqwOrwnw+Gw9aVixcMsBhkcx6ZC6tpJBBvtbvufakuJJb9Pkb4W3t1+DZH8PL+JEeslHTWjDnbpelsZlsP4fjQu50tobULX8x25iqMOdw/ika5EUcfDDEHfztzqVDjEGCkiJ8ZkDAWPLbr9Ka47V+xL4Kde5KoooroOcKzhlZWDKSCOoJHuKwooA6CPPoytpUmfuplJU/Q/vWQziEgkYeBFX9JUMzHte1gO5N652is/Sia+rIt4LNYyxDQwJc3DFLgeR5kL5jl2rcmeYe9zhgjjk0TaftYCueooelFiWrJFLM82Mg0qZQvUNIzX+mwqbRRVqKSpEOTbthRRRTEANV5fiTEFSt1FxYkKAbetSKKlxT3RSk1swoooqiQooooAKKKKACiiigAooooAKKKK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0"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4"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1"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0568" y="4496879"/>
            <a:ext cx="1536957" cy="7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8563" y="4302465"/>
            <a:ext cx="1243125" cy="12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http://wid.org/images/other-logos/Horizontal_RGB_600.jpg/image"/>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969" t="12071" r="6892" b="14480"/>
          <a:stretch/>
        </p:blipFill>
        <p:spPr bwMode="auto">
          <a:xfrm>
            <a:off x="24934" y="4530583"/>
            <a:ext cx="2090081" cy="70434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eportal.kncvtbc.nl/sites/eportal.kncvtbc.nl/files/kncv_origins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54723" y="4466446"/>
            <a:ext cx="1820587" cy="858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4" descr="data:image/jpeg;base64,/9j/4AAQSkZJRgABAQAAAQABAAD/2wCEAAkGBxQTEhUUExQUFhUWGB0bFxgXGBcdHxwcHBocHB4gGhwfHCggHxolHBoYIjEhJSksLi4uGyA2ODMsNywtLisBCgoKDg0OGxAQGzQkICY0LywvNDQsLCw0LDQ0LCwsNDQsLCwsLCwsLCwsLCwsLCwsLCwsLCwsLCwsLCwsLCwsLP/AABEIAMABBgMBEQACEQEDEQH/xAAcAAABBAMBAAAAAAAAAAAAAAAGAAQFBwECAwj/xABMEAACAQMABQcFDQYEBgIDAAABAgMABBEFBhIhMQcTIkFRYXEyUoGRkhQVIzVCU3OhsbLB0dIXM2JygqIkNENjFiVEVJPC4fCDs/H/xAAaAQACAwEBAAAAAAAAAAAAAAADBAACBQEG/8QANREAAgECBAIIBQQDAQEBAAAAAAECAxEEEiExQVETIjIzYXGBoRSxwdHhBRUjkUJi8FKy8f/aAAwDAQACEQMRAD8At3WTTsdlCZpQ5QMF6ABOW4biRRKVJ1ZZYlJzUFdgn+1yx8y49hf101+31fAD8VA72XKnZyyJGqXG1IyouUXGWIAz0+GTXJYCpFNu2h1YmDdjF7yp2cUjxss+1G7I2EXGVYqcdPhkVI4CrJJq2pJYmCdmcf2uWPmXHsL+uu/t9XwOfFQHt3ylWkcUMzJPszhyg2VzhG2SSNrdk8KrHBVJScVbQs8RFJPmMv2uWPmXHsL+urft9XwK/FQH2huUi1uZlhjSfabJyyqAAqliSdrcMCqVMFUhHM7FoYiMnZDEcrtj5lx7C/ron7fV8CvxUBftcsfMuPYX9dc/b6vgT4qA+0Zyk2k/O7CzgRRNK5ZVACrj+LiSQAKpPBVIWvbV2LRxEZXtwGP7XLHzLj2F/XV/2+r4FfioC/a5Y+Zcewv66n7fV8CfFQHz8pFqLZbkrMI3kMajZXaYqMkgbXkjhntqnwVTPk0vuW+IjlzDH9rlj5lx7C/rq/7fV8CvxUBftcsfMuPYX9dT9vq+BPioD+DlHtWt5LnZmEUbqmSq5Z237KDa3kDeewGqPBVFNQ0uyyxEcubgMP2uWPmXHsL+ur/t9XwK/FQF+1yx8y49hf11P2+r4E+KgL9rlj5lx7C/rqft9XwJ8VAX7XbHzLj2F/XXf2+r4E+KgSGl+Ua1tjGsqzB3QPsBVLKG4bY2uixG/HHtxQ4YOpO+W3ItLERjuR/7XLHzLj2F/XV/2+r4FfioC/a5Y+Zcewv66n7fV8CfFQF+1yx8y49hf11P2+r4E+KgSEPKJam3e5KzLErBAWVQXc/JjG10iBvPUPXVHg6mfJpf/ty/Txy5uBH/ALXLHzLj2F/XV/2+r4FPioC/a5Y+Zcewv66n7fV8CfFQF+1yx8y49hf11P2+r4E+KgL9rlj5lx7C/rqft9XwJ8VA72XKlaSyLHHFdO7nCqI1yT7f19VclgakVdtWOrEwbsrhtDKGAIxjuIPDcd43caTasMG9cIA/LJ8Wt9JH96nMB3y9QGJ7tlDVumYTepEe1pC0H+8p9Rz+FAxLtSl5BaKvURHaWk2p5m7ZXPrcmiU1aC8kUn2mNauVCbXTorYw/N2cbHuaQs5H2Uth9XOXNv2D1v8AFeAM0yACbU083FfXPXFbFFPY87bCnxwGpXEdZwhzfyD0tFKXgDIpoAKoQJofgNFO3y72YIPooekxHjIQDSz69dL/AMr3f4DLq0vP6AzTIE3hhZ2VEGWYhVHaScAeuuNpK7OpX0QQ68zKssdpGQY7NOayODScZW8S+7+ml8Mm4uo95a+nALWavlXAG6ZAm8ELOyogLMxCqB1knAHrrjaSuzqV9EEeukyxc1YxEFLUfCEfLnbfI3gPJHZg0vh05Xqvd/LgFqu1oLh8wZpkCKoQVQgS6o2SIHvrhcwW5Gwp/wBWc70Qdw8puwY76WrybtTju/ZBqSS68tl8yC0jfPPK80p2nkYsx7z2dwGAB1ACjwgoRUVsgcpOTuxvVioqhCX1a0J7pkbabm4Ihtzyngid3a7cAPyoNar0a01b2QSnDM/Dibazab90uqxrzdvCNiCLzV7T/G3En7cVKNLItdW92SpPM9NlsQ1GBiqEFUIdbS1eV1jjUu7nCqOJNVlJRV3sdSbdkFN5dLo1Gt4GDXbjZuJ14RDrihPnec3o4+StGLrPPLs8Fz8X9AzaprLHfi/oi4eT34ttPohWRiu+l5j9LsIIqAEAflk+LW+kj+9TmA75eoDE92yhq3TMCTk4XOkrbuZ29mJz+FLYvuZf9xDUO8QN7ed569/r30zsCMhC3RG8ncPE7hUvbUiCPlFkB0hMo4R7EY/ojUfbmlsIv4l46ha/bYNE0yBCcgxaIG7fdXRPjHCgH/7GpbtYjyXz/Afal5sGAwpkAZAJ3AZJ3ADrNcOhPr6wSWG0U5W0hWM98jDbkPpJHqpbC6xdR/5O/wBg1bRqPIGKaABPqNGI2mvXAKWke0oPBpn6MS+vJ9ApXEvMlTX+Xy4h6Kteb4A07liWYksSSSesneSfE0yrLRAW7mtdOBRqiot45tIOB8F8Hbg/Kncce8ImWPiOyla/XapLjq/L8h6XVTm+G3mDDMSSSSSTkk8STxJ76ZQExXTgqhB9oXRb3U6Qx+U54ngoG9mbuAyaHUqKnFyZeEHJ2RI626UR2S3t/wDK2wKx/wAbfLlbtLHh3eJodCm0nOfaft4F6sk+rHZEBTAEVQg80ToyS5mSGIZdzu7AOssepQN5NUnOMIuUi0YuTsiY1m0lGiLZWpzBGcySdc8vW5/gHBR6d+6g0YSb6Se728EEqSSWSO3zBommQJkb+FQhgmoQ7Wts8jrHGpd3OFVd5JPZVZSUVdnUm3ZBVd3K6NRoIGDXjjFxOvCIHjFCfO85/wAfJWjF13ml2eC5+L+iDtqmssd+L+wIU2LnpDk9+LbT6IV53Fd9LzNal2EENACAPyyfFrfSR/epzAd8vUBie7ZQ1bpmBPyd7rtm8y3nb1RkfjSuL7u3ivmHodv0YLrwFNAAo1D1ZnuriJ0jPMxyo0jncuFYEgHrbA4D04pXE14U4NN6tB6NOUpJ8C1I+TO0aeWe4LzPJIzlSSqDaJOAF3nGes9XCsz42ooqMdLDnw8W25ahJaaFtYBmOCCMDiQiD1nFLyqTnu2wqhGOyNbrTVpG2xJPbo2B0WdAcHeNxPXUjSqSV0mcc4J2bN5NH2twuTHBMvbsow9eDUU5we7R1xjIgpeTqw56OZIjG0bq+EY7LFTkAqcjGQNwxRljKuVxbvfQH0EL3SKD0hdNLLJI+9pHZj4sSa3YRUYpIzZO7bLM5H9A21xBO08EcpWUAF1BwNgHA9NZuPqzhNKLtoOYaEXF3RYy6rWYjMQtoRGzBimyMFgMAkduKz+nqXzZncZyRtaxw/4K0f8A9nB7Aq3xNb/0/wCznRQ5C/4K0f8A9nB7AqfE1v8A0/7J0UOR1uNU7N41ia3j5tCSqgYALcSMY3ntrixFRPMpanXTi1Zogr7kr0e46CSRHtSRj9T7Qo8cfWW7v6fYE8NTYG6e5I54wWtpFmHmMNh/Qc7JPs03T/UYvSasAnhWuyV5d2zxMUkVkdfKVgQR4g0/GSkroVaadmFFyPe+05sbru7TMnbFbngnc8nE9wx2Gll/NUv/AIx93+A7/jjbi/kCVNi4qhDZELEKoJJIAAGSSdwAHWSa43Y6HcOiZoUNhZqZL2ZR7rkU7oUPCIPwX+I538N+7CLqRm+lqaRW3j4/YZyOPUju9/AJNX+SGJQGu5Wkb5uPoqO4t5R8Rs0vV/UZPSCsFhhV/kHGjtVrOADmraFcdZUM3tNlvrpKdepPeTGI04R2Rvcaas4zsvPbIexpIx9WakaVSWqTI5wW7R0j9y3K7uYmXrxsOPxrjzwfFHerIZf8I2q7bQxiCR0Kc5CArKDx2Mgqp7wM1f4io7KTuuTK9FFbKx5/1m0YLa6mgDFxG2Ax4nIB39++t2jPpIKXMzakcsmiMooM9IcnvxbafRCvO4rvpeZrUuwghoAQB+WT4tb6SP71OYDvl6gMT3bKGrdMwJdRzg3reZYTn0nYX8aWxP8Aiv8AZB6P+XkyU5N9RDennp8i2U4AGQZCOIB6lHAkde4deBYvF9F1Y7/ItQoZ9XsXna2yRoqRqqIowqqAAB2ACsVycndmglbYg9dNa49Hw7bdKRsiKPO9j1k9ijdk+HWRRsPh5VpWW3EpVqqCuykJtLXOk7qKOeRmEkqqEGQigsAcJw3DO/ju41tKnChBuK2Rn55VJJNnDXS8E1/cuOHOFV/lTEY9GFFdw8ctKK8PycrO82yO0bpCW3fbgkeNu1CRnxHAjuORRJwjNWkrlIycdmXtqFrY13bK1zsJKztGmDjnSihiVXqIGcjuNYmJw6pztDbfyNGjUc43ZQLcT41umaXJyF/5a4+mH3BWR+pduPl9R/CdllmVnDQE8r8zJo8lGZTzqb1JB4nrFOYFJ1dfEBiG1DQrjVjSc9vbT3rzTHHwNurSOQ0rje2yTgiNMnfuz3itCtCM5qmkub04fkVpykoubfkcNFco+kISMzc6o+TKoP8AcMN9dWngqMuFvIrHEVFxuWnqZygQXxEbDmZ/MY5Dduw3X4bj9tZmIwk6Wu6HKVeM9OIY0oHIrTOr1vcmNpold4mDIx4gg5wccUzxU7jRadadO6i9ykoRluefdcbW4jvJhdb5WbaLDgwPklf4cDAHVjHVW9h5QlTWTYzKqkpvMQtGBiqELP5OdUXAEzDZnkXMRIB5iNt3OkHdzjbwinvPDOMzF4hPqrZb+L5eXMdoUmtXv8i1ND6Jito+biXAzliTlnY8WdjvZj1k1mVKkpu8huMVHYWmtLRWsLzTNsog9JPUAOsk7qlOnKpJRiSUlFXZQmtuvFzeswLNHB8mJTgY/jI8o+O7sFblDCwpLm+ZnVa0p+QNW1szsqRqWdjhVUZJJ6gKZlJJXYFJt2QXXMqaLRooSrX7jZmmXhADxjiPznaw4Uok67zS7PBc/F+Aw2qSyrf5BJqBymNtLb3zZDbknO4g9Qk6sfxevtC+KwStmp/19glHEf4zA3lF+M7r6QfcWnMJ3MQFfvGDlMAT0hye/Ftp9EK87iu+l5mtS7CCGgBAH5ZPi1vpI/vU5gO+XqAxPdsoat0zA55LNE+6TeRZ2Q8KoT2K0gLY79lTSONqZMr8foM4eGa5eVnapEixxqFRAFUDqA3CsWUnJ3ZoJJKyOpOK4dPNmuunze3ckuTsA7MQ7EB3evex8a9Fh6PRU1HjxMqrUzyuOeT0BbppzwtoJZvSqbI/uceqq4rWGXm0jtDtX5agzkned5PHxpkEYJqHAs1xla3a0tUJVrSJWYjqnkIkcjvB2aVw6U803/k/ZaB6ry2iuHzBQ00BLt5EbNks5JGGFllJTvCqFJ8NoEeisX9RknUS5I0MKupcsSkBkDOVi0eWyWKMZd54lUd5JA9HfTeCko1LvkwNeLlCyKl11u0Dx2kJzDaKYwfPkzmV/S270Vq4eLs6kt5a+nARrNXyrZA3TIE2jkKkMpIZSCCNxBG8EHtBrjVzp6I5PdZPd1ortjnUOxLjzgNzeDDB8cjqrAxVHoqlltwNSjUzxuE9LBQI5V9XRc2hlUfC24Lr2lPlr6htDvXvpzBVslTK9mL4inmjfiiha3TNCrVDQqkC6nTbjDhLeHruJicKo/2wfKPDdjqIpWvVfYi9eL5L78g9Kn/k/TxL60TZmJOm21I3SlfGNpyN+B1KMAAdQAFYc5ZnptwNGKsh7VCxR/LJp8zXQtlPwcHlDtkYb/ZUgelq2cBSywzvd/Iz8VO8svIAreBnZURSzMcKqjJJPUBT7aSuxZJt2QXTzLotDFEwa/cYlkXeLdTxSM/O9rDhSiTxDu+xw8fPwGG1SVl2vkBtOCwqhDeaZnO07FmOMknJ3AAfUAK4kkrI63fc0rpw9IcnvxbafRCvO4rvpeZrUuwghoAQB+WT4tb6SP71OYDvl6gMT3bKGrdMwuXkO0XswTXB4yuEX+WMHePFmYf01j/qNS8lDkP4SNotlmVnDYPcoF/zGjrlwcHm9gEdRkIQEd+Wo+FhmrRX/cwdaVoNnm+vRGSEuiDzWjLyXrmeK3T0Zlf0bIWlqnWrQXK7+gaOlOT56A1TIEnNSrATXsKv+7Q85ITwCRjbOe44A9NAxE8tN232/sLRjmmiN0rfm4nlmbjK7PjsycgegYHookIKEVFcCkpZpNmljaNNIkSDLyMFXxY49VdlJRTb4Eim3ZHoDUW7Q8/DF+6tWWBO/YQbbeJctv7hWDiYtWk93qadJrVLhoFVLBQZ5RNLe5bJ5VGZAQsR812yu14gFjTGFp9JUUXtxBVpZYNnnSvQmUKoQVQhcHJZGlm6QSZ903ac6V+bRB0Aw89gXbuAANZGNbqrMto6eY/h0oaPd6lo1mjZhlyMHgahDzxDqpm8uUkbm7a1djNJ2Jk7Kr2uwwAP/p33iP44tayexmdF13fZBZyey+79ImbYCW9nHs28Q4JtZVf6iA5J7cdgpXFLoqWW93Ld8w9F5534LYtysocNJpAqljwUEn0b66lch5buJXuJ2YAtJNISABkku2cAemvSpKEbcEY7vKXmFEsy6KQxxlW0g64kkBBFup+Qh65SOLdVLJPEO77HDx/Ae/RKy7XyA4nO87yeJNOC5iocFUIKoQVQh6Q5Pfi20+iFedxXfS8zWpdhBDQAgD8snxa30kf3qcwHfL1AYnu2UNW6Zh6N5OLbm9G2o7Y9s/1kt+Neexcr1pGrRVqaCSlwoCcs0mNHEedKg+0/hTv6ev5vRi+Jf8ZRNbhmhNp4c1o+wh65OcuHH87BIz7KmlqXWqzlysvuHnpTivUGaZABPoT4DR15cfKmK2sfg3Tl/swKVqdatGPLrfYPDq03LnoDFNAAn1MHMLcXzf8ATpsw988vRXHbsqWJ9FK4jrONLnv5IPS6qc+Qfchh/wAPcZ3nnhv/AKBSP6l24+QzhOyyzKzhoBeWb4uP0qfaadwHfejF8T3ZRFbhmiqECPVGwjAe9uBm3tsYX52Y70jHdwJ7sdRpavN6U4bv2XMNSiu3LZDrUzSskumIJ5Wy8sp2j/MjKAO4bgB2AVXEU1HDuK2SLUpN1U2ehKwTSFUIUfywaTb3U1soCRjZkfZ/1JGUDaftwoAA7vDGzgILJne+3kZ+Jl1soTchlvi1nfrafZ9Coh+1zS/6k+ul4fUNhF1Wyyqzhoi9aNr3Hc7AJYwyBQoySxQgADtyRRKNukjfmilTsuxScjropCiFX0g64dxgrbKR5KdRmI4t1fbspPEO77Hz/AhpSX+3yA9mJJJJJO8k9Z7++mwBiunBVCCqEFUIS+gNX5LoswKxwx75ZpNyIPxbsUfVQataNPTdvZBIU3LyPQOpyxCytxCzNEIwEZxgkdpHVnjisGvm6SWbc06dsqsTNCLgPyyfFrfSR/epzAd8vUBie7ZQ1bpmHpbUg/8AL7T6CP7orzmI72XmzWpdheRN0EIAXLTHnR4PmzIfqYfjT36e/wCX0F8Uv4yjEjLEKu8scAd53D662m7aszrXCTlDce7TEvk28ccC+CIM/wBzNS+EX8eZ8bsLXfXty0BommQIT63fAw2dn1xRc7KOvnZ+mQe9V2R6aWodaUqnN2Xkg1XRRgDBNMggo1rHue3tbEbmVefuB/uyDog96R7v6qVodecqnovJfdhqnVioerD3kL/y1x9MPuCkf1Ltx8vqM4Tsssys4aAXlm+Lj9Kn2mncB33oxfE92URW4Zo80PoyS5mSGIZdzjuA4lj3AZJ8KpUqKEXJloRcnZEprbpKNilrbn/DW2VQ/OP8uVu0scgd3DjQqEGrzn2n7eBepJdmOyMagrnSNpj50fUCamK7mXkSj3iPSVeeNUVQhQHK64Ok5O5IwfZz+NbuAX8K9TNxL/kD/kSYGwcdk7g+wh+wikf1HvV5fcZwnY9SwKQGSM1nmdLO5eNirrDIysOohCQR6qJRSdSKfNFKjai7HmIsTvJJJ3kniSe3vr0hk3MV04KoQVQgqhAj0Rq8giF1esYrY+Qo/eTnsjHUva53faFqlZuWSnq/Zef2DRpq2ae3zGun9YHuAsaqIbaP91Ankr3t57nrY9/aavSoqGr1b3ZWdTNotEXvye/Ftp9EKw8V30vM0qXYQQ0AIA/LJ8Wt9JH96nMB3y9QGJ7tlDVumYeheSy529GW+fk7Sey7AfVisDGxtWkamHd6aCylQwKcqVpzmjLjHFAr+w6sf7QaawcstaP9Aa6vTZS2otoJL+2DeSr843hGDJv7ujj01sYmWWlJry/vQQoq80RWkbszTSSnjI7P7TE/jRYRyxUeRSTu2x/qloz3ReQRHyS+X/kXpNn0Aj00OvPJTci1KOaaRw1g0kbm5mn6pHJX+XOEHoUKPRVqUMkFHkcqSzSbHupej1lulMn7mAGaY/wR9LB8Tsr6apiJuMNN3ovUtSjeWuy1I3S+kGuJ5Jn8qRyx7s8B4AYHoolOChFRXApKTk22W1yF/wCWuPph9wVlfqXbj5fUewnZZZlZw0AvLN8XH6VPtNO4DvvRi+J7soitwzQtf/l9ps8Lu8TpdsNuertDyHj3DqIpRfzVL/4x93+Bju4eL9kCVNi4Yck1pzmk4j1Rq7n2dkfWwpPHStRfiMYZXqHoGsI0hVCHmrXm9E2kLqQHI5wqD3IAn/rXosNHLSiv+5mVWd5tlhchV4ObuYesOsg/qXZP3B6xSH6lHWMvQawj0aLTrMGzhf24kieM8HRlP9QI/GuxdmmcaurHlZkKkqeIOD4jdXp076mPsYrpwVQhlEJIABJJAAAySTuAA6yT1Vy9jqVwtj0bDo8CS8VZrojMdrnKpneGuCPqj9fcq5yraU9I8+fl9w+VU9Zavl9wd0tpSW5lMszl3O7uA6lUcFUdgpinTjCOWIGUnJ3Yzq5U9IcnvxbafRCvO4rvpeZrUuwghoAQB+WT4tb6SP71OYDvl6gMT3bKGrdMwvDkx0osVvZ2zbjNFLIneVmOR4lTn+k1i4yDlOU+TS9jRw8rRiuZYNIDJwvbVZY3jcZWRWVh3MCD9RrsZOLTRxq6sUHoSxe0Gk3kGGghMH9czhAR/SCfA1u1JKp0aXF3/ozoRcM1+GgI02LhPqz8DZ3t1wYoLaI/xS73x3hAD6aVrdapCHq/QPT6sJS9AYpoAFH+W0X2S3z+kQRH/wBpPWKV7yv4R+b/AAH7NPxfyBemgBdfIhbMtpK5GFkl6B7QqgE+Gcj0Gsb9RknUS8DQwq6hY1Z40AvLN8XH6VPtNO4DvvRi+J7sqrVLR8Y27y4Gbe2wdn52U+RGO3fgt2Ab9xrTrzelOG79lzE6UV25bIh9KaQe4meaU5eRsn8AO4DAHcKNCChFRWyByk5O7GtXKly8iegzHDJdOMGY7MefMU7z6W+6Kx/1CreSguBoYWFlmfEsys4aITXPTgs7SWYnpY2Yx2u25fVxPcDRsPS6Woog6s8kWzzWiliAAWZjgAZJJPYOsk16LRGUWTqbPDoq4jjnObm4IWUBujbo29Q+NxkLbJPmj+7OxCliItx7K28fwN0rUmk937FzVkDwqhDztylaINtpCYYwkp51PB/K9T7X1Vv4OpnpLw0MyvDLNgvTQAeaJ0XLcyCKFC7nqHADrLHgFHaapOpGCzSZaMXJ2QRPpGHRwKWjLNdkYe6xlY+orbg8T1c56u5fJKtrPSPLn5/YNmVPSOr5/YE5HLEsxJJOSSckk8ST1mmkrADWunBVCHpDk9+LbT6IV53Fd9LzNal2EENACAPyyfFrfSR/epzAd8vUBie7ZQ1bpmBXrDdvANGNGdl47RJVPYXkc/hSlKKn0l+LaD1G45bci6dTtZo7+3EqYDjdKnWjfpPEHrHfkVkV6DpTs/QfpVFONydoAQAuVbQTyWkj20eWaRHn2fKZI1YDA6yCQe3Ap7BVVGolN+QviINxdii81tmaE2sw5i0srXgxQ3Mve0pwgPesagemlqPXqTn6L0/Iap1Yxj6kHorR7XE0cKeVIwUd2eJPcBk+ijTmoRcnwBxjmaRN6ys15fczaozpEBBAi7+hHuz2YJy2T1HfQaNqdPNN76v1CVLznaPkQ+iNFvcTx26DDu2zv+Tjyie5QCT4UWdRQi5MHGLlLKXrye6SSUXCQ/uLd1hh71RBlu8sxY57CKxMVBxact3qzSoyTTtstAvpUMCPKfo2S5tFhiGXeaMDsHEknuAyT3CmsHNQqZpcmBrxco2RTutukozsWtuc21tkKfnZD5cp8TnHd41r0IPWc+0/bwEakl2Y7IHiaYAhzqPydzXTLJcK0VuN+/c0nco4hf4j6M8QjicZGmrR1fyGaWHctZbF6QQqiqiAKqgBQOAAGAB3YrFbbd2aKVhTzKilnYKqgliTgADiSeyok27IjdiguUTWw6QnVItrmIziIAHLsd21jjk8AOOPEitzC4foY3lu9/Aza1XpHZbCGzopfkvpF17itqrD1Gcg+j701xD/ANP/AK/H/eU7pf7fL8ghI5YksSSxJJJySTxJPWTTaVtgBevJdrgLqEQSt/iIlxv/ANRBuDDtYbg3r692JjMN0cs0dn7Gjh6udWe4d0kMAlyjap+77cbGBPFloyevPFCew4HpA76awmI6Keuz3A1qWePiUvofVeWVpDL/AIeKE4mllBAQ+aBxZ+xR3cMitipXjFK2reyQhGk3e+ljvpbWFFiNrZK0VufLc/vZz2yEcF7EHV6qrCi3LPU1fsvL7nZ1FbLHb5g5TIEyqkkAAkk4AAyST1AdZrh0739jJDIY5UKOuMq3EZAI+oiuRmpK8djsouLsxvVip6Q5Pfi20+iFedxXfS8zWpdhBDQAgD8snxa30kf3qcwHfL1AYnu2UKa3TMCbXwYltl8yygH9pP8A7UthXeMn4sPX0aXgh1yf37WyX10mNqKFAu1kqWeQAbQyM+SfrqmKgpuEHxf0O0JZVKRaOqXKHbXgCuRDP8253E/wNwPhuPdWbXwc6eq1Q3Trxn4MMaUDgdrFycWd0/OYaJycsY8AP27SkY39owabpYypTVt0Anh4Sdwf1o5MJ7q6knFxEA5GypRuioAVRuPUAKPRx0acFHKDqYZyle4+1Q5MvckjSyXG25jZE2E2dgsMFgSTlsZA3dfXVK+O6RZUi1PD5He4XaD1ftrJCsEaxjHSbiTjzmO8+vFK1Ks6rvJ3DRhGGxWGtnue0N1d2zhnvSYodngg/wCodT1gkBQw4Fj1VpUM9TLTmtI6v6ClTLC8o8f+ZMchX+WuPph9wUH9S7cfL6hMJ2WWZWcNDPS9hz8Lwl3jDjZLRlQwB44JBAyMjOOur055JKVrnJK6sBttySWC+U1w/c0ij7qLTb/UKr5IXWFggh0RqdZWxBit4ww4M2Wb0FiSPRS88RVn2pBY0oR2RO0EIQOsOt9pZg89KNvqjTpOf6Rw8TgUelh6lTsoHOrGG7Ka1x15uNIHm1Bjhz0YlyS5zu2yPKOeCjd4nfWvh8LCjq9XzEKtaVTTgbBV0UoJ2X0g46IOCtqpHE9RnI4DgPvc1xD/ANP/AK/B3ul/t8vyCMshZizEszEkknJJO8kntptK2iAGtdOHW0uXidZI2KOpyrKcEGqyipKz2OptO6Lk1O5UopQI7wiKThznCNvHzD47u8cKyK+AlHWnqvf8j9LEp6S0LHRgQCCCDvBHXWeNEJrVqtBfxhJtsbJyrI2ME9eN6n0g92KNRryou8QdSlGasyvbvkafJ5q6Ur1bcZBHiQxB8cCn4/qS4x9xZ4Tkzay5Gmz8NdDZ6xHHvP8AUzYHqNSX6krdWPuRYTmw61b1LtLLpRR5k+ckO0/oOML/AEgUjVxNSr2npyGIUYw2K25amt2uI2jkVpwpSZV34A3qWI3Bt7DHHGOytH9PzqDTWnAVxWW6tuCWg9W5rkGToxQL5c8p2UXwPym7h9VN1K8YabvkgEKblrwL/wBTY41sbdYnMkYjAVyuztDt2erPZWFXbdSTaszTp2yKxM0EuA/LJ8Wt9JH96nMB3y9QGJ7tlCvwNbpmhPyj7r90+bjhT1QofxpXCd0nzv8AMLX7dvIVl0NEXLdc11FH4iNDJ+IrstcRFck3/eh1aUm+bIXQtjz9xDDjIkkRD4FgD9WTRqk8kHLkgcFeSQUaW18vI724aCdhHzrBUIDJsqdkYDA4BC56OONKwwlOVOKktbBp15qbswo0Dyl3DW1zPPHCRAEVNkMu3I7YAySRuUEnA7KWqYKCnGMXuFhiJOLlLgNv2yv/ANmv/lP6Kv8Atq/9e35K/FvkOtceUu4t5RBFHCJBGhm2tptiRhtFVwRnAI3mqYfBQnHM27cC1XESi7JAUNL32lJ47eSdyJGwVGFRV4sSq4BCqCelnhTnR0sPFzS2AZ51ZKLYy1v0os9xiLdbwqIoB1bCbs+LHLZ7xV8PTcIdbd6srVnmlpstjOr+tt1ZKyW7qqu202UVt+MdY7BUq4enVd5IkKsoKyDXVfXm9dZbm5lX3NAOkBGgMkh8iNTjieJPUMdtJ1sLSTUILrP2XMYp1ptOUnoiBblQ0iSTzsYyeAjTA7hkZx40f4Gjy9wXxNTmb23KPpSR1RJFZ3IVVESZJPADdXHgqCV2vcixFVuyJjWnlAurcJbRzq1wm+4lCIQH+bjGzjC9bEZz2bxQaGEpz67WnBfVhKleUeqnrxA3SGuF9MMSXUxHWFIQHxCBQacjhqUdor5/MBKtN7shACTuBJJ6t5JP2kmjA9wwWJdFoGbDaQdcou4i2UjymHAzEHcOr7VLvEOy7H/1+A+lJf7fIEJJCxLMSzMckkkkk8SSeJptK2iAGtdOCqENoo2ZgqgszHCqoJJJ4AAbya42lqzoWrYw6NAe4Cz3vFLfOY4expyPKbrCD8iFc0q+kdI8+L8vuHsqer1fLl5kbHrjfLK0y3Uodjk7wV/8ZBQAeFEeGpOOXL/3nuU6ad73COx5XL1MCRIJO/ZZSfSGx9VLy/TqT2bQVYqa3JIcs0n/AGif+U/oof7av/Xt+S3xb5HG55Y5yPg7aFT2szt9Q2a6v02HGRHi3wQP3muWkr5hCsj9PcIoF2c+kdLHblsUeOGoUlma9WCdapPRewveu1sd92Rc3A4W0bdBD/vyDif4F9OQanSVKvY0XP7ImWNPtavl9yG05p6a6I51gEXyIkGzGg7EQbh47z30anRjT2/viwc6kpbl+8nvxbafRCsLFd9LzNOl2EENACAPyyfFrfSR/epzAd8vUBie7ZRVvHtOq9rAesgVuN2VzNSu7E9yhvnSV13OB7KKv4UDC9zELX7xm+lTsaLslH+rLPKf6SIgfUDXIa15vkkvqSWlOK8zPJ/0LiS4PC1t5ZvSEKqPHLVMVrBQ5tIlDtZuSBgUyBCjTo5iws7f5Uu1dSD+boRf2BqWpderKfLqr6h59WEY+py1GtFa556UfA2qGeTv2PIXxL43deDXcTJqGVbvQ5RXWu9lqQl9dtNI8rnLyMXbxY5Po30aMVFJLgDk3J3YR2A9yaPec7p73MUPasIPwr/1HCj10vL+Sqo8I6vz4BY9SnfiwVpoAO9E6OkuJkhiGXkOB3dpPcBknwqk5qEXJloxcnZEtrbpCPoWluc21tkBvnZD5ch7cnIHdw3GhUIPWpLd+y5BKsl2Y7IHiaYBBhEvvZAHP+fnToA8beJvlHslcbh1gZ7wU3/PK3+C939kH7pX/wAn7AfTgAyBncN5PACuEDCKNdFIHcK2kHGUQ4ItlI3M44c8RwU8PtUbeIdl2Pn+BjSkr/5fIEJZGZizEszElmYkkk8SSeJptKyshc1rpwVQg+0PoiW6kEcKbTcSeCqOtnbgqjtodSpGmryLxg5OyJ+bSsNgpjsWEtwRiW7xuXtW3HUP4+vq6sAVOVZ3qaLgvv8AYK5qnpDfn9gTYkkkkkk5JPEk9ZPbTYAxUOCqEFUIEOjNVyYxcXcgtbY8GcdOTuij4se/h176XnX1ywV38vNho0tM0tEdL7WgIhhsIzbRHc75zNL/ADyDgP4V3fZXI0LvNVd37L0I6tlaCt8waFMgRVCHpDk9+LbT6IV53Fd9LzNal2EENACAPyyfFrfSR/epzAd8vUBie7ZSmgo9q6t186aMeuRRWzVdoSfg/kZ9NXkhzrhLtX123+/IPUxH4VWgrUorwR2q+ux9rn0VsYvMs42I/ikLOftFUw+rnLxfsWq6ZV4GdFfBaLvJOBnligU9y/CvjxGBUn1q8VyTf0Ox0pyfPQhdD6PNxPFAvGV1XwBO8+gZPoo1SeSLlyBQjmkkP9ddICe9mZP3anm4wOASMbAx3HBPpoeGhlppPff+y9aWabHl3/htGRx8Jb1+dftEMZxGD3M+0wqkevWb4R09eJ19Wnbnr6ERq/olrq4jgXdtnpN5qDezHwXP1UarUVODkykIZpJDnWzS63NwTGMQRqIoF7I03Lu7Tvb01WhTcI67vV+Z2rPNLTbgQ1GBhap977PsvLxPTDbn7HkP1DqIpTvqn+sfd/gY7uHi/ZAlTYuFOr1mltEL+5UMM4tIj/qyD5bD5pDv7yPDKtWTqS6KHq+S+7D00orPL0B2+vHmkeWVizucsx6z+XVjqpiMVFWWwFtt3ZwA7K6QMrdE0WgkkAfSDrmOM7xbqRudx86RwXq66UbeIdl2Pn+BhWpK77XyBCeZnZndizMSWYnJJPEk9tNpJKyF27u7NK6cFUITWgdXmnDSyMILVP3k78P5UHF5D2D09QIatZQ6q1ly+/gFhTzavRDjTOsK82bWzQw2ueln95MfOlbs/hG4fUK06Lvnqay9l5HZ1NMsNEDtMARVCCqEJDQ2hZrp9iBC2N7NwVB2ux3Af/Rmh1KsaavJl4QlJ6E4LizsP3YS9uh/qMPgIz/trxkYH5R3dnZQMtStv1Y+78+QS8Ke2r9gd0npKW4kMk8jSOetj9QHADuG6mIQjBWirIFKTk7sa1cqKoQVQh6Q5Pfi20+iFedxXfS8zWpdhBDQAgD8snxa30kf3qcwHfL1AYnu2VBqVFtaQtB/vofZO1+Fa+IdqUvIQpK80MdKEyXMuOLzP/c5/Orw6sF4L6HJayZL8or/APMJ1Hkx7Ea9wSNF+0Gg4Rfwp+b9y9fts31g+DsLCDrdZLh//wAjYT+wVyl1qs5eSO1NIRj6i1K+CFzeH/poSIz/AL03wafUWNdxHWy0+b9lqco6XnyIjV/RZubmKAf6jAE9ijex9Cgmi1anRwcuRSEc0kh1rfpQXF1I6fulxHCOoRxjZXHccFv6qrQhkgk9935nass0tCRtf8Ho5pOE99mOPtW3U9Nu7bbo+GDQ3/JWtwjr6/guupC/F/IFaaABDqlo2Ml7u4H+GtsFh87IfIjXtycE93Hjml683pCG79lzDUortS2RE6X0lJczPNKcu5yewdgHcBgDwotOChFRXAHKTk7sktV9CpLtz3BKWkG+VhxY/JjTtdt3gD4UOtVcbRh2nt9y9OCestkNNYNMvdS84wCKoCxRr5McY8lV8BxPWfVVqVJU42Xr4lZzc3cjQOyilQyghXRaCWVVe/cZiiO8W4PB5B1yHqXqpNt4h5Y9ji+fl4DCSpK73+QI3M7SOzuxZ2OWYnJJPWabSSVkLttu7OddOCqECfR+gI4I1udIbSxtvit13SzePmRdrHf2dWVZVnN5KW/F8F92GVNRWaf9cyN0/p+S6K7QVIo90UKbkjHcOs9rHefqotKjGntvxfMrOo5eRFUUGKoQyikkAAkk4AG8k9gHWa4dCiHVuO2USaRcx5GUto8GZ/5uqNe87+PA0s68p6UtfHh+QypqOs/6GWmtZpJk5mNVt7YcIIuB75G4u3efVV6dBReZ6vm/pyKzqtqy0RB0cEKoQVQgqhBVCHpDk9+LbT6IV53Fd9LzNal2EENACAPyyfFrfSR/epzAd8vUBie7ZVPJyudJW3czH2Ynb8K1cX3Mv+4iVDvENNVIeev7YedOpPgG2j9Qq1d5aUvIrTWaa8zhpyQz3k7LvaWd9n+qQ7I+sCrU0o01fgl8jk9ZvzJLlBkHu14l8i3SOBO4RoAR7W1QsKv47vjd/wBl6769uWh00mOY0ZbRcHupGuH/AJF6EYPcd7eiuQ69aUuWn3Oy6tNLnqZ1ePuayubvg8n+Gg8XG1K3oQAA9pNSr16kafBav6Eh1YOXoiK1a0Qbq4jhB2VJzI3mxrvZvQPrIotap0cHIHThmlY6a06WFzcM6DZiUCOBepYk3IMdWR0j3k1yjTyQs9935naks0rrYZaL0fJcTJDEMvI2FH2k9wGSe4GrzmoRcnsisYuTsiY1t0hH0LO3Obe2yNr52U7nkPpyB2DxoNCD1qS3fsuQSrJdiOyI/V/Qz3cwiQhRgtI7eTGg8pm7h9ZolWqqcbv/APSkIObsh5rPphJNi3tgVtIMiMHjI3ypX7WbfjsHZvqtGm1ec+0/bwLVJp2jHZEDRwQYW9smjEWaZQ984zDC28QA8JJR855q9XHwTcnXeWPZ4vn4LwGElSV3v8gTuZ2kdndizscszHJJPWabSSVkAbbd2c66cOlvA0jKiKzOxwqqMknsArjaSuzqTbsgr9zwaM3yhJ74b1iztRQHqMmPLkHm8B6jSt5V+zpHnxflyQe0ae+svkDOkb+SeRpZnZ3bizfh1Adw3UxCEYK0VZAZScndjarlRVCEzoPVuW5BkysUC+XPKdlF7cH5Tdw+qg1K8YabvkgkKblrwJFtPQWYKaPUtJwa7lUbZ7eZQ7ox3nJx66H0U6mtXbkvrzL9JGHY/sGJpWdizsWZjksxJJPeTvNMpJKyAt33NK6cFUIKoQVQg80Xoua5fYgjeRuxRw/mPADvJqk6kYK8nYtGLk7JE62g7S1/ztxzkg/6e1IYg9kkp6K94G/sNA6WpU7tWXN/RBejhDtv0Rd2pkyPY27RxiJDGNlAxbZHUNo7z4msbEJqpJN3NCnbKrE1QS4Dcsh/5a30kf207gO+XqAxPdsqzk7OLzb+agnf1RMP/atPF93bm18xKguvflcxybYF4sm7EEMsvsxkfawqYzu7c2l7naHbvyOOoFsJb+32j0UbnXPdGC5z6QKtipZaUv6/srRV5ojQWu7nd+8uJv7pX/NqJpTh4JfIrrKXmSuvF0Jb544t6RbNvCo7I+gAPFtr10LDRy0ry46v1L1tZ2XkddeZFiaGyQgraR7LEdcz9KU+vA9BrmGTknUf+Xy4Ha2loLgbI3uPRxOcT3+4dq2ynee7nG3d6iud5V8I/P8ABOxT8X8gW2h2imgAWo3vfZ7XC8vE6PbFbnr7nk6usDsIpTvqn+sfd/gY7uHi/ZAxZWzSyJFEu07kKqjrJ/Dv6qak1FNvYAk27IJNYLyO0iNhbuGJObyVf9Rx/pqfm03+Jz35WpRdSXSzXkuXj5sNN5Fkj6grtDtpqwAMLWBNGIs8wVr1xmCFv9EHhLKPP81Tw8eCkm67yx7PF8/BDCSprM9+HgCdzdNI7PI5Z2OWZjkkntpqMVFWQBtt3Zz2h2iunCR0HoaW7k5uEA4GXYnCovWztwAodSpGmryLwg5OyJq401BZIYbBtqUjEt5wJ7VgHyE/i4n1GgqlKq81XbgvuFc1DSG/P7AoX7/rpqwAW0O0VDh3sbR5nEcSNI7cFUZP/wDO+qykoq8tEWSbdkEp0daWO+7Zbm5H/TRt0EP+9IOJ/gX05FLZ6lXsaLnx9EGyxp9rV8iG03rBNdEc642F8iJAFjQdiINw3bs8e+j06MafZ/viwU5yluRm0O0UQoLaHaKhBbQ7RUILaHaKhCT0LoK4uiRBGWA8p+CL/M56I3b+2hVKsKfaZeNOUtkS3uTR9r++l92yj/SgbZiB/im4t/RQs1ap2VlXN7/0Ey04b6sZ6U1tnlTmkKW8HVDANhf6iOkx7cnHdV4YeMXmer5vUrKrJqy0XgQO0O6jgj0jye/Ftp9EK87iu+l5mtS7CCKgBDSWJWGGUMOwgH7a6nbYhxFhF81H7C/lXcz5nLIQsIvm4/ZX8qmaXMlkIWEXzcfsL+VTNLmSyENHxfNR+wv5VM0uZLIQ0fF81H7C/lUzS5kshe98XzUfsL+VTNLmSyEbCL5uP2V/KpmlzJZC974vmo/YX8qmaXMlkI2ER4xx+yv5VMz5kshCwiHCOP2V/KpmlzJZC974vmo/YX8qmaXMlkL3vi+aj9hfyqZpcyWQjYRHjHH7K/lUzS5kshe98XzUfsL+VTNLmSyF73xfNR+wv5VM0uZLIyLCLhzce/j0V/KpmfMlkY974vmo/YX8qmaXMlkL3vi+aj9hfyqZpcyWQve+L5qP2F/KpmlzJZGVsYhwjjHgq/lXMz5ksjHvdF81H7C/lXc0uZLIXvfF81H7C/lUzS5kshe98XzUfsL+VTNLmSyF73xfNR+wv5VM0uZLIXvfF81H7C/lUzS5kshe98XzUfsL+VTNLmSyM+4YsY5tMdmyv5VzM+ZLIx73xfNR+wv5V3NLmSyF73xfNR+wv5VM0uZLIXvfF81H7C/lUzS5ksjuiBRgAADgBuAqp0yGHbUIQevOkZbewuJoR8IijZ3ZxlgC2P4VJb0UfDQjOqoy2B1ZOMG0A+itE2zwRXEml5xK+wXPujHSJGU2c7Q37u7jTk6k1JwVNW8gEYxcU3L3CrlH0tNa2YkgbZfnEXOA245B3N10rhKcalS0uQatJxjdC1Ue7eQtPJcBVGObnggjLE/KUxu24YO7PXUrdGlaKXo2/mkdhmvqyE1i1mvYNIS80OdtrdI5JogF2thhhipxncelx+rOD0qFKdJX0bukwU6k1N22RM6h6ZlvLaeQyE/DSLExVRhABsZAHHfk5oOJpRpTStwVy9KbnFshoJtItpB7L3cvQgEvOe549+WVcYzu8rjn0UZqiqSqZONtwd6mfJfhfYkuUPTNxbtaLbswM0hRgiI7HcMbIcgbXpFCwtOE1Jy4BKspJpLiSWqRuWDPcSynO4RzQxRsuPlfBswIOR19VDr5FpFeqbfzLQzcWBendb7mKa+HPyosDhYtm3R0yy5VZHIGzk4Az9dOU8PCUYaLXfX5IBOrJOWu3gGGkL+9XRglWNPdhRMqSoAZiAcZbBO/cM8d2/gVIwpOtZvqhpOahdbkRqhp2ZrsQXE1yHMZYRT20cZYjG9HRiCg6W446t/EUWvSioZopeabfzK05vNZv2D2kg4qhCtdLaw3Yv7qGOS45uIIVEFtHMRtLk7WSMDPDjWhCjT6KMmld83YVlUlna5eFyd1t0vPY2KMHWSZnWPnXUKo2yemyjcAAMeOKDQpxq1bWst7BKknCAxtNK3VtfW1tNcx3aXKseiio0ZVc56JOUPDf2Hsq7p050pTjHLb3KqUozUW73OeuGsU8N+IVllSH3Nzrc1AsrAhyCSCNyYG89W7trtCjGVLNbW9tXYlSo1O3hyuTXJ/pO4uLXnbjB2nbmnwql4/ksygkKc53d1BxUIQnlj6+ZejKUo3YS0uFNJh0T4GoiFL6BtVfRT3cl/cx3CByv8AiGwSvkjYJyc7h6a2KsrV8igmvISWtPM5a+Ycppuf3k91FsTi329rA3kcGxjHSGD6aSdKHxOThcPnl0WbjYdzaTufepJ4dl7l4YmG2VUFn2M8cDPSOB1nA66qqcOncZaRuyKUujUlvYh9U9Ozm7SC5muVdkZhFPbRptEdcboxyoG1xxwHhRa9KCp5oJeab90ytObzWk/Y5azadvF0k1tA02wIFk2YYYZGznB/eMo2fTxxu7O0aVN0c8rb21bXyuSU5dJlXIMdXxKIFM0jSO3SJZFRlyAdllUkArwNKVcubqoNC9tSv7XlDc3quZojZyTtCsYKbargBZT8rYLZO/q9FPywa6O1nmSvfh5CyrvNvpsGWu97dRW6mzUGVpFU+SWCYYsUViAz7h0ezJ6qTw8acpdfYPUckuqRmpGm5JZ5YZppy6IGEVxbpE4Gd7ZQkMu9ccOJouIpKMVKKVuadytObbab9iHvtP3zX15DE9wUhZNkQwQSbIZc9Mu6nGeGNo8ezeWNGkqUZO13zb+iZRzm5NLgWHYQsIlWR+dbGGfZA2t5+SNw8KQk1e6Vhhbag/ealxyYHOMq4UFUGzkqW2TuPVzj+Oe4UeOJa4f9/wAgbpJhQygggjIPEGlgoO/8CaP29v3JFnwOz7Odn6qY+KrWtmYPoYciU0poeG4jEU0YeMEELvAyOHAjhQoVJQeaL1LSipKzG2jNV7W3k5yGEI+CMhnO44yN5I6hVp16k1aTOKnFO6Q8j0XEszzhAJXUK7ZO9RwGM43eFVc5OOXgWyq9zXROiIbZSkCBFZixAJxk8TvPcKk6kpu8mcjFR2MpomETtcBBzzLsF8nJXccYzjGQOqp0ksuS+hMqvm4nLTGgre62fdEYk2CSuSwwTx4Edldp1Z0+y7ElCMtzXRGr1vbMzQRBCwAbBY5AyRxJ7TUnWnNWkzkYRjsYk1dtmE4aIEXBBmBLdMg5Gd/V3VFWmrWe2x3JHXxO0+hoHgFu8YeEAAI2WGBw4nO7q7MCuKpJSzJ6kyq1hvonVm1tnLwwqjkY2ssTjsBYkgdwq061SatJnIwjHVIl6EXFUIMrfRUSTSTqmJZQA7ZbpY4ZGcbqu6knFRb0RVRSdzveWiSo0ciK6MMMrAEHxFVjJxd0daT0ZG6G1XtLVi8ECRsRgsMk47ASSQO4USpXqVFaTuVjTjHZDt9FQmbnyg53Y5vbyfIJzs4zjGd/Cq9JLLlvpudyq9xaI0TDbR83AmwmchQWIBPHGScVJ1JTd5PUkYqKsh7VCxhlyCD11CA3HqDo5SCLSLI4Z2iPUTg0w8XWf+QLoYcicvbGOWJopFBjYYK7wCOzd1UGMnF5luEaTVmcZdDwNALdo1aEBVEbZIwuNkb+zAx4CuqpNSzp6nMqtbgNtFasWls/OQwqr4xtZYkDsBYnA8KtOvUmrSZyNOMXdIxpPVW0uJOdmhDyEAbRLg4HAbjwqQr1ILLF6ElTjJ3aHVjoaGGJoY02Y2zlQW+UMHfnIz41WVSUpZnudUUlZHKXV62a3FsYUMAAATfjAORvzniO2uqtNTzp6kyK1jrpLQ0FxGsc0ayIpBUNk4IGAQc52sE7+O81yFSUHeLsRxTVmc9D6v29rtGCJUL42jvJOOALEk47q7OrOfaZIwjHYa3mp1lLI0skCs7nLNtPknhvw3ZVo4ipFWT0KulFu7RK2NmkMaxxrsoowo3nA9O+hyk5O7LpJKyHFVOkHrtptrOyluEUMyBQoPDLMFBPcC2cdeKNh6Sq1FFg6s8kWwc0bonSjpFcHSijnNhmQQx7IViMhW4E4O7o7zjxpidSgm4qn7sGo1HrmJbWTWGdLmKztI4nnkjMhaYsEVASMkLvJJB4d3oFSowcHUm9FpoWnUalljuY1e1kmla6guI40ubUAsYyWjYOpZSM7x4E9Y9Eq0YxUZRfVf8AZ2E27p7oEI+VOcWkjyxRJOVWS36L83Km2FceXnaHSPHq9bbwEHUSi3bZ817APiJZdd+AY63aTvbeHn7cWzRxxF5ed5zOR5gU9meJ7N9KUIUpyyyvdvS1vcNUlNK8bC0HpS9a0kuLhbYZhEkIi5zzGY84GP8ALwPbvqVIUlNQhfezvb2JCU3FuVvAF9D8otxI1tn3JIZpFVoYhMJUBOCxySuBjJpmpg4RUt1bi7WYKNeTttr5hFpbWG6e8ezsY4C8SK8r3BfZG1vAUJvJwRvpeFGmqaqVG7PawWU5OWWHuc7PW+SSxu5jGiXFoZFdCSyF4xncQQdk+PrrssPFVYxvdSt7nFVbg3xQQ6uXzT2sEzhQ0sSOwUEAFlBwMknG/toFWKhNxXBhYNuKbJGhlgDudeZFvSoSP3Es4t3m37QlK5O/axshiATjqNOrCxdO9+ta9vAXdZqfhsSev+n57OOE2yRySSzLEFcMcllYjGGG/IA9NDwtKFSTzuySuWrTlFLKMdW9eDeXcUKBAhgZ5VKsHSVW2SvlYxvzw/8Ai9XC9HTcnz05NHIVs0rI4S6zaQe4vo7dLQpZkZEnOhmVgzbiGI2sKeOBwqyoUVCDk31vIr0lRyklbQKtWNMC7tYrgLs84uSvHBBKkZ6xkHfStan0c3DkGhLNFMF+U/S80DWYimkhWWRlkMahzs9HgpBywycAcaZwdOM1LMr2BV5ONrM11F0ndyXUqNJPPaiMESzwc0RJkdEbhkYz/wDHX3EwpqCaSUvB3JTlJya3REz8o9yvPHNkWimaNYdmYSSBX2crhiuT+FFWDg7b6q99LIo68lfYItddaprUWhjWNfdBIfnVkbY3KeCEHdkgjBpfD0I1M1+HK31CVako2txHurOkbq4jkkZrZlIIiKRzr0xnO2shB2fJ4Y66pWhTg0lfx1X0LU5Skrv6kDonXuedbWJUiF1LO8c6FXxGkeSxA287WyV4nBOaPPCwg5Nt5UrrxuDjWk7LjfUca264T216LaPmFQwiTakjmc52mGMRnPVxxXKGHhOlnd97br6kqVZRnlXLxJWTS9zHo6W6cwNIsZkj2FkCFNkMNpWYMCd/X2eFC6ODrKCvbbgEzSyOTBe25SJiII3jjjuXnjV0ZX2TDLvV4+n2EcSeNMvBQ1ad42f9rmB6eWie9yZ181gvrIGaNbVrfKqNvnOc2m47gQuzn00HDUaVXqu9/SxetOcNVaw80npS8trCeecW3Px71EYkMZXo8ckNne3X2VSFOlOqoxvZ/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jqnhfnYCsPFE3p/VeG6MbuZY5YshJYpGR1B4jaHH09/aaDSryp3S1T4MJKmpamdCasQ2qSLHtlpv3krsXkY4IyWPZk7uG89tSpXlNpvhsiRpqOwxudRLWSzjs35wxxElGyu2uSSQG2eBzjhV1i6iqOot2VdGLjlJrSmi1nt3t3Ztl02GIwGx19WMnwoMJuMlJF3G6sKLRarbC2BbYEfN53bWzs7PZjOO6o5tzz+pFHq5SIg1LgT3LsPMrWgYRuGXJVjkq/Rwy8RjHWaK8TJ5rpdYoqSVrcDrpvVGG4lE23PDMF2TJBI0bFexiOIrlPEShHLZNeKudlTUnfib2+qlvHaSWkYZY5Q22wOXYtuYljnpEbvsrjxE3NTe6J0cVHKhronUtLd42S6vSsXkxvOxjwBgApjGyBwHVgVeeJc004rXw1/skaeXiwldcgjJGRxHEd4zSwQE/2cWHMmIxbTHOZjgy72LZ28cd+OHCmvjaubNf04AeghlsS2kdXkmW2WR5D7mkSRGyuWeMYBfo7+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wFcqVc6tZLyOxhl4jXRmqNvBdy3abXOy7W0CRsjaIY7IxkEkdvWatPETnTVN7I5GlFScka6W1TjnuPdPPXEUoQRgxOF6OSceSTxNSGIcYZLJrfU5KknLNc7/8ADqm2ltnmnkWXIZ5HDPhgAQCVwBgdnWa50zzqaSVi2Tq2uN7/AFNt5fcxbbDWuzzbjZDEJjZDnZ3jIzjxrscTOOa3ErKlF2vwHusugY72HmZS4XaDdAgHI4cQd1VpVXSlmiWnBTVmdtN6LW5geCQsEkGGK4BxkHdkEdXZVac3CSkuB2UcysNNJasQT28cEu2RFs824bZdSowGDLjfjuxV4V5Qm5LicdNNWZz0FqpDbSNMGmlmZdkyzyGR9njgE8BwrtTESmsuiXJKxI01F34nManW/M3MDbbJcytM+1skiR8ZZDs7iMDHZU+JnmjLkrHOjVmnxJbQ+jlt4Y4ELFY12VLYzgcM4AodSbnJyfEtGOVWHlUL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http://www.biomarkerbliki.org/files/user_15/cdc_logo.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26696" y="4275956"/>
            <a:ext cx="157078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5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rtlCol="0"/>
          <a:lstStyle/>
          <a:p>
            <a:pPr rtl="0" eaLnBrk="1" hangingPunct="1"/>
            <a:r>
              <a:rPr lang="fr" sz="2400">
                <a:cs typeface="Calibri" panose="020F0502020204030204" pitchFamily="34" charset="0"/>
              </a:rPr>
              <a:t>Le respect des procédures en biosécurité de laboratoire empêche l'infection du personnel par la tuberculose et la libération des micro-organismes dans l'air</a:t>
            </a:r>
            <a:endParaRPr lang="en-GB" sz="2400" dirty="0">
              <a:cs typeface="Calibri" panose="020F0502020204030204" pitchFamily="34" charset="0"/>
            </a:endParaRPr>
          </a:p>
          <a:p>
            <a:pPr lvl="1" rtl="0" eaLnBrk="1" hangingPunct="1"/>
            <a:r>
              <a:rPr lang="fr" sz="2400" noProof="0">
                <a:cs typeface="Calibri" panose="020F0502020204030204" pitchFamily="34" charset="0"/>
              </a:rPr>
              <a:t>L'équipement spécialisé soutient les bonnes pratiques de laboratoires, mais il NE le remplace PAS</a:t>
            </a:r>
          </a:p>
          <a:p>
            <a:pPr lvl="1" rtl="0" eaLnBrk="1" hangingPunct="1"/>
            <a:r>
              <a:rPr lang="fr" sz="2400" b="1" noProof="0">
                <a:cs typeface="Calibri" panose="020F0502020204030204" pitchFamily="34" charset="0"/>
              </a:rPr>
              <a:t>Utilisez toujours des gants et des blouses de laboratoire pendant la manipulation des échantillons des patients</a:t>
            </a:r>
            <a:endParaRPr lang="en-GB" sz="2400" b="1" noProof="0" dirty="0">
              <a:cs typeface="Calibri" panose="020F0502020204030204" pitchFamily="34" charset="0"/>
            </a:endParaRPr>
          </a:p>
        </p:txBody>
      </p:sp>
      <p:sp>
        <p:nvSpPr>
          <p:cNvPr id="9218" name="Rectangle 2"/>
          <p:cNvSpPr>
            <a:spLocks noGrp="1" noRot="1" noChangeArrowheads="1"/>
          </p:cNvSpPr>
          <p:nvPr>
            <p:ph type="title"/>
          </p:nvPr>
        </p:nvSpPr>
        <p:spPr>
          <a:xfrm>
            <a:off x="534431" y="302102"/>
            <a:ext cx="10498519" cy="1014325"/>
          </a:xfrm>
        </p:spPr>
        <p:txBody>
          <a:bodyPr rtlCol="0">
            <a:noAutofit/>
          </a:bodyPr>
          <a:lstStyle/>
          <a:p>
            <a:pPr rtl="0" eaLnBrk="1" hangingPunct="1"/>
            <a:r>
              <a:rPr lang="fr" sz="4000" dirty="0"/>
              <a:t>Importance de la sécurité en laboratoire</a:t>
            </a:r>
          </a:p>
        </p:txBody>
      </p:sp>
    </p:spTree>
    <p:extLst>
      <p:ext uri="{BB962C8B-B14F-4D97-AF65-F5344CB8AC3E}">
        <p14:creationId xmlns:p14="http://schemas.microsoft.com/office/powerpoint/2010/main" val="35924845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rtlCol="0"/>
          <a:lstStyle/>
          <a:p>
            <a:pPr rtl="0" eaLnBrk="1" hangingPunct="1">
              <a:lnSpc>
                <a:spcPct val="90000"/>
              </a:lnSpc>
              <a:spcBef>
                <a:spcPct val="0"/>
              </a:spcBef>
              <a:spcAft>
                <a:spcPct val="35000"/>
              </a:spcAft>
            </a:pPr>
            <a:r>
              <a:rPr lang="fr" sz="2400" noProof="0">
                <a:cs typeface="Calibri" panose="020F0502020204030204" pitchFamily="34" charset="0"/>
              </a:rPr>
              <a:t>Le risque principal de transmission de la tuberculose en laboratoire est associé à la génération d'aérosols que le personnel de laboratoire pourrait inhaler</a:t>
            </a:r>
          </a:p>
          <a:p>
            <a:pPr rtl="0" eaLnBrk="1" hangingPunct="1">
              <a:lnSpc>
                <a:spcPct val="90000"/>
              </a:lnSpc>
              <a:spcBef>
                <a:spcPct val="0"/>
              </a:spcBef>
              <a:spcAft>
                <a:spcPct val="35000"/>
              </a:spcAft>
            </a:pPr>
            <a:r>
              <a:rPr lang="fr" sz="2400" noProof="0">
                <a:cs typeface="Calibri" panose="020F0502020204030204" pitchFamily="34" charset="0"/>
              </a:rPr>
              <a:t>Le risque d'aérosolisation est associé aux suivants :</a:t>
            </a:r>
          </a:p>
          <a:p>
            <a:pPr lvl="1" rtl="0" eaLnBrk="1" hangingPunct="1">
              <a:lnSpc>
                <a:spcPct val="90000"/>
              </a:lnSpc>
              <a:spcBef>
                <a:spcPct val="0"/>
              </a:spcBef>
              <a:spcAft>
                <a:spcPct val="35000"/>
              </a:spcAft>
              <a:buSzPct val="130000"/>
            </a:pPr>
            <a:r>
              <a:rPr lang="fr" sz="2400">
                <a:cs typeface="Calibri" panose="020F0502020204030204" pitchFamily="34" charset="0"/>
              </a:rPr>
              <a:t>Type de procédure</a:t>
            </a:r>
          </a:p>
          <a:p>
            <a:pPr lvl="1" rtl="0" eaLnBrk="1" hangingPunct="1">
              <a:lnSpc>
                <a:spcPct val="90000"/>
              </a:lnSpc>
              <a:spcBef>
                <a:spcPct val="0"/>
              </a:spcBef>
              <a:spcAft>
                <a:spcPct val="35000"/>
              </a:spcAft>
              <a:buSzPct val="130000"/>
            </a:pPr>
            <a:r>
              <a:rPr lang="fr" sz="2400">
                <a:cs typeface="Calibri" panose="020F0502020204030204" pitchFamily="34" charset="0"/>
              </a:rPr>
              <a:t>Fréquence des tests et charge de travail du laboratoire</a:t>
            </a:r>
          </a:p>
          <a:p>
            <a:pPr lvl="1" rtl="0" eaLnBrk="1" hangingPunct="1">
              <a:lnSpc>
                <a:spcPct val="90000"/>
              </a:lnSpc>
              <a:spcBef>
                <a:spcPct val="0"/>
              </a:spcBef>
              <a:spcAft>
                <a:spcPct val="35000"/>
              </a:spcAft>
              <a:buSzPct val="130000"/>
            </a:pPr>
            <a:r>
              <a:rPr lang="fr" sz="2400">
                <a:cs typeface="Calibri" panose="020F0502020204030204" pitchFamily="34" charset="0"/>
              </a:rPr>
              <a:t>Consistance du matériel et sa prédisposition à passer à l'état d'aérosol (p. ex. visqueux versus liquide, liquide versus solide sec)</a:t>
            </a:r>
          </a:p>
          <a:p>
            <a:pPr lvl="1" rtl="0" eaLnBrk="1" hangingPunct="1">
              <a:lnSpc>
                <a:spcPct val="90000"/>
              </a:lnSpc>
              <a:spcBef>
                <a:spcPct val="0"/>
              </a:spcBef>
              <a:spcAft>
                <a:spcPct val="35000"/>
              </a:spcAft>
              <a:buSzPct val="130000"/>
            </a:pPr>
            <a:r>
              <a:rPr lang="fr" sz="2400">
                <a:cs typeface="Calibri" panose="020F0502020204030204" pitchFamily="34" charset="0"/>
              </a:rPr>
              <a:t>La charge de bacilles des matériels.</a:t>
            </a:r>
          </a:p>
        </p:txBody>
      </p:sp>
      <p:sp>
        <p:nvSpPr>
          <p:cNvPr id="10242" name="Rectangle 2"/>
          <p:cNvSpPr>
            <a:spLocks noGrp="1" noRot="1" noChangeArrowheads="1"/>
          </p:cNvSpPr>
          <p:nvPr>
            <p:ph type="title"/>
          </p:nvPr>
        </p:nvSpPr>
        <p:spPr/>
        <p:txBody>
          <a:bodyPr rtlCol="0">
            <a:noAutofit/>
          </a:bodyPr>
          <a:lstStyle/>
          <a:p>
            <a:pPr rtl="0" eaLnBrk="1" hangingPunct="1"/>
            <a:r>
              <a:rPr lang="fr" sz="3500"/>
              <a:t>Transmission des bacilles de tuberculose en laboratoire</a:t>
            </a:r>
          </a:p>
        </p:txBody>
      </p:sp>
    </p:spTree>
    <p:extLst>
      <p:ext uri="{BB962C8B-B14F-4D97-AF65-F5344CB8AC3E}">
        <p14:creationId xmlns:p14="http://schemas.microsoft.com/office/powerpoint/2010/main" val="133550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5474" name="Rectangle 2"/>
          <p:cNvSpPr>
            <a:spLocks noGrp="1" noRot="1" noChangeArrowheads="1"/>
          </p:cNvSpPr>
          <p:nvPr>
            <p:ph type="title"/>
          </p:nvPr>
        </p:nvSpPr>
        <p:spPr/>
        <p:txBody>
          <a:bodyPr rtlCol="0">
            <a:noAutofit/>
          </a:bodyPr>
          <a:lstStyle/>
          <a:p>
            <a:pPr rtl="0" fontAlgn="auto">
              <a:spcAft>
                <a:spcPts val="0"/>
              </a:spcAft>
              <a:defRPr/>
            </a:pPr>
            <a:r>
              <a:rPr lang="fr" sz="3400"/>
              <a:t>Risque relatif d'exposition à la tuberculose infectieuse</a:t>
            </a:r>
          </a:p>
        </p:txBody>
      </p:sp>
      <p:sp>
        <p:nvSpPr>
          <p:cNvPr id="12291" name="Rectangle 3"/>
          <p:cNvSpPr>
            <a:spLocks noGrp="1" noChangeArrowheads="1"/>
          </p:cNvSpPr>
          <p:nvPr>
            <p:ph sz="half" idx="1"/>
          </p:nvPr>
        </p:nvSpPr>
        <p:spPr>
          <a:xfrm>
            <a:off x="1220517" y="1541365"/>
            <a:ext cx="1529640" cy="4978558"/>
          </a:xfrm>
          <a:gradFill rotWithShape="1">
            <a:gsLst>
              <a:gs pos="0">
                <a:srgbClr val="FF0000"/>
              </a:gs>
              <a:gs pos="100000">
                <a:schemeClr val="hlink"/>
              </a:gs>
            </a:gsLst>
            <a:lin ang="5400000" scaled="1"/>
          </a:gradFill>
          <a:ln>
            <a:solidFill>
              <a:srgbClr val="FFCC00"/>
            </a:solidFill>
            <a:miter lim="800000"/>
            <a:headEnd/>
            <a:tailEnd/>
          </a:ln>
        </p:spPr>
        <p:txBody>
          <a:bodyPr rtlCol="0"/>
          <a:lstStyle/>
          <a:p>
            <a:pPr marL="55244" indent="-55244" algn="ctr" rtl="0">
              <a:lnSpc>
                <a:spcPct val="90000"/>
              </a:lnSpc>
              <a:buNone/>
            </a:pPr>
            <a:r>
              <a:rPr lang="fr" sz="3000" noProof="0" dirty="0">
                <a:solidFill>
                  <a:schemeClr val="bg1"/>
                </a:solidFill>
              </a:rPr>
              <a:t>Risque élevé</a:t>
            </a:r>
          </a:p>
          <a:p>
            <a:pPr marL="55244" indent="-55244" algn="ctr" rtl="0">
              <a:lnSpc>
                <a:spcPct val="90000"/>
              </a:lnSpc>
              <a:buNone/>
            </a:pPr>
            <a:endParaRPr lang="en-GB" sz="3000" noProof="0" dirty="0" smtClean="0">
              <a:solidFill>
                <a:schemeClr val="bg1"/>
              </a:solidFill>
            </a:endParaRPr>
          </a:p>
          <a:p>
            <a:pPr marL="55244" indent="-55244" algn="ctr" rtl="0">
              <a:lnSpc>
                <a:spcPct val="90000"/>
              </a:lnSpc>
              <a:buNone/>
            </a:pPr>
            <a:endParaRPr lang="en-GB" sz="3000" noProof="0" dirty="0" smtClean="0">
              <a:solidFill>
                <a:schemeClr val="bg1"/>
              </a:solidFill>
            </a:endParaRPr>
          </a:p>
          <a:p>
            <a:pPr marL="55244" indent="-55244" algn="ctr" rtl="0">
              <a:lnSpc>
                <a:spcPct val="90000"/>
              </a:lnSpc>
              <a:buNone/>
            </a:pPr>
            <a:endParaRPr lang="en-GB" sz="3000" dirty="0">
              <a:solidFill>
                <a:schemeClr val="bg1"/>
              </a:solidFill>
            </a:endParaRPr>
          </a:p>
          <a:p>
            <a:pPr marL="55244" indent="-55244" algn="ctr" rtl="0">
              <a:lnSpc>
                <a:spcPct val="90000"/>
              </a:lnSpc>
              <a:buNone/>
            </a:pPr>
            <a:endParaRPr lang="en-GB" sz="3000" noProof="0" dirty="0" smtClean="0">
              <a:solidFill>
                <a:schemeClr val="bg1"/>
              </a:solidFill>
            </a:endParaRPr>
          </a:p>
          <a:p>
            <a:pPr marL="55244" indent="-55244" algn="ctr" rtl="0">
              <a:lnSpc>
                <a:spcPct val="90000"/>
              </a:lnSpc>
              <a:buNone/>
            </a:pPr>
            <a:endParaRPr lang="en-GB" sz="3000" noProof="0" dirty="0" smtClean="0">
              <a:solidFill>
                <a:schemeClr val="bg1"/>
              </a:solidFill>
            </a:endParaRPr>
          </a:p>
          <a:p>
            <a:pPr marL="55244" indent="-55244" algn="ctr" rtl="0">
              <a:lnSpc>
                <a:spcPct val="90000"/>
              </a:lnSpc>
              <a:buNone/>
            </a:pPr>
            <a:endParaRPr lang="en-GB" sz="3000" noProof="0" dirty="0" smtClean="0">
              <a:solidFill>
                <a:schemeClr val="bg1"/>
              </a:solidFill>
            </a:endParaRPr>
          </a:p>
          <a:p>
            <a:pPr marL="55244" indent="-55244" algn="ctr" rtl="0">
              <a:lnSpc>
                <a:spcPct val="90000"/>
              </a:lnSpc>
              <a:buNone/>
            </a:pPr>
            <a:r>
              <a:rPr lang="fr" sz="3000" noProof="0" dirty="0">
                <a:solidFill>
                  <a:schemeClr val="bg1"/>
                </a:solidFill>
              </a:rPr>
              <a:t>Risque faible</a:t>
            </a:r>
          </a:p>
        </p:txBody>
      </p:sp>
      <p:sp>
        <p:nvSpPr>
          <p:cNvPr id="12292" name="Rectangle 4"/>
          <p:cNvSpPr>
            <a:spLocks noGrp="1" noChangeArrowheads="1"/>
          </p:cNvSpPr>
          <p:nvPr>
            <p:ph sz="half" idx="2"/>
          </p:nvPr>
        </p:nvSpPr>
        <p:spPr>
          <a:xfrm>
            <a:off x="3904159" y="1683668"/>
            <a:ext cx="6029488" cy="4845843"/>
          </a:xfrm>
        </p:spPr>
        <p:txBody>
          <a:bodyPr rtlCol="0"/>
          <a:lstStyle/>
          <a:p>
            <a:pPr algn="ctr" rtl="0">
              <a:lnSpc>
                <a:spcPct val="90000"/>
              </a:lnSpc>
              <a:spcBef>
                <a:spcPct val="50000"/>
              </a:spcBef>
              <a:buFontTx/>
              <a:buNone/>
            </a:pPr>
            <a:r>
              <a:rPr lang="fr" sz="2400" noProof="0" dirty="0"/>
              <a:t>Médecins et personnel infirmier du service tuberculose</a:t>
            </a:r>
          </a:p>
          <a:p>
            <a:pPr algn="ctr" rtl="0">
              <a:lnSpc>
                <a:spcPct val="90000"/>
              </a:lnSpc>
              <a:spcBef>
                <a:spcPct val="50000"/>
              </a:spcBef>
              <a:buFontTx/>
              <a:buNone/>
            </a:pPr>
            <a:endParaRPr lang="en-GB" sz="2400" noProof="0" dirty="0" smtClean="0"/>
          </a:p>
          <a:p>
            <a:pPr algn="ctr" rtl="0">
              <a:lnSpc>
                <a:spcPct val="90000"/>
              </a:lnSpc>
              <a:spcBef>
                <a:spcPts val="1800"/>
              </a:spcBef>
              <a:buNone/>
            </a:pPr>
            <a:endParaRPr lang="en-GB" sz="2400" noProof="0" dirty="0" smtClean="0"/>
          </a:p>
          <a:p>
            <a:pPr algn="ctr" rtl="0">
              <a:lnSpc>
                <a:spcPct val="90000"/>
              </a:lnSpc>
              <a:spcBef>
                <a:spcPts val="1800"/>
              </a:spcBef>
              <a:buNone/>
            </a:pPr>
            <a:r>
              <a:rPr lang="fr" sz="2400" noProof="0" dirty="0" smtClean="0"/>
              <a:t>Professionnels </a:t>
            </a:r>
            <a:r>
              <a:rPr lang="fr" sz="2400" noProof="0" dirty="0"/>
              <a:t>de la santé aidant à collecter les échantillons</a:t>
            </a:r>
            <a:r>
              <a:rPr lang="en-GB" sz="2400" noProof="0" dirty="0" smtClean="0"/>
              <a:t/>
            </a:r>
            <a:br>
              <a:rPr lang="en-GB" sz="2400" noProof="0" dirty="0" smtClean="0"/>
            </a:br>
            <a:endParaRPr lang="en-GB" sz="2400" noProof="0" dirty="0" smtClean="0"/>
          </a:p>
          <a:p>
            <a:pPr algn="ctr" rtl="0">
              <a:lnSpc>
                <a:spcPct val="90000"/>
              </a:lnSpc>
              <a:spcBef>
                <a:spcPts val="3600"/>
              </a:spcBef>
              <a:buNone/>
            </a:pPr>
            <a:r>
              <a:rPr lang="fr" sz="2400" noProof="0" dirty="0" smtClean="0"/>
              <a:t>Techniciens </a:t>
            </a:r>
            <a:r>
              <a:rPr lang="fr" sz="2400" noProof="0" dirty="0"/>
              <a:t>de laboratoire traitant les échantillons pour la microscopie des frottis ou les tests Xpert </a:t>
            </a:r>
            <a:r>
              <a:rPr lang="fr" sz="2400" noProof="0" dirty="0" smtClean="0"/>
              <a:t>MTB/RIF</a:t>
            </a:r>
            <a:endParaRPr lang="fr" sz="2400" noProof="0" dirty="0"/>
          </a:p>
        </p:txBody>
      </p:sp>
      <p:sp>
        <p:nvSpPr>
          <p:cNvPr id="745477" name="AutoShape 5"/>
          <p:cNvSpPr>
            <a:spLocks noChangeArrowheads="1"/>
          </p:cNvSpPr>
          <p:nvPr/>
        </p:nvSpPr>
        <p:spPr bwMode="auto">
          <a:xfrm rot="5400000">
            <a:off x="6345269" y="2645121"/>
            <a:ext cx="864094" cy="6693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28575" algn="ctr">
            <a:solidFill>
              <a:schemeClr val="hlink"/>
            </a:solidFill>
            <a:miter lim="800000"/>
            <a:headEnd/>
            <a:tailEnd/>
          </a:ln>
          <a:effectLst>
            <a:outerShdw dist="28398" dir="1593903" algn="ctr" rotWithShape="0">
              <a:schemeClr val="bg2"/>
            </a:outerShdw>
          </a:effectLst>
        </p:spPr>
        <p:txBody>
          <a:bodyPr wrap="none" lIns="99440" tIns="49720" rIns="99440" bIns="49720" rtlCol="0" anchor="ctr"/>
          <a:lstStyle/>
          <a:p>
            <a:pPr rtl="0">
              <a:defRPr/>
            </a:pPr>
            <a:endParaRPr lang="en-US" dirty="0">
              <a:latin typeface="Arial" pitchFamily="34" charset="0"/>
            </a:endParaRPr>
          </a:p>
        </p:txBody>
      </p:sp>
      <p:sp>
        <p:nvSpPr>
          <p:cNvPr id="745479" name="AutoShape 7"/>
          <p:cNvSpPr>
            <a:spLocks/>
          </p:cNvSpPr>
          <p:nvPr/>
        </p:nvSpPr>
        <p:spPr bwMode="auto">
          <a:xfrm>
            <a:off x="3023549" y="1678141"/>
            <a:ext cx="899285" cy="4618831"/>
          </a:xfrm>
          <a:prstGeom prst="leftBrace">
            <a:avLst>
              <a:gd name="adj1" fmla="val 41984"/>
              <a:gd name="adj2" fmla="val 50000"/>
            </a:avLst>
          </a:prstGeom>
          <a:noFill/>
          <a:ln w="57150">
            <a:solidFill>
              <a:schemeClr val="tx1"/>
            </a:solidFill>
            <a:round/>
            <a:headEnd/>
            <a:tailEnd/>
          </a:ln>
          <a:effectLst>
            <a:outerShdw dist="28398" dir="1593903" algn="ctr" rotWithShape="0">
              <a:schemeClr val="bg2"/>
            </a:outerShdw>
          </a:effectLst>
        </p:spPr>
        <p:txBody>
          <a:bodyPr wrap="none" lIns="99440" tIns="49720" rIns="99440" bIns="49720" rtlCol="0" anchor="ctr"/>
          <a:lstStyle/>
          <a:p>
            <a:pPr rtl="0"/>
            <a:endParaRPr lang="en-US" dirty="0"/>
          </a:p>
        </p:txBody>
      </p:sp>
      <p:sp>
        <p:nvSpPr>
          <p:cNvPr id="2" name="Down Arrow 1"/>
          <p:cNvSpPr/>
          <p:nvPr/>
        </p:nvSpPr>
        <p:spPr bwMode="auto">
          <a:xfrm>
            <a:off x="1770861" y="2487515"/>
            <a:ext cx="484416" cy="263460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dirty="0">
              <a:solidFill>
                <a:srgbClr val="000066"/>
              </a:solidFill>
              <a:cs typeface="Arial" charset="0"/>
            </a:endParaRPr>
          </a:p>
        </p:txBody>
      </p:sp>
      <p:sp>
        <p:nvSpPr>
          <p:cNvPr id="10" name="AutoShape 5"/>
          <p:cNvSpPr>
            <a:spLocks noChangeArrowheads="1"/>
          </p:cNvSpPr>
          <p:nvPr/>
        </p:nvSpPr>
        <p:spPr bwMode="auto">
          <a:xfrm rot="5400000">
            <a:off x="6354110" y="4364346"/>
            <a:ext cx="846161" cy="6693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28575" algn="ctr">
            <a:solidFill>
              <a:schemeClr val="hlink"/>
            </a:solidFill>
            <a:miter lim="800000"/>
            <a:headEnd/>
            <a:tailEnd/>
          </a:ln>
          <a:effectLst>
            <a:outerShdw dist="28398" dir="1593903" algn="ctr" rotWithShape="0">
              <a:schemeClr val="bg2"/>
            </a:outerShdw>
          </a:effectLst>
        </p:spPr>
        <p:txBody>
          <a:bodyPr wrap="none" lIns="99440" tIns="49720" rIns="99440" bIns="49720" rtlCol="0" anchor="ctr"/>
          <a:lstStyle/>
          <a:p>
            <a:pPr rtl="0">
              <a:defRPr/>
            </a:pPr>
            <a:endParaRPr lang="en-US" dirty="0">
              <a:latin typeface="Arial" pitchFamily="34" charset="0"/>
            </a:endParaRPr>
          </a:p>
        </p:txBody>
      </p:sp>
    </p:spTree>
    <p:extLst>
      <p:ext uri="{BB962C8B-B14F-4D97-AF65-F5344CB8AC3E}">
        <p14:creationId xmlns:p14="http://schemas.microsoft.com/office/powerpoint/2010/main" val="92067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4433" y="1629252"/>
            <a:ext cx="7258158" cy="4439703"/>
          </a:xfrm>
        </p:spPr>
        <p:txBody>
          <a:bodyPr rtlCol="0"/>
          <a:lstStyle/>
          <a:p>
            <a:pPr rtl="0"/>
            <a:r>
              <a:rPr lang="fr" sz="2300">
                <a:cs typeface="Calibri" panose="020F0502020204030204" pitchFamily="34" charset="0"/>
              </a:rPr>
              <a:t>L'OMS a adopté une approche qui évalue les risques associés à diverses procédures techniques effectuées dans différents types de laboratoires en matière de tuberculose</a:t>
            </a:r>
            <a:r>
              <a:rPr lang="en-US" sz="2300" dirty="0" smtClean="0">
                <a:cs typeface="Calibri" panose="020F0502020204030204" pitchFamily="34" charset="0"/>
              </a:rPr>
              <a:t/>
            </a:r>
            <a:br>
              <a:rPr lang="en-US" sz="2300" dirty="0" smtClean="0">
                <a:cs typeface="Calibri" panose="020F0502020204030204" pitchFamily="34" charset="0"/>
              </a:rPr>
            </a:br>
            <a:endParaRPr lang="en-US" sz="2300" dirty="0" smtClean="0">
              <a:cs typeface="Calibri" panose="020F0502020204030204" pitchFamily="34" charset="0"/>
            </a:endParaRPr>
          </a:p>
          <a:p>
            <a:pPr lvl="1" rtl="0"/>
            <a:r>
              <a:rPr lang="fr" sz="2400">
                <a:cs typeface="Calibri" panose="020F0502020204030204" pitchFamily="34" charset="0"/>
              </a:rPr>
              <a:t>Les catégories de risques et les niveaux de confinement (BSL) ne sont plus utilisés.</a:t>
            </a:r>
          </a:p>
          <a:p>
            <a:pPr lvl="1" rtl="0"/>
            <a:r>
              <a:rPr lang="fr" sz="2300">
                <a:cs typeface="Calibri" panose="020F0502020204030204" pitchFamily="34" charset="0"/>
              </a:rPr>
              <a:t>Le manuel de l'OMS sur la biosécurité pour les laboratoires en matière de tuberculose décrit les exigences MINIMALES et les pratiques à adopter après l'évaluation des risques : </a:t>
            </a:r>
            <a:r>
              <a:rPr lang="en-US" sz="2300" dirty="0">
                <a:cs typeface="Calibri" panose="020F0502020204030204" pitchFamily="34" charset="0"/>
              </a:rPr>
              <a:t/>
            </a:r>
            <a:br>
              <a:rPr lang="en-US" sz="2300" dirty="0">
                <a:cs typeface="Calibri" panose="020F0502020204030204" pitchFamily="34" charset="0"/>
              </a:rPr>
            </a:br>
            <a:r>
              <a:rPr lang="fr" sz="2300">
                <a:cs typeface="Calibri" panose="020F0502020204030204" pitchFamily="34" charset="0"/>
                <a:hlinkClick r:id="rId3"/>
              </a:rPr>
              <a:t>http://www.who.int/tb/laboratory/resource</a:t>
            </a:r>
            <a:r>
              <a:rPr lang="fr" sz="2300">
                <a:cs typeface="Calibri" panose="020F0502020204030204" pitchFamily="34" charset="0"/>
              </a:rPr>
              <a:t>)</a:t>
            </a:r>
            <a:endParaRPr lang="en-US" sz="2300" dirty="0">
              <a:cs typeface="Calibri" panose="020F0502020204030204" pitchFamily="34" charset="0"/>
            </a:endParaRPr>
          </a:p>
          <a:p>
            <a:pPr rtl="0"/>
            <a:endParaRPr lang="fr-FR" sz="2300" dirty="0"/>
          </a:p>
        </p:txBody>
      </p:sp>
      <p:sp>
        <p:nvSpPr>
          <p:cNvPr id="11266" name="Rectangle 2"/>
          <p:cNvSpPr>
            <a:spLocks noGrp="1" noChangeArrowheads="1"/>
          </p:cNvSpPr>
          <p:nvPr>
            <p:ph type="title"/>
          </p:nvPr>
        </p:nvSpPr>
        <p:spPr/>
        <p:txBody>
          <a:bodyPr rtlCol="0">
            <a:normAutofit fontScale="90000"/>
          </a:bodyPr>
          <a:lstStyle/>
          <a:p>
            <a:pPr rtl="0" eaLnBrk="1" hangingPunct="1"/>
            <a:r>
              <a:rPr lang="fr" sz="3600"/>
              <a:t>Nouvelles approches à la biosécurité basées sur l'évaluation des risques</a:t>
            </a:r>
            <a:r>
              <a:rPr lang="en-GB" sz="3600" dirty="0"/>
              <a:t/>
            </a:r>
            <a:br>
              <a:rPr lang="en-GB" sz="3600" dirty="0"/>
            </a:br>
            <a:endParaRPr lang="en-GB" sz="3600" dirty="0"/>
          </a:p>
        </p:txBody>
      </p:sp>
      <p:sp>
        <p:nvSpPr>
          <p:cNvPr id="11268" name="Rectangle 5"/>
          <p:cNvSpPr>
            <a:spLocks noChangeArrowheads="1"/>
          </p:cNvSpPr>
          <p:nvPr/>
        </p:nvSpPr>
        <p:spPr bwMode="auto">
          <a:xfrm>
            <a:off x="232470" y="1570544"/>
            <a:ext cx="6487410" cy="47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p>
            <a:pPr marL="285379" indent="-285379" rtl="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1126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518" y="1698946"/>
            <a:ext cx="2563345" cy="36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6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p>
            <a:pPr rtl="0"/>
            <a:r>
              <a:rPr lang="fr" sz="2400">
                <a:latin typeface="Calibri" panose="020F0502020204030204" pitchFamily="34" charset="0"/>
                <a:cs typeface="Calibri" panose="020F0502020204030204" pitchFamily="34" charset="0"/>
              </a:rPr>
              <a:t>L'évaluation des risques est un examen minutieux de ce qui pourrait entraîner des dommages aux personnes.</a:t>
            </a:r>
          </a:p>
          <a:p>
            <a:pPr rtl="0"/>
            <a:r>
              <a:rPr lang="fr" sz="2400">
                <a:latin typeface="Calibri" panose="020F0502020204030204" pitchFamily="34" charset="0"/>
                <a:cs typeface="Calibri" panose="020F0502020204030204" pitchFamily="34" charset="0"/>
              </a:rPr>
              <a:t>Une évaluation des risques prendra en considération les suivants :</a:t>
            </a:r>
          </a:p>
          <a:p>
            <a:pPr lvl="1" rtl="0"/>
            <a:r>
              <a:rPr lang="fr" sz="2000">
                <a:latin typeface="Calibri" panose="020F0502020204030204" pitchFamily="34" charset="0"/>
                <a:cs typeface="Calibri" panose="020F0502020204030204" pitchFamily="34" charset="0"/>
              </a:rPr>
              <a:t>La charge bactérienne des matériels et la viabilité des bacilles de tuberculose</a:t>
            </a:r>
          </a:p>
          <a:p>
            <a:pPr lvl="1" rtl="0"/>
            <a:r>
              <a:rPr lang="fr" sz="2000">
                <a:latin typeface="Calibri" panose="020F0502020204030204" pitchFamily="34" charset="0"/>
                <a:cs typeface="Calibri" panose="020F0502020204030204" pitchFamily="34" charset="0"/>
              </a:rPr>
              <a:t>La voie de transmission de la tuberculose</a:t>
            </a:r>
          </a:p>
          <a:p>
            <a:pPr lvl="1" rtl="0"/>
            <a:r>
              <a:rPr lang="fr" sz="2000">
                <a:latin typeface="Calibri" panose="020F0502020204030204" pitchFamily="34" charset="0"/>
                <a:cs typeface="Calibri" panose="020F0502020204030204" pitchFamily="34" charset="0"/>
              </a:rPr>
              <a:t>Si le matériel manipulé et les manipulations requises pour chaque procédure pourraient générer des aérosols infectieux</a:t>
            </a:r>
          </a:p>
          <a:p>
            <a:pPr lvl="1" rtl="0"/>
            <a:r>
              <a:rPr lang="fr" sz="2000">
                <a:latin typeface="Calibri" panose="020F0502020204030204" pitchFamily="34" charset="0"/>
                <a:cs typeface="Calibri" panose="020F0502020204030204" pitchFamily="34" charset="0"/>
              </a:rPr>
              <a:t>Le nombre de manœuvres de chaque technique qui pourrait générer des aérosols</a:t>
            </a:r>
          </a:p>
          <a:p>
            <a:pPr lvl="1" rtl="0"/>
            <a:r>
              <a:rPr lang="fr" sz="2000">
                <a:latin typeface="Calibri" panose="020F0502020204030204" pitchFamily="34" charset="0"/>
                <a:cs typeface="Calibri" panose="020F0502020204030204" pitchFamily="34" charset="0"/>
              </a:rPr>
              <a:t>La charge de travail du laboratoire et des membres individuels du personnel</a:t>
            </a:r>
          </a:p>
          <a:p>
            <a:pPr lvl="1" rtl="0"/>
            <a:r>
              <a:rPr lang="fr" sz="2000">
                <a:latin typeface="Calibri" panose="020F0502020204030204" pitchFamily="34" charset="0"/>
                <a:cs typeface="Calibri" panose="020F0502020204030204" pitchFamily="34" charset="0"/>
              </a:rPr>
              <a:t>Le lieu où se trouve le laboratoire</a:t>
            </a:r>
          </a:p>
          <a:p>
            <a:pPr lvl="1" rtl="0"/>
            <a:r>
              <a:rPr lang="fr" sz="2000">
                <a:latin typeface="Calibri" panose="020F0502020204030204" pitchFamily="34" charset="0"/>
                <a:cs typeface="Calibri" panose="020F0502020204030204" pitchFamily="34" charset="0"/>
              </a:rPr>
              <a:t>L'épidémiologie de la maladie et la population de patients</a:t>
            </a:r>
          </a:p>
          <a:p>
            <a:pPr lvl="1" rtl="0"/>
            <a:r>
              <a:rPr lang="fr" sz="2000">
                <a:latin typeface="Calibri" panose="020F0502020204030204" pitchFamily="34" charset="0"/>
                <a:cs typeface="Calibri" panose="020F0502020204030204" pitchFamily="34" charset="0"/>
              </a:rPr>
              <a:t>Le niveau d'expérience et de compétences du personnel de laboratoire</a:t>
            </a:r>
          </a:p>
          <a:p>
            <a:pPr lvl="1" rtl="0"/>
            <a:r>
              <a:rPr lang="fr" sz="2000">
                <a:latin typeface="Calibri" panose="020F0502020204030204" pitchFamily="34" charset="0"/>
                <a:cs typeface="Calibri" panose="020F0502020204030204" pitchFamily="34" charset="0"/>
              </a:rPr>
              <a:t>La santé du personnel travaillant dans le laboratoire (particulièrement des employés séropositifs)</a:t>
            </a:r>
          </a:p>
        </p:txBody>
      </p:sp>
      <p:sp>
        <p:nvSpPr>
          <p:cNvPr id="2" name="Title 1"/>
          <p:cNvSpPr>
            <a:spLocks noGrp="1"/>
          </p:cNvSpPr>
          <p:nvPr>
            <p:ph type="title"/>
          </p:nvPr>
        </p:nvSpPr>
        <p:spPr/>
        <p:txBody>
          <a:bodyPr rtlCol="0">
            <a:normAutofit fontScale="90000"/>
          </a:bodyPr>
          <a:lstStyle/>
          <a:p>
            <a:pPr rtl="0"/>
            <a:r>
              <a:rPr lang="fr" sz="4400"/>
              <a:t>Qu'est-ce que l'évaluation des risques ?</a:t>
            </a:r>
          </a:p>
        </p:txBody>
      </p:sp>
    </p:spTree>
    <p:extLst>
      <p:ext uri="{BB962C8B-B14F-4D97-AF65-F5344CB8AC3E}">
        <p14:creationId xmlns:p14="http://schemas.microsoft.com/office/powerpoint/2010/main" val="2322447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rtlCol="0"/>
          <a:lstStyle/>
          <a:p>
            <a:pPr rtl="0"/>
            <a:r>
              <a:rPr lang="fr" sz="2200" dirty="0">
                <a:cs typeface="Calibri" panose="020F0502020204030204" pitchFamily="34" charset="0"/>
              </a:rPr>
              <a:t>Identification des potentiels dangers</a:t>
            </a:r>
            <a:endParaRPr lang="en-US" sz="2200" dirty="0">
              <a:cs typeface="Calibri" panose="020F0502020204030204" pitchFamily="34" charset="0"/>
            </a:endParaRPr>
          </a:p>
          <a:p>
            <a:pPr rtl="0"/>
            <a:r>
              <a:rPr lang="fr" sz="2200" dirty="0">
                <a:cs typeface="Calibri" panose="020F0502020204030204" pitchFamily="34" charset="0"/>
              </a:rPr>
              <a:t>Identification des potentielles victimes et de la manière dont elles pourraient être affectées</a:t>
            </a:r>
          </a:p>
          <a:p>
            <a:pPr rtl="0"/>
            <a:r>
              <a:rPr lang="fr" sz="2200" dirty="0">
                <a:cs typeface="Calibri" panose="020F0502020204030204" pitchFamily="34" charset="0"/>
              </a:rPr>
              <a:t>Évaluation des risques et prise des précautions</a:t>
            </a:r>
          </a:p>
          <a:p>
            <a:pPr lvl="1" rtl="0">
              <a:buFont typeface="Arial" pitchFamily="34" charset="0"/>
              <a:buChar char="−"/>
            </a:pPr>
            <a:r>
              <a:rPr lang="fr" sz="2200" dirty="0">
                <a:cs typeface="Calibri" panose="020F0502020204030204" pitchFamily="34" charset="0"/>
              </a:rPr>
              <a:t>Déterminez caractère approprié de la structure physique du laboratoire</a:t>
            </a:r>
          </a:p>
          <a:p>
            <a:pPr lvl="1" rtl="0">
              <a:buFont typeface="Arial" pitchFamily="34" charset="0"/>
              <a:buChar char="−"/>
            </a:pPr>
            <a:r>
              <a:rPr lang="fr" sz="2200" dirty="0">
                <a:cs typeface="Calibri" panose="020F0502020204030204" pitchFamily="34" charset="0"/>
              </a:rPr>
              <a:t>Évalue la compétence du personnel à respecter les pratiques de sécurité</a:t>
            </a:r>
          </a:p>
          <a:p>
            <a:pPr lvl="1" rtl="0">
              <a:buFont typeface="Arial" pitchFamily="34" charset="0"/>
              <a:buChar char="−"/>
            </a:pPr>
            <a:r>
              <a:rPr lang="fr" sz="2200" dirty="0">
                <a:cs typeface="Calibri" panose="020F0502020204030204" pitchFamily="34" charset="0"/>
              </a:rPr>
              <a:t>Évaluez l'intégrité de l'équipement de sécurité</a:t>
            </a:r>
          </a:p>
          <a:p>
            <a:pPr rtl="0"/>
            <a:r>
              <a:rPr lang="fr" sz="2200" dirty="0">
                <a:cs typeface="Calibri" panose="020F0502020204030204" pitchFamily="34" charset="0"/>
              </a:rPr>
              <a:t>Enregistrez vos résultats et </a:t>
            </a:r>
            <a:r>
              <a:rPr lang="fr" sz="2200" dirty="0" smtClean="0">
                <a:cs typeface="Calibri" panose="020F0502020204030204" pitchFamily="34" charset="0"/>
              </a:rPr>
              <a:t>apporter toutes les modifications requises</a:t>
            </a:r>
            <a:endParaRPr lang="fr" sz="2200" dirty="0">
              <a:cs typeface="Calibri" panose="020F0502020204030204" pitchFamily="34" charset="0"/>
            </a:endParaRPr>
          </a:p>
          <a:p>
            <a:pPr rtl="0"/>
            <a:r>
              <a:rPr lang="fr" sz="2200" dirty="0">
                <a:cs typeface="Calibri" panose="020F0502020204030204" pitchFamily="34" charset="0"/>
              </a:rPr>
              <a:t>Révisez l'évaluation et mettez-la à jour si nécessaire</a:t>
            </a:r>
          </a:p>
          <a:p>
            <a:pPr rtl="0"/>
            <a:r>
              <a:rPr lang="fr" sz="2200" dirty="0">
                <a:cs typeface="Calibri" panose="020F0502020204030204" pitchFamily="34" charset="0"/>
              </a:rPr>
              <a:t>Un outil d'évaluation des risques est </a:t>
            </a:r>
            <a:r>
              <a:rPr lang="fr" sz="2200" dirty="0" smtClean="0">
                <a:cs typeface="Calibri" panose="020F0502020204030204" pitchFamily="34" charset="0"/>
              </a:rPr>
              <a:t>disponible sur </a:t>
            </a:r>
            <a:r>
              <a:rPr lang="fr" sz="2200" dirty="0">
                <a:cs typeface="Calibri" panose="020F0502020204030204" pitchFamily="34" charset="0"/>
                <a:hlinkClick r:id="rId2"/>
              </a:rPr>
              <a:t>http://www.gliquality.org/</a:t>
            </a:r>
            <a:endParaRPr lang="en-US" sz="2200" dirty="0">
              <a:solidFill>
                <a:srgbClr val="FF0000"/>
              </a:solidFill>
              <a:cs typeface="Calibri" panose="020F0502020204030204" pitchFamily="34" charset="0"/>
            </a:endParaRPr>
          </a:p>
        </p:txBody>
      </p:sp>
      <p:sp>
        <p:nvSpPr>
          <p:cNvPr id="2" name="Title 1"/>
          <p:cNvSpPr>
            <a:spLocks noGrp="1"/>
          </p:cNvSpPr>
          <p:nvPr>
            <p:ph type="title"/>
          </p:nvPr>
        </p:nvSpPr>
        <p:spPr>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rmAutofit/>
          </a:bodyPr>
          <a:lstStyle/>
          <a:p>
            <a:pPr rtl="0"/>
            <a:r>
              <a:rPr lang="fr" sz="3600" dirty="0" smtClean="0"/>
              <a:t>Etapes </a:t>
            </a:r>
            <a:r>
              <a:rPr lang="fr" sz="3600" dirty="0"/>
              <a:t>d'une évaluation des risques</a:t>
            </a:r>
          </a:p>
        </p:txBody>
      </p:sp>
    </p:spTree>
    <p:extLst>
      <p:ext uri="{BB962C8B-B14F-4D97-AF65-F5344CB8AC3E}">
        <p14:creationId xmlns:p14="http://schemas.microsoft.com/office/powerpoint/2010/main" val="4250199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427</TotalTime>
  <Words>3062</Words>
  <Application>Microsoft Office PowerPoint</Application>
  <PresentationFormat>Custom</PresentationFormat>
  <Paragraphs>309</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business-template</vt:lpstr>
      <vt:lpstr>PowerPoint Presentation</vt:lpstr>
      <vt:lpstr>Table de matières du module</vt:lpstr>
      <vt:lpstr>Objectifs d'apprentissage</vt:lpstr>
      <vt:lpstr>Importance de la sécurité en laboratoire</vt:lpstr>
      <vt:lpstr>Transmission des bacilles de tuberculose en laboratoire</vt:lpstr>
      <vt:lpstr>Risque relatif d'exposition à la tuberculose infectieuse</vt:lpstr>
      <vt:lpstr>Nouvelles approches à la biosécurité basées sur l'évaluation des risques </vt:lpstr>
      <vt:lpstr>Qu'est-ce que l'évaluation des risques ?</vt:lpstr>
      <vt:lpstr>Etapes d'une évaluation des risques</vt:lpstr>
      <vt:lpstr>Niveaux de précaution des risques Risque faible</vt:lpstr>
      <vt:lpstr>Niveaux de précaution des risques Risque modéré</vt:lpstr>
      <vt:lpstr>Niveaux de précaution des risques Risque élevé</vt:lpstr>
      <vt:lpstr>Exigences de biosécurité pour Xpert MTB/RIF Aperçu</vt:lpstr>
      <vt:lpstr>Préparation des échantillons pour le test Xpert MTB/RIF</vt:lpstr>
      <vt:lpstr>Classification des activités de laboratoire</vt:lpstr>
      <vt:lpstr>Normes en matière de sécurité :  Circulation de l'air</vt:lpstr>
      <vt:lpstr>Normes en matière de sécurité :  Une ventilation inadéquate</vt:lpstr>
      <vt:lpstr>Normes en matière de sécurité :  Une ventilation inadéquate</vt:lpstr>
      <vt:lpstr>Normes en matière de sécurité :  Une ventilation inadéquate</vt:lpstr>
      <vt:lpstr>Équipement de protection individuelle (ÉPI)</vt:lpstr>
      <vt:lpstr>ÉPI : Gants </vt:lpstr>
      <vt:lpstr>ÉPI :  Blouses de laboratoire</vt:lpstr>
      <vt:lpstr>ÉPI : Masques respiratoires</vt:lpstr>
      <vt:lpstr>Désinfectants</vt:lpstr>
      <vt:lpstr>Désinfectants</vt:lpstr>
      <vt:lpstr>Désinfectants</vt:lpstr>
      <vt:lpstr>Kit de nettoyage des déversements</vt:lpstr>
      <vt:lpstr>Procédures en cas de déversement</vt:lpstr>
      <vt:lpstr>Procédures de nettoyage des déversements</vt:lpstr>
      <vt:lpstr>Procédures de nettoyage des déversements</vt:lpstr>
      <vt:lpstr>Procédures de nettoyage des déversements</vt:lpstr>
      <vt:lpstr>Procédures de nettoyage des déversements</vt:lpstr>
      <vt:lpstr>Procédures de nettoyage des déversements</vt:lpstr>
      <vt:lpstr>Élimination des déchets</vt:lpstr>
      <vt:lpstr>Sommaire</vt:lpstr>
      <vt:lpstr>Évaluation</vt:lpstr>
      <vt:lpstr>PowerPoint Presentation</vt:lpstr>
    </vt:vector>
  </TitlesOfParts>
  <Company>Party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IRAGENA, Jean de Dieu</cp:lastModifiedBy>
  <cp:revision>65</cp:revision>
  <dcterms:created xsi:type="dcterms:W3CDTF">2006-07-23T20:13:44Z</dcterms:created>
  <dcterms:modified xsi:type="dcterms:W3CDTF">2014-10-31T16:36:25Z</dcterms:modified>
</cp:coreProperties>
</file>