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0688638" cy="7543800"/>
  <p:notesSz cx="6858000" cy="9144000"/>
  <p:defaultTextStyle>
    <a:defPPr rtl="0"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146" y="-25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23/04/2014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‹#›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FR" altLang="zh-CN"/>
              <a:t>23/04/2014</a:t>
            </a:r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CA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/>
          <a:lstStyle/>
          <a:p>
            <a:pPr rtl="0"/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-CA" altLang="zh-CN">
                <a:latin typeface="Calibri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rtlCol="0"/>
          <a:lstStyle/>
          <a:p>
            <a:pPr rtl="0"/>
            <a:r>
              <a:rPr lang="fr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23 April, 2014</a:t>
            </a:r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</a:t>
            </a:r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rtlCol="0"/>
          <a:lstStyle/>
          <a:p>
            <a:pPr rtl="0"/>
            <a:r>
              <a:rPr lang="fr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23 April, 2014</a:t>
            </a:r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5</a:t>
            </a:r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31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/>
          <a:p>
            <a:pPr algn="ctr" rtl="0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/>
            <a:lstStyle/>
            <a:p>
              <a:pPr rtl="0"/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rtl="0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rtlCol="0" anchor="b"/>
          <a:lstStyle>
            <a:lvl1pPr algn="l" rtl="0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 rtlCol="0"/>
          <a:lstStyle>
            <a:lvl1pPr marL="0" marR="72924" indent="0" algn="l" rtl="0">
              <a:buNone/>
              <a:defRPr>
                <a:solidFill>
                  <a:schemeClr val="tx2"/>
                </a:solidFill>
              </a:defRPr>
            </a:lvl1pPr>
            <a:lvl2pPr marL="520888" indent="0" algn="ctr" rtl="0">
              <a:buNone/>
            </a:lvl2pPr>
            <a:lvl3pPr marL="1041776" indent="0" algn="ctr" rtl="0">
              <a:buNone/>
            </a:lvl3pPr>
            <a:lvl4pPr marL="1562664" indent="0" algn="ctr" rtl="0">
              <a:buNone/>
            </a:lvl4pPr>
            <a:lvl5pPr marL="2083552" indent="0" algn="ctr" rtl="0">
              <a:buNone/>
            </a:lvl5pPr>
            <a:lvl6pPr marL="2604440" indent="0" algn="ctr" rtl="0">
              <a:buNone/>
            </a:lvl6pPr>
            <a:lvl7pPr marL="3125328" indent="0" algn="ctr" rtl="0">
              <a:buNone/>
            </a:lvl7pPr>
            <a:lvl8pPr marL="3646216" indent="0" algn="ctr" rtl="0">
              <a:buNone/>
            </a:lvl8pPr>
            <a:lvl9pPr marL="4167104" indent="0" algn="ctr" rtl="0">
              <a:buNone/>
            </a:lvl9pPr>
            <a:extLst/>
          </a:lstStyle>
          <a:p>
            <a:pPr rtl="0"/>
            <a:r>
              <a:rPr lang="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algn="l" rtl="0">
              <a:defRPr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rtlCol="0" anchor="b"/>
          <a:lstStyle>
            <a:lvl1pPr algn="l" rtl="0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 rtlCol="0"/>
          <a:lstStyle>
            <a:lvl1pPr marL="0" indent="0" algn="l" rtl="0">
              <a:buNone/>
              <a:defRPr sz="2600">
                <a:solidFill>
                  <a:schemeClr val="tx1"/>
                </a:solidFill>
              </a:defRPr>
            </a:lvl1pPr>
            <a:lvl2pPr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 rtlCol="0"/>
          <a:lstStyle>
            <a:lvl1pPr algn="l" rtl="0">
              <a:defRPr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spcBef>
                <a:spcPts val="0"/>
              </a:spcBef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rtlCol="0" anchor="t">
            <a:noAutofit/>
            <a:sp3d prstMaterial="softEdge">
              <a:bevelT w="0" h="0"/>
            </a:sp3d>
          </a:bodyPr>
          <a:lstStyle>
            <a:lvl1pPr algn="l" rtl="0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 rtlCol="0"/>
          <a:lstStyle>
            <a:lvl1pPr marL="0" indent="0" algn="l" rtl="0">
              <a:buNone/>
              <a:defRPr sz="1800"/>
            </a:lvl1pPr>
            <a:lvl2pPr algn="l" rtl="0">
              <a:buNone/>
              <a:defRPr sz="1400"/>
            </a:lvl2pPr>
            <a:lvl3pPr algn="l" rtl="0">
              <a:buNone/>
              <a:defRPr sz="1100"/>
            </a:lvl3pPr>
            <a:lvl4pPr algn="l" rtl="0">
              <a:buNone/>
              <a:defRPr sz="1000"/>
            </a:lvl4pPr>
            <a:lvl5pPr algn="l" rtl="0">
              <a:buNone/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 rtlCol="0"/>
          <a:lstStyle>
            <a:lvl1pPr algn="l" rtl="0">
              <a:defRPr sz="3600"/>
            </a:lvl1pPr>
            <a:lvl2pPr algn="l" rtl="0">
              <a:defRPr sz="3200"/>
            </a:lvl2pPr>
            <a:lvl3pPr algn="l" rtl="0">
              <a:defRPr sz="2700"/>
            </a:lvl3pPr>
            <a:lvl4pPr algn="l" rtl="0">
              <a:defRPr sz="2300"/>
            </a:lvl4pPr>
            <a:lvl5pPr algn="l" rtl="0">
              <a:defRPr sz="23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 rtlCol="0"/>
          <a:lstStyle>
            <a:lvl1pPr marL="0" marR="20836" indent="0" algn="l" rtl="0">
              <a:buNone/>
              <a:defRPr sz="1600"/>
            </a:lvl1pPr>
            <a:lvl2pPr algn="l" rtl="0">
              <a:defRPr sz="1400"/>
            </a:lvl2pPr>
            <a:lvl3pPr algn="l" rtl="0">
              <a:defRPr sz="1100"/>
            </a:lvl3pPr>
            <a:lvl4pPr algn="l" rtl="0">
              <a:defRPr sz="1000"/>
            </a:lvl4pPr>
            <a:lvl5pPr algn="l" rtl="0"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rtlCol="0">
            <a:normAutofit/>
          </a:bodyPr>
          <a:lstStyle>
            <a:lvl1pPr marL="0" indent="0" algn="l" rtl="0">
              <a:buNone/>
              <a:defRPr sz="3600"/>
            </a:lvl1pPr>
            <a:extLst/>
          </a:lstStyle>
          <a:p>
            <a:pPr lvl="0" rtl="0"/>
            <a:r>
              <a:rPr lang="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rtlCol="0" anchor="t">
            <a:sp3d prstMaterial="softEdge"/>
          </a:bodyPr>
          <a:lstStyle>
            <a:lvl1pPr marR="0" algn="l" rtl="0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178" tIns="52089" rIns="104178" bIns="520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 rtl="0"/>
            <a:r>
              <a:rPr lang="fr" sz="1900">
                <a:solidFill>
                  <a:schemeClr val="accent4"/>
                </a:solidFill>
              </a:rPr>
              <a:t>Global Laboratory Initiative</a:t>
            </a:r>
          </a:p>
          <a:p>
            <a:pPr algn="r" rtl="0"/>
            <a:r>
              <a:rPr lang="fr" sz="1900" b="1">
                <a:solidFill>
                  <a:schemeClr val="accent5"/>
                </a:solidFill>
              </a:rPr>
              <a:t>Xpert 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 rtlCol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rtl="0"/>
            <a:r>
              <a:rPr lang="fr">
                <a:solidFill>
                  <a:srgbClr val="39639D"/>
                </a:solidFill>
              </a:rPr>
              <a:t>-</a:t>
            </a:r>
            <a:r>
              <a:rPr lang="en-US" altLang="zh-CN" smtClean="0">
                <a:solidFill>
                  <a:schemeClr val="bg1"/>
                </a:solidFill>
              </a:rPr>
              <a:t>‹#›</a:t>
            </a:r>
            <a:r>
              <a:rPr lang="fr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Module 3 :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rtl="0" eaLnBrk="1" hangingPunct="1"/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La collecte et le transport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rtl="0" eaLnBrk="1" hangingPunct="1"/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des échantillons d'expectoration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/>
            <a:r>
              <a:rPr lang="fr" dirty="0">
                <a:solidFill>
                  <a:schemeClr val="bg1"/>
                </a:solidFill>
              </a:rPr>
              <a:t>Global Laboratory Initiative – </a:t>
            </a:r>
            <a:r>
              <a:rPr lang="fr" dirty="0" smtClean="0">
                <a:solidFill>
                  <a:schemeClr val="bg1"/>
                </a:solidFill>
              </a:rPr>
              <a:t>Module </a:t>
            </a:r>
            <a:r>
              <a:rPr lang="fr" dirty="0">
                <a:solidFill>
                  <a:schemeClr val="bg1"/>
                </a:solidFill>
              </a:rPr>
              <a:t>de formation sur Xpert MTB/RIF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/>
              <a:t>[Insérer des lignes directrices du PNT]</a:t>
            </a:r>
            <a:endParaRPr lang="en-GB" noProof="0" dirty="0" smtClean="0"/>
          </a:p>
          <a:p>
            <a:pPr rtl="0">
              <a:buNone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500" noProof="0" dirty="0"/>
              <a:t>Lignes directrices du PNT en matière de collecte </a:t>
            </a:r>
            <a:r>
              <a:rPr lang="fr" sz="3500" noProof="0" dirty="0" smtClean="0"/>
              <a:t>d’échantillons</a:t>
            </a:r>
            <a:r>
              <a:rPr lang="en-GB" sz="3500" dirty="0" smtClean="0"/>
              <a:t> en</a:t>
            </a:r>
            <a:r>
              <a:rPr lang="fr" sz="3500" noProof="0" dirty="0" smtClean="0"/>
              <a:t> </a:t>
            </a:r>
            <a:r>
              <a:rPr lang="fr" sz="3500" noProof="0" dirty="0"/>
              <a:t>(nom du pays)</a:t>
            </a:r>
            <a:endParaRPr lang="en-GB" sz="3500" i="1" noProof="0" dirty="0"/>
          </a:p>
        </p:txBody>
      </p:sp>
      <p:grpSp>
        <p:nvGrpSpPr>
          <p:cNvPr id="7" name="Group 6"/>
          <p:cNvGrpSpPr/>
          <p:nvPr/>
        </p:nvGrpSpPr>
        <p:grpSpPr>
          <a:xfrm>
            <a:off x="618628" y="3195836"/>
            <a:ext cx="3501555" cy="783333"/>
            <a:chOff x="4762500" y="-33971"/>
            <a:chExt cx="5245100" cy="513394"/>
          </a:xfrm>
        </p:grpSpPr>
        <p:sp>
          <p:nvSpPr>
            <p:cNvPr id="8" name="Rectangle 7"/>
            <p:cNvSpPr/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0"/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9" name="Picture 4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88144" y="-2470"/>
              <a:ext cx="4319456" cy="4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sz="2000" i="1"/>
                <a:t>À être personnalisé par chaque pays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6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buNone/>
              <a:defRPr/>
            </a:pPr>
            <a:r>
              <a:rPr lang="fr" noProof="0"/>
              <a:t>Lorsque le patient fournit un échantillon d’expectoration, il pourrait produire des aérosols infectieux et, par conséquent, des précautions de biosécurité sont nécessaires :</a:t>
            </a:r>
          </a:p>
          <a:p>
            <a:pPr rtl="0"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defRPr/>
            </a:pPr>
            <a:r>
              <a:rPr lang="fr" noProof="0"/>
              <a:t>Montrez au patient comment se couvrir la bouche lorsqu’il tousse</a:t>
            </a:r>
          </a:p>
          <a:p>
            <a:pPr rtl="0"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defRPr/>
            </a:pPr>
            <a:r>
              <a:rPr lang="fr" b="1" noProof="0"/>
              <a:t>Ne collectez jamais les échantillons dans le laboratoire</a:t>
            </a:r>
            <a:endParaRPr lang="en-GB" b="1" noProof="0" dirty="0" smtClean="0">
              <a:solidFill>
                <a:srgbClr val="FF0000"/>
              </a:solidFill>
            </a:endParaRPr>
          </a:p>
          <a:p>
            <a:pPr lvl="1" rtl="0" fontAlgn="auto">
              <a:lnSpc>
                <a:spcPct val="80000"/>
              </a:lnSpc>
              <a:spcAft>
                <a:spcPts val="1198"/>
              </a:spcAft>
              <a:buSzPct val="130000"/>
              <a:buFont typeface="Arial" pitchFamily="34" charset="0"/>
              <a:buChar char="–"/>
              <a:defRPr/>
            </a:pPr>
            <a:r>
              <a:rPr lang="fr" noProof="0"/>
              <a:t> Collectez les échantillons loin d’autres personnes dans un endroit bien ventilé selon les lignes directrices du PNT</a:t>
            </a:r>
          </a:p>
          <a:p>
            <a:pPr lvl="1" rtl="0" fontAlgn="auto">
              <a:lnSpc>
                <a:spcPct val="80000"/>
              </a:lnSpc>
              <a:spcAft>
                <a:spcPts val="1198"/>
              </a:spcAft>
              <a:buSzPct val="130000"/>
              <a:buFont typeface="Arial" pitchFamily="34" charset="0"/>
              <a:buChar char="–"/>
              <a:defRPr/>
            </a:pPr>
            <a:r>
              <a:rPr lang="fr" noProof="0"/>
              <a:t> Ne vous tenez pas devant le patient durant le prélèvement d'échantillons</a:t>
            </a:r>
          </a:p>
          <a:p>
            <a:pPr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noProof="0"/>
              <a:t>Collecte des échantillons : sécurité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99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>
                <a:solidFill>
                  <a:srgbClr val="002060"/>
                </a:solidFill>
              </a:rPr>
              <a:t>Le meilleur spécimen provient des poumons.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>
                <a:solidFill>
                  <a:srgbClr val="002060"/>
                </a:solidFill>
              </a:rPr>
              <a:t>La salive ou les sécrétions nasales sont insatisfaisantes.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>
                <a:solidFill>
                  <a:srgbClr val="002060"/>
                </a:solidFill>
              </a:rPr>
              <a:t>Les échantillons ne doivent pas contenir des aliments ou d’autres particules parce que le test peut ne fonctionner correctement</a:t>
            </a:r>
            <a:r>
              <a:rPr lang="fr" noProof="0">
                <a:solidFill>
                  <a:srgbClr val="002060"/>
                </a:solidFill>
              </a:rPr>
              <a:t>. 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ts val="1398"/>
              </a:spcAft>
            </a:pPr>
            <a:r>
              <a:rPr lang="fr" noProof="0">
                <a:solidFill>
                  <a:srgbClr val="002060"/>
                </a:solidFill>
              </a:rPr>
              <a:t>Les patients devraient être avisés de prendre les mesures suivantes pour produire un bon échantillon :</a:t>
            </a:r>
          </a:p>
          <a:p>
            <a:pPr marL="1052730" lvl="1" indent="-456606" rtl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" sz="2000">
                <a:solidFill>
                  <a:srgbClr val="002060"/>
                </a:solidFill>
              </a:rPr>
              <a:t>Rincez la bouche avec de l'eau pour éliminer les aliments et d'autres particules</a:t>
            </a:r>
          </a:p>
          <a:p>
            <a:pPr marL="1052730" lvl="1" indent="-456606" rtl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" sz="2000">
                <a:solidFill>
                  <a:srgbClr val="002060"/>
                </a:solidFill>
              </a:rPr>
              <a:t>Inhalez profondément 2–3 fois et expirez fort</a:t>
            </a:r>
          </a:p>
          <a:p>
            <a:pPr marL="1052730" lvl="1" indent="-456606" rtl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" sz="2000">
                <a:solidFill>
                  <a:srgbClr val="002060"/>
                </a:solidFill>
              </a:rPr>
              <a:t>Toussez profondément pour produire l'expectoration</a:t>
            </a:r>
          </a:p>
          <a:p>
            <a:pPr marL="1052730" lvl="1" indent="-456606" rtl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" sz="2000">
                <a:solidFill>
                  <a:srgbClr val="002060"/>
                </a:solidFill>
              </a:rPr>
              <a:t>Placez le récipient ouvert près de votre bouche pour collecter l'échantillon ; évitez la contamination de l'extérieur du récipient</a:t>
            </a:r>
          </a:p>
          <a:p>
            <a:pPr marL="1052730" lvl="1" indent="-456606" rtl="0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" sz="2000">
                <a:solidFill>
                  <a:srgbClr val="002060"/>
                </a:solidFill>
              </a:rPr>
              <a:t>Lavez-vous les mains après la collecte de l'échantillon</a:t>
            </a:r>
          </a:p>
          <a:p>
            <a:pPr rtl="0">
              <a:buNone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500" noProof="0"/>
              <a:t>Collecte des échantillons :</a:t>
            </a:r>
            <a:r>
              <a:rPr lang="en-GB" sz="3500" noProof="0" dirty="0" smtClean="0"/>
              <a:t/>
            </a:r>
            <a:br>
              <a:rPr lang="en-GB" sz="3500" noProof="0" dirty="0" smtClean="0"/>
            </a:br>
            <a:r>
              <a:rPr lang="fr" sz="3500" noProof="0"/>
              <a:t>Éducation et instructions fournies au patient</a:t>
            </a:r>
            <a:endParaRPr lang="en-GB" sz="3500" noProof="0" dirty="0"/>
          </a:p>
        </p:txBody>
      </p:sp>
    </p:spTree>
    <p:extLst>
      <p:ext uri="{BB962C8B-B14F-4D97-AF65-F5344CB8AC3E}">
        <p14:creationId xmlns:p14="http://schemas.microsoft.com/office/powerpoint/2010/main" val="30225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noProof="0" dirty="0"/>
              <a:t>Qualité des échantillons : </a:t>
            </a:r>
            <a:r>
              <a:rPr lang="fr" noProof="0" dirty="0" smtClean="0"/>
              <a:t/>
            </a:r>
            <a:br>
              <a:rPr lang="fr" noProof="0" dirty="0" smtClean="0"/>
            </a:br>
            <a:r>
              <a:rPr lang="fr" noProof="0" dirty="0" smtClean="0">
                <a:solidFill>
                  <a:srgbClr val="FF0000"/>
                </a:solidFill>
              </a:rPr>
              <a:t>Qualité </a:t>
            </a:r>
            <a:r>
              <a:rPr lang="fr" noProof="0" dirty="0">
                <a:solidFill>
                  <a:srgbClr val="FF0000"/>
                </a:solidFill>
              </a:rPr>
              <a:t>optimale</a:t>
            </a:r>
            <a:endParaRPr lang="en-GB" noProof="0" dirty="0">
              <a:solidFill>
                <a:srgbClr val="FF0000"/>
              </a:solidFill>
            </a:endParaRPr>
          </a:p>
        </p:txBody>
      </p:sp>
      <p:pic>
        <p:nvPicPr>
          <p:cNvPr id="5" name="Picture 3" descr="P10_muc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274" y="1782633"/>
            <a:ext cx="3886329" cy="35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304181" y="5457454"/>
            <a:ext cx="3227262" cy="6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90017" indent="-390017" algn="ctr" defTabSz="1041632" rtl="0">
              <a:spcBef>
                <a:spcPct val="80000"/>
              </a:spcBef>
              <a:buClr>
                <a:srgbClr val="1E7FB8"/>
              </a:buClr>
              <a:defRPr/>
            </a:pPr>
            <a:r>
              <a:rPr lang="fr" b="1" ker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Purulente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73687" y="5394101"/>
            <a:ext cx="3135503" cy="7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 rtlCol="0"/>
          <a:lstStyle/>
          <a:p>
            <a:pPr marL="342454" indent="-342454" algn="ctr" rtl="0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fr" b="1">
                <a:solidFill>
                  <a:srgbClr val="474B78"/>
                </a:solidFill>
                <a:latin typeface="Arial" charset="0"/>
              </a:rPr>
              <a:t>Muqueuse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815" y="6004148"/>
            <a:ext cx="3456384" cy="30765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/>
            <a:r>
              <a:rPr lang="fr" sz="1400" i="1">
                <a:solidFill>
                  <a:srgbClr val="00194C"/>
                </a:solidFill>
              </a:rPr>
              <a:t>(Images gracieuseté de A. Van Deun)</a:t>
            </a:r>
          </a:p>
        </p:txBody>
      </p:sp>
      <p:pic>
        <p:nvPicPr>
          <p:cNvPr id="10" name="Picture 2" descr="P10_purul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66" y="1744031"/>
            <a:ext cx="3909848" cy="369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0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850448" cy="101432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noProof="0" dirty="0"/>
              <a:t>Qualité des échantillons : </a:t>
            </a:r>
            <a:r>
              <a:rPr lang="fr" noProof="0" dirty="0" smtClean="0"/>
              <a:t/>
            </a:r>
            <a:br>
              <a:rPr lang="fr" noProof="0" dirty="0" smtClean="0"/>
            </a:br>
            <a:r>
              <a:rPr lang="fr" noProof="0" dirty="0" smtClean="0">
                <a:solidFill>
                  <a:srgbClr val="FF0000"/>
                </a:solidFill>
              </a:rPr>
              <a:t>Qualité </a:t>
            </a:r>
            <a:r>
              <a:rPr lang="fr" noProof="0" dirty="0">
                <a:solidFill>
                  <a:srgbClr val="FF0000"/>
                </a:solidFill>
              </a:rPr>
              <a:t>sous-optimale</a:t>
            </a:r>
            <a:endParaRPr lang="en-GB" noProof="0" dirty="0"/>
          </a:p>
        </p:txBody>
      </p:sp>
      <p:pic>
        <p:nvPicPr>
          <p:cNvPr id="5" name="Picture 3" descr="P10_bloodsta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156" y="1736754"/>
            <a:ext cx="3647599" cy="361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99412" y="5510179"/>
            <a:ext cx="4569964" cy="72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90017" indent="-390017" algn="ctr" defTabSz="1041632" rtl="0">
              <a:lnSpc>
                <a:spcPct val="80000"/>
              </a:lnSpc>
              <a:spcBef>
                <a:spcPct val="80000"/>
              </a:spcBef>
              <a:buClr>
                <a:srgbClr val="1E7FB8"/>
              </a:buClr>
              <a:defRPr/>
            </a:pPr>
            <a:r>
              <a:rPr lang="fr" b="1" ker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Salivaire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2488" y="5379540"/>
            <a:ext cx="4212935" cy="9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 rtlCol="0"/>
          <a:lstStyle/>
          <a:p>
            <a:pPr marL="342454" indent="-342454" algn="ctr" rtl="0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fr" b="1">
                <a:solidFill>
                  <a:srgbClr val="474B78"/>
                </a:solidFill>
                <a:latin typeface="Arial" charset="0"/>
              </a:rPr>
              <a:t>Sanguinolent </a:t>
            </a:r>
            <a:endParaRPr lang="en-US" b="1" dirty="0">
              <a:solidFill>
                <a:srgbClr val="474B78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815" y="6004148"/>
            <a:ext cx="2891574" cy="30706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/>
            <a:r>
              <a:rPr lang="fr" sz="1400" i="1">
                <a:solidFill>
                  <a:srgbClr val="00194C"/>
                </a:solidFill>
              </a:rPr>
              <a:t>(Images gracieuseté de A. Van Deun)</a:t>
            </a:r>
          </a:p>
        </p:txBody>
      </p:sp>
      <p:pic>
        <p:nvPicPr>
          <p:cNvPr id="10" name="Picture 2" descr="P10_po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51" y="1713491"/>
            <a:ext cx="3670882" cy="369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4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ctr" rtl="0">
              <a:buNone/>
            </a:pPr>
            <a:r>
              <a:rPr lang="fr" sz="3200"/>
              <a:t>Pour garantir des résultats précis, il est essentiel d'obtenir une quantité suffisante d'expectoration de bonne qualité.</a:t>
            </a:r>
          </a:p>
          <a:p>
            <a:pPr algn="ctr" rtl="0">
              <a:buNone/>
            </a:pPr>
            <a:endParaRPr lang="en-GB" sz="3200" dirty="0"/>
          </a:p>
          <a:p>
            <a:pPr algn="ctr" rtl="0">
              <a:buNone/>
            </a:pPr>
            <a:r>
              <a:rPr lang="fr" sz="3200">
                <a:solidFill>
                  <a:srgbClr val="474B78"/>
                </a:solidFill>
              </a:rPr>
              <a:t>Pour de meilleurs résultats, il faut obtenir</a:t>
            </a:r>
            <a:r>
              <a:rPr lang="en-GB" sz="3200" dirty="0">
                <a:solidFill>
                  <a:srgbClr val="474B78"/>
                </a:solidFill>
              </a:rPr>
              <a:t/>
            </a:r>
            <a:br>
              <a:rPr lang="en-GB" sz="3200" dirty="0">
                <a:solidFill>
                  <a:srgbClr val="474B78"/>
                </a:solidFill>
              </a:rPr>
            </a:br>
            <a:r>
              <a:rPr lang="fr" sz="3200" b="1">
                <a:solidFill>
                  <a:srgbClr val="474B78"/>
                </a:solidFill>
              </a:rPr>
              <a:t>1-4 ml d'expectoration purulente/muqueuse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/>
              <a:t>Qualité des échantillons : aperçu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23925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75000"/>
              </a:lnSpc>
              <a:spcBef>
                <a:spcPts val="1798"/>
              </a:spcBef>
              <a:buNone/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Une demande d'examen d’expectoration devrait inclure :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Nom de l'unité de traitement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Date de la demande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Des information sur le patient (c'est-à-dire, le nom, le sexe, l’âge, l’adresse et le numéro d’enregistrement du patient ou du cas suspect)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Nombre d’échantillons et types d’échantillons envoyés pour des examens</a:t>
            </a:r>
            <a:endParaRPr lang="en-GB" noProof="0" dirty="0" smtClean="0">
              <a:latin typeface="Calibri" pitchFamily="34" charset="0"/>
            </a:endParaRP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Date de prélèvement des échantillons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Raison de l'examen (par exemple, diagnostic ou  suivi)</a:t>
            </a:r>
          </a:p>
          <a:p>
            <a:pPr rtl="0">
              <a:lnSpc>
                <a:spcPct val="75000"/>
              </a:lnSpc>
              <a:spcBef>
                <a:spcPts val="1798"/>
              </a:spcBef>
            </a:pPr>
            <a:r>
              <a:rPr lang="fr" noProof="0">
                <a:solidFill>
                  <a:srgbClr val="00194C"/>
                </a:solidFill>
                <a:latin typeface="Calibri" pitchFamily="34" charset="0"/>
              </a:rPr>
              <a:t>Signature de la personne demandant l'examen</a:t>
            </a:r>
            <a:endParaRPr lang="en-GB" noProof="0" dirty="0">
              <a:solidFill>
                <a:srgbClr val="00194C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4400" noProof="0"/>
              <a:t>Demande d'examen d'expectoration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4205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500" kern="1200" noProof="0">
                <a:ea typeface="+mn-ea"/>
                <a:cs typeface="Arial" charset="0"/>
              </a:rPr>
              <a:t>Formulaire de demande de laboratoire (exemple) </a:t>
            </a:r>
            <a:r>
              <a:rPr lang="fr" sz="3500">
                <a:ea typeface="+mn-ea"/>
                <a:cs typeface="Arial" charset="0"/>
              </a:rPr>
              <a:t>(1 de 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3" y="1564611"/>
            <a:ext cx="5611592" cy="5159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6424439" y="3843908"/>
            <a:ext cx="815309" cy="25170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7360543" y="1584976"/>
            <a:ext cx="3096344" cy="1466845"/>
            <a:chOff x="4233960" y="16435"/>
            <a:chExt cx="5384537" cy="51339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291038" y="16435"/>
              <a:ext cx="4055889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0"/>
              <a:endParaRPr lang="en-US" sz="10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2" name="Picture 4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60" y="20327"/>
              <a:ext cx="1086820" cy="18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40624" y="76180"/>
              <a:ext cx="4277873" cy="42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sz="1200" i="1" dirty="0"/>
                <a:t>À </a:t>
              </a:r>
              <a:r>
                <a:rPr lang="fr" sz="1200" i="1" dirty="0" smtClean="0"/>
                <a:t> personnaliser pour </a:t>
              </a:r>
              <a:r>
                <a:rPr lang="fr" sz="1200" i="1" dirty="0"/>
                <a:t>chaque pays.</a:t>
              </a:r>
            </a:p>
            <a:p>
              <a:pPr rtl="0">
                <a:defRPr/>
              </a:pPr>
              <a:r>
                <a:rPr lang="fr" sz="1200" i="1" dirty="0"/>
                <a:t>Ajoutez votre formulaire local de demande et montrez aux participants comment remplir le formulaire de façon correcte.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4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600" kern="1200" noProof="0">
                <a:ea typeface="+mn-ea"/>
                <a:cs typeface="Arial" charset="0"/>
              </a:rPr>
              <a:t>Formulaire de résultats de laboratoire (exemple) </a:t>
            </a:r>
            <a:r>
              <a:rPr lang="fr" sz="3600">
                <a:ea typeface="+mn-ea"/>
                <a:cs typeface="Arial" charset="0"/>
              </a:rPr>
              <a:t>(2 de 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1" y="1493626"/>
            <a:ext cx="7691094" cy="51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008616" y="1683669"/>
            <a:ext cx="2502303" cy="1882888"/>
            <a:chOff x="6394546" y="-58813"/>
            <a:chExt cx="3620356" cy="96016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811273" y="-33971"/>
              <a:ext cx="3196326" cy="8564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0"/>
              <a:endParaRPr lang="en-US" sz="10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6" name="Picture 4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546" y="-58813"/>
              <a:ext cx="846353" cy="31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123821" y="6746"/>
              <a:ext cx="2891081" cy="894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sz="1200" i="1" dirty="0"/>
                <a:t>À </a:t>
              </a:r>
              <a:r>
                <a:rPr lang="fr" sz="1200" i="1" dirty="0" smtClean="0"/>
                <a:t>personnaliser pour </a:t>
              </a:r>
              <a:r>
                <a:rPr lang="fr" sz="1200" i="1" dirty="0"/>
                <a:t>chaque pays.</a:t>
              </a:r>
            </a:p>
            <a:p>
              <a:pPr rtl="0">
                <a:defRPr/>
              </a:pPr>
              <a:r>
                <a:rPr lang="fr" sz="1200" i="1" dirty="0"/>
                <a:t>Ajoutez votre formulaire local de demande et montrez aux participants comment remplir le formulaire de façon correcte</a:t>
              </a:r>
              <a:r>
                <a:rPr lang="fr" sz="1200" i="1" dirty="0" smtClean="0"/>
                <a:t>. </a:t>
              </a:r>
            </a:p>
            <a:p>
              <a:pPr rtl="0">
                <a:defRPr/>
              </a:pPr>
              <a:endParaRPr lang="fr" sz="1200" i="1" dirty="0"/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 flipV="1">
            <a:off x="7648575" y="3985306"/>
            <a:ext cx="1110604" cy="2906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54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39652"/>
            <a:ext cx="3873783" cy="4529303"/>
          </a:xfrm>
        </p:spPr>
        <p:txBody>
          <a:bodyPr rtlCol="0"/>
          <a:lstStyle/>
          <a:p>
            <a:pPr rtl="0"/>
            <a:r>
              <a:rPr lang="fr" sz="2400" noProof="0" dirty="0">
                <a:solidFill>
                  <a:srgbClr val="002060"/>
                </a:solidFill>
              </a:rPr>
              <a:t>Indiquez sur l'étiquette le nom du patient, le numéro d’identification et la date de collecte.</a:t>
            </a:r>
          </a:p>
          <a:p>
            <a:pPr rtl="0"/>
            <a:endParaRPr lang="en-GB" sz="1600" noProof="0" dirty="0" smtClean="0">
              <a:solidFill>
                <a:srgbClr val="002060"/>
              </a:solidFill>
            </a:endParaRPr>
          </a:p>
          <a:p>
            <a:pPr rtl="0"/>
            <a:r>
              <a:rPr lang="fr-CH" sz="2400" dirty="0" smtClean="0">
                <a:solidFill>
                  <a:srgbClr val="002060"/>
                </a:solidFill>
              </a:rPr>
              <a:t>É</a:t>
            </a:r>
            <a:r>
              <a:rPr lang="fr" sz="2400" dirty="0" smtClean="0">
                <a:solidFill>
                  <a:srgbClr val="002060"/>
                </a:solidFill>
              </a:rPr>
              <a:t>crivez sur</a:t>
            </a:r>
            <a:r>
              <a:rPr lang="fr" sz="2400" noProof="0" dirty="0" smtClean="0">
                <a:solidFill>
                  <a:srgbClr val="002060"/>
                </a:solidFill>
              </a:rPr>
              <a:t> </a:t>
            </a:r>
            <a:r>
              <a:rPr lang="fr" sz="2400" noProof="0" dirty="0">
                <a:solidFill>
                  <a:srgbClr val="002060"/>
                </a:solidFill>
              </a:rPr>
              <a:t>l’étiquette </a:t>
            </a:r>
            <a:r>
              <a:rPr lang="fr" sz="2400" noProof="0" dirty="0" smtClean="0">
                <a:solidFill>
                  <a:srgbClr val="002060"/>
                </a:solidFill>
              </a:rPr>
              <a:t>à l’extérieur </a:t>
            </a:r>
            <a:r>
              <a:rPr lang="fr" sz="2400" noProof="0" dirty="0">
                <a:solidFill>
                  <a:srgbClr val="002060"/>
                </a:solidFill>
              </a:rPr>
              <a:t>du récipient avec </a:t>
            </a:r>
            <a:r>
              <a:rPr lang="fr" sz="2400" noProof="0" dirty="0" smtClean="0">
                <a:solidFill>
                  <a:srgbClr val="002060"/>
                </a:solidFill>
              </a:rPr>
              <a:t>un stilo permanente</a:t>
            </a:r>
            <a:r>
              <a:rPr lang="fr" sz="2400" noProof="0" dirty="0">
                <a:solidFill>
                  <a:srgbClr val="002060"/>
                </a:solidFill>
              </a:rPr>
              <a:t>.</a:t>
            </a:r>
          </a:p>
          <a:p>
            <a:pPr rtl="0"/>
            <a:endParaRPr lang="en-GB" sz="1600" noProof="0" dirty="0" smtClean="0">
              <a:solidFill>
                <a:srgbClr val="002060"/>
              </a:solidFill>
            </a:endParaRPr>
          </a:p>
          <a:p>
            <a:pPr rtl="0"/>
            <a:r>
              <a:rPr lang="fr" sz="2400" noProof="0" dirty="0">
                <a:solidFill>
                  <a:srgbClr val="002060"/>
                </a:solidFill>
              </a:rPr>
              <a:t>N’apposez jamais l’étiquette sur le couvercle.</a:t>
            </a:r>
          </a:p>
          <a:p>
            <a:pPr rtl="0">
              <a:buNone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4400" noProof="0"/>
              <a:t>Étiquetage du récipient à échantillon</a:t>
            </a:r>
            <a:endParaRPr lang="en-GB" sz="4400" noProof="0" dirty="0"/>
          </a:p>
        </p:txBody>
      </p:sp>
      <p:pic>
        <p:nvPicPr>
          <p:cNvPr id="4" name="Picture 3" descr="#14 Writing on container"/>
          <p:cNvPicPr>
            <a:picLocks noChangeAspect="1" noChangeArrowheads="1"/>
          </p:cNvPicPr>
          <p:nvPr/>
        </p:nvPicPr>
        <p:blipFill>
          <a:blip r:embed="rId2" cstate="print"/>
          <a:srcRect l="1909" t="4080" r="4626" b="2664"/>
          <a:stretch>
            <a:fillRect/>
          </a:stretch>
        </p:blipFill>
        <p:spPr bwMode="auto">
          <a:xfrm>
            <a:off x="4336207" y="1539652"/>
            <a:ext cx="5830643" cy="44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noProof="0" dirty="0"/>
              <a:t>Choisir les  récipients </a:t>
            </a:r>
            <a:r>
              <a:rPr lang="fr" noProof="0" dirty="0" smtClean="0"/>
              <a:t>d’échantillons </a:t>
            </a:r>
            <a:r>
              <a:rPr lang="fr" noProof="0" dirty="0"/>
              <a:t>appropriés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noProof="0" dirty="0" smtClean="0"/>
              <a:t>Moment </a:t>
            </a:r>
            <a:r>
              <a:rPr lang="fr" noProof="0" dirty="0"/>
              <a:t>de la collecte de l'échantillon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noProof="0" dirty="0" smtClean="0"/>
              <a:t>Comment collecter </a:t>
            </a:r>
            <a:r>
              <a:rPr lang="fr" noProof="0" dirty="0"/>
              <a:t>un échantillon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noProof="0" dirty="0" smtClean="0"/>
              <a:t>Manipulation </a:t>
            </a:r>
            <a:r>
              <a:rPr lang="fr" noProof="0" dirty="0"/>
              <a:t>des échantillons et leur référence pour les tests</a:t>
            </a:r>
            <a:endParaRPr lang="en-GB" noProof="0" dirty="0" smtClean="0">
              <a:solidFill>
                <a:srgbClr val="00194C"/>
              </a:solidFill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noProof="0" dirty="0" smtClean="0"/>
              <a:t>Etiquetage </a:t>
            </a:r>
            <a:r>
              <a:rPr lang="fr" noProof="0" dirty="0"/>
              <a:t>des échantillons</a:t>
            </a:r>
          </a:p>
          <a:p>
            <a:pPr rtl="0">
              <a:buNone/>
            </a:pPr>
            <a:endParaRPr lang="en-GB" noProof="0" dirty="0" smtClean="0">
              <a:latin typeface="Calibri" pitchFamily="34" charset="0"/>
            </a:endParaRPr>
          </a:p>
          <a:p>
            <a:pPr rtl="0">
              <a:buNone/>
            </a:pPr>
            <a:endParaRPr lang="en-GB" noProof="0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rtl="0" eaLnBrk="1" hangingPunct="1">
              <a:defRPr/>
            </a:pPr>
            <a:r>
              <a:rPr lang="fr" noProof="0" dirty="0"/>
              <a:t>  </a:t>
            </a:r>
            <a:endParaRPr lang="en-GB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rtlCol="0" anchor="ctr"/>
          <a:lstStyle/>
          <a:p>
            <a:pPr algn="ctr" defTabSz="1041156"/>
            <a:r>
              <a:rPr lang="fr" sz="4400" dirty="0">
                <a:latin typeface="Calibri" pitchFamily="34" charset="0"/>
              </a:rPr>
              <a:t>Contenu de ce module</a:t>
            </a:r>
          </a:p>
        </p:txBody>
      </p:sp>
    </p:spTree>
    <p:extLst>
      <p:ext uri="{BB962C8B-B14F-4D97-AF65-F5344CB8AC3E}">
        <p14:creationId xmlns:p14="http://schemas.microsoft.com/office/powerpoint/2010/main" val="40787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  <a:spcAft>
                <a:spcPts val="799"/>
              </a:spcAft>
              <a:defRPr/>
            </a:pPr>
            <a:r>
              <a:rPr lang="fr" sz="2000">
                <a:solidFill>
                  <a:srgbClr val="002060"/>
                </a:solidFill>
              </a:rPr>
              <a:t>Vérifiez la quantité et la qualité des échantillons :</a:t>
            </a:r>
          </a:p>
          <a:p>
            <a:pPr lvl="1" rtl="0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fr" sz="2000"/>
              <a:t>Vérifiez le volume (idéalement 1 à 4 ml; il faut un minimum de 1 ml pour le test Xpert MTB/RIF)</a:t>
            </a:r>
          </a:p>
          <a:p>
            <a:pPr lvl="1" rtl="0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fr" sz="2000"/>
              <a:t>Enregistrez la cohérence de l’expectoration (muqueuse, purulente, sanguinolente ou aqueuse) sur le formulaire de rapport</a:t>
            </a:r>
          </a:p>
          <a:p>
            <a:pPr lvl="1" rtl="0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fr" sz="2000"/>
              <a:t>Veillez à ce que les spécimens ne contiennent pas d’aliments ou d’autres particules.</a:t>
            </a:r>
          </a:p>
          <a:p>
            <a:pPr rtl="0">
              <a:lnSpc>
                <a:spcPct val="90000"/>
              </a:lnSpc>
              <a:spcBef>
                <a:spcPts val="799"/>
              </a:spcBef>
              <a:defRPr/>
            </a:pPr>
            <a:r>
              <a:rPr lang="fr" sz="2000">
                <a:solidFill>
                  <a:srgbClr val="002060"/>
                </a:solidFill>
              </a:rPr>
              <a:t>Vérifiez que l'information du patient est complète, et que le test Xpert MTB/RIF a été demandée conformément aux lignes directrices du PNT.</a:t>
            </a:r>
          </a:p>
          <a:p>
            <a:pPr rtl="0">
              <a:lnSpc>
                <a:spcPct val="90000"/>
              </a:lnSpc>
              <a:spcBef>
                <a:spcPts val="799"/>
              </a:spcBef>
              <a:defRPr/>
            </a:pPr>
            <a:r>
              <a:rPr lang="fr" sz="2000">
                <a:solidFill>
                  <a:srgbClr val="002060"/>
                </a:solidFill>
              </a:rPr>
              <a:t>Suivez les lignes directrices du PNT pour rejeter des échantillons. </a:t>
            </a:r>
          </a:p>
          <a:p>
            <a:pPr rtl="0">
              <a:lnSpc>
                <a:spcPct val="90000"/>
              </a:lnSpc>
              <a:spcBef>
                <a:spcPts val="799"/>
              </a:spcBef>
              <a:defRPr/>
            </a:pPr>
            <a:r>
              <a:rPr lang="fr" sz="2000">
                <a:solidFill>
                  <a:srgbClr val="002060"/>
                </a:solidFill>
              </a:rPr>
              <a:t>Assurez-vous que l'information du patient est complète sur le formulaire de demande et le récipient à échantillon et faire en sorte que les informations correspondent.	</a:t>
            </a:r>
          </a:p>
          <a:p>
            <a:pPr rtl="0">
              <a:lnSpc>
                <a:spcPct val="90000"/>
              </a:lnSpc>
              <a:spcBef>
                <a:spcPts val="799"/>
              </a:spcBef>
              <a:defRPr/>
            </a:pPr>
            <a:r>
              <a:rPr lang="fr" sz="2000">
                <a:solidFill>
                  <a:srgbClr val="002060"/>
                </a:solidFill>
              </a:rPr>
              <a:t>Enregistrez l'échantillon dans le registre de laboratoire et attribuez un numéro de série de laboratoire à cet échantillon.</a:t>
            </a:r>
          </a:p>
          <a:p>
            <a:pPr rtl="0"/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4000" noProof="0"/>
              <a:t>Réception des échantillons en laboratoire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4194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" sz="2400"/>
              <a:t>Les locaux périphériques qui n'effectuent pas de tests Xpert MTB/RIF devraient envoyer les patients ou les spécimens à un laboratoire de tests.</a:t>
            </a:r>
          </a:p>
          <a:p>
            <a:pPr rtl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>
                <a:solidFill>
                  <a:srgbClr val="00194C"/>
                </a:solidFill>
              </a:rPr>
              <a:t>Systèmes d'orientation </a:t>
            </a:r>
            <a:endParaRPr lang="en-GB" sz="4400" noProof="0" dirty="0">
              <a:solidFill>
                <a:srgbClr val="00194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47194"/>
              </p:ext>
            </p:extLst>
          </p:nvPr>
        </p:nvGraphicFramePr>
        <p:xfrm>
          <a:off x="591791" y="2867193"/>
          <a:ext cx="9577064" cy="3977004"/>
        </p:xfrm>
        <a:graphic>
          <a:graphicData uri="http://schemas.openxmlformats.org/drawingml/2006/table">
            <a:tbl>
              <a:tblPr firstRow="1" bandRow="1"/>
              <a:tblGrid>
                <a:gridCol w="1900884"/>
                <a:gridCol w="3571724"/>
                <a:gridCol w="4104456"/>
              </a:tblGrid>
              <a:tr h="341997">
                <a:tc>
                  <a:txBody>
                    <a:bodyPr/>
                    <a:lstStyle/>
                    <a:p>
                      <a:pPr algn="l" rtl="0"/>
                      <a:endParaRPr lang="en-US" sz="180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800" b="1" noProof="0">
                          <a:solidFill>
                            <a:srgbClr val="00194C"/>
                          </a:solidFill>
                        </a:rPr>
                        <a:t>Si les patients sont référés</a:t>
                      </a:r>
                      <a:endParaRPr lang="en-US" sz="1800" b="1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800" b="1">
                          <a:solidFill>
                            <a:srgbClr val="00194C"/>
                          </a:solidFill>
                        </a:rPr>
                        <a:t>Si les échantillons sont référés</a:t>
                      </a:r>
                      <a:endParaRPr lang="en-US" sz="18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1154710">
                <a:tc>
                  <a:txBody>
                    <a:bodyPr/>
                    <a:lstStyle/>
                    <a:p>
                      <a:pPr algn="l" rtl="0"/>
                      <a:r>
                        <a:rPr lang="fr" sz="1800" b="1">
                          <a:solidFill>
                            <a:srgbClr val="00194C"/>
                          </a:solidFill>
                        </a:rPr>
                        <a:t>Avantages</a:t>
                      </a:r>
                      <a:endParaRPr lang="en-US" sz="18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fr" sz="1500">
                          <a:solidFill>
                            <a:srgbClr val="00194C"/>
                          </a:solidFill>
                        </a:rPr>
                        <a:t> La collecte d’expectorations peut être surveillée</a:t>
                      </a: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/>
                      </a:r>
                      <a:b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</a:br>
                      <a:r>
                        <a:rPr lang="fr" sz="1500">
                          <a:solidFill>
                            <a:srgbClr val="00194C"/>
                          </a:solidFill>
                        </a:rPr>
                        <a:t>et la collecte peut être répétée si le premier échantillon n'est pas satisfaisant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fr" sz="1500">
                          <a:solidFill>
                            <a:srgbClr val="00194C"/>
                          </a:solidFill>
                        </a:rPr>
                        <a:t> Le traitement peut être initié plus rapidement.</a:t>
                      </a: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fr" sz="1500" noProof="0">
                          <a:solidFill>
                            <a:srgbClr val="00194C"/>
                          </a:solidFill>
                        </a:rPr>
                        <a:t> Le patient n'a pas à voyager.</a:t>
                      </a:r>
                      <a:endParaRPr lang="en-US" sz="1500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0249">
                <a:tc>
                  <a:txBody>
                    <a:bodyPr/>
                    <a:lstStyle/>
                    <a:p>
                      <a:pPr algn="l" rtl="0"/>
                      <a:r>
                        <a:rPr lang="fr" sz="1800" b="1">
                          <a:solidFill>
                            <a:srgbClr val="00194C"/>
                          </a:solidFill>
                        </a:rPr>
                        <a:t>Inconvénients</a:t>
                      </a:r>
                      <a:endParaRPr lang="en-US" sz="18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fr" sz="1500" noProof="0">
                          <a:solidFill>
                            <a:srgbClr val="00194C"/>
                          </a:solidFill>
                        </a:rPr>
                        <a:t>  Exige que les patients voyagent.</a:t>
                      </a:r>
                      <a:endParaRPr lang="en-US" sz="1500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fr" sz="1500">
                          <a:solidFill>
                            <a:srgbClr val="00194C"/>
                          </a:solidFill>
                        </a:rPr>
                        <a:t> Nécessite des systèmes en place pour l'expédition et le transport en toute sécurité.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fr" sz="1500">
                          <a:solidFill>
                            <a:srgbClr val="00194C"/>
                          </a:solidFill>
                        </a:rPr>
                        <a:t> Exige un système efficace pour la transmission des résultats.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fr" sz="1500">
                          <a:solidFill>
                            <a:srgbClr val="00194C"/>
                          </a:solidFill>
                        </a:rPr>
                        <a:t> Le transport d'échantillons peut exiger la chaîne du froid, ou des agents de conservation.</a:t>
                      </a:r>
                      <a:endParaRPr lang="en-US" sz="150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spcBef>
                <a:spcPts val="599"/>
              </a:spcBef>
            </a:pPr>
            <a:r>
              <a:rPr lang="fr" sz="2300"/>
              <a:t>L'expédition des échantillons constitue un risque de santé publique, et l'expéditeur est responsable de s'assurer que les échantillons sont emballés en toute sécurité.</a:t>
            </a:r>
          </a:p>
          <a:p>
            <a:pPr rtl="0">
              <a:spcBef>
                <a:spcPts val="599"/>
              </a:spcBef>
            </a:pPr>
            <a:r>
              <a:rPr lang="fr" sz="2300" b="1"/>
              <a:t>Triple emballage </a:t>
            </a:r>
            <a:r>
              <a:rPr lang="fr" sz="2300"/>
              <a:t>(décrit dans les diapositives ultérieures) doit être utilisé :</a:t>
            </a:r>
          </a:p>
          <a:p>
            <a:pPr lvl="1" rtl="0">
              <a:spcBef>
                <a:spcPts val="599"/>
              </a:spcBef>
            </a:pPr>
            <a:r>
              <a:rPr lang="fr" sz="2300"/>
              <a:t>Les solutions adaptées localement peuvent être utilisées tant que les règles de sécurité sont respectées.</a:t>
            </a:r>
          </a:p>
          <a:p>
            <a:pPr rtl="0">
              <a:spcBef>
                <a:spcPts val="599"/>
              </a:spcBef>
            </a:pPr>
            <a:r>
              <a:rPr lang="fr" sz="2300"/>
              <a:t>Des lignes directrices propres au pays doivent être suivies afin de classer l’échantillon et ses risques associés de façon correcte (par exemple, la catégorie A ou B, selon la ligne directrice de l’OMS sur la réglementation pour le transport des matières infectieuses, 2013 – 2014).</a:t>
            </a:r>
          </a:p>
          <a:p>
            <a:pPr rtl="0">
              <a:spcBef>
                <a:spcPts val="599"/>
              </a:spcBef>
              <a:buNone/>
            </a:pPr>
            <a:endParaRPr lang="en-GB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>
                <a:solidFill>
                  <a:srgbClr val="00194C"/>
                </a:solidFill>
              </a:rPr>
              <a:t>Référence de l'échantillon</a:t>
            </a:r>
            <a:endParaRPr lang="en-GB" sz="4400" noProof="0" dirty="0">
              <a:solidFill>
                <a:srgbClr val="00194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15172" y="5705947"/>
            <a:ext cx="3501555" cy="783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3119" y="5801954"/>
            <a:ext cx="2883608" cy="70625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>
              <a:defRPr/>
            </a:pPr>
            <a:r>
              <a:rPr lang="fr" sz="2000" i="1" dirty="0"/>
              <a:t>À </a:t>
            </a:r>
            <a:r>
              <a:rPr lang="fr" sz="2000" i="1" dirty="0" smtClean="0"/>
              <a:t>personnaliser pour </a:t>
            </a:r>
            <a:r>
              <a:rPr lang="fr" sz="2000" i="1" dirty="0"/>
              <a:t>chaque pays</a:t>
            </a:r>
          </a:p>
        </p:txBody>
      </p:sp>
      <p:pic>
        <p:nvPicPr>
          <p:cNvPr id="7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8" y="5801954"/>
            <a:ext cx="494222" cy="6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spcBef>
                <a:spcPts val="300"/>
              </a:spcBef>
            </a:pPr>
            <a:r>
              <a:rPr lang="fr" sz="2000" dirty="0"/>
              <a:t>Les échantillons doivent être transportés à un laboratoire aussi rapidement que possible : </a:t>
            </a:r>
          </a:p>
          <a:p>
            <a:pPr lvl="1" rtl="0">
              <a:spcBef>
                <a:spcPts val="300"/>
              </a:spcBef>
            </a:pPr>
            <a:r>
              <a:rPr lang="fr" sz="2000" dirty="0"/>
              <a:t>Un échantillon d’expectoration qui a été retardé pendant le transport peut toujours être examiné au microscope et Xpert MTB/RIFF.</a:t>
            </a:r>
          </a:p>
          <a:p>
            <a:pPr rtl="0">
              <a:spcBef>
                <a:spcPts val="300"/>
              </a:spcBef>
            </a:pPr>
            <a:r>
              <a:rPr lang="fr" sz="2000" dirty="0"/>
              <a:t>Lorsque </a:t>
            </a:r>
            <a:r>
              <a:rPr lang="fr" sz="2000" dirty="0" smtClean="0"/>
              <a:t>possible</a:t>
            </a:r>
            <a:r>
              <a:rPr lang="fr" sz="2000" dirty="0"/>
              <a:t>, les échantillons seront réfrigérés à </a:t>
            </a:r>
            <a:r>
              <a:rPr lang="fr" sz="2000" dirty="0" smtClean="0"/>
              <a:t>2–8°C </a:t>
            </a:r>
            <a:r>
              <a:rPr lang="fr" sz="2000" dirty="0"/>
              <a:t>pour 10 jours au maximum. Cependant, lorsque nécessaire, les échantillons peuvent être stockés à une température maximale de 35°C pour 3 jours et ensuite réfrigérés à 2–8°C pendant une période maximale combinée de 10 jours.</a:t>
            </a:r>
          </a:p>
          <a:p>
            <a:pPr rtl="0">
              <a:spcBef>
                <a:spcPts val="300"/>
              </a:spcBef>
            </a:pPr>
            <a:r>
              <a:rPr lang="fr" sz="2000" dirty="0"/>
              <a:t>Le nombre total d'échantillons dans un récipient de transport correspondra au nombre de formulaires de demande qui les accompagnent.</a:t>
            </a:r>
          </a:p>
          <a:p>
            <a:pPr rtl="0">
              <a:spcBef>
                <a:spcPts val="300"/>
              </a:spcBef>
            </a:pPr>
            <a:r>
              <a:rPr lang="fr" sz="2000" dirty="0"/>
              <a:t>Le nombre d'identification sur chaque récipient à échantillon correspondra au nombre indiqué sur le formulaire de demande.</a:t>
            </a:r>
          </a:p>
          <a:p>
            <a:pPr rtl="0">
              <a:spcBef>
                <a:spcPts val="300"/>
              </a:spcBef>
            </a:pPr>
            <a:r>
              <a:rPr lang="fr" sz="2000" dirty="0"/>
              <a:t>Les formulaires </a:t>
            </a:r>
            <a:r>
              <a:rPr lang="fr" sz="2000" dirty="0" smtClean="0"/>
              <a:t>d’accompagnement doivent </a:t>
            </a:r>
            <a:r>
              <a:rPr lang="fr" sz="2000" dirty="0"/>
              <a:t>contenir les informations requises pour chaque patient</a:t>
            </a:r>
            <a:r>
              <a:rPr lang="fr" sz="2100" dirty="0"/>
              <a:t>.</a:t>
            </a:r>
          </a:p>
          <a:p>
            <a:pPr rtl="0"/>
            <a:endParaRPr lang="en-GB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noProof="0"/>
              <a:t>Transport des échantillons</a:t>
            </a:r>
            <a:endParaRPr lang="en-GB" noProof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992392" y="1116359"/>
            <a:ext cx="4176464" cy="4953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2391" y="1164424"/>
            <a:ext cx="4176463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>
              <a:defRPr/>
            </a:pPr>
            <a:r>
              <a:rPr lang="fr" sz="2000" i="1" dirty="0" smtClean="0"/>
              <a:t>À personnaliser pour </a:t>
            </a:r>
            <a:r>
              <a:rPr lang="fr" sz="2000" i="1" dirty="0"/>
              <a:t>chaque pays</a:t>
            </a:r>
          </a:p>
        </p:txBody>
      </p:sp>
      <p:pic>
        <p:nvPicPr>
          <p:cNvPr id="7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69" y="1062985"/>
            <a:ext cx="494222" cy="6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6394063" cy="4439703"/>
          </a:xfrm>
        </p:spPr>
        <p:txBody>
          <a:bodyPr rtlCol="0"/>
          <a:lstStyle/>
          <a:p>
            <a:pPr rtl="0">
              <a:buNone/>
            </a:pPr>
            <a:r>
              <a:rPr lang="fr" b="1" noProof="0">
                <a:solidFill>
                  <a:srgbClr val="474B78"/>
                </a:solidFill>
              </a:rPr>
              <a:t>Emballage primaire </a:t>
            </a:r>
          </a:p>
          <a:p>
            <a:pPr rtl="0"/>
            <a:r>
              <a:rPr lang="fr" noProof="0"/>
              <a:t>Emballez le récipient étanche en ouate ou serviettes en papier qui peuvent absorber les éventuelles fuites.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/>
              <a:t>Triple emballage : Étape 1 de 3</a:t>
            </a:r>
            <a:endParaRPr lang="en-GB" sz="4400" noProof="0" dirty="0"/>
          </a:p>
        </p:txBody>
      </p:sp>
      <p:pic>
        <p:nvPicPr>
          <p:cNvPr id="3074" name="Picture 2" descr="IMG_0835"/>
          <p:cNvPicPr>
            <a:picLocks noChangeAspect="1" noChangeArrowheads="1"/>
          </p:cNvPicPr>
          <p:nvPr/>
        </p:nvPicPr>
        <p:blipFill>
          <a:blip r:embed="rId2" cstate="print"/>
          <a:srcRect l="9807" t="56868" r="69261" b="7976"/>
          <a:stretch>
            <a:fillRect/>
          </a:stretch>
        </p:blipFill>
        <p:spPr bwMode="auto">
          <a:xfrm>
            <a:off x="7519580" y="1539652"/>
            <a:ext cx="26492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7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6466071" cy="4439703"/>
          </a:xfrm>
        </p:spPr>
        <p:txBody>
          <a:bodyPr rtlCol="0"/>
          <a:lstStyle/>
          <a:p>
            <a:pPr rtl="0">
              <a:buNone/>
            </a:pPr>
            <a:r>
              <a:rPr lang="fr" b="1" noProof="0">
                <a:solidFill>
                  <a:srgbClr val="474B78"/>
                </a:solidFill>
              </a:rPr>
              <a:t>Emballage secondaire </a:t>
            </a:r>
            <a:r>
              <a:rPr lang="fr" noProof="0">
                <a:solidFill>
                  <a:srgbClr val="474B78"/>
                </a:solidFill>
              </a:rPr>
              <a:t> </a:t>
            </a:r>
          </a:p>
          <a:p>
            <a:pPr rtl="0"/>
            <a:r>
              <a:rPr lang="fr" noProof="0"/>
              <a:t>Placez le récipient emballé dans un récipient secondaire, comme un</a:t>
            </a:r>
            <a:r>
              <a:rPr lang="fr"/>
              <a:t> sac en plastique hermétique </a:t>
            </a:r>
            <a:r>
              <a:rPr lang="fr" noProof="0"/>
              <a:t>ou un autre récipient.</a:t>
            </a:r>
          </a:p>
          <a:p>
            <a:pPr rtl="0"/>
            <a:endParaRPr lang="en-GB" noProof="0" dirty="0" smtClean="0"/>
          </a:p>
          <a:p>
            <a:pPr rtl="0"/>
            <a:r>
              <a:rPr lang="fr" noProof="0"/>
              <a:t>Placez le récipient secondaire dans un support </a:t>
            </a:r>
            <a:r>
              <a:rPr lang="fr"/>
              <a:t>pour éviter les fuites</a:t>
            </a:r>
            <a:r>
              <a:rPr lang="fr" noProof="0"/>
              <a:t>.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/>
              <a:t>Triple emballage : Étape 2 de 3</a:t>
            </a:r>
            <a:endParaRPr lang="en-GB" sz="4400" noProof="0" dirty="0"/>
          </a:p>
        </p:txBody>
      </p:sp>
      <p:grpSp>
        <p:nvGrpSpPr>
          <p:cNvPr id="4" name="Grouper 3"/>
          <p:cNvGrpSpPr/>
          <p:nvPr/>
        </p:nvGrpSpPr>
        <p:grpSpPr>
          <a:xfrm>
            <a:off x="7288535" y="1572269"/>
            <a:ext cx="2828256" cy="4534862"/>
            <a:chOff x="7093758" y="1572269"/>
            <a:chExt cx="3095041" cy="4962628"/>
          </a:xfrm>
        </p:grpSpPr>
        <p:pic>
          <p:nvPicPr>
            <p:cNvPr id="4098" name="Picture 3" descr="IMG_0835"/>
            <p:cNvPicPr>
              <a:picLocks noChangeAspect="1" noChangeArrowheads="1"/>
            </p:cNvPicPr>
            <p:nvPr/>
          </p:nvPicPr>
          <p:blipFill>
            <a:blip r:embed="rId2" cstate="print"/>
            <a:srcRect l="29378" t="60724" r="44415" b="10924"/>
            <a:stretch>
              <a:fillRect/>
            </a:stretch>
          </p:blipFill>
          <p:spPr bwMode="auto">
            <a:xfrm>
              <a:off x="7093758" y="1572269"/>
              <a:ext cx="3095041" cy="251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DSCF048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758" y="4217748"/>
              <a:ext cx="3095041" cy="231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3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spcBef>
                <a:spcPts val="1198"/>
              </a:spcBef>
              <a:buNone/>
            </a:pPr>
            <a:r>
              <a:rPr lang="fr" sz="2400" b="1" noProof="0">
                <a:solidFill>
                  <a:srgbClr val="474B78"/>
                </a:solidFill>
              </a:rPr>
              <a:t>Emballage tertiaire </a:t>
            </a:r>
            <a:r>
              <a:rPr lang="fr" sz="2400" noProof="0">
                <a:solidFill>
                  <a:srgbClr val="474B78"/>
                </a:solidFill>
              </a:rPr>
              <a:t> </a:t>
            </a:r>
          </a:p>
          <a:p>
            <a:pPr rtl="0">
              <a:spcBef>
                <a:spcPts val="1198"/>
              </a:spcBef>
            </a:pPr>
            <a:r>
              <a:rPr lang="fr" sz="2400"/>
              <a:t>Placez le récipient secondaire et son contenu dans un réfrigérateur ou un autre récipient adéquat en position verticale.</a:t>
            </a:r>
          </a:p>
          <a:p>
            <a:pPr rtl="0">
              <a:spcBef>
                <a:spcPts val="1198"/>
              </a:spcBef>
            </a:pPr>
            <a:r>
              <a:rPr lang="fr" sz="2400" b="1"/>
              <a:t>Appliquez le symbole de danger biologique </a:t>
            </a:r>
            <a:r>
              <a:rPr lang="fr" sz="2400">
                <a:solidFill>
                  <a:srgbClr val="002060"/>
                </a:solidFill>
              </a:rPr>
              <a:t>–</a:t>
            </a:r>
            <a:r>
              <a:rPr lang="fr" sz="2400" b="1"/>
              <a:t> avec les marquages et l'étiquetage appropriées pour la catégorie d'échantillons </a:t>
            </a:r>
            <a:r>
              <a:rPr lang="fr" sz="2400">
                <a:solidFill>
                  <a:srgbClr val="002060"/>
                </a:solidFill>
              </a:rPr>
              <a:t>–</a:t>
            </a:r>
            <a:r>
              <a:rPr lang="fr" sz="2400" b="1"/>
              <a:t> sur l'emballage tertiaire.</a:t>
            </a:r>
          </a:p>
          <a:p>
            <a:pPr rtl="0">
              <a:buNone/>
            </a:pPr>
            <a:endParaRPr lang="en-GB" sz="2400" noProof="0" dirty="0" smtClean="0"/>
          </a:p>
          <a:p>
            <a:pPr rtl="0">
              <a:buNone/>
            </a:pPr>
            <a:endParaRPr lang="en-GB" sz="2400" noProof="0" dirty="0" smtClean="0"/>
          </a:p>
          <a:p>
            <a:pPr rtl="0"/>
            <a:endParaRPr lang="en-GB" sz="2400" noProof="0" dirty="0" smtClean="0"/>
          </a:p>
          <a:p>
            <a:pPr rtl="0">
              <a:buNone/>
            </a:pPr>
            <a:endParaRPr lang="en-GB" sz="2400" noProof="0" dirty="0" smtClean="0"/>
          </a:p>
          <a:p>
            <a:pPr rtl="0">
              <a:buNone/>
            </a:pPr>
            <a:endParaRPr lang="en-GB" sz="24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/>
              <a:t>Triple emballage : Étape 3 de 3</a:t>
            </a:r>
            <a:endParaRPr lang="en-GB" sz="4400" noProof="0" dirty="0"/>
          </a:p>
        </p:txBody>
      </p:sp>
      <p:grpSp>
        <p:nvGrpSpPr>
          <p:cNvPr id="5" name="Grouper 4"/>
          <p:cNvGrpSpPr/>
          <p:nvPr/>
        </p:nvGrpSpPr>
        <p:grpSpPr>
          <a:xfrm>
            <a:off x="531850" y="4453598"/>
            <a:ext cx="8700901" cy="2198622"/>
            <a:chOff x="410337" y="4165566"/>
            <a:chExt cx="9555442" cy="2414555"/>
          </a:xfrm>
        </p:grpSpPr>
        <p:pic>
          <p:nvPicPr>
            <p:cNvPr id="21506" name="Picture 2" descr="\\FS-KNCV-02\Homefolders\anisimova\KNCV\TBCARE\Core Projects\APA3\APPROVED\C2.11\SPUTUM COLLECTION\COOLER BO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8738" y="4192642"/>
              <a:ext cx="2391939" cy="2387478"/>
            </a:xfrm>
            <a:prstGeom prst="rect">
              <a:avLst/>
            </a:prstGeom>
            <a:noFill/>
          </p:spPr>
        </p:pic>
        <p:pic>
          <p:nvPicPr>
            <p:cNvPr id="21507" name="Picture 3" descr="\\FS-KNCV-02\Homefolders\anisimova\KNCV\TBCARE\Core Projects\APA3\APPROVED\C2.11\SPUTUM COLLECTION\CARTOON COOLER BOX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3763" y="4165566"/>
              <a:ext cx="2032016" cy="2414555"/>
            </a:xfrm>
            <a:prstGeom prst="rect">
              <a:avLst/>
            </a:prstGeom>
            <a:noFill/>
          </p:spPr>
        </p:pic>
        <p:pic>
          <p:nvPicPr>
            <p:cNvPr id="6" name="Picture 5" descr="IMG_0835"/>
            <p:cNvPicPr/>
            <p:nvPr/>
          </p:nvPicPr>
          <p:blipFill>
            <a:blip r:embed="rId4" cstate="print"/>
            <a:srcRect l="53201" t="23981" b="7976"/>
            <a:stretch>
              <a:fillRect/>
            </a:stretch>
          </p:blipFill>
          <p:spPr bwMode="auto">
            <a:xfrm>
              <a:off x="5192257" y="4192643"/>
              <a:ext cx="2294705" cy="236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4" descr="\\FS-KNCV-02\Homefolders\anisimova\KNCV\TBCARE\Core Projects\APA3\APPROVED\C2.11\SPUTUM COLLECTION\BIOHAZARD SIG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337" y="4328516"/>
              <a:ext cx="1954810" cy="2018680"/>
            </a:xfrm>
            <a:prstGeom prst="rect">
              <a:avLst/>
            </a:prstGeom>
            <a:noFill/>
          </p:spPr>
        </p:pic>
      </p:grpSp>
      <p:sp>
        <p:nvSpPr>
          <p:cNvPr id="4" name="Oval 3"/>
          <p:cNvSpPr/>
          <p:nvPr/>
        </p:nvSpPr>
        <p:spPr bwMode="auto">
          <a:xfrm>
            <a:off x="5947093" y="4928890"/>
            <a:ext cx="1269434" cy="12417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34432" y="1601653"/>
            <a:ext cx="4720815" cy="4978559"/>
          </a:xfrm>
        </p:spPr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fr" sz="2000" b="1" dirty="0">
                <a:solidFill>
                  <a:srgbClr val="474B78"/>
                </a:solidFill>
              </a:rPr>
              <a:t>Objectifs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fr" sz="2000" dirty="0"/>
              <a:t>Pour pratiquer l'éducation d’une personne soupçonnée d'être atteinte </a:t>
            </a:r>
            <a:r>
              <a:rPr lang="fr" sz="2000" dirty="0" smtClean="0"/>
              <a:t>par </a:t>
            </a:r>
            <a:r>
              <a:rPr lang="fr" sz="2000" dirty="0"/>
              <a:t>la tuberculose sur l'importance d'un échantillon d’expectoration correctement collecté et pratiquer l’offre d’instructions sur la façon de prélever un échantillon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fr" sz="2000" dirty="0"/>
              <a:t>Pour pratiquer l’emballage des échantillons d'expectoration pour le renvoi.</a:t>
            </a:r>
          </a:p>
          <a:p>
            <a:pPr marL="0" indent="0" rtl="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None/>
            </a:pPr>
            <a:endParaRPr lang="en-GB" sz="1400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fr" sz="2000" b="1" dirty="0">
                <a:solidFill>
                  <a:srgbClr val="474B78"/>
                </a:solidFill>
              </a:rPr>
              <a:t>Durée totale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fr" sz="2000" dirty="0"/>
              <a:t>40 minutes.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272311" y="1539652"/>
            <a:ext cx="4879480" cy="4978559"/>
          </a:xfrm>
        </p:spPr>
        <p:txBody>
          <a:bodyPr rtlCol="0"/>
          <a:lstStyle/>
          <a:p>
            <a:pPr marL="0" indent="0" defTabSz="1041632" rtl="0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buNone/>
              <a:defRPr/>
            </a:pPr>
            <a:r>
              <a:rPr lang="fr" sz="2200" b="1" kern="0" dirty="0">
                <a:solidFill>
                  <a:schemeClr val="accent5"/>
                </a:solidFill>
              </a:rPr>
              <a:t>Processus </a:t>
            </a:r>
          </a:p>
          <a:p>
            <a:pPr marL="390017" indent="-390017" defTabSz="1041632" rtl="0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fr" sz="2000" kern="0" dirty="0"/>
              <a:t>Travail en groupes de 4.</a:t>
            </a:r>
          </a:p>
          <a:p>
            <a:pPr marL="390017" indent="-390017" defTabSz="1041632" rtl="0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fr" sz="2000" kern="0" dirty="0"/>
              <a:t>Choisissez les rôles : </a:t>
            </a:r>
            <a:r>
              <a:rPr lang="fr" sz="2000" b="1" kern="0" dirty="0"/>
              <a:t>travailleur de la santé, personne soupçonnée de tuberculose, répartiteur </a:t>
            </a:r>
            <a:r>
              <a:rPr lang="fr" sz="2000" kern="0" dirty="0"/>
              <a:t>et</a:t>
            </a:r>
            <a:r>
              <a:rPr lang="fr" sz="2000" b="1" kern="0" dirty="0"/>
              <a:t> observateur.</a:t>
            </a:r>
            <a:endParaRPr lang="en-US" sz="2000" kern="0" dirty="0"/>
          </a:p>
          <a:p>
            <a:pPr marL="390017" indent="-390017" defTabSz="1041632" rtl="0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fr" sz="2000" kern="0" dirty="0"/>
              <a:t>Le travailleur de la santé donne à la personne soupçonnée de tuberculose des instructions sur comment produire un échantillon et fournit ensuite l'échantillon à l’expéditeur pour l'emballage ; l'observateur fournit sa rétroaction.</a:t>
            </a:r>
          </a:p>
          <a:p>
            <a:pPr marL="390017" indent="-390017" defTabSz="1041632" rtl="0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fr" sz="2000" kern="0" dirty="0"/>
              <a:t>Inversez les rôles et répétez le processus jusqu'à ce que tout le monde ait joué tous les rôles.</a:t>
            </a:r>
          </a:p>
          <a:p>
            <a:pPr rtl="0"/>
            <a:endParaRPr lang="fr-FR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4400" noProof="0"/>
              <a:t>Jeu de rôle :  Collecte des échantillons 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39712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4431" y="1629252"/>
            <a:ext cx="9778439" cy="4439703"/>
          </a:xfrm>
        </p:spPr>
        <p:txBody>
          <a:bodyPr rtlCol="0">
            <a:noAutofit/>
          </a:bodyPr>
          <a:lstStyle/>
          <a:p>
            <a:pPr rtl="0">
              <a:lnSpc>
                <a:spcPct val="105000"/>
              </a:lnSpc>
              <a:spcBef>
                <a:spcPts val="0"/>
              </a:spcBef>
              <a:spcAft>
                <a:spcPts val="799"/>
              </a:spcAft>
              <a:defRPr/>
            </a:pPr>
            <a:r>
              <a:rPr lang="fr" sz="1800" dirty="0"/>
              <a:t>Est-ce que le travailleur de la santé a-t-il respecté les procédures appropriées ?</a:t>
            </a:r>
          </a:p>
          <a:p>
            <a:pPr lvl="1" rtl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fr" sz="1800" dirty="0"/>
              <a:t>REMPLISSEZ un </a:t>
            </a:r>
            <a:r>
              <a:rPr lang="fr" sz="1800" i="1" dirty="0"/>
              <a:t>formulaire d’examen d’expectoration</a:t>
            </a:r>
          </a:p>
          <a:p>
            <a:pPr lvl="1" rtl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fr" sz="1800" dirty="0"/>
              <a:t>Apposez des étiquettes sur les récipients à expectoration</a:t>
            </a:r>
          </a:p>
          <a:p>
            <a:pPr lvl="1" rtl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fr" sz="1800" dirty="0"/>
              <a:t>EXPLIQUEZ à la personne soupçonnée de tuberculose comment collecter l'expectoration et l'importance d'un spécimen correctement collecté</a:t>
            </a:r>
          </a:p>
          <a:p>
            <a:pPr lvl="1" rtl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fr" sz="1800" dirty="0"/>
              <a:t>DEMANDEZ à la </a:t>
            </a:r>
            <a:r>
              <a:rPr lang="fr" sz="1800" noProof="0" dirty="0"/>
              <a:t>personne soupçonnée de tuberculose de  </a:t>
            </a:r>
            <a:r>
              <a:rPr lang="fr" sz="1800" dirty="0"/>
              <a:t>produire un premier échantillon</a:t>
            </a:r>
          </a:p>
          <a:p>
            <a:pPr lvl="1" rtl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fr" sz="1800" dirty="0"/>
              <a:t>DEMANDEZ à la </a:t>
            </a:r>
            <a:r>
              <a:rPr lang="fr" sz="1800" noProof="0" dirty="0"/>
              <a:t>personne soupçonnée de tuberculose de </a:t>
            </a:r>
            <a:r>
              <a:rPr lang="fr" sz="1800" dirty="0"/>
              <a:t>prélever un autre échantillon le lendemain matin et ensuite </a:t>
            </a:r>
            <a:r>
              <a:rPr lang="fr" sz="1800" dirty="0" smtClean="0"/>
              <a:t>amenez-le </a:t>
            </a:r>
            <a:r>
              <a:rPr lang="fr" sz="1800" dirty="0"/>
              <a:t>au centre de diagnostic (OU modifiez ces conseils en harmonisation avec les lignes directrices du PNT)</a:t>
            </a:r>
          </a:p>
          <a:p>
            <a:pPr lvl="1" rtl="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fr" sz="1800" noProof="0" dirty="0"/>
              <a:t>EMBALLEZ correctement l'échantillon d’expectoration pour le renvoi.</a:t>
            </a:r>
            <a:endParaRPr lang="en-GB" sz="1800" dirty="0"/>
          </a:p>
          <a:p>
            <a:pPr rtl="0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fr" sz="1800" dirty="0"/>
              <a:t>Est-ce que la personne soupçonnée de tuberculose a-t-elle bien compris les instructions ?</a:t>
            </a:r>
          </a:p>
          <a:p>
            <a:pPr rtl="0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fr" sz="1800" dirty="0"/>
              <a:t>Est-ce que le répartiteur  a-t-il reçu l’emballage correctement et a-t-il achevé les formalités administratives correctement ?</a:t>
            </a:r>
          </a:p>
          <a:p>
            <a:pPr rtl="0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fr" sz="1800" dirty="0"/>
              <a:t>Quelles suggestions d'amélioration l'observateur -t-il remarqué 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sz="4400" noProof="0"/>
              <a:t>Jeu de rôle</a:t>
            </a:r>
            <a:r>
              <a:rPr lang="fr" noProof="0"/>
              <a:t> : Compte rendu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18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fr" sz="2100" dirty="0"/>
              <a:t>Pas tous les récipients conviennent au prélèvement des échantillons : respectez les lignes directrices du PNT sur la taille ou le volume du récipient à utiliser et le </a:t>
            </a:r>
            <a:r>
              <a:rPr lang="fr" sz="2100" dirty="0" smtClean="0"/>
              <a:t>matériel </a:t>
            </a:r>
            <a:r>
              <a:rPr lang="fr" sz="2100" dirty="0"/>
              <a:t>et le type de couvercle.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100" dirty="0"/>
              <a:t>Un échantillon de bonne qualité (purulent, muqueux) d'une quantité appropriée (1- 4 ml), un </a:t>
            </a:r>
            <a:r>
              <a:rPr lang="fr" sz="2100" i="1" dirty="0"/>
              <a:t>formulaire de demande de laboratoire </a:t>
            </a:r>
            <a:r>
              <a:rPr lang="fr" sz="2100" dirty="0"/>
              <a:t>dûment rempli et des récipients à échantillons correctement étiquetés sont essentiels pour garantir des résultats précis des tests Xpert MTB/RIF.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100" dirty="0"/>
              <a:t>La collecte d'expectoration sera </a:t>
            </a:r>
            <a:r>
              <a:rPr lang="fr" sz="2100" dirty="0" smtClean="0"/>
              <a:t>suivie et </a:t>
            </a:r>
            <a:r>
              <a:rPr lang="fr" sz="2100" dirty="0"/>
              <a:t>les patients seront formés sur la manière de produire un échantillon d'expectoration de bonne qualité.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100" dirty="0"/>
              <a:t>Un système de référence efficace (patients et/ou échantillons) est essentiel pour assurer la bonne qualité des services de diagnostic. Respectez les lignes directrices nationales en matière de stockage et de transport des échantillons (utilisez toujours un triple emballage).    </a:t>
            </a:r>
          </a:p>
          <a:p>
            <a:pPr rtl="0"/>
            <a:endParaRPr lang="en-GB" sz="22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/>
              <a:t>Sommaire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1010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None/>
              <a:defRPr/>
            </a:pPr>
            <a:r>
              <a:rPr lang="fr" dirty="0">
                <a:latin typeface="Calibri" panose="020F0502020204030204" pitchFamily="34" charset="0"/>
                <a:cs typeface="Calibri" pitchFamily="34" charset="0"/>
              </a:rPr>
              <a:t>À la fin de ce module, vous serez en mesure de :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Décrire les caractéristiques des récipients appropriés pour la collecte </a:t>
            </a:r>
            <a:r>
              <a:rPr lang="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crachats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Discuter </a:t>
            </a: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diverses stratégies de collecte </a:t>
            </a:r>
            <a:r>
              <a:rPr lang="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crachats: </a:t>
            </a: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spot/matin/spot, spot/spot, spot unique pour Xpert MTB/RIF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Décrire et démontrer la </a:t>
            </a:r>
            <a:r>
              <a:rPr lang="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meilleure façon de collecte </a:t>
            </a: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d’expectoration </a:t>
            </a:r>
            <a:r>
              <a:rPr lang="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toute sécurité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Décrire les options pour la collecte, la manipulation et le transport des échantillons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Indiquer les caractéristiques d'un bon échantillon </a:t>
            </a:r>
            <a:r>
              <a:rPr lang="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crachat</a:t>
            </a:r>
            <a:endParaRPr lang="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Énoncer les exigences d'un échantillon </a:t>
            </a:r>
            <a:r>
              <a:rPr lang="f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correctement </a:t>
            </a:r>
            <a:r>
              <a:rPr lang="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étiqueté</a:t>
            </a:r>
            <a:endParaRPr lang="en-GB" noProof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/>
              <a:t>Objectifs d'apprentissage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12784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400"/>
              <a:t>Quelles sont les lignes directrices du PNT de votre pays en matière de collecte des échantillons d'expectoration ?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400"/>
              <a:t>Pourquoi ne faut-il jamais collecter l'expectoration dans le laboratoire ?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400"/>
              <a:t>Quelles sont les options de référence des établissements de santé périphériques qui n'effectuent pas les tests Xpert MTB/RIF ?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400"/>
              <a:t>Quelles sont les caractéristiques d'un échantillon d'expectoration de bonne qualité ?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400"/>
              <a:t>Pourquoi faut-il étiqueter un récipient d'expectoration ?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400"/>
              <a:t>Quelles sont les fournitures dont vous avez besoin pour le triple emballage des échantillons en vue de dépistage de la tuberculose ?</a:t>
            </a:r>
          </a:p>
          <a:p>
            <a:pPr rtl="0"/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4400" noProof="0"/>
              <a:t>Évaluation</a:t>
            </a:r>
            <a:endParaRPr lang="en-GB" sz="4400" noProof="0" dirty="0"/>
          </a:p>
        </p:txBody>
      </p:sp>
      <p:sp>
        <p:nvSpPr>
          <p:cNvPr id="5" name="AutoShape 5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4120183" y="531540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rtlCol="0" anchor="ctr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823154"/>
            <a:ext cx="10044656" cy="33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sz="2000" b="1" dirty="0" err="1" smtClean="0">
                <a:latin typeface="+mn-lt"/>
                <a:ea typeface="+mn-ea"/>
                <a:cs typeface="Calibri" panose="020F0502020204030204" pitchFamily="34" charset="0"/>
              </a:rPr>
              <a:t>Remerciements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 module de formation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MTB/RIF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a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été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un consortium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partenaires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GLI, y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compris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FIND, KNCV, US CDC,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USAID, TB CARE I et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l’OMS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, avec un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financement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l’USAID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Les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modules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sont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basés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sur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du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materiels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à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l’origine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FIND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et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+mn-lt"/>
              </a:rPr>
              <a:t>La traduction de ces documents a été rendue possible par la Fondation pour de nouveaux diagnostics </a:t>
            </a:r>
            <a:r>
              <a:rPr lang="fr-FR" dirty="0" smtClean="0">
                <a:latin typeface="+mn-lt"/>
              </a:rPr>
              <a:t>innovants (FIND), </a:t>
            </a:r>
            <a:r>
              <a:rPr lang="fr-FR" dirty="0">
                <a:latin typeface="+mn-lt"/>
              </a:rPr>
              <a:t>avec le soutien financier du Plan d'urgence du Président pour la lutte contre le sida (PEPFAR)</a:t>
            </a:r>
            <a:r>
              <a:rPr lang="en-GB" dirty="0" smtClean="0">
                <a:latin typeface="+mn-lt"/>
              </a:rPr>
              <a:t> à travers CDC </a:t>
            </a:r>
            <a:r>
              <a:rPr lang="fr-FR" dirty="0">
                <a:latin typeface="+mn-lt"/>
              </a:rPr>
              <a:t>aux termes </a:t>
            </a:r>
            <a:r>
              <a:rPr lang="fr-FR" dirty="0" smtClean="0">
                <a:latin typeface="+mn-lt"/>
              </a:rPr>
              <a:t>d’accord </a:t>
            </a:r>
            <a:r>
              <a:rPr lang="fr-FR" dirty="0">
                <a:latin typeface="+mn-lt"/>
              </a:rPr>
              <a:t>de coopération </a:t>
            </a:r>
            <a:r>
              <a:rPr lang="fr-FR" dirty="0" smtClean="0">
                <a:latin typeface="+mn-lt"/>
              </a:rPr>
              <a:t>numéro 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U2GPS002746.</a:t>
            </a:r>
            <a:endParaRPr lang="en-US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8" y="30528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31" y="4623989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68" y="4496879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63" y="4302465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24934" y="4530583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23" y="446644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6" y="427595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55676"/>
            <a:ext cx="5385951" cy="4439703"/>
          </a:xfrm>
        </p:spPr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 dirty="0">
                <a:solidFill>
                  <a:srgbClr val="002060"/>
                </a:solidFill>
              </a:rPr>
              <a:t>capacité de 30-50 ml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 dirty="0" smtClean="0">
                <a:solidFill>
                  <a:srgbClr val="002060"/>
                </a:solidFill>
              </a:rPr>
              <a:t>Matériel translucide </a:t>
            </a:r>
            <a:r>
              <a:rPr lang="fr" noProof="0" dirty="0">
                <a:solidFill>
                  <a:srgbClr val="002060"/>
                </a:solidFill>
              </a:rPr>
              <a:t>ou </a:t>
            </a:r>
            <a:r>
              <a:rPr lang="fr" noProof="0" dirty="0" smtClean="0">
                <a:solidFill>
                  <a:srgbClr val="002060"/>
                </a:solidFill>
              </a:rPr>
              <a:t>transparent</a:t>
            </a:r>
            <a:endParaRPr lang="fr" noProof="0" dirty="0">
              <a:solidFill>
                <a:srgbClr val="002060"/>
              </a:solidFill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 dirty="0">
                <a:solidFill>
                  <a:srgbClr val="002060"/>
                </a:solidFill>
              </a:rPr>
              <a:t>Parois facilitant l'étiquetage 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 dirty="0">
                <a:solidFill>
                  <a:srgbClr val="002060"/>
                </a:solidFill>
              </a:rPr>
              <a:t>Matériel combustible à usage unique 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 dirty="0">
                <a:solidFill>
                  <a:srgbClr val="002060"/>
                </a:solidFill>
              </a:rPr>
              <a:t>Résistant aux fuites avec un bouchon à vis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noProof="0" dirty="0">
                <a:solidFill>
                  <a:srgbClr val="002060"/>
                </a:solidFill>
              </a:rPr>
              <a:t>À goulot large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2800" noProof="0" dirty="0"/>
              <a:t>Collecte des échantillons : spécifications </a:t>
            </a:r>
            <a:r>
              <a:rPr lang="fr" sz="2800" noProof="0" dirty="0" smtClean="0"/>
              <a:t>du récipient</a:t>
            </a:r>
            <a:endParaRPr lang="en-GB" sz="2800" noProof="0" dirty="0"/>
          </a:p>
        </p:txBody>
      </p:sp>
      <p:grpSp>
        <p:nvGrpSpPr>
          <p:cNvPr id="4" name="Group 1037"/>
          <p:cNvGrpSpPr>
            <a:grpSpLocks/>
          </p:cNvGrpSpPr>
          <p:nvPr/>
        </p:nvGrpSpPr>
        <p:grpSpPr bwMode="auto">
          <a:xfrm>
            <a:off x="5920383" y="1683668"/>
            <a:ext cx="4187624" cy="4032448"/>
            <a:chOff x="2880" y="1035"/>
            <a:chExt cx="2592" cy="2709"/>
          </a:xfrm>
        </p:grpSpPr>
        <p:pic>
          <p:nvPicPr>
            <p:cNvPr id="5" name="Picture 1034" descr="#13 Many countries containers"/>
            <p:cNvPicPr>
              <a:picLocks noChangeAspect="1" noChangeArrowheads="1"/>
            </p:cNvPicPr>
            <p:nvPr/>
          </p:nvPicPr>
          <p:blipFill>
            <a:blip r:embed="rId3" cstate="print"/>
            <a:srcRect l="8664" t="5157" r="13359" b="3438"/>
            <a:stretch>
              <a:fillRect/>
            </a:stretch>
          </p:blipFill>
          <p:spPr bwMode="auto">
            <a:xfrm>
              <a:off x="2880" y="1056"/>
              <a:ext cx="259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" name="Object 1035"/>
            <p:cNvGraphicFramePr>
              <a:graphicFrameLocks noChangeAspect="1"/>
            </p:cNvGraphicFramePr>
            <p:nvPr/>
          </p:nvGraphicFramePr>
          <p:xfrm>
            <a:off x="4787" y="1035"/>
            <a:ext cx="685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Photo Editor Photo" r:id="rId4" imgW="4648849" imgH="7621064" progId="">
                    <p:embed/>
                  </p:oleObj>
                </mc:Choice>
                <mc:Fallback>
                  <p:oleObj name="Photo Editor Photo" r:id="rId4" imgW="4648849" imgH="7621064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" y="1035"/>
                          <a:ext cx="685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5727" y="922205"/>
            <a:ext cx="5544616" cy="617447"/>
            <a:chOff x="4307316" y="-73956"/>
            <a:chExt cx="9127993" cy="42173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374224" y="52677"/>
              <a:ext cx="8061085" cy="29510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0"/>
              <a:endParaRPr lang="en-US" sz="10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3" name="Picture 4" descr="MCj0239013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316" y="-73956"/>
              <a:ext cx="1126499" cy="42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99939" y="88375"/>
              <a:ext cx="7698281" cy="21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sz="1400" i="1"/>
                <a:t>Adaptez selon les lignes directrices du programme national de lutte contre la tuberculose de votre pays (PNT)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3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ctr" rtl="0">
              <a:buClr>
                <a:srgbClr val="FFFF00"/>
              </a:buClr>
              <a:buNone/>
              <a:tabLst>
                <a:tab pos="3196239" algn="l"/>
              </a:tabLst>
            </a:pPr>
            <a:r>
              <a:rPr lang="fr" sz="3600" b="1" dirty="0"/>
              <a:t>Spot – matin – spot</a:t>
            </a:r>
            <a:r>
              <a:rPr lang="fr" sz="3600" b="1" dirty="0">
                <a:solidFill>
                  <a:schemeClr val="tx2"/>
                </a:solidFill>
              </a:rPr>
              <a:t>  </a:t>
            </a:r>
          </a:p>
          <a:p>
            <a:pPr rtl="0">
              <a:buClr>
                <a:srgbClr val="FFFF00"/>
              </a:buClr>
              <a:buNone/>
              <a:tabLst>
                <a:tab pos="3196239" algn="l"/>
              </a:tabLst>
            </a:pPr>
            <a:r>
              <a:rPr lang="fr" sz="2400" dirty="0"/>
              <a:t>	</a:t>
            </a:r>
            <a:r>
              <a:rPr lang="fr" sz="3200" dirty="0"/>
              <a:t> L'OMS et l'Union recommandent </a:t>
            </a:r>
            <a:r>
              <a:rPr lang="fr" sz="3200" dirty="0" smtClean="0"/>
              <a:t>ce calendrier :</a:t>
            </a:r>
            <a:endParaRPr lang="fr" sz="3200" dirty="0"/>
          </a:p>
          <a:p>
            <a:pPr algn="ctr" rtl="0">
              <a:buClr>
                <a:srgbClr val="FFFF00"/>
              </a:buClr>
              <a:buNone/>
              <a:tabLst>
                <a:tab pos="3196239" algn="l"/>
              </a:tabLst>
            </a:pPr>
            <a:endParaRPr lang="en-GB" sz="2400" dirty="0"/>
          </a:p>
          <a:p>
            <a:pPr rtl="0">
              <a:tabLst>
                <a:tab pos="3196239" algn="l"/>
              </a:tabLst>
            </a:pPr>
            <a:r>
              <a:rPr lang="fr" noProof="0" dirty="0">
                <a:solidFill>
                  <a:srgbClr val="002060"/>
                </a:solidFill>
              </a:rPr>
              <a:t>Spot	</a:t>
            </a:r>
            <a:r>
              <a:rPr lang="fr" sz="2400" dirty="0">
                <a:solidFill>
                  <a:srgbClr val="002060"/>
                </a:solidFill>
              </a:rPr>
              <a:t>Dans la clinique – lors de la visite initiale</a:t>
            </a:r>
          </a:p>
          <a:p>
            <a:pPr rtl="0">
              <a:tabLst>
                <a:tab pos="3196239" algn="l"/>
              </a:tabLst>
            </a:pPr>
            <a:r>
              <a:rPr lang="fr" noProof="0" dirty="0">
                <a:solidFill>
                  <a:srgbClr val="002060"/>
                </a:solidFill>
              </a:rPr>
              <a:t>Tôt le matin   	</a:t>
            </a:r>
            <a:r>
              <a:rPr lang="fr" sz="2400" dirty="0">
                <a:solidFill>
                  <a:srgbClr val="002060"/>
                </a:solidFill>
              </a:rPr>
              <a:t>À la maison – première expectoration produite dans la </a:t>
            </a:r>
            <a:r>
              <a:rPr lang="fr" sz="2400" dirty="0" smtClean="0">
                <a:solidFill>
                  <a:srgbClr val="002060"/>
                </a:solidFill>
              </a:rPr>
              <a:t>matinée au </a:t>
            </a:r>
            <a:r>
              <a:rPr lang="fr" sz="2400" dirty="0">
                <a:solidFill>
                  <a:srgbClr val="002060"/>
                </a:solidFill>
              </a:rPr>
              <a:t>jour de </a:t>
            </a:r>
            <a:r>
              <a:rPr lang="fr" sz="2400" dirty="0" smtClean="0">
                <a:solidFill>
                  <a:srgbClr val="002060"/>
                </a:solidFill>
              </a:rPr>
              <a:t>la </a:t>
            </a:r>
            <a:r>
              <a:rPr lang="fr" sz="2400" dirty="0">
                <a:solidFill>
                  <a:srgbClr val="002060"/>
                </a:solidFill>
              </a:rPr>
              <a:t>deuxième visite à la clinique </a:t>
            </a:r>
            <a:r>
              <a:rPr lang="fr" sz="2400" dirty="0" smtClean="0">
                <a:solidFill>
                  <a:srgbClr val="002060"/>
                </a:solidFill>
              </a:rPr>
              <a:t>(</a:t>
            </a:r>
            <a:r>
              <a:rPr lang="fr" sz="2400" dirty="0">
                <a:solidFill>
                  <a:srgbClr val="002060"/>
                </a:solidFill>
              </a:rPr>
              <a:t>idéalement, le jour après la visite initiale) </a:t>
            </a:r>
          </a:p>
          <a:p>
            <a:pPr rtl="0">
              <a:tabLst>
                <a:tab pos="3196239" algn="l"/>
              </a:tabLst>
            </a:pPr>
            <a:r>
              <a:rPr lang="fr" noProof="0" dirty="0">
                <a:solidFill>
                  <a:srgbClr val="002060"/>
                </a:solidFill>
              </a:rPr>
              <a:t>Spot</a:t>
            </a:r>
            <a:r>
              <a:rPr lang="fr" sz="2400" dirty="0"/>
              <a:t>	Dan</a:t>
            </a:r>
            <a:r>
              <a:rPr lang="fr" sz="2400" dirty="0">
                <a:solidFill>
                  <a:srgbClr val="002060"/>
                </a:solidFill>
              </a:rPr>
              <a:t>s la clinique – expectoration supplémentaire </a:t>
            </a:r>
            <a:r>
              <a:rPr lang="fr" sz="2400" dirty="0" smtClean="0">
                <a:solidFill>
                  <a:srgbClr val="002060"/>
                </a:solidFill>
              </a:rPr>
              <a:t>recueillie </a:t>
            </a:r>
            <a:r>
              <a:rPr lang="fr" sz="2400" dirty="0">
                <a:solidFill>
                  <a:srgbClr val="002060"/>
                </a:solidFill>
              </a:rPr>
              <a:t>lors </a:t>
            </a:r>
            <a:r>
              <a:rPr lang="fr" sz="2400" dirty="0" smtClean="0">
                <a:solidFill>
                  <a:srgbClr val="002060"/>
                </a:solidFill>
              </a:rPr>
              <a:t>de la </a:t>
            </a:r>
            <a:r>
              <a:rPr lang="fr" sz="2400" dirty="0">
                <a:solidFill>
                  <a:srgbClr val="002060"/>
                </a:solidFill>
              </a:rPr>
              <a:t>seconde visite.</a:t>
            </a:r>
          </a:p>
          <a:p>
            <a:pPr lvl="1" rtl="0">
              <a:buNone/>
            </a:pPr>
            <a:endParaRPr lang="en-GB" noProof="0" dirty="0" smtClean="0">
              <a:latin typeface="Calibri" pitchFamily="34" charset="0"/>
            </a:endParaRPr>
          </a:p>
          <a:p>
            <a:pPr rtl="0"/>
            <a:endParaRPr lang="en-GB" noProof="0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 eaLnBrk="1" hangingPunct="1">
              <a:defRPr/>
            </a:pPr>
            <a:r>
              <a:rPr lang="fr" noProof="0" dirty="0"/>
              <a:t>Collecte </a:t>
            </a:r>
            <a:r>
              <a:rPr lang="fr" noProof="0" dirty="0" smtClean="0"/>
              <a:t>d’échantillon </a:t>
            </a:r>
            <a:r>
              <a:rPr lang="fr" noProof="0" dirty="0"/>
              <a:t>de </a:t>
            </a:r>
            <a:r>
              <a:rPr lang="fr" noProof="0" dirty="0" smtClean="0"/>
              <a:t>crachat </a:t>
            </a:r>
            <a:r>
              <a:rPr lang="fr" noProof="0" dirty="0"/>
              <a:t>: </a:t>
            </a:r>
            <a:r>
              <a:rPr lang="fr" noProof="0" dirty="0" smtClean="0"/>
              <a:t>Calendrier </a:t>
            </a:r>
            <a:endParaRPr lang="en-GB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rtlCol="0" anchor="ctr"/>
          <a:lstStyle/>
          <a:p>
            <a:pPr algn="ctr" defTabSz="1041632" rtl="0"/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apyrus"/>
          <p:cNvSpPr>
            <a:spLocks noGrp="1" noChangeArrowheads="1"/>
          </p:cNvSpPr>
          <p:nvPr>
            <p:ph sz="half" idx="1"/>
          </p:nvPr>
        </p:nvSpPr>
        <p:spPr>
          <a:ln w="28575"/>
        </p:spPr>
        <p:txBody>
          <a:bodyPr rtlCol="0">
            <a:normAutofit/>
          </a:bodyPr>
          <a:lstStyle/>
          <a:p>
            <a:pPr algn="ctr" rtl="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33CC33"/>
              </a:buClr>
              <a:buFontTx/>
              <a:buNone/>
              <a:defRPr/>
            </a:pPr>
            <a:r>
              <a:rPr lang="fr" sz="3200" b="1">
                <a:solidFill>
                  <a:srgbClr val="474B78"/>
                </a:solidFill>
              </a:rPr>
              <a:t>Avantages</a:t>
            </a:r>
            <a:r>
              <a:rPr lang="fr" sz="3200" b="1"/>
              <a:t> </a:t>
            </a:r>
            <a:r>
              <a:rPr lang="fr" sz="2000"/>
              <a:t>	</a:t>
            </a:r>
          </a:p>
          <a:p>
            <a:pPr rtl="0" eaLnBrk="1" hangingPunct="1">
              <a:lnSpc>
                <a:spcPct val="95000"/>
              </a:lnSpc>
              <a:defRPr/>
            </a:pPr>
            <a:r>
              <a:rPr lang="fr" sz="2400" noProof="0"/>
              <a:t>Un échantillon spot est disponible dans le cas où le patient ne retourne pas avec le spécimen de matin.</a:t>
            </a:r>
            <a:endParaRPr lang="en-GB" sz="24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algn="ctr" rtl="0" fontAlgn="auto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33CC33"/>
              </a:buClr>
              <a:buNone/>
              <a:defRPr/>
            </a:pPr>
            <a:r>
              <a:rPr lang="fr" b="1" dirty="0">
                <a:solidFill>
                  <a:srgbClr val="474B78"/>
                </a:solidFill>
              </a:rPr>
              <a:t>Inconvénients</a:t>
            </a:r>
            <a:r>
              <a:rPr lang="fr" b="1" dirty="0"/>
              <a:t> </a:t>
            </a:r>
            <a:r>
              <a:rPr lang="fr" sz="2000" dirty="0"/>
              <a:t>	</a:t>
            </a:r>
          </a:p>
          <a:p>
            <a:pPr rtl="0"/>
            <a:r>
              <a:rPr lang="fr" sz="2400" dirty="0"/>
              <a:t>Nécessite deux visites à la clinique.</a:t>
            </a:r>
          </a:p>
          <a:p>
            <a:pPr rtl="0"/>
            <a:r>
              <a:rPr lang="en-GB" sz="2400" dirty="0" smtClean="0"/>
              <a:t>L</a:t>
            </a:r>
            <a:r>
              <a:rPr lang="fr" sz="2400" dirty="0" smtClean="0"/>
              <a:t>e diagnostic </a:t>
            </a:r>
            <a:r>
              <a:rPr lang="fr" sz="2400" dirty="0"/>
              <a:t>prend au moins 2-3 jours.</a:t>
            </a:r>
          </a:p>
          <a:p>
            <a:pPr rtl="0"/>
            <a:r>
              <a:rPr lang="fr" sz="2400" dirty="0"/>
              <a:t>Augmente la charge de travail.</a:t>
            </a:r>
          </a:p>
          <a:p>
            <a:pPr rtl="0"/>
            <a:r>
              <a:rPr lang="fr" sz="2400" dirty="0"/>
              <a:t>Il y a un risque élevé de manquer un cas si seulement le </a:t>
            </a:r>
            <a:r>
              <a:rPr lang="fr" sz="2400"/>
              <a:t>premier </a:t>
            </a:r>
            <a:r>
              <a:rPr lang="fr" sz="2400" smtClean="0"/>
              <a:t>échantilon </a:t>
            </a:r>
            <a:r>
              <a:rPr lang="fr" sz="2400" dirty="0"/>
              <a:t>est reçu.</a:t>
            </a:r>
          </a:p>
          <a:p>
            <a:pPr rtl="0"/>
            <a:endParaRPr lang="en-US" dirty="0"/>
          </a:p>
          <a:p>
            <a:pPr rtl="0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600" noProof="0"/>
              <a:t>Stratégies de collecte : spot-matin-spot</a:t>
            </a:r>
            <a:endParaRPr lang="en-GB" sz="3600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1" y="1629252"/>
            <a:ext cx="9850447" cy="4439703"/>
          </a:xfrm>
        </p:spPr>
        <p:txBody>
          <a:bodyPr rtlCol="0"/>
          <a:lstStyle/>
          <a:p>
            <a:pPr rtl="0" eaLnBrk="1" hangingPunct="1">
              <a:defRPr/>
            </a:pPr>
            <a:r>
              <a:rPr lang="fr" sz="2400" noProof="0" dirty="0"/>
              <a:t>La politique de l’OMS sur le dépistage des cas par microscopie a été révisée en 2007 :</a:t>
            </a:r>
          </a:p>
          <a:p>
            <a:pPr lvl="1" rtl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" sz="2400" noProof="0" dirty="0"/>
              <a:t>Le nombre recommandé d’échantillons examinés a été </a:t>
            </a:r>
            <a:r>
              <a:rPr lang="fr" sz="2400" b="1" noProof="0" dirty="0"/>
              <a:t>réduit</a:t>
            </a:r>
            <a:r>
              <a:rPr lang="fr" sz="2400" noProof="0" dirty="0"/>
              <a:t> </a:t>
            </a:r>
            <a:r>
              <a:rPr lang="fr" sz="2400" b="1" noProof="0" dirty="0"/>
              <a:t>de trois à deux </a:t>
            </a:r>
            <a:r>
              <a:rPr lang="fr" sz="2400" noProof="0" dirty="0"/>
              <a:t>dans les pays avec des </a:t>
            </a:r>
            <a:r>
              <a:rPr lang="fr" sz="2400" b="1" noProof="0" dirty="0"/>
              <a:t>procédures d'assurance externe de la qualité (EQA) appropriées et avec une microscopie documentée de bonne qualité</a:t>
            </a:r>
          </a:p>
          <a:p>
            <a:pPr lvl="1" rtl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" sz="2400" noProof="0" dirty="0"/>
              <a:t>Dans ces milieux, la définition des cas a également été révisée à </a:t>
            </a:r>
            <a:r>
              <a:rPr lang="fr" sz="2400" b="1" noProof="0" dirty="0"/>
              <a:t>un seul un frottis AFB positif, </a:t>
            </a:r>
            <a:r>
              <a:rPr lang="fr" sz="2400" noProof="0" dirty="0"/>
              <a:t>défini comme une ou </a:t>
            </a:r>
            <a:r>
              <a:rPr lang="fr" sz="2400" noProof="0" dirty="0" smtClean="0"/>
              <a:t>plusieurs </a:t>
            </a:r>
            <a:r>
              <a:rPr lang="fr" sz="2400" noProof="0" dirty="0"/>
              <a:t>bacilles acido-alcoolo-résistants dans au moins 100 champs microscopiques</a:t>
            </a:r>
            <a:endParaRPr lang="en-GB" sz="2400" b="1" noProof="0" dirty="0" smtClean="0"/>
          </a:p>
          <a:p>
            <a:pPr lvl="1" rtl="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" sz="2400" noProof="0" dirty="0"/>
              <a:t>Si l'assurance de la qualité appropriée n'est pas disponible, trois échantillons doivent être examinés.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500" noProof="0"/>
              <a:t>Stratégies de collecte : La politique révisée de l’OMS</a:t>
            </a:r>
            <a:endParaRPr lang="en-GB" sz="3500" noProof="0" dirty="0"/>
          </a:p>
        </p:txBody>
      </p:sp>
    </p:spTree>
    <p:extLst>
      <p:ext uri="{BB962C8B-B14F-4D97-AF65-F5344CB8AC3E}">
        <p14:creationId xmlns:p14="http://schemas.microsoft.com/office/powerpoint/2010/main" val="22078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431" y="1629252"/>
            <a:ext cx="9922456" cy="4439703"/>
          </a:xfrm>
        </p:spPr>
        <p:txBody>
          <a:bodyPr rtlCol="0"/>
          <a:lstStyle/>
          <a:p>
            <a:pPr rtl="0" eaLnBrk="1" hangingPunct="1"/>
            <a:r>
              <a:rPr lang="fr" noProof="0" dirty="0"/>
              <a:t>Une microscopie de bonne qualité de deux échantillons d’expectorations consécutives (spot - spot) </a:t>
            </a:r>
            <a:r>
              <a:rPr lang="fr" dirty="0"/>
              <a:t>identifie la grande majorité (95 – 98 %)</a:t>
            </a:r>
            <a:r>
              <a:rPr lang="fr" noProof="0" dirty="0"/>
              <a:t> des cas positifs de tuberculose.</a:t>
            </a:r>
          </a:p>
          <a:p>
            <a:pPr rtl="0" eaLnBrk="1" hangingPunct="1"/>
            <a:r>
              <a:rPr lang="fr" noProof="0" dirty="0"/>
              <a:t>Avantages – cette stratégie :</a:t>
            </a:r>
          </a:p>
          <a:p>
            <a:pPr lvl="1" rtl="0" eaLnBrk="1" hangingPunct="1"/>
            <a:r>
              <a:rPr lang="fr" noProof="0" dirty="0">
                <a:solidFill>
                  <a:srgbClr val="00194C"/>
                </a:solidFill>
              </a:rPr>
              <a:t>Réduit considérablement la charge de travail des laboratoires</a:t>
            </a:r>
          </a:p>
          <a:p>
            <a:pPr lvl="1" rtl="0" eaLnBrk="1" hangingPunct="1"/>
            <a:r>
              <a:rPr lang="fr" noProof="0" dirty="0">
                <a:solidFill>
                  <a:srgbClr val="00194C"/>
                </a:solidFill>
              </a:rPr>
              <a:t>A le potentiel pour fournir le diagnostic le jour même</a:t>
            </a:r>
          </a:p>
          <a:p>
            <a:pPr lvl="1" rtl="0" eaLnBrk="1" hangingPunct="1"/>
            <a:r>
              <a:rPr lang="fr" noProof="0" dirty="0">
                <a:solidFill>
                  <a:srgbClr val="00194C"/>
                </a:solidFill>
              </a:rPr>
              <a:t>Est préférable pour les patients parce qu'elle réduit le nombre de visites tout en maintenant en grande partie la sensibilité</a:t>
            </a:r>
          </a:p>
          <a:p>
            <a:pPr rtl="0" eaLnBrk="1" hangingPunct="1"/>
            <a:r>
              <a:rPr lang="fr" noProof="0" dirty="0"/>
              <a:t>Inconvénients :</a:t>
            </a:r>
          </a:p>
          <a:p>
            <a:pPr lvl="1" rtl="0" eaLnBrk="1" hangingPunct="1"/>
            <a:r>
              <a:rPr lang="fr" noProof="0" dirty="0">
                <a:solidFill>
                  <a:srgbClr val="00194C"/>
                </a:solidFill>
              </a:rPr>
              <a:t>Très légère perte du nombre de cas détectés.</a:t>
            </a:r>
            <a:endParaRPr lang="en-GB" noProof="0" dirty="0">
              <a:solidFill>
                <a:srgbClr val="00194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noProof="0"/>
              <a:t>Stratégie le jour même : spot-spot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26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7775" y="1629252"/>
            <a:ext cx="10154207" cy="4439703"/>
          </a:xfrm>
        </p:spPr>
        <p:txBody>
          <a:bodyPr rtlCol="0">
            <a:noAutofit/>
          </a:bodyPr>
          <a:lstStyle/>
          <a:p>
            <a:pPr rtl="0">
              <a:spcBef>
                <a:spcPts val="599"/>
              </a:spcBef>
              <a:defRPr/>
            </a:pPr>
            <a:r>
              <a:rPr lang="fr" sz="2100" noProof="0" dirty="0"/>
              <a:t>Suivez les lignes directrices du PNT sur la collecte des expectorations. </a:t>
            </a:r>
          </a:p>
          <a:p>
            <a:pPr rtl="0">
              <a:spcBef>
                <a:spcPts val="599"/>
              </a:spcBef>
              <a:defRPr/>
            </a:pPr>
            <a:r>
              <a:rPr lang="fr" sz="2100" noProof="0" dirty="0"/>
              <a:t>Veillez à ce que la collecte des expectorations soit contrôlée.</a:t>
            </a:r>
          </a:p>
          <a:p>
            <a:pPr rtl="0">
              <a:spcBef>
                <a:spcPts val="599"/>
              </a:spcBef>
              <a:defRPr/>
            </a:pPr>
            <a:r>
              <a:rPr lang="fr" sz="2100" noProof="0" dirty="0"/>
              <a:t>Un seul échantillon d’expectoration est recommandé pour Xpert MTB/RIF : </a:t>
            </a:r>
          </a:p>
          <a:p>
            <a:pPr marL="903699" lvl="2" indent="-390017" rtl="0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fr" sz="2100" dirty="0"/>
              <a:t>Rendement accru est obtenu en testant plusieurs échantillons, mais cela augmente le coût des tests</a:t>
            </a:r>
          </a:p>
          <a:p>
            <a:pPr marL="903699" lvl="2" indent="-390017" rtl="0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fr" sz="2100" dirty="0"/>
              <a:t>Un échantillon d’expectorations supplémentaires peut être nécessaire en cas d'erreur ou un résultat invalide de Xpert MTB/RIF</a:t>
            </a:r>
          </a:p>
          <a:p>
            <a:pPr marL="903699" lvl="2" indent="-390017" rtl="0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fr" sz="2100" dirty="0"/>
              <a:t>Il faut collecter au moins 1 ml d'expectoration.</a:t>
            </a:r>
          </a:p>
          <a:p>
            <a:pPr rtl="0">
              <a:spcBef>
                <a:spcPts val="599"/>
              </a:spcBef>
              <a:defRPr/>
            </a:pPr>
            <a:r>
              <a:rPr lang="fr" sz="2100" noProof="0" dirty="0"/>
              <a:t>Des échantillons d'expectoration supplémentaires pourraient être nécessaires pour la microscopie, culture et DST, selon les directives lignes directrices du PNT (Xpert MTB/RIFF n'est pas recommandé pour la surveillance du traitement des patients).</a:t>
            </a:r>
          </a:p>
          <a:p>
            <a:pPr rtl="0">
              <a:spcBef>
                <a:spcPts val="599"/>
              </a:spcBef>
              <a:defRPr/>
            </a:pPr>
            <a:r>
              <a:rPr lang="fr" sz="2100" noProof="0" dirty="0"/>
              <a:t>Évitez d'utiliser des échantillons d'expectoration groupés.</a:t>
            </a:r>
            <a:endParaRPr lang="en-GB" sz="21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noProof="0"/>
              <a:t>Collecte des échantillons : aperçu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00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2233</Words>
  <Application>Microsoft Office PowerPoint</Application>
  <PresentationFormat>Custom</PresentationFormat>
  <Paragraphs>215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business-template</vt:lpstr>
      <vt:lpstr>Photo Editor Photo</vt:lpstr>
      <vt:lpstr>PowerPoint Presentation</vt:lpstr>
      <vt:lpstr>  </vt:lpstr>
      <vt:lpstr>Objectifs d'apprentissage</vt:lpstr>
      <vt:lpstr>Collecte des échantillons : spécifications du récipient</vt:lpstr>
      <vt:lpstr>Collecte d’échantillon de crachat : Calendrier </vt:lpstr>
      <vt:lpstr>Stratégies de collecte : spot-matin-spot</vt:lpstr>
      <vt:lpstr>Stratégies de collecte : La politique révisée de l’OMS</vt:lpstr>
      <vt:lpstr>Stratégie le jour même : spot-spot</vt:lpstr>
      <vt:lpstr>Collecte des échantillons : aperçu</vt:lpstr>
      <vt:lpstr>Lignes directrices du PNT en matière de collecte d’échantillons en (nom du pays)</vt:lpstr>
      <vt:lpstr>Collecte des échantillons : sécurité</vt:lpstr>
      <vt:lpstr>Collecte des échantillons : Éducation et instructions fournies au patient</vt:lpstr>
      <vt:lpstr>Qualité des échantillons :  Qualité optimale</vt:lpstr>
      <vt:lpstr>Qualité des échantillons :  Qualité sous-optimale</vt:lpstr>
      <vt:lpstr>Qualité des échantillons : aperçu</vt:lpstr>
      <vt:lpstr>Demande d'examen d'expectoration</vt:lpstr>
      <vt:lpstr>Formulaire de demande de laboratoire (exemple) (1 de 2)</vt:lpstr>
      <vt:lpstr>Formulaire de résultats de laboratoire (exemple) (2 de 2)</vt:lpstr>
      <vt:lpstr>Étiquetage du récipient à échantillon</vt:lpstr>
      <vt:lpstr>Réception des échantillons en laboratoire</vt:lpstr>
      <vt:lpstr>Systèmes d'orientation </vt:lpstr>
      <vt:lpstr>Référence de l'échantillon</vt:lpstr>
      <vt:lpstr>Transport des échantillons</vt:lpstr>
      <vt:lpstr>Triple emballage : Étape 1 de 3</vt:lpstr>
      <vt:lpstr>Triple emballage : Étape 2 de 3</vt:lpstr>
      <vt:lpstr>Triple emballage : Étape 3 de 3</vt:lpstr>
      <vt:lpstr>Jeu de rôle :  Collecte des échantillons </vt:lpstr>
      <vt:lpstr>Jeu de rôle : Compte rendu </vt:lpstr>
      <vt:lpstr>Sommaire</vt:lpstr>
      <vt:lpstr>Évaluation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IRAGENA, Jean de Dieu</cp:lastModifiedBy>
  <cp:revision>67</cp:revision>
  <dcterms:created xsi:type="dcterms:W3CDTF">2006-07-23T20:13:44Z</dcterms:created>
  <dcterms:modified xsi:type="dcterms:W3CDTF">2014-10-31T16:36:42Z</dcterms:modified>
</cp:coreProperties>
</file>