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306" r:id="rId30"/>
    <p:sldId id="30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0688638" cy="7543800"/>
  <p:notesSz cx="6858000" cy="9144000"/>
  <p:defaultTextStyle>
    <a:defPPr rtl="0"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05"/>
            <p14:sldId id="306"/>
            <p14:sldId id="30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146" y="-25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23/04/2014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‹#›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FR" altLang="zh-CN"/>
              <a:t>23/04/2014</a:t>
            </a:r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CA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/>
          <a:lstStyle/>
          <a:p>
            <a:pPr rtl="0"/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-CA" altLang="zh-CN" dirty="0">
                <a:latin typeface="Calibri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19</a:t>
            </a:r>
            <a:endParaRPr dirty="0"/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MS PGothic"/>
              </a:rPr>
              <a:t>20</a:t>
            </a:r>
            <a:endParaRPr dirty="0"/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+mn-ea"/>
              </a:rPr>
              <a:t>21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  <a:ea typeface="+mn-ea"/>
              </a:rPr>
              <a:t>22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52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0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/>
          <a:lstStyle/>
          <a:p>
            <a:pPr rtl="0">
              <a:lnSpc>
                <a:spcPct val="100000"/>
              </a:lnSpc>
            </a:pPr>
            <a:r>
              <a:rPr lang="fr" sz="1200">
                <a:solidFill>
                  <a:srgbClr val="000000"/>
                </a:solidFill>
                <a:latin typeface="Arial"/>
                <a:ea typeface="+mn-ea"/>
              </a:rPr>
              <a:t>World Health Organization</a:t>
            </a:r>
            <a:endParaRPr dirty="0"/>
          </a:p>
        </p:txBody>
      </p:sp>
      <p:sp>
        <p:nvSpPr>
          <p:cNvPr id="519" name="CustomShape 2"/>
          <p:cNvSpPr/>
          <p:nvPr/>
        </p:nvSpPr>
        <p:spPr>
          <a:xfrm>
            <a:off x="3884478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/>
          <a:lstStyle/>
          <a:p>
            <a:pPr algn="r" rtl="0">
              <a:lnSpc>
                <a:spcPct val="100000"/>
              </a:lnSpc>
            </a:pPr>
            <a:r>
              <a:rPr lang="fr" sz="1200">
                <a:solidFill>
                  <a:srgbClr val="000000"/>
                </a:solidFill>
              </a:rPr>
              <a:t>08/12/13</a:t>
            </a:r>
            <a:endParaRPr dirty="0"/>
          </a:p>
        </p:txBody>
      </p:sp>
      <p:sp>
        <p:nvSpPr>
          <p:cNvPr id="520" name="CustomShape 3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</a:rPr>
              <a:t>2</a:t>
            </a:r>
            <a:endParaRPr dirty="0"/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4</a:t>
            </a:r>
            <a:endParaRPr dirty="0"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rtlCol="0" anchor="b"/>
          <a:lstStyle/>
          <a:p>
            <a:pPr algn="r" rtl="0">
              <a:lnSpc>
                <a:spcPct val="75000"/>
              </a:lnSpc>
            </a:pPr>
            <a:r>
              <a:rPr lang="en-GB" sz="1300" b="1" dirty="0">
                <a:solidFill>
                  <a:srgbClr val="000066"/>
                </a:solidFill>
                <a:latin typeface="Calibri"/>
                <a:ea typeface="+mn-ea"/>
              </a:rPr>
              <a:t>5</a:t>
            </a:r>
            <a:endParaRPr dirty="0"/>
          </a:p>
        </p:txBody>
      </p:sp>
      <p:sp>
        <p:nvSpPr>
          <p:cNvPr id="525" name="CustomShape 2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rtlCol="0" anchor="b"/>
          <a:lstStyle/>
          <a:p>
            <a:pPr algn="r" rtl="0">
              <a:lnSpc>
                <a:spcPct val="75000"/>
              </a:lnSpc>
            </a:pPr>
            <a:r>
              <a:rPr lang="en-GB" sz="1300" b="1" dirty="0">
                <a:solidFill>
                  <a:srgbClr val="000066"/>
                </a:solidFill>
                <a:latin typeface="Calibri"/>
                <a:ea typeface="+mn-ea"/>
              </a:rPr>
              <a:t>5</a:t>
            </a:r>
            <a:endParaRPr dirty="0"/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832" tIns="45739" rIns="91832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6</a:t>
            </a:r>
            <a:endParaRPr dirty="0"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7</a:t>
            </a:r>
            <a:endParaRPr dirty="0"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9</a:t>
            </a:r>
            <a:endParaRPr dirty="0"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10</a:t>
            </a:r>
            <a:endParaRPr dirty="0"/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rtlCol="0" anchor="b"/>
          <a:lstStyle/>
          <a:p>
            <a:pPr algn="r" rtl="0">
              <a:lnSpc>
                <a:spcPct val="100000"/>
              </a:lnSpc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11</a:t>
            </a:r>
            <a:endParaRPr dirty="0"/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 rtlCol="0"/>
          <a:lstStyle/>
          <a:p>
            <a:pPr rt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/>
          <a:p>
            <a:pPr algn="ctr" rtl="0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/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rtl="0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rtlCol="0" anchor="b"/>
          <a:lstStyle>
            <a:lvl1pPr algn="l" rtl="0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 rtlCol="0"/>
          <a:lstStyle>
            <a:lvl1pPr marL="0" marR="72924" indent="0" algn="l" rtl="0">
              <a:buNone/>
              <a:defRPr>
                <a:solidFill>
                  <a:schemeClr val="tx2"/>
                </a:solidFill>
              </a:defRPr>
            </a:lvl1pPr>
            <a:lvl2pPr marL="520888" indent="0" algn="ctr" rtl="0">
              <a:buNone/>
            </a:lvl2pPr>
            <a:lvl3pPr marL="1041776" indent="0" algn="ctr" rtl="0">
              <a:buNone/>
            </a:lvl3pPr>
            <a:lvl4pPr marL="1562664" indent="0" algn="ctr" rtl="0">
              <a:buNone/>
            </a:lvl4pPr>
            <a:lvl5pPr marL="2083552" indent="0" algn="ctr" rtl="0">
              <a:buNone/>
            </a:lvl5pPr>
            <a:lvl6pPr marL="2604440" indent="0" algn="ctr" rtl="0">
              <a:buNone/>
            </a:lvl6pPr>
            <a:lvl7pPr marL="3125328" indent="0" algn="ctr" rtl="0">
              <a:buNone/>
            </a:lvl7pPr>
            <a:lvl8pPr marL="3646216" indent="0" algn="ctr" rtl="0">
              <a:buNone/>
            </a:lvl8pPr>
            <a:lvl9pPr marL="4167104" indent="0" algn="ctr" rtl="0">
              <a:buNone/>
            </a:lvl9pPr>
            <a:extLst/>
          </a:lstStyle>
          <a:p>
            <a:pPr rtl="0"/>
            <a:r>
              <a:rPr lang="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l" rtl="0">
              <a:defRPr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rtlCol="0" anchor="b"/>
          <a:lstStyle>
            <a:lvl1pPr algn="l" rtl="0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 rtlCol="0"/>
          <a:lstStyle>
            <a:lvl1pPr marL="0" indent="0" algn="l" rtl="0">
              <a:buNone/>
              <a:defRPr sz="2600">
                <a:solidFill>
                  <a:schemeClr val="tx1"/>
                </a:solidFill>
              </a:defRPr>
            </a:lvl1pPr>
            <a:lvl2pPr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spcBef>
                <a:spcPts val="0"/>
              </a:spcBef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rtlCol="0" anchor="t">
            <a:noAutofit/>
            <a:sp3d prstMaterial="softEdge">
              <a:bevelT w="0" h="0"/>
            </a:sp3d>
          </a:bodyPr>
          <a:lstStyle>
            <a:lvl1pPr algn="l" rtl="0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 rtlCol="0"/>
          <a:lstStyle>
            <a:lvl1pPr marL="0" indent="0" algn="l" rtl="0">
              <a:buNone/>
              <a:defRPr sz="1800"/>
            </a:lvl1pPr>
            <a:lvl2pPr algn="l" rtl="0">
              <a:buNone/>
              <a:defRPr sz="1400"/>
            </a:lvl2pPr>
            <a:lvl3pPr algn="l" rtl="0">
              <a:buNone/>
              <a:defRPr sz="1100"/>
            </a:lvl3pPr>
            <a:lvl4pPr algn="l" rtl="0">
              <a:buNone/>
              <a:defRPr sz="1000"/>
            </a:lvl4pPr>
            <a:lvl5pPr algn="l" rtl="0">
              <a:buNone/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 rtlCol="0"/>
          <a:lstStyle>
            <a:lvl1pPr algn="l" rtl="0">
              <a:defRPr sz="3600"/>
            </a:lvl1pPr>
            <a:lvl2pPr algn="l" rtl="0">
              <a:defRPr sz="3200"/>
            </a:lvl2pPr>
            <a:lvl3pPr algn="l" rtl="0">
              <a:defRPr sz="2700"/>
            </a:lvl3pPr>
            <a:lvl4pPr algn="l" rtl="0">
              <a:defRPr sz="2300"/>
            </a:lvl4pPr>
            <a:lvl5pPr algn="l" rtl="0">
              <a:defRPr sz="23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 rtlCol="0"/>
          <a:lstStyle>
            <a:lvl1pPr marL="0" marR="20836" indent="0" algn="l" rtl="0">
              <a:buNone/>
              <a:defRPr sz="1600"/>
            </a:lvl1pPr>
            <a:lvl2pPr algn="l" rtl="0">
              <a:defRPr sz="1400"/>
            </a:lvl2pPr>
            <a:lvl3pPr algn="l" rtl="0">
              <a:defRPr sz="1100"/>
            </a:lvl3pPr>
            <a:lvl4pPr algn="l" rtl="0">
              <a:defRPr sz="1000"/>
            </a:lvl4pPr>
            <a:lvl5pPr algn="l" rtl="0"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 algn="l" rtl="0">
              <a:buNone/>
              <a:defRPr sz="3600"/>
            </a:lvl1pPr>
            <a:extLst/>
          </a:lstStyle>
          <a:p>
            <a:pPr lvl="0" rtl="0"/>
            <a:r>
              <a:rPr lang="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rtlCol="0" anchor="t">
            <a:sp3d prstMaterial="softEdge"/>
          </a:bodyPr>
          <a:lstStyle>
            <a:lvl1pPr marR="0" algn="l" rtl="0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 rtl="0"/>
            <a:r>
              <a:rPr lang="fr" sz="1900">
                <a:solidFill>
                  <a:schemeClr val="accent4"/>
                </a:solidFill>
              </a:rPr>
              <a:t>Global Laboratory Initiative</a:t>
            </a:r>
          </a:p>
          <a:p>
            <a:pPr algn="r" rtl="0"/>
            <a:r>
              <a:rPr lang="fr" sz="1900" b="1">
                <a:solidFill>
                  <a:schemeClr val="accent5"/>
                </a:solidFill>
              </a:rPr>
              <a:t>Xpert 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 rtlCol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rtl="0"/>
            <a:r>
              <a:rPr lang="fr">
                <a:solidFill>
                  <a:srgbClr val="39639D"/>
                </a:solidFill>
              </a:rPr>
              <a:t>-</a:t>
            </a:r>
            <a:r>
              <a:rPr lang="en-US" altLang="zh-CN" smtClean="0">
                <a:solidFill>
                  <a:schemeClr val="bg1"/>
                </a:solidFill>
              </a:rPr>
              <a:t>‹#›</a:t>
            </a:r>
            <a:r>
              <a:rPr lang="fr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IsBLmjus6Q" TargetMode="External"/><Relationship Id="rId2" Type="http://schemas.openxmlformats.org/officeDocument/2006/relationships/hyperlink" Target="ftp://hbdc:Crasa7Uc@ftp.caplase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tb/publications/xpert_implem_manu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ftp://hbdc:Crasa7Uc@ftp.caplaser.ne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Module 6 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Technologie GeneXpert et</a:t>
            </a:r>
          </a:p>
          <a:p>
            <a:pPr rtl="0" eaLnBrk="1" hangingPunct="1"/>
            <a:r>
              <a:rPr lang="fr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Procédure de test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/>
            <a:r>
              <a:rPr lang="fr" dirty="0">
                <a:solidFill>
                  <a:schemeClr val="bg1"/>
                </a:solidFill>
              </a:rPr>
              <a:t>Global Laboratory Initiative – </a:t>
            </a:r>
            <a:r>
              <a:rPr lang="fr" dirty="0" smtClean="0">
                <a:solidFill>
                  <a:schemeClr val="bg1"/>
                </a:solidFill>
              </a:rPr>
              <a:t>Module </a:t>
            </a:r>
            <a:r>
              <a:rPr lang="fr" dirty="0">
                <a:solidFill>
                  <a:schemeClr val="bg1"/>
                </a:solidFill>
              </a:rPr>
              <a:t>de formation sur Xpert MTB/RIF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452092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/>
            <a:r>
              <a:rPr lang="fr" sz="2000">
                <a:solidFill>
                  <a:srgbClr val="421C5E"/>
                </a:solidFill>
              </a:rPr>
              <a:t>Diapositives adaptées par Cepheid</a:t>
            </a:r>
            <a:endParaRPr lang="en-US" sz="2000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8" y="1423238"/>
            <a:ext cx="8707817" cy="48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Éléments d'une cartouche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881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Principes </a:t>
            </a:r>
            <a:r>
              <a:rPr lang="fr" dirty="0" smtClean="0"/>
              <a:t>de conception GeneXpert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878952"/>
          </a:xfrm>
        </p:spPr>
        <p:txBody>
          <a:bodyPr rtlCol="0"/>
          <a:lstStyle/>
          <a:p>
            <a:pPr rtl="0"/>
            <a:r>
              <a:rPr lang="fr" sz="2200" dirty="0"/>
              <a:t>PCR en temps réel (amplification et détection en même temps)</a:t>
            </a:r>
          </a:p>
          <a:p>
            <a:pPr rtl="0"/>
            <a:r>
              <a:rPr lang="fr" sz="2200" dirty="0"/>
              <a:t>Pas d'interface mouillée entre l'outil et la cartouche pour éliminer les restes</a:t>
            </a:r>
          </a:p>
          <a:p>
            <a:pPr rtl="0"/>
            <a:r>
              <a:rPr lang="fr" sz="2200" dirty="0"/>
              <a:t>Contrôle interne complet du système des réactifs – </a:t>
            </a:r>
            <a:r>
              <a:rPr lang="fr" sz="2200" dirty="0" smtClean="0"/>
              <a:t>pas de contrôle </a:t>
            </a:r>
            <a:r>
              <a:rPr lang="fr" sz="2200" dirty="0"/>
              <a:t>positif ou négatif externe séparé requis</a:t>
            </a:r>
          </a:p>
          <a:p>
            <a:pPr rtl="0"/>
            <a:r>
              <a:rPr lang="fr" sz="2200" dirty="0"/>
              <a:t>Lyse </a:t>
            </a:r>
            <a:r>
              <a:rPr lang="fr" sz="2200" dirty="0" smtClean="0"/>
              <a:t>ultrasonique </a:t>
            </a:r>
            <a:r>
              <a:rPr lang="fr" sz="2200" dirty="0"/>
              <a:t>intégrée </a:t>
            </a:r>
            <a:r>
              <a:rPr lang="fr" sz="2200" dirty="0" smtClean="0"/>
              <a:t>de </a:t>
            </a:r>
            <a:r>
              <a:rPr lang="fr" sz="2200" dirty="0"/>
              <a:t>cellules pour la libération de l'ADN</a:t>
            </a:r>
          </a:p>
          <a:p>
            <a:pPr rtl="0"/>
            <a:r>
              <a:rPr lang="fr" sz="2200" dirty="0"/>
              <a:t>Instructions du logiciel aux cartes mères du module individuel pour coordonner le mouvement des vannes et l’entraînement hydraulique intégrant  </a:t>
            </a:r>
          </a:p>
          <a:p>
            <a:pPr rtl="0"/>
            <a:r>
              <a:rPr lang="fr" sz="2200" dirty="0"/>
              <a:t>Fluidique intelligente - l’écoulement des liquides réalisé par micro-vannes – permettent l’utilisation des micro quantités de composants de réaction</a:t>
            </a:r>
          </a:p>
          <a:p>
            <a:r>
              <a:rPr lang="fr" sz="2200" dirty="0"/>
              <a:t>A</a:t>
            </a:r>
            <a:r>
              <a:rPr lang="fr" sz="2200" dirty="0" smtClean="0"/>
              <a:t>nalyse automatisée </a:t>
            </a:r>
            <a:r>
              <a:rPr lang="fr" sz="2200" dirty="0"/>
              <a:t>des </a:t>
            </a:r>
            <a:r>
              <a:rPr lang="fr" sz="2200" dirty="0" smtClean="0"/>
              <a:t>données et interprétation </a:t>
            </a:r>
            <a:r>
              <a:rPr lang="fr" sz="2200" dirty="0"/>
              <a:t>de </a:t>
            </a:r>
            <a:r>
              <a:rPr lang="fr" sz="2200" dirty="0" smtClean="0"/>
              <a:t>résultats. </a:t>
            </a:r>
            <a:endParaRPr lang="fr" sz="2200" dirty="0"/>
          </a:p>
          <a:p>
            <a:pPr rtl="0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514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90" y="1131593"/>
            <a:ext cx="9039904" cy="17585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pPr rtl="0"/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vidéo est disponible via FTP: </a:t>
            </a:r>
            <a:r>
              <a:rPr lang="fr" dirty="0">
                <a:hlinkClick r:id="rId2"/>
              </a:rPr>
              <a:t>ftp://hbdc:Crasa7Uc@ftp.caplaser.net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(à coller en Windows Explorer, pas dans l’Internet Explorer)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rtl="0"/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vidéos FTP sont des fichiers volumineux ; par conséquent</a:t>
            </a:r>
            <a:r>
              <a:rPr lang="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faut les télécharger sur un CD </a:t>
            </a:r>
            <a:endParaRPr lang="fr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rtl="0"/>
            <a:r>
              <a:rPr lang="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avant </a:t>
            </a:r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formation.</a:t>
            </a:r>
          </a:p>
          <a:p>
            <a:pPr rtl="0"/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film est disponible également sur YouTube au :</a:t>
            </a:r>
          </a:p>
          <a:p>
            <a:pPr rtl="0"/>
            <a:r>
              <a:rPr lang="fr" dirty="0">
                <a:solidFill>
                  <a:srgbClr val="000066"/>
                </a:solidFill>
                <a:latin typeface="Calibri" pitchFamily="34" charset="0"/>
                <a:hlinkClick r:id="rId3"/>
              </a:rPr>
              <a:t>http://www.youtube.com/watch?v=mIsBLmjus6Q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dirty="0" smtClean="0"/>
              <a:t>Cartouche en action: Film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3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3"/>
          <p:cNvSpPr/>
          <p:nvPr/>
        </p:nvSpPr>
        <p:spPr>
          <a:xfrm>
            <a:off x="7406580" y="1807745"/>
            <a:ext cx="896001" cy="91947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</p:sp>
      <p:sp>
        <p:nvSpPr>
          <p:cNvPr id="190" name="CustomShape 4"/>
          <p:cNvSpPr/>
          <p:nvPr/>
        </p:nvSpPr>
        <p:spPr>
          <a:xfrm>
            <a:off x="8604127" y="1577692"/>
            <a:ext cx="1783006" cy="394008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000" b="1" dirty="0">
                <a:solidFill>
                  <a:srgbClr val="000066"/>
                </a:solidFill>
                <a:latin typeface="Arial"/>
              </a:rPr>
              <a:t>ADN cible</a:t>
            </a:r>
            <a:endParaRPr dirty="0"/>
          </a:p>
        </p:txBody>
      </p:sp>
      <p:sp>
        <p:nvSpPr>
          <p:cNvPr id="191" name="CustomShape 5"/>
          <p:cNvSpPr/>
          <p:nvPr/>
        </p:nvSpPr>
        <p:spPr>
          <a:xfrm>
            <a:off x="7847744" y="2068818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2" name="CustomShape 6"/>
          <p:cNvSpPr/>
          <p:nvPr/>
        </p:nvSpPr>
        <p:spPr>
          <a:xfrm>
            <a:off x="6629686" y="2826298"/>
            <a:ext cx="695930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3" name="CustomShape 7"/>
          <p:cNvSpPr/>
          <p:nvPr/>
        </p:nvSpPr>
        <p:spPr>
          <a:xfrm>
            <a:off x="8420968" y="2821269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4" name="CustomShape 8"/>
          <p:cNvSpPr/>
          <p:nvPr/>
        </p:nvSpPr>
        <p:spPr>
          <a:xfrm>
            <a:off x="6178087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5" name="CustomShape 9"/>
          <p:cNvSpPr/>
          <p:nvPr/>
        </p:nvSpPr>
        <p:spPr>
          <a:xfrm>
            <a:off x="7107553" y="3130513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6" name="CustomShape 10"/>
          <p:cNvSpPr/>
          <p:nvPr/>
        </p:nvSpPr>
        <p:spPr>
          <a:xfrm>
            <a:off x="8006073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7" name="CustomShape 11"/>
          <p:cNvSpPr/>
          <p:nvPr/>
        </p:nvSpPr>
        <p:spPr>
          <a:xfrm>
            <a:off x="8983038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8" name="CustomShape 12"/>
          <p:cNvSpPr/>
          <p:nvPr/>
        </p:nvSpPr>
        <p:spPr>
          <a:xfrm>
            <a:off x="8518125" y="2081748"/>
            <a:ext cx="1170558" cy="394008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000" b="1" dirty="0">
                <a:solidFill>
                  <a:srgbClr val="000066"/>
                </a:solidFill>
                <a:latin typeface="Arial"/>
              </a:rPr>
              <a:t>PCR</a:t>
            </a:r>
            <a:endParaRPr dirty="0"/>
          </a:p>
        </p:txBody>
      </p:sp>
      <p:sp>
        <p:nvSpPr>
          <p:cNvPr id="199" name="CustomShape 13"/>
          <p:cNvSpPr/>
          <p:nvPr/>
        </p:nvSpPr>
        <p:spPr>
          <a:xfrm rot="3688800">
            <a:off x="6161356" y="3936771"/>
            <a:ext cx="1349037" cy="8096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0" name="CustomShape 14"/>
          <p:cNvSpPr/>
          <p:nvPr/>
        </p:nvSpPr>
        <p:spPr>
          <a:xfrm rot="4757400">
            <a:off x="6985970" y="3816035"/>
            <a:ext cx="1201060" cy="139978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1" name="CustomShape 15"/>
          <p:cNvSpPr/>
          <p:nvPr/>
        </p:nvSpPr>
        <p:spPr>
          <a:xfrm rot="6828000" flipV="1">
            <a:off x="7638890" y="3834387"/>
            <a:ext cx="1383158" cy="10327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2" name="CustomShape 16"/>
          <p:cNvSpPr/>
          <p:nvPr/>
        </p:nvSpPr>
        <p:spPr>
          <a:xfrm rot="7172400">
            <a:off x="8220413" y="3878207"/>
            <a:ext cx="1407582" cy="101835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3" name="CustomShape 17"/>
          <p:cNvSpPr/>
          <p:nvPr/>
        </p:nvSpPr>
        <p:spPr>
          <a:xfrm>
            <a:off x="7111871" y="4560004"/>
            <a:ext cx="269880" cy="212628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4" name="CustomShape 18"/>
          <p:cNvSpPr/>
          <p:nvPr/>
        </p:nvSpPr>
        <p:spPr>
          <a:xfrm rot="5400000">
            <a:off x="7447903" y="4569237"/>
            <a:ext cx="322893" cy="113350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5" name="CustomShape 19"/>
          <p:cNvSpPr/>
          <p:nvPr/>
        </p:nvSpPr>
        <p:spPr>
          <a:xfrm rot="5400000">
            <a:off x="7873189" y="4606241"/>
            <a:ext cx="274764" cy="102554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6" name="CustomShape 20"/>
          <p:cNvSpPr/>
          <p:nvPr/>
        </p:nvSpPr>
        <p:spPr>
          <a:xfrm rot="10800000" flipV="1">
            <a:off x="8247166" y="4522291"/>
            <a:ext cx="321697" cy="255728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7" name="CustomShape 21"/>
          <p:cNvSpPr/>
          <p:nvPr/>
        </p:nvSpPr>
        <p:spPr>
          <a:xfrm>
            <a:off x="6854946" y="4891876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>
                <a:solidFill>
                  <a:srgbClr val="000066"/>
                </a:solidFill>
                <a:latin typeface="Arial"/>
              </a:rPr>
              <a:t>Fluorescence</a:t>
            </a:r>
            <a:endParaRPr dirty="0"/>
          </a:p>
        </p:txBody>
      </p:sp>
      <p:sp>
        <p:nvSpPr>
          <p:cNvPr id="208" name="CustomShape 22"/>
          <p:cNvSpPr/>
          <p:nvPr/>
        </p:nvSpPr>
        <p:spPr>
          <a:xfrm>
            <a:off x="7968650" y="5421290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9" name="CustomShape 23"/>
          <p:cNvSpPr/>
          <p:nvPr/>
        </p:nvSpPr>
        <p:spPr>
          <a:xfrm>
            <a:off x="7164768" y="5909041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>
                <a:solidFill>
                  <a:srgbClr val="000066"/>
                </a:solidFill>
                <a:latin typeface="Arial"/>
              </a:rPr>
              <a:t>Détection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67833" y="1078131"/>
            <a:ext cx="7914974" cy="677545"/>
            <a:chOff x="67863" y="1080626"/>
            <a:chExt cx="7918501" cy="679113"/>
          </a:xfrm>
        </p:grpSpPr>
        <p:sp>
          <p:nvSpPr>
            <p:cNvPr id="26" name="TextBox 25"/>
            <p:cNvSpPr txBox="1"/>
            <p:nvPr/>
          </p:nvSpPr>
          <p:spPr>
            <a:xfrm>
              <a:off x="714608" y="1254517"/>
              <a:ext cx="7271756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facultative pour les formations aux utilisateurs de base</a:t>
              </a:r>
            </a:p>
          </p:txBody>
        </p:sp>
        <p:pic>
          <p:nvPicPr>
            <p:cNvPr id="2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3" y="1080626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751" y="302102"/>
            <a:ext cx="10513167" cy="1014325"/>
          </a:xfrm>
        </p:spPr>
        <p:txBody>
          <a:bodyPr rtlCol="0">
            <a:noAutofit/>
          </a:bodyPr>
          <a:lstStyle/>
          <a:p>
            <a:pPr rtl="0"/>
            <a:r>
              <a:rPr lang="fr" sz="3200" dirty="0"/>
              <a:t>Réaction en chaîne à la polymérase en temps réel </a:t>
            </a:r>
            <a:r>
              <a:rPr lang="fr" sz="3200" dirty="0" smtClean="0"/>
              <a:t>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4432" y="1629252"/>
            <a:ext cx="5673983" cy="5022968"/>
          </a:xfrm>
        </p:spPr>
        <p:txBody>
          <a:bodyPr rtlCol="0"/>
          <a:lstStyle/>
          <a:p>
            <a:pPr rtl="0"/>
            <a:r>
              <a:rPr lang="fr" sz="2200" dirty="0"/>
              <a:t>Amplification et </a:t>
            </a:r>
            <a:r>
              <a:rPr lang="fr" sz="2200" dirty="0" smtClean="0"/>
              <a:t>détection </a:t>
            </a:r>
            <a:r>
              <a:rPr lang="fr" sz="2200" dirty="0"/>
              <a:t>simultanée de l'ADN cible par la PCR </a:t>
            </a:r>
          </a:p>
          <a:p>
            <a:pPr rtl="0"/>
            <a:r>
              <a:rPr lang="fr" sz="2200" dirty="0"/>
              <a:t>L’ADN cible est amplifié et marqué de sondes à marqueurs fluorescents </a:t>
            </a:r>
          </a:p>
          <a:p>
            <a:pPr rtl="0"/>
            <a:r>
              <a:rPr lang="fr" sz="2200" dirty="0"/>
              <a:t>L'accumulation de produit est </a:t>
            </a:r>
            <a:r>
              <a:rPr lang="fr" sz="2200" dirty="0" smtClean="0"/>
              <a:t>contrôlée </a:t>
            </a:r>
            <a:r>
              <a:rPr lang="fr" sz="2200" dirty="0"/>
              <a:t>et </a:t>
            </a:r>
            <a:r>
              <a:rPr lang="fr" sz="2200" dirty="0" smtClean="0"/>
              <a:t>mesurée </a:t>
            </a:r>
            <a:r>
              <a:rPr lang="fr" sz="2200" dirty="0"/>
              <a:t>par la détection de la fluorescence</a:t>
            </a:r>
          </a:p>
          <a:p>
            <a:pPr rtl="0"/>
            <a:r>
              <a:rPr lang="fr" sz="2200" dirty="0"/>
              <a:t>Les sondes utilisées par la technologie Xpert sont appelés des </a:t>
            </a:r>
            <a:r>
              <a:rPr lang="fr" sz="2200" dirty="0" smtClean="0"/>
              <a:t>«phares moléculaires»</a:t>
            </a:r>
            <a:endParaRPr lang="fr" sz="2200" dirty="0"/>
          </a:p>
          <a:p>
            <a:pPr rtl="0"/>
            <a:r>
              <a:rPr lang="fr" sz="2200" dirty="0"/>
              <a:t>Plusieurs cibles peuvent être </a:t>
            </a:r>
            <a:r>
              <a:rPr lang="fr" sz="2200" dirty="0" smtClean="0"/>
              <a:t>amplifiées </a:t>
            </a:r>
            <a:r>
              <a:rPr lang="fr" sz="2200" dirty="0"/>
              <a:t>et </a:t>
            </a:r>
            <a:r>
              <a:rPr lang="fr" sz="2200" dirty="0" smtClean="0"/>
              <a:t>détectées </a:t>
            </a:r>
            <a:r>
              <a:rPr lang="fr" sz="2200" dirty="0"/>
              <a:t>(multiplexe)</a:t>
            </a:r>
          </a:p>
          <a:p>
            <a:pPr rtl="0"/>
            <a:r>
              <a:rPr lang="fr" sz="2200" dirty="0"/>
              <a:t>Chaque cible est marquée de différents colorants</a:t>
            </a:r>
          </a:p>
          <a:p>
            <a:pPr rtl="0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210343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3"/>
          <p:cNvSpPr/>
          <p:nvPr/>
        </p:nvSpPr>
        <p:spPr>
          <a:xfrm flipV="1">
            <a:off x="71752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8" name="Line 4"/>
          <p:cNvSpPr/>
          <p:nvPr/>
        </p:nvSpPr>
        <p:spPr>
          <a:xfrm flipV="1">
            <a:off x="78499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9" name="CustomShape 5"/>
          <p:cNvSpPr/>
          <p:nvPr/>
        </p:nvSpPr>
        <p:spPr>
          <a:xfrm>
            <a:off x="6069416" y="1805900"/>
            <a:ext cx="2848491" cy="2188055"/>
          </a:xfrm>
          <a:prstGeom prst="ellipse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250" name="Line 6"/>
          <p:cNvSpPr/>
          <p:nvPr/>
        </p:nvSpPr>
        <p:spPr>
          <a:xfrm>
            <a:off x="7210827" y="4013709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1" name="Line 7"/>
          <p:cNvSpPr/>
          <p:nvPr/>
        </p:nvSpPr>
        <p:spPr>
          <a:xfrm>
            <a:off x="7210827" y="4332650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2" name="Line 8"/>
          <p:cNvSpPr/>
          <p:nvPr/>
        </p:nvSpPr>
        <p:spPr>
          <a:xfrm>
            <a:off x="7210827" y="4663086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3" name="Line 9"/>
          <p:cNvSpPr/>
          <p:nvPr/>
        </p:nvSpPr>
        <p:spPr>
          <a:xfrm>
            <a:off x="7210827" y="4987774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4" name="CustomShape 10"/>
          <p:cNvSpPr/>
          <p:nvPr/>
        </p:nvSpPr>
        <p:spPr>
          <a:xfrm>
            <a:off x="6837674" y="5584353"/>
            <a:ext cx="600932" cy="446447"/>
          </a:xfrm>
          <a:prstGeom prst="ellipse">
            <a:avLst/>
          </a:prstGeom>
          <a:solidFill>
            <a:srgbClr val="00CC99"/>
          </a:solidFill>
          <a:ln w="31680">
            <a:solidFill>
              <a:srgbClr val="00CC66"/>
            </a:solidFill>
            <a:round/>
          </a:ln>
        </p:spPr>
      </p:sp>
      <p:sp>
        <p:nvSpPr>
          <p:cNvPr id="255" name="CustomShape 11"/>
          <p:cNvSpPr/>
          <p:nvPr/>
        </p:nvSpPr>
        <p:spPr>
          <a:xfrm>
            <a:off x="7584701" y="5584353"/>
            <a:ext cx="600932" cy="44644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56" name="CustomShape 12"/>
          <p:cNvSpPr/>
          <p:nvPr/>
        </p:nvSpPr>
        <p:spPr>
          <a:xfrm flipV="1">
            <a:off x="4120183" y="3259814"/>
            <a:ext cx="1833004" cy="800118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7" name="CustomShape 13"/>
          <p:cNvSpPr/>
          <p:nvPr/>
        </p:nvSpPr>
        <p:spPr>
          <a:xfrm flipV="1">
            <a:off x="2103959" y="4312176"/>
            <a:ext cx="4863257" cy="971891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8" name="CustomShape 14"/>
          <p:cNvSpPr/>
          <p:nvPr/>
        </p:nvSpPr>
        <p:spPr>
          <a:xfrm flipV="1">
            <a:off x="4768255" y="5582198"/>
            <a:ext cx="2067260" cy="277934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9" name="CustomShape 15"/>
          <p:cNvSpPr/>
          <p:nvPr/>
        </p:nvSpPr>
        <p:spPr>
          <a:xfrm flipV="1">
            <a:off x="3400103" y="6184164"/>
            <a:ext cx="4383589" cy="252032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grpSp>
        <p:nvGrpSpPr>
          <p:cNvPr id="19" name="Group 18"/>
          <p:cNvGrpSpPr/>
          <p:nvPr/>
        </p:nvGrpSpPr>
        <p:grpSpPr>
          <a:xfrm>
            <a:off x="0" y="1081118"/>
            <a:ext cx="10600903" cy="648072"/>
            <a:chOff x="5248" y="1083620"/>
            <a:chExt cx="7067900" cy="649572"/>
          </a:xfrm>
        </p:grpSpPr>
        <p:sp>
          <p:nvSpPr>
            <p:cNvPr id="20" name="TextBox 19"/>
            <p:cNvSpPr txBox="1"/>
            <p:nvPr/>
          </p:nvSpPr>
          <p:spPr>
            <a:xfrm>
              <a:off x="512084" y="1321504"/>
              <a:ext cx="6561064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peut être considérée comme facultative pour les formations aux utilisateurs de base</a:t>
              </a:r>
            </a:p>
          </p:txBody>
        </p:sp>
        <p:pic>
          <p:nvPicPr>
            <p:cNvPr id="21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" y="1083620"/>
              <a:ext cx="506836" cy="64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783" y="66793"/>
            <a:ext cx="9619774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/>
              <a:t>Technologie par phares moléculaires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774103"/>
            <a:ext cx="4233823" cy="4878117"/>
          </a:xfrm>
        </p:spPr>
        <p:txBody>
          <a:bodyPr rtlCol="0"/>
          <a:lstStyle/>
          <a:p>
            <a:pPr rtl="0"/>
            <a:r>
              <a:rPr lang="fr" dirty="0"/>
              <a:t>Le phare moléculaire est un court segment d'ADN monocaténaire, composé de :</a:t>
            </a:r>
          </a:p>
          <a:p>
            <a:pPr marL="124796" indent="0" rtl="0">
              <a:lnSpc>
                <a:spcPct val="130000"/>
              </a:lnSpc>
              <a:buNone/>
            </a:pPr>
            <a:endParaRPr lang="en-US" sz="2400" dirty="0"/>
          </a:p>
          <a:p>
            <a:pPr lvl="1" rtl="0">
              <a:lnSpc>
                <a:spcPct val="130000"/>
              </a:lnSpc>
            </a:pPr>
            <a:r>
              <a:rPr lang="fr" dirty="0" smtClean="0"/>
              <a:t>Séquence </a:t>
            </a:r>
            <a:r>
              <a:rPr lang="fr" dirty="0"/>
              <a:t>spécifique cible</a:t>
            </a:r>
            <a:endParaRPr lang="en-US" dirty="0"/>
          </a:p>
          <a:p>
            <a:pPr lvl="1" rtl="0">
              <a:lnSpc>
                <a:spcPct val="130000"/>
              </a:lnSpc>
            </a:pPr>
            <a:r>
              <a:rPr lang="fr" dirty="0" smtClean="0"/>
              <a:t>Tige</a:t>
            </a:r>
            <a:endParaRPr lang="fr" dirty="0"/>
          </a:p>
          <a:p>
            <a:pPr lvl="1" rtl="0">
              <a:lnSpc>
                <a:spcPct val="130000"/>
              </a:lnSpc>
            </a:pPr>
            <a:r>
              <a:rPr lang="fr" dirty="0" smtClean="0"/>
              <a:t>Colorant </a:t>
            </a:r>
            <a:r>
              <a:rPr lang="fr" dirty="0"/>
              <a:t>fluorescent</a:t>
            </a:r>
            <a:endParaRPr lang="en-US" dirty="0"/>
          </a:p>
          <a:p>
            <a:pPr lvl="1" rtl="0">
              <a:lnSpc>
                <a:spcPct val="130000"/>
              </a:lnSpc>
            </a:pPr>
            <a:r>
              <a:rPr lang="fr" dirty="0" smtClean="0"/>
              <a:t>Désactiveur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ne 2"/>
          <p:cNvSpPr/>
          <p:nvPr/>
        </p:nvSpPr>
        <p:spPr>
          <a:xfrm>
            <a:off x="3218766" y="5353048"/>
            <a:ext cx="8276" cy="155879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63" name="CustomShape 3"/>
          <p:cNvSpPr/>
          <p:nvPr/>
        </p:nvSpPr>
        <p:spPr>
          <a:xfrm rot="16200000" flipH="1">
            <a:off x="2025107" y="4077528"/>
            <a:ext cx="309603" cy="120906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264" name="Line 4"/>
          <p:cNvSpPr/>
          <p:nvPr/>
        </p:nvSpPr>
        <p:spPr>
          <a:xfrm>
            <a:off x="2187825" y="3316922"/>
            <a:ext cx="0" cy="228072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5" name="Line 5"/>
          <p:cNvSpPr/>
          <p:nvPr/>
        </p:nvSpPr>
        <p:spPr>
          <a:xfrm>
            <a:off x="2079873" y="3431137"/>
            <a:ext cx="2162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6" name="Line 6"/>
          <p:cNvSpPr/>
          <p:nvPr/>
        </p:nvSpPr>
        <p:spPr>
          <a:xfrm flipV="1">
            <a:off x="2104342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7" name="Line 7"/>
          <p:cNvSpPr/>
          <p:nvPr/>
        </p:nvSpPr>
        <p:spPr>
          <a:xfrm flipV="1">
            <a:off x="2258354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8" name="CustomShape 8"/>
          <p:cNvSpPr/>
          <p:nvPr/>
        </p:nvSpPr>
        <p:spPr>
          <a:xfrm>
            <a:off x="1852095" y="1862289"/>
            <a:ext cx="648431" cy="633573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269" name="Line 9"/>
          <p:cNvSpPr/>
          <p:nvPr/>
        </p:nvSpPr>
        <p:spPr>
          <a:xfrm>
            <a:off x="2112619" y="2503046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0" name="Line 10"/>
          <p:cNvSpPr/>
          <p:nvPr/>
        </p:nvSpPr>
        <p:spPr>
          <a:xfrm>
            <a:off x="2112619" y="259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1" name="Line 11"/>
          <p:cNvSpPr/>
          <p:nvPr/>
        </p:nvSpPr>
        <p:spPr>
          <a:xfrm>
            <a:off x="2112619" y="2691609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2" name="Line 12"/>
          <p:cNvSpPr/>
          <p:nvPr/>
        </p:nvSpPr>
        <p:spPr>
          <a:xfrm>
            <a:off x="2112619" y="278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3" name="Line 13"/>
          <p:cNvSpPr/>
          <p:nvPr/>
        </p:nvSpPr>
        <p:spPr>
          <a:xfrm flipH="1">
            <a:off x="1206183" y="4676016"/>
            <a:ext cx="254047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4" name="Line 14"/>
          <p:cNvSpPr/>
          <p:nvPr/>
        </p:nvSpPr>
        <p:spPr>
          <a:xfrm>
            <a:off x="2904266" y="4676016"/>
            <a:ext cx="204749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5" name="Line 15"/>
          <p:cNvSpPr/>
          <p:nvPr/>
        </p:nvSpPr>
        <p:spPr>
          <a:xfrm>
            <a:off x="1460229" y="4672424"/>
            <a:ext cx="1419568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6" name="Line 16"/>
          <p:cNvSpPr/>
          <p:nvPr/>
        </p:nvSpPr>
        <p:spPr>
          <a:xfrm>
            <a:off x="1319173" y="4521932"/>
            <a:ext cx="168009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7" name="Line 17"/>
          <p:cNvSpPr/>
          <p:nvPr/>
        </p:nvSpPr>
        <p:spPr>
          <a:xfrm flipV="1">
            <a:off x="1429283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8" name="Line 18"/>
          <p:cNvSpPr/>
          <p:nvPr/>
        </p:nvSpPr>
        <p:spPr>
          <a:xfrm flipV="1">
            <a:off x="1566742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9" name="Line 19"/>
          <p:cNvSpPr/>
          <p:nvPr/>
        </p:nvSpPr>
        <p:spPr>
          <a:xfrm flipV="1">
            <a:off x="170276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0" name="Line 20"/>
          <p:cNvSpPr/>
          <p:nvPr/>
        </p:nvSpPr>
        <p:spPr>
          <a:xfrm flipV="1">
            <a:off x="183878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1" name="Line 21"/>
          <p:cNvSpPr/>
          <p:nvPr/>
        </p:nvSpPr>
        <p:spPr>
          <a:xfrm flipV="1">
            <a:off x="197480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2" name="Line 22"/>
          <p:cNvSpPr/>
          <p:nvPr/>
        </p:nvSpPr>
        <p:spPr>
          <a:xfrm flipV="1">
            <a:off x="2905705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3" name="Line 23"/>
          <p:cNvSpPr/>
          <p:nvPr/>
        </p:nvSpPr>
        <p:spPr>
          <a:xfrm flipV="1">
            <a:off x="211082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4" name="Line 24"/>
          <p:cNvSpPr/>
          <p:nvPr/>
        </p:nvSpPr>
        <p:spPr>
          <a:xfrm flipV="1">
            <a:off x="2246839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5" name="Line 25"/>
          <p:cNvSpPr/>
          <p:nvPr/>
        </p:nvSpPr>
        <p:spPr>
          <a:xfrm flipV="1">
            <a:off x="2384658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6" name="Line 26"/>
          <p:cNvSpPr/>
          <p:nvPr/>
        </p:nvSpPr>
        <p:spPr>
          <a:xfrm flipV="1">
            <a:off x="2520677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7" name="Line 27"/>
          <p:cNvSpPr/>
          <p:nvPr/>
        </p:nvSpPr>
        <p:spPr>
          <a:xfrm flipV="1">
            <a:off x="265669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8" name="Line 28"/>
          <p:cNvSpPr/>
          <p:nvPr/>
        </p:nvSpPr>
        <p:spPr>
          <a:xfrm flipV="1">
            <a:off x="279271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9" name="CustomShape 29"/>
          <p:cNvSpPr/>
          <p:nvPr/>
        </p:nvSpPr>
        <p:spPr>
          <a:xfrm>
            <a:off x="2027696" y="2959190"/>
            <a:ext cx="135660" cy="12822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0" name="CustomShape 30"/>
          <p:cNvSpPr/>
          <p:nvPr/>
        </p:nvSpPr>
        <p:spPr>
          <a:xfrm>
            <a:off x="2197901" y="2959190"/>
            <a:ext cx="135660" cy="12822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91" name="CustomShape 31"/>
          <p:cNvSpPr/>
          <p:nvPr/>
        </p:nvSpPr>
        <p:spPr>
          <a:xfrm>
            <a:off x="2904266" y="5035902"/>
            <a:ext cx="464913" cy="21909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2" name="CustomShape 32"/>
          <p:cNvSpPr/>
          <p:nvPr/>
        </p:nvSpPr>
        <p:spPr>
          <a:xfrm>
            <a:off x="1081678" y="4926356"/>
            <a:ext cx="219142" cy="20185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FFFFFF"/>
            </a:solidFill>
            <a:round/>
          </a:ln>
        </p:spPr>
      </p:sp>
      <p:sp>
        <p:nvSpPr>
          <p:cNvPr id="293" name="Line 33"/>
          <p:cNvSpPr/>
          <p:nvPr/>
        </p:nvSpPr>
        <p:spPr>
          <a:xfrm flipH="1">
            <a:off x="2902467" y="5251763"/>
            <a:ext cx="57574" cy="176711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4" name="Line 34"/>
          <p:cNvSpPr/>
          <p:nvPr/>
        </p:nvSpPr>
        <p:spPr>
          <a:xfrm>
            <a:off x="3374577" y="5253559"/>
            <a:ext cx="82043" cy="78658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5" name="Line 35"/>
          <p:cNvSpPr/>
          <p:nvPr/>
        </p:nvSpPr>
        <p:spPr>
          <a:xfrm flipH="1">
            <a:off x="2697718" y="5162689"/>
            <a:ext cx="145735" cy="94102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6" name="Line 36"/>
          <p:cNvSpPr/>
          <p:nvPr/>
        </p:nvSpPr>
        <p:spPr>
          <a:xfrm flipV="1">
            <a:off x="3233519" y="4902292"/>
            <a:ext cx="90320" cy="40945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9" name="CustomShape 39"/>
          <p:cNvSpPr/>
          <p:nvPr/>
        </p:nvSpPr>
        <p:spPr>
          <a:xfrm rot="5262600" flipH="1" flipV="1">
            <a:off x="3886277" y="3974913"/>
            <a:ext cx="8979" cy="6117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00" name="CustomShape 40"/>
          <p:cNvSpPr/>
          <p:nvPr/>
        </p:nvSpPr>
        <p:spPr>
          <a:xfrm rot="16200000" flipH="1">
            <a:off x="8713430" y="3765039"/>
            <a:ext cx="290927" cy="133501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301" name="Line 41"/>
          <p:cNvSpPr/>
          <p:nvPr/>
        </p:nvSpPr>
        <p:spPr>
          <a:xfrm>
            <a:off x="8866450" y="3060116"/>
            <a:ext cx="0" cy="214064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2" name="Line 42"/>
          <p:cNvSpPr/>
          <p:nvPr/>
        </p:nvSpPr>
        <p:spPr>
          <a:xfrm>
            <a:off x="8746983" y="3167148"/>
            <a:ext cx="23893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3" name="Line 43"/>
          <p:cNvSpPr/>
          <p:nvPr/>
        </p:nvSpPr>
        <p:spPr>
          <a:xfrm flipV="1">
            <a:off x="8774331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4" name="Line 44"/>
          <p:cNvSpPr/>
          <p:nvPr/>
        </p:nvSpPr>
        <p:spPr>
          <a:xfrm flipV="1">
            <a:off x="8944175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5" name="CustomShape 45"/>
          <p:cNvSpPr/>
          <p:nvPr/>
        </p:nvSpPr>
        <p:spPr>
          <a:xfrm>
            <a:off x="8495815" y="1651457"/>
            <a:ext cx="716081" cy="59514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06" name="Line 46"/>
          <p:cNvSpPr/>
          <p:nvPr/>
        </p:nvSpPr>
        <p:spPr>
          <a:xfrm>
            <a:off x="8783327" y="229544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7" name="Line 47"/>
          <p:cNvSpPr/>
          <p:nvPr/>
        </p:nvSpPr>
        <p:spPr>
          <a:xfrm>
            <a:off x="8783327" y="2382365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8" name="Line 48"/>
          <p:cNvSpPr/>
          <p:nvPr/>
        </p:nvSpPr>
        <p:spPr>
          <a:xfrm>
            <a:off x="8783327" y="247251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9" name="Line 49"/>
          <p:cNvSpPr/>
          <p:nvPr/>
        </p:nvSpPr>
        <p:spPr>
          <a:xfrm>
            <a:off x="8783327" y="2560872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0" name="CustomShape 50"/>
          <p:cNvSpPr/>
          <p:nvPr/>
        </p:nvSpPr>
        <p:spPr>
          <a:xfrm>
            <a:off x="8689409" y="2723575"/>
            <a:ext cx="149693" cy="120321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11" name="CustomShape 51"/>
          <p:cNvSpPr/>
          <p:nvPr/>
        </p:nvSpPr>
        <p:spPr>
          <a:xfrm>
            <a:off x="8877605" y="2723575"/>
            <a:ext cx="149693" cy="120321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13" name="Line 53"/>
          <p:cNvSpPr/>
          <p:nvPr/>
        </p:nvSpPr>
        <p:spPr>
          <a:xfrm flipV="1">
            <a:off x="8791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4" name="Line 54"/>
          <p:cNvSpPr/>
          <p:nvPr/>
        </p:nvSpPr>
        <p:spPr>
          <a:xfrm flipV="1">
            <a:off x="8972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5" name="CustomShape 55"/>
          <p:cNvSpPr/>
          <p:nvPr/>
        </p:nvSpPr>
        <p:spPr>
          <a:xfrm>
            <a:off x="8495455" y="4130079"/>
            <a:ext cx="762140" cy="66877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16" name="Line 56"/>
          <p:cNvSpPr/>
          <p:nvPr/>
        </p:nvSpPr>
        <p:spPr>
          <a:xfrm>
            <a:off x="8801319" y="4806394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7" name="Line 57"/>
          <p:cNvSpPr/>
          <p:nvPr/>
        </p:nvSpPr>
        <p:spPr>
          <a:xfrm>
            <a:off x="8801319" y="4904088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8" name="Line 58"/>
          <p:cNvSpPr/>
          <p:nvPr/>
        </p:nvSpPr>
        <p:spPr>
          <a:xfrm>
            <a:off x="8801319" y="500537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9" name="Line 59"/>
          <p:cNvSpPr/>
          <p:nvPr/>
        </p:nvSpPr>
        <p:spPr>
          <a:xfrm>
            <a:off x="8801319" y="510486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20" name="CustomShape 60"/>
          <p:cNvSpPr/>
          <p:nvPr/>
        </p:nvSpPr>
        <p:spPr>
          <a:xfrm>
            <a:off x="8701283" y="5287679"/>
            <a:ext cx="159409" cy="135407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21" name="CustomShape 61"/>
          <p:cNvSpPr/>
          <p:nvPr/>
        </p:nvSpPr>
        <p:spPr>
          <a:xfrm>
            <a:off x="8901714" y="5287679"/>
            <a:ext cx="159409" cy="13540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22" name="Line 62"/>
          <p:cNvSpPr/>
          <p:nvPr/>
        </p:nvSpPr>
        <p:spPr>
          <a:xfrm flipV="1">
            <a:off x="8241408" y="3019889"/>
            <a:ext cx="1339683" cy="880681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3" name="Line 63"/>
          <p:cNvSpPr/>
          <p:nvPr/>
        </p:nvSpPr>
        <p:spPr>
          <a:xfrm>
            <a:off x="8162603" y="3019889"/>
            <a:ext cx="1386822" cy="896485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5" name="CustomShape 65"/>
          <p:cNvSpPr/>
          <p:nvPr/>
        </p:nvSpPr>
        <p:spPr>
          <a:xfrm rot="16200000" flipV="1">
            <a:off x="7438345" y="4590463"/>
            <a:ext cx="105596" cy="74847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26" name="Line 66"/>
          <p:cNvSpPr/>
          <p:nvPr/>
        </p:nvSpPr>
        <p:spPr>
          <a:xfrm flipH="1">
            <a:off x="7469192" y="4687150"/>
            <a:ext cx="693411" cy="581853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7" name="Line 67"/>
          <p:cNvSpPr/>
          <p:nvPr/>
        </p:nvSpPr>
        <p:spPr>
          <a:xfrm>
            <a:off x="7359081" y="4734201"/>
            <a:ext cx="1118742" cy="39329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8" name="CustomShape 68"/>
          <p:cNvSpPr/>
          <p:nvPr/>
        </p:nvSpPr>
        <p:spPr>
          <a:xfrm>
            <a:off x="4270577" y="2103651"/>
            <a:ext cx="3180983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>
                <a:solidFill>
                  <a:srgbClr val="000066"/>
                </a:solidFill>
                <a:latin typeface="Arial"/>
              </a:rPr>
              <a:t>Phare moléculaire</a:t>
            </a:r>
            <a:endParaRPr dirty="0"/>
          </a:p>
        </p:txBody>
      </p:sp>
      <p:sp>
        <p:nvSpPr>
          <p:cNvPr id="329" name="CustomShape 69"/>
          <p:cNvSpPr/>
          <p:nvPr/>
        </p:nvSpPr>
        <p:spPr>
          <a:xfrm>
            <a:off x="5135272" y="3321591"/>
            <a:ext cx="1170558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>
                <a:solidFill>
                  <a:srgbClr val="000066"/>
                </a:solidFill>
                <a:latin typeface="Arial"/>
              </a:rPr>
              <a:t>Cible</a:t>
            </a:r>
            <a:endParaRPr dirty="0"/>
          </a:p>
        </p:txBody>
      </p:sp>
      <p:sp>
        <p:nvSpPr>
          <p:cNvPr id="330" name="CustomShape 70"/>
          <p:cNvSpPr/>
          <p:nvPr/>
        </p:nvSpPr>
        <p:spPr>
          <a:xfrm>
            <a:off x="1194668" y="5431347"/>
            <a:ext cx="2144285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>
                <a:solidFill>
                  <a:srgbClr val="00B050"/>
                </a:solidFill>
                <a:latin typeface="Arial"/>
              </a:rPr>
              <a:t>Fluorescence</a:t>
            </a:r>
            <a:endParaRPr dirty="0"/>
          </a:p>
        </p:txBody>
      </p:sp>
      <p:sp>
        <p:nvSpPr>
          <p:cNvPr id="331" name="CustomShape 71"/>
          <p:cNvSpPr/>
          <p:nvPr/>
        </p:nvSpPr>
        <p:spPr>
          <a:xfrm>
            <a:off x="7360543" y="5588663"/>
            <a:ext cx="2634746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400" b="1" dirty="0">
                <a:solidFill>
                  <a:srgbClr val="000066"/>
                </a:solidFill>
                <a:latin typeface="Arial"/>
              </a:rPr>
              <a:t>Aucune fluorescence</a:t>
            </a:r>
            <a:endParaRPr dirty="0"/>
          </a:p>
        </p:txBody>
      </p:sp>
      <p:sp>
        <p:nvSpPr>
          <p:cNvPr id="332" name="CustomShape 72"/>
          <p:cNvSpPr/>
          <p:nvPr/>
        </p:nvSpPr>
        <p:spPr>
          <a:xfrm>
            <a:off x="2079873" y="6083238"/>
            <a:ext cx="6585066" cy="6339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algn="ctr" rtl="0">
              <a:lnSpc>
                <a:spcPct val="100000"/>
              </a:lnSpc>
              <a:buFont typeface="Wingdings" charset="2"/>
              <a:buChar char=""/>
            </a:pPr>
            <a:r>
              <a:rPr lang="fr" sz="3200" b="1">
                <a:solidFill>
                  <a:srgbClr val="000066"/>
                </a:solidFill>
                <a:latin typeface="Calibri"/>
              </a:rPr>
              <a:t>Aucune cible = aucune fluorescence</a:t>
            </a:r>
            <a:endParaRPr dirty="0"/>
          </a:p>
        </p:txBody>
      </p:sp>
      <p:sp>
        <p:nvSpPr>
          <p:cNvPr id="75" name="Freeform 88"/>
          <p:cNvSpPr>
            <a:spLocks/>
          </p:cNvSpPr>
          <p:nvPr/>
        </p:nvSpPr>
        <p:spPr bwMode="auto">
          <a:xfrm rot="7701857">
            <a:off x="3239011" y="4329926"/>
            <a:ext cx="914186" cy="152424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rtlCol="0" anchor="ctr"/>
          <a:lstStyle/>
          <a:p>
            <a:pPr rtl="0"/>
            <a:endParaRPr lang="en-US" dirty="0"/>
          </a:p>
        </p:txBody>
      </p:sp>
      <p:sp>
        <p:nvSpPr>
          <p:cNvPr id="76" name="Freeform 88"/>
          <p:cNvSpPr>
            <a:spLocks/>
          </p:cNvSpPr>
          <p:nvPr/>
        </p:nvSpPr>
        <p:spPr bwMode="auto">
          <a:xfrm rot="13147868">
            <a:off x="7414623" y="4903482"/>
            <a:ext cx="915894" cy="152140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rtlCol="0" anchor="ctr"/>
          <a:lstStyle/>
          <a:p>
            <a:pPr rtl="0"/>
            <a:endParaRPr lang="en-US" dirty="0"/>
          </a:p>
        </p:txBody>
      </p:sp>
      <p:sp>
        <p:nvSpPr>
          <p:cNvPr id="77" name="Freeform 86"/>
          <p:cNvSpPr>
            <a:spLocks/>
          </p:cNvSpPr>
          <p:nvPr/>
        </p:nvSpPr>
        <p:spPr bwMode="auto">
          <a:xfrm>
            <a:off x="1498155" y="3716505"/>
            <a:ext cx="1380012" cy="94255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rtlCol="0" anchor="ctr"/>
          <a:lstStyle/>
          <a:p>
            <a:pPr rtl="0"/>
            <a:endParaRPr lang="en-US" dirty="0"/>
          </a:p>
        </p:txBody>
      </p:sp>
      <p:sp>
        <p:nvSpPr>
          <p:cNvPr id="78" name="Freeform 86"/>
          <p:cNvSpPr>
            <a:spLocks/>
          </p:cNvSpPr>
          <p:nvPr/>
        </p:nvSpPr>
        <p:spPr bwMode="auto">
          <a:xfrm>
            <a:off x="8105002" y="3435320"/>
            <a:ext cx="1523440" cy="88544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rtlCol="0" anchor="ctr"/>
          <a:lstStyle/>
          <a:p>
            <a:pPr rtl="0"/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5727" y="862107"/>
            <a:ext cx="7967080" cy="677545"/>
            <a:chOff x="15734" y="864102"/>
            <a:chExt cx="7970629" cy="679113"/>
          </a:xfrm>
        </p:grpSpPr>
        <p:sp>
          <p:nvSpPr>
            <p:cNvPr id="80" name="TextBox 79"/>
            <p:cNvSpPr txBox="1"/>
            <p:nvPr/>
          </p:nvSpPr>
          <p:spPr>
            <a:xfrm>
              <a:off x="714608" y="1134213"/>
              <a:ext cx="7271755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facultative pour les formations aux utilisateurs de base</a:t>
              </a:r>
            </a:p>
          </p:txBody>
        </p:sp>
        <p:pic>
          <p:nvPicPr>
            <p:cNvPr id="81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Technologie par phares moléculaires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735" y="819572"/>
            <a:ext cx="7914181" cy="685740"/>
            <a:chOff x="15734" y="821469"/>
            <a:chExt cx="7917707" cy="687327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7218833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facultative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pour les formations aux utilisateurs de base</a:t>
              </a: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21469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718" y="99492"/>
            <a:ext cx="10302920" cy="806279"/>
          </a:xfrm>
        </p:spPr>
        <p:txBody>
          <a:bodyPr rtlCol="0">
            <a:noAutofit/>
          </a:bodyPr>
          <a:lstStyle/>
          <a:p>
            <a:pPr rtl="0"/>
            <a:r>
              <a:rPr lang="fr" sz="2800" dirty="0"/>
              <a:t>Mécanismes moléculaires de la résistance à la </a:t>
            </a:r>
            <a:r>
              <a:rPr lang="fr" sz="2800" dirty="0" smtClean="0"/>
              <a:t>rifampicine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783" y="1683668"/>
            <a:ext cx="9619774" cy="4968552"/>
          </a:xfrm>
        </p:spPr>
        <p:txBody>
          <a:bodyPr rtlCol="0"/>
          <a:lstStyle/>
          <a:p>
            <a:pPr rtl="0"/>
            <a:r>
              <a:rPr lang="fr" dirty="0"/>
              <a:t>Les mutations dans le gène rpoB codant pour la sous-unité β de l'ARN polymérase : </a:t>
            </a:r>
          </a:p>
          <a:p>
            <a:pPr lvl="1" rtl="0"/>
            <a:r>
              <a:rPr lang="fr" dirty="0" smtClean="0"/>
              <a:t>empêchent </a:t>
            </a:r>
            <a:r>
              <a:rPr lang="fr" dirty="0"/>
              <a:t>la liaison de </a:t>
            </a:r>
            <a:r>
              <a:rPr lang="fr" dirty="0" smtClean="0"/>
              <a:t>la rifampicine </a:t>
            </a:r>
            <a:r>
              <a:rPr lang="fr" dirty="0"/>
              <a:t>à l'ARN polymérase, la synthèse des protéines et l'élimination des bacilles</a:t>
            </a:r>
          </a:p>
          <a:p>
            <a:pPr lvl="1" rtl="0"/>
            <a:endParaRPr lang="en-US" sz="1600" dirty="0"/>
          </a:p>
          <a:p>
            <a:pPr rtl="0"/>
            <a:r>
              <a:rPr lang="fr" dirty="0"/>
              <a:t>95 % de la résistance à la rifampicine sont dues aux mutations du gène rpoB et le reste de 5 % sont dues aux mutations à l’extérieur d'autres gènes </a:t>
            </a:r>
          </a:p>
          <a:p>
            <a:pPr rtl="0"/>
            <a:endParaRPr lang="en-US" sz="1600" dirty="0"/>
          </a:p>
          <a:p>
            <a:pPr rtl="0"/>
            <a:r>
              <a:rPr lang="fr" dirty="0"/>
              <a:t>Plus de 90 % des mutations du gène rpoB sont localisées sur la région des paires de base 81 (bp) </a:t>
            </a:r>
            <a:r>
              <a:rPr lang="fr" sz="2000" dirty="0"/>
              <a:t>(les codons </a:t>
            </a:r>
            <a:r>
              <a:rPr lang="fr" sz="2000" dirty="0" smtClean="0"/>
              <a:t>507–533</a:t>
            </a:r>
            <a:r>
              <a:rPr lang="f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714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730" y="1627752"/>
            <a:ext cx="9748417" cy="1771060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5727" y="862107"/>
            <a:ext cx="7967080" cy="677545"/>
            <a:chOff x="15734" y="864102"/>
            <a:chExt cx="7970629" cy="679113"/>
          </a:xfrm>
        </p:grpSpPr>
        <p:sp>
          <p:nvSpPr>
            <p:cNvPr id="7" name="TextBox 6"/>
            <p:cNvSpPr txBox="1"/>
            <p:nvPr/>
          </p:nvSpPr>
          <p:spPr>
            <a:xfrm>
              <a:off x="714608" y="1134213"/>
              <a:ext cx="7271755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facultative pour les formations aux utilisateurs de base</a:t>
              </a:r>
            </a:p>
          </p:txBody>
        </p:sp>
        <p:pic>
          <p:nvPicPr>
            <p:cNvPr id="8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1" y="302103"/>
            <a:ext cx="10066471" cy="661486"/>
          </a:xfrm>
        </p:spPr>
        <p:txBody>
          <a:bodyPr rtlCol="0">
            <a:noAutofit/>
          </a:bodyPr>
          <a:lstStyle/>
          <a:p>
            <a:pPr rtl="0"/>
            <a:r>
              <a:rPr lang="fr" sz="2800" dirty="0" smtClean="0"/>
              <a:t/>
            </a:r>
            <a:br>
              <a:rPr lang="fr" sz="2800" dirty="0" smtClean="0"/>
            </a:br>
            <a:r>
              <a:rPr lang="fr" sz="2400" dirty="0" smtClean="0"/>
              <a:t>Détection </a:t>
            </a:r>
            <a:r>
              <a:rPr lang="fr" sz="2400" dirty="0"/>
              <a:t>des mutations du gène rpoB par Xpert MTB/RIF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555876"/>
            <a:ext cx="9619774" cy="2513079"/>
          </a:xfrm>
        </p:spPr>
        <p:txBody>
          <a:bodyPr rtlCol="0"/>
          <a:lstStyle/>
          <a:p>
            <a:pPr rtl="0"/>
            <a:r>
              <a:rPr lang="fr" dirty="0"/>
              <a:t>5 sondes qui se chevauchent – se lient aux gènes de type sauvage et ne se lient pas aux séquences mutantes </a:t>
            </a:r>
          </a:p>
          <a:p>
            <a:pPr rtl="0"/>
            <a:r>
              <a:rPr lang="fr" dirty="0"/>
              <a:t>1 sonde au </a:t>
            </a:r>
            <a:r>
              <a:rPr lang="fr" dirty="0" smtClean="0"/>
              <a:t>conmtrôle témoin-SPC </a:t>
            </a:r>
            <a:r>
              <a:rPr lang="fr" dirty="0"/>
              <a:t>(Bacillus globigii)</a:t>
            </a:r>
          </a:p>
          <a:p>
            <a:pPr rtl="0"/>
            <a:r>
              <a:rPr lang="fr" dirty="0"/>
              <a:t>6 colorants fluorescents détectés en même temps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276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27" y="891580"/>
            <a:ext cx="7914181" cy="677545"/>
            <a:chOff x="15734" y="893644"/>
            <a:chExt cx="7917707" cy="679113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7218833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facultative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pour les formations aux utilisateurs de base</a:t>
              </a: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93644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2800" dirty="0"/>
              <a:t>Contrôles internes de la qualité : Sonde de contrôle (PCC)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300" dirty="0"/>
              <a:t>La sonde de contrôle (PCC) est un test fondamental de lectures de la fluorescence à différentes températures avant le démarrage du cycle thermique pour évaluer la réponse des substances chimiques qu’un récipient contient. PCC vérifie :</a:t>
            </a:r>
          </a:p>
          <a:p>
            <a:pPr rtl="0"/>
            <a:r>
              <a:rPr lang="fr" sz="2300" dirty="0"/>
              <a:t>La réhydratation des billes</a:t>
            </a:r>
          </a:p>
          <a:p>
            <a:pPr rtl="0"/>
            <a:r>
              <a:rPr lang="fr" sz="2300" dirty="0"/>
              <a:t>Le remplissage du tube PCR</a:t>
            </a:r>
          </a:p>
          <a:p>
            <a:pPr rtl="0"/>
            <a:r>
              <a:rPr lang="fr" sz="2300" dirty="0"/>
              <a:t>L’intégrité des sondes</a:t>
            </a:r>
          </a:p>
          <a:p>
            <a:pPr rtl="0"/>
            <a:r>
              <a:rPr lang="fr" sz="2300" dirty="0"/>
              <a:t>La stabilité d'un colorant ou du réactifs/désactiveur</a:t>
            </a:r>
          </a:p>
          <a:p>
            <a:pPr rtl="0"/>
            <a:r>
              <a:rPr lang="fr" sz="2300" dirty="0"/>
              <a:t>Les résultats de la vérification seront comparés de façon automatique aux réglages standards usine du logiciel</a:t>
            </a:r>
          </a:p>
          <a:p>
            <a:pPr rtl="0"/>
            <a:r>
              <a:rPr lang="fr" sz="2300" dirty="0"/>
              <a:t>Un test est interrompu si la vérification de la sonde n'est pas passée </a:t>
            </a:r>
          </a:p>
        </p:txBody>
      </p:sp>
    </p:spTree>
    <p:extLst>
      <p:ext uri="{BB962C8B-B14F-4D97-AF65-F5344CB8AC3E}">
        <p14:creationId xmlns:p14="http://schemas.microsoft.com/office/powerpoint/2010/main" val="1762020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27" y="862107"/>
            <a:ext cx="7914181" cy="677545"/>
            <a:chOff x="15734" y="864102"/>
            <a:chExt cx="7917707" cy="679113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7218833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facultative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pour les formations aux utilisateurs de base</a:t>
              </a: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3"/>
            <a:ext cx="10154206" cy="733494"/>
          </a:xfrm>
        </p:spPr>
        <p:txBody>
          <a:bodyPr rtlCol="0">
            <a:noAutofit/>
          </a:bodyPr>
          <a:lstStyle/>
          <a:p>
            <a:r>
              <a:rPr lang="fr" sz="2600" dirty="0" smtClean="0"/>
              <a:t/>
            </a:r>
            <a:br>
              <a:rPr lang="fr" sz="2600" dirty="0" smtClean="0"/>
            </a:br>
            <a:r>
              <a:rPr lang="fr" sz="2600" dirty="0"/>
              <a:t>Contrôles </a:t>
            </a:r>
            <a:r>
              <a:rPr lang="fr" sz="2600" dirty="0" smtClean="0"/>
              <a:t>internes de </a:t>
            </a:r>
            <a:r>
              <a:rPr lang="fr" sz="2600" dirty="0"/>
              <a:t>qualité </a:t>
            </a:r>
            <a:r>
              <a:rPr lang="fr" sz="2600" dirty="0" smtClean="0"/>
              <a:t>: </a:t>
            </a:r>
            <a:r>
              <a:rPr lang="fr" sz="2600" dirty="0"/>
              <a:t>Contrôle du traitement </a:t>
            </a:r>
            <a:r>
              <a:rPr lang="fr" sz="2600" dirty="0" smtClean="0"/>
              <a:t>d’échantillon </a:t>
            </a:r>
            <a:r>
              <a:rPr lang="fr" sz="2600" dirty="0"/>
              <a:t>(SPC)</a:t>
            </a:r>
            <a:r>
              <a:rPr lang="en-US" sz="2600" dirty="0"/>
              <a:t/>
            </a:r>
            <a:br>
              <a:rPr lang="en-US" sz="2600" dirty="0"/>
            </a:b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Contrôle du traitement de l’échantillon (SPC)</a:t>
            </a:r>
          </a:p>
          <a:p>
            <a:pPr rtl="0"/>
            <a:endParaRPr lang="en-US" sz="1600" dirty="0"/>
          </a:p>
          <a:p>
            <a:pPr rtl="0"/>
            <a:r>
              <a:rPr lang="fr" dirty="0"/>
              <a:t>Spores non infectieux </a:t>
            </a:r>
            <a:endParaRPr lang="en-US" dirty="0" smtClean="0"/>
          </a:p>
          <a:p>
            <a:pPr rtl="0"/>
            <a:endParaRPr lang="en-US" sz="1600" dirty="0"/>
          </a:p>
          <a:p>
            <a:pPr rtl="0"/>
            <a:r>
              <a:rPr lang="fr" dirty="0"/>
              <a:t>Vérifie si la lyse des cellules a eu lieu avec succès</a:t>
            </a:r>
          </a:p>
          <a:p>
            <a:pPr rtl="0"/>
            <a:endParaRPr lang="en-US" sz="1600" dirty="0"/>
          </a:p>
          <a:p>
            <a:pPr rtl="0"/>
            <a:r>
              <a:rPr lang="fr" dirty="0"/>
              <a:t>Détecte l'inhibition de l’amplification associée à l’échantillon : devrait être positive dans des échantillons négatifs et peut être négative ou positive dans les échantillons positifs</a:t>
            </a:r>
          </a:p>
          <a:p>
            <a:pPr rtl="0"/>
            <a:endParaRPr lang="en-US" sz="1600" dirty="0"/>
          </a:p>
          <a:p>
            <a:pPr rtl="0"/>
            <a:r>
              <a:rPr lang="fr" dirty="0"/>
              <a:t>Le résultat n'est pas valide si le SPC est négatif dans un échantillon négatif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65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/>
          <a:lstStyle/>
          <a:p>
            <a:pPr rtl="0">
              <a:lnSpc>
                <a:spcPct val="100000"/>
              </a:lnSpc>
            </a:pPr>
            <a:r>
              <a:rPr lang="fr" sz="4000" b="1">
                <a:solidFill>
                  <a:srgbClr val="000066"/>
                </a:solidFill>
                <a:latin typeface="Arial"/>
              </a:rPr>
              <a:t>  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243508"/>
            <a:ext cx="9619774" cy="1072919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/>
              <a:t>C</a:t>
            </a:r>
            <a:r>
              <a:rPr lang="fr" dirty="0" smtClean="0"/>
              <a:t>ontenu de ce </a:t>
            </a:r>
            <a:r>
              <a:rPr lang="fr" dirty="0"/>
              <a:t>module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374895"/>
          </a:xfrm>
        </p:spPr>
        <p:txBody>
          <a:bodyPr rtlCol="0"/>
          <a:lstStyle/>
          <a:p>
            <a:pPr rtl="0"/>
            <a:r>
              <a:rPr lang="fr" dirty="0"/>
              <a:t>Aperçu de la technologie</a:t>
            </a:r>
          </a:p>
          <a:p>
            <a:pPr rtl="0"/>
            <a:endParaRPr lang="en-US" dirty="0"/>
          </a:p>
          <a:p>
            <a:pPr rtl="0"/>
            <a:r>
              <a:rPr lang="fr" dirty="0"/>
              <a:t>Préparation des échantillons d'expectoration (directs et traités</a:t>
            </a:r>
            <a:r>
              <a:rPr lang="fr" dirty="0" smtClean="0"/>
              <a:t>)</a:t>
            </a:r>
          </a:p>
          <a:p>
            <a:pPr rtl="0"/>
            <a:r>
              <a:rPr lang="fr" dirty="0" smtClean="0"/>
              <a:t>Préparation des échantillons extrapulmonaires</a:t>
            </a:r>
            <a:endParaRPr lang="fr" dirty="0"/>
          </a:p>
          <a:p>
            <a:pPr rtl="0"/>
            <a:endParaRPr lang="en-US" dirty="0"/>
          </a:p>
          <a:p>
            <a:pPr rtl="0"/>
            <a:r>
              <a:rPr lang="fr" dirty="0"/>
              <a:t>Procédure de test </a:t>
            </a:r>
            <a:r>
              <a:rPr lang="fr" dirty="0" smtClean="0"/>
              <a:t>Xpert </a:t>
            </a:r>
            <a:r>
              <a:rPr lang="fr" dirty="0"/>
              <a:t>MTB/RIF</a:t>
            </a:r>
          </a:p>
          <a:p>
            <a:pPr rtl="0"/>
            <a:endParaRPr lang="en-US" dirty="0"/>
          </a:p>
          <a:p>
            <a:pPr rtl="0"/>
            <a:r>
              <a:rPr lang="fr" dirty="0"/>
              <a:t>Suivi de la procédure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421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540" y="1589369"/>
            <a:ext cx="8414131" cy="5206867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87735" y="934115"/>
            <a:ext cx="8010488" cy="677545"/>
            <a:chOff x="87774" y="936277"/>
            <a:chExt cx="8014057" cy="679113"/>
          </a:xfrm>
        </p:grpSpPr>
        <p:sp>
          <p:nvSpPr>
            <p:cNvPr id="7" name="TextBox 6"/>
            <p:cNvSpPr txBox="1"/>
            <p:nvPr/>
          </p:nvSpPr>
          <p:spPr>
            <a:xfrm>
              <a:off x="714608" y="1134213"/>
              <a:ext cx="7387223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pPr rtl="0"/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Cette diapositive </a:t>
              </a:r>
              <a:r>
                <a:rPr lang="fr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est </a:t>
              </a:r>
              <a:r>
                <a:rPr lang="fr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facultative pour les formations aux utilisateurs de base</a:t>
              </a:r>
            </a:p>
          </p:txBody>
        </p:sp>
        <p:pic>
          <p:nvPicPr>
            <p:cNvPr id="8" name="Picture 12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4" y="936277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2800" dirty="0"/>
              <a:t>Algorithme pour la détermination des résultats Xpert MTB/RIF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23088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6"/>
          <p:cNvSpPr/>
          <p:nvPr/>
        </p:nvSpPr>
        <p:spPr>
          <a:xfrm>
            <a:off x="0" y="2837957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/>
          <a:lstStyle/>
          <a:p>
            <a:pPr algn="ctr" rtl="0">
              <a:lnSpc>
                <a:spcPct val="100000"/>
              </a:lnSpc>
            </a:pPr>
            <a:r>
              <a:rPr lang="fr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 de test Xpert MTB/RIF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93989" y="1870909"/>
            <a:ext cx="4291448" cy="46717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</p:txBody>
      </p:sp>
      <p:pic>
        <p:nvPicPr>
          <p:cNvPr id="32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756" y="2824861"/>
            <a:ext cx="1056129" cy="1685578"/>
          </a:xfrm>
          <a:prstGeom prst="rect">
            <a:avLst/>
          </a:prstGeom>
          <a:ln w="9360">
            <a:noFill/>
          </a:ln>
        </p:spPr>
      </p:pic>
      <p:pic>
        <p:nvPicPr>
          <p:cNvPr id="327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2534" y="2979662"/>
            <a:ext cx="1468146" cy="2816959"/>
          </a:xfrm>
          <a:prstGeom prst="rect">
            <a:avLst/>
          </a:prstGeom>
          <a:ln w="9360">
            <a:noFill/>
          </a:ln>
        </p:spPr>
      </p:pic>
      <p:pic>
        <p:nvPicPr>
          <p:cNvPr id="328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1522" y="2583858"/>
            <a:ext cx="502696" cy="3246166"/>
          </a:xfrm>
          <a:prstGeom prst="rect">
            <a:avLst/>
          </a:prstGeom>
          <a:ln w="9360">
            <a:noFill/>
          </a:ln>
        </p:spPr>
      </p:pic>
      <p:pic>
        <p:nvPicPr>
          <p:cNvPr id="329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066" y="3455202"/>
            <a:ext cx="2359109" cy="2649227"/>
          </a:xfrm>
          <a:prstGeom prst="rect">
            <a:avLst/>
          </a:prstGeom>
          <a:ln w="9360">
            <a:noFill/>
          </a:ln>
        </p:spPr>
      </p:pic>
      <p:pic>
        <p:nvPicPr>
          <p:cNvPr id="330" name="Picture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5062" y="2763788"/>
            <a:ext cx="3460982" cy="3182879"/>
          </a:xfrm>
          <a:prstGeom prst="rect">
            <a:avLst/>
          </a:prstGeom>
          <a:ln w="9360">
            <a:noFill/>
          </a:ln>
        </p:spPr>
      </p:pic>
      <p:pic>
        <p:nvPicPr>
          <p:cNvPr id="331" name="Picture 11"/>
          <p:cNvPicPr/>
          <p:nvPr/>
        </p:nvPicPr>
        <p:blipFill>
          <a:blip r:embed="rId8" cstate="print"/>
          <a:srcRect l="23724" t="5350" r="23469"/>
          <a:stretch>
            <a:fillRect/>
          </a:stretch>
        </p:blipFill>
        <p:spPr>
          <a:xfrm>
            <a:off x="378192" y="4563988"/>
            <a:ext cx="1299021" cy="1757412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87735" y="1588243"/>
            <a:ext cx="2160239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3200" b="1" dirty="0">
                <a:solidFill>
                  <a:srgbClr val="002060"/>
                </a:solidFill>
                <a:latin typeface="Arial"/>
              </a:rPr>
              <a:t>1</a:t>
            </a:r>
            <a:endParaRPr dirty="0"/>
          </a:p>
          <a:p>
            <a:pPr algn="ctr" rtl="0">
              <a:lnSpc>
                <a:spcPct val="100000"/>
              </a:lnSpc>
            </a:pPr>
            <a:r>
              <a:rPr lang="fr" sz="3200" b="1" dirty="0">
                <a:solidFill>
                  <a:srgbClr val="002060"/>
                </a:solidFill>
                <a:latin typeface="Arial"/>
              </a:rPr>
              <a:t>Mélanger</a:t>
            </a:r>
            <a:endParaRPr dirty="0"/>
          </a:p>
        </p:txBody>
      </p:sp>
      <p:sp>
        <p:nvSpPr>
          <p:cNvPr id="333" name="CustomShape 3"/>
          <p:cNvSpPr/>
          <p:nvPr/>
        </p:nvSpPr>
        <p:spPr>
          <a:xfrm>
            <a:off x="2482533" y="1712516"/>
            <a:ext cx="1637649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3200" b="1" dirty="0">
                <a:solidFill>
                  <a:srgbClr val="002060"/>
                </a:solidFill>
                <a:latin typeface="Arial"/>
              </a:rPr>
              <a:t>2</a:t>
            </a:r>
            <a:endParaRPr dirty="0"/>
          </a:p>
          <a:p>
            <a:pPr algn="ctr" rtl="0">
              <a:lnSpc>
                <a:spcPct val="100000"/>
              </a:lnSpc>
            </a:pPr>
            <a:r>
              <a:rPr lang="fr" sz="3200" b="1" dirty="0">
                <a:solidFill>
                  <a:srgbClr val="002060"/>
                </a:solidFill>
                <a:latin typeface="Arial"/>
              </a:rPr>
              <a:t>Ajouter</a:t>
            </a:r>
            <a:endParaRPr dirty="0"/>
          </a:p>
        </p:txBody>
      </p:sp>
      <p:sp>
        <p:nvSpPr>
          <p:cNvPr id="334" name="CustomShape 4"/>
          <p:cNvSpPr/>
          <p:nvPr/>
        </p:nvSpPr>
        <p:spPr>
          <a:xfrm>
            <a:off x="4502674" y="2187696"/>
            <a:ext cx="1766093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3200" b="1">
                <a:solidFill>
                  <a:srgbClr val="000000"/>
                </a:solidFill>
                <a:latin typeface="Arial"/>
              </a:rPr>
              <a:t>3</a:t>
            </a:r>
            <a:endParaRPr dirty="0"/>
          </a:p>
          <a:p>
            <a:pPr algn="ctr" rtl="0">
              <a:lnSpc>
                <a:spcPct val="100000"/>
              </a:lnSpc>
            </a:pPr>
            <a:r>
              <a:rPr lang="fr" sz="3200" b="1">
                <a:solidFill>
                  <a:srgbClr val="002060"/>
                </a:solidFill>
                <a:latin typeface="Arial"/>
              </a:rPr>
              <a:t>Insérer</a:t>
            </a:r>
            <a:endParaRPr dirty="0"/>
          </a:p>
        </p:txBody>
      </p:sp>
      <p:sp>
        <p:nvSpPr>
          <p:cNvPr id="335" name="CustomShape 5"/>
          <p:cNvSpPr/>
          <p:nvPr/>
        </p:nvSpPr>
        <p:spPr>
          <a:xfrm>
            <a:off x="7364479" y="1712516"/>
            <a:ext cx="2523556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3200" b="1">
                <a:solidFill>
                  <a:srgbClr val="002060"/>
                </a:solidFill>
                <a:latin typeface="Arial"/>
              </a:rPr>
              <a:t>4</a:t>
            </a:r>
            <a:endParaRPr dirty="0"/>
          </a:p>
          <a:p>
            <a:pPr algn="ctr" rtl="0">
              <a:lnSpc>
                <a:spcPct val="100000"/>
              </a:lnSpc>
            </a:pPr>
            <a:r>
              <a:rPr lang="fr" sz="3200" b="1">
                <a:solidFill>
                  <a:srgbClr val="002060"/>
                </a:solidFill>
                <a:latin typeface="Arial"/>
              </a:rPr>
              <a:t>Détecter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Aperçu de la technologie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192" y="1664161"/>
            <a:ext cx="9989509" cy="3835931"/>
          </a:xfrm>
          <a:prstGeom prst="rect">
            <a:avLst/>
          </a:prstGeom>
          <a:ln w="9360">
            <a:noFill/>
          </a:ln>
        </p:spPr>
      </p:pic>
      <p:sp>
        <p:nvSpPr>
          <p:cNvPr id="340" name="CustomShape 2"/>
          <p:cNvSpPr/>
          <p:nvPr/>
        </p:nvSpPr>
        <p:spPr>
          <a:xfrm flipH="1">
            <a:off x="4830128" y="1225790"/>
            <a:ext cx="2377821" cy="1019320"/>
          </a:xfrm>
          <a:prstGeom prst="wedgeEllipseCallout">
            <a:avLst>
              <a:gd name="adj1" fmla="val -34131"/>
              <a:gd name="adj2" fmla="val 1536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41" name="CustomShape 3"/>
          <p:cNvSpPr/>
          <p:nvPr/>
        </p:nvSpPr>
        <p:spPr>
          <a:xfrm>
            <a:off x="5128391" y="1371230"/>
            <a:ext cx="1841703" cy="327960"/>
          </a:xfrm>
          <a:prstGeom prst="rect">
            <a:avLst/>
          </a:prstGeom>
          <a:noFill/>
          <a:ln w="255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1600" b="1" dirty="0" smtClean="0">
                <a:solidFill>
                  <a:srgbClr val="000066"/>
                </a:solidFill>
                <a:latin typeface="Arial"/>
              </a:rPr>
              <a:t>2 </a:t>
            </a:r>
            <a:r>
              <a:rPr lang="fr" sz="1600" b="1" dirty="0">
                <a:solidFill>
                  <a:srgbClr val="000066"/>
                </a:solidFill>
                <a:latin typeface="Arial"/>
              </a:rPr>
              <a:t>ml est indiqué par une ligne sur la pipette</a:t>
            </a:r>
            <a:endParaRPr sz="16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342" name="Line 4"/>
          <p:cNvSpPr/>
          <p:nvPr/>
        </p:nvSpPr>
        <p:spPr>
          <a:xfrm>
            <a:off x="6879775" y="3195163"/>
            <a:ext cx="330693" cy="267581"/>
          </a:xfrm>
          <a:prstGeom prst="line">
            <a:avLst/>
          </a:prstGeom>
          <a:ln w="57240">
            <a:solidFill>
              <a:srgbClr val="FF0000"/>
            </a:solidFill>
            <a:round/>
            <a:headEnd type="triangle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752" y="302102"/>
            <a:ext cx="10225136" cy="1014325"/>
          </a:xfrm>
        </p:spPr>
        <p:txBody>
          <a:bodyPr rtlCol="0">
            <a:noAutofit/>
          </a:bodyPr>
          <a:lstStyle/>
          <a:p>
            <a:pPr rtl="0"/>
            <a:r>
              <a:rPr lang="fr" sz="3600" dirty="0"/>
              <a:t>Préparation des </a:t>
            </a:r>
            <a:r>
              <a:rPr lang="fr" sz="3600" dirty="0" smtClean="0"/>
              <a:t>échantillons: Crachat directe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7927" y="5500092"/>
            <a:ext cx="9619774" cy="1440160"/>
          </a:xfrm>
        </p:spPr>
        <p:txBody>
          <a:bodyPr rtlCol="0"/>
          <a:lstStyle/>
          <a:p>
            <a:r>
              <a:rPr lang="fr" sz="1500" dirty="0"/>
              <a:t> </a:t>
            </a:r>
            <a:r>
              <a:rPr lang="fr" sz="1500" dirty="0" smtClean="0"/>
              <a:t>Verser l'échantillon </a:t>
            </a:r>
            <a:r>
              <a:rPr lang="fr" sz="1500" dirty="0"/>
              <a:t>réactif (tampon) </a:t>
            </a:r>
            <a:r>
              <a:rPr lang="fr" sz="1500" dirty="0" smtClean="0"/>
              <a:t>avec précaution </a:t>
            </a:r>
            <a:r>
              <a:rPr lang="fr" sz="1500" dirty="0"/>
              <a:t>dans </a:t>
            </a:r>
            <a:r>
              <a:rPr lang="fr" sz="1500" dirty="0" smtClean="0"/>
              <a:t>le chrachat </a:t>
            </a:r>
            <a:r>
              <a:rPr lang="fr" sz="1500" dirty="0"/>
              <a:t>afin d'éviter la production d'aérosols</a:t>
            </a:r>
          </a:p>
          <a:p>
            <a:pPr rtl="0"/>
            <a:r>
              <a:rPr lang="fr" sz="1500" dirty="0"/>
              <a:t> </a:t>
            </a:r>
            <a:r>
              <a:rPr lang="fr" sz="1500" dirty="0" smtClean="0"/>
              <a:t>Éviter </a:t>
            </a:r>
            <a:r>
              <a:rPr lang="fr" sz="1500" dirty="0"/>
              <a:t>le pipettage de toute particule solide </a:t>
            </a:r>
            <a:r>
              <a:rPr lang="fr" sz="1500" dirty="0" smtClean="0"/>
              <a:t>à partir du crachat pouvant se melanger dans la </a:t>
            </a:r>
            <a:r>
              <a:rPr lang="fr" sz="1500" dirty="0"/>
              <a:t>cartouche</a:t>
            </a:r>
          </a:p>
          <a:p>
            <a:pPr rtl="0"/>
            <a:r>
              <a:rPr lang="fr" sz="1500" dirty="0"/>
              <a:t> </a:t>
            </a:r>
            <a:r>
              <a:rPr lang="fr" sz="1500" dirty="0" smtClean="0"/>
              <a:t>Éviter </a:t>
            </a:r>
            <a:r>
              <a:rPr lang="fr" sz="1500" dirty="0"/>
              <a:t>de créer des bulles lors du pipettage de l'échantillon </a:t>
            </a:r>
            <a:r>
              <a:rPr lang="fr" sz="1500" dirty="0" smtClean="0"/>
              <a:t>mis dans </a:t>
            </a:r>
            <a:r>
              <a:rPr lang="fr" sz="1500" dirty="0"/>
              <a:t>la cartouche</a:t>
            </a:r>
          </a:p>
          <a:p>
            <a:pPr rtl="0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940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751" y="302102"/>
            <a:ext cx="10585175" cy="1014325"/>
          </a:xfrm>
        </p:spPr>
        <p:txBody>
          <a:bodyPr rtlCol="0">
            <a:normAutofit/>
          </a:bodyPr>
          <a:lstStyle/>
          <a:p>
            <a:r>
              <a:rPr lang="fr" sz="3600" dirty="0"/>
              <a:t>Préparation des échantillons: Crachat directe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775" y="1467644"/>
            <a:ext cx="9865095" cy="5112568"/>
          </a:xfrm>
        </p:spPr>
        <p:txBody>
          <a:bodyPr rtlCol="0"/>
          <a:lstStyle/>
          <a:p>
            <a:pPr rtl="0"/>
            <a:r>
              <a:rPr lang="fr" sz="1900" dirty="0"/>
              <a:t>Dévissez avec précaution le couvercle du récipient à expectoration </a:t>
            </a:r>
          </a:p>
          <a:p>
            <a:pPr rtl="0"/>
            <a:r>
              <a:rPr lang="fr" sz="1900" dirty="0"/>
              <a:t>Versez 2 volumes de réactif d'échantillon (SR) directement dans 1 volume d'expectoration dans le récipient à expectoration (1 ml d'expectoration est la quantité minimale, tandis que 3 à 4 ml est la quantité optimale demandée)</a:t>
            </a:r>
          </a:p>
          <a:p>
            <a:pPr rtl="0"/>
            <a:r>
              <a:rPr lang="fr" sz="1900" dirty="0"/>
              <a:t>Pour les échantillons de volume plus grand (plus de 4 ml), une partie de la RS d'une deuxième bouteille serait nécessaire, car chaque bouteille contient 8 ml de SR</a:t>
            </a:r>
          </a:p>
          <a:p>
            <a:pPr rtl="0"/>
            <a:r>
              <a:rPr lang="fr" sz="1900" dirty="0"/>
              <a:t>Bien fermez le couvercle et secouez vigoureusement le mélange 10 – 20 fois, en agitant le récipient ou par vortex</a:t>
            </a:r>
          </a:p>
          <a:p>
            <a:pPr rtl="0"/>
            <a:r>
              <a:rPr lang="fr" sz="1900" dirty="0"/>
              <a:t>Incubez à température ambiante pendant 10 min</a:t>
            </a:r>
          </a:p>
          <a:p>
            <a:pPr rtl="0"/>
            <a:r>
              <a:rPr lang="fr" sz="1900" dirty="0"/>
              <a:t>Après 10 min d'incubation, secouez l’échantillon de nouveau (ou par vortex) vigoureusement 10 - 20 fois</a:t>
            </a:r>
          </a:p>
          <a:p>
            <a:pPr rtl="0"/>
            <a:r>
              <a:rPr lang="fr" sz="1900" dirty="0"/>
              <a:t>Après plus de 5 min d'incubation, l’échantillon doit être parfaitement fluide avant le test, sans aucun agrégat visible d'expectoration Si toujours visqueux, attendez 5 à 10 minutes de plus avant d'inoculer dans la cartouche (2 à 4 ml de la solution finale)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62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791" y="1610981"/>
            <a:ext cx="9505056" cy="4217965"/>
          </a:xfrm>
          <a:prstGeom prst="rect">
            <a:avLst/>
          </a:prstGeom>
          <a:ln w="9360"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3414159" y="1693480"/>
            <a:ext cx="2423520" cy="513970"/>
          </a:xfrm>
          <a:prstGeom prst="rect">
            <a:avLst/>
          </a:prstGeom>
          <a:solidFill>
            <a:srgbClr val="10D3E8"/>
          </a:solidFill>
          <a:ln w="9360">
            <a:solidFill>
              <a:srgbClr val="10D3E8"/>
            </a:solidFill>
            <a:round/>
          </a:ln>
        </p:spPr>
      </p:sp>
      <p:sp>
        <p:nvSpPr>
          <p:cNvPr id="351" name="CustomShape 3"/>
          <p:cNvSpPr/>
          <p:nvPr/>
        </p:nvSpPr>
        <p:spPr>
          <a:xfrm>
            <a:off x="3257017" y="1432053"/>
            <a:ext cx="2652840" cy="1403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sz="1700" b="1" dirty="0">
                <a:solidFill>
                  <a:srgbClr val="FFFFFF"/>
                </a:solidFill>
                <a:latin typeface="Arial"/>
              </a:rPr>
              <a:t>2. Ajoutez </a:t>
            </a:r>
            <a:r>
              <a:rPr lang="fr" sz="1700" b="1" dirty="0">
                <a:solidFill>
                  <a:srgbClr val="FFFFFF"/>
                </a:solidFill>
              </a:rPr>
              <a:t>1,5 ml de réactif d'échantillon </a:t>
            </a:r>
            <a:r>
              <a:rPr lang="fr" sz="1700" b="1" dirty="0">
                <a:solidFill>
                  <a:srgbClr val="FFFFFF"/>
                </a:solidFill>
                <a:latin typeface="Arial"/>
              </a:rPr>
              <a:t> tampon) à</a:t>
            </a:r>
            <a:r>
              <a:rPr lang="en-GB" sz="1700" b="1" dirty="0">
                <a:solidFill>
                  <a:srgbClr val="FFFFFF"/>
                </a:solidFill>
                <a:latin typeface="Arial"/>
              </a:rPr>
              <a:t/>
            </a:r>
            <a:br>
              <a:rPr lang="en-GB" sz="1700" b="1" dirty="0">
                <a:solidFill>
                  <a:srgbClr val="FFFFFF"/>
                </a:solidFill>
                <a:latin typeface="Arial"/>
              </a:rPr>
            </a:br>
            <a:r>
              <a:rPr lang="fr" sz="1700" b="1" dirty="0">
                <a:solidFill>
                  <a:srgbClr val="FFFFFF"/>
                </a:solidFill>
              </a:rPr>
              <a:t>0,5 ml de sédiments</a:t>
            </a:r>
            <a:r>
              <a:rPr lang="en-GB" sz="1700" b="1" dirty="0">
                <a:solidFill>
                  <a:srgbClr val="FFFFFF"/>
                </a:solidFill>
              </a:rPr>
              <a:t/>
            </a:r>
            <a:br>
              <a:rPr lang="en-GB" sz="1700" b="1" dirty="0">
                <a:solidFill>
                  <a:srgbClr val="FFFFFF"/>
                </a:solidFill>
              </a:rPr>
            </a:br>
            <a:r>
              <a:rPr lang="fr" sz="1700" b="1" dirty="0">
                <a:solidFill>
                  <a:srgbClr val="FFFFFF"/>
                </a:solidFill>
              </a:rPr>
              <a:t>(ratio de </a:t>
            </a:r>
            <a:r>
              <a:rPr lang="fr" sz="1700" b="1" dirty="0" smtClean="0">
                <a:solidFill>
                  <a:srgbClr val="FFFFFF"/>
                </a:solidFill>
              </a:rPr>
              <a:t>3:1</a:t>
            </a:r>
            <a:r>
              <a:rPr lang="fr" sz="1700" b="1" dirty="0">
                <a:solidFill>
                  <a:srgbClr val="FFFFFF"/>
                </a:solidFill>
              </a:rPr>
              <a:t>)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000"/>
              <a:t>Préparation de l’échantillon : sédiments des expectorations traitées 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328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000"/>
              <a:t>Préparation de l’échantillon : sédiments des expectorations traitées 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200"/>
              <a:t>Ajoutez 1,5 ml de réactif d'échantillon à 0,5 ml de sédiments en suspension de l’échantillon d’expectoration concentré et digéré/décontaminé (Remarque : ratio de SR à échantillon 3 : 1)</a:t>
            </a:r>
          </a:p>
          <a:p>
            <a:pPr rtl="0"/>
            <a:r>
              <a:rPr lang="fr" sz="2200"/>
              <a:t>Bien fermez le couvercle et secouez vigoureusement le mélange 10 – 20 fois, en agitant le récipient ou par vortex </a:t>
            </a:r>
          </a:p>
          <a:p>
            <a:pPr rtl="0"/>
            <a:r>
              <a:rPr lang="fr" sz="2200"/>
              <a:t>Incubez à température ambiante pendant 10 min</a:t>
            </a:r>
          </a:p>
          <a:p>
            <a:pPr rtl="0"/>
            <a:r>
              <a:rPr lang="fr" sz="2200"/>
              <a:t>Après 10 min d'incubation, secouez l’échantillon de nouveau (ou par vortex) vigoureusement 10 - 20 fois</a:t>
            </a:r>
          </a:p>
          <a:p>
            <a:pPr rtl="0"/>
            <a:r>
              <a:rPr lang="fr" sz="2200"/>
              <a:t>Après plus de 5 min d'incubation, l’échantillon doit être parfaitement fluide avant le test, sans aucun agrégat visible d'expectoration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/>
          <a:lstStyle/>
          <a:p>
            <a:pPr rtl="0"/>
            <a:endParaRPr dirty="0"/>
          </a:p>
          <a:p>
            <a:pPr algn="ctr" rtl="0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234028" y="1494141"/>
            <a:ext cx="10220583" cy="4937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  <a:p>
            <a:pPr rtl="0">
              <a:lnSpc>
                <a:spcPct val="100000"/>
              </a:lnSpc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823731" y="1382083"/>
            <a:ext cx="5187695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pPr rtl="0"/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Personnalisez si les échantillons </a:t>
            </a:r>
            <a:r>
              <a:rPr lang="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sont toujours </a:t>
            </a:r>
            <a:r>
              <a:rPr lang="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divisés</a:t>
            </a:r>
          </a:p>
        </p:txBody>
      </p:sp>
      <p:pic>
        <p:nvPicPr>
          <p:cNvPr id="7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078131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Préparation des échantillons : division des </a:t>
            </a:r>
            <a:r>
              <a:rPr lang="fr" dirty="0" smtClean="0"/>
              <a:t>échantillons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0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767" y="1323628"/>
            <a:ext cx="9706431" cy="5832648"/>
          </a:xfrm>
        </p:spPr>
        <p:txBody>
          <a:bodyPr/>
          <a:lstStyle/>
          <a:p>
            <a:r>
              <a:rPr lang="en-US" sz="2000" b="1" dirty="0" smtClean="0"/>
              <a:t>OMS </a:t>
            </a:r>
            <a:r>
              <a:rPr lang="en-US" sz="2000" b="1" dirty="0" err="1" smtClean="0"/>
              <a:t>recommande</a:t>
            </a:r>
            <a:r>
              <a:rPr lang="en-US" sz="2000" b="1" dirty="0" smtClean="0"/>
              <a:t> ends </a:t>
            </a:r>
            <a:r>
              <a:rPr lang="en-US" sz="2000" b="1" dirty="0"/>
              <a:t>the use of the following EPTB samples for Xpert MTB/RIF</a:t>
            </a:r>
          </a:p>
          <a:p>
            <a:pPr lvl="1"/>
            <a:r>
              <a:rPr lang="en-US" sz="1700" dirty="0" smtClean="0"/>
              <a:t>Liquide Céphalo-Rachidien (LCR)</a:t>
            </a:r>
          </a:p>
          <a:p>
            <a:pPr lvl="1"/>
            <a:r>
              <a:rPr lang="en-US" sz="1700" dirty="0" smtClean="0"/>
              <a:t>Ganglions </a:t>
            </a:r>
            <a:r>
              <a:rPr lang="en-US" sz="1700" dirty="0" err="1" smtClean="0"/>
              <a:t>lymphatiques</a:t>
            </a:r>
            <a:r>
              <a:rPr lang="en-US" sz="1700" dirty="0" smtClean="0"/>
              <a:t> et </a:t>
            </a:r>
            <a:r>
              <a:rPr lang="en-US" sz="1700" dirty="0" err="1" smtClean="0"/>
              <a:t>d’autres</a:t>
            </a:r>
            <a:r>
              <a:rPr lang="en-US" sz="1700" dirty="0" smtClean="0"/>
              <a:t> tissus (les </a:t>
            </a:r>
            <a:r>
              <a:rPr lang="en-US" sz="1700" dirty="0" err="1" smtClean="0"/>
              <a:t>échantillons</a:t>
            </a:r>
            <a:r>
              <a:rPr lang="en-US" sz="1700" dirty="0" smtClean="0"/>
              <a:t> </a:t>
            </a:r>
            <a:r>
              <a:rPr lang="en-US" sz="1700" dirty="0" err="1" smtClean="0"/>
              <a:t>doivent</a:t>
            </a:r>
            <a:r>
              <a:rPr lang="en-US" sz="1700" dirty="0" smtClean="0"/>
              <a:t> </a:t>
            </a:r>
            <a:r>
              <a:rPr lang="en-US" sz="1700" dirty="0" err="1" smtClean="0"/>
              <a:t>être</a:t>
            </a:r>
            <a:r>
              <a:rPr lang="en-US" sz="1700" dirty="0" smtClean="0"/>
              <a:t> </a:t>
            </a:r>
            <a:r>
              <a:rPr lang="en-US" sz="1700" dirty="0" err="1" smtClean="0"/>
              <a:t>préparés</a:t>
            </a:r>
            <a:r>
              <a:rPr lang="en-US" sz="1700" dirty="0" smtClean="0"/>
              <a:t> sous la </a:t>
            </a:r>
            <a:r>
              <a:rPr lang="en-US" sz="1700" dirty="0" err="1" smtClean="0"/>
              <a:t>hotte</a:t>
            </a:r>
            <a:r>
              <a:rPr lang="en-US" sz="1700" dirty="0" smtClean="0"/>
              <a:t> à flus </a:t>
            </a:r>
            <a:r>
              <a:rPr lang="en-US" sz="1700" dirty="0" err="1" smtClean="0"/>
              <a:t>laminaire</a:t>
            </a:r>
            <a:r>
              <a:rPr lang="en-US" sz="17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fr-FR" sz="1700" dirty="0"/>
              <a:t>Les échantillons de LCR sont généralement </a:t>
            </a:r>
            <a:r>
              <a:rPr lang="fr-FR" sz="1700" dirty="0" smtClean="0"/>
              <a:t>pauci bacillaires </a:t>
            </a:r>
            <a:r>
              <a:rPr lang="fr-FR" sz="1700" dirty="0"/>
              <a:t>et </a:t>
            </a:r>
            <a:r>
              <a:rPr lang="fr-FR" sz="1700" dirty="0" smtClean="0"/>
              <a:t>doivent </a:t>
            </a:r>
            <a:r>
              <a:rPr lang="fr-FR" sz="1700" dirty="0"/>
              <a:t>être </a:t>
            </a:r>
            <a:r>
              <a:rPr lang="fr-FR" sz="1700" dirty="0" smtClean="0"/>
              <a:t>traités comme du crachat</a:t>
            </a:r>
            <a:r>
              <a:rPr lang="en-US" sz="1700" dirty="0" smtClean="0"/>
              <a:t>. </a:t>
            </a:r>
            <a:r>
              <a:rPr lang="fr-FR" sz="1700" dirty="0"/>
              <a:t>Cependant, la concentration par centrifugation </a:t>
            </a:r>
            <a:r>
              <a:rPr lang="fr-FR" sz="1700" dirty="0" smtClean="0"/>
              <a:t>(sédimentation</a:t>
            </a:r>
            <a:r>
              <a:rPr lang="fr-FR" sz="1700" dirty="0"/>
              <a:t>) peut fournir de meilleurs résultats </a:t>
            </a:r>
            <a:r>
              <a:rPr lang="fr-FR" sz="1700" dirty="0" smtClean="0"/>
              <a:t>du </a:t>
            </a:r>
            <a:r>
              <a:rPr lang="fr-FR" sz="1700" dirty="0"/>
              <a:t>test.</a:t>
            </a:r>
            <a:r>
              <a:rPr lang="en-US" sz="1700" dirty="0" smtClean="0"/>
              <a:t>.</a:t>
            </a:r>
            <a:r>
              <a:rPr lang="fr-FR" sz="1700" dirty="0"/>
              <a:t> Un laboratoire avec </a:t>
            </a:r>
            <a:r>
              <a:rPr lang="fr-FR" sz="1700" dirty="0" smtClean="0"/>
              <a:t>une hotte est </a:t>
            </a:r>
            <a:r>
              <a:rPr lang="fr-FR" sz="1700" dirty="0"/>
              <a:t>nécessaire </a:t>
            </a:r>
            <a:r>
              <a:rPr lang="fr-FR" sz="1700" dirty="0" smtClean="0"/>
              <a:t>pendant l’ouverture de la centrifugeuse </a:t>
            </a:r>
            <a:r>
              <a:rPr lang="fr-FR" sz="1700" dirty="0"/>
              <a:t>et </a:t>
            </a:r>
            <a:r>
              <a:rPr lang="fr-FR" sz="1700" dirty="0" smtClean="0"/>
              <a:t>la décantation </a:t>
            </a:r>
            <a:r>
              <a:rPr lang="fr-FR" sz="1700" dirty="0"/>
              <a:t>du </a:t>
            </a:r>
            <a:r>
              <a:rPr lang="fr-FR" sz="1700" dirty="0" smtClean="0"/>
              <a:t>surnageant. </a:t>
            </a:r>
            <a:r>
              <a:rPr lang="en-US" sz="1700" dirty="0" smtClean="0"/>
              <a:t> </a:t>
            </a:r>
            <a:endParaRPr lang="en-US" sz="1700" dirty="0"/>
          </a:p>
          <a:p>
            <a:pPr>
              <a:spcBef>
                <a:spcPts val="600"/>
              </a:spcBef>
            </a:pPr>
            <a:r>
              <a:rPr lang="fr-FR" sz="1700" dirty="0" smtClean="0"/>
              <a:t>Les échantillons </a:t>
            </a:r>
            <a:r>
              <a:rPr lang="fr-FR" sz="1700" dirty="0"/>
              <a:t>liquides qui peuvent arriver dans </a:t>
            </a:r>
            <a:r>
              <a:rPr lang="fr-FR" sz="1700" dirty="0" smtClean="0"/>
              <a:t>des </a:t>
            </a:r>
            <a:r>
              <a:rPr lang="fr-FR" sz="1700" dirty="0"/>
              <a:t>seringues </a:t>
            </a:r>
            <a:r>
              <a:rPr lang="fr-FR" sz="1700" dirty="0" smtClean="0"/>
              <a:t>plafonnées </a:t>
            </a:r>
            <a:r>
              <a:rPr lang="fr-FR" sz="1700" dirty="0"/>
              <a:t>doivent être préparés </a:t>
            </a:r>
            <a:r>
              <a:rPr lang="fr-FR" sz="1700" dirty="0" smtClean="0"/>
              <a:t>dans une hotte pour </a:t>
            </a:r>
            <a:r>
              <a:rPr lang="fr-FR" sz="1700" dirty="0"/>
              <a:t>le test </a:t>
            </a:r>
            <a:r>
              <a:rPr lang="fr-FR" sz="1700" dirty="0" err="1" smtClean="0"/>
              <a:t>Xpert</a:t>
            </a:r>
            <a:r>
              <a:rPr lang="fr-FR" sz="1700" dirty="0" smtClean="0"/>
              <a:t>.</a:t>
            </a:r>
            <a:r>
              <a:rPr lang="en-US" sz="1700" dirty="0" smtClean="0"/>
              <a:t> Dispensant le </a:t>
            </a:r>
            <a:r>
              <a:rPr lang="en-US" sz="1700" dirty="0" err="1" smtClean="0"/>
              <a:t>contenu</a:t>
            </a:r>
            <a:r>
              <a:rPr lang="en-US" sz="1700" dirty="0" smtClean="0"/>
              <a:t> de la </a:t>
            </a:r>
            <a:r>
              <a:rPr lang="en-US" sz="1700" dirty="0" err="1" smtClean="0"/>
              <a:t>seringue</a:t>
            </a:r>
            <a:r>
              <a:rPr lang="en-US" sz="1700" dirty="0" smtClean="0"/>
              <a:t> </a:t>
            </a:r>
            <a:r>
              <a:rPr lang="en-US" sz="1700" dirty="0" err="1" smtClean="0"/>
              <a:t>dans</a:t>
            </a:r>
            <a:r>
              <a:rPr lang="en-US" sz="1700" dirty="0" smtClean="0"/>
              <a:t> un tube </a:t>
            </a:r>
            <a:r>
              <a:rPr lang="en-US" sz="1700" dirty="0" err="1" smtClean="0"/>
              <a:t>conique</a:t>
            </a:r>
            <a:r>
              <a:rPr lang="en-US" sz="1700" dirty="0" smtClean="0"/>
              <a:t> de 50 ml </a:t>
            </a:r>
            <a:r>
              <a:rPr lang="en-US" sz="1700" dirty="0" err="1" smtClean="0"/>
              <a:t>peut</a:t>
            </a:r>
            <a:r>
              <a:rPr lang="en-US" sz="1700" dirty="0" smtClean="0"/>
              <a:t> </a:t>
            </a:r>
            <a:r>
              <a:rPr lang="en-US" sz="1700" dirty="0" err="1" smtClean="0"/>
              <a:t>aussi</a:t>
            </a:r>
            <a:r>
              <a:rPr lang="en-US" sz="1700" dirty="0" smtClean="0"/>
              <a:t> </a:t>
            </a:r>
            <a:r>
              <a:rPr lang="en-US" sz="1700" dirty="0" err="1" smtClean="0"/>
              <a:t>provoquer</a:t>
            </a:r>
            <a:r>
              <a:rPr lang="en-US" sz="1700" dirty="0" smtClean="0"/>
              <a:t> </a:t>
            </a:r>
            <a:r>
              <a:rPr lang="en-US" sz="1700" dirty="0" err="1" smtClean="0"/>
              <a:t>l’aérosolisation</a:t>
            </a:r>
            <a:r>
              <a:rPr lang="en-US" sz="1700" dirty="0" smtClean="0"/>
              <a:t> des </a:t>
            </a:r>
            <a:r>
              <a:rPr lang="en-US" sz="1700" dirty="0" err="1" smtClean="0"/>
              <a:t>bacilles</a:t>
            </a:r>
            <a:r>
              <a:rPr lang="en-US" sz="1700" dirty="0" smtClean="0"/>
              <a:t>. </a:t>
            </a:r>
            <a:r>
              <a:rPr lang="fr-FR" sz="1700" dirty="0" smtClean="0"/>
              <a:t>Les </a:t>
            </a:r>
            <a:r>
              <a:rPr lang="fr-FR" sz="1700" dirty="0"/>
              <a:t>procédures de sécurité pour travailler avec des objets tranchants doivent être suivies. </a:t>
            </a:r>
            <a:endParaRPr lang="fr-FR" sz="1700" dirty="0" smtClean="0"/>
          </a:p>
          <a:p>
            <a:pPr>
              <a:spcBef>
                <a:spcPts val="600"/>
              </a:spcBef>
            </a:pPr>
            <a:r>
              <a:rPr lang="fr-FR" sz="1700" dirty="0"/>
              <a:t>Des échantillons de tissus </a:t>
            </a:r>
            <a:r>
              <a:rPr lang="fr-FR" sz="1700" dirty="0" smtClean="0"/>
              <a:t>exigent une homogénéisation </a:t>
            </a:r>
            <a:r>
              <a:rPr lang="fr-FR" sz="1700" dirty="0"/>
              <a:t>en utilisant des broyeurs spéciaux qui peuvent créer des aérosols</a:t>
            </a:r>
            <a:r>
              <a:rPr lang="fr-FR" sz="1700" dirty="0" smtClean="0"/>
              <a:t>.</a:t>
            </a:r>
            <a:r>
              <a:rPr lang="en-US" sz="1700" dirty="0" smtClean="0"/>
              <a:t> </a:t>
            </a:r>
            <a:r>
              <a:rPr lang="en-US" sz="1700" dirty="0" err="1" smtClean="0"/>
              <a:t>Ces</a:t>
            </a:r>
            <a:r>
              <a:rPr lang="en-US" sz="1700" dirty="0" smtClean="0"/>
              <a:t> </a:t>
            </a:r>
            <a:r>
              <a:rPr lang="en-US" sz="1700" dirty="0" err="1" smtClean="0"/>
              <a:t>échantillons</a:t>
            </a:r>
            <a:r>
              <a:rPr lang="en-US" sz="1700" dirty="0" smtClean="0"/>
              <a:t> DOIVENT </a:t>
            </a:r>
            <a:r>
              <a:rPr lang="en-US" sz="1700" dirty="0" err="1" smtClean="0"/>
              <a:t>être</a:t>
            </a:r>
            <a:r>
              <a:rPr lang="en-US" sz="1700" dirty="0" smtClean="0"/>
              <a:t> </a:t>
            </a:r>
            <a:r>
              <a:rPr lang="en-US" sz="1700" dirty="0" err="1" smtClean="0"/>
              <a:t>préparés</a:t>
            </a:r>
            <a:r>
              <a:rPr lang="en-US" sz="1700" dirty="0" smtClean="0"/>
              <a:t> </a:t>
            </a:r>
            <a:r>
              <a:rPr lang="en-US" sz="1700" dirty="0" err="1" smtClean="0"/>
              <a:t>dans</a:t>
            </a:r>
            <a:r>
              <a:rPr lang="en-US" sz="1700" dirty="0" smtClean="0"/>
              <a:t> la </a:t>
            </a:r>
            <a:r>
              <a:rPr lang="en-US" sz="1700" dirty="0" err="1" smtClean="0"/>
              <a:t>hotte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600"/>
              </a:spcBef>
            </a:pPr>
            <a:r>
              <a:rPr lang="en-US" sz="1700" dirty="0" smtClean="0"/>
              <a:t>Les </a:t>
            </a:r>
            <a:r>
              <a:rPr lang="en-US" sz="1700" dirty="0" err="1" smtClean="0"/>
              <a:t>procédures</a:t>
            </a:r>
            <a:r>
              <a:rPr lang="en-US" sz="1700" dirty="0" smtClean="0"/>
              <a:t> opérationnelles standardisées (SOP) </a:t>
            </a:r>
            <a:r>
              <a:rPr lang="en-US" sz="1700" dirty="0" err="1" smtClean="0"/>
              <a:t>peuvent</a:t>
            </a:r>
            <a:r>
              <a:rPr lang="en-US" sz="1700" dirty="0" smtClean="0"/>
              <a:t> </a:t>
            </a:r>
            <a:r>
              <a:rPr lang="en-US" sz="1700" dirty="0" err="1" smtClean="0"/>
              <a:t>être</a:t>
            </a:r>
            <a:r>
              <a:rPr lang="en-US" sz="1700" dirty="0" smtClean="0"/>
              <a:t> </a:t>
            </a:r>
            <a:r>
              <a:rPr lang="en-US" sz="1700" dirty="0" err="1" smtClean="0"/>
              <a:t>trouvées</a:t>
            </a:r>
            <a:r>
              <a:rPr lang="en-US" sz="1700" dirty="0" smtClean="0"/>
              <a:t> </a:t>
            </a:r>
            <a:r>
              <a:rPr lang="en-US" sz="1700" dirty="0" err="1" smtClean="0"/>
              <a:t>dans</a:t>
            </a:r>
            <a:r>
              <a:rPr lang="en-US" sz="1700" dirty="0" smtClean="0"/>
              <a:t> le </a:t>
            </a:r>
            <a:r>
              <a:rPr lang="en-US" sz="1700" dirty="0" err="1" smtClean="0"/>
              <a:t>manuel</a:t>
            </a:r>
            <a:r>
              <a:rPr lang="en-US" sz="1700" dirty="0" smtClean="0"/>
              <a:t> de </a:t>
            </a:r>
            <a:r>
              <a:rPr lang="en-US" sz="1700" dirty="0" err="1" smtClean="0"/>
              <a:t>mise</a:t>
            </a:r>
            <a:r>
              <a:rPr lang="en-US" sz="1700" dirty="0" smtClean="0"/>
              <a:t> en </a:t>
            </a:r>
            <a:r>
              <a:rPr lang="en-US" sz="1700" dirty="0" err="1" smtClean="0"/>
              <a:t>ouvre</a:t>
            </a:r>
            <a:r>
              <a:rPr lang="en-US" sz="1700" dirty="0" smtClean="0"/>
              <a:t> du test </a:t>
            </a:r>
            <a:r>
              <a:rPr lang="en-US" sz="1700" dirty="0" err="1" smtClean="0"/>
              <a:t>Xpert</a:t>
            </a:r>
            <a:r>
              <a:rPr lang="en-US" sz="1700" dirty="0" smtClean="0"/>
              <a:t> MTB/RIF de </a:t>
            </a:r>
            <a:r>
              <a:rPr lang="en-US" sz="1700" dirty="0" err="1" smtClean="0"/>
              <a:t>l’OMS</a:t>
            </a:r>
            <a:r>
              <a:rPr lang="en-US" sz="1700" dirty="0"/>
              <a:t>;</a:t>
            </a:r>
            <a:r>
              <a:rPr lang="en-US" sz="1700" dirty="0" smtClean="0"/>
              <a:t> </a:t>
            </a:r>
            <a:r>
              <a:rPr lang="en-US" sz="1700" dirty="0"/>
              <a:t>Annex 2. </a:t>
            </a:r>
            <a:r>
              <a:rPr lang="fr-FR" sz="1700" dirty="0" smtClean="0">
                <a:solidFill>
                  <a:schemeClr val="accent3"/>
                </a:solidFill>
                <a:hlinkClick r:id="rId2"/>
              </a:rPr>
              <a:t>www.who.int/tb/publications/xpert_implem_manual</a:t>
            </a:r>
            <a:endParaRPr lang="fr-FR" sz="1700" dirty="0" smtClean="0">
              <a:solidFill>
                <a:schemeClr val="accent3"/>
              </a:solidFill>
            </a:endParaRPr>
          </a:p>
          <a:p>
            <a:pPr marL="124796" indent="0">
              <a:buNone/>
            </a:pP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Echantillons Extrapulmonaires (EPTB)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083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700" y="1382654"/>
            <a:ext cx="6336704" cy="5513074"/>
          </a:xfrm>
        </p:spPr>
        <p:txBody>
          <a:bodyPr/>
          <a:lstStyle/>
          <a:p>
            <a:r>
              <a:rPr lang="en-US" sz="2000" b="1" dirty="0" smtClean="0"/>
              <a:t>Des ganglions Lymphatiques et des tissus</a:t>
            </a:r>
            <a:endParaRPr lang="en-US" sz="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Avec des ciseaux et des pinces stériles </a:t>
            </a:r>
            <a:r>
              <a:rPr lang="fr-FR" sz="1600" dirty="0" smtClean="0"/>
              <a:t>couper un tissu et placer le dans </a:t>
            </a:r>
            <a:r>
              <a:rPr lang="en-US" sz="1600" dirty="0" err="1"/>
              <a:t>dans</a:t>
            </a:r>
            <a:r>
              <a:rPr lang="en-US" sz="1600" dirty="0"/>
              <a:t> </a:t>
            </a:r>
            <a:r>
              <a:rPr lang="en-US" sz="1600" dirty="0" smtClean="0"/>
              <a:t>un </a:t>
            </a:r>
            <a:r>
              <a:rPr lang="en-US" sz="1600" dirty="0" err="1" smtClean="0"/>
              <a:t>homogénéisateur</a:t>
            </a:r>
            <a:r>
              <a:rPr lang="en-US" sz="1600" dirty="0" smtClean="0"/>
              <a:t>/</a:t>
            </a:r>
            <a:r>
              <a:rPr lang="en-US" sz="1600" dirty="0" err="1" smtClean="0"/>
              <a:t>broyeur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illustré</a:t>
            </a:r>
            <a:r>
              <a:rPr lang="en-US" sz="1600" dirty="0"/>
              <a:t>) </a:t>
            </a:r>
            <a:endParaRPr lang="en-US" sz="16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Ajouter 2 ml de phosphate stérile saline tamponnée (</a:t>
            </a:r>
            <a:r>
              <a:rPr lang="fr-FR" sz="1600" dirty="0" smtClean="0"/>
              <a:t>PBS</a:t>
            </a:r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Placer le couvercle sur homogénéisation et broyer jusqu'à obtenir une suspension homogène finement broyé </a:t>
            </a:r>
            <a:endParaRPr lang="fr-FR" sz="16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Autoriser les grosses particules de se déposer (5-10 min) </a:t>
            </a:r>
            <a:endParaRPr lang="fr-FR" sz="16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Placer 0,7 ml de surnageant dans un tube avec bouchon à vis conique (être sûr </a:t>
            </a:r>
            <a:r>
              <a:rPr lang="fr-FR" sz="1600" dirty="0" smtClean="0"/>
              <a:t>qu‘AUCUN </a:t>
            </a:r>
            <a:r>
              <a:rPr lang="fr-FR" sz="1600" dirty="0"/>
              <a:t>amas de tissus </a:t>
            </a:r>
            <a:r>
              <a:rPr lang="fr-FR" sz="1600" dirty="0" smtClean="0"/>
              <a:t>ne soit transféré) </a:t>
            </a:r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fr-FR" sz="1600" dirty="0"/>
              <a:t>Ajouter 1,4 ml de réactif de l'échantillon </a:t>
            </a:r>
            <a:r>
              <a:rPr lang="fr-FR" sz="1600" dirty="0" err="1"/>
              <a:t>Xpert</a:t>
            </a:r>
            <a:r>
              <a:rPr lang="fr-FR" sz="1600" dirty="0"/>
              <a:t> </a:t>
            </a:r>
            <a:endParaRPr lang="fr-FR" sz="16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600" dirty="0" err="1" smtClean="0"/>
              <a:t>Procéder</a:t>
            </a:r>
            <a:r>
              <a:rPr lang="en-US" sz="1600" dirty="0" smtClean="0"/>
              <a:t> </a:t>
            </a:r>
            <a:r>
              <a:rPr lang="en-US" sz="1600" dirty="0" err="1" smtClean="0"/>
              <a:t>comme</a:t>
            </a:r>
            <a:r>
              <a:rPr lang="en-US" sz="1600" dirty="0" smtClean="0"/>
              <a:t> </a:t>
            </a:r>
            <a:r>
              <a:rPr lang="en-US" sz="1600" dirty="0" err="1" smtClean="0"/>
              <a:t>décrit</a:t>
            </a:r>
            <a:r>
              <a:rPr lang="en-US" sz="1600" dirty="0" smtClean="0"/>
              <a:t> par la </a:t>
            </a:r>
            <a:r>
              <a:rPr lang="en-US" sz="1600" dirty="0" err="1" smtClean="0"/>
              <a:t>méthode</a:t>
            </a:r>
            <a:r>
              <a:rPr lang="en-US" sz="1600" dirty="0" smtClean="0"/>
              <a:t> </a:t>
            </a:r>
            <a:r>
              <a:rPr lang="en-US" sz="1600" dirty="0" err="1" smtClean="0"/>
              <a:t>stadardisée</a:t>
            </a:r>
            <a:r>
              <a:rPr lang="en-US" sz="1600" dirty="0" smtClean="0"/>
              <a:t> de test </a:t>
            </a:r>
            <a:r>
              <a:rPr lang="en-US" sz="1600" dirty="0" err="1" smtClean="0"/>
              <a:t>Xpert</a:t>
            </a:r>
            <a:r>
              <a:rPr lang="en-US" sz="1600" dirty="0" smtClean="0"/>
              <a:t> à </a:t>
            </a:r>
            <a:r>
              <a:rPr lang="en-US" sz="1600" dirty="0" err="1" smtClean="0"/>
              <a:t>partir</a:t>
            </a:r>
            <a:r>
              <a:rPr lang="en-US" sz="1600" dirty="0" smtClean="0"/>
              <a:t> de </a:t>
            </a:r>
            <a:r>
              <a:rPr lang="en-US" sz="1600" dirty="0" err="1" smtClean="0"/>
              <a:t>crachats</a:t>
            </a:r>
            <a:endParaRPr lang="en-US" sz="16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600" dirty="0" smtClean="0"/>
              <a:t>Placer la cartouche de 2ml </a:t>
            </a:r>
            <a:r>
              <a:rPr lang="en-US" sz="1600" dirty="0" err="1" smtClean="0"/>
              <a:t>dans</a:t>
            </a:r>
            <a:r>
              <a:rPr lang="en-US" sz="1600" dirty="0" smtClean="0"/>
              <a:t> la machine</a:t>
            </a:r>
            <a:endParaRPr lang="en-US" sz="1600" dirty="0"/>
          </a:p>
          <a:p>
            <a:pPr marL="457200" indent="-282575">
              <a:spcBef>
                <a:spcPts val="600"/>
              </a:spcBef>
              <a:buAutoNum type="arabicPeriod" startAt="9"/>
            </a:pPr>
            <a:r>
              <a:rPr lang="en-US" sz="1600" dirty="0" err="1" smtClean="0"/>
              <a:t>Clancer</a:t>
            </a:r>
            <a:r>
              <a:rPr lang="en-US" sz="1600" dirty="0" smtClean="0"/>
              <a:t> le test </a:t>
            </a:r>
            <a:r>
              <a:rPr lang="en-US" sz="1600" dirty="0" err="1" smtClean="0"/>
              <a:t>Xpert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9744" y="339275"/>
            <a:ext cx="10945216" cy="1014325"/>
          </a:xfrm>
        </p:spPr>
        <p:txBody>
          <a:bodyPr>
            <a:noAutofit/>
          </a:bodyPr>
          <a:lstStyle/>
          <a:p>
            <a:r>
              <a:rPr lang="en-US" sz="2800" dirty="0" smtClean="0"/>
              <a:t>Préparation </a:t>
            </a:r>
            <a:r>
              <a:rPr lang="en-US" sz="2800" dirty="0" err="1" smtClean="0"/>
              <a:t>d’échantillon</a:t>
            </a:r>
            <a:r>
              <a:rPr lang="en-US" sz="2800" dirty="0" smtClean="0"/>
              <a:t>: </a:t>
            </a:r>
            <a:r>
              <a:rPr lang="en-US" sz="2800" dirty="0"/>
              <a:t>Echantillons Extrapulmonaires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47" y="1382654"/>
            <a:ext cx="4032448" cy="24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3915" y="3915916"/>
            <a:ext cx="4228195" cy="20621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Les protocoles alternatives </a:t>
            </a:r>
            <a:r>
              <a:rPr lang="en-US" sz="1600" i="1" dirty="0" err="1" smtClean="0"/>
              <a:t>sont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disponibles</a:t>
            </a:r>
            <a:r>
              <a:rPr lang="en-US" sz="1600" i="1" dirty="0"/>
              <a:t> </a:t>
            </a:r>
            <a:r>
              <a:rPr lang="en-US" sz="1600" i="1" dirty="0" err="1" smtClean="0"/>
              <a:t>dans</a:t>
            </a:r>
            <a:r>
              <a:rPr lang="en-US" sz="1600" i="1" dirty="0" smtClean="0"/>
              <a:t> la </a:t>
            </a:r>
            <a:r>
              <a:rPr lang="en-US" sz="1600" b="1" dirty="0" err="1" smtClean="0"/>
              <a:t>Procédure</a:t>
            </a:r>
            <a:r>
              <a:rPr lang="en-US" sz="1600" b="1" dirty="0" smtClean="0"/>
              <a:t> (SOP) de </a:t>
            </a:r>
            <a:r>
              <a:rPr lang="en-US" sz="1600" b="1" dirty="0" err="1" smtClean="0"/>
              <a:t>l’OMS</a:t>
            </a:r>
            <a:r>
              <a:rPr lang="en-US" sz="1600" b="1" dirty="0" smtClean="0"/>
              <a:t> pour les </a:t>
            </a:r>
            <a:r>
              <a:rPr lang="en-US" sz="1600" dirty="0" err="1" smtClean="0"/>
              <a:t>échantillons</a:t>
            </a:r>
            <a:r>
              <a:rPr lang="en-US" sz="1600" b="1" dirty="0" smtClean="0"/>
              <a:t> qui ne </a:t>
            </a:r>
            <a:r>
              <a:rPr lang="en-US" sz="1600" b="1" dirty="0" err="1" smtClean="0"/>
              <a:t>sont</a:t>
            </a:r>
            <a:r>
              <a:rPr lang="en-US" sz="1600" b="1" dirty="0" smtClean="0"/>
              <a:t> pas </a:t>
            </a:r>
            <a:r>
              <a:rPr lang="en-US" sz="1600" b="1" dirty="0" err="1" smtClean="0"/>
              <a:t>stériles</a:t>
            </a:r>
            <a:r>
              <a:rPr lang="en-US" sz="1600" b="1" dirty="0" smtClean="0"/>
              <a:t>.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échantillons</a:t>
            </a:r>
            <a:r>
              <a:rPr lang="en-US" sz="1600" i="1" dirty="0" smtClean="0"/>
              <a:t> exigent </a:t>
            </a:r>
            <a:r>
              <a:rPr lang="en-US" sz="1600" i="1" dirty="0" err="1" smtClean="0"/>
              <a:t>une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décontamination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utilisant</a:t>
            </a:r>
            <a:r>
              <a:rPr lang="en-US" sz="1600" i="1" dirty="0" smtClean="0"/>
              <a:t> les </a:t>
            </a:r>
            <a:r>
              <a:rPr lang="en-US" sz="1600" i="1" dirty="0" err="1" smtClean="0"/>
              <a:t>mêmes</a:t>
            </a:r>
            <a:r>
              <a:rPr lang="en-US" sz="1600" i="1" dirty="0" smtClean="0"/>
              <a:t> protocoles </a:t>
            </a:r>
            <a:r>
              <a:rPr lang="en-US" sz="1600" i="1" dirty="0" err="1" smtClean="0"/>
              <a:t>que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celles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utilisées</a:t>
            </a:r>
            <a:r>
              <a:rPr lang="en-US" sz="1600" i="1" dirty="0" smtClean="0"/>
              <a:t> pour </a:t>
            </a:r>
            <a:r>
              <a:rPr lang="en-US" sz="1600" i="1" dirty="0" err="1" smtClean="0"/>
              <a:t>manipuler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indirectement</a:t>
            </a:r>
            <a:r>
              <a:rPr lang="en-US" sz="1600" i="1" dirty="0" smtClean="0"/>
              <a:t> à </a:t>
            </a:r>
            <a:r>
              <a:rPr lang="en-US" sz="1600" i="1" dirty="0" err="1" smtClean="0"/>
              <a:t>l’échantillon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crachat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39122" y="5999177"/>
            <a:ext cx="422819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recommandé</a:t>
            </a:r>
            <a:r>
              <a:rPr lang="en-US" dirty="0" smtClean="0"/>
              <a:t> de </a:t>
            </a:r>
            <a:r>
              <a:rPr lang="en-US" b="1" dirty="0" smtClean="0"/>
              <a:t>faire </a:t>
            </a:r>
            <a:r>
              <a:rPr lang="en-US" b="1" dirty="0" err="1" smtClean="0"/>
              <a:t>une</a:t>
            </a:r>
            <a:r>
              <a:rPr lang="en-US" b="1" dirty="0" smtClean="0"/>
              <a:t> culture</a:t>
            </a:r>
            <a:r>
              <a:rPr lang="en-US" dirty="0" smtClean="0"/>
              <a:t> à </a:t>
            </a:r>
            <a:r>
              <a:rPr lang="en-US" dirty="0" err="1" smtClean="0"/>
              <a:t>partir</a:t>
            </a:r>
            <a:r>
              <a:rPr lang="en-US" dirty="0" smtClean="0"/>
              <a:t> du </a:t>
            </a:r>
            <a:r>
              <a:rPr lang="en-US" dirty="0" err="1" smtClean="0"/>
              <a:t>surnageant</a:t>
            </a:r>
            <a:r>
              <a:rPr lang="en-US" dirty="0" smtClean="0"/>
              <a:t> de tissus.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4199" y="6226514"/>
            <a:ext cx="1944216" cy="129614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Hotte </a:t>
            </a:r>
            <a:r>
              <a:rPr lang="en-US" sz="2000" b="1" dirty="0" err="1" smtClean="0"/>
              <a:t>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requise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9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34423" cy="1014325"/>
          </a:xfrm>
        </p:spPr>
        <p:txBody>
          <a:bodyPr rtlCol="0"/>
          <a:lstStyle/>
          <a:p>
            <a:pPr algn="ctr" rtl="0"/>
            <a:r>
              <a:rPr lang="fr"/>
              <a:t>Objectifs d'apprentissage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rtl="0">
              <a:spcAft>
                <a:spcPts val="600"/>
              </a:spcAft>
              <a:buNone/>
            </a:pPr>
            <a:r>
              <a:rPr lang="fr" dirty="0"/>
              <a:t>À la fin de ce module, vous serez en mesure de :</a:t>
            </a:r>
            <a:endParaRPr lang="en-US" dirty="0"/>
          </a:p>
          <a:p>
            <a:pPr rtl="0">
              <a:spcAft>
                <a:spcPts val="1200"/>
              </a:spcAft>
            </a:pPr>
            <a:r>
              <a:rPr lang="fr" dirty="0"/>
              <a:t>Décrire la technologie sur laquelle repose les tests GeneXpert et Xpert MTB/RIF </a:t>
            </a:r>
            <a:endParaRPr lang="en-US" dirty="0" smtClean="0"/>
          </a:p>
          <a:p>
            <a:pPr rtl="0">
              <a:spcAft>
                <a:spcPts val="1200"/>
              </a:spcAft>
            </a:pPr>
            <a:r>
              <a:rPr lang="fr" dirty="0" smtClean="0"/>
              <a:t>Expliquer les </a:t>
            </a:r>
            <a:r>
              <a:rPr lang="fr" dirty="0"/>
              <a:t>procédures des tests Xpert MTB/RIF </a:t>
            </a:r>
            <a:endParaRPr lang="en-US" dirty="0" smtClean="0"/>
          </a:p>
          <a:p>
            <a:pPr rtl="0">
              <a:spcAft>
                <a:spcPts val="1200"/>
              </a:spcAft>
            </a:pPr>
            <a:r>
              <a:rPr lang="fr" dirty="0"/>
              <a:t>Utiliser le logiciel pour vérifier les résultats des tests et générer des rapports 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6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59" y="1467644"/>
            <a:ext cx="10297144" cy="4439703"/>
          </a:xfrm>
        </p:spPr>
        <p:txBody>
          <a:bodyPr/>
          <a:lstStyle/>
          <a:p>
            <a:r>
              <a:rPr lang="en-US" sz="2000" b="1" dirty="0" smtClean="0"/>
              <a:t>Echantillons de LCR </a:t>
            </a:r>
            <a:r>
              <a:rPr lang="en-US" sz="1400" dirty="0" smtClean="0"/>
              <a:t>(Remarque: </a:t>
            </a:r>
            <a:r>
              <a:rPr lang="fr-FR" sz="1400" dirty="0"/>
              <a:t>les échantillons tachés de sang peuvent interférer avec le test </a:t>
            </a:r>
            <a:r>
              <a:rPr lang="fr-FR" sz="1400" dirty="0" err="1"/>
              <a:t>Xpert</a:t>
            </a:r>
            <a:r>
              <a:rPr lang="fr-FR" sz="1800" dirty="0"/>
              <a:t>)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7735" y="302102"/>
            <a:ext cx="10600903" cy="1014325"/>
          </a:xfrm>
        </p:spPr>
        <p:txBody>
          <a:bodyPr>
            <a:noAutofit/>
          </a:bodyPr>
          <a:lstStyle/>
          <a:p>
            <a:r>
              <a:rPr lang="en-US" sz="2800" dirty="0"/>
              <a:t>Préparation </a:t>
            </a:r>
            <a:r>
              <a:rPr lang="en-US" sz="2800" dirty="0" err="1"/>
              <a:t>d’échantillon</a:t>
            </a:r>
            <a:r>
              <a:rPr lang="en-US" sz="2800" dirty="0"/>
              <a:t>: Echantillons Extrapulmonaires (</a:t>
            </a:r>
            <a:r>
              <a:rPr lang="en-US" sz="2800" dirty="0" smtClean="0"/>
              <a:t>2)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727" y="1899692"/>
            <a:ext cx="100781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>
                <a:latin typeface="+mj-lt"/>
              </a:rPr>
              <a:t>&gt; 5 ml de LCR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a) </a:t>
            </a:r>
            <a:r>
              <a:rPr lang="fr-FR" dirty="0" smtClean="0">
                <a:latin typeface="+mj-lt"/>
              </a:rPr>
              <a:t>Transférer </a:t>
            </a:r>
            <a:r>
              <a:rPr lang="fr-FR" dirty="0">
                <a:latin typeface="+mj-lt"/>
              </a:rPr>
              <a:t>dans le tube </a:t>
            </a:r>
            <a:r>
              <a:rPr lang="fr-FR" dirty="0" smtClean="0">
                <a:latin typeface="+mj-lt"/>
              </a:rPr>
              <a:t>conique et </a:t>
            </a:r>
            <a:r>
              <a:rPr lang="fr-FR" dirty="0">
                <a:latin typeface="+mj-lt"/>
              </a:rPr>
              <a:t>centrifuger </a:t>
            </a:r>
            <a:r>
              <a:rPr lang="en-US" dirty="0" smtClean="0">
                <a:latin typeface="+mj-lt"/>
              </a:rPr>
              <a:t>(3000g:15 min)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b) </a:t>
            </a:r>
            <a:r>
              <a:rPr lang="fr-FR" dirty="0">
                <a:latin typeface="+mj-lt"/>
              </a:rPr>
              <a:t>Décanter le surnageant dans une solution désinfectante </a:t>
            </a:r>
            <a:r>
              <a:rPr lang="en-US" dirty="0" smtClean="0">
                <a:latin typeface="+mj-lt"/>
              </a:rPr>
              <a:t>(Hotte </a:t>
            </a:r>
            <a:r>
              <a:rPr lang="en-US" dirty="0" err="1" smtClean="0">
                <a:latin typeface="+mj-lt"/>
              </a:rPr>
              <a:t>obligatoire</a:t>
            </a:r>
            <a:r>
              <a:rPr lang="en-US" dirty="0" smtClean="0">
                <a:latin typeface="+mj-lt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c) </a:t>
            </a:r>
            <a:r>
              <a:rPr lang="en-US" dirty="0" err="1" smtClean="0">
                <a:latin typeface="+mj-lt"/>
              </a:rPr>
              <a:t>Suspendre</a:t>
            </a:r>
            <a:r>
              <a:rPr lang="en-US" dirty="0" smtClean="0">
                <a:latin typeface="+mj-lt"/>
              </a:rPr>
              <a:t> le sediment </a:t>
            </a:r>
            <a:r>
              <a:rPr lang="en-US" dirty="0" err="1" smtClean="0">
                <a:latin typeface="+mj-lt"/>
              </a:rPr>
              <a:t>dans</a:t>
            </a:r>
            <a:r>
              <a:rPr lang="en-US" dirty="0" smtClean="0">
                <a:latin typeface="+mj-lt"/>
              </a:rPr>
              <a:t> a volume of 2 ml avec le </a:t>
            </a:r>
            <a:r>
              <a:rPr lang="en-US" dirty="0" err="1" smtClean="0">
                <a:latin typeface="+mj-lt"/>
              </a:rPr>
              <a:t>réactif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échantillon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Xpert</a:t>
            </a:r>
            <a:r>
              <a:rPr lang="en-US" dirty="0" smtClean="0">
                <a:latin typeface="+mj-lt"/>
              </a:rPr>
              <a:t> MTB/RIF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d) </a:t>
            </a:r>
            <a:r>
              <a:rPr lang="fr-FR" dirty="0">
                <a:latin typeface="+mj-lt"/>
              </a:rPr>
              <a:t>Ajouter </a:t>
            </a:r>
            <a:r>
              <a:rPr lang="fr-FR" dirty="0" smtClean="0">
                <a:latin typeface="+mj-lt"/>
              </a:rPr>
              <a:t>l’échantillon concentré dans une cartouche </a:t>
            </a:r>
            <a:r>
              <a:rPr lang="fr-FR" dirty="0">
                <a:latin typeface="+mj-lt"/>
              </a:rPr>
              <a:t>et procéder à des tests de </a:t>
            </a:r>
            <a:r>
              <a:rPr lang="fr-FR" dirty="0" err="1">
                <a:latin typeface="+mj-lt"/>
              </a:rPr>
              <a:t>Xpert</a:t>
            </a:r>
            <a:r>
              <a:rPr lang="fr-FR" dirty="0">
                <a:latin typeface="+mj-lt"/>
              </a:rPr>
              <a:t> </a:t>
            </a:r>
            <a:endParaRPr lang="en-US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2.  1-5 ml de LCR </a:t>
            </a:r>
            <a:r>
              <a:rPr lang="en-US" dirty="0" smtClean="0">
                <a:latin typeface="+mj-lt"/>
              </a:rPr>
              <a:t>(y </a:t>
            </a:r>
            <a:r>
              <a:rPr lang="en-US" dirty="0" err="1" smtClean="0">
                <a:latin typeface="+mj-lt"/>
              </a:rPr>
              <a:t>compris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échantillons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tachés</a:t>
            </a:r>
            <a:r>
              <a:rPr lang="en-US" dirty="0" smtClean="0">
                <a:latin typeface="+mj-lt"/>
              </a:rPr>
              <a:t> de sang)</a:t>
            </a:r>
          </a:p>
          <a:p>
            <a:pPr marL="519113">
              <a:spcAft>
                <a:spcPts val="600"/>
              </a:spcAft>
            </a:pPr>
            <a:r>
              <a:rPr lang="en-US" dirty="0" smtClean="0">
                <a:latin typeface="+mj-lt"/>
              </a:rPr>
              <a:t>a) </a:t>
            </a:r>
            <a:r>
              <a:rPr lang="fr-FR" dirty="0">
                <a:latin typeface="+mj-lt"/>
              </a:rPr>
              <a:t>Ajouter un volume égal de réactif de </a:t>
            </a:r>
            <a:r>
              <a:rPr lang="fr-FR" dirty="0" smtClean="0">
                <a:latin typeface="+mj-lt"/>
              </a:rPr>
              <a:t>l'échantillon </a:t>
            </a:r>
            <a:r>
              <a:rPr lang="fr-FR" dirty="0" err="1" smtClean="0">
                <a:latin typeface="+mj-lt"/>
              </a:rPr>
              <a:t>Xpert</a:t>
            </a:r>
            <a:r>
              <a:rPr lang="fr-FR" dirty="0" smtClean="0">
                <a:latin typeface="+mj-lt"/>
              </a:rPr>
              <a:t> MTB/RIF</a:t>
            </a:r>
            <a:endParaRPr lang="en-US" dirty="0" smtClean="0">
              <a:latin typeface="+mj-lt"/>
            </a:endParaRPr>
          </a:p>
          <a:p>
            <a:pPr marL="519113" indent="-519113">
              <a:spcAft>
                <a:spcPts val="600"/>
              </a:spcAft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b) </a:t>
            </a:r>
            <a:r>
              <a:rPr lang="fr-FR" dirty="0">
                <a:latin typeface="+mj-lt"/>
              </a:rPr>
              <a:t>Ajouter 2 ml dans la cartouche et procéder à des tests </a:t>
            </a:r>
            <a:r>
              <a:rPr lang="fr-FR" dirty="0" err="1">
                <a:latin typeface="+mj-lt"/>
              </a:rPr>
              <a:t>Xpert</a:t>
            </a:r>
            <a:r>
              <a:rPr lang="fr-FR" dirty="0">
                <a:latin typeface="+mj-lt"/>
              </a:rPr>
              <a:t> </a:t>
            </a:r>
            <a:endParaRPr lang="en-US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3.  0.1-1 ml de LCR</a:t>
            </a:r>
          </a:p>
          <a:p>
            <a:pPr marL="862013" indent="-342900">
              <a:spcAft>
                <a:spcPts val="600"/>
              </a:spcAft>
              <a:buFontTx/>
              <a:buAutoNum type="alphaLcParenR"/>
            </a:pPr>
            <a:r>
              <a:rPr lang="fr-FR" dirty="0">
                <a:latin typeface="+mj-lt"/>
              </a:rPr>
              <a:t>Ajouter 2 ml </a:t>
            </a:r>
            <a:r>
              <a:rPr lang="fr-FR" dirty="0" smtClean="0">
                <a:latin typeface="+mj-lt"/>
              </a:rPr>
              <a:t>de </a:t>
            </a:r>
            <a:r>
              <a:rPr lang="fr-FR" dirty="0">
                <a:latin typeface="+mj-lt"/>
              </a:rPr>
              <a:t>réactif de l'échantillon </a:t>
            </a:r>
            <a:r>
              <a:rPr lang="en-US" dirty="0" err="1" smtClean="0">
                <a:latin typeface="+mj-lt"/>
              </a:rPr>
              <a:t>Xpert</a:t>
            </a:r>
            <a:r>
              <a:rPr lang="en-US" dirty="0" smtClean="0">
                <a:latin typeface="+mj-lt"/>
              </a:rPr>
              <a:t> MTB/RIF  </a:t>
            </a:r>
          </a:p>
          <a:p>
            <a:pPr marL="862013" indent="-342900">
              <a:spcAft>
                <a:spcPts val="600"/>
              </a:spcAft>
              <a:buFontTx/>
              <a:buAutoNum type="alphaLcParenR"/>
            </a:pPr>
            <a:r>
              <a:rPr lang="fr-FR" dirty="0">
                <a:latin typeface="+mj-lt"/>
              </a:rPr>
              <a:t>Ajouter 2 ml dans la cartouche et procéder à des tests de </a:t>
            </a:r>
            <a:r>
              <a:rPr lang="fr-FR" dirty="0" err="1" smtClean="0">
                <a:latin typeface="+mj-lt"/>
              </a:rPr>
              <a:t>Xpert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4. &lt;0.1 ml de LCR</a:t>
            </a:r>
          </a:p>
          <a:p>
            <a:pPr marL="862013" indent="-342900">
              <a:spcAft>
                <a:spcPts val="600"/>
              </a:spcAft>
              <a:buFontTx/>
              <a:buAutoNum type="alphaLcParenR"/>
            </a:pPr>
            <a:r>
              <a:rPr lang="en-US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Echantiillon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insuffisant</a:t>
            </a:r>
            <a:r>
              <a:rPr lang="en-US" dirty="0" smtClean="0">
                <a:latin typeface="+mj-lt"/>
              </a:rPr>
              <a:t> de pour le test </a:t>
            </a:r>
            <a:r>
              <a:rPr lang="en-US" dirty="0" err="1" smtClean="0">
                <a:latin typeface="+mj-lt"/>
              </a:rPr>
              <a:t>Xpert</a:t>
            </a:r>
            <a:r>
              <a:rPr lang="en-US" dirty="0" smtClean="0">
                <a:latin typeface="+mj-lt"/>
              </a:rPr>
              <a:t> MTB/RIF</a:t>
            </a:r>
            <a:endParaRPr lang="en-US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12671" y="4061493"/>
            <a:ext cx="2376265" cy="187220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Hotte </a:t>
            </a:r>
            <a:r>
              <a:rPr lang="en-US" sz="1600" b="1" dirty="0" err="1" smtClean="0"/>
              <a:t>doit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être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utilisée</a:t>
            </a:r>
            <a:r>
              <a:rPr lang="en-US" sz="1600" b="1" dirty="0" smtClean="0"/>
              <a:t> pour manipulation </a:t>
            </a:r>
            <a:r>
              <a:rPr lang="en-US" sz="1600" b="1" dirty="0" err="1" smtClean="0"/>
              <a:t>générant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aérosols</a:t>
            </a:r>
            <a:r>
              <a:rPr lang="en-US" sz="1600" b="1" dirty="0" smtClean="0"/>
              <a:t>, ex., </a:t>
            </a:r>
            <a:r>
              <a:rPr lang="en-US" sz="1600" b="1" dirty="0" err="1" smtClean="0"/>
              <a:t>décantation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79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78439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sz="3800"/>
              <a:t>Préparation de l'échantillon : organisation du travail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Préparez simultanément autant d'échantillons que le nombre de modules disponibles soit qui marchent </a:t>
            </a:r>
          </a:p>
          <a:p>
            <a:pPr rtl="0"/>
            <a:r>
              <a:rPr lang="fr" dirty="0"/>
              <a:t>Démarrez la préparation des échantillons 30 minutes avant qu'un module soit disponible </a:t>
            </a:r>
          </a:p>
          <a:p>
            <a:pPr rtl="0"/>
            <a:r>
              <a:rPr lang="fr" dirty="0"/>
              <a:t>N'ouvrez pas les cartouches avant que vous ne soyez pas prêt à effectuer le test </a:t>
            </a:r>
          </a:p>
          <a:p>
            <a:pPr rtl="0"/>
            <a:r>
              <a:rPr lang="fr" dirty="0"/>
              <a:t>Utilisez la cartouche dans les 30 minutes après l'ouverture du couvercle de la cartouche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N'utilisez pas les cartouches si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Leur date d'expiration est passée </a:t>
            </a:r>
          </a:p>
          <a:p>
            <a:pPr rtl="0"/>
            <a:r>
              <a:rPr lang="fr" dirty="0"/>
              <a:t>Elles sembles mouillées  </a:t>
            </a:r>
          </a:p>
          <a:p>
            <a:pPr rtl="0"/>
            <a:r>
              <a:rPr lang="fr" dirty="0"/>
              <a:t>Le sceau du couvercle est brisé ou ouvert (que ce soit accidentellement) </a:t>
            </a:r>
          </a:p>
          <a:p>
            <a:pPr rtl="0"/>
            <a:r>
              <a:rPr lang="fr" dirty="0"/>
              <a:t>Elles sont échappées ou secouées après l'ajout de l'échantillon traité </a:t>
            </a:r>
          </a:p>
          <a:p>
            <a:pPr rtl="0"/>
            <a:r>
              <a:rPr lang="fr" dirty="0"/>
              <a:t>La paroi du tube de réaction semble endommagée </a:t>
            </a:r>
          </a:p>
          <a:p>
            <a:pPr rtl="0"/>
            <a:r>
              <a:rPr lang="fr" dirty="0"/>
              <a:t>Elles ont été déjà traitées : chaque cartouche est à usage unique seulement et ne peut être utilisée une fois </a:t>
            </a:r>
            <a:r>
              <a:rPr lang="fr" dirty="0" smtClean="0"/>
              <a:t>lecteur</a:t>
            </a:r>
            <a:endParaRPr lang="fr" dirty="0"/>
          </a:p>
          <a:p>
            <a:pPr rtl="0"/>
            <a:r>
              <a:rPr lang="fr" dirty="0"/>
              <a:t>Leur emballage (un sachet avec 10 cartouches) a été ouvert il y a plus de 6 semaines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5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225" y="2264917"/>
            <a:ext cx="2630068" cy="3286033"/>
          </a:xfrm>
          <a:prstGeom prst="rect">
            <a:avLst/>
          </a:prstGeom>
          <a:ln w="9360">
            <a:noFill/>
          </a:ln>
        </p:spPr>
      </p:pic>
      <p:sp>
        <p:nvSpPr>
          <p:cNvPr id="365" name="Line 3"/>
          <p:cNvSpPr/>
          <p:nvPr/>
        </p:nvSpPr>
        <p:spPr>
          <a:xfrm flipV="1">
            <a:off x="5972259" y="2658207"/>
            <a:ext cx="3372418" cy="251633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6" name="Line 4"/>
          <p:cNvSpPr/>
          <p:nvPr/>
        </p:nvSpPr>
        <p:spPr>
          <a:xfrm flipH="1" flipV="1">
            <a:off x="6208674" y="2563745"/>
            <a:ext cx="3592999" cy="256374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7" name="CustomShape 5"/>
          <p:cNvSpPr/>
          <p:nvPr/>
        </p:nvSpPr>
        <p:spPr>
          <a:xfrm flipV="1">
            <a:off x="5335883" y="3467773"/>
            <a:ext cx="1272753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8" name="CustomShape 6"/>
          <p:cNvSpPr/>
          <p:nvPr/>
        </p:nvSpPr>
        <p:spPr>
          <a:xfrm flipH="1" flipV="1">
            <a:off x="9207218" y="3470646"/>
            <a:ext cx="1287866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Préparation des cartouches : Étiquetage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385951" cy="4439703"/>
          </a:xfrm>
        </p:spPr>
        <p:txBody>
          <a:bodyPr rtlCol="0"/>
          <a:lstStyle/>
          <a:p>
            <a:pPr rtl="0"/>
            <a:r>
              <a:rPr lang="fr" sz="2200" dirty="0"/>
              <a:t>Retirez </a:t>
            </a:r>
            <a:r>
              <a:rPr lang="fr" sz="2200" dirty="0" smtClean="0"/>
              <a:t>toujour la </a:t>
            </a:r>
            <a:r>
              <a:rPr lang="fr" sz="2200" dirty="0"/>
              <a:t>cartouche </a:t>
            </a:r>
            <a:r>
              <a:rPr lang="fr" sz="2200" dirty="0" smtClean="0"/>
              <a:t>par </a:t>
            </a:r>
            <a:r>
              <a:rPr lang="fr" sz="2200" dirty="0"/>
              <a:t>le côté droit et </a:t>
            </a:r>
            <a:r>
              <a:rPr lang="fr" sz="2200" dirty="0" smtClean="0"/>
              <a:t>gauche. </a:t>
            </a:r>
            <a:r>
              <a:rPr lang="fr" sz="2200" dirty="0"/>
              <a:t>Ne pas toucher le couvercle, le code-barres sur la </a:t>
            </a:r>
            <a:r>
              <a:rPr lang="fr" sz="2200" dirty="0" smtClean="0"/>
              <a:t>partie </a:t>
            </a:r>
            <a:r>
              <a:rPr lang="fr" sz="2200" dirty="0"/>
              <a:t>avant, ou le tube de réaction sur la </a:t>
            </a:r>
            <a:r>
              <a:rPr lang="fr" sz="2200" dirty="0" smtClean="0"/>
              <a:t>partie postétieur</a:t>
            </a:r>
            <a:endParaRPr lang="fr" sz="2200" dirty="0"/>
          </a:p>
          <a:p>
            <a:pPr rtl="0"/>
            <a:r>
              <a:rPr lang="fr" sz="2200" dirty="0"/>
              <a:t>Apposez une étiquette sur la cartouche indiquant le numéro d'identification de l'échantillon ou en attachant l'étiquette sur le côté gauche ou droit de la cartouche </a:t>
            </a:r>
          </a:p>
          <a:p>
            <a:pPr rtl="0"/>
            <a:r>
              <a:rPr lang="fr" sz="2200" dirty="0"/>
              <a:t>Ne pas appliquer l'étiquette sur le couvercle </a:t>
            </a:r>
            <a:r>
              <a:rPr lang="fr" sz="2200" dirty="0" smtClean="0"/>
              <a:t>et ne pas cacher </a:t>
            </a:r>
            <a:r>
              <a:rPr lang="fr" sz="2200" dirty="0"/>
              <a:t>le code-barres 2D existant sur la cartouche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36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795" y="2161117"/>
            <a:ext cx="4901017" cy="3388755"/>
          </a:xfrm>
          <a:prstGeom prst="rect">
            <a:avLst/>
          </a:prstGeom>
          <a:ln w="936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Préparation des cartouches : Inoculation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457959" cy="4439703"/>
          </a:xfrm>
        </p:spPr>
        <p:txBody>
          <a:bodyPr rtlCol="0"/>
          <a:lstStyle/>
          <a:p>
            <a:pPr rtl="0"/>
            <a:r>
              <a:rPr lang="fr"/>
              <a:t>Ouvrez la cartouche et pipettez 2 à 4 ml d'échantillon préparé à l'aide de la pipette en plastique </a:t>
            </a:r>
          </a:p>
          <a:p>
            <a:pPr rtl="0"/>
            <a:r>
              <a:rPr lang="fr"/>
              <a:t>Pipettez l’échantillon avec attention pour éviter la création d’aérosols et des bulles  </a:t>
            </a:r>
          </a:p>
          <a:p>
            <a:pPr rtl="0"/>
            <a:r>
              <a:rPr lang="fr"/>
              <a:t>Ne transférez pas de particules solides dans la cartouche</a:t>
            </a:r>
          </a:p>
          <a:p>
            <a:pPr rtl="0"/>
            <a:r>
              <a:rPr lang="fr"/>
              <a:t>Bien fermez le couvercle</a:t>
            </a:r>
          </a:p>
          <a:p>
            <a:pPr rtl="0"/>
            <a:r>
              <a:rPr lang="fr"/>
              <a:t>Démarrez le test 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3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000"/>
              <a:t>Stockage des échantillons et des cartouches inoculées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20429"/>
            <a:ext cx="9706432" cy="4439703"/>
          </a:xfrm>
        </p:spPr>
        <p:txBody>
          <a:bodyPr rtlCol="0"/>
          <a:lstStyle/>
          <a:p>
            <a:pPr rtl="0"/>
            <a:r>
              <a:rPr lang="fr" sz="2100" dirty="0"/>
              <a:t>Le stockage des échantillons : </a:t>
            </a:r>
          </a:p>
          <a:p>
            <a:pPr rtl="0"/>
            <a:r>
              <a:rPr lang="fr" sz="2100" dirty="0"/>
              <a:t>Expectoration directe ou traitée (décontaminée/concentrée)</a:t>
            </a:r>
          </a:p>
          <a:p>
            <a:pPr rtl="0"/>
            <a:r>
              <a:rPr lang="fr" sz="2100" dirty="0"/>
              <a:t>Réfrigérez à 2–8°C pour 10 jours au maximum</a:t>
            </a:r>
          </a:p>
          <a:p>
            <a:pPr rtl="0"/>
            <a:r>
              <a:rPr lang="fr" sz="2100" dirty="0"/>
              <a:t>Si nécessaire, à une température ambiante maximale de 35° C pour 3 jours, et ensuite réfrigérés à 2–8° C pour une période maximale combinée de 10 jours</a:t>
            </a:r>
          </a:p>
          <a:p>
            <a:pPr rtl="0"/>
            <a:r>
              <a:rPr lang="fr" sz="2100" dirty="0"/>
              <a:t>Le stockage des échantillons dans la présence du réactif : </a:t>
            </a:r>
          </a:p>
          <a:p>
            <a:pPr rtl="0"/>
            <a:r>
              <a:rPr lang="fr" sz="2100" dirty="0"/>
              <a:t>Expectoration directe ou traitée (décontaminée/concentrée)</a:t>
            </a:r>
          </a:p>
          <a:p>
            <a:pPr rtl="0"/>
            <a:r>
              <a:rPr lang="fr" sz="2100" dirty="0"/>
              <a:t>Traitez dans les 12 heures, stockez à 2-8°C Si la réfrigération est impossible, traitez-les dans les 5 heures</a:t>
            </a:r>
          </a:p>
          <a:p>
            <a:pPr rtl="0"/>
            <a:r>
              <a:rPr lang="fr" sz="2100" dirty="0"/>
              <a:t>Le stockage des cartouches inoculées (par exemple en cas de panne de courant) : </a:t>
            </a:r>
          </a:p>
          <a:p>
            <a:pPr rtl="0"/>
            <a:r>
              <a:rPr lang="fr" sz="2100" dirty="0"/>
              <a:t>Effectuez le test dans les 4 heures après l'ajout de l'échantillon</a:t>
            </a:r>
          </a:p>
          <a:p>
            <a:pPr rtl="0"/>
            <a:r>
              <a:rPr lang="fr" sz="2100" dirty="0"/>
              <a:t>Si plus de 4 heures se sont écoulées, inoculez une nouvelle cartouche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94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2"/>
          <p:cNvSpPr/>
          <p:nvPr/>
        </p:nvSpPr>
        <p:spPr>
          <a:xfrm>
            <a:off x="420293" y="1595786"/>
            <a:ext cx="6128430" cy="499962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Mettez en marche l’outil GeneXpert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(une petite lumière bleue s’allumera sur le panneau avant)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Allumez l'ordinateur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Ouvrez une session Windows en tant qu'utilisateur de Cepheid :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lnSpc>
                <a:spcPct val="100000"/>
              </a:lnSpc>
            </a:pPr>
            <a:r>
              <a:rPr lang="fr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 d'utilisateur : Cepheid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lnSpc>
                <a:spcPct val="100000"/>
              </a:lnSpc>
            </a:pPr>
            <a:r>
              <a:rPr lang="fr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 de passe : cphd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Double-cliquez sur l'icône « GeneXpert Dx » sur le bureau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Connectez-vous avec le compte utilisateur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902" y="1923707"/>
            <a:ext cx="2817185" cy="1651816"/>
          </a:xfrm>
          <a:prstGeom prst="rect">
            <a:avLst/>
          </a:prstGeom>
          <a:ln>
            <a:noFill/>
          </a:ln>
        </p:spPr>
      </p:pic>
      <p:pic>
        <p:nvPicPr>
          <p:cNvPr id="380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7189" y="3212763"/>
            <a:ext cx="3131685" cy="1125993"/>
          </a:xfrm>
          <a:prstGeom prst="rect">
            <a:avLst/>
          </a:prstGeom>
          <a:ln>
            <a:noFill/>
          </a:ln>
        </p:spPr>
      </p:pic>
      <p:sp>
        <p:nvSpPr>
          <p:cNvPr id="381" name="CustomShape 3"/>
          <p:cNvSpPr/>
          <p:nvPr/>
        </p:nvSpPr>
        <p:spPr>
          <a:xfrm>
            <a:off x="9251838" y="3300400"/>
            <a:ext cx="1017627" cy="27117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1200" b="1" i="1">
                <a:solidFill>
                  <a:srgbClr val="FFFFFF"/>
                </a:solidFill>
                <a:latin typeface="Arial"/>
              </a:rPr>
              <a:t>Windows XP </a:t>
            </a:r>
            <a:endParaRPr/>
          </a:p>
        </p:txBody>
      </p:sp>
      <p:pic>
        <p:nvPicPr>
          <p:cNvPr id="382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9237" y="4711214"/>
            <a:ext cx="1809634" cy="1316353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>
            <a:off x="8128778" y="2174766"/>
            <a:ext cx="1388262" cy="27117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algn="ctr" rtl="0">
              <a:lnSpc>
                <a:spcPct val="100000"/>
              </a:lnSpc>
            </a:pPr>
            <a:r>
              <a:rPr lang="fr" sz="1200" b="1" i="1">
                <a:solidFill>
                  <a:srgbClr val="FFFFFF"/>
                </a:solidFill>
                <a:latin typeface="Arial"/>
              </a:rPr>
              <a:t>Windows XP</a:t>
            </a:r>
            <a:endParaRPr/>
          </a:p>
        </p:txBody>
      </p:sp>
      <p:sp>
        <p:nvSpPr>
          <p:cNvPr id="385" name="CustomShape 6"/>
          <p:cNvSpPr/>
          <p:nvPr/>
        </p:nvSpPr>
        <p:spPr>
          <a:xfrm>
            <a:off x="7481787" y="3576960"/>
            <a:ext cx="611368" cy="6393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6" name="CustomShape 7"/>
          <p:cNvSpPr/>
          <p:nvPr/>
        </p:nvSpPr>
        <p:spPr>
          <a:xfrm flipV="1">
            <a:off x="6497265" y="3895542"/>
            <a:ext cx="983082" cy="320738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87" name="CustomShape 8"/>
          <p:cNvSpPr/>
          <p:nvPr/>
        </p:nvSpPr>
        <p:spPr>
          <a:xfrm>
            <a:off x="8128778" y="2416486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8" name="CustomShape 9"/>
          <p:cNvSpPr/>
          <p:nvPr/>
        </p:nvSpPr>
        <p:spPr>
          <a:xfrm flipV="1">
            <a:off x="6497265" y="2730400"/>
            <a:ext cx="1630074" cy="1485880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Le démarrage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9414" y="1518565"/>
            <a:ext cx="6267433" cy="4502034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3587242" y="3412691"/>
            <a:ext cx="3562773" cy="60604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2" name="CustomShape 3"/>
          <p:cNvSpPr/>
          <p:nvPr/>
        </p:nvSpPr>
        <p:spPr>
          <a:xfrm>
            <a:off x="989298" y="2242290"/>
            <a:ext cx="2842853" cy="2800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rtl="0">
              <a:lnSpc>
                <a:spcPct val="100000"/>
              </a:lnSpc>
            </a:pPr>
            <a:r>
              <a:rPr lang="fr" sz="26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Cliquez sur « Non » dans la boîte de dialogue « Database Management » (gestion de la base de données) pour commencer votre session de travail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7284954" y="3810060"/>
            <a:ext cx="334651" cy="36096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Démarrez le logiciel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4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6"/>
          <p:cNvPicPr/>
          <p:nvPr/>
        </p:nvPicPr>
        <p:blipFill>
          <a:blip r:embed="rId2" cstate="print"/>
          <a:srcRect t="8615" r="1980"/>
          <a:stretch>
            <a:fillRect/>
          </a:stretch>
        </p:blipFill>
        <p:spPr>
          <a:xfrm>
            <a:off x="579702" y="3367565"/>
            <a:ext cx="9684725" cy="2570210"/>
          </a:xfrm>
          <a:prstGeom prst="rect">
            <a:avLst/>
          </a:prstGeom>
          <a:ln>
            <a:noFill/>
          </a:ln>
        </p:spPr>
      </p:pic>
      <p:sp>
        <p:nvSpPr>
          <p:cNvPr id="397" name="CustomShape 2"/>
          <p:cNvSpPr/>
          <p:nvPr/>
        </p:nvSpPr>
        <p:spPr>
          <a:xfrm>
            <a:off x="548756" y="1440266"/>
            <a:ext cx="9715671" cy="16352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rtl="0">
              <a:lnSpc>
                <a:spcPct val="100000"/>
              </a:lnSpc>
            </a:pPr>
            <a:r>
              <a:rPr lang="fr" sz="26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Cliquez sur «Check Status» (vérifier l'état) pour confirmer tous les modules disponibles</a:t>
            </a:r>
          </a:p>
          <a:p>
            <a:pPr rtl="0"/>
            <a:r>
              <a:rPr lang="fr" sz="26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Au cas contraire, procédez au dépannage (Module 9)</a:t>
            </a:r>
            <a:endParaRPr sz="2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/>
          </a:p>
        </p:txBody>
      </p:sp>
      <p:sp>
        <p:nvSpPr>
          <p:cNvPr id="398" name="CustomShape 3"/>
          <p:cNvSpPr/>
          <p:nvPr/>
        </p:nvSpPr>
        <p:spPr>
          <a:xfrm flipH="1">
            <a:off x="3332595" y="2478749"/>
            <a:ext cx="572205" cy="1460971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Lancez le logiciel : Vérifiez le statut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9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17871" y="1633139"/>
            <a:ext cx="6098563" cy="46835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  <a:buFont typeface="Arial"/>
              <a:buAutoNum type="arabicPeriod"/>
            </a:pPr>
            <a:r>
              <a:rPr lang="fr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Cliquez sur « CREATE TEST » (créer un test)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4" name="Picture 11"/>
          <p:cNvPicPr/>
          <p:nvPr/>
        </p:nvPicPr>
        <p:blipFill>
          <a:blip r:embed="rId2" cstate="print"/>
          <a:srcRect b="61300"/>
          <a:stretch>
            <a:fillRect/>
          </a:stretch>
        </p:blipFill>
        <p:spPr>
          <a:xfrm>
            <a:off x="3482168" y="2152497"/>
            <a:ext cx="6357288" cy="1662950"/>
          </a:xfrm>
          <a:prstGeom prst="rect">
            <a:avLst/>
          </a:prstGeom>
          <a:ln>
            <a:noFill/>
          </a:ln>
        </p:spPr>
      </p:pic>
      <p:sp>
        <p:nvSpPr>
          <p:cNvPr id="405" name="CustomShape 2"/>
          <p:cNvSpPr/>
          <p:nvPr/>
        </p:nvSpPr>
        <p:spPr>
          <a:xfrm>
            <a:off x="1386463" y="2106883"/>
            <a:ext cx="2055044" cy="54090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07" name="CustomShape 4"/>
          <p:cNvSpPr/>
          <p:nvPr/>
        </p:nvSpPr>
        <p:spPr>
          <a:xfrm>
            <a:off x="775840" y="4304994"/>
            <a:ext cx="9825063" cy="45398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Une fenêtre s'affiche demandant de </a:t>
            </a:r>
            <a:r>
              <a:rPr lang="fr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</a:t>
            </a:r>
            <a:r>
              <a:rPr lang="fr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code-barres de la cartouche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8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8462" y="4804957"/>
            <a:ext cx="2991347" cy="1684860"/>
          </a:xfrm>
          <a:prstGeom prst="rect">
            <a:avLst/>
          </a:prstGeom>
          <a:ln>
            <a:noFill/>
          </a:ln>
        </p:spPr>
      </p:pic>
      <p:sp>
        <p:nvSpPr>
          <p:cNvPr id="409" name="CustomShape 5"/>
          <p:cNvSpPr/>
          <p:nvPr/>
        </p:nvSpPr>
        <p:spPr>
          <a:xfrm>
            <a:off x="1915786" y="4947547"/>
            <a:ext cx="2687643" cy="73629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Le démarrage d’un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4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Technologie GeneXpert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rtl="0">
              <a:buNone/>
            </a:pPr>
            <a:r>
              <a:rPr lang="fr">
                <a:solidFill>
                  <a:schemeClr val="accent5"/>
                </a:solidFill>
              </a:rPr>
              <a:t>Système intégré micro-fluidique composé de :</a:t>
            </a:r>
          </a:p>
          <a:p>
            <a:pPr marL="124796" indent="0" rtl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rtl="0"/>
            <a:r>
              <a:rPr lang="fr"/>
              <a:t>Plate forme de l'outil </a:t>
            </a:r>
          </a:p>
          <a:p>
            <a:pPr rtl="0"/>
            <a:endParaRPr lang="en-US" dirty="0"/>
          </a:p>
          <a:p>
            <a:pPr rtl="0"/>
            <a:r>
              <a:rPr lang="fr"/>
              <a:t>Cartouches (autonomes)</a:t>
            </a:r>
          </a:p>
          <a:p>
            <a:pPr rtl="0"/>
            <a:endParaRPr lang="en-US" dirty="0"/>
          </a:p>
          <a:p>
            <a:pPr rtl="0"/>
            <a:r>
              <a:rPr lang="fr"/>
              <a:t>Protocoles automatisés</a:t>
            </a:r>
          </a:p>
          <a:p>
            <a:pPr rtl="0"/>
            <a:endParaRPr lang="en-US" dirty="0"/>
          </a:p>
          <a:p>
            <a:pPr rtl="0"/>
            <a:r>
              <a:rPr lang="fr"/>
              <a:t>Contrôles internes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1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6"/>
          <p:cNvPicPr/>
          <p:nvPr/>
        </p:nvPicPr>
        <p:blipFill>
          <a:blip r:embed="rId2" cstate="print"/>
          <a:srcRect r="15897"/>
          <a:stretch>
            <a:fillRect/>
          </a:stretch>
        </p:blipFill>
        <p:spPr>
          <a:xfrm>
            <a:off x="4985939" y="2548660"/>
            <a:ext cx="4542256" cy="2572365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2"/>
          <p:cNvSpPr/>
          <p:nvPr/>
        </p:nvSpPr>
        <p:spPr>
          <a:xfrm>
            <a:off x="457221" y="1660077"/>
            <a:ext cx="9207578" cy="1563102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lisez </a:t>
            </a:r>
            <a:r>
              <a:rPr lang="fr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code-barres de la cartouche en maintenant enfoncé le bouton jaune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4006815" y="5368133"/>
            <a:ext cx="977684" cy="116371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15" name="CustomShape 4"/>
          <p:cNvSpPr/>
          <p:nvPr/>
        </p:nvSpPr>
        <p:spPr>
          <a:xfrm>
            <a:off x="5564561" y="3345655"/>
            <a:ext cx="455557" cy="48846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17" name="CustomShape 6"/>
          <p:cNvSpPr/>
          <p:nvPr/>
        </p:nvSpPr>
        <p:spPr>
          <a:xfrm>
            <a:off x="347605" y="4624654"/>
            <a:ext cx="3658130" cy="1667525"/>
          </a:xfrm>
          <a:prstGeom prst="rect">
            <a:avLst/>
          </a:prstGeom>
          <a:solidFill>
            <a:srgbClr val="FFA110"/>
          </a:solidFill>
          <a:ln w="47520">
            <a:solidFill>
              <a:srgbClr val="FF0000"/>
            </a:solidFill>
            <a:round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REMARQUE : Si le </a:t>
            </a:r>
            <a:r>
              <a:rPr lang="fr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lecteur de </a:t>
            </a: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code-barres ne fonctionne pas, vous pouvez saisir manuellement le code-barres de la cartouche </a:t>
            </a:r>
            <a:r>
              <a:rPr lang="fr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entrant le </a:t>
            </a:r>
            <a:r>
              <a:rPr lang="fr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numéro </a:t>
            </a: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deuxième ligne sur les cartouches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5939" y="4430703"/>
            <a:ext cx="1467786" cy="2108679"/>
          </a:xfrm>
          <a:prstGeom prst="rect">
            <a:avLst/>
          </a:prstGeom>
          <a:ln>
            <a:noFill/>
          </a:ln>
        </p:spPr>
      </p:pic>
      <p:sp>
        <p:nvSpPr>
          <p:cNvPr id="419" name="CustomShape 7"/>
          <p:cNvSpPr/>
          <p:nvPr/>
        </p:nvSpPr>
        <p:spPr>
          <a:xfrm>
            <a:off x="5054668" y="5152632"/>
            <a:ext cx="400861" cy="725521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20" name="CustomShape 8"/>
          <p:cNvSpPr/>
          <p:nvPr/>
        </p:nvSpPr>
        <p:spPr>
          <a:xfrm>
            <a:off x="4006815" y="3482498"/>
            <a:ext cx="1448715" cy="15300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Rectangle 1"/>
          <p:cNvSpPr/>
          <p:nvPr/>
        </p:nvSpPr>
        <p:spPr>
          <a:xfrm>
            <a:off x="247774" y="2976267"/>
            <a:ext cx="3793630" cy="923211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le bip sonore, </a:t>
            </a:r>
            <a:r>
              <a:rPr lang="fr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éloignez le lecteur </a:t>
            </a: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cartouche pour </a:t>
            </a:r>
            <a:r>
              <a:rPr lang="fr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une deuxième lecture du </a:t>
            </a:r>
            <a:r>
              <a:rPr lang="fr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code-barres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455" y="5140052"/>
            <a:ext cx="3382647" cy="1569541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fr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 cas de panne du </a:t>
            </a:r>
            <a:r>
              <a:rPr lang="fr" sz="1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lecteur </a:t>
            </a:r>
            <a:r>
              <a:rPr lang="fr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 codes à barres pendant l’utilisation d’un nouveau lot, communiquez avec le département de soutien technique de Cepheid pour recueillir les </a:t>
            </a:r>
            <a:r>
              <a:rPr lang="en" sz="16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paramètres spécifiques du lot</a:t>
            </a:r>
            <a:r>
              <a:rPr lang="en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Démarrage d'un test : </a:t>
            </a:r>
            <a:r>
              <a:rPr lang="fr" dirty="0" smtClean="0"/>
              <a:t>lecture </a:t>
            </a:r>
            <a:r>
              <a:rPr lang="fr" dirty="0"/>
              <a:t>de la cartouche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2"/>
          <p:cNvSpPr/>
          <p:nvPr/>
        </p:nvSpPr>
        <p:spPr>
          <a:xfrm>
            <a:off x="591791" y="1539652"/>
            <a:ext cx="4085404" cy="486647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Après </a:t>
            </a:r>
            <a:r>
              <a:rPr lang="fr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lecture du </a:t>
            </a: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code-barres, cette fenêtre s'affiche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Entrez l'ID du Patient = nom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Entrez l'ID d'échantillon = numéro de série du laboratoire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défaut, le logiciel affiche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type de test comme Échantillon.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logiciel attribue automatiquement un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à utiliser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(Remarque : le module moins utilisé est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sélectionné ; un autre module peut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sélectionné manuellement)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Cliquez sur « Start test » (démarrer le test)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5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8631" y="1957469"/>
            <a:ext cx="5183850" cy="3654540"/>
          </a:xfrm>
          <a:prstGeom prst="rect">
            <a:avLst/>
          </a:prstGeom>
          <a:ln>
            <a:noFill/>
          </a:ln>
        </p:spPr>
      </p:pic>
      <p:sp>
        <p:nvSpPr>
          <p:cNvPr id="426" name="CustomShape 3"/>
          <p:cNvSpPr/>
          <p:nvPr/>
        </p:nvSpPr>
        <p:spPr>
          <a:xfrm flipV="1">
            <a:off x="3832824" y="3594918"/>
            <a:ext cx="1140880" cy="89539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7" name="CustomShape 4"/>
          <p:cNvSpPr/>
          <p:nvPr/>
        </p:nvSpPr>
        <p:spPr>
          <a:xfrm>
            <a:off x="3256087" y="2598828"/>
            <a:ext cx="1606067" cy="120079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8" name="CustomShape 5"/>
          <p:cNvSpPr/>
          <p:nvPr/>
        </p:nvSpPr>
        <p:spPr>
          <a:xfrm flipV="1">
            <a:off x="2896046" y="5457566"/>
            <a:ext cx="3245337" cy="69059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9" name="CustomShape 6"/>
          <p:cNvSpPr/>
          <p:nvPr/>
        </p:nvSpPr>
        <p:spPr>
          <a:xfrm>
            <a:off x="5064743" y="2404274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30" name="CustomShape 7"/>
          <p:cNvSpPr/>
          <p:nvPr/>
        </p:nvSpPr>
        <p:spPr>
          <a:xfrm>
            <a:off x="4975143" y="3380854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1" name="CustomShape 7"/>
          <p:cNvSpPr/>
          <p:nvPr/>
        </p:nvSpPr>
        <p:spPr>
          <a:xfrm>
            <a:off x="6196439" y="5294342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Le démarrage d’un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0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Content Placeholder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2952" y="1755975"/>
            <a:ext cx="3765722" cy="4077641"/>
          </a:xfrm>
          <a:prstGeom prst="rect">
            <a:avLst/>
          </a:prstGeom>
          <a:ln w="9360">
            <a:noFill/>
          </a:ln>
        </p:spPr>
      </p:pic>
      <p:sp>
        <p:nvSpPr>
          <p:cNvPr id="435" name="CustomShape 3"/>
          <p:cNvSpPr/>
          <p:nvPr/>
        </p:nvSpPr>
        <p:spPr>
          <a:xfrm>
            <a:off x="5674312" y="2813008"/>
            <a:ext cx="1864689" cy="744197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36" name="CustomShape 4"/>
          <p:cNvSpPr/>
          <p:nvPr/>
        </p:nvSpPr>
        <p:spPr>
          <a:xfrm>
            <a:off x="403380" y="6111497"/>
            <a:ext cx="9866444" cy="468715"/>
          </a:xfrm>
          <a:prstGeom prst="rect">
            <a:avLst/>
          </a:prstGeom>
          <a:noFill/>
          <a:ln w="57240">
            <a:noFill/>
          </a:ln>
        </p:spPr>
        <p:txBody>
          <a:bodyPr lIns="104264" tIns="52132" rIns="104264" bIns="52132" rtlCol="0" anchor="ctr"/>
          <a:lstStyle/>
          <a:p>
            <a:pPr algn="ctr" rtl="0">
              <a:lnSpc>
                <a:spcPct val="100000"/>
              </a:lnSpc>
            </a:pPr>
            <a:r>
              <a:rPr lang="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Tenez toujours la cartouche en position verticale ; </a:t>
            </a:r>
            <a:r>
              <a:rPr lang="fr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évitez de </a:t>
            </a:r>
            <a:r>
              <a:rPr lang="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secouer, </a:t>
            </a:r>
          </a:p>
          <a:p>
            <a:pPr algn="ctr" rtl="0">
              <a:lnSpc>
                <a:spcPct val="100000"/>
              </a:lnSpc>
            </a:pPr>
            <a:r>
              <a:rPr lang="fr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les incliner ou de </a:t>
            </a:r>
            <a:r>
              <a:rPr lang="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tomber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7771458" y="3558642"/>
            <a:ext cx="192154" cy="191796"/>
          </a:xfrm>
          <a:prstGeom prst="ellipse">
            <a:avLst/>
          </a:prstGeom>
          <a:solidFill>
            <a:srgbClr val="66FF33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Chargez la cartouche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890007" cy="4439703"/>
          </a:xfrm>
        </p:spPr>
        <p:txBody>
          <a:bodyPr rtlCol="0"/>
          <a:lstStyle/>
          <a:p>
            <a:pPr rtl="0"/>
            <a:r>
              <a:rPr lang="fr" sz="2200" dirty="0"/>
              <a:t>Ouvrez complètement la porte de la baie de cartouches du module assigné indiquée par la lumière verte clignotant au-dessus du module sélectionné </a:t>
            </a:r>
          </a:p>
          <a:p>
            <a:pPr rtl="0"/>
            <a:endParaRPr lang="en-US" sz="2200" dirty="0"/>
          </a:p>
          <a:p>
            <a:pPr rtl="0"/>
            <a:r>
              <a:rPr lang="fr" sz="2200" dirty="0"/>
              <a:t>Chargez la cartouche avec précaution avec le code-barres </a:t>
            </a:r>
            <a:r>
              <a:rPr lang="fr" sz="2200" dirty="0" smtClean="0"/>
              <a:t>en avant</a:t>
            </a:r>
            <a:endParaRPr lang="fr" sz="2200" dirty="0"/>
          </a:p>
          <a:p>
            <a:pPr rtl="0"/>
            <a:endParaRPr lang="en-US" sz="2200" dirty="0"/>
          </a:p>
          <a:p>
            <a:pPr rtl="0"/>
            <a:r>
              <a:rPr lang="fr" sz="2200" dirty="0"/>
              <a:t>La fermeture de la porte de la baie démarrera le </a:t>
            </a:r>
            <a:r>
              <a:rPr lang="fr" sz="2200" dirty="0" smtClean="0"/>
              <a:t>test automatiquement</a:t>
            </a:r>
            <a:endParaRPr lang="fr" sz="2200" dirty="0"/>
          </a:p>
          <a:p>
            <a:pPr rtl="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24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54" y="2606127"/>
            <a:ext cx="2521397" cy="2108319"/>
          </a:xfrm>
          <a:prstGeom prst="rect">
            <a:avLst/>
          </a:prstGeom>
          <a:ln>
            <a:noFill/>
          </a:ln>
        </p:spPr>
      </p:pic>
      <p:pic>
        <p:nvPicPr>
          <p:cNvPr id="44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654" y="2820551"/>
            <a:ext cx="2854968" cy="1709283"/>
          </a:xfrm>
          <a:prstGeom prst="rect">
            <a:avLst/>
          </a:prstGeom>
          <a:ln>
            <a:noFill/>
          </a:ln>
        </p:spPr>
      </p:pic>
      <p:pic>
        <p:nvPicPr>
          <p:cNvPr id="443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6229" y="2312686"/>
            <a:ext cx="1875844" cy="2694842"/>
          </a:xfrm>
          <a:prstGeom prst="rect">
            <a:avLst/>
          </a:prstGeom>
          <a:ln>
            <a:noFill/>
          </a:ln>
        </p:spPr>
      </p:pic>
      <p:sp>
        <p:nvSpPr>
          <p:cNvPr id="444" name="CustomShape 3"/>
          <p:cNvSpPr/>
          <p:nvPr/>
        </p:nvSpPr>
        <p:spPr>
          <a:xfrm rot="5400000">
            <a:off x="7614661" y="3473865"/>
            <a:ext cx="1255294" cy="39978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5" name="CustomShape 4"/>
          <p:cNvSpPr/>
          <p:nvPr/>
        </p:nvSpPr>
        <p:spPr>
          <a:xfrm>
            <a:off x="4376370" y="4014068"/>
            <a:ext cx="1257640" cy="53767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6" name="CustomShape 5"/>
          <p:cNvSpPr/>
          <p:nvPr/>
        </p:nvSpPr>
        <p:spPr>
          <a:xfrm>
            <a:off x="2140686" y="3047545"/>
            <a:ext cx="1137453" cy="1008186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7" name="CustomShape 6"/>
          <p:cNvSpPr/>
          <p:nvPr/>
        </p:nvSpPr>
        <p:spPr>
          <a:xfrm>
            <a:off x="510612" y="5160175"/>
            <a:ext cx="2784080" cy="39329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Cliquez sur « Create Test »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8" name="CustomShape 7"/>
          <p:cNvSpPr/>
          <p:nvPr/>
        </p:nvSpPr>
        <p:spPr>
          <a:xfrm>
            <a:off x="3688135" y="5006810"/>
            <a:ext cx="3672408" cy="697505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algn="ctr" rtl="0">
              <a:lnSpc>
                <a:spcPct val="100000"/>
              </a:lnSpc>
            </a:pPr>
            <a:r>
              <a:rPr lang="fr-CH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lisez</a:t>
            </a:r>
            <a:r>
              <a:rPr lang="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code-barres de la cartouche et cliquez sur « Manual Entry » (saisie manuelle)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9" name="CustomShape 8"/>
          <p:cNvSpPr/>
          <p:nvPr/>
        </p:nvSpPr>
        <p:spPr>
          <a:xfrm>
            <a:off x="7580743" y="5152992"/>
            <a:ext cx="2670730" cy="100172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algn="ctr" rtl="0">
              <a:lnSpc>
                <a:spcPct val="100000"/>
              </a:lnSpc>
            </a:pPr>
            <a:r>
              <a:rPr lang="fr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Entrez manuellement les numéros de deuxième ligne des cartouches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" name="CustomShape 9"/>
          <p:cNvSpPr/>
          <p:nvPr/>
        </p:nvSpPr>
        <p:spPr>
          <a:xfrm flipV="1">
            <a:off x="4921887" y="4529834"/>
            <a:ext cx="360" cy="4741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1" name="CustomShape 10"/>
          <p:cNvSpPr/>
          <p:nvPr/>
        </p:nvSpPr>
        <p:spPr>
          <a:xfrm flipV="1">
            <a:off x="2625030" y="4076204"/>
            <a:ext cx="360" cy="107391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2" name="CustomShape 11"/>
          <p:cNvSpPr/>
          <p:nvPr/>
        </p:nvSpPr>
        <p:spPr>
          <a:xfrm flipV="1">
            <a:off x="8247166" y="4311101"/>
            <a:ext cx="16912" cy="84476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Saisie manuelle du code-barres de la cartouche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539652"/>
            <a:ext cx="9619774" cy="4752529"/>
          </a:xfrm>
        </p:spPr>
        <p:txBody>
          <a:bodyPr rtlCol="0"/>
          <a:lstStyle/>
          <a:p>
            <a:pPr rtl="0"/>
            <a:r>
              <a:rPr lang="fr" dirty="0"/>
              <a:t>Si le </a:t>
            </a:r>
            <a:r>
              <a:rPr lang="fr" dirty="0" smtClean="0"/>
              <a:t>lecteur de </a:t>
            </a:r>
            <a:r>
              <a:rPr lang="fr" dirty="0"/>
              <a:t>code-barres ne fonctionne pas, vous pouvez saisir manuellement </a:t>
            </a:r>
            <a:r>
              <a:rPr lang="fr" dirty="0" smtClean="0"/>
              <a:t>les codes-barres </a:t>
            </a:r>
            <a:endParaRPr lang="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90" y="1190143"/>
            <a:ext cx="8315676" cy="9255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pPr rtl="0"/>
            <a:r>
              <a:rPr lang="fr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vidéo est disponible via FTP: </a:t>
            </a:r>
            <a:r>
              <a:rPr lang="fr">
                <a:hlinkClick r:id="rId2"/>
              </a:rPr>
              <a:t>ftp://hbdc:Crasa7Uc@ftp.caplaser.net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(à coller en Windows Explorer, pas dans l’Internet Explorer)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rtl="0"/>
            <a:r>
              <a:rPr lang="fr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vidéos FTP sont des fichiers volumineux ; par conséquent, il faut les télécharger sur un CD avant la formation.</a:t>
            </a: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790099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Sommaire du processus de test : Film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1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2"/>
          <p:cNvSpPr/>
          <p:nvPr/>
        </p:nvSpPr>
        <p:spPr>
          <a:xfrm>
            <a:off x="689079" y="1518924"/>
            <a:ext cx="9839816" cy="50714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Suivi du status du test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200"/>
              <a:t>Sous « Check Status » (vérifiez l’état) (voir la diapositive suivante), veiller à ce que l’état ait été mis à jour de « loading » (chargement), « run » (en cours), ce qui signifie que le processus de test a commencé</a:t>
            </a:r>
          </a:p>
          <a:p>
            <a:pPr rtl="0"/>
            <a:r>
              <a:rPr lang="fr" sz="2200"/>
              <a:t>Si vous souhaitez voir le progrès des tests, vous pouvez consulter :</a:t>
            </a:r>
          </a:p>
          <a:p>
            <a:pPr rtl="0"/>
            <a:r>
              <a:rPr lang="fr" sz="2200"/>
              <a:t>Le progrès du test (par exemple, 3/45 indique que le test passe par le troisième cycle des 45 cycles de la PCR)</a:t>
            </a:r>
          </a:p>
          <a:p>
            <a:pPr rtl="0"/>
            <a:r>
              <a:rPr lang="fr" sz="2200"/>
              <a:t>La durée qui reste avant la fin du test</a:t>
            </a:r>
          </a:p>
          <a:p>
            <a:pPr rtl="0"/>
            <a:r>
              <a:rPr lang="fr" sz="2200"/>
              <a:t>L’état du test (par exemple : « OK »)</a:t>
            </a:r>
          </a:p>
          <a:p>
            <a:pPr rtl="0"/>
            <a:r>
              <a:rPr lang="fr" sz="2200"/>
              <a:t>Si l'état affiche une erreur ou un avertissement,  consultez les messages pour la description du problème (voir la diapositive suivante)</a:t>
            </a:r>
          </a:p>
          <a:p>
            <a:pPr rtl="0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090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3972" y="1511740"/>
            <a:ext cx="6442835" cy="4717042"/>
          </a:xfrm>
          <a:prstGeom prst="rect">
            <a:avLst/>
          </a:prstGeom>
          <a:ln>
            <a:noFill/>
          </a:ln>
        </p:spPr>
      </p:pic>
      <p:sp>
        <p:nvSpPr>
          <p:cNvPr id="461" name="CustomShape 2"/>
          <p:cNvSpPr/>
          <p:nvPr/>
        </p:nvSpPr>
        <p:spPr>
          <a:xfrm>
            <a:off x="2342556" y="2079945"/>
            <a:ext cx="1901033" cy="102004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2" name="CustomShape 3"/>
          <p:cNvSpPr/>
          <p:nvPr/>
        </p:nvSpPr>
        <p:spPr>
          <a:xfrm>
            <a:off x="217703" y="1870550"/>
            <a:ext cx="2939171" cy="1440984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  <a:buFont typeface="Arial"/>
              <a:buAutoNum type="arabicPeriod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Cliquez sur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 CHECK STATUS » (vérifiez l’état)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CustomShape 4"/>
          <p:cNvSpPr/>
          <p:nvPr/>
        </p:nvSpPr>
        <p:spPr>
          <a:xfrm flipV="1">
            <a:off x="2980193" y="3323746"/>
            <a:ext cx="1736226" cy="613460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4" name="CustomShape 5"/>
          <p:cNvSpPr/>
          <p:nvPr/>
        </p:nvSpPr>
        <p:spPr>
          <a:xfrm>
            <a:off x="217703" y="3190854"/>
            <a:ext cx="2909304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Progrès, état,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temps restant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indiqués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5" name="CustomShape 6"/>
          <p:cNvSpPr/>
          <p:nvPr/>
        </p:nvSpPr>
        <p:spPr>
          <a:xfrm>
            <a:off x="1987395" y="5359872"/>
            <a:ext cx="1139612" cy="37245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6" name="CustomShape 7"/>
          <p:cNvSpPr/>
          <p:nvPr/>
        </p:nvSpPr>
        <p:spPr>
          <a:xfrm>
            <a:off x="217703" y="4533067"/>
            <a:ext cx="2503765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" sz="22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plus de détails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7" name="CustomShape 8"/>
          <p:cNvSpPr/>
          <p:nvPr/>
        </p:nvSpPr>
        <p:spPr>
          <a:xfrm>
            <a:off x="4301164" y="1870550"/>
            <a:ext cx="831949" cy="771135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68" name="CustomShape 9"/>
          <p:cNvSpPr/>
          <p:nvPr/>
        </p:nvSpPr>
        <p:spPr>
          <a:xfrm>
            <a:off x="4870790" y="2503405"/>
            <a:ext cx="1515285" cy="62890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70" name="CustomShape 11"/>
          <p:cNvSpPr/>
          <p:nvPr/>
        </p:nvSpPr>
        <p:spPr>
          <a:xfrm>
            <a:off x="8396139" y="2747639"/>
            <a:ext cx="646992" cy="38502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Suivi du status du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593714" y="1683668"/>
            <a:ext cx="3454461" cy="5188190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 rtlCol="0"/>
          <a:lstStyle/>
          <a:p>
            <a:pPr rtl="0"/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votre/vos cartouche(s) n’a/ont été pas correctement préparées, il se peut que vous devrez arrêter le test pour éviter le gaspillage de temps :</a:t>
            </a:r>
          </a:p>
          <a:p>
            <a:pPr rtl="0"/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Font typeface="Arial"/>
              <a:buAutoNum type="arabicPeriod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Cliquez sur « STOP TEST » (arrêter le test)</a:t>
            </a:r>
          </a:p>
          <a:p>
            <a:pPr rtl="0">
              <a:buFont typeface="Arial"/>
              <a:buAutoNum type="arabicPeriod"/>
            </a:pPr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Font typeface="Arial"/>
              <a:buAutoNum type="arabicPeriod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Sélectionnez le/les module(s) à arrêter en cochant la case correspondante</a:t>
            </a: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Font typeface="Arial"/>
              <a:buAutoNum type="arabicPeriod"/>
            </a:pPr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Font typeface="Arial"/>
              <a:buAutoNum type="arabicPeriod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Après la sélection, cliquez sur « Stop » (arrêt) </a:t>
            </a:r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2704" y="1565256"/>
            <a:ext cx="6067405" cy="2153575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6014840" y="1896410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5" name="CustomShape 4"/>
          <p:cNvSpPr/>
          <p:nvPr/>
        </p:nvSpPr>
        <p:spPr>
          <a:xfrm>
            <a:off x="6397950" y="3862858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pic>
        <p:nvPicPr>
          <p:cNvPr id="47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2918" y="4547074"/>
            <a:ext cx="4669640" cy="1882402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6064738" y="5853729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8" name="CustomShape 6"/>
          <p:cNvSpPr/>
          <p:nvPr/>
        </p:nvSpPr>
        <p:spPr>
          <a:xfrm flipV="1">
            <a:off x="3163383" y="2642044"/>
            <a:ext cx="2684768" cy="145732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79" name="CustomShape 7"/>
          <p:cNvSpPr/>
          <p:nvPr/>
        </p:nvSpPr>
        <p:spPr>
          <a:xfrm>
            <a:off x="4712821" y="5125695"/>
            <a:ext cx="912553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0" name="CustomShape 8"/>
          <p:cNvSpPr/>
          <p:nvPr/>
        </p:nvSpPr>
        <p:spPr>
          <a:xfrm>
            <a:off x="3281018" y="5125695"/>
            <a:ext cx="1300461" cy="23238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81" name="CustomShape 9"/>
          <p:cNvSpPr/>
          <p:nvPr/>
        </p:nvSpPr>
        <p:spPr>
          <a:xfrm>
            <a:off x="3281018" y="6187397"/>
            <a:ext cx="2782280" cy="3843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Comment arrêter un test et pourquoi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2"/>
          <p:cNvSpPr/>
          <p:nvPr/>
        </p:nvSpPr>
        <p:spPr>
          <a:xfrm>
            <a:off x="562608" y="1971700"/>
            <a:ext cx="3197535" cy="43383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/>
          <a:lstStyle/>
          <a:p>
            <a:pPr rtl="0">
              <a:lnSpc>
                <a:spcPct val="100000"/>
              </a:lnSpc>
            </a:pPr>
            <a:endParaRPr dirty="0"/>
          </a:p>
          <a:p>
            <a:pPr indent="-513681" rtl="0">
              <a:buFont typeface="+mj-lt"/>
              <a:buAutoNum type="arabicPeriod" startAt="4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Confirmez votre choix en cliquant sur « Yes » (oui) </a:t>
            </a:r>
          </a:p>
          <a:p>
            <a:pPr indent="-513681" rtl="0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 rtl="0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 rtl="0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 rtl="0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 rtl="0">
              <a:buFont typeface="Arial"/>
              <a:buAutoNum type="arabicPeriod" startAt="4"/>
            </a:pPr>
            <a:r>
              <a:rPr lang="fr" sz="2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pourrez voir les détails du test arrêté dans la section « Check Status » </a:t>
            </a:r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7535" y="1480852"/>
            <a:ext cx="5899931" cy="2412176"/>
          </a:xfrm>
          <a:prstGeom prst="rect">
            <a:avLst/>
          </a:prstGeom>
          <a:ln>
            <a:noFill/>
          </a:ln>
        </p:spPr>
      </p:pic>
      <p:pic>
        <p:nvPicPr>
          <p:cNvPr id="48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9703" y="4635789"/>
            <a:ext cx="6382025" cy="1656391"/>
          </a:xfrm>
          <a:prstGeom prst="rect">
            <a:avLst/>
          </a:prstGeom>
          <a:ln>
            <a:noFill/>
          </a:ln>
        </p:spPr>
      </p:pic>
      <p:sp>
        <p:nvSpPr>
          <p:cNvPr id="487" name="CustomShape 4"/>
          <p:cNvSpPr/>
          <p:nvPr/>
        </p:nvSpPr>
        <p:spPr>
          <a:xfrm>
            <a:off x="6497985" y="2687658"/>
            <a:ext cx="573944" cy="48954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8" name="CustomShape 5"/>
          <p:cNvSpPr/>
          <p:nvPr/>
        </p:nvSpPr>
        <p:spPr>
          <a:xfrm>
            <a:off x="4684393" y="4860628"/>
            <a:ext cx="826912" cy="66877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9" name="CustomShape 6"/>
          <p:cNvSpPr/>
          <p:nvPr/>
        </p:nvSpPr>
        <p:spPr>
          <a:xfrm>
            <a:off x="6497985" y="5530837"/>
            <a:ext cx="3526854" cy="473311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90" name="CustomShape 7"/>
          <p:cNvSpPr/>
          <p:nvPr/>
        </p:nvSpPr>
        <p:spPr>
          <a:xfrm>
            <a:off x="2177378" y="2837957"/>
            <a:ext cx="4147884" cy="9249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1" name="CustomShape 8"/>
          <p:cNvSpPr/>
          <p:nvPr/>
        </p:nvSpPr>
        <p:spPr>
          <a:xfrm>
            <a:off x="2948768" y="5352417"/>
            <a:ext cx="3541784" cy="44205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2" name="CustomShape 9"/>
          <p:cNvSpPr/>
          <p:nvPr/>
        </p:nvSpPr>
        <p:spPr>
          <a:xfrm flipV="1">
            <a:off x="2948768" y="5195014"/>
            <a:ext cx="1640987" cy="1574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13" name="CustomShape 4"/>
          <p:cNvSpPr/>
          <p:nvPr/>
        </p:nvSpPr>
        <p:spPr>
          <a:xfrm>
            <a:off x="6572652" y="3916195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/>
              <a:t>Comment arrêter un test et pourquoi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4"/>
          <p:cNvSpPr/>
          <p:nvPr/>
        </p:nvSpPr>
        <p:spPr>
          <a:xfrm>
            <a:off x="162052" y="1446013"/>
            <a:ext cx="10236955" cy="106170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400"/>
              <a:t>Visualiser, générer et gérer les rapports de test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rtl="0">
              <a:buNone/>
            </a:pPr>
            <a:r>
              <a:rPr lang="fr">
                <a:solidFill>
                  <a:srgbClr val="474B78"/>
                </a:solidFill>
              </a:rPr>
              <a:t>Veuillez consulter le Module 7 au sujet de la gestion des résultats des tests :</a:t>
            </a:r>
          </a:p>
          <a:p>
            <a:pPr rtl="0"/>
            <a:r>
              <a:rPr lang="fr"/>
              <a:t> Visualiser les résultats des tests</a:t>
            </a:r>
          </a:p>
          <a:p>
            <a:pPr rtl="0"/>
            <a:r>
              <a:rPr lang="fr"/>
              <a:t> La modification des renseignements sur les tests </a:t>
            </a:r>
          </a:p>
          <a:p>
            <a:pPr rtl="0"/>
            <a:r>
              <a:rPr lang="fr"/>
              <a:t> La génération du rapport de résultats (de l'échantillon et du patient)</a:t>
            </a:r>
          </a:p>
          <a:p>
            <a:pPr rtl="0"/>
            <a:r>
              <a:rPr lang="fr"/>
              <a:t> L'impression automatique du rapport du test </a:t>
            </a:r>
          </a:p>
          <a:p>
            <a:pPr rtl="0"/>
            <a:r>
              <a:rPr lang="fr"/>
              <a:t> La différence entre l'archivage et la sauvegarde de secours : la façon d'archiver, de récupérer, de sauvegarder et de restaurer les données d'une copie de sauvegarde</a:t>
            </a:r>
          </a:p>
          <a:p>
            <a:pPr rtl="0"/>
            <a:r>
              <a:rPr lang="fr"/>
              <a:t> La façon de copier et coller les données dans une feuille de calcul Excel</a:t>
            </a:r>
          </a:p>
          <a:p>
            <a:pPr rtl="0"/>
            <a:endParaRPr lang="en-US" dirty="0" smtClean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90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9"/>
          <p:cNvPicPr/>
          <p:nvPr/>
        </p:nvPicPr>
        <p:blipFill rotWithShape="1">
          <a:blip r:embed="rId3" cstate="print"/>
          <a:srcRect l="805" t="18653" b="9856"/>
          <a:stretch/>
        </p:blipFill>
        <p:spPr>
          <a:xfrm>
            <a:off x="1085504" y="1446373"/>
            <a:ext cx="9083351" cy="468963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672535" y="2914653"/>
            <a:ext cx="70384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 rtlCol="0"/>
          <a:lstStyle/>
          <a:p>
            <a:pPr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GX-I</a:t>
            </a:r>
            <a:endParaRPr dirty="0"/>
          </a:p>
        </p:txBody>
      </p:sp>
      <p:sp>
        <p:nvSpPr>
          <p:cNvPr id="227" name="CustomShape 3"/>
          <p:cNvSpPr/>
          <p:nvPr/>
        </p:nvSpPr>
        <p:spPr>
          <a:xfrm>
            <a:off x="4498716" y="2485087"/>
            <a:ext cx="101906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 rtlCol="0"/>
          <a:lstStyle/>
          <a:p>
            <a:pPr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GX-XVI</a:t>
            </a:r>
            <a:endParaRPr dirty="0"/>
          </a:p>
        </p:txBody>
      </p:sp>
      <p:sp>
        <p:nvSpPr>
          <p:cNvPr id="228" name="CustomShape 4"/>
          <p:cNvSpPr/>
          <p:nvPr/>
        </p:nvSpPr>
        <p:spPr>
          <a:xfrm>
            <a:off x="5685827" y="1576750"/>
            <a:ext cx="1425685" cy="878526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r"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GeneXpert </a:t>
            </a:r>
            <a:endParaRPr dirty="0"/>
          </a:p>
          <a:p>
            <a:pPr algn="r"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Infinity-48</a:t>
            </a:r>
            <a:endParaRPr dirty="0"/>
          </a:p>
        </p:txBody>
      </p:sp>
      <p:sp>
        <p:nvSpPr>
          <p:cNvPr id="229" name="CustomShape 5"/>
          <p:cNvSpPr/>
          <p:nvPr/>
        </p:nvSpPr>
        <p:spPr>
          <a:xfrm>
            <a:off x="352643" y="2610796"/>
            <a:ext cx="1507368" cy="49134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Module GeneXpert®</a:t>
            </a:r>
            <a:endParaRPr dirty="0"/>
          </a:p>
        </p:txBody>
      </p:sp>
      <p:sp>
        <p:nvSpPr>
          <p:cNvPr id="230" name="CustomShape 6"/>
          <p:cNvSpPr/>
          <p:nvPr/>
        </p:nvSpPr>
        <p:spPr>
          <a:xfrm>
            <a:off x="10614551" y="232382"/>
            <a:ext cx="72688" cy="6323522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31" name="CustomShape 7"/>
          <p:cNvSpPr/>
          <p:nvPr/>
        </p:nvSpPr>
        <p:spPr>
          <a:xfrm>
            <a:off x="2305133" y="2914653"/>
            <a:ext cx="784451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 rtlCol="0"/>
          <a:lstStyle/>
          <a:p>
            <a:pPr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GX-II</a:t>
            </a:r>
            <a:endParaRPr dirty="0"/>
          </a:p>
        </p:txBody>
      </p:sp>
      <p:sp>
        <p:nvSpPr>
          <p:cNvPr id="232" name="CustomShape 8"/>
          <p:cNvSpPr/>
          <p:nvPr/>
        </p:nvSpPr>
        <p:spPr>
          <a:xfrm>
            <a:off x="3187460" y="2914653"/>
            <a:ext cx="871532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 rtlCol="0"/>
          <a:lstStyle/>
          <a:p>
            <a:pPr rtl="0">
              <a:lnSpc>
                <a:spcPct val="75000"/>
              </a:lnSpc>
            </a:pPr>
            <a:r>
              <a:rPr lang="fr" sz="1700" b="1">
                <a:solidFill>
                  <a:srgbClr val="002060"/>
                </a:solidFill>
                <a:latin typeface="Calibri"/>
              </a:rPr>
              <a:t>GX-IV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Plate-forme GeneXpert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7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200"/>
              <a:t>L'analyse Xpert MTB/RIF est un système intégré micro-fluidique, constitué d'un outil GeneXpert, des cartouches de test Xpert MTB/RIF, d'un protocole automatique (l'amplification de l'ADN et la détection de la fluorescence) avec des contrôles intégrés (SPC et PCC).</a:t>
            </a:r>
          </a:p>
          <a:p>
            <a:pPr rtl="0"/>
            <a:r>
              <a:rPr lang="fr" sz="2200"/>
              <a:t>Les protocoles de préparation des échantillons devront être suivis pour l'expectoration directe (2 : 1) ou le sédiment de l'expectoration traitée (3 : 1) – adaptez les exigences en matière de biosécurité selon les besoins.</a:t>
            </a:r>
          </a:p>
          <a:p>
            <a:pPr rtl="0"/>
            <a:r>
              <a:rPr lang="fr" sz="2200"/>
              <a:t>Vérifiez l'intégrité et l'étiquette des cartouches avant utilisation, et inoculez la quantité suffisante (2-4 ml) de la solution finale.</a:t>
            </a:r>
          </a:p>
          <a:p>
            <a:pPr rtl="0"/>
            <a:r>
              <a:rPr lang="fr" sz="2200"/>
              <a:t>Après le chargement de la cartouche dans l'équipement GeneXpert, le logiciel couplé permet de suivre le progrès du test.</a:t>
            </a:r>
          </a:p>
          <a:p>
            <a:pPr rtl="0"/>
            <a:endParaRPr lang="en-US" sz="2200" dirty="0"/>
          </a:p>
          <a:p>
            <a:pPr rtl="0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649907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4"/>
          <p:cNvSpPr/>
          <p:nvPr/>
        </p:nvSpPr>
        <p:spPr>
          <a:xfrm>
            <a:off x="4231818" y="576753"/>
            <a:ext cx="752461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>
                <a:solidFill>
                  <a:srgbClr val="000066"/>
                </a:solidFill>
                <a:latin typeface="Arial"/>
              </a:rPr>
              <a:t>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/>
              <a:t>Énumérez et décrivez les composantes de la technologie GeneXpert.</a:t>
            </a:r>
          </a:p>
          <a:p>
            <a:pPr rtl="0"/>
            <a:r>
              <a:rPr lang="fr"/>
              <a:t>Énumérez et décrivez les contrôles et leurs mécanismes.</a:t>
            </a:r>
          </a:p>
          <a:p>
            <a:pPr rtl="0"/>
            <a:r>
              <a:rPr lang="fr"/>
              <a:t>Décrivez la procédure de préparation des échantillons (selon l'échantillon analysé) et les étapes à suivre pour créer et effectuer un test.</a:t>
            </a:r>
          </a:p>
          <a:p>
            <a:pPr rtl="0"/>
            <a:r>
              <a:rPr lang="fr"/>
              <a:t>Comment vérifiez-vous le progrès du test ?</a:t>
            </a:r>
          </a:p>
          <a:p>
            <a:pPr rtl="0"/>
            <a:r>
              <a:rPr lang="fr"/>
              <a:t>Pourquoi désiriez-vous arrêter un test ? Comment pouvez-vous arrêter le test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823154"/>
            <a:ext cx="10044656" cy="3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sz="2000" b="1" dirty="0" err="1" smtClean="0">
                <a:latin typeface="+mn-lt"/>
                <a:ea typeface="+mn-ea"/>
                <a:cs typeface="Calibri" panose="020F0502020204030204" pitchFamily="34" charset="0"/>
              </a:rPr>
              <a:t>Remerciements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 module de formation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MTB/RIF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a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été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un consortium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partenaires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GLI, y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compris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FIND, KNCV, US CDC,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USAID, TB CARE I et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l’OMS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, avec un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financement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l’USAID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Les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modules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sont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basés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sur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du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materiels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à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l’origine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FIND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et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n-lt"/>
              </a:rPr>
              <a:t>La traduction de ces documents a été rendue possible par la Fondation pour de nouveaux diagnostics </a:t>
            </a:r>
            <a:r>
              <a:rPr lang="fr-FR" dirty="0" smtClean="0">
                <a:latin typeface="+mn-lt"/>
              </a:rPr>
              <a:t>innovants (FIND), </a:t>
            </a:r>
            <a:r>
              <a:rPr lang="fr-FR" dirty="0">
                <a:latin typeface="+mn-lt"/>
              </a:rPr>
              <a:t>avec le soutien financier du Plan d'urgence du Président pour la lutte contre le sida (PEPFAR)</a:t>
            </a:r>
            <a:r>
              <a:rPr lang="en-GB" dirty="0" smtClean="0">
                <a:latin typeface="+mn-lt"/>
              </a:rPr>
              <a:t> à travers CDC </a:t>
            </a:r>
            <a:r>
              <a:rPr lang="fr-FR" dirty="0">
                <a:latin typeface="+mn-lt"/>
              </a:rPr>
              <a:t>aux termes </a:t>
            </a:r>
            <a:r>
              <a:rPr lang="fr-FR" dirty="0" smtClean="0">
                <a:latin typeface="+mn-lt"/>
              </a:rPr>
              <a:t>d’accord </a:t>
            </a:r>
            <a:r>
              <a:rPr lang="fr-FR" dirty="0">
                <a:latin typeface="+mn-lt"/>
              </a:rPr>
              <a:t>de coopération </a:t>
            </a:r>
            <a:r>
              <a:rPr lang="fr-FR" dirty="0" smtClean="0">
                <a:latin typeface="+mn-lt"/>
              </a:rPr>
              <a:t>numéro 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U2GPS002746.</a:t>
            </a:r>
            <a:endParaRPr lang="en-US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8" y="30528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1" y="4623989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8" y="449687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3" y="4302465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530583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23" y="446644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6" y="427595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8215" y="1467204"/>
            <a:ext cx="3272022" cy="4816091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6680424" y="1383158"/>
            <a:ext cx="2229207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b="1">
                <a:solidFill>
                  <a:srgbClr val="000066"/>
                </a:solidFill>
                <a:latin typeface="Calibri"/>
                <a:ea typeface="MS PGothic"/>
              </a:rPr>
              <a:t>Moteur de piston</a:t>
            </a:r>
            <a:endParaRPr dirty="0"/>
          </a:p>
        </p:txBody>
      </p:sp>
      <p:sp>
        <p:nvSpPr>
          <p:cNvPr id="237" name="CustomShape 3"/>
          <p:cNvSpPr/>
          <p:nvPr/>
        </p:nvSpPr>
        <p:spPr>
          <a:xfrm>
            <a:off x="1603446" y="3981384"/>
            <a:ext cx="1815391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b="1">
                <a:solidFill>
                  <a:srgbClr val="000066"/>
                </a:solidFill>
                <a:latin typeface="Calibri"/>
                <a:ea typeface="MS PGothic"/>
              </a:rPr>
              <a:t>Applicateur de la cartouche</a:t>
            </a:r>
            <a:endParaRPr dirty="0"/>
          </a:p>
        </p:txBody>
      </p:sp>
      <p:sp>
        <p:nvSpPr>
          <p:cNvPr id="238" name="Line 4"/>
          <p:cNvSpPr/>
          <p:nvPr/>
        </p:nvSpPr>
        <p:spPr>
          <a:xfrm flipH="1">
            <a:off x="5076978" y="1634217"/>
            <a:ext cx="1594090" cy="167732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39" name="Line 5"/>
          <p:cNvSpPr/>
          <p:nvPr/>
        </p:nvSpPr>
        <p:spPr>
          <a:xfrm>
            <a:off x="2939171" y="2137053"/>
            <a:ext cx="955734" cy="400114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0" name="Line 6"/>
          <p:cNvSpPr/>
          <p:nvPr/>
        </p:nvSpPr>
        <p:spPr>
          <a:xfrm flipH="1">
            <a:off x="6056822" y="2891666"/>
            <a:ext cx="1222735" cy="342288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2" name="Line 8"/>
          <p:cNvSpPr/>
          <p:nvPr/>
        </p:nvSpPr>
        <p:spPr>
          <a:xfrm flipH="1" flipV="1">
            <a:off x="4809617" y="5071101"/>
            <a:ext cx="1605245" cy="50643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3" name="Line 9"/>
          <p:cNvSpPr/>
          <p:nvPr/>
        </p:nvSpPr>
        <p:spPr>
          <a:xfrm flipH="1">
            <a:off x="5878701" y="4148756"/>
            <a:ext cx="1981637" cy="414121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4" name="Line 10"/>
          <p:cNvSpPr/>
          <p:nvPr/>
        </p:nvSpPr>
        <p:spPr>
          <a:xfrm flipV="1">
            <a:off x="2761050" y="4232802"/>
            <a:ext cx="901758" cy="57467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5" name="CustomShape 11"/>
          <p:cNvSpPr/>
          <p:nvPr/>
        </p:nvSpPr>
        <p:spPr>
          <a:xfrm>
            <a:off x="7304026" y="2724294"/>
            <a:ext cx="1432882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b="1">
                <a:solidFill>
                  <a:srgbClr val="000066"/>
                </a:solidFill>
                <a:latin typeface="Calibri"/>
                <a:ea typeface="MS PGothic"/>
              </a:rPr>
              <a:t>I-CORE</a:t>
            </a:r>
            <a:endParaRPr dirty="0"/>
          </a:p>
        </p:txBody>
      </p:sp>
      <p:sp>
        <p:nvSpPr>
          <p:cNvPr id="246" name="CustomShape 12"/>
          <p:cNvSpPr/>
          <p:nvPr/>
        </p:nvSpPr>
        <p:spPr>
          <a:xfrm>
            <a:off x="1425325" y="1718262"/>
            <a:ext cx="2047128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b="1">
                <a:solidFill>
                  <a:srgbClr val="000066"/>
                </a:solidFill>
                <a:latin typeface="Calibri"/>
                <a:ea typeface="MS PGothic"/>
              </a:rPr>
              <a:t>Carte mère</a:t>
            </a:r>
            <a:endParaRPr dirty="0"/>
          </a:p>
        </p:txBody>
      </p:sp>
      <p:sp>
        <p:nvSpPr>
          <p:cNvPr id="247" name="CustomShape 13"/>
          <p:cNvSpPr/>
          <p:nvPr/>
        </p:nvSpPr>
        <p:spPr>
          <a:xfrm>
            <a:off x="7869154" y="3923917"/>
            <a:ext cx="2513480" cy="377127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 rtlCol="0"/>
          <a:lstStyle/>
          <a:p>
            <a:pPr rtl="0">
              <a:lnSpc>
                <a:spcPct val="100000"/>
              </a:lnSpc>
            </a:pPr>
            <a:r>
              <a:rPr lang="fr" b="1" dirty="0">
                <a:solidFill>
                  <a:srgbClr val="000066"/>
                </a:solidFill>
                <a:latin typeface="Calibri"/>
              </a:rPr>
              <a:t>Moteur </a:t>
            </a:r>
            <a:r>
              <a:rPr lang="fr" b="1" dirty="0" smtClean="0">
                <a:solidFill>
                  <a:srgbClr val="000066"/>
                </a:solidFill>
                <a:latin typeface="Calibri"/>
              </a:rPr>
              <a:t>d'entraînement</a:t>
            </a:r>
          </a:p>
          <a:p>
            <a:pPr rtl="0">
              <a:lnSpc>
                <a:spcPct val="100000"/>
              </a:lnSpc>
            </a:pPr>
            <a:r>
              <a:rPr lang="fr" b="1" dirty="0" smtClean="0">
                <a:solidFill>
                  <a:srgbClr val="000066"/>
                </a:solidFill>
                <a:latin typeface="Calibri"/>
              </a:rPr>
              <a:t> </a:t>
            </a:r>
            <a:r>
              <a:rPr lang="fr" b="1" dirty="0">
                <a:solidFill>
                  <a:srgbClr val="000066"/>
                </a:solidFill>
                <a:latin typeface="Calibri"/>
              </a:rPr>
              <a:t>de vanne</a:t>
            </a:r>
            <a:endParaRPr dirty="0"/>
          </a:p>
        </p:txBody>
      </p:sp>
      <p:sp>
        <p:nvSpPr>
          <p:cNvPr id="248" name="CustomShape 14"/>
          <p:cNvSpPr/>
          <p:nvPr/>
        </p:nvSpPr>
        <p:spPr>
          <a:xfrm>
            <a:off x="6502303" y="4819683"/>
            <a:ext cx="1646267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 rtlCol="0"/>
          <a:lstStyle/>
          <a:p>
            <a:pPr algn="ctr" rtl="0">
              <a:lnSpc>
                <a:spcPct val="100000"/>
              </a:lnSpc>
            </a:pPr>
            <a:r>
              <a:rPr lang="fr" b="1">
                <a:solidFill>
                  <a:srgbClr val="000066"/>
                </a:solidFill>
                <a:latin typeface="Calibri"/>
                <a:ea typeface="MS PGothic"/>
              </a:rPr>
              <a:t>Émetteur d'ultrasons 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Module GeneXpert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761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6" y="1323628"/>
            <a:ext cx="9950779" cy="48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743" y="309303"/>
            <a:ext cx="10282495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dirty="0"/>
              <a:t>Baie de cartouche de module GeneXpert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393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0"/>
          <p:cNvPicPr/>
          <p:nvPr/>
        </p:nvPicPr>
        <p:blipFill>
          <a:blip r:embed="rId2" cstate="print"/>
          <a:srcRect t="18860" b="4418"/>
          <a:stretch>
            <a:fillRect/>
          </a:stretch>
        </p:blipFill>
        <p:spPr>
          <a:xfrm>
            <a:off x="6607376" y="2555586"/>
            <a:ext cx="3272022" cy="3520570"/>
          </a:xfrm>
          <a:prstGeom prst="rect">
            <a:avLst/>
          </a:prstGeom>
          <a:ln>
            <a:noFill/>
          </a:ln>
        </p:spPr>
      </p:pic>
      <p:sp>
        <p:nvSpPr>
          <p:cNvPr id="287" name="Line 3"/>
          <p:cNvSpPr/>
          <p:nvPr/>
        </p:nvSpPr>
        <p:spPr>
          <a:xfrm>
            <a:off x="519783" y="2403746"/>
            <a:ext cx="9721080" cy="1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6854946" y="1749868"/>
            <a:ext cx="3745957" cy="653877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 rtlCol="0"/>
          <a:lstStyle/>
          <a:p>
            <a:pPr rtl="0">
              <a:lnSpc>
                <a:spcPct val="100000"/>
              </a:lnSpc>
            </a:pPr>
            <a:r>
              <a:rPr lang="fr" sz="2000" b="1" dirty="0">
                <a:solidFill>
                  <a:srgbClr val="FF0000"/>
                </a:solidFill>
                <a:latin typeface="Arial"/>
              </a:rPr>
              <a:t>Fin de travaux pratiques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Protocole automatisé Xpert MTB/RIF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6034023" cy="5166984"/>
          </a:xfrm>
        </p:spPr>
        <p:txBody>
          <a:bodyPr rtlCol="0"/>
          <a:lstStyle/>
          <a:p>
            <a:pPr rtl="0"/>
            <a:r>
              <a:rPr lang="fr" sz="2200" dirty="0"/>
              <a:t>Remplir la cartouche avec l'échantillon préparé et l'insérer dans l'outil </a:t>
            </a:r>
          </a:p>
          <a:p>
            <a:pPr rtl="0"/>
            <a:r>
              <a:rPr lang="fr" sz="2200" dirty="0" smtClean="0"/>
              <a:t>L’échantillon se combine </a:t>
            </a:r>
            <a:r>
              <a:rPr lang="fr" sz="2200" dirty="0"/>
              <a:t>avec le contrôle du traitement de l'échantillon </a:t>
            </a:r>
            <a:r>
              <a:rPr lang="fr" sz="2200" dirty="0" smtClean="0"/>
              <a:t>(SPC)</a:t>
            </a:r>
            <a:endParaRPr lang="fr" sz="2200" dirty="0"/>
          </a:p>
          <a:p>
            <a:pPr rtl="0"/>
            <a:r>
              <a:rPr lang="fr" sz="2200" dirty="0"/>
              <a:t>Le filtre capture l'échantillon et le SPC </a:t>
            </a:r>
          </a:p>
          <a:p>
            <a:pPr rtl="0"/>
            <a:r>
              <a:rPr lang="fr" sz="2200" dirty="0"/>
              <a:t>Les cellules lysés par ultrasons libèrent l'ADN </a:t>
            </a:r>
          </a:p>
          <a:p>
            <a:pPr rtl="0"/>
            <a:r>
              <a:rPr lang="fr" sz="2200" dirty="0"/>
              <a:t>L'ADN élué se mélange avec les billes des réactifs déshydratés</a:t>
            </a:r>
          </a:p>
          <a:p>
            <a:pPr rtl="0"/>
            <a:r>
              <a:rPr lang="fr" sz="2200" dirty="0"/>
              <a:t>L'amplification </a:t>
            </a:r>
            <a:r>
              <a:rPr lang="fr" sz="2200" dirty="0" smtClean="0"/>
              <a:t>simultanée </a:t>
            </a:r>
            <a:r>
              <a:rPr lang="fr" sz="2200" dirty="0"/>
              <a:t>et la détection de la fluorescence </a:t>
            </a:r>
          </a:p>
          <a:p>
            <a:pPr rtl="0"/>
            <a:r>
              <a:rPr lang="fr" sz="2200" dirty="0"/>
              <a:t>Les résultats sont prêts en moins de 2 heures</a:t>
            </a:r>
          </a:p>
          <a:p>
            <a:pPr rtl="0"/>
            <a:endParaRPr lang="en-US" sz="2200" dirty="0"/>
          </a:p>
          <a:p>
            <a:pPr rtl="0"/>
            <a:endParaRPr lang="en-US" sz="2200" dirty="0"/>
          </a:p>
          <a:p>
            <a:pPr rtl="0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6132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" y="1403705"/>
            <a:ext cx="8711012" cy="48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Cartouche GeneXpert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6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3371</Words>
  <Application>Microsoft Office PowerPoint</Application>
  <PresentationFormat>Custom</PresentationFormat>
  <Paragraphs>383</Paragraphs>
  <Slides>52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business-template</vt:lpstr>
      <vt:lpstr>PowerPoint Presentation</vt:lpstr>
      <vt:lpstr>Contenu de ce module</vt:lpstr>
      <vt:lpstr>Objectifs d'apprentissage</vt:lpstr>
      <vt:lpstr>Technologie GeneXpert</vt:lpstr>
      <vt:lpstr>Plate-forme GeneXpert</vt:lpstr>
      <vt:lpstr>Module GeneXpert </vt:lpstr>
      <vt:lpstr>Baie de cartouche de module GeneXpert </vt:lpstr>
      <vt:lpstr>Protocole automatisé Xpert MTB/RIF</vt:lpstr>
      <vt:lpstr>Cartouche GeneXpert </vt:lpstr>
      <vt:lpstr>Éléments d'une cartouche</vt:lpstr>
      <vt:lpstr>Principes de conception GeneXpert</vt:lpstr>
      <vt:lpstr>Cartouche en action: Film</vt:lpstr>
      <vt:lpstr>Réaction en chaîne à la polymérase en temps réel  </vt:lpstr>
      <vt:lpstr>Technologie par phares moléculaires</vt:lpstr>
      <vt:lpstr>Technologie par phares moléculaires</vt:lpstr>
      <vt:lpstr>Mécanismes moléculaires de la résistance à la rifampicine</vt:lpstr>
      <vt:lpstr> Détection des mutations du gène rpoB par Xpert MTB/RIF </vt:lpstr>
      <vt:lpstr>Contrôles internes de la qualité : Sonde de contrôle (PCC) </vt:lpstr>
      <vt:lpstr> Contrôles internes de qualité : Contrôle du traitement d’échantillon (SPC) </vt:lpstr>
      <vt:lpstr>Algorithme pour la détermination des résultats Xpert MTB/RIF </vt:lpstr>
      <vt:lpstr>PowerPoint Presentation</vt:lpstr>
      <vt:lpstr>Aperçu de la technologie</vt:lpstr>
      <vt:lpstr>Préparation des échantillons: Crachat directe</vt:lpstr>
      <vt:lpstr>Préparation des échantillons: Crachat directe</vt:lpstr>
      <vt:lpstr>Préparation de l’échantillon : sédiments des expectorations traitées </vt:lpstr>
      <vt:lpstr>Préparation de l’échantillon : sédiments des expectorations traitées </vt:lpstr>
      <vt:lpstr>Préparation des échantillons : division des échantillons</vt:lpstr>
      <vt:lpstr>Echantillons Extrapulmonaires (EPTB)</vt:lpstr>
      <vt:lpstr>Préparation d’échantillon: Echantillons Extrapulmonaires </vt:lpstr>
      <vt:lpstr>Préparation d’échantillon: Echantillons Extrapulmonaires (2)</vt:lpstr>
      <vt:lpstr>Préparation de l'échantillon : organisation du travail</vt:lpstr>
      <vt:lpstr>N'utilisez pas les cartouches si :</vt:lpstr>
      <vt:lpstr>Préparation des cartouches : Étiquetage</vt:lpstr>
      <vt:lpstr>Préparation des cartouches : Inoculation</vt:lpstr>
      <vt:lpstr>Stockage des échantillons et des cartouches inoculées</vt:lpstr>
      <vt:lpstr>Le démarrage </vt:lpstr>
      <vt:lpstr>Démarrez le logiciel</vt:lpstr>
      <vt:lpstr>Lancez le logiciel : Vérifiez le statut</vt:lpstr>
      <vt:lpstr>Le démarrage d’un test</vt:lpstr>
      <vt:lpstr>Démarrage d'un test : lecture de la cartouche</vt:lpstr>
      <vt:lpstr>Le démarrage d’un test</vt:lpstr>
      <vt:lpstr>Chargez la cartouche</vt:lpstr>
      <vt:lpstr>Saisie manuelle du code-barres de la cartouche </vt:lpstr>
      <vt:lpstr>Sommaire du processus de test : Film</vt:lpstr>
      <vt:lpstr>Suivi du status du test</vt:lpstr>
      <vt:lpstr>Suivi du status du test</vt:lpstr>
      <vt:lpstr>Comment arrêter un test et pourquoi</vt:lpstr>
      <vt:lpstr>Comment arrêter un test et pourquoi </vt:lpstr>
      <vt:lpstr>Visualiser, générer et gérer les rapports de test</vt:lpstr>
      <vt:lpstr>Sommaire</vt:lpstr>
      <vt:lpstr>Évaluation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IRAGENA, Jean de Dieu</cp:lastModifiedBy>
  <cp:revision>98</cp:revision>
  <dcterms:created xsi:type="dcterms:W3CDTF">2006-07-23T20:13:44Z</dcterms:created>
  <dcterms:modified xsi:type="dcterms:W3CDTF">2014-10-31T16:35:30Z</dcterms:modified>
</cp:coreProperties>
</file>