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0" r:id="rId20"/>
    <p:sldId id="291" r:id="rId21"/>
    <p:sldId id="292" r:id="rId22"/>
    <p:sldId id="293" r:id="rId23"/>
    <p:sldId id="294" r:id="rId24"/>
    <p:sldId id="295" r:id="rId25"/>
    <p:sldId id="296" r:id="rId26"/>
    <p:sldId id="297" r:id="rId27"/>
    <p:sldId id="298" r:id="rId28"/>
    <p:sldId id="299" r:id="rId29"/>
    <p:sldId id="279" r:id="rId30"/>
    <p:sldId id="280" r:id="rId31"/>
    <p:sldId id="281" r:id="rId32"/>
    <p:sldId id="282" r:id="rId33"/>
    <p:sldId id="283" r:id="rId34"/>
    <p:sldId id="284" r:id="rId35"/>
    <p:sldId id="285" r:id="rId36"/>
    <p:sldId id="286" r:id="rId37"/>
    <p:sldId id="287" r:id="rId38"/>
    <p:sldId id="288" r:id="rId39"/>
    <p:sldId id="289" r:id="rId40"/>
    <p:sldId id="300" r:id="rId41"/>
  </p:sldIdLst>
  <p:sldSz cx="10688638" cy="7543800"/>
  <p:notesSz cx="6858000" cy="9144000"/>
  <p:defaultTex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p:defaultTextStyle>
  <p:extLst>
    <p:ext uri="{521415D9-36F7-43E2-AB2F-B90AF26B5E84}">
      <p14:sectionLst xmlns:p14="http://schemas.microsoft.com/office/powerpoint/2010/main">
        <p14:section name="Section par défaut" id="{E61CA3EC-BEE2-2C45-94E6-413CF45E82B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90"/>
            <p14:sldId id="291"/>
            <p14:sldId id="292"/>
            <p14:sldId id="293"/>
            <p14:sldId id="294"/>
            <p14:sldId id="295"/>
            <p14:sldId id="296"/>
            <p14:sldId id="297"/>
            <p14:sldId id="298"/>
            <p14:sldId id="299"/>
            <p14:sldId id="279"/>
            <p14:sldId id="280"/>
            <p14:sldId id="281"/>
            <p14:sldId id="282"/>
            <p14:sldId id="283"/>
            <p14:sldId id="284"/>
            <p14:sldId id="285"/>
            <p14:sldId id="286"/>
            <p14:sldId id="287"/>
            <p14:sldId id="288"/>
            <p14:sldId id="289"/>
            <p14:sldId id="30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LLOCCO, Diego" initials="zallocco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146" y="-252"/>
      </p:cViewPr>
      <p:guideLst>
        <p:guide orient="horz" pos="2376"/>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fr-FR" smtClean="0"/>
              <a:t>24/04/2014</a:t>
            </a:r>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r>
              <a:rPr lang="fr-FR" smtClean="0"/>
              <a:t>‹#›</a:t>
            </a:r>
            <a:endParaRPr lang="fr-FR"/>
          </a:p>
        </p:txBody>
      </p:sp>
    </p:spTree>
    <p:extLst>
      <p:ext uri="{BB962C8B-B14F-4D97-AF65-F5344CB8AC3E}">
        <p14:creationId xmlns:p14="http://schemas.microsoft.com/office/powerpoint/2010/main" val="51030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endParaRPr lang="fr-CA" altLang="zh-CN"/>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r>
              <a:rPr lang="fr-FR" altLang="zh-CN"/>
              <a:t>24/04/2014</a:t>
            </a:r>
            <a:endParaRPr lang="fr-CA" altLang="zh-CN"/>
          </a:p>
        </p:txBody>
      </p:sp>
      <p:sp>
        <p:nvSpPr>
          <p:cNvPr id="11268" name="Rectangle 3"/>
          <p:cNvSpPr>
            <a:spLocks noGrp="1" noRot="1" noChangeAspect="1"/>
          </p:cNvSpPr>
          <p:nvPr>
            <p:ph type="sldImg" idx="2"/>
          </p:nvPr>
        </p:nvSpPr>
        <p:spPr bwMode="auto">
          <a:xfrm>
            <a:off x="1000125" y="685800"/>
            <a:ext cx="485775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rtlCol="0" anchor="t" anchorCtr="0" compatLnSpc="1">
            <a:prstTxWarp prst="textNoShape">
              <a:avLst/>
            </a:prstTxWarp>
            <a:normAutofit/>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fr-CA" altLang="zh-CN"/>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endParaRPr lang="fr-CA" altLang="zh-CN"/>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r>
              <a:rPr lang="fr-CA" altLang="zh-CN"/>
              <a:t>‹#›</a:t>
            </a:r>
          </a:p>
        </p:txBody>
      </p:sp>
    </p:spTree>
    <p:extLst>
      <p:ext uri="{BB962C8B-B14F-4D97-AF65-F5344CB8AC3E}">
        <p14:creationId xmlns:p14="http://schemas.microsoft.com/office/powerpoint/2010/main" val="16815766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1pPr>
    <a:lvl2pPr marL="520888"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2pPr>
    <a:lvl3pPr marL="1041776"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3pPr>
    <a:lvl4pPr marL="1562664"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4pPr>
    <a:lvl5pPr marL="2083552"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5pPr>
    <a:lvl6pPr marL="2604440" algn="l" defTabSz="1041776" rtl="0" eaLnBrk="1" latinLnBrk="0" hangingPunct="1">
      <a:defRPr sz="1400" kern="1200">
        <a:solidFill>
          <a:schemeClr val="tx1"/>
        </a:solidFill>
        <a:latin typeface="+mn-lt"/>
        <a:ea typeface="+mn-ea"/>
        <a:cs typeface="+mn-cs"/>
      </a:defRPr>
    </a:lvl6pPr>
    <a:lvl7pPr marL="3125328" algn="l" defTabSz="1041776" rtl="0" eaLnBrk="1" latinLnBrk="0" hangingPunct="1">
      <a:defRPr sz="1400" kern="1200">
        <a:solidFill>
          <a:schemeClr val="tx1"/>
        </a:solidFill>
        <a:latin typeface="+mn-lt"/>
        <a:ea typeface="+mn-ea"/>
        <a:cs typeface="+mn-cs"/>
      </a:defRPr>
    </a:lvl7pPr>
    <a:lvl8pPr marL="3646216" algn="l" defTabSz="1041776" rtl="0" eaLnBrk="1" latinLnBrk="0" hangingPunct="1">
      <a:defRPr sz="1400" kern="1200">
        <a:solidFill>
          <a:schemeClr val="tx1"/>
        </a:solidFill>
        <a:latin typeface="+mn-lt"/>
        <a:ea typeface="+mn-ea"/>
        <a:cs typeface="+mn-cs"/>
      </a:defRPr>
    </a:lvl8pPr>
    <a:lvl9pPr marL="4167104" algn="l" defTabSz="1041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tlCol="0"/>
          <a:lstStyle/>
          <a:p>
            <a:pPr rtl="0"/>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CA" altLang="zh-CN">
                <a:latin typeface="Calibri" charset="0"/>
              </a:rPr>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endParaRPr lang="en-GB" dirty="0" smtClean="0"/>
          </a:p>
        </p:txBody>
      </p:sp>
      <p:sp>
        <p:nvSpPr>
          <p:cNvPr id="17411" name="Rectangle 7"/>
          <p:cNvSpPr>
            <a:spLocks noGrp="1" noChangeArrowheads="1"/>
          </p:cNvSpPr>
          <p:nvPr>
            <p:ph type="sldNum" sz="quarter" idx="5"/>
          </p:nvPr>
        </p:nvSpPr>
        <p:spPr>
          <a:noFill/>
        </p:spPr>
        <p:txBody>
          <a:bodyPr rtlCol="0"/>
          <a:lstStyle/>
          <a:p>
            <a:pPr rtl="0"/>
            <a:r>
              <a:rPr lang="en-GB" smtClean="0"/>
              <a:t>2</a:t>
            </a:r>
            <a:endParaRPr lang="en-GB" dirty="0" smtClean="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endParaRPr lang="en-GB" dirty="0" smtClean="0"/>
          </a:p>
        </p:txBody>
      </p:sp>
      <p:sp>
        <p:nvSpPr>
          <p:cNvPr id="17411" name="Rectangle 7"/>
          <p:cNvSpPr>
            <a:spLocks noGrp="1" noChangeArrowheads="1"/>
          </p:cNvSpPr>
          <p:nvPr>
            <p:ph type="sldNum" sz="quarter" idx="5"/>
          </p:nvPr>
        </p:nvSpPr>
        <p:spPr>
          <a:noFill/>
        </p:spPr>
        <p:txBody>
          <a:bodyPr rtlCol="0"/>
          <a:lstStyle/>
          <a:p>
            <a:pPr rtl="0"/>
            <a:r>
              <a:rPr lang="en-GB" smtClean="0"/>
              <a:t>3</a:t>
            </a:r>
            <a:endParaRPr lang="en-GB" dirty="0" smtClean="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endParaRPr lang="en-GB" dirty="0" smtClean="0"/>
          </a:p>
        </p:txBody>
      </p:sp>
      <p:sp>
        <p:nvSpPr>
          <p:cNvPr id="17411" name="Rectangle 7"/>
          <p:cNvSpPr>
            <a:spLocks noGrp="1" noChangeArrowheads="1"/>
          </p:cNvSpPr>
          <p:nvPr>
            <p:ph type="sldNum" sz="quarter" idx="5"/>
          </p:nvPr>
        </p:nvSpPr>
        <p:spPr>
          <a:noFill/>
        </p:spPr>
        <p:txBody>
          <a:bodyPr rtlCol="0"/>
          <a:lstStyle/>
          <a:p>
            <a:pPr rtl="0"/>
            <a:r>
              <a:rPr lang="en-GB" smtClean="0"/>
              <a:t>8</a:t>
            </a:r>
            <a:endParaRPr lang="en-GB" dirty="0" smtClean="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fld id="{09244D64-FBD6-6642-8A33-255097F7FEC5}" type="slidenum">
              <a:rPr lang="fr-CA" altLang="zh-CN">
                <a:latin typeface="Calibri" charset="0"/>
              </a:rPr>
              <a:pPr eaLnBrk="1" hangingPunct="1"/>
              <a:t>40</a:t>
            </a:fld>
            <a:endParaRPr lang="fr-CA" altLang="zh-CN">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ight Triangle 10"/>
          <p:cNvSpPr/>
          <p:nvPr/>
        </p:nvSpPr>
        <p:spPr>
          <a:xfrm>
            <a:off x="0" y="5130483"/>
            <a:ext cx="1069606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p>
            <a:pPr algn="ctr" rtl="0"/>
            <a:endParaRPr lang="en-US" altLang="zh-CN">
              <a:solidFill>
                <a:srgbClr val="FFFFFF"/>
              </a:solidFill>
              <a:latin typeface="Lucida Sans Unicode" charset="0"/>
              <a:ea typeface="黑体" charset="0"/>
              <a:cs typeface="黑体" charset="0"/>
            </a:endParaRPr>
          </a:p>
        </p:txBody>
      </p:sp>
      <p:grpSp>
        <p:nvGrpSpPr>
          <p:cNvPr id="5" name="Group 15"/>
          <p:cNvGrpSpPr>
            <a:grpSpLocks/>
          </p:cNvGrpSpPr>
          <p:nvPr userDrawn="1"/>
        </p:nvGrpSpPr>
        <p:grpSpPr bwMode="auto">
          <a:xfrm>
            <a:off x="-3711" y="5497418"/>
            <a:ext cx="10692349" cy="2053366"/>
            <a:chOff x="-3765" y="4880373"/>
            <a:chExt cx="9147765" cy="1984715"/>
          </a:xfrm>
        </p:grpSpPr>
        <p:sp>
          <p:nvSpPr>
            <p:cNvPr id="6" name="Freeform 16"/>
            <p:cNvSpPr>
              <a:spLocks/>
            </p:cNvSpPr>
            <p:nvPr/>
          </p:nvSpPr>
          <p:spPr bwMode="auto">
            <a:xfrm>
              <a:off x="1687032" y="5279680"/>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rtlCol="0"/>
            <a:lstStyle/>
            <a:p>
              <a:pPr rtl="0"/>
              <a:endParaRPr lang="en-US" altLang="zh-CN"/>
            </a:p>
          </p:txBody>
        </p:sp>
        <p:sp>
          <p:nvSpPr>
            <p:cNvPr id="8" name="Freeform 19"/>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801648" y="1927862"/>
            <a:ext cx="9085342" cy="2012737"/>
          </a:xfrm>
        </p:spPr>
        <p:txBody>
          <a:bodyPr rtlCol="0" anchor="b"/>
          <a:lstStyle>
            <a:lvl1pPr algn="l" rtl="0">
              <a:defRPr sz="5500" b="1">
                <a:solidFill>
                  <a:schemeClr val="tx2"/>
                </a:solidFill>
                <a:effectLst>
                  <a:outerShdw blurRad="31750" dist="25400" dir="5400000" algn="tl" rotWithShape="0">
                    <a:srgbClr val="000000">
                      <a:alpha val="25000"/>
                    </a:srgbClr>
                  </a:outerShdw>
                </a:effectLst>
              </a:defRPr>
            </a:lvl1pPr>
            <a:extLst/>
          </a:lstStyle>
          <a:p>
            <a:pPr rtl="0"/>
            <a:r>
              <a:rPr lang="fr"/>
              <a:t>Cliquez et modifiez le titre</a:t>
            </a:r>
            <a:endParaRPr lang="en-US" dirty="0"/>
          </a:p>
        </p:txBody>
      </p:sp>
      <p:sp>
        <p:nvSpPr>
          <p:cNvPr id="17" name="Subtitle 16"/>
          <p:cNvSpPr>
            <a:spLocks noGrp="1"/>
          </p:cNvSpPr>
          <p:nvPr>
            <p:ph type="subTitle" idx="1"/>
          </p:nvPr>
        </p:nvSpPr>
        <p:spPr>
          <a:xfrm>
            <a:off x="801648" y="3972768"/>
            <a:ext cx="9085342" cy="1319674"/>
          </a:xfrm>
        </p:spPr>
        <p:txBody>
          <a:bodyPr lIns="52089" rIns="52089" rtlCol="0"/>
          <a:lstStyle>
            <a:lvl1pPr marL="0" marR="72924" indent="0" algn="l" rtl="0">
              <a:buNone/>
              <a:defRPr>
                <a:solidFill>
                  <a:schemeClr val="tx2"/>
                </a:solidFill>
              </a:defRPr>
            </a:lvl1pPr>
            <a:lvl2pPr marL="520888" indent="0" algn="ctr" rtl="0">
              <a:buNone/>
            </a:lvl2pPr>
            <a:lvl3pPr marL="1041776" indent="0" algn="ctr" rtl="0">
              <a:buNone/>
            </a:lvl3pPr>
            <a:lvl4pPr marL="1562664" indent="0" algn="ctr" rtl="0">
              <a:buNone/>
            </a:lvl4pPr>
            <a:lvl5pPr marL="2083552" indent="0" algn="ctr" rtl="0">
              <a:buNone/>
            </a:lvl5pPr>
            <a:lvl6pPr marL="2604440" indent="0" algn="ctr" rtl="0">
              <a:buNone/>
            </a:lvl6pPr>
            <a:lvl7pPr marL="3125328" indent="0" algn="ctr" rtl="0">
              <a:buNone/>
            </a:lvl7pPr>
            <a:lvl8pPr marL="3646216" indent="0" algn="ctr" rtl="0">
              <a:buNone/>
            </a:lvl8pPr>
            <a:lvl9pPr marL="4167104" indent="0" algn="ctr" rtl="0">
              <a:buNone/>
            </a:lvl9pPr>
            <a:extLst/>
          </a:lstStyle>
          <a:p>
            <a:pPr rtl="0"/>
            <a:r>
              <a:rPr lang="fr"/>
              <a:t>Cliquez pour modifier le style des sous-titres du masque</a:t>
            </a:r>
            <a:endParaRPr lang="en-US"/>
          </a:p>
        </p:txBody>
      </p:sp>
    </p:spTree>
    <p:extLst>
      <p:ext uri="{BB962C8B-B14F-4D97-AF65-F5344CB8AC3E}">
        <p14:creationId xmlns:p14="http://schemas.microsoft.com/office/powerpoint/2010/main" val="160714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extLst/>
          </a:lstStyle>
          <a:p>
            <a:pPr rtl="0"/>
            <a:r>
              <a:rPr lang="fr"/>
              <a:t>Cliquez et modifiez le titre</a:t>
            </a:r>
            <a:endParaRPr lang="en-US"/>
          </a:p>
        </p:txBody>
      </p:sp>
      <p:sp>
        <p:nvSpPr>
          <p:cNvPr id="3" name="Vertical Text Placeholder 2"/>
          <p:cNvSpPr>
            <a:spLocks noGrp="1"/>
          </p:cNvSpPr>
          <p:nvPr>
            <p:ph type="body" orient="vert" idx="1"/>
          </p:nvPr>
        </p:nvSpPr>
        <p:spPr>
          <a:xfrm>
            <a:off x="534432" y="1629463"/>
            <a:ext cx="9619774" cy="4824678"/>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0147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129" y="1474846"/>
            <a:ext cx="2077727" cy="4979296"/>
          </a:xfrm>
        </p:spPr>
        <p:txBody>
          <a:bodyPr vert="eaVert" rtlCol="0"/>
          <a:lstStyle>
            <a:extLst/>
          </a:lstStyle>
          <a:p>
            <a:pPr rtl="0"/>
            <a:r>
              <a:rPr lang="fr"/>
              <a:t>Cliquez et modifiez le titre</a:t>
            </a:r>
            <a:endParaRPr lang="en-US" dirty="0"/>
          </a:p>
        </p:txBody>
      </p:sp>
      <p:sp>
        <p:nvSpPr>
          <p:cNvPr id="3" name="Vertical Text Placeholder 2"/>
          <p:cNvSpPr>
            <a:spLocks noGrp="1"/>
          </p:cNvSpPr>
          <p:nvPr>
            <p:ph type="body" orient="vert" idx="1"/>
          </p:nvPr>
        </p:nvSpPr>
        <p:spPr>
          <a:xfrm>
            <a:off x="534432" y="1474844"/>
            <a:ext cx="7392975" cy="4979296"/>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31092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643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lvl1pPr algn="l" rtl="0">
              <a:defRPr>
                <a:solidFill>
                  <a:schemeClr val="tx1"/>
                </a:solidFill>
              </a:defRPr>
            </a:lvl1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7" name="Title 6"/>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8" name="Connecteur droit 7"/>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0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Chevron 3"/>
          <p:cNvSpPr>
            <a:spLocks noChangeArrowheads="1"/>
          </p:cNvSpPr>
          <p:nvPr/>
        </p:nvSpPr>
        <p:spPr bwMode="auto">
          <a:xfrm>
            <a:off x="4251332" y="3305652"/>
            <a:ext cx="213401"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5" name="Chevron 4"/>
          <p:cNvSpPr>
            <a:spLocks noChangeArrowheads="1"/>
          </p:cNvSpPr>
          <p:nvPr/>
        </p:nvSpPr>
        <p:spPr bwMode="auto">
          <a:xfrm>
            <a:off x="4032364" y="3305652"/>
            <a:ext cx="215257"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2" name="Title 1"/>
          <p:cNvSpPr>
            <a:spLocks noGrp="1"/>
          </p:cNvSpPr>
          <p:nvPr>
            <p:ph type="title"/>
          </p:nvPr>
        </p:nvSpPr>
        <p:spPr>
          <a:xfrm>
            <a:off x="844403" y="1165683"/>
            <a:ext cx="9085342" cy="2011680"/>
          </a:xfrm>
        </p:spPr>
        <p:txBody>
          <a:bodyPr rtlCol="0" anchor="b"/>
          <a:lstStyle>
            <a:lvl1pPr algn="l" rtl="0">
              <a:buNone/>
              <a:defRPr sz="5500" b="1" cap="none" baseline="0">
                <a:effectLst>
                  <a:outerShdw blurRad="31750" dist="25400" dir="5400000" algn="tl" rotWithShape="0">
                    <a:srgbClr val="000000">
                      <a:alpha val="25000"/>
                    </a:srgbClr>
                  </a:outerShdw>
                </a:effectLst>
              </a:defRPr>
            </a:lvl1pPr>
            <a:extLst/>
          </a:lstStyle>
          <a:p>
            <a:pPr rtl="0"/>
            <a:r>
              <a:rPr lang="fr"/>
              <a:t>Cliquez et modifiez le titre</a:t>
            </a:r>
            <a:endParaRPr lang="en-US"/>
          </a:p>
        </p:txBody>
      </p:sp>
      <p:sp>
        <p:nvSpPr>
          <p:cNvPr id="3" name="Text Placeholder 2"/>
          <p:cNvSpPr>
            <a:spLocks noGrp="1"/>
          </p:cNvSpPr>
          <p:nvPr>
            <p:ph type="body" idx="1"/>
          </p:nvPr>
        </p:nvSpPr>
        <p:spPr>
          <a:xfrm>
            <a:off x="4585352" y="3224883"/>
            <a:ext cx="5344319" cy="1600377"/>
          </a:xfrm>
        </p:spPr>
        <p:txBody>
          <a:bodyPr rtlCol="0"/>
          <a:lstStyle>
            <a:lvl1pPr marL="0" indent="0" algn="l" rtl="0">
              <a:buNone/>
              <a:defRPr sz="2600">
                <a:solidFill>
                  <a:schemeClr val="tx1"/>
                </a:solidFill>
              </a:defRPr>
            </a:lvl1pPr>
            <a:lvl2pPr algn="l" rtl="0">
              <a:buNone/>
              <a:defRPr sz="2100">
                <a:solidFill>
                  <a:schemeClr val="tx1">
                    <a:tint val="75000"/>
                  </a:schemeClr>
                </a:solidFill>
              </a:defRPr>
            </a:lvl2pPr>
            <a:lvl3pPr algn="l" rtl="0">
              <a:buNone/>
              <a:defRPr sz="1800">
                <a:solidFill>
                  <a:schemeClr val="tx1">
                    <a:tint val="75000"/>
                  </a:schemeClr>
                </a:solidFill>
              </a:defRPr>
            </a:lvl3pPr>
            <a:lvl4pPr algn="l" rtl="0">
              <a:buNone/>
              <a:defRPr sz="1600">
                <a:solidFill>
                  <a:schemeClr val="tx1">
                    <a:tint val="75000"/>
                  </a:schemeClr>
                </a:solidFill>
              </a:defRPr>
            </a:lvl4pPr>
            <a:lvl5pPr algn="l" rtl="0">
              <a:buNone/>
              <a:defRPr sz="1600">
                <a:solidFill>
                  <a:schemeClr val="tx1">
                    <a:tint val="75000"/>
                  </a:schemeClr>
                </a:solidFill>
              </a:defRPr>
            </a:lvl5pPr>
            <a:extLst/>
          </a:lstStyle>
          <a:p>
            <a:pPr lvl="0" rtl="0"/>
            <a:r>
              <a:rPr lang="fr"/>
              <a:t>Cliquez pour modifier les styles du texte du masque</a:t>
            </a:r>
          </a:p>
        </p:txBody>
      </p:sp>
    </p:spTree>
    <p:extLst>
      <p:ext uri="{BB962C8B-B14F-4D97-AF65-F5344CB8AC3E}">
        <p14:creationId xmlns:p14="http://schemas.microsoft.com/office/powerpoint/2010/main" val="3150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432"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4" name="Content Placeholder 3"/>
          <p:cNvSpPr>
            <a:spLocks noGrp="1"/>
          </p:cNvSpPr>
          <p:nvPr>
            <p:ph sz="half" idx="2"/>
          </p:nvPr>
        </p:nvSpPr>
        <p:spPr>
          <a:xfrm>
            <a:off x="5433391"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8" name="Title 7"/>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9" name="Connecteur droit 8"/>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5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0355"/>
            <a:ext cx="9619774" cy="1257300"/>
          </a:xfrm>
        </p:spPr>
        <p:txBody>
          <a:bodyPr rtlCol="0">
            <a:normAutofit/>
          </a:bodyPr>
          <a:lstStyle>
            <a:lvl1pPr algn="l" rtl="0">
              <a:defRPr sz="4400"/>
            </a:lvl1pPr>
            <a:extLst/>
          </a:lstStyle>
          <a:p>
            <a:pPr rtl="0"/>
            <a:r>
              <a:rPr lang="fr"/>
              <a:t>Cliquez et modifiez le titre</a:t>
            </a:r>
            <a:endParaRPr lang="en-US" dirty="0"/>
          </a:p>
        </p:txBody>
      </p:sp>
      <p:sp>
        <p:nvSpPr>
          <p:cNvPr id="3" name="Text Placeholder 2"/>
          <p:cNvSpPr>
            <a:spLocks noGrp="1"/>
          </p:cNvSpPr>
          <p:nvPr>
            <p:ph type="body" idx="1"/>
          </p:nvPr>
        </p:nvSpPr>
        <p:spPr>
          <a:xfrm>
            <a:off x="534432" y="5951220"/>
            <a:ext cx="4722671"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4" name="Text Placeholder 3"/>
          <p:cNvSpPr>
            <a:spLocks noGrp="1"/>
          </p:cNvSpPr>
          <p:nvPr>
            <p:ph type="body" sz="half" idx="3"/>
          </p:nvPr>
        </p:nvSpPr>
        <p:spPr>
          <a:xfrm>
            <a:off x="5429682" y="5951220"/>
            <a:ext cx="4724526"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5" name="Content Placeholder 4"/>
          <p:cNvSpPr>
            <a:spLocks noGrp="1"/>
          </p:cNvSpPr>
          <p:nvPr>
            <p:ph sz="quarter" idx="2"/>
          </p:nvPr>
        </p:nvSpPr>
        <p:spPr>
          <a:xfrm>
            <a:off x="534432" y="1588724"/>
            <a:ext cx="4722671" cy="4335939"/>
          </a:xfrm>
          <a:ln>
            <a:noFill/>
            <a:prstDash val="sysDash"/>
            <a:miter lim="800000"/>
          </a:ln>
        </p:spPr>
        <p:txBody>
          <a:bodyPr rtlCol="0"/>
          <a:lstStyle>
            <a:lvl1pPr algn="l" rtl="0">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Content Placeholder 5"/>
          <p:cNvSpPr>
            <a:spLocks noGrp="1"/>
          </p:cNvSpPr>
          <p:nvPr>
            <p:ph sz="quarter" idx="4"/>
          </p:nvPr>
        </p:nvSpPr>
        <p:spPr>
          <a:xfrm>
            <a:off x="5429680" y="1588724"/>
            <a:ext cx="4724526" cy="4335939"/>
          </a:xfrm>
          <a:ln>
            <a:noFill/>
            <a:prstDash val="sysDash"/>
            <a:miter lim="800000"/>
          </a:ln>
        </p:spPr>
        <p:txBody>
          <a:bodyPr rtlCol="0"/>
          <a:lstStyle>
            <a:lvl1pPr algn="l" rtl="0">
              <a:spcBef>
                <a:spcPts val="0"/>
              </a:spcBef>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7" name="Date Placeholder 6"/>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8" name="Footer Placeholder 7"/>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cxnSp>
        <p:nvCxnSpPr>
          <p:cNvPr id="10" name="Connecteur droit 9"/>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74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sp>
        <p:nvSpPr>
          <p:cNvPr id="3" name="Date Placeholder 2"/>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4" name="Footer Placeholder 3"/>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5" name="Slide Number Placeholder 4"/>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17115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5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68864" y="5364480"/>
            <a:ext cx="8745625" cy="502920"/>
          </a:xfrm>
        </p:spPr>
        <p:txBody>
          <a:bodyPr rtlCol="0" anchor="t">
            <a:noAutofit/>
            <a:sp3d prstMaterial="softEdge">
              <a:bevelT w="0" h="0"/>
            </a:sp3d>
          </a:bodyPr>
          <a:lstStyle>
            <a:lvl1pPr algn="l" rtl="0">
              <a:buNone/>
              <a:defRPr sz="2800" b="0">
                <a:solidFill>
                  <a:schemeClr val="accent1"/>
                </a:solidFill>
                <a:effectLst/>
              </a:defRPr>
            </a:lvl1pPr>
            <a:extLst/>
          </a:lstStyle>
          <a:p>
            <a:pPr rtl="0"/>
            <a:r>
              <a:rPr lang="fr"/>
              <a:t>Cliquez et modifiez le titre</a:t>
            </a:r>
            <a:endParaRPr lang="en-US"/>
          </a:p>
        </p:txBody>
      </p:sp>
      <p:sp>
        <p:nvSpPr>
          <p:cNvPr id="3" name="Text Placeholder 2"/>
          <p:cNvSpPr>
            <a:spLocks noGrp="1"/>
          </p:cNvSpPr>
          <p:nvPr>
            <p:ph type="body" idx="2"/>
          </p:nvPr>
        </p:nvSpPr>
        <p:spPr>
          <a:xfrm>
            <a:off x="5166175" y="5890612"/>
            <a:ext cx="4645995" cy="1005840"/>
          </a:xfrm>
        </p:spPr>
        <p:txBody>
          <a:bodyPr rtlCol="0"/>
          <a:lstStyle>
            <a:lvl1pPr marL="0" indent="0" algn="l" rtl="0">
              <a:buNone/>
              <a:defRPr sz="1800"/>
            </a:lvl1pPr>
            <a:lvl2pPr algn="l" rtl="0">
              <a:buNone/>
              <a:defRPr sz="1400"/>
            </a:lvl2pPr>
            <a:lvl3pPr algn="l" rtl="0">
              <a:buNone/>
              <a:defRPr sz="1100"/>
            </a:lvl3pPr>
            <a:lvl4pPr algn="l" rtl="0">
              <a:buNone/>
              <a:defRPr sz="1000"/>
            </a:lvl4pPr>
            <a:lvl5pPr algn="l" rtl="0">
              <a:buNone/>
              <a:defRPr sz="1000"/>
            </a:lvl5pPr>
            <a:extLst/>
          </a:lstStyle>
          <a:p>
            <a:pPr lvl="0" rtl="0"/>
            <a:r>
              <a:rPr lang="fr"/>
              <a:t>Cliquez pour modifier les styles du texte du masque</a:t>
            </a:r>
          </a:p>
        </p:txBody>
      </p:sp>
      <p:sp>
        <p:nvSpPr>
          <p:cNvPr id="4" name="Content Placeholder 3"/>
          <p:cNvSpPr>
            <a:spLocks noGrp="1"/>
          </p:cNvSpPr>
          <p:nvPr>
            <p:ph sz="half" idx="1"/>
          </p:nvPr>
        </p:nvSpPr>
        <p:spPr>
          <a:xfrm>
            <a:off x="1068864" y="301752"/>
            <a:ext cx="8743306" cy="5029200"/>
          </a:xfrm>
        </p:spPr>
        <p:txBody>
          <a:bodyPr rtlCol="0"/>
          <a:lstStyle>
            <a:lvl1pPr algn="l" rtl="0">
              <a:defRPr sz="3600"/>
            </a:lvl1pPr>
            <a:lvl2pPr algn="l" rtl="0">
              <a:defRPr sz="3200"/>
            </a:lvl2pPr>
            <a:lvl3pPr algn="l" rtl="0">
              <a:defRPr sz="2700"/>
            </a:lvl3pPr>
            <a:lvl4pPr algn="l" rtl="0">
              <a:defRPr sz="2300"/>
            </a:lvl4pPr>
            <a:lvl5pPr algn="l" rtl="0">
              <a:defRPr sz="23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5"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6"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Tree>
    <p:extLst>
      <p:ext uri="{BB962C8B-B14F-4D97-AF65-F5344CB8AC3E}">
        <p14:creationId xmlns:p14="http://schemas.microsoft.com/office/powerpoint/2010/main" val="161939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Freeform 10"/>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6" name="Freeform 15"/>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7" name="Right Triangle 16"/>
          <p:cNvSpPr>
            <a:spLocks/>
          </p:cNvSpPr>
          <p:nvPr/>
        </p:nvSpPr>
        <p:spPr bwMode="auto">
          <a:xfrm>
            <a:off x="-7062" y="6370378"/>
            <a:ext cx="3977045" cy="1188955"/>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8" name="Straight Connector 18"/>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10128227"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10" name="Chevron 9"/>
          <p:cNvSpPr>
            <a:spLocks noChangeArrowheads="1"/>
          </p:cNvSpPr>
          <p:nvPr/>
        </p:nvSpPr>
        <p:spPr bwMode="auto">
          <a:xfrm>
            <a:off x="9909259"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4" name="Text Placeholder 3"/>
          <p:cNvSpPr>
            <a:spLocks noGrp="1"/>
          </p:cNvSpPr>
          <p:nvPr>
            <p:ph type="body" sz="half" idx="2"/>
          </p:nvPr>
        </p:nvSpPr>
        <p:spPr>
          <a:xfrm>
            <a:off x="1334013" y="5987742"/>
            <a:ext cx="8372766" cy="713055"/>
          </a:xfrm>
          <a:noFill/>
        </p:spPr>
        <p:txBody>
          <a:bodyPr tIns="0" rtlCol="0"/>
          <a:lstStyle>
            <a:lvl1pPr marL="0" marR="20836" indent="0" algn="l" rtl="0">
              <a:buNone/>
              <a:defRPr sz="1600"/>
            </a:lvl1pPr>
            <a:lvl2pPr algn="l" rtl="0">
              <a:defRPr sz="1400"/>
            </a:lvl2pPr>
            <a:lvl3pPr algn="l" rtl="0">
              <a:defRPr sz="1100"/>
            </a:lvl3pPr>
            <a:lvl4pPr algn="l" rtl="0">
              <a:defRPr sz="1000"/>
            </a:lvl4pPr>
            <a:lvl5pPr algn="l" rtl="0">
              <a:defRPr sz="1000"/>
            </a:lvl5pPr>
            <a:extLst/>
          </a:lstStyle>
          <a:p>
            <a:pPr lvl="0" rtl="0"/>
            <a:r>
              <a:rPr lang="fr"/>
              <a:t>Cliquez pour modifier les styles du texte du masque</a:t>
            </a:r>
          </a:p>
        </p:txBody>
      </p:sp>
      <p:sp>
        <p:nvSpPr>
          <p:cNvPr id="3" name="Picture Placeholder 2"/>
          <p:cNvSpPr>
            <a:spLocks noGrp="1"/>
          </p:cNvSpPr>
          <p:nvPr>
            <p:ph type="pic" idx="1"/>
          </p:nvPr>
        </p:nvSpPr>
        <p:spPr>
          <a:xfrm>
            <a:off x="267216" y="208965"/>
            <a:ext cx="10154206" cy="4828032"/>
          </a:xfrm>
          <a:prstGeom prst="rect">
            <a:avLst/>
          </a:prstGeom>
          <a:solidFill>
            <a:schemeClr val="bg2"/>
          </a:solidFill>
          <a:ln>
            <a:solidFill>
              <a:schemeClr val="bg1"/>
            </a:solidFill>
          </a:ln>
          <a:effectLst>
            <a:innerShdw blurRad="95250">
              <a:srgbClr val="000000"/>
            </a:innerShdw>
          </a:effectLst>
        </p:spPr>
        <p:txBody>
          <a:bodyPr rtlCol="0">
            <a:normAutofit/>
          </a:bodyPr>
          <a:lstStyle>
            <a:lvl1pPr marL="0" indent="0" algn="l" rtl="0">
              <a:buNone/>
              <a:defRPr sz="3600"/>
            </a:lvl1pPr>
            <a:extLst/>
          </a:lstStyle>
          <a:p>
            <a:pPr lvl="0" rtl="0"/>
            <a:r>
              <a:rPr lang="fr" noProof="0"/>
              <a:t>Faire glisser l'image vers l'espace réservé ou cliquer sur l'icône pour l'ajouter</a:t>
            </a:r>
            <a:endParaRPr lang="en-US" noProof="0" dirty="0"/>
          </a:p>
        </p:txBody>
      </p:sp>
      <p:sp>
        <p:nvSpPr>
          <p:cNvPr id="2" name="Title 1"/>
          <p:cNvSpPr>
            <a:spLocks noGrp="1"/>
          </p:cNvSpPr>
          <p:nvPr>
            <p:ph type="title"/>
          </p:nvPr>
        </p:nvSpPr>
        <p:spPr>
          <a:xfrm>
            <a:off x="267216" y="5351634"/>
            <a:ext cx="9439564" cy="618939"/>
          </a:xfrm>
          <a:noFill/>
        </p:spPr>
        <p:txBody>
          <a:bodyPr rtlCol="0" anchor="t">
            <a:sp3d prstMaterial="softEdge"/>
          </a:bodyPr>
          <a:lstStyle>
            <a:lvl1pPr marR="0" algn="l" rtl="0">
              <a:buNone/>
              <a:defRPr sz="3400" b="0">
                <a:solidFill>
                  <a:schemeClr val="accent1"/>
                </a:solidFill>
                <a:effectLst>
                  <a:outerShdw blurRad="50800" dist="25000" dir="5400000" algn="t" rotWithShape="0">
                    <a:prstClr val="black">
                      <a:alpha val="45000"/>
                    </a:prstClr>
                  </a:outerShdw>
                </a:effectLst>
              </a:defRPr>
            </a:lvl1pPr>
            <a:extLst/>
          </a:lstStyle>
          <a:p>
            <a:pPr rtl="0"/>
            <a:r>
              <a:rPr lang="fr"/>
              <a:t>Cliquez et modifiez le titre</a:t>
            </a:r>
            <a:endParaRPr lang="en-US"/>
          </a:p>
        </p:txBody>
      </p:sp>
      <p:sp>
        <p:nvSpPr>
          <p:cNvPr id="11"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12"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13" name="Slide Number Placeholder 6"/>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265902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ight Triangle 13"/>
          <p:cNvSpPr>
            <a:spLocks/>
          </p:cNvSpPr>
          <p:nvPr userDrawn="1"/>
        </p:nvSpPr>
        <p:spPr bwMode="auto">
          <a:xfrm>
            <a:off x="-7062" y="6370378"/>
            <a:ext cx="3977045" cy="1188955"/>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dirty="0">
              <a:solidFill>
                <a:srgbClr val="FFFFFF"/>
              </a:solidFill>
              <a:latin typeface="Lucida Sans Unicode" charset="0"/>
            </a:endParaRPr>
          </a:p>
        </p:txBody>
      </p:sp>
      <p:sp>
        <p:nvSpPr>
          <p:cNvPr id="13" name="Freeform 12"/>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12" name="Freeform 11"/>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cxnSp>
        <p:nvCxnSpPr>
          <p:cNvPr id="15" name="Straight Connector 14"/>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34432" y="302102"/>
            <a:ext cx="9619774" cy="1014325"/>
          </a:xfrm>
          <a:prstGeom prst="rect">
            <a:avLst/>
          </a:prstGeom>
        </p:spPr>
        <p:txBody>
          <a:bodyPr vert="horz" lIns="104178" tIns="52089" rIns="104178" bIns="52089" rtlCol="0" anchor="ctr">
            <a:normAutofit/>
            <a:scene3d>
              <a:camera prst="orthographicFront"/>
              <a:lightRig rig="soft" dir="t"/>
            </a:scene3d>
            <a:sp3d prstMaterial="softEdge">
              <a:bevelT w="25400" h="25400"/>
            </a:sp3d>
          </a:bodyPr>
          <a:lstStyle>
            <a:extLst/>
          </a:lstStyle>
          <a:p>
            <a:pPr rtl="0"/>
            <a:r>
              <a:rPr lang="fr"/>
              <a:t>Cliquez et modifiez le titre</a:t>
            </a:r>
            <a:endParaRPr lang="en-US" dirty="0"/>
          </a:p>
        </p:txBody>
      </p:sp>
      <p:sp>
        <p:nvSpPr>
          <p:cNvPr id="1033" name="Text Placeholder 29"/>
          <p:cNvSpPr>
            <a:spLocks noGrp="1"/>
          </p:cNvSpPr>
          <p:nvPr>
            <p:ph type="body" idx="1"/>
          </p:nvPr>
        </p:nvSpPr>
        <p:spPr bwMode="auto">
          <a:xfrm>
            <a:off x="534432" y="1629252"/>
            <a:ext cx="9619774" cy="443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4178" tIns="52089" rIns="104178" bIns="52089" numCol="1" rtlCol="0" anchor="t" anchorCtr="0" compatLnSpc="1">
            <a:prstTxWarp prst="textNoShape">
              <a:avLst/>
            </a:prstTxWarp>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ltLang="zh-CN" dirty="0"/>
          </a:p>
        </p:txBody>
      </p:sp>
      <p:pic>
        <p:nvPicPr>
          <p:cNvPr id="11" name="Picture 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9468740" y="6164153"/>
            <a:ext cx="1058142" cy="77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
          <p:cNvSpPr txBox="1"/>
          <p:nvPr userDrawn="1"/>
        </p:nvSpPr>
        <p:spPr>
          <a:xfrm>
            <a:off x="6477278" y="6862995"/>
            <a:ext cx="3967943" cy="689934"/>
          </a:xfrm>
          <a:prstGeom prst="rect">
            <a:avLst/>
          </a:prstGeom>
          <a:noFill/>
        </p:spPr>
        <p:txBody>
          <a:bodyPr wrap="none" lIns="104141" tIns="52071" rIns="104141" bIns="52071" rtlCol="0">
            <a:spAutoFit/>
          </a:bodyPr>
          <a:lstStyle/>
          <a:p>
            <a:pPr algn="r" rtl="0"/>
            <a:r>
              <a:rPr lang="fr" sz="1900">
                <a:solidFill>
                  <a:schemeClr val="accent4"/>
                </a:solidFill>
              </a:rPr>
              <a:t>Global Laboratory Initiative</a:t>
            </a:r>
          </a:p>
          <a:p>
            <a:pPr algn="r" rtl="0"/>
            <a:r>
              <a:rPr lang="fr" sz="1900" b="1">
                <a:solidFill>
                  <a:schemeClr val="accent5"/>
                </a:solidFill>
              </a:rPr>
              <a:t>Xpert MTB/RIF Training Package</a:t>
            </a:r>
          </a:p>
        </p:txBody>
      </p:sp>
      <p:sp>
        <p:nvSpPr>
          <p:cNvPr id="24" name="Espace réservé du numéro de diapositive 2"/>
          <p:cNvSpPr txBox="1">
            <a:spLocks/>
          </p:cNvSpPr>
          <p:nvPr userDrawn="1"/>
        </p:nvSpPr>
        <p:spPr>
          <a:xfrm>
            <a:off x="41493" y="7062665"/>
            <a:ext cx="910338" cy="432049"/>
          </a:xfrm>
          <a:prstGeom prst="rect">
            <a:avLst/>
          </a:prstGeom>
        </p:spPr>
        <p:txBody>
          <a:bodyPr lIns="104178" tIns="52089" rIns="104178" bIns="52089" rtlCol="0"/>
          <a:lstStyle>
            <a:defPPr>
              <a:defRPr lang="zh-CN"/>
            </a:defPPr>
            <a:lvl1pPr algn="l" rtl="0" fontAlgn="base">
              <a:spcBef>
                <a:spcPct val="0"/>
              </a:spcBef>
              <a:spcAft>
                <a:spcPct val="0"/>
              </a:spcAft>
              <a:defRPr kern="1200">
                <a:solidFill>
                  <a:schemeClr val="tx1"/>
                </a:solidFill>
                <a:latin typeface="Arial" charset="0"/>
                <a:ea typeface="黑体" charset="0"/>
                <a:cs typeface="黑体" charset="0"/>
              </a:defRPr>
            </a:lvl1pPr>
            <a:lvl2pPr marL="457200" algn="l" rtl="0" fontAlgn="base">
              <a:spcBef>
                <a:spcPct val="0"/>
              </a:spcBef>
              <a:spcAft>
                <a:spcPct val="0"/>
              </a:spcAft>
              <a:defRPr kern="1200">
                <a:solidFill>
                  <a:schemeClr val="tx1"/>
                </a:solidFill>
                <a:latin typeface="Arial" charset="0"/>
                <a:ea typeface="黑体" charset="0"/>
                <a:cs typeface="黑体" charset="0"/>
              </a:defRPr>
            </a:lvl2pPr>
            <a:lvl3pPr marL="914400" algn="l" rtl="0" fontAlgn="base">
              <a:spcBef>
                <a:spcPct val="0"/>
              </a:spcBef>
              <a:spcAft>
                <a:spcPct val="0"/>
              </a:spcAft>
              <a:defRPr kern="1200">
                <a:solidFill>
                  <a:schemeClr val="tx1"/>
                </a:solidFill>
                <a:latin typeface="Arial" charset="0"/>
                <a:ea typeface="黑体" charset="0"/>
                <a:cs typeface="黑体" charset="0"/>
              </a:defRPr>
            </a:lvl3pPr>
            <a:lvl4pPr marL="1371600" algn="l" rtl="0" fontAlgn="base">
              <a:spcBef>
                <a:spcPct val="0"/>
              </a:spcBef>
              <a:spcAft>
                <a:spcPct val="0"/>
              </a:spcAft>
              <a:defRPr kern="1200">
                <a:solidFill>
                  <a:schemeClr val="tx1"/>
                </a:solidFill>
                <a:latin typeface="Arial" charset="0"/>
                <a:ea typeface="黑体" charset="0"/>
                <a:cs typeface="黑体" charset="0"/>
              </a:defRPr>
            </a:lvl4pPr>
            <a:lvl5pPr marL="1828800" algn="l" rtl="0" fontAlgn="base">
              <a:spcBef>
                <a:spcPct val="0"/>
              </a:spcBef>
              <a:spcAft>
                <a:spcPct val="0"/>
              </a:spcAft>
              <a:defRPr kern="1200">
                <a:solidFill>
                  <a:schemeClr val="tx1"/>
                </a:solidFill>
                <a:latin typeface="Arial" charset="0"/>
                <a:ea typeface="黑体" charset="0"/>
                <a:cs typeface="黑体" charset="0"/>
              </a:defRPr>
            </a:lvl5pPr>
            <a:lvl6pPr marL="2286000" algn="l" defTabSz="457200" rtl="0" eaLnBrk="1" latinLnBrk="0" hangingPunct="1">
              <a:defRPr kern="1200">
                <a:solidFill>
                  <a:schemeClr val="tx1"/>
                </a:solidFill>
                <a:latin typeface="Arial" charset="0"/>
                <a:ea typeface="黑体" charset="0"/>
                <a:cs typeface="黑体" charset="0"/>
              </a:defRPr>
            </a:lvl6pPr>
            <a:lvl7pPr marL="2743200" algn="l" defTabSz="457200" rtl="0" eaLnBrk="1" latinLnBrk="0" hangingPunct="1">
              <a:defRPr kern="1200">
                <a:solidFill>
                  <a:schemeClr val="tx1"/>
                </a:solidFill>
                <a:latin typeface="Arial" charset="0"/>
                <a:ea typeface="黑体" charset="0"/>
                <a:cs typeface="黑体" charset="0"/>
              </a:defRPr>
            </a:lvl7pPr>
            <a:lvl8pPr marL="3200400" algn="l" defTabSz="457200" rtl="0" eaLnBrk="1" latinLnBrk="0" hangingPunct="1">
              <a:defRPr kern="1200">
                <a:solidFill>
                  <a:schemeClr val="tx1"/>
                </a:solidFill>
                <a:latin typeface="Arial" charset="0"/>
                <a:ea typeface="黑体" charset="0"/>
                <a:cs typeface="黑体" charset="0"/>
              </a:defRPr>
            </a:lvl8pPr>
            <a:lvl9pPr marL="3657600" algn="l" defTabSz="457200" rtl="0" eaLnBrk="1" latinLnBrk="0" hangingPunct="1">
              <a:defRPr kern="1200">
                <a:solidFill>
                  <a:schemeClr val="tx1"/>
                </a:solidFill>
                <a:latin typeface="Arial" charset="0"/>
                <a:ea typeface="黑体" charset="0"/>
                <a:cs typeface="黑体" charset="0"/>
              </a:defRPr>
            </a:lvl9pPr>
          </a:lstStyle>
          <a:p>
            <a:pPr algn="r" rtl="0"/>
            <a:r>
              <a:rPr lang="fr">
                <a:solidFill>
                  <a:srgbClr val="39639D"/>
                </a:solidFill>
              </a:rPr>
              <a:t>-</a:t>
            </a:r>
            <a:r>
              <a:rPr lang="en-US" altLang="zh-CN" smtClean="0">
                <a:solidFill>
                  <a:schemeClr val="bg1"/>
                </a:solidFill>
              </a:rPr>
              <a:t>‹#›</a:t>
            </a:r>
            <a:r>
              <a:rPr lang="fr">
                <a:solidFill>
                  <a:srgbClr val="39639D"/>
                </a:solidFill>
              </a:rPr>
              <a:t>-</a:t>
            </a:r>
            <a:endParaRPr lang="en-US" altLang="zh-CN" dirty="0">
              <a:solidFill>
                <a:srgbClr val="39639D"/>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3" r:id="rId2"/>
    <p:sldLayoutId id="2147483718" r:id="rId3"/>
    <p:sldLayoutId id="2147483719" r:id="rId4"/>
    <p:sldLayoutId id="2147483720" r:id="rId5"/>
    <p:sldLayoutId id="2147483721" r:id="rId6"/>
    <p:sldLayoutId id="2147483714" r:id="rId7"/>
    <p:sldLayoutId id="2147483722" r:id="rId8"/>
    <p:sldLayoutId id="2147483723" r:id="rId9"/>
    <p:sldLayoutId id="2147483715" r:id="rId10"/>
    <p:sldLayoutId id="2147483716" r:id="rId11"/>
    <p:sldLayoutId id="2147483724" r:id="rId12"/>
  </p:sldLayoutIdLst>
  <p:hf hdr="0" ftr="0" dt="0"/>
  <p:txStyles>
    <p:titleStyle>
      <a:lvl1pPr algn="l" rtl="0" eaLnBrk="1" fontAlgn="base" hangingPunct="1">
        <a:spcBef>
          <a:spcPct val="0"/>
        </a:spcBef>
        <a:spcAft>
          <a:spcPct val="0"/>
        </a:spcAft>
        <a:defRPr sz="4700" b="1" kern="1200">
          <a:solidFill>
            <a:schemeClr val="tx2"/>
          </a:solidFill>
          <a:effectLst>
            <a:outerShdw blurRad="31750" dist="25400" dir="5400000" algn="tl" rotWithShape="0">
              <a:srgbClr val="000000">
                <a:alpha val="25000"/>
              </a:srgbClr>
            </a:outerShdw>
          </a:effectLst>
          <a:latin typeface="+mj-lt"/>
          <a:ea typeface="+mj-ea"/>
          <a:cs typeface="黑体" charset="0"/>
        </a:defRPr>
      </a:lvl1pPr>
      <a:lvl2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2pPr>
      <a:lvl3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3pPr>
      <a:lvl4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4pPr>
      <a:lvl5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5pPr>
      <a:lvl6pPr marL="520888" algn="l" rtl="0" eaLnBrk="1" fontAlgn="base" hangingPunct="1">
        <a:spcBef>
          <a:spcPct val="0"/>
        </a:spcBef>
        <a:spcAft>
          <a:spcPct val="0"/>
        </a:spcAft>
        <a:defRPr sz="4700" b="1">
          <a:solidFill>
            <a:schemeClr val="tx2"/>
          </a:solidFill>
          <a:latin typeface="Lucida Sans Unicode" pitchFamily="34" charset="0"/>
          <a:ea typeface="黑体" pitchFamily="2" charset="-122"/>
        </a:defRPr>
      </a:lvl6pPr>
      <a:lvl7pPr marL="1041776" algn="l" rtl="0" eaLnBrk="1" fontAlgn="base" hangingPunct="1">
        <a:spcBef>
          <a:spcPct val="0"/>
        </a:spcBef>
        <a:spcAft>
          <a:spcPct val="0"/>
        </a:spcAft>
        <a:defRPr sz="4700" b="1">
          <a:solidFill>
            <a:schemeClr val="tx2"/>
          </a:solidFill>
          <a:latin typeface="Lucida Sans Unicode" pitchFamily="34" charset="0"/>
          <a:ea typeface="黑体" pitchFamily="2" charset="-122"/>
        </a:defRPr>
      </a:lvl7pPr>
      <a:lvl8pPr marL="1562664" algn="l" rtl="0" eaLnBrk="1" fontAlgn="base" hangingPunct="1">
        <a:spcBef>
          <a:spcPct val="0"/>
        </a:spcBef>
        <a:spcAft>
          <a:spcPct val="0"/>
        </a:spcAft>
        <a:defRPr sz="4700" b="1">
          <a:solidFill>
            <a:schemeClr val="tx2"/>
          </a:solidFill>
          <a:latin typeface="Lucida Sans Unicode" pitchFamily="34" charset="0"/>
          <a:ea typeface="黑体" pitchFamily="2" charset="-122"/>
        </a:defRPr>
      </a:lvl8pPr>
      <a:lvl9pPr marL="2083552" algn="l" rtl="0" eaLnBrk="1" fontAlgn="base" hangingPunct="1">
        <a:spcBef>
          <a:spcPct val="0"/>
        </a:spcBef>
        <a:spcAft>
          <a:spcPct val="0"/>
        </a:spcAft>
        <a:defRPr sz="4700" b="1">
          <a:solidFill>
            <a:schemeClr val="tx2"/>
          </a:solidFill>
          <a:latin typeface="Lucida Sans Unicode" pitchFamily="34" charset="0"/>
          <a:ea typeface="黑体" pitchFamily="2" charset="-122"/>
        </a:defRPr>
      </a:lvl9pPr>
      <a:extLst/>
    </p:titleStyle>
    <p:body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tx1"/>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0888" algn="l" rtl="0" eaLnBrk="1" latinLnBrk="0" hangingPunct="1">
        <a:defRPr kumimoji="0" kern="1200">
          <a:solidFill>
            <a:schemeClr val="tx1"/>
          </a:solidFill>
          <a:latin typeface="+mn-lt"/>
          <a:ea typeface="+mn-ea"/>
          <a:cs typeface="+mn-cs"/>
        </a:defRPr>
      </a:lvl2pPr>
      <a:lvl3pPr marL="1041776" algn="l" rtl="0" eaLnBrk="1" latinLnBrk="0" hangingPunct="1">
        <a:defRPr kumimoji="0" kern="1200">
          <a:solidFill>
            <a:schemeClr val="tx1"/>
          </a:solidFill>
          <a:latin typeface="+mn-lt"/>
          <a:ea typeface="+mn-ea"/>
          <a:cs typeface="+mn-cs"/>
        </a:defRPr>
      </a:lvl3pPr>
      <a:lvl4pPr marL="1562664" algn="l" rtl="0" eaLnBrk="1" latinLnBrk="0" hangingPunct="1">
        <a:defRPr kumimoji="0" kern="1200">
          <a:solidFill>
            <a:schemeClr val="tx1"/>
          </a:solidFill>
          <a:latin typeface="+mn-lt"/>
          <a:ea typeface="+mn-ea"/>
          <a:cs typeface="+mn-cs"/>
        </a:defRPr>
      </a:lvl4pPr>
      <a:lvl5pPr marL="2083552" algn="l" rtl="0" eaLnBrk="1" latinLnBrk="0" hangingPunct="1">
        <a:defRPr kumimoji="0" kern="1200">
          <a:solidFill>
            <a:schemeClr val="tx1"/>
          </a:solidFill>
          <a:latin typeface="+mn-lt"/>
          <a:ea typeface="+mn-ea"/>
          <a:cs typeface="+mn-cs"/>
        </a:defRPr>
      </a:lvl5pPr>
      <a:lvl6pPr marL="2604440" algn="l" rtl="0" eaLnBrk="1" latinLnBrk="0" hangingPunct="1">
        <a:defRPr kumimoji="0" kern="1200">
          <a:solidFill>
            <a:schemeClr val="tx1"/>
          </a:solidFill>
          <a:latin typeface="+mn-lt"/>
          <a:ea typeface="+mn-ea"/>
          <a:cs typeface="+mn-cs"/>
        </a:defRPr>
      </a:lvl6pPr>
      <a:lvl7pPr marL="3125328" algn="l" rtl="0" eaLnBrk="1" latinLnBrk="0" hangingPunct="1">
        <a:defRPr kumimoji="0" kern="1200">
          <a:solidFill>
            <a:schemeClr val="tx1"/>
          </a:solidFill>
          <a:latin typeface="+mn-lt"/>
          <a:ea typeface="+mn-ea"/>
          <a:cs typeface="+mn-cs"/>
        </a:defRPr>
      </a:lvl7pPr>
      <a:lvl8pPr marL="3646216" algn="l" rtl="0" eaLnBrk="1" latinLnBrk="0" hangingPunct="1">
        <a:defRPr kumimoji="0" kern="1200">
          <a:solidFill>
            <a:schemeClr val="tx1"/>
          </a:solidFill>
          <a:latin typeface="+mn-lt"/>
          <a:ea typeface="+mn-ea"/>
          <a:cs typeface="+mn-cs"/>
        </a:defRPr>
      </a:lvl8pPr>
      <a:lvl9pPr marL="416710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techsupport@cepheid.com" TargetMode="External"/><Relationship Id="rId2" Type="http://schemas.openxmlformats.org/officeDocument/2006/relationships/hyperlink" Target="mailto:support@cepheideurope.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oleObject" Target="../embeddings/Microsoft_Excel_97-2003_Worksheet1.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135727" y="1827684"/>
            <a:ext cx="9258904" cy="1520968"/>
          </a:xfrm>
          <a:prstGeom prst="rect">
            <a:avLst/>
          </a:prstGeom>
          <a:noFill/>
          <a:ln w="9525">
            <a:noFill/>
            <a:miter lim="800000"/>
            <a:headEnd/>
            <a:tailEnd/>
          </a:ln>
          <a:effec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 sz="4600" dirty="0">
                <a:solidFill>
                  <a:schemeClr val="accent5"/>
                </a:solidFill>
                <a:effectLst>
                  <a:outerShdw blurRad="38100" dist="38100" dir="2700000" algn="tl">
                    <a:srgbClr val="DDDDDD"/>
                  </a:outerShdw>
                </a:effectLst>
              </a:rPr>
              <a:t>Module 10 : </a:t>
            </a:r>
          </a:p>
          <a:p>
            <a:pPr rtl="0" eaLnBrk="1" hangingPunct="1"/>
            <a:r>
              <a:rPr lang="fr" sz="4600" dirty="0" smtClean="0">
                <a:solidFill>
                  <a:schemeClr val="accent5"/>
                </a:solidFill>
                <a:effectLst>
                  <a:outerShdw blurRad="38100" dist="38100" dir="2700000" algn="tl">
                    <a:srgbClr val="DDDDDD"/>
                  </a:outerShdw>
                </a:effectLst>
              </a:rPr>
              <a:t>Entretien</a:t>
            </a:r>
            <a:endParaRPr lang="en-US" altLang="zh-CN" sz="4600" dirty="0">
              <a:solidFill>
                <a:schemeClr val="accent5"/>
              </a:solidFill>
              <a:effectLst>
                <a:outerShdw blurRad="38100" dist="38100" dir="2700000" algn="tl">
                  <a:srgbClr val="DDDDDD"/>
                </a:outerShdw>
              </a:effectLst>
            </a:endParaRPr>
          </a:p>
        </p:txBody>
      </p:sp>
      <p:sp>
        <p:nvSpPr>
          <p:cNvPr id="9220" name="TextBox 3"/>
          <p:cNvSpPr txBox="1">
            <a:spLocks noChangeArrowheads="1"/>
          </p:cNvSpPr>
          <p:nvPr/>
        </p:nvSpPr>
        <p:spPr bwMode="auto">
          <a:xfrm>
            <a:off x="1219898" y="6679407"/>
            <a:ext cx="9582313" cy="3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a:r>
              <a:rPr lang="fr" dirty="0">
                <a:solidFill>
                  <a:schemeClr val="bg1"/>
                </a:solidFill>
              </a:rPr>
              <a:t>Global Laboratory Initiative – </a:t>
            </a:r>
            <a:r>
              <a:rPr lang="fr" dirty="0" smtClean="0">
                <a:solidFill>
                  <a:schemeClr val="bg1"/>
                </a:solidFill>
              </a:rPr>
              <a:t>Module de </a:t>
            </a:r>
            <a:r>
              <a:rPr lang="fr" dirty="0">
                <a:solidFill>
                  <a:schemeClr val="bg1"/>
                </a:solidFill>
              </a:rPr>
              <a:t>formation sur Xpert MTB/RIF</a:t>
            </a:r>
            <a:endParaRPr lang="en-US"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8756" y="207504"/>
            <a:ext cx="215988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p:nvPr/>
        </p:nvSpPr>
        <p:spPr>
          <a:xfrm>
            <a:off x="1183439" y="4203948"/>
            <a:ext cx="4520920" cy="604821"/>
          </a:xfrm>
          <a:prstGeom prst="rect">
            <a:avLst/>
          </a:prstGeom>
          <a:noFill/>
        </p:spPr>
        <p:txBody>
          <a:bodyPr wrap="square" lIns="104306" tIns="52153" rIns="104306" bIns="52153" rtlCol="0">
            <a:spAutoFit/>
          </a:bodyPr>
          <a:lstStyle/>
          <a:p>
            <a:pPr rtl="0"/>
            <a:r>
              <a:rPr lang="fr" sz="2000" kern="1200">
                <a:solidFill>
                  <a:srgbClr val="421C5E"/>
                </a:solidFill>
              </a:rPr>
              <a:t>Diapositives adaptées par Cepheid</a:t>
            </a:r>
            <a:endParaRPr lang="en-US" sz="2000" kern="1200" dirty="0">
              <a:solidFill>
                <a:srgbClr val="421C5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609342" y="1557049"/>
            <a:ext cx="9703529" cy="4447099"/>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fontScale="70000" lnSpcReduction="20000"/>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513681" indent="-513681" rtl="0">
              <a:buFont typeface="+mj-lt"/>
              <a:buAutoNum type="arabicPeriod"/>
            </a:pPr>
            <a:r>
              <a:rPr lang="fr" b="0">
                <a:latin typeface="Calibri" pitchFamily="34" charset="0"/>
              </a:rPr>
              <a:t>Humectez la lingette, le tissu ou le tampon de la solution d'hypochlorite de sodium.</a:t>
            </a:r>
            <a:endParaRPr lang="en-US" b="0" dirty="0">
              <a:latin typeface="Calibri" pitchFamily="34" charset="0"/>
            </a:endParaRPr>
          </a:p>
          <a:p>
            <a:pPr marL="513681" indent="-513681" rtl="0">
              <a:buFont typeface="+mj-lt"/>
              <a:buAutoNum type="arabicPeriod"/>
            </a:pPr>
            <a:r>
              <a:rPr lang="fr" b="0">
                <a:latin typeface="Calibri" pitchFamily="34" charset="0"/>
              </a:rPr>
              <a:t>Essuyez la surface ou l'élément à nettoyer avec la lingette, le tissu ou le tampon. </a:t>
            </a:r>
            <a:endParaRPr lang="en-US" b="0" dirty="0">
              <a:latin typeface="Calibri" pitchFamily="34" charset="0"/>
            </a:endParaRPr>
          </a:p>
          <a:p>
            <a:pPr marL="513681" indent="-513681" rtl="0">
              <a:buFont typeface="+mj-lt"/>
              <a:buAutoNum type="arabicPeriod"/>
            </a:pPr>
            <a:r>
              <a:rPr lang="fr" b="0">
                <a:latin typeface="Calibri" pitchFamily="34" charset="0"/>
              </a:rPr>
              <a:t>Jetez la lingette, le tissu ou le tampon usagé.</a:t>
            </a:r>
            <a:endParaRPr lang="en-US" b="0" dirty="0">
              <a:latin typeface="Calibri" pitchFamily="34" charset="0"/>
            </a:endParaRPr>
          </a:p>
          <a:p>
            <a:pPr marL="513681" indent="-513681" rtl="0">
              <a:buFont typeface="+mj-lt"/>
              <a:buAutoNum type="arabicPeriod"/>
            </a:pPr>
            <a:r>
              <a:rPr lang="fr" b="0">
                <a:latin typeface="Calibri" pitchFamily="34" charset="0"/>
              </a:rPr>
              <a:t>Attendez 10 minutes. </a:t>
            </a:r>
            <a:endParaRPr lang="en-US" b="0" dirty="0">
              <a:latin typeface="Calibri" pitchFamily="34" charset="0"/>
            </a:endParaRPr>
          </a:p>
          <a:p>
            <a:pPr marL="513681" indent="-513681" rtl="0">
              <a:buFont typeface="+mj-lt"/>
              <a:buAutoNum type="arabicPeriod"/>
            </a:pPr>
            <a:r>
              <a:rPr lang="fr" b="0">
                <a:latin typeface="Calibri" pitchFamily="34" charset="0"/>
              </a:rPr>
              <a:t>Humectez une autre lingette, tissu ou tampon de la solution de l'éthanol ou de l’alcool isopropylique. </a:t>
            </a:r>
            <a:endParaRPr lang="en-US" b="0" dirty="0">
              <a:latin typeface="Calibri" pitchFamily="34" charset="0"/>
            </a:endParaRPr>
          </a:p>
          <a:p>
            <a:pPr marL="513681" indent="-513681" rtl="0">
              <a:buFont typeface="+mj-lt"/>
              <a:buAutoNum type="arabicPeriod"/>
            </a:pPr>
            <a:r>
              <a:rPr lang="fr" b="0">
                <a:latin typeface="Calibri" pitchFamily="34" charset="0"/>
              </a:rPr>
              <a:t>Essuyez la surface ou l'élément à nettoyer avec la lingette, le tissu ou le tampon. </a:t>
            </a:r>
            <a:endParaRPr lang="en-US" b="0" dirty="0">
              <a:latin typeface="Calibri" pitchFamily="34" charset="0"/>
            </a:endParaRPr>
          </a:p>
          <a:p>
            <a:pPr marL="513681" indent="-513681" rtl="0">
              <a:buFont typeface="+mj-lt"/>
              <a:buAutoNum type="arabicPeriod"/>
            </a:pPr>
            <a:r>
              <a:rPr lang="fr" b="0">
                <a:latin typeface="Calibri" pitchFamily="34" charset="0"/>
              </a:rPr>
              <a:t>Jetez la lingette, le tissu ou le tampon usagé. </a:t>
            </a:r>
            <a:endParaRPr lang="en-US" b="0" dirty="0">
              <a:latin typeface="Calibri" pitchFamily="34" charset="0"/>
            </a:endParaRPr>
          </a:p>
          <a:p>
            <a:pPr marL="513681" indent="-513681" rtl="0">
              <a:buFont typeface="+mj-lt"/>
              <a:buAutoNum type="arabicPeriod"/>
            </a:pPr>
            <a:r>
              <a:rPr lang="fr" b="0">
                <a:latin typeface="Calibri" pitchFamily="34" charset="0"/>
              </a:rPr>
              <a:t>Répétez les étapes 5 à 7. </a:t>
            </a:r>
            <a:endParaRPr lang="en-US" b="0" dirty="0">
              <a:latin typeface="Calibri" pitchFamily="34" charset="0"/>
            </a:endParaRPr>
          </a:p>
          <a:p>
            <a:pPr marL="938578" lvl="1" indent="-342454" rtl="0">
              <a:spcAft>
                <a:spcPts val="0"/>
              </a:spcAft>
              <a:buFont typeface="+mj-lt"/>
              <a:buAutoNum type="arabicPeriod"/>
            </a:pPr>
            <a:endParaRPr lang="en-US" sz="1700" dirty="0">
              <a:latin typeface="Calibri" pitchFamily="34" charset="0"/>
            </a:endParaRPr>
          </a:p>
        </p:txBody>
      </p:sp>
      <p:sp>
        <p:nvSpPr>
          <p:cNvPr id="6"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Procédures de désinfection</a:t>
            </a:r>
          </a:p>
          <a:p>
            <a:pPr algn="ctr" defTabSz="1041632" rtl="0"/>
            <a:r>
              <a:rPr lang="fr" sz="2800">
                <a:latin typeface="Calibri" pitchFamily="34" charset="0"/>
              </a:rPr>
              <a:t>pour la zone de travail, les surfaces de la baie de cartouche, du piston et de l’équipement</a:t>
            </a:r>
          </a:p>
        </p:txBody>
      </p:sp>
    </p:spTree>
    <p:extLst>
      <p:ext uri="{BB962C8B-B14F-4D97-AF65-F5344CB8AC3E}">
        <p14:creationId xmlns:p14="http://schemas.microsoft.com/office/powerpoint/2010/main" val="2039053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Tâches quotidiennes</a:t>
            </a:r>
          </a:p>
        </p:txBody>
      </p:sp>
      <p:sp>
        <p:nvSpPr>
          <p:cNvPr id="5" name="Content Placeholder 8"/>
          <p:cNvSpPr>
            <a:spLocks noGrp="1"/>
          </p:cNvSpPr>
          <p:nvPr>
            <p:ph idx="1"/>
          </p:nvPr>
        </p:nvSpPr>
        <p:spPr>
          <a:xfrm>
            <a:off x="517295" y="1668432"/>
            <a:ext cx="9692132" cy="4191700"/>
          </a:xfrm>
        </p:spPr>
        <p:txBody>
          <a:bodyPr rtlCol="0"/>
          <a:lstStyle/>
          <a:p>
            <a:pPr rtl="0">
              <a:spcAft>
                <a:spcPts val="0"/>
              </a:spcAft>
            </a:pPr>
            <a:r>
              <a:rPr lang="fr" sz="2400">
                <a:latin typeface="Calibri" pitchFamily="34" charset="0"/>
              </a:rPr>
              <a:t>Après le test, retirez les cartouches de l'équipement.</a:t>
            </a:r>
          </a:p>
          <a:p>
            <a:pPr rtl="0">
              <a:spcAft>
                <a:spcPts val="0"/>
              </a:spcAft>
            </a:pPr>
            <a:r>
              <a:rPr lang="fr" sz="2400">
                <a:latin typeface="Calibri" pitchFamily="34" charset="0"/>
              </a:rPr>
              <a:t>Débarrassez-vous des cartouches dans le conteneur à déchets biodangereux adéquat.</a:t>
            </a:r>
          </a:p>
          <a:p>
            <a:pPr rtl="0">
              <a:spcAft>
                <a:spcPts val="0"/>
              </a:spcAft>
            </a:pPr>
            <a:r>
              <a:rPr lang="fr" sz="2400">
                <a:latin typeface="Calibri" pitchFamily="34" charset="0"/>
                <a:sym typeface="Wingdings" pitchFamily="2" charset="2"/>
              </a:rPr>
              <a:t>Dégagez la zone de travail de tout encombrement.</a:t>
            </a:r>
          </a:p>
          <a:p>
            <a:pPr rtl="0">
              <a:spcAft>
                <a:spcPts val="0"/>
              </a:spcAft>
            </a:pPr>
            <a:r>
              <a:rPr lang="fr" sz="2400">
                <a:latin typeface="Calibri" pitchFamily="34" charset="0"/>
                <a:sym typeface="Wingdings" pitchFamily="2" charset="2"/>
              </a:rPr>
              <a:t>Désinfectez la zone de travail.</a:t>
            </a:r>
          </a:p>
          <a:p>
            <a:pPr rtl="0">
              <a:spcAft>
                <a:spcPts val="0"/>
              </a:spcAft>
            </a:pPr>
            <a:r>
              <a:rPr lang="fr" sz="2400">
                <a:latin typeface="Calibri" pitchFamily="34" charset="0"/>
              </a:rPr>
              <a:t>Assurez 10 cm d'espace autour de tous les côtés de l'équipement.</a:t>
            </a:r>
          </a:p>
          <a:p>
            <a:pPr rtl="0">
              <a:spcAft>
                <a:spcPts val="0"/>
              </a:spcAft>
            </a:pPr>
            <a:r>
              <a:rPr lang="fr" sz="2400">
                <a:latin typeface="Calibri" pitchFamily="34" charset="0"/>
              </a:rPr>
              <a:t>Mettez le pare-poussière lorsque l'équipement n’est pas utilisé, afin de réduire l’accumulation de la poussière dans le système</a:t>
            </a:r>
          </a:p>
          <a:p>
            <a:pPr marL="938578" lvl="1" indent="-342454" rtl="0">
              <a:spcAft>
                <a:spcPts val="0"/>
              </a:spcAft>
              <a:buFont typeface="+mj-lt"/>
              <a:buAutoNum type="arabicPeriod"/>
            </a:pPr>
            <a:endParaRPr lang="en-US" dirty="0">
              <a:latin typeface="Calibri" pitchFamily="34" charset="0"/>
            </a:endParaRPr>
          </a:p>
        </p:txBody>
      </p:sp>
    </p:spTree>
    <p:extLst>
      <p:ext uri="{BB962C8B-B14F-4D97-AF65-F5344CB8AC3E}">
        <p14:creationId xmlns:p14="http://schemas.microsoft.com/office/powerpoint/2010/main" val="8583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Tâches hebdomadaires :</a:t>
            </a:r>
          </a:p>
          <a:p>
            <a:pPr algn="ctr" defTabSz="1041632" rtl="0"/>
            <a:r>
              <a:rPr lang="fr" sz="3600">
                <a:latin typeface="Calibri" pitchFamily="34" charset="0"/>
              </a:rPr>
              <a:t> Désinfecter l'intérieur de la baie de cartouche</a:t>
            </a:r>
          </a:p>
        </p:txBody>
      </p:sp>
      <p:sp>
        <p:nvSpPr>
          <p:cNvPr id="10" name="Content Placeholder 2"/>
          <p:cNvSpPr txBox="1">
            <a:spLocks/>
          </p:cNvSpPr>
          <p:nvPr/>
        </p:nvSpPr>
        <p:spPr bwMode="auto">
          <a:xfrm>
            <a:off x="552833" y="1527705"/>
            <a:ext cx="9976062" cy="502920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a:spcAft>
                <a:spcPts val="0"/>
              </a:spcAft>
              <a:buNone/>
            </a:pPr>
            <a:endParaRPr lang="nl-NL" sz="2400" dirty="0">
              <a:latin typeface="Calibri" pitchFamily="34" charset="0"/>
            </a:endParaRPr>
          </a:p>
          <a:p>
            <a:pPr marL="453435" lvl="1" indent="-342454" rtl="0">
              <a:spcBef>
                <a:spcPts val="479"/>
              </a:spcBef>
              <a:spcAft>
                <a:spcPts val="0"/>
              </a:spcAft>
              <a:buAutoNum type="arabicPeriod"/>
            </a:pPr>
            <a:r>
              <a:rPr lang="fr" b="0">
                <a:latin typeface="Calibri" pitchFamily="34" charset="0"/>
              </a:rPr>
              <a:t>Ouvrez la porte du module de l'équipement GeneXpert.</a:t>
            </a:r>
            <a:endParaRPr lang="en-US" b="0" dirty="0">
              <a:latin typeface="Calibri" pitchFamily="34" charset="0"/>
            </a:endParaRPr>
          </a:p>
          <a:p>
            <a:pPr marL="453435" lvl="1" indent="-342454" rtl="0">
              <a:spcBef>
                <a:spcPts val="479"/>
              </a:spcBef>
              <a:spcAft>
                <a:spcPts val="0"/>
              </a:spcAft>
              <a:buAutoNum type="arabicPeriod"/>
            </a:pPr>
            <a:r>
              <a:rPr lang="fr" b="0">
                <a:latin typeface="Calibri" pitchFamily="34" charset="0"/>
              </a:rPr>
              <a:t>Nettoyez les surfaces intérieures de la baie de cartouche du module suivant les instructions indiquées dans la diapositive 10. </a:t>
            </a:r>
            <a:endParaRPr lang="en-US" b="0" dirty="0">
              <a:latin typeface="Calibri" pitchFamily="34" charset="0"/>
            </a:endParaRPr>
          </a:p>
          <a:p>
            <a:pPr marL="986268" lvl="1" indent="0" rtl="0">
              <a:spcBef>
                <a:spcPts val="479"/>
              </a:spcBef>
              <a:spcAft>
                <a:spcPts val="0"/>
              </a:spcAft>
              <a:buNone/>
            </a:pPr>
            <a:endParaRPr lang="en-US" sz="800" dirty="0">
              <a:solidFill>
                <a:srgbClr val="FF0000"/>
              </a:solidFill>
              <a:latin typeface="Calibri" pitchFamily="34" charset="0"/>
            </a:endParaRPr>
          </a:p>
          <a:p>
            <a:pPr marL="453435" lvl="1" indent="0" rtl="0">
              <a:spcBef>
                <a:spcPts val="479"/>
              </a:spcBef>
              <a:spcAft>
                <a:spcPts val="0"/>
              </a:spcAft>
              <a:buNone/>
            </a:pPr>
            <a:r>
              <a:rPr lang="fr" b="0">
                <a:solidFill>
                  <a:srgbClr val="FF0000"/>
                </a:solidFill>
                <a:latin typeface="Calibri" pitchFamily="34" charset="0"/>
              </a:rPr>
              <a:t>ATTENTION :  </a:t>
            </a:r>
            <a:r>
              <a:rPr lang="fr" b="0">
                <a:latin typeface="Calibri" pitchFamily="34" charset="0"/>
              </a:rPr>
              <a:t>Ne touchez pas la fente de l'arrière de la baie de cartouche dans laquelle est inséré le tube de réaction-cartouche.</a:t>
            </a:r>
            <a:endParaRPr lang="en-US" b="0" dirty="0">
              <a:latin typeface="Calibri" pitchFamily="34" charset="0"/>
            </a:endParaRPr>
          </a:p>
          <a:p>
            <a:pPr marL="456606" lvl="1" indent="-372578" rtl="0">
              <a:spcBef>
                <a:spcPts val="479"/>
              </a:spcBef>
              <a:spcAft>
                <a:spcPts val="0"/>
              </a:spcAft>
              <a:buFont typeface="+mj-lt"/>
              <a:buAutoNum type="arabicPeriod" startAt="3"/>
            </a:pPr>
            <a:endParaRPr lang="en-US" b="0" dirty="0" smtClean="0">
              <a:latin typeface="Calibri" pitchFamily="34" charset="0"/>
            </a:endParaRPr>
          </a:p>
          <a:p>
            <a:pPr marL="456606" lvl="1" indent="-372578" rtl="0">
              <a:spcBef>
                <a:spcPts val="479"/>
              </a:spcBef>
              <a:spcAft>
                <a:spcPts val="0"/>
              </a:spcAft>
              <a:buFont typeface="+mj-lt"/>
              <a:buAutoNum type="arabicPeriod" startAt="3"/>
            </a:pPr>
            <a:r>
              <a:rPr lang="fr" b="0">
                <a:latin typeface="Calibri" pitchFamily="34" charset="0"/>
              </a:rPr>
              <a:t>Fermez la porte du module.</a:t>
            </a:r>
            <a:endParaRPr lang="en-US" b="0" dirty="0">
              <a:latin typeface="Calibri" pitchFamily="34" charset="0"/>
            </a:endParaRPr>
          </a:p>
          <a:p>
            <a:pPr marL="456606" lvl="1" indent="-372578" rtl="0">
              <a:spcBef>
                <a:spcPts val="479"/>
              </a:spcBef>
              <a:spcAft>
                <a:spcPts val="0"/>
              </a:spcAft>
              <a:buFont typeface="+mj-lt"/>
              <a:buAutoNum type="arabicPeriod" startAt="3"/>
            </a:pPr>
            <a:r>
              <a:rPr lang="fr" b="0">
                <a:latin typeface="Calibri" pitchFamily="34" charset="0"/>
              </a:rPr>
              <a:t>Répétez les étapes 1 à 3 pour chaque module.</a:t>
            </a:r>
            <a:endParaRPr lang="nl-NL" b="0" dirty="0" smtClean="0">
              <a:latin typeface="Calibri" pitchFamily="34" charset="0"/>
            </a:endParaRPr>
          </a:p>
          <a:p>
            <a:pPr marL="596900" lvl="1" indent="0" rtl="0">
              <a:spcAft>
                <a:spcPts val="0"/>
              </a:spcAft>
              <a:buNone/>
            </a:pPr>
            <a:endParaRPr lang="nl-NL" b="0" dirty="0" smtClean="0">
              <a:latin typeface="Calibri" pitchFamily="34" charset="0"/>
            </a:endParaRPr>
          </a:p>
        </p:txBody>
      </p:sp>
    </p:spTree>
    <p:extLst>
      <p:ext uri="{BB962C8B-B14F-4D97-AF65-F5344CB8AC3E}">
        <p14:creationId xmlns:p14="http://schemas.microsoft.com/office/powerpoint/2010/main" val="356707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dirty="0">
                <a:latin typeface="Calibri" pitchFamily="34" charset="0"/>
              </a:rPr>
              <a:t>Tâches hebdomadaires : </a:t>
            </a:r>
            <a:endParaRPr lang="en-US" sz="3600" dirty="0" smtClean="0">
              <a:latin typeface="Calibri" pitchFamily="34" charset="0"/>
            </a:endParaRPr>
          </a:p>
          <a:p>
            <a:pPr algn="ctr" defTabSz="1041632" rtl="0"/>
            <a:r>
              <a:rPr lang="fr" sz="3600" dirty="0" smtClean="0">
                <a:latin typeface="Calibri" pitchFamily="34" charset="0"/>
              </a:rPr>
              <a:t>Redémarrer </a:t>
            </a:r>
            <a:r>
              <a:rPr lang="fr" sz="3600" dirty="0">
                <a:latin typeface="Calibri" pitchFamily="34" charset="0"/>
              </a:rPr>
              <a:t>l’équipement et l’ordinateur</a:t>
            </a:r>
          </a:p>
        </p:txBody>
      </p:sp>
      <p:sp>
        <p:nvSpPr>
          <p:cNvPr id="10" name="Content Placeholder 2"/>
          <p:cNvSpPr txBox="1">
            <a:spLocks/>
          </p:cNvSpPr>
          <p:nvPr/>
        </p:nvSpPr>
        <p:spPr bwMode="auto">
          <a:xfrm>
            <a:off x="154677" y="1527705"/>
            <a:ext cx="10174111" cy="502920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596124" lvl="1" indent="0" rtl="0">
              <a:spcAft>
                <a:spcPts val="0"/>
              </a:spcAft>
              <a:buNone/>
            </a:pPr>
            <a:endParaRPr lang="nl-NL" sz="2000" dirty="0">
              <a:latin typeface="Calibri" pitchFamily="34" charset="0"/>
            </a:endParaRPr>
          </a:p>
          <a:p>
            <a:pPr marL="596124" lvl="1" indent="0" rtl="0">
              <a:spcAft>
                <a:spcPts val="0"/>
              </a:spcAft>
              <a:buNone/>
            </a:pPr>
            <a:r>
              <a:rPr lang="fr" b="0" dirty="0">
                <a:latin typeface="Calibri" pitchFamily="34" charset="0"/>
              </a:rPr>
              <a:t>Remarque :  Cette tâche n’est nécessaire que lorsque l'équipement et l'ordinateur ne sont pas systématiquement éteints à la fin de chaque journée.</a:t>
            </a:r>
            <a:endParaRPr lang="nl-NL" b="0" dirty="0">
              <a:latin typeface="Calibri" pitchFamily="34" charset="0"/>
            </a:endParaRPr>
          </a:p>
          <a:p>
            <a:pPr marL="984556" lvl="1" indent="-456606" rtl="0">
              <a:spcAft>
                <a:spcPts val="0"/>
              </a:spcAft>
              <a:buFont typeface="+mj-lt"/>
              <a:buAutoNum type="arabicPeriod"/>
            </a:pPr>
            <a:endParaRPr lang="nl-NL" dirty="0" smtClean="0">
              <a:latin typeface="Calibri" pitchFamily="34" charset="0"/>
            </a:endParaRPr>
          </a:p>
          <a:p>
            <a:pPr marL="984556" lvl="1" indent="-456606" rtl="0">
              <a:spcAft>
                <a:spcPts val="0"/>
              </a:spcAft>
              <a:buFont typeface="+mj-lt"/>
              <a:buAutoNum type="arabicPeriod"/>
            </a:pPr>
            <a:r>
              <a:rPr lang="fr" b="0" dirty="0">
                <a:latin typeface="Calibri" pitchFamily="34" charset="0"/>
              </a:rPr>
              <a:t>Depuis l'ordinateur, fermez le logiciel GeneXpert DX.</a:t>
            </a:r>
            <a:endParaRPr lang="nl-NL" b="0" dirty="0">
              <a:latin typeface="Calibri" pitchFamily="34" charset="0"/>
            </a:endParaRPr>
          </a:p>
          <a:p>
            <a:pPr marL="984556" lvl="1" indent="-456606" rtl="0">
              <a:spcAft>
                <a:spcPts val="0"/>
              </a:spcAft>
              <a:buFont typeface="+mj-lt"/>
              <a:buAutoNum type="arabicPeriod"/>
            </a:pPr>
            <a:r>
              <a:rPr lang="fr" b="0" dirty="0">
                <a:latin typeface="Calibri" pitchFamily="34" charset="0"/>
              </a:rPr>
              <a:t>Mettez l’équipement GeneXpert hors tension.</a:t>
            </a:r>
            <a:endParaRPr lang="nl-NL" b="0" dirty="0">
              <a:latin typeface="Calibri" pitchFamily="34" charset="0"/>
            </a:endParaRPr>
          </a:p>
          <a:p>
            <a:pPr marL="984556" lvl="1" indent="-456606" rtl="0">
              <a:spcAft>
                <a:spcPts val="0"/>
              </a:spcAft>
              <a:buFont typeface="+mj-lt"/>
              <a:buAutoNum type="arabicPeriod"/>
            </a:pPr>
            <a:r>
              <a:rPr lang="fr" b="0" dirty="0">
                <a:latin typeface="Calibri" pitchFamily="34" charset="0"/>
              </a:rPr>
              <a:t>Mettez l'ordinateur hors tension.</a:t>
            </a:r>
            <a:endParaRPr lang="nl-NL" b="0" dirty="0">
              <a:latin typeface="Calibri" pitchFamily="34" charset="0"/>
            </a:endParaRPr>
          </a:p>
          <a:p>
            <a:pPr marL="984556" lvl="1" indent="-456606" rtl="0">
              <a:spcAft>
                <a:spcPts val="0"/>
              </a:spcAft>
              <a:buFont typeface="+mj-lt"/>
              <a:buAutoNum type="arabicPeriod"/>
            </a:pPr>
            <a:r>
              <a:rPr lang="fr" b="0" dirty="0">
                <a:latin typeface="Calibri" pitchFamily="34" charset="0"/>
              </a:rPr>
              <a:t>Allumez l’équipement GeneXpert.</a:t>
            </a:r>
            <a:endParaRPr lang="nl-NL" b="0" dirty="0">
              <a:latin typeface="Calibri" pitchFamily="34" charset="0"/>
            </a:endParaRPr>
          </a:p>
          <a:p>
            <a:pPr marL="984556" lvl="1" indent="-456606" rtl="0">
              <a:spcAft>
                <a:spcPts val="0"/>
              </a:spcAft>
              <a:buFont typeface="+mj-lt"/>
              <a:buAutoNum type="arabicPeriod"/>
            </a:pPr>
            <a:r>
              <a:rPr lang="fr" b="0" dirty="0">
                <a:latin typeface="Calibri" pitchFamily="34" charset="0"/>
              </a:rPr>
              <a:t>Allumez l'ordinateur.</a:t>
            </a:r>
            <a:endParaRPr lang="nl-NL" b="0" dirty="0">
              <a:latin typeface="Calibri" pitchFamily="34" charset="0"/>
            </a:endParaRPr>
          </a:p>
          <a:p>
            <a:pPr marL="984556" lvl="1" indent="-456606" rtl="0">
              <a:spcAft>
                <a:spcPts val="0"/>
              </a:spcAft>
              <a:buFont typeface="+mj-lt"/>
              <a:buAutoNum type="arabicPeriod"/>
            </a:pPr>
            <a:r>
              <a:rPr lang="fr" b="0" dirty="0">
                <a:latin typeface="Calibri" pitchFamily="34" charset="0"/>
              </a:rPr>
              <a:t>Démarrez le logiciel GeneXpert Dx.</a:t>
            </a:r>
            <a:endParaRPr lang="nl-NL" b="0" dirty="0">
              <a:latin typeface="Calibri" pitchFamily="34" charset="0"/>
            </a:endParaRPr>
          </a:p>
        </p:txBody>
      </p:sp>
    </p:spTree>
    <p:extLst>
      <p:ext uri="{BB962C8B-B14F-4D97-AF65-F5344CB8AC3E}">
        <p14:creationId xmlns:p14="http://schemas.microsoft.com/office/powerpoint/2010/main" val="2092204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600">
                <a:latin typeface="Calibri" pitchFamily="34" charset="0"/>
                <a:ea typeface="+mn-ea"/>
                <a:cs typeface="Arial" charset="0"/>
              </a:rPr>
              <a:t>Tâches mensuelles : Désinfectez les pistons (1 sur 2)</a:t>
            </a:r>
          </a:p>
        </p:txBody>
      </p:sp>
      <p:sp>
        <p:nvSpPr>
          <p:cNvPr id="10" name="Content Placeholder 2"/>
          <p:cNvSpPr txBox="1">
            <a:spLocks/>
          </p:cNvSpPr>
          <p:nvPr/>
        </p:nvSpPr>
        <p:spPr bwMode="auto">
          <a:xfrm>
            <a:off x="200043" y="1512499"/>
            <a:ext cx="5360300" cy="5040771"/>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lnSpcReduction="10000"/>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a:spcAft>
                <a:spcPts val="0"/>
              </a:spcAft>
              <a:buNone/>
            </a:pPr>
            <a:endParaRPr lang="nl-NL" sz="2400" dirty="0">
              <a:latin typeface="Calibri" pitchFamily="34" charset="0"/>
            </a:endParaRPr>
          </a:p>
          <a:p>
            <a:pPr marL="0" indent="0" rtl="0">
              <a:spcAft>
                <a:spcPts val="0"/>
              </a:spcAft>
              <a:buNone/>
            </a:pPr>
            <a:endParaRPr lang="nl-NL" sz="2400" dirty="0">
              <a:latin typeface="Calibri" pitchFamily="34" charset="0"/>
            </a:endParaRPr>
          </a:p>
          <a:p>
            <a:pPr marL="0" indent="0" rtl="0">
              <a:spcAft>
                <a:spcPts val="0"/>
              </a:spcAft>
              <a:buNone/>
            </a:pPr>
            <a:endParaRPr lang="nl-NL" sz="2400" dirty="0">
              <a:latin typeface="Calibri" pitchFamily="34" charset="0"/>
            </a:endParaRPr>
          </a:p>
          <a:p>
            <a:pPr marL="456606" indent="-456606" rtl="0">
              <a:spcAft>
                <a:spcPts val="0"/>
              </a:spcAft>
              <a:buFont typeface="+mj-lt"/>
              <a:buAutoNum type="arabicPeriod"/>
            </a:pPr>
            <a:r>
              <a:rPr lang="fr" sz="2000" dirty="0">
                <a:latin typeface="Calibri" pitchFamily="34" charset="0"/>
              </a:rPr>
              <a:t>Dans le menu Maintenance </a:t>
            </a:r>
            <a:r>
              <a:rPr lang="fr" sz="2000" dirty="0" smtClean="0">
                <a:latin typeface="Calibri" pitchFamily="34" charset="0"/>
              </a:rPr>
              <a:t>, sélectionnez «Plunger </a:t>
            </a:r>
            <a:r>
              <a:rPr lang="fr" sz="2000" dirty="0">
                <a:latin typeface="Calibri" pitchFamily="34" charset="0"/>
              </a:rPr>
              <a:t>Maintenance </a:t>
            </a:r>
            <a:r>
              <a:rPr lang="fr" sz="2000" dirty="0" smtClean="0">
                <a:latin typeface="Calibri" pitchFamily="34" charset="0"/>
              </a:rPr>
              <a:t>».</a:t>
            </a:r>
            <a:endParaRPr lang="fr" sz="2000" dirty="0">
              <a:latin typeface="Calibri" pitchFamily="34" charset="0"/>
            </a:endParaRPr>
          </a:p>
          <a:p>
            <a:pPr marL="456606" indent="-456606" rtl="0">
              <a:spcAft>
                <a:spcPts val="0"/>
              </a:spcAft>
              <a:buFont typeface="+mj-lt"/>
              <a:buAutoNum type="arabicPeriod"/>
            </a:pPr>
            <a:r>
              <a:rPr lang="fr" sz="2000" dirty="0">
                <a:latin typeface="Calibri" pitchFamily="34" charset="0"/>
              </a:rPr>
              <a:t>Dans la fenêtre « Plunge Maintenance » </a:t>
            </a:r>
            <a:r>
              <a:rPr lang="fr" sz="2000" dirty="0" smtClean="0">
                <a:latin typeface="Calibri" pitchFamily="34" charset="0"/>
              </a:rPr>
              <a:t>(</a:t>
            </a:r>
            <a:r>
              <a:rPr lang="fr-CH" sz="2000" dirty="0" smtClean="0">
                <a:latin typeface="Calibri" pitchFamily="34" charset="0"/>
              </a:rPr>
              <a:t>entretien</a:t>
            </a:r>
            <a:r>
              <a:rPr lang="fr" sz="2000" dirty="0" smtClean="0">
                <a:latin typeface="Calibri" pitchFamily="34" charset="0"/>
              </a:rPr>
              <a:t> </a:t>
            </a:r>
            <a:r>
              <a:rPr lang="fr" sz="2000" dirty="0">
                <a:latin typeface="Calibri" pitchFamily="34" charset="0"/>
              </a:rPr>
              <a:t>des pistons), sélectionnez un module à nettoyer ou sélectionnez « Clean all </a:t>
            </a:r>
            <a:r>
              <a:rPr lang="fr" sz="2000" dirty="0" smtClean="0">
                <a:latin typeface="Calibri" pitchFamily="34" charset="0"/>
              </a:rPr>
              <a:t>»</a:t>
            </a:r>
            <a:endParaRPr lang="fr" sz="2000" dirty="0">
              <a:latin typeface="Calibri" pitchFamily="34" charset="0"/>
            </a:endParaRPr>
          </a:p>
          <a:p>
            <a:pPr marL="456606" indent="-456606" rtl="0">
              <a:spcAft>
                <a:spcPts val="0"/>
              </a:spcAft>
              <a:buFont typeface="+mj-lt"/>
              <a:buAutoNum type="arabicPeriod"/>
            </a:pPr>
            <a:r>
              <a:rPr lang="fr" sz="2000" dirty="0">
                <a:latin typeface="Calibri" pitchFamily="34" charset="0"/>
              </a:rPr>
              <a:t>Suivez les instructions affichées dans la boîte de dialogue.</a:t>
            </a:r>
          </a:p>
          <a:p>
            <a:pPr marL="456606" indent="-456606" rtl="0">
              <a:spcAft>
                <a:spcPts val="0"/>
              </a:spcAft>
              <a:buFont typeface="+mj-lt"/>
              <a:buAutoNum type="arabicPeriod"/>
            </a:pPr>
            <a:r>
              <a:rPr lang="fr" sz="2000" dirty="0">
                <a:latin typeface="Calibri" pitchFamily="34" charset="0"/>
              </a:rPr>
              <a:t>Cliquez sur « OK ». </a:t>
            </a:r>
          </a:p>
          <a:p>
            <a:pPr marL="0" indent="0" rtl="0">
              <a:buNone/>
            </a:pPr>
            <a:endParaRPr lang="en-US" sz="2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194" y="1433370"/>
            <a:ext cx="9444910" cy="159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68211" y="3011687"/>
            <a:ext cx="2802911" cy="25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23024" y="5587765"/>
            <a:ext cx="3077427" cy="104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8043136" y="5131621"/>
            <a:ext cx="944460" cy="45614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cxnSp>
        <p:nvCxnSpPr>
          <p:cNvPr id="5" name="Straight Arrow Connector 4"/>
          <p:cNvCxnSpPr/>
          <p:nvPr/>
        </p:nvCxnSpPr>
        <p:spPr bwMode="auto">
          <a:xfrm flipV="1">
            <a:off x="2071717" y="2463178"/>
            <a:ext cx="1096791" cy="104913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a:off x="5560343" y="4924028"/>
            <a:ext cx="2421861" cy="41285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4" name="Oval 13"/>
          <p:cNvSpPr/>
          <p:nvPr/>
        </p:nvSpPr>
        <p:spPr bwMode="auto">
          <a:xfrm>
            <a:off x="2970477" y="2022239"/>
            <a:ext cx="2452547" cy="45614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16" name="Oval 15"/>
          <p:cNvSpPr/>
          <p:nvPr/>
        </p:nvSpPr>
        <p:spPr bwMode="auto">
          <a:xfrm>
            <a:off x="6215151" y="6211162"/>
            <a:ext cx="944460" cy="33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cxnSp>
        <p:nvCxnSpPr>
          <p:cNvPr id="17" name="Straight Arrow Connector 16"/>
          <p:cNvCxnSpPr/>
          <p:nvPr/>
        </p:nvCxnSpPr>
        <p:spPr bwMode="auto">
          <a:xfrm>
            <a:off x="2680023" y="6220172"/>
            <a:ext cx="3413262" cy="12023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22149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600">
                <a:latin typeface="Calibri" pitchFamily="34" charset="0"/>
                <a:ea typeface="+mn-ea"/>
                <a:cs typeface="Arial" charset="0"/>
              </a:rPr>
              <a:t>Tâches mensuelles : Désinfectez les pistons (2 sur 2)</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465" y="1453960"/>
            <a:ext cx="2635981" cy="455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H="1">
            <a:off x="1454454" y="3033625"/>
            <a:ext cx="1633962"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1782286" y="3738807"/>
            <a:ext cx="130613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H="1">
            <a:off x="2031095" y="4428609"/>
            <a:ext cx="1111750" cy="70263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Content Placeholder 2"/>
          <p:cNvSpPr txBox="1">
            <a:spLocks/>
          </p:cNvSpPr>
          <p:nvPr/>
        </p:nvSpPr>
        <p:spPr bwMode="auto">
          <a:xfrm>
            <a:off x="3198975" y="1634137"/>
            <a:ext cx="3655970" cy="1330799"/>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456606" indent="-456606" rtl="0">
              <a:buFont typeface="+mj-lt"/>
              <a:buAutoNum type="arabicPeriod" startAt="5"/>
            </a:pPr>
            <a:r>
              <a:rPr lang="fr" sz="2000">
                <a:latin typeface="Calibri" pitchFamily="34" charset="0"/>
              </a:rPr>
              <a:t>La tige de piston du module sélectionné sera baissée automatiquement. </a:t>
            </a:r>
            <a:endParaRPr lang="nl-NL" sz="2000" dirty="0">
              <a:latin typeface="Calibri" pitchFamily="34" charset="0"/>
            </a:endParaRPr>
          </a:p>
        </p:txBody>
      </p:sp>
      <p:sp>
        <p:nvSpPr>
          <p:cNvPr id="8" name="TextBox 7"/>
          <p:cNvSpPr txBox="1"/>
          <p:nvPr/>
        </p:nvSpPr>
        <p:spPr>
          <a:xfrm>
            <a:off x="3142845" y="2914216"/>
            <a:ext cx="944759" cy="368479"/>
          </a:xfrm>
          <a:prstGeom prst="rect">
            <a:avLst/>
          </a:prstGeom>
          <a:noFill/>
        </p:spPr>
        <p:txBody>
          <a:bodyPr wrap="square" lIns="91321" tIns="45661" rIns="91321" bIns="45661" rtlCol="0">
            <a:spAutoFit/>
          </a:bodyPr>
          <a:lstStyle/>
          <a:p>
            <a:pPr rtl="0"/>
            <a:r>
              <a:rPr lang="fr">
                <a:solidFill>
                  <a:srgbClr val="FF0000"/>
                </a:solidFill>
                <a:latin typeface="Calibri" pitchFamily="34" charset="0"/>
              </a:rPr>
              <a:t>Piston</a:t>
            </a:r>
            <a:endParaRPr lang="en-US" dirty="0"/>
          </a:p>
        </p:txBody>
      </p:sp>
      <p:sp>
        <p:nvSpPr>
          <p:cNvPr id="23" name="TextBox 22"/>
          <p:cNvSpPr txBox="1"/>
          <p:nvPr/>
        </p:nvSpPr>
        <p:spPr>
          <a:xfrm>
            <a:off x="3160129" y="3554568"/>
            <a:ext cx="2187829" cy="368479"/>
          </a:xfrm>
          <a:prstGeom prst="rect">
            <a:avLst/>
          </a:prstGeom>
          <a:noFill/>
        </p:spPr>
        <p:txBody>
          <a:bodyPr wrap="none" lIns="91321" tIns="45661" rIns="91321" bIns="45661" rtlCol="0">
            <a:spAutoFit/>
          </a:bodyPr>
          <a:lstStyle/>
          <a:p>
            <a:pPr rtl="0"/>
            <a:r>
              <a:rPr lang="fr">
                <a:solidFill>
                  <a:srgbClr val="FF0000"/>
                </a:solidFill>
                <a:latin typeface="Calibri" pitchFamily="34" charset="0"/>
              </a:rPr>
              <a:t>Désinfectez l'intérieur de la baie de cartouche</a:t>
            </a:r>
          </a:p>
        </p:txBody>
      </p:sp>
      <p:sp>
        <p:nvSpPr>
          <p:cNvPr id="24" name="TextBox 23"/>
          <p:cNvSpPr txBox="1"/>
          <p:nvPr/>
        </p:nvSpPr>
        <p:spPr>
          <a:xfrm>
            <a:off x="3160129" y="4202346"/>
            <a:ext cx="1947102" cy="368479"/>
          </a:xfrm>
          <a:prstGeom prst="rect">
            <a:avLst/>
          </a:prstGeom>
          <a:noFill/>
        </p:spPr>
        <p:txBody>
          <a:bodyPr wrap="none" lIns="91321" tIns="45661" rIns="91321" bIns="45661" rtlCol="0">
            <a:spAutoFit/>
          </a:bodyPr>
          <a:lstStyle/>
          <a:p>
            <a:pPr rtl="0"/>
            <a:r>
              <a:rPr lang="fr">
                <a:solidFill>
                  <a:srgbClr val="FF0000"/>
                </a:solidFill>
                <a:latin typeface="Calibri" pitchFamily="34" charset="0"/>
              </a:rPr>
              <a:t>Ouvrez la porte du module</a:t>
            </a:r>
          </a:p>
        </p:txBody>
      </p:sp>
      <p:cxnSp>
        <p:nvCxnSpPr>
          <p:cNvPr id="26" name="Straight Arrow Connector 25"/>
          <p:cNvCxnSpPr/>
          <p:nvPr/>
        </p:nvCxnSpPr>
        <p:spPr bwMode="auto">
          <a:xfrm flipH="1">
            <a:off x="1500784" y="2000668"/>
            <a:ext cx="2071095" cy="59773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4946" y="1742888"/>
            <a:ext cx="3491579" cy="319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Content Placeholder 2"/>
          <p:cNvSpPr txBox="1">
            <a:spLocks/>
          </p:cNvSpPr>
          <p:nvPr/>
        </p:nvSpPr>
        <p:spPr bwMode="auto">
          <a:xfrm>
            <a:off x="5529656" y="5131242"/>
            <a:ext cx="5072660" cy="147198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456606" indent="-456606" rtl="0">
              <a:buFont typeface="+mj-lt"/>
              <a:buAutoNum type="arabicPeriod" startAt="6"/>
            </a:pPr>
            <a:r>
              <a:rPr lang="fr" sz="2000" dirty="0">
                <a:latin typeface="Calibri" pitchFamily="34" charset="0"/>
              </a:rPr>
              <a:t>Après avoir nettoyé les pistons, cliquez sur « Move Up All » (Déplacer tout vers le haut) et les pistons reviendront à leur position initiale.</a:t>
            </a:r>
          </a:p>
          <a:p>
            <a:pPr marL="456606" indent="-456606" rtl="0">
              <a:buFont typeface="+mj-lt"/>
              <a:buAutoNum type="arabicPeriod" startAt="6"/>
            </a:pPr>
            <a:r>
              <a:rPr lang="fr" sz="2000" dirty="0">
                <a:latin typeface="Calibri" pitchFamily="34" charset="0"/>
              </a:rPr>
              <a:t> Cliquez sur «Close</a:t>
            </a:r>
            <a:r>
              <a:rPr lang="fr" sz="2000" dirty="0" smtClean="0">
                <a:latin typeface="Calibri" pitchFamily="34" charset="0"/>
              </a:rPr>
              <a:t>». </a:t>
            </a:r>
            <a:endParaRPr lang="nl-NL" sz="2000" dirty="0">
              <a:latin typeface="Calibri" pitchFamily="34" charset="0"/>
            </a:endParaRPr>
          </a:p>
        </p:txBody>
      </p:sp>
      <p:cxnSp>
        <p:nvCxnSpPr>
          <p:cNvPr id="37" name="Straight Arrow Connector 36"/>
          <p:cNvCxnSpPr/>
          <p:nvPr/>
        </p:nvCxnSpPr>
        <p:spPr bwMode="auto">
          <a:xfrm flipV="1">
            <a:off x="6854946" y="4774310"/>
            <a:ext cx="1424306" cy="34172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41" name="Oval 40"/>
          <p:cNvSpPr/>
          <p:nvPr/>
        </p:nvSpPr>
        <p:spPr bwMode="auto">
          <a:xfrm>
            <a:off x="8119302" y="4386586"/>
            <a:ext cx="944460" cy="45614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42" name="Oval 41"/>
          <p:cNvSpPr/>
          <p:nvPr/>
        </p:nvSpPr>
        <p:spPr bwMode="auto">
          <a:xfrm>
            <a:off x="9048528" y="4401790"/>
            <a:ext cx="688279" cy="45614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Tree>
    <p:extLst>
      <p:ext uri="{BB962C8B-B14F-4D97-AF65-F5344CB8AC3E}">
        <p14:creationId xmlns:p14="http://schemas.microsoft.com/office/powerpoint/2010/main" val="412111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600">
                <a:latin typeface="Calibri" pitchFamily="34" charset="0"/>
                <a:ea typeface="+mn-ea"/>
                <a:cs typeface="Arial" charset="0"/>
              </a:rPr>
              <a:t>Tâches mensuelles : </a:t>
            </a:r>
            <a:r>
              <a:rPr lang="en-GB" sz="3600" dirty="0" smtClean="0">
                <a:latin typeface="Calibri" pitchFamily="34" charset="0"/>
                <a:ea typeface="+mn-ea"/>
                <a:cs typeface="Arial" charset="0"/>
              </a:rPr>
              <a:t/>
            </a:r>
            <a:br>
              <a:rPr lang="en-GB" sz="3600" dirty="0" smtClean="0">
                <a:latin typeface="Calibri" pitchFamily="34" charset="0"/>
                <a:ea typeface="+mn-ea"/>
                <a:cs typeface="Arial" charset="0"/>
              </a:rPr>
            </a:br>
            <a:r>
              <a:rPr lang="fr" sz="3600">
                <a:latin typeface="Calibri" pitchFamily="34" charset="0"/>
                <a:ea typeface="+mn-ea"/>
                <a:cs typeface="Arial" charset="0"/>
              </a:rPr>
              <a:t>Nettoyez le filtre de l'équipement (1 sur 2) </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2168" y="1544105"/>
            <a:ext cx="5266883" cy="482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bwMode="auto">
          <a:xfrm>
            <a:off x="9398892" y="2425166"/>
            <a:ext cx="472231" cy="45614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22" name="Oval 21"/>
          <p:cNvSpPr/>
          <p:nvPr/>
        </p:nvSpPr>
        <p:spPr bwMode="auto">
          <a:xfrm>
            <a:off x="5826703" y="5086007"/>
            <a:ext cx="472231" cy="45614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25" name="Oval 24"/>
          <p:cNvSpPr/>
          <p:nvPr/>
        </p:nvSpPr>
        <p:spPr bwMode="auto">
          <a:xfrm>
            <a:off x="5590589" y="2303527"/>
            <a:ext cx="472231" cy="44854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27" name="Oval 26"/>
          <p:cNvSpPr/>
          <p:nvPr/>
        </p:nvSpPr>
        <p:spPr bwMode="auto">
          <a:xfrm>
            <a:off x="9033295" y="5314079"/>
            <a:ext cx="472231" cy="45614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cxnSp>
        <p:nvCxnSpPr>
          <p:cNvPr id="28" name="Straight Arrow Connector 27"/>
          <p:cNvCxnSpPr/>
          <p:nvPr/>
        </p:nvCxnSpPr>
        <p:spPr>
          <a:xfrm flipV="1">
            <a:off x="4539498" y="2805288"/>
            <a:ext cx="4758217" cy="1242801"/>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bwMode="auto">
          <a:xfrm>
            <a:off x="380831" y="3689348"/>
            <a:ext cx="4097734" cy="1330799"/>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456606" indent="-456606" rtl="0">
              <a:buFont typeface="+mj-lt"/>
              <a:buAutoNum type="arabicPeriod"/>
            </a:pPr>
            <a:r>
              <a:rPr lang="fr" sz="2400">
                <a:latin typeface="Calibri" pitchFamily="34" charset="0"/>
              </a:rPr>
              <a:t>Dévissez les 4 vis sur le panneau arrière gris de l'équipement GeneXpert</a:t>
            </a:r>
            <a:endParaRPr lang="nl-NL" sz="2400" dirty="0">
              <a:latin typeface="Calibri" pitchFamily="34" charset="0"/>
            </a:endParaRPr>
          </a:p>
        </p:txBody>
      </p:sp>
      <p:cxnSp>
        <p:nvCxnSpPr>
          <p:cNvPr id="30" name="Straight Arrow Connector 29"/>
          <p:cNvCxnSpPr/>
          <p:nvPr/>
        </p:nvCxnSpPr>
        <p:spPr>
          <a:xfrm flipV="1">
            <a:off x="4478565" y="2805288"/>
            <a:ext cx="1112024" cy="999524"/>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539498" y="4200137"/>
            <a:ext cx="4493797" cy="1113941"/>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539498" y="4717101"/>
            <a:ext cx="1112024" cy="596978"/>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412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600">
                <a:latin typeface="Calibri" pitchFamily="34" charset="0"/>
                <a:ea typeface="+mn-ea"/>
                <a:cs typeface="Arial" charset="0"/>
              </a:rPr>
              <a:t>Tâches mensuelles : </a:t>
            </a:r>
            <a:r>
              <a:rPr lang="en-GB" sz="3600" dirty="0" smtClean="0">
                <a:latin typeface="Calibri" pitchFamily="34" charset="0"/>
                <a:ea typeface="+mn-ea"/>
                <a:cs typeface="Arial" charset="0"/>
              </a:rPr>
              <a:t/>
            </a:r>
            <a:br>
              <a:rPr lang="en-GB" sz="3600" dirty="0" smtClean="0">
                <a:latin typeface="Calibri" pitchFamily="34" charset="0"/>
                <a:ea typeface="+mn-ea"/>
                <a:cs typeface="Arial" charset="0"/>
              </a:rPr>
            </a:br>
            <a:r>
              <a:rPr lang="fr" sz="3600">
                <a:latin typeface="Calibri" pitchFamily="34" charset="0"/>
                <a:ea typeface="+mn-ea"/>
                <a:cs typeface="Arial" charset="0"/>
              </a:rPr>
              <a:t>Nettoyez le filtre de l'équipement (2 sur 2) </a:t>
            </a:r>
          </a:p>
        </p:txBody>
      </p:sp>
      <p:sp>
        <p:nvSpPr>
          <p:cNvPr id="29" name="Content Placeholder 2"/>
          <p:cNvSpPr txBox="1">
            <a:spLocks/>
          </p:cNvSpPr>
          <p:nvPr/>
        </p:nvSpPr>
        <p:spPr bwMode="auto">
          <a:xfrm>
            <a:off x="243731" y="4294962"/>
            <a:ext cx="2894311" cy="1330799"/>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456606" indent="-456606" rtl="0">
              <a:buFont typeface="+mj-lt"/>
              <a:buAutoNum type="arabicPeriod" startAt="2"/>
            </a:pPr>
            <a:r>
              <a:rPr lang="fr" sz="2000">
                <a:latin typeface="Calibri" pitchFamily="34" charset="0"/>
              </a:rPr>
              <a:t>Retirez le couvercle gris à l'arrière de l'équipement. </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665" y="1475898"/>
            <a:ext cx="3009655" cy="263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63173" y="1511295"/>
            <a:ext cx="2915607" cy="260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23592" y="1551366"/>
            <a:ext cx="2889295" cy="256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bwMode="auto">
          <a:xfrm>
            <a:off x="3701671" y="4320970"/>
            <a:ext cx="3229441" cy="1330799"/>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456606" indent="-456606" rtl="0">
              <a:buFont typeface="+mj-lt"/>
              <a:buAutoNum type="arabicPeriod" startAt="3"/>
            </a:pPr>
            <a:r>
              <a:rPr lang="fr" sz="2000">
                <a:latin typeface="Calibri" pitchFamily="34" charset="0"/>
              </a:rPr>
              <a:t>Enlevez le filtre (éponge).</a:t>
            </a:r>
          </a:p>
        </p:txBody>
      </p:sp>
      <p:sp>
        <p:nvSpPr>
          <p:cNvPr id="19" name="Content Placeholder 2"/>
          <p:cNvSpPr txBox="1">
            <a:spLocks/>
          </p:cNvSpPr>
          <p:nvPr/>
        </p:nvSpPr>
        <p:spPr bwMode="auto">
          <a:xfrm>
            <a:off x="6988530" y="4283353"/>
            <a:ext cx="3324356" cy="1850031"/>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456606" indent="-456606" rtl="0">
              <a:buFont typeface="+mj-lt"/>
              <a:buAutoNum type="arabicPeriod" startAt="4"/>
            </a:pPr>
            <a:r>
              <a:rPr lang="fr" sz="2000">
                <a:latin typeface="Calibri" pitchFamily="34" charset="0"/>
              </a:rPr>
              <a:t>Lavez le filtre au savon et à l’eau.</a:t>
            </a:r>
          </a:p>
          <a:p>
            <a:pPr marL="456606" indent="-456606" rtl="0">
              <a:buFont typeface="+mj-lt"/>
              <a:buAutoNum type="arabicPeriod" startAt="4"/>
            </a:pPr>
            <a:r>
              <a:rPr lang="fr" sz="2000">
                <a:latin typeface="Calibri" pitchFamily="34" charset="0"/>
              </a:rPr>
              <a:t>Laissez sécher complètement le filtre, puis réinsérez-le dans l'équipement.</a:t>
            </a:r>
            <a:endParaRPr lang="nl-NL" sz="2000" dirty="0">
              <a:latin typeface="Calibri" pitchFamily="34" charset="0"/>
            </a:endParaRPr>
          </a:p>
        </p:txBody>
      </p:sp>
      <p:sp>
        <p:nvSpPr>
          <p:cNvPr id="3" name="Rectangle 2"/>
          <p:cNvSpPr/>
          <p:nvPr/>
        </p:nvSpPr>
        <p:spPr>
          <a:xfrm>
            <a:off x="565806" y="5377836"/>
            <a:ext cx="6026277" cy="936184"/>
          </a:xfrm>
          <a:prstGeom prst="rect">
            <a:avLst/>
          </a:prstGeom>
          <a:solidFill>
            <a:srgbClr val="FFA110">
              <a:alpha val="9000"/>
            </a:srgbClr>
          </a:solidFill>
          <a:ln w="47625">
            <a:solidFill>
              <a:srgbClr val="FF0000"/>
            </a:solidFill>
          </a:ln>
          <a:effectLst>
            <a:glow rad="101600">
              <a:srgbClr val="FF6600">
                <a:alpha val="75000"/>
              </a:srgbClr>
            </a:glow>
          </a:effectLst>
        </p:spPr>
        <p:txBody>
          <a:bodyPr wrap="square" lIns="104170" tIns="52085" rIns="104170" bIns="52085" rtlCol="0">
            <a:spAutoFit/>
          </a:bodyPr>
          <a:lstStyle/>
          <a:p>
            <a:pPr rtl="0"/>
            <a:r>
              <a:rPr lang="fr"/>
              <a:t>REMARQUE : Des filtres de rechange sont disponibles auprès de Cepheid en cas de besoin. Il est important d'utiliser uniquement les filtres fournis par Cepheid; autrement la garantie peut être annulée.</a:t>
            </a:r>
          </a:p>
        </p:txBody>
      </p:sp>
    </p:spTree>
    <p:extLst>
      <p:ext uri="{BB962C8B-B14F-4D97-AF65-F5344CB8AC3E}">
        <p14:creationId xmlns:p14="http://schemas.microsoft.com/office/powerpoint/2010/main" val="4269550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600" dirty="0">
                <a:latin typeface="Calibri" pitchFamily="34" charset="0"/>
                <a:ea typeface="+mn-ea"/>
                <a:cs typeface="Arial" charset="0"/>
              </a:rPr>
              <a:t>Tâches mensuelles : </a:t>
            </a:r>
            <a:r>
              <a:rPr lang="en-GB" sz="3600" dirty="0" smtClean="0">
                <a:latin typeface="Calibri" pitchFamily="34" charset="0"/>
                <a:ea typeface="+mn-ea"/>
                <a:cs typeface="Arial" charset="0"/>
              </a:rPr>
              <a:t/>
            </a:r>
            <a:br>
              <a:rPr lang="en-GB" sz="3600" dirty="0" smtClean="0">
                <a:latin typeface="Calibri" pitchFamily="34" charset="0"/>
                <a:ea typeface="+mn-ea"/>
                <a:cs typeface="Arial" charset="0"/>
              </a:rPr>
            </a:br>
            <a:r>
              <a:rPr lang="fr" sz="3600" dirty="0" smtClean="0">
                <a:latin typeface="Calibri" pitchFamily="34" charset="0"/>
                <a:ea typeface="+mn-ea"/>
                <a:cs typeface="Arial" charset="0"/>
              </a:rPr>
              <a:t>Archiver </a:t>
            </a:r>
            <a:r>
              <a:rPr lang="fr" sz="3600" dirty="0">
                <a:latin typeface="Calibri" pitchFamily="34" charset="0"/>
                <a:ea typeface="+mn-ea"/>
                <a:cs typeface="Arial" charset="0"/>
              </a:rPr>
              <a:t>et sauvegardez les résultats</a:t>
            </a:r>
            <a:endParaRPr lang="en-GB" sz="3600" dirty="0">
              <a:latin typeface="Calibri" pitchFamily="34" charset="0"/>
              <a:ea typeface="+mn-ea"/>
              <a:cs typeface="Arial" charset="0"/>
            </a:endParaRPr>
          </a:p>
        </p:txBody>
      </p:sp>
      <p:sp>
        <p:nvSpPr>
          <p:cNvPr id="5" name="Content Placeholder 8"/>
          <p:cNvSpPr>
            <a:spLocks noGrp="1"/>
          </p:cNvSpPr>
          <p:nvPr>
            <p:ph idx="1"/>
          </p:nvPr>
        </p:nvSpPr>
        <p:spPr>
          <a:xfrm>
            <a:off x="517295" y="1668432"/>
            <a:ext cx="9692132" cy="4191700"/>
          </a:xfrm>
        </p:spPr>
        <p:txBody>
          <a:bodyPr rtlCol="0"/>
          <a:lstStyle/>
          <a:p>
            <a:pPr rtl="0">
              <a:spcAft>
                <a:spcPts val="0"/>
              </a:spcAft>
            </a:pPr>
            <a:r>
              <a:rPr lang="fr" sz="2400" dirty="0">
                <a:latin typeface="Calibri" pitchFamily="34" charset="0"/>
              </a:rPr>
              <a:t>L’archivage des tests GeneXpert crée des copies de données de test dans des fichiers .gxx (voir aussi le Module 7).</a:t>
            </a:r>
          </a:p>
          <a:p>
            <a:pPr rtl="0">
              <a:spcAft>
                <a:spcPts val="0"/>
              </a:spcAft>
            </a:pPr>
            <a:r>
              <a:rPr lang="fr" sz="2400" dirty="0">
                <a:latin typeface="Calibri" pitchFamily="34" charset="0"/>
              </a:rPr>
              <a:t>L’archivage vous permet de :</a:t>
            </a:r>
          </a:p>
          <a:p>
            <a:pPr rtl="0">
              <a:spcAft>
                <a:spcPts val="0"/>
              </a:spcAft>
            </a:pPr>
            <a:r>
              <a:rPr lang="fr" sz="2400" dirty="0">
                <a:latin typeface="Calibri" pitchFamily="34" charset="0"/>
              </a:rPr>
              <a:t>Sauvegarder vos données afin de garantir qu’elles ne seront pas perdues en cas du dysfonctionnement de l’ordinateur</a:t>
            </a:r>
          </a:p>
          <a:p>
            <a:pPr rtl="0">
              <a:spcAft>
                <a:spcPts val="0"/>
              </a:spcAft>
            </a:pPr>
            <a:r>
              <a:rPr lang="fr" sz="2400" dirty="0">
                <a:latin typeface="Calibri" pitchFamily="34" charset="0"/>
              </a:rPr>
              <a:t>Créer une copie des données à envoyer à Cepheid pour assistance en cas de résolution de problèmes.</a:t>
            </a:r>
          </a:p>
          <a:p>
            <a:pPr rtl="0">
              <a:spcAft>
                <a:spcPts val="0"/>
              </a:spcAft>
            </a:pPr>
            <a:r>
              <a:rPr lang="fr" sz="2400" dirty="0">
                <a:latin typeface="Calibri" pitchFamily="34" charset="0"/>
              </a:rPr>
              <a:t>Les fichiers doivent être archivés et sauvegardés sur un CD ou un autre support externe adéquat (de préférence sur un disque externe) au moins une fois par mois afin de garantir qu’aucune donnée de test n’est perdue.</a:t>
            </a:r>
          </a:p>
        </p:txBody>
      </p:sp>
    </p:spTree>
    <p:extLst>
      <p:ext uri="{BB962C8B-B14F-4D97-AF65-F5344CB8AC3E}">
        <p14:creationId xmlns:p14="http://schemas.microsoft.com/office/powerpoint/2010/main" val="3196071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 name="CustomShape 1"/>
          <p:cNvSpPr/>
          <p:nvPr/>
        </p:nvSpPr>
        <p:spPr>
          <a:xfrm>
            <a:off x="0" y="0"/>
            <a:ext cx="10686519" cy="1359812"/>
          </a:xfrm>
          <a:prstGeom prst="rect">
            <a:avLst/>
          </a:prstGeom>
          <a:noFill/>
          <a:ln>
            <a:noFill/>
          </a:ln>
        </p:spPr>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1464877"/>
            <a:ext cx="8493160" cy="512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rtlCol="0">
            <a:noAutofit/>
          </a:bodyPr>
          <a:lstStyle/>
          <a:p>
            <a:pPr rtl="0"/>
            <a:r>
              <a:rPr lang="fr" sz="2300" dirty="0"/>
              <a:t>Différence entre Archive/Backup (archivage/sauvegarde de secours) </a:t>
            </a:r>
            <a:r>
              <a:rPr lang="fr" sz="2300" dirty="0" smtClean="0"/>
              <a:t>:</a:t>
            </a:r>
            <a:r>
              <a:rPr lang="en-US" sz="2300" dirty="0" smtClean="0"/>
              <a:t> comment </a:t>
            </a:r>
            <a:r>
              <a:rPr lang="fr" sz="2300" dirty="0" smtClean="0"/>
              <a:t>archiver</a:t>
            </a:r>
            <a:r>
              <a:rPr lang="fr" sz="2300" dirty="0"/>
              <a:t>, </a:t>
            </a:r>
            <a:r>
              <a:rPr lang="fr" sz="2300" dirty="0" smtClean="0"/>
              <a:t>récupérer</a:t>
            </a:r>
            <a:r>
              <a:rPr lang="fr" sz="2300" dirty="0"/>
              <a:t>, </a:t>
            </a:r>
            <a:r>
              <a:rPr lang="fr" sz="2300" dirty="0" smtClean="0"/>
              <a:t>sauvegarder et restaurer </a:t>
            </a:r>
            <a:r>
              <a:rPr lang="fr" sz="2300" dirty="0"/>
              <a:t>les données d'une copie de sauvegarde.</a:t>
            </a:r>
            <a:endParaRPr lang="fr-FR" sz="2300" dirty="0"/>
          </a:p>
        </p:txBody>
      </p:sp>
    </p:spTree>
    <p:extLst>
      <p:ext uri="{BB962C8B-B14F-4D97-AF65-F5344CB8AC3E}">
        <p14:creationId xmlns:p14="http://schemas.microsoft.com/office/powerpoint/2010/main" val="27248936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sz="3600">
                <a:latin typeface="Calibri" pitchFamily="34" charset="0"/>
                <a:ea typeface="+mn-ea"/>
                <a:cs typeface="Arial" charset="0"/>
              </a:rPr>
              <a:t>  </a:t>
            </a:r>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dirty="0" smtClean="0">
                <a:latin typeface="Calibri" pitchFamily="34" charset="0"/>
              </a:rPr>
              <a:t>Contenu de ce module</a:t>
            </a:r>
            <a:endParaRPr lang="fr" sz="3600" dirty="0">
              <a:latin typeface="Calibri" pitchFamily="34" charset="0"/>
            </a:endParaRPr>
          </a:p>
        </p:txBody>
      </p:sp>
      <p:sp>
        <p:nvSpPr>
          <p:cNvPr id="9" name="Content Placeholder 8"/>
          <p:cNvSpPr>
            <a:spLocks noGrp="1"/>
          </p:cNvSpPr>
          <p:nvPr>
            <p:ph idx="1"/>
          </p:nvPr>
        </p:nvSpPr>
        <p:spPr>
          <a:xfrm>
            <a:off x="517295" y="1668432"/>
            <a:ext cx="9692132" cy="3356629"/>
          </a:xfrm>
        </p:spPr>
        <p:txBody>
          <a:bodyPr rtlCol="0"/>
          <a:lstStyle/>
          <a:p>
            <a:pPr rtl="0"/>
            <a:r>
              <a:rPr lang="fr" noProof="0" dirty="0">
                <a:latin typeface="Calibri" pitchFamily="34" charset="0"/>
              </a:rPr>
              <a:t>Discussion sur la garantie du GeneXpert</a:t>
            </a:r>
          </a:p>
          <a:p>
            <a:pPr marL="124796" indent="0" rtl="0">
              <a:buNone/>
            </a:pPr>
            <a:endParaRPr lang="en-GB" noProof="0" dirty="0" smtClean="0">
              <a:latin typeface="Calibri" pitchFamily="34" charset="0"/>
            </a:endParaRPr>
          </a:p>
          <a:p>
            <a:pPr rtl="0"/>
            <a:r>
              <a:rPr lang="fr" noProof="0" dirty="0">
                <a:latin typeface="Calibri" pitchFamily="34" charset="0"/>
              </a:rPr>
              <a:t>Aperçu de </a:t>
            </a:r>
            <a:r>
              <a:rPr lang="fr" noProof="0" dirty="0" smtClean="0">
                <a:latin typeface="Calibri" pitchFamily="34" charset="0"/>
              </a:rPr>
              <a:t>l’</a:t>
            </a:r>
            <a:r>
              <a:rPr lang="fr-CH" noProof="0" dirty="0" smtClean="0">
                <a:latin typeface="Calibri" pitchFamily="34" charset="0"/>
              </a:rPr>
              <a:t>entretien</a:t>
            </a:r>
            <a:endParaRPr lang="fr" noProof="0" dirty="0">
              <a:latin typeface="Calibri" pitchFamily="34" charset="0"/>
            </a:endParaRPr>
          </a:p>
          <a:p>
            <a:pPr rtl="0"/>
            <a:endParaRPr lang="en-GB" noProof="0" dirty="0" smtClean="0">
              <a:latin typeface="Calibri" pitchFamily="34" charset="0"/>
            </a:endParaRPr>
          </a:p>
          <a:p>
            <a:pPr rtl="0"/>
            <a:r>
              <a:rPr lang="fr" noProof="0" dirty="0">
                <a:latin typeface="Calibri" pitchFamily="34" charset="0"/>
              </a:rPr>
              <a:t>Explication des tâches </a:t>
            </a:r>
            <a:r>
              <a:rPr lang="fr" noProof="0" dirty="0" smtClean="0">
                <a:latin typeface="Calibri" pitchFamily="34" charset="0"/>
              </a:rPr>
              <a:t>d’</a:t>
            </a:r>
            <a:r>
              <a:rPr lang="fr-CH" noProof="0" dirty="0" smtClean="0">
                <a:latin typeface="Calibri" pitchFamily="34" charset="0"/>
              </a:rPr>
              <a:t>entretien</a:t>
            </a:r>
            <a:r>
              <a:rPr lang="fr" noProof="0" dirty="0" smtClean="0">
                <a:latin typeface="Calibri" pitchFamily="34" charset="0"/>
              </a:rPr>
              <a:t> </a:t>
            </a:r>
            <a:r>
              <a:rPr lang="fr" noProof="0" dirty="0">
                <a:latin typeface="Calibri" pitchFamily="34" charset="0"/>
              </a:rPr>
              <a:t>: quotidienne, hebdomadaire, mensuelle et annuelle</a:t>
            </a:r>
          </a:p>
          <a:p>
            <a:pPr rtl="0"/>
            <a:endParaRPr lang="en-GB" noProof="0" dirty="0" smtClean="0">
              <a:latin typeface="Calibri" pitchFamily="34" charset="0"/>
            </a:endParaRPr>
          </a:p>
          <a:p>
            <a:pPr rtl="0"/>
            <a:r>
              <a:rPr lang="fr" noProof="0" dirty="0">
                <a:latin typeface="Calibri" pitchFamily="34" charset="0"/>
              </a:rPr>
              <a:t>Mise à jour d'un fichier Assay Definition (ADF, Définition du test)</a:t>
            </a:r>
          </a:p>
        </p:txBody>
      </p:sp>
    </p:spTree>
    <p:extLst>
      <p:ext uri="{BB962C8B-B14F-4D97-AF65-F5344CB8AC3E}">
        <p14:creationId xmlns:p14="http://schemas.microsoft.com/office/powerpoint/2010/main" val="2416068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0" name="CustomShape 1"/>
          <p:cNvSpPr/>
          <p:nvPr/>
        </p:nvSpPr>
        <p:spPr>
          <a:xfrm>
            <a:off x="0" y="0"/>
            <a:ext cx="10686519" cy="1359812"/>
          </a:xfrm>
          <a:prstGeom prst="rect">
            <a:avLst/>
          </a:prstGeom>
          <a:noFill/>
          <a:ln>
            <a:noFill/>
          </a:ln>
        </p:spPr>
      </p:sp>
      <p:grpSp>
        <p:nvGrpSpPr>
          <p:cNvPr id="5" name="Grouper 4"/>
          <p:cNvGrpSpPr/>
          <p:nvPr/>
        </p:nvGrpSpPr>
        <p:grpSpPr>
          <a:xfrm>
            <a:off x="231751" y="1467644"/>
            <a:ext cx="9600720" cy="4752528"/>
            <a:chOff x="4417" y="1508508"/>
            <a:chExt cx="10143062" cy="5020997"/>
          </a:xfrm>
        </p:grpSpPr>
        <p:sp>
          <p:nvSpPr>
            <p:cNvPr id="502" name="CustomShape 3"/>
            <p:cNvSpPr/>
            <p:nvPr/>
          </p:nvSpPr>
          <p:spPr>
            <a:xfrm>
              <a:off x="51808" y="1533949"/>
              <a:ext cx="2952125" cy="344083"/>
            </a:xfrm>
            <a:prstGeom prst="rect">
              <a:avLst/>
            </a:prstGeom>
            <a:noFill/>
            <a:ln>
              <a:noFill/>
            </a:ln>
          </p:spPr>
          <p:txBody>
            <a:bodyPr wrap="none" lIns="89883" tIns="44942" rIns="89883" bIns="44942" rtlCol="0"/>
            <a:lstStyle/>
            <a:p>
              <a:pPr marL="342900" indent="-342900" rtl="0">
                <a:buAutoNum type="arabicPeriod"/>
              </a:pPr>
              <a:r>
                <a:rPr lang="fr" dirty="0" smtClean="0"/>
                <a:t>Cliquez </a:t>
              </a:r>
              <a:r>
                <a:rPr lang="fr" dirty="0"/>
                <a:t>sur </a:t>
              </a:r>
              <a:endParaRPr lang="fr" dirty="0" smtClean="0"/>
            </a:p>
            <a:p>
              <a:pPr marL="342900" indent="-342900" rtl="0"/>
              <a:r>
                <a:rPr lang="fr" dirty="0" smtClean="0"/>
                <a:t>   « </a:t>
              </a:r>
              <a:r>
                <a:rPr lang="fr" dirty="0"/>
                <a:t>Data Management » </a:t>
              </a:r>
              <a:endParaRPr dirty="0"/>
            </a:p>
          </p:txBody>
        </p:sp>
        <p:sp>
          <p:nvSpPr>
            <p:cNvPr id="503" name="CustomShape 4"/>
            <p:cNvSpPr/>
            <p:nvPr/>
          </p:nvSpPr>
          <p:spPr>
            <a:xfrm>
              <a:off x="4417" y="2370512"/>
              <a:ext cx="3472453" cy="344443"/>
            </a:xfrm>
            <a:prstGeom prst="rect">
              <a:avLst/>
            </a:prstGeom>
            <a:noFill/>
            <a:ln>
              <a:noFill/>
            </a:ln>
          </p:spPr>
          <p:txBody>
            <a:bodyPr wrap="none" lIns="89883" tIns="44942" rIns="89883" bIns="44942" rtlCol="0"/>
            <a:lstStyle/>
            <a:p>
              <a:pPr rtl="0"/>
              <a:r>
                <a:rPr lang="fr" b="1" dirty="0"/>
                <a:t>2.</a:t>
              </a:r>
              <a:r>
                <a:rPr lang="fr" dirty="0"/>
                <a:t> Cliquez sur « Archive test </a:t>
              </a:r>
              <a:r>
                <a:rPr lang="fr" dirty="0" smtClean="0"/>
                <a:t>»)</a:t>
              </a:r>
              <a:endParaRPr dirty="0"/>
            </a:p>
          </p:txBody>
        </p:sp>
        <p:sp>
          <p:nvSpPr>
            <p:cNvPr id="504" name="CustomShape 5"/>
            <p:cNvSpPr/>
            <p:nvPr/>
          </p:nvSpPr>
          <p:spPr>
            <a:xfrm>
              <a:off x="269880" y="3448018"/>
              <a:ext cx="3832293" cy="1221173"/>
            </a:xfrm>
            <a:prstGeom prst="rect">
              <a:avLst/>
            </a:prstGeom>
            <a:noFill/>
            <a:ln>
              <a:noFill/>
            </a:ln>
          </p:spPr>
          <p:txBody>
            <a:bodyPr wrap="none" lIns="89883" tIns="44942" rIns="89883" bIns="44942" rtlCol="0"/>
            <a:lstStyle/>
            <a:p>
              <a:pPr rtl="0"/>
              <a:r>
                <a:rPr lang="fr" b="1" dirty="0"/>
                <a:t>3.</a:t>
              </a:r>
              <a:r>
                <a:rPr lang="fr" dirty="0"/>
                <a:t> Choisissez les tests </a:t>
              </a:r>
              <a:endParaRPr dirty="0"/>
            </a:p>
            <a:p>
              <a:pPr rtl="0"/>
              <a:r>
                <a:rPr lang="fr" dirty="0"/>
                <a:t>à archiver</a:t>
              </a:r>
              <a:endParaRPr dirty="0"/>
            </a:p>
            <a:p>
              <a:pPr rtl="0"/>
              <a:r>
                <a:rPr lang="fr" dirty="0"/>
                <a:t>(ou "</a:t>
              </a:r>
              <a:r>
                <a:rPr lang="fr" i="1" dirty="0"/>
                <a:t>Select All</a:t>
              </a:r>
              <a:r>
                <a:rPr lang="fr" dirty="0"/>
                <a:t>" </a:t>
              </a:r>
              <a:r>
                <a:rPr lang="fr" dirty="0" smtClean="0"/>
                <a:t>)</a:t>
              </a:r>
              <a:endParaRPr dirty="0"/>
            </a:p>
          </p:txBody>
        </p:sp>
        <p:pic>
          <p:nvPicPr>
            <p:cNvPr id="507" name="Picture 506"/>
            <p:cNvPicPr/>
            <p:nvPr/>
          </p:nvPicPr>
          <p:blipFill>
            <a:blip r:embed="rId2" cstate="print"/>
            <a:stretch>
              <a:fillRect/>
            </a:stretch>
          </p:blipFill>
          <p:spPr>
            <a:xfrm>
              <a:off x="3785873" y="1508509"/>
              <a:ext cx="4869339" cy="1401291"/>
            </a:xfrm>
            <a:prstGeom prst="rect">
              <a:avLst/>
            </a:prstGeom>
            <a:ln>
              <a:noFill/>
            </a:ln>
          </p:spPr>
        </p:pic>
        <p:pic>
          <p:nvPicPr>
            <p:cNvPr id="508" name="Picture 507"/>
            <p:cNvPicPr/>
            <p:nvPr/>
          </p:nvPicPr>
          <p:blipFill>
            <a:blip r:embed="rId3" cstate="print"/>
            <a:stretch>
              <a:fillRect/>
            </a:stretch>
          </p:blipFill>
          <p:spPr>
            <a:xfrm>
              <a:off x="4624560" y="3584323"/>
              <a:ext cx="5522919" cy="2945182"/>
            </a:xfrm>
            <a:prstGeom prst="rect">
              <a:avLst/>
            </a:prstGeom>
            <a:ln>
              <a:noFill/>
            </a:ln>
          </p:spPr>
        </p:pic>
        <p:sp>
          <p:nvSpPr>
            <p:cNvPr id="509" name="CustomShape 8"/>
            <p:cNvSpPr/>
            <p:nvPr/>
          </p:nvSpPr>
          <p:spPr>
            <a:xfrm>
              <a:off x="3815740" y="1508508"/>
              <a:ext cx="1006112" cy="521872"/>
            </a:xfrm>
            <a:prstGeom prst="ellipse">
              <a:avLst/>
            </a:prstGeom>
            <a:noFill/>
            <a:ln w="57240">
              <a:solidFill>
                <a:srgbClr val="FFFF00"/>
              </a:solidFill>
              <a:round/>
            </a:ln>
          </p:spPr>
        </p:sp>
        <p:sp>
          <p:nvSpPr>
            <p:cNvPr id="510" name="CustomShape 9"/>
            <p:cNvSpPr/>
            <p:nvPr/>
          </p:nvSpPr>
          <p:spPr>
            <a:xfrm flipV="1">
              <a:off x="2764946" y="1936871"/>
              <a:ext cx="1150048" cy="517203"/>
            </a:xfrm>
            <a:prstGeom prst="straightConnector1">
              <a:avLst/>
            </a:prstGeom>
            <a:solidFill>
              <a:srgbClr val="FBDF53"/>
            </a:solidFill>
            <a:ln w="38160">
              <a:solidFill>
                <a:srgbClr val="FF0000"/>
              </a:solidFill>
              <a:round/>
              <a:tailEnd type="arrow" w="med" len="med"/>
            </a:ln>
          </p:spPr>
        </p:sp>
        <p:sp>
          <p:nvSpPr>
            <p:cNvPr id="511" name="CustomShape 10"/>
            <p:cNvSpPr/>
            <p:nvPr/>
          </p:nvSpPr>
          <p:spPr>
            <a:xfrm flipV="1">
              <a:off x="3168028" y="1736735"/>
              <a:ext cx="617845" cy="359"/>
            </a:xfrm>
            <a:prstGeom prst="straightConnector1">
              <a:avLst/>
            </a:prstGeom>
            <a:solidFill>
              <a:srgbClr val="FBDF53"/>
            </a:solidFill>
            <a:ln w="38160">
              <a:solidFill>
                <a:srgbClr val="FF0000"/>
              </a:solidFill>
              <a:round/>
              <a:tailEnd type="arrow" w="med" len="med"/>
            </a:ln>
          </p:spPr>
        </p:sp>
        <p:sp>
          <p:nvSpPr>
            <p:cNvPr id="512" name="CustomShape 11"/>
            <p:cNvSpPr/>
            <p:nvPr/>
          </p:nvSpPr>
          <p:spPr>
            <a:xfrm>
              <a:off x="3003933" y="3686233"/>
              <a:ext cx="1865430" cy="153528"/>
            </a:xfrm>
            <a:prstGeom prst="straightConnector1">
              <a:avLst/>
            </a:prstGeom>
            <a:solidFill>
              <a:srgbClr val="FBDF53"/>
            </a:solidFill>
            <a:ln w="38160">
              <a:solidFill>
                <a:srgbClr val="FF0000"/>
              </a:solidFill>
              <a:round/>
              <a:tailEnd type="arrow" w="med" len="med"/>
            </a:ln>
          </p:spPr>
        </p:sp>
        <p:sp>
          <p:nvSpPr>
            <p:cNvPr id="513" name="CustomShape 12"/>
            <p:cNvSpPr/>
            <p:nvPr/>
          </p:nvSpPr>
          <p:spPr>
            <a:xfrm flipV="1">
              <a:off x="3059995" y="3915580"/>
              <a:ext cx="5973339" cy="1364994"/>
            </a:xfrm>
            <a:prstGeom prst="straightConnector1">
              <a:avLst/>
            </a:prstGeom>
            <a:solidFill>
              <a:srgbClr val="FBDF53"/>
            </a:solidFill>
            <a:ln w="38160">
              <a:solidFill>
                <a:srgbClr val="FF0000"/>
              </a:solidFill>
              <a:round/>
              <a:tailEnd type="arrow" w="med" len="med"/>
            </a:ln>
          </p:spPr>
        </p:sp>
        <p:sp>
          <p:nvSpPr>
            <p:cNvPr id="2" name="Down Arrow 1"/>
            <p:cNvSpPr/>
            <p:nvPr/>
          </p:nvSpPr>
          <p:spPr>
            <a:xfrm>
              <a:off x="5632101" y="2986389"/>
              <a:ext cx="935809" cy="538219"/>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lIns="91321" tIns="45661" rIns="91321" bIns="45661" rtlCol="0" anchor="ctr"/>
            <a:lstStyle/>
            <a:p>
              <a:pPr algn="ctr" rtl="0"/>
              <a:endParaRPr lang="en-US"/>
            </a:p>
          </p:txBody>
        </p:sp>
        <p:sp>
          <p:nvSpPr>
            <p:cNvPr id="18" name="Rectangle 17"/>
            <p:cNvSpPr/>
            <p:nvPr/>
          </p:nvSpPr>
          <p:spPr>
            <a:xfrm>
              <a:off x="300472" y="5280575"/>
              <a:ext cx="3918433" cy="696422"/>
            </a:xfrm>
            <a:prstGeom prst="rect">
              <a:avLst/>
            </a:prstGeom>
            <a:solidFill>
              <a:srgbClr val="FFA110">
                <a:alpha val="9000"/>
              </a:srgbClr>
            </a:solidFill>
            <a:ln w="47625">
              <a:solidFill>
                <a:srgbClr val="FF0000"/>
              </a:solidFill>
            </a:ln>
            <a:effectLst>
              <a:glow rad="101600">
                <a:srgbClr val="FF6600">
                  <a:alpha val="75000"/>
                </a:srgbClr>
              </a:glow>
            </a:effectLst>
          </p:spPr>
          <p:txBody>
            <a:bodyPr wrap="square" lIns="104170" tIns="52085" rIns="104170" bIns="52085" rtlCol="0">
              <a:spAutoFit/>
            </a:bodyPr>
            <a:lstStyle/>
            <a:p>
              <a:pPr rtl="0"/>
              <a:r>
                <a:rPr lang="fr" dirty="0"/>
                <a:t>ATTENTION :  Laisser « Delete Archived Tests » </a:t>
              </a:r>
              <a:r>
                <a:rPr lang="fr" dirty="0" smtClean="0"/>
                <a:t>NON </a:t>
              </a:r>
              <a:r>
                <a:rPr lang="fr" dirty="0"/>
                <a:t>COCHÉ</a:t>
              </a:r>
            </a:p>
          </p:txBody>
        </p:sp>
        <p:sp>
          <p:nvSpPr>
            <p:cNvPr id="20" name="Oval 19"/>
            <p:cNvSpPr/>
            <p:nvPr/>
          </p:nvSpPr>
          <p:spPr bwMode="auto">
            <a:xfrm>
              <a:off x="9033334" y="3686234"/>
              <a:ext cx="362695" cy="2293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sp>
        <p:nvSpPr>
          <p:cNvPr id="3" name="Titre 2"/>
          <p:cNvSpPr>
            <a:spLocks noGrp="1"/>
          </p:cNvSpPr>
          <p:nvPr>
            <p:ph type="title"/>
          </p:nvPr>
        </p:nvSpPr>
        <p:spPr/>
        <p:txBody>
          <a:bodyPr rtlCol="0">
            <a:normAutofit/>
          </a:bodyPr>
          <a:lstStyle/>
          <a:p>
            <a:pPr rtl="0"/>
            <a:r>
              <a:rPr lang="fr"/>
              <a:t>Comment archiver les résultats</a:t>
            </a:r>
            <a:endParaRPr lang="fr-FR" dirty="0"/>
          </a:p>
        </p:txBody>
      </p:sp>
    </p:spTree>
    <p:extLst>
      <p:ext uri="{BB962C8B-B14F-4D97-AF65-F5344CB8AC3E}">
        <p14:creationId xmlns:p14="http://schemas.microsoft.com/office/powerpoint/2010/main" val="18461535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4" name="Picture 513"/>
          <p:cNvPicPr/>
          <p:nvPr/>
        </p:nvPicPr>
        <p:blipFill>
          <a:blip r:embed="rId2" cstate="print"/>
          <a:stretch>
            <a:fillRect/>
          </a:stretch>
        </p:blipFill>
        <p:spPr>
          <a:xfrm>
            <a:off x="4821852" y="5603030"/>
            <a:ext cx="4145713" cy="838299"/>
          </a:xfrm>
          <a:prstGeom prst="rect">
            <a:avLst/>
          </a:prstGeom>
          <a:ln>
            <a:noFill/>
          </a:ln>
        </p:spPr>
      </p:pic>
      <p:pic>
        <p:nvPicPr>
          <p:cNvPr id="515" name="Picture 514"/>
          <p:cNvPicPr/>
          <p:nvPr/>
        </p:nvPicPr>
        <p:blipFill>
          <a:blip r:embed="rId3" cstate="print"/>
          <a:stretch>
            <a:fillRect/>
          </a:stretch>
        </p:blipFill>
        <p:spPr>
          <a:xfrm>
            <a:off x="5469563" y="1508508"/>
            <a:ext cx="2119456" cy="862005"/>
          </a:xfrm>
          <a:prstGeom prst="rect">
            <a:avLst/>
          </a:prstGeom>
          <a:ln>
            <a:noFill/>
          </a:ln>
        </p:spPr>
      </p:pic>
      <p:pic>
        <p:nvPicPr>
          <p:cNvPr id="516" name="Picture 515"/>
          <p:cNvPicPr/>
          <p:nvPr/>
        </p:nvPicPr>
        <p:blipFill>
          <a:blip r:embed="rId4" cstate="print"/>
          <a:stretch>
            <a:fillRect/>
          </a:stretch>
        </p:blipFill>
        <p:spPr>
          <a:xfrm>
            <a:off x="4054074" y="2506278"/>
            <a:ext cx="4893820" cy="2965296"/>
          </a:xfrm>
          <a:prstGeom prst="rect">
            <a:avLst/>
          </a:prstGeom>
          <a:ln>
            <a:noFill/>
          </a:ln>
        </p:spPr>
      </p:pic>
      <p:sp>
        <p:nvSpPr>
          <p:cNvPr id="517" name="CustomShape 1"/>
          <p:cNvSpPr/>
          <p:nvPr/>
        </p:nvSpPr>
        <p:spPr>
          <a:xfrm>
            <a:off x="0" y="0"/>
            <a:ext cx="10686519" cy="1359812"/>
          </a:xfrm>
          <a:prstGeom prst="rect">
            <a:avLst/>
          </a:prstGeom>
          <a:noFill/>
          <a:ln>
            <a:noFill/>
          </a:ln>
        </p:spPr>
      </p:sp>
      <p:sp>
        <p:nvSpPr>
          <p:cNvPr id="519" name="CustomShape 3"/>
          <p:cNvSpPr/>
          <p:nvPr/>
        </p:nvSpPr>
        <p:spPr>
          <a:xfrm>
            <a:off x="215904" y="1652534"/>
            <a:ext cx="3472453" cy="344443"/>
          </a:xfrm>
          <a:prstGeom prst="rect">
            <a:avLst/>
          </a:prstGeom>
          <a:noFill/>
          <a:ln>
            <a:noFill/>
          </a:ln>
        </p:spPr>
        <p:txBody>
          <a:bodyPr wrap="none" lIns="89883" tIns="44942" rIns="89883" bIns="44942" rtlCol="0"/>
          <a:lstStyle/>
          <a:p>
            <a:pPr rtl="0"/>
            <a:r>
              <a:rPr lang="fr" b="1" dirty="0"/>
              <a:t>5.</a:t>
            </a:r>
            <a:r>
              <a:rPr lang="fr" dirty="0"/>
              <a:t> Dans la boîte de dialogue imbriquée cliquez sur</a:t>
            </a:r>
            <a:endParaRPr dirty="0"/>
          </a:p>
          <a:p>
            <a:pPr rtl="0"/>
            <a:r>
              <a:rPr lang="fr" dirty="0"/>
              <a:t>« Proceed </a:t>
            </a:r>
            <a:r>
              <a:rPr lang="fr" dirty="0" smtClean="0"/>
              <a:t>»</a:t>
            </a:r>
            <a:endParaRPr dirty="0"/>
          </a:p>
        </p:txBody>
      </p:sp>
      <p:sp>
        <p:nvSpPr>
          <p:cNvPr id="520" name="CustomShape 4"/>
          <p:cNvSpPr/>
          <p:nvPr/>
        </p:nvSpPr>
        <p:spPr>
          <a:xfrm>
            <a:off x="269880" y="2657847"/>
            <a:ext cx="3472453" cy="1331079"/>
          </a:xfrm>
          <a:prstGeom prst="rect">
            <a:avLst/>
          </a:prstGeom>
          <a:noFill/>
          <a:ln>
            <a:noFill/>
          </a:ln>
        </p:spPr>
        <p:txBody>
          <a:bodyPr wrap="none" lIns="89883" tIns="44942" rIns="89883" bIns="44942" rtlCol="0"/>
          <a:lstStyle/>
          <a:p>
            <a:pPr rtl="0"/>
            <a:r>
              <a:rPr lang="fr" b="1" dirty="0"/>
              <a:t>6.</a:t>
            </a:r>
            <a:r>
              <a:rPr lang="fr" dirty="0"/>
              <a:t> Les fichiers seront enregistrés </a:t>
            </a:r>
            <a:endParaRPr lang="fr" dirty="0" smtClean="0"/>
          </a:p>
          <a:p>
            <a:pPr rtl="0"/>
            <a:r>
              <a:rPr lang="fr" dirty="0" smtClean="0"/>
              <a:t>dans le</a:t>
            </a:r>
            <a:r>
              <a:rPr lang="fr" dirty="0"/>
              <a:t> </a:t>
            </a:r>
            <a:r>
              <a:rPr lang="fr" dirty="0" smtClean="0"/>
              <a:t>dossier </a:t>
            </a:r>
            <a:r>
              <a:rPr lang="fr" dirty="0"/>
              <a:t>« Export ».</a:t>
            </a:r>
            <a:endParaRPr dirty="0"/>
          </a:p>
          <a:p>
            <a:pPr rtl="0"/>
            <a:r>
              <a:rPr lang="fr" dirty="0"/>
              <a:t>Dans le nom du fichier, vous verrez</a:t>
            </a:r>
            <a:endParaRPr dirty="0"/>
          </a:p>
          <a:p>
            <a:pPr rtl="0"/>
            <a:r>
              <a:rPr lang="fr" dirty="0"/>
              <a:t>la date de l'archivage</a:t>
            </a:r>
            <a:endParaRPr dirty="0"/>
          </a:p>
        </p:txBody>
      </p:sp>
      <p:sp>
        <p:nvSpPr>
          <p:cNvPr id="521" name="CustomShape 5"/>
          <p:cNvSpPr/>
          <p:nvPr/>
        </p:nvSpPr>
        <p:spPr>
          <a:xfrm>
            <a:off x="341847" y="4884693"/>
            <a:ext cx="2824742" cy="646503"/>
          </a:xfrm>
          <a:prstGeom prst="rect">
            <a:avLst/>
          </a:prstGeom>
          <a:noFill/>
          <a:ln>
            <a:noFill/>
          </a:ln>
        </p:spPr>
        <p:txBody>
          <a:bodyPr wrap="none" lIns="89883" tIns="44942" rIns="89883" bIns="44942" rtlCol="0"/>
          <a:lstStyle/>
          <a:p>
            <a:pPr rtl="0"/>
            <a:r>
              <a:rPr lang="fr" b="1" dirty="0"/>
              <a:t>7.</a:t>
            </a:r>
            <a:r>
              <a:rPr lang="fr" dirty="0"/>
              <a:t> Cliquez sur « SAVE » </a:t>
            </a:r>
            <a:endParaRPr dirty="0"/>
          </a:p>
        </p:txBody>
      </p:sp>
      <p:sp>
        <p:nvSpPr>
          <p:cNvPr id="522" name="CustomShape 6"/>
          <p:cNvSpPr/>
          <p:nvPr/>
        </p:nvSpPr>
        <p:spPr>
          <a:xfrm>
            <a:off x="413816" y="5818531"/>
            <a:ext cx="2177030" cy="344443"/>
          </a:xfrm>
          <a:prstGeom prst="rect">
            <a:avLst/>
          </a:prstGeom>
          <a:noFill/>
          <a:ln>
            <a:noFill/>
          </a:ln>
        </p:spPr>
        <p:txBody>
          <a:bodyPr wrap="none" lIns="89883" tIns="44942" rIns="89883" bIns="44942" rtlCol="0"/>
          <a:lstStyle/>
          <a:p>
            <a:pPr rtl="0"/>
            <a:r>
              <a:rPr lang="fr" b="1"/>
              <a:t>8.</a:t>
            </a:r>
            <a:r>
              <a:rPr lang="fr"/>
              <a:t> Cliquez sur « OK ». </a:t>
            </a:r>
            <a:endParaRPr/>
          </a:p>
        </p:txBody>
      </p:sp>
      <p:sp>
        <p:nvSpPr>
          <p:cNvPr id="523" name="CustomShape 7"/>
          <p:cNvSpPr/>
          <p:nvPr/>
        </p:nvSpPr>
        <p:spPr>
          <a:xfrm>
            <a:off x="6477114" y="1939510"/>
            <a:ext cx="791647" cy="431002"/>
          </a:xfrm>
          <a:prstGeom prst="ellipse">
            <a:avLst/>
          </a:prstGeom>
          <a:noFill/>
          <a:ln w="57240">
            <a:solidFill>
              <a:srgbClr val="FFFF00"/>
            </a:solidFill>
            <a:round/>
          </a:ln>
        </p:spPr>
      </p:sp>
      <p:sp>
        <p:nvSpPr>
          <p:cNvPr id="524" name="CustomShape 8"/>
          <p:cNvSpPr/>
          <p:nvPr/>
        </p:nvSpPr>
        <p:spPr>
          <a:xfrm flipV="1">
            <a:off x="3256087" y="2979812"/>
            <a:ext cx="1511327" cy="301702"/>
          </a:xfrm>
          <a:prstGeom prst="straightConnector1">
            <a:avLst/>
          </a:prstGeom>
          <a:solidFill>
            <a:srgbClr val="FBDF53"/>
          </a:solidFill>
          <a:ln w="38160">
            <a:solidFill>
              <a:srgbClr val="FF0000"/>
            </a:solidFill>
            <a:round/>
            <a:tailEnd type="arrow" w="med" len="med"/>
          </a:ln>
        </p:spPr>
      </p:sp>
      <p:sp>
        <p:nvSpPr>
          <p:cNvPr id="525" name="CustomShape 9"/>
          <p:cNvSpPr/>
          <p:nvPr/>
        </p:nvSpPr>
        <p:spPr>
          <a:xfrm>
            <a:off x="3412360" y="1939510"/>
            <a:ext cx="3064755" cy="71834"/>
          </a:xfrm>
          <a:prstGeom prst="straightConnector1">
            <a:avLst/>
          </a:prstGeom>
          <a:solidFill>
            <a:srgbClr val="FBDF53"/>
          </a:solidFill>
          <a:ln w="38160">
            <a:solidFill>
              <a:srgbClr val="FF0000"/>
            </a:solidFill>
            <a:round/>
            <a:tailEnd type="arrow" w="med" len="med"/>
          </a:ln>
        </p:spPr>
      </p:sp>
      <p:sp>
        <p:nvSpPr>
          <p:cNvPr id="526" name="CustomShape 10"/>
          <p:cNvSpPr/>
          <p:nvPr/>
        </p:nvSpPr>
        <p:spPr>
          <a:xfrm>
            <a:off x="3040063" y="5068044"/>
            <a:ext cx="4317876" cy="57293"/>
          </a:xfrm>
          <a:prstGeom prst="straightConnector1">
            <a:avLst/>
          </a:prstGeom>
          <a:solidFill>
            <a:srgbClr val="FBDF53"/>
          </a:solidFill>
          <a:ln w="38160">
            <a:solidFill>
              <a:srgbClr val="FF0000"/>
            </a:solidFill>
            <a:round/>
            <a:tailEnd type="arrow" w="med" len="med"/>
          </a:ln>
        </p:spPr>
      </p:sp>
      <p:sp>
        <p:nvSpPr>
          <p:cNvPr id="527" name="CustomShape 11"/>
          <p:cNvSpPr/>
          <p:nvPr/>
        </p:nvSpPr>
        <p:spPr>
          <a:xfrm>
            <a:off x="2752032" y="6004148"/>
            <a:ext cx="3725082" cy="173551"/>
          </a:xfrm>
          <a:prstGeom prst="straightConnector1">
            <a:avLst/>
          </a:prstGeom>
          <a:solidFill>
            <a:srgbClr val="FBDF53"/>
          </a:solidFill>
          <a:ln w="38160">
            <a:solidFill>
              <a:srgbClr val="FF0000"/>
            </a:solidFill>
            <a:round/>
            <a:tailEnd type="arrow" w="med" len="med"/>
          </a:ln>
        </p:spPr>
      </p:sp>
      <p:sp>
        <p:nvSpPr>
          <p:cNvPr id="528" name="CustomShape 12"/>
          <p:cNvSpPr/>
          <p:nvPr/>
        </p:nvSpPr>
        <p:spPr>
          <a:xfrm>
            <a:off x="7288535" y="5028360"/>
            <a:ext cx="791647" cy="431002"/>
          </a:xfrm>
          <a:prstGeom prst="ellipse">
            <a:avLst/>
          </a:prstGeom>
          <a:noFill/>
          <a:ln w="57240">
            <a:solidFill>
              <a:srgbClr val="FFFF00"/>
            </a:solidFill>
            <a:round/>
          </a:ln>
        </p:spPr>
      </p:sp>
      <p:sp>
        <p:nvSpPr>
          <p:cNvPr id="529" name="CustomShape 13"/>
          <p:cNvSpPr/>
          <p:nvPr/>
        </p:nvSpPr>
        <p:spPr>
          <a:xfrm>
            <a:off x="6621050" y="6010327"/>
            <a:ext cx="503776" cy="431002"/>
          </a:xfrm>
          <a:prstGeom prst="ellipse">
            <a:avLst/>
          </a:prstGeom>
          <a:noFill/>
          <a:ln w="57240">
            <a:solidFill>
              <a:srgbClr val="FFFF00"/>
            </a:solidFill>
            <a:round/>
          </a:ln>
        </p:spPr>
      </p:sp>
      <p:sp>
        <p:nvSpPr>
          <p:cNvPr id="20" name="Rectangle 19"/>
          <p:cNvSpPr/>
          <p:nvPr/>
        </p:nvSpPr>
        <p:spPr>
          <a:xfrm>
            <a:off x="9041953" y="2969128"/>
            <a:ext cx="1537334" cy="2567400"/>
          </a:xfrm>
          <a:prstGeom prst="rect">
            <a:avLst/>
          </a:prstGeom>
          <a:solidFill>
            <a:srgbClr val="FFA110">
              <a:alpha val="9000"/>
            </a:srgbClr>
          </a:solidFill>
          <a:ln w="47625">
            <a:solidFill>
              <a:srgbClr val="FF0000"/>
            </a:solidFill>
          </a:ln>
          <a:effectLst>
            <a:glow rad="101600">
              <a:srgbClr val="FF6600">
                <a:alpha val="75000"/>
              </a:srgbClr>
            </a:glow>
          </a:effectLst>
        </p:spPr>
        <p:txBody>
          <a:bodyPr wrap="square" lIns="104170" tIns="52085" rIns="104170" bIns="52085" rtlCol="0">
            <a:spAutoFit/>
          </a:bodyPr>
          <a:lstStyle/>
          <a:p>
            <a:pPr rtl="0"/>
            <a:r>
              <a:rPr lang="fr" sz="1600" dirty="0"/>
              <a:t>Il est fortement conseillé de sauvegarder (graver) vos </a:t>
            </a:r>
            <a:r>
              <a:rPr lang="fr" sz="1600" dirty="0" smtClean="0"/>
              <a:t>données </a:t>
            </a:r>
            <a:r>
              <a:rPr lang="fr" sz="1600" dirty="0"/>
              <a:t>archivées sur un RW-CD ou un lecteur externe</a:t>
            </a:r>
          </a:p>
        </p:txBody>
      </p:sp>
      <p:sp>
        <p:nvSpPr>
          <p:cNvPr id="2" name="Titre 1"/>
          <p:cNvSpPr>
            <a:spLocks noGrp="1"/>
          </p:cNvSpPr>
          <p:nvPr>
            <p:ph type="title"/>
          </p:nvPr>
        </p:nvSpPr>
        <p:spPr/>
        <p:txBody>
          <a:bodyPr rtlCol="0">
            <a:normAutofit fontScale="90000"/>
          </a:bodyPr>
          <a:lstStyle/>
          <a:p>
            <a:pPr rtl="0"/>
            <a:r>
              <a:rPr lang="fr"/>
              <a:t>Comment archiver les résultats (suite)</a:t>
            </a:r>
            <a:endParaRPr lang="fr-FR" dirty="0"/>
          </a:p>
        </p:txBody>
      </p:sp>
    </p:spTree>
    <p:extLst>
      <p:ext uri="{BB962C8B-B14F-4D97-AF65-F5344CB8AC3E}">
        <p14:creationId xmlns:p14="http://schemas.microsoft.com/office/powerpoint/2010/main" val="8163451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1" name="CustomShape 1"/>
          <p:cNvSpPr/>
          <p:nvPr/>
        </p:nvSpPr>
        <p:spPr>
          <a:xfrm>
            <a:off x="0" y="0"/>
            <a:ext cx="10686519" cy="1359812"/>
          </a:xfrm>
          <a:prstGeom prst="rect">
            <a:avLst/>
          </a:prstGeom>
          <a:noFill/>
          <a:ln>
            <a:noFill/>
          </a:ln>
        </p:spPr>
      </p:sp>
      <p:grpSp>
        <p:nvGrpSpPr>
          <p:cNvPr id="4" name="Grouper 3"/>
          <p:cNvGrpSpPr/>
          <p:nvPr/>
        </p:nvGrpSpPr>
        <p:grpSpPr>
          <a:xfrm>
            <a:off x="489723" y="1424825"/>
            <a:ext cx="9463108" cy="4795347"/>
            <a:chOff x="215904" y="1424825"/>
            <a:chExt cx="9945609" cy="5039850"/>
          </a:xfrm>
        </p:grpSpPr>
        <p:pic>
          <p:nvPicPr>
            <p:cNvPr id="530" name="Picture 529"/>
            <p:cNvPicPr/>
            <p:nvPr/>
          </p:nvPicPr>
          <p:blipFill>
            <a:blip r:embed="rId2" cstate="print"/>
            <a:stretch>
              <a:fillRect/>
            </a:stretch>
          </p:blipFill>
          <p:spPr>
            <a:xfrm>
              <a:off x="6261211" y="3807187"/>
              <a:ext cx="3900302" cy="2657488"/>
            </a:xfrm>
            <a:prstGeom prst="rect">
              <a:avLst/>
            </a:prstGeom>
            <a:ln>
              <a:noFill/>
            </a:ln>
          </p:spPr>
        </p:pic>
        <p:sp>
          <p:nvSpPr>
            <p:cNvPr id="533" name="CustomShape 3"/>
            <p:cNvSpPr/>
            <p:nvPr/>
          </p:nvSpPr>
          <p:spPr>
            <a:xfrm>
              <a:off x="215904" y="1652175"/>
              <a:ext cx="3472453" cy="344443"/>
            </a:xfrm>
            <a:prstGeom prst="rect">
              <a:avLst/>
            </a:prstGeom>
            <a:noFill/>
            <a:ln>
              <a:noFill/>
            </a:ln>
          </p:spPr>
          <p:txBody>
            <a:bodyPr wrap="none" lIns="89883" tIns="44942" rIns="89883" bIns="44942" rtlCol="0"/>
            <a:lstStyle/>
            <a:p>
              <a:pPr rtl="0"/>
              <a:r>
                <a:rPr lang="fr" b="1" dirty="0"/>
                <a:t>1.</a:t>
              </a:r>
              <a:r>
                <a:rPr lang="fr" dirty="0"/>
                <a:t> Cliquez sur « Data Management </a:t>
              </a:r>
              <a:r>
                <a:rPr lang="fr" dirty="0" smtClean="0"/>
                <a:t>»</a:t>
              </a:r>
              <a:endParaRPr dirty="0"/>
            </a:p>
            <a:p>
              <a:pPr rtl="0"/>
              <a:r>
                <a:rPr lang="fr" dirty="0"/>
                <a:t>et</a:t>
              </a:r>
              <a:endParaRPr dirty="0"/>
            </a:p>
            <a:p>
              <a:pPr rtl="0"/>
              <a:r>
                <a:rPr lang="fr" dirty="0"/>
                <a:t>Cliquez sur « Retrieve Test </a:t>
              </a:r>
              <a:r>
                <a:rPr lang="fr" dirty="0" smtClean="0"/>
                <a:t>»</a:t>
              </a:r>
              <a:endParaRPr dirty="0"/>
            </a:p>
          </p:txBody>
        </p:sp>
        <p:sp>
          <p:nvSpPr>
            <p:cNvPr id="534" name="CustomShape 4"/>
            <p:cNvSpPr/>
            <p:nvPr/>
          </p:nvSpPr>
          <p:spPr>
            <a:xfrm>
              <a:off x="215904" y="3376184"/>
              <a:ext cx="3472453" cy="574670"/>
            </a:xfrm>
            <a:prstGeom prst="rect">
              <a:avLst/>
            </a:prstGeom>
            <a:noFill/>
            <a:ln>
              <a:noFill/>
            </a:ln>
          </p:spPr>
          <p:txBody>
            <a:bodyPr wrap="none" lIns="89883" tIns="44942" rIns="89883" bIns="44942" rtlCol="0"/>
            <a:lstStyle/>
            <a:p>
              <a:pPr rtl="0"/>
              <a:r>
                <a:rPr lang="fr" b="1"/>
                <a:t>2.</a:t>
              </a:r>
              <a:r>
                <a:rPr lang="fr"/>
                <a:t> Sélectionnez le fichier que vous voulez</a:t>
              </a:r>
              <a:endParaRPr dirty="0"/>
            </a:p>
            <a:p>
              <a:pPr rtl="0"/>
              <a:r>
                <a:rPr lang="fr"/>
                <a:t>récupérer</a:t>
              </a:r>
              <a:endParaRPr dirty="0"/>
            </a:p>
          </p:txBody>
        </p:sp>
        <p:sp>
          <p:nvSpPr>
            <p:cNvPr id="535" name="CustomShape 5"/>
            <p:cNvSpPr/>
            <p:nvPr/>
          </p:nvSpPr>
          <p:spPr>
            <a:xfrm>
              <a:off x="215904" y="4669191"/>
              <a:ext cx="3472453" cy="344443"/>
            </a:xfrm>
            <a:prstGeom prst="rect">
              <a:avLst/>
            </a:prstGeom>
            <a:noFill/>
            <a:ln>
              <a:noFill/>
            </a:ln>
          </p:spPr>
          <p:txBody>
            <a:bodyPr wrap="none" lIns="89883" tIns="44942" rIns="89883" bIns="44942" rtlCol="0"/>
            <a:lstStyle/>
            <a:p>
              <a:pPr rtl="0"/>
              <a:r>
                <a:rPr lang="fr" b="1" dirty="0"/>
                <a:t>3.</a:t>
              </a:r>
              <a:r>
                <a:rPr lang="fr" dirty="0"/>
                <a:t> Cliquez sur « Open </a:t>
              </a:r>
              <a:r>
                <a:rPr lang="fr" dirty="0" smtClean="0"/>
                <a:t>»</a:t>
              </a:r>
              <a:endParaRPr dirty="0"/>
            </a:p>
          </p:txBody>
        </p:sp>
        <p:sp>
          <p:nvSpPr>
            <p:cNvPr id="536" name="CustomShape 6"/>
            <p:cNvSpPr/>
            <p:nvPr/>
          </p:nvSpPr>
          <p:spPr>
            <a:xfrm>
              <a:off x="8924024" y="6034032"/>
              <a:ext cx="502696" cy="358809"/>
            </a:xfrm>
            <a:prstGeom prst="ellipse">
              <a:avLst/>
            </a:prstGeom>
            <a:noFill/>
            <a:ln w="57240">
              <a:solidFill>
                <a:srgbClr val="FFFF00"/>
              </a:solidFill>
              <a:round/>
            </a:ln>
          </p:spPr>
        </p:sp>
        <p:sp>
          <p:nvSpPr>
            <p:cNvPr id="537" name="CustomShape 7"/>
            <p:cNvSpPr/>
            <p:nvPr/>
          </p:nvSpPr>
          <p:spPr>
            <a:xfrm>
              <a:off x="1943134" y="3950854"/>
              <a:ext cx="4389684" cy="646144"/>
            </a:xfrm>
            <a:prstGeom prst="straightConnector1">
              <a:avLst/>
            </a:prstGeom>
            <a:solidFill>
              <a:srgbClr val="FBDF53"/>
            </a:solidFill>
            <a:ln w="38160">
              <a:solidFill>
                <a:srgbClr val="FF0000"/>
              </a:solidFill>
              <a:round/>
              <a:tailEnd type="arrow" w="med" len="med"/>
            </a:ln>
          </p:spPr>
        </p:sp>
        <p:sp>
          <p:nvSpPr>
            <p:cNvPr id="538" name="CustomShape 8"/>
            <p:cNvSpPr/>
            <p:nvPr/>
          </p:nvSpPr>
          <p:spPr>
            <a:xfrm>
              <a:off x="2374942" y="4956526"/>
              <a:ext cx="6332819" cy="1220814"/>
            </a:xfrm>
            <a:prstGeom prst="straightConnector1">
              <a:avLst/>
            </a:prstGeom>
            <a:solidFill>
              <a:srgbClr val="FBDF53"/>
            </a:solidFill>
            <a:ln w="38160">
              <a:solidFill>
                <a:srgbClr val="FF0000"/>
              </a:solidFill>
              <a:round/>
              <a:tailEnd type="arrow" w="med" len="med"/>
            </a:ln>
          </p:spPr>
        </p:sp>
        <p:pic>
          <p:nvPicPr>
            <p:cNvPr id="539" name="Picture 538"/>
            <p:cNvPicPr/>
            <p:nvPr/>
          </p:nvPicPr>
          <p:blipFill>
            <a:blip r:embed="rId3" cstate="print"/>
            <a:stretch>
              <a:fillRect/>
            </a:stretch>
          </p:blipFill>
          <p:spPr>
            <a:xfrm>
              <a:off x="4545015" y="1424825"/>
              <a:ext cx="5272847" cy="1746990"/>
            </a:xfrm>
            <a:prstGeom prst="rect">
              <a:avLst/>
            </a:prstGeom>
            <a:ln>
              <a:noFill/>
            </a:ln>
          </p:spPr>
        </p:pic>
        <p:sp>
          <p:nvSpPr>
            <p:cNvPr id="540" name="CustomShape 9"/>
            <p:cNvSpPr/>
            <p:nvPr/>
          </p:nvSpPr>
          <p:spPr>
            <a:xfrm>
              <a:off x="4543816" y="1564718"/>
              <a:ext cx="1079159" cy="660511"/>
            </a:xfrm>
            <a:prstGeom prst="ellipse">
              <a:avLst/>
            </a:prstGeom>
            <a:noFill/>
            <a:ln w="57240">
              <a:solidFill>
                <a:srgbClr val="FFFF00"/>
              </a:solidFill>
              <a:round/>
            </a:ln>
          </p:spPr>
        </p:sp>
        <p:sp>
          <p:nvSpPr>
            <p:cNvPr id="541" name="CustomShape 10"/>
            <p:cNvSpPr/>
            <p:nvPr/>
          </p:nvSpPr>
          <p:spPr>
            <a:xfrm flipV="1">
              <a:off x="3057685" y="1999584"/>
              <a:ext cx="1654903" cy="143308"/>
            </a:xfrm>
            <a:prstGeom prst="straightConnector1">
              <a:avLst/>
            </a:prstGeom>
            <a:solidFill>
              <a:srgbClr val="FBDF53"/>
            </a:solidFill>
            <a:ln w="38160">
              <a:solidFill>
                <a:srgbClr val="FF0000"/>
              </a:solidFill>
              <a:round/>
              <a:tailEnd type="arrow" w="med" len="med"/>
            </a:ln>
          </p:spPr>
        </p:sp>
        <p:sp>
          <p:nvSpPr>
            <p:cNvPr id="14" name="Down Arrow 13"/>
            <p:cNvSpPr/>
            <p:nvPr/>
          </p:nvSpPr>
          <p:spPr>
            <a:xfrm>
              <a:off x="6064078" y="3202943"/>
              <a:ext cx="935809" cy="538219"/>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lIns="91321" tIns="45661" rIns="91321" bIns="45661" rtlCol="0" anchor="ctr"/>
            <a:lstStyle/>
            <a:p>
              <a:pPr algn="ctr" rtl="0"/>
              <a:endParaRPr lang="en-US"/>
            </a:p>
          </p:txBody>
        </p:sp>
      </p:grpSp>
      <p:sp>
        <p:nvSpPr>
          <p:cNvPr id="2" name="Titre 1"/>
          <p:cNvSpPr>
            <a:spLocks noGrp="1"/>
          </p:cNvSpPr>
          <p:nvPr>
            <p:ph type="title"/>
          </p:nvPr>
        </p:nvSpPr>
        <p:spPr/>
        <p:txBody>
          <a:bodyPr rtlCol="0">
            <a:normAutofit/>
          </a:bodyPr>
          <a:lstStyle/>
          <a:p>
            <a:pPr rtl="0"/>
            <a:r>
              <a:rPr lang="fr"/>
              <a:t>Comment récupérer les résultats</a:t>
            </a:r>
            <a:endParaRPr lang="fr-FR" dirty="0"/>
          </a:p>
        </p:txBody>
      </p:sp>
    </p:spTree>
    <p:extLst>
      <p:ext uri="{BB962C8B-B14F-4D97-AF65-F5344CB8AC3E}">
        <p14:creationId xmlns:p14="http://schemas.microsoft.com/office/powerpoint/2010/main" val="14796931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5" name="CustomShape 1"/>
          <p:cNvSpPr/>
          <p:nvPr/>
        </p:nvSpPr>
        <p:spPr>
          <a:xfrm>
            <a:off x="0" y="0"/>
            <a:ext cx="10686519" cy="1359812"/>
          </a:xfrm>
          <a:prstGeom prst="rect">
            <a:avLst/>
          </a:prstGeom>
          <a:noFill/>
          <a:ln>
            <a:noFill/>
          </a:ln>
        </p:spPr>
      </p:sp>
      <p:grpSp>
        <p:nvGrpSpPr>
          <p:cNvPr id="4" name="Grouper 3"/>
          <p:cNvGrpSpPr/>
          <p:nvPr/>
        </p:nvGrpSpPr>
        <p:grpSpPr>
          <a:xfrm>
            <a:off x="303759" y="1539652"/>
            <a:ext cx="9721080" cy="4662112"/>
            <a:chOff x="79157" y="1562383"/>
            <a:chExt cx="10371667" cy="4974126"/>
          </a:xfrm>
        </p:grpSpPr>
        <p:pic>
          <p:nvPicPr>
            <p:cNvPr id="542" name="Picture 541"/>
            <p:cNvPicPr/>
            <p:nvPr/>
          </p:nvPicPr>
          <p:blipFill>
            <a:blip r:embed="rId2" cstate="print"/>
            <a:stretch>
              <a:fillRect/>
            </a:stretch>
          </p:blipFill>
          <p:spPr>
            <a:xfrm>
              <a:off x="4965788" y="4597358"/>
              <a:ext cx="3166229" cy="933479"/>
            </a:xfrm>
            <a:prstGeom prst="rect">
              <a:avLst/>
            </a:prstGeom>
            <a:ln>
              <a:noFill/>
            </a:ln>
          </p:spPr>
        </p:pic>
        <p:pic>
          <p:nvPicPr>
            <p:cNvPr id="543" name="Picture 542"/>
            <p:cNvPicPr/>
            <p:nvPr/>
          </p:nvPicPr>
          <p:blipFill>
            <a:blip r:embed="rId3" cstate="print"/>
            <a:stretch>
              <a:fillRect/>
            </a:stretch>
          </p:blipFill>
          <p:spPr>
            <a:xfrm>
              <a:off x="4533980" y="1562383"/>
              <a:ext cx="5325267" cy="2819114"/>
            </a:xfrm>
            <a:prstGeom prst="rect">
              <a:avLst/>
            </a:prstGeom>
            <a:ln>
              <a:noFill/>
            </a:ln>
          </p:spPr>
        </p:pic>
        <p:pic>
          <p:nvPicPr>
            <p:cNvPr id="544" name="Picture 543"/>
            <p:cNvPicPr/>
            <p:nvPr/>
          </p:nvPicPr>
          <p:blipFill>
            <a:blip r:embed="rId4" cstate="print"/>
            <a:stretch>
              <a:fillRect/>
            </a:stretch>
          </p:blipFill>
          <p:spPr>
            <a:xfrm>
              <a:off x="5613499" y="5674864"/>
              <a:ext cx="4837325" cy="861645"/>
            </a:xfrm>
            <a:prstGeom prst="rect">
              <a:avLst/>
            </a:prstGeom>
            <a:ln>
              <a:noFill/>
            </a:ln>
          </p:spPr>
        </p:pic>
        <p:sp>
          <p:nvSpPr>
            <p:cNvPr id="547" name="CustomShape 3"/>
            <p:cNvSpPr/>
            <p:nvPr/>
          </p:nvSpPr>
          <p:spPr>
            <a:xfrm>
              <a:off x="79157" y="1652175"/>
              <a:ext cx="3472453" cy="344443"/>
            </a:xfrm>
            <a:prstGeom prst="rect">
              <a:avLst/>
            </a:prstGeom>
            <a:noFill/>
            <a:ln>
              <a:noFill/>
            </a:ln>
          </p:spPr>
          <p:txBody>
            <a:bodyPr wrap="none" lIns="89883" tIns="44942" rIns="89883" bIns="44942" rtlCol="0"/>
            <a:lstStyle/>
            <a:p>
              <a:pPr rtl="0"/>
              <a:r>
                <a:rPr lang="fr" b="1" dirty="0"/>
                <a:t>4.</a:t>
              </a:r>
              <a:r>
                <a:rPr lang="fr" dirty="0"/>
                <a:t> Sélectionnez le test que vous </a:t>
              </a:r>
              <a:endParaRPr lang="fr" dirty="0" smtClean="0"/>
            </a:p>
            <a:p>
              <a:pPr rtl="0"/>
              <a:r>
                <a:rPr lang="fr-CH" dirty="0" smtClean="0"/>
                <a:t>S</a:t>
              </a:r>
              <a:r>
                <a:rPr lang="fr" dirty="0" smtClean="0"/>
                <a:t>ouhaiterez récupérer </a:t>
              </a:r>
            </a:p>
            <a:p>
              <a:pPr rtl="0"/>
              <a:r>
                <a:rPr lang="fr" dirty="0" smtClean="0"/>
                <a:t>(</a:t>
              </a:r>
              <a:r>
                <a:rPr lang="fr" dirty="0"/>
                <a:t>ou « </a:t>
              </a:r>
              <a:r>
                <a:rPr lang="fr" i="1" dirty="0"/>
                <a:t>Select All » </a:t>
              </a:r>
              <a:r>
                <a:rPr lang="fr" dirty="0" smtClean="0"/>
                <a:t>)</a:t>
              </a:r>
              <a:endParaRPr dirty="0"/>
            </a:p>
          </p:txBody>
        </p:sp>
        <p:sp>
          <p:nvSpPr>
            <p:cNvPr id="548" name="CustomShape 4"/>
            <p:cNvSpPr/>
            <p:nvPr/>
          </p:nvSpPr>
          <p:spPr>
            <a:xfrm>
              <a:off x="215904" y="3376184"/>
              <a:ext cx="3472453" cy="344443"/>
            </a:xfrm>
            <a:prstGeom prst="rect">
              <a:avLst/>
            </a:prstGeom>
            <a:noFill/>
            <a:ln>
              <a:noFill/>
            </a:ln>
          </p:spPr>
          <p:txBody>
            <a:bodyPr wrap="none" lIns="89883" tIns="44942" rIns="89883" bIns="44942" rtlCol="0"/>
            <a:lstStyle/>
            <a:p>
              <a:pPr rtl="0"/>
              <a:r>
                <a:rPr lang="fr" b="1"/>
                <a:t>5.</a:t>
              </a:r>
              <a:r>
                <a:rPr lang="fr"/>
                <a:t> Cliquez sur « OK ». </a:t>
              </a:r>
              <a:endParaRPr/>
            </a:p>
          </p:txBody>
        </p:sp>
        <p:sp>
          <p:nvSpPr>
            <p:cNvPr id="549" name="CustomShape 5"/>
            <p:cNvSpPr/>
            <p:nvPr/>
          </p:nvSpPr>
          <p:spPr>
            <a:xfrm>
              <a:off x="215904" y="4669191"/>
              <a:ext cx="3472453" cy="344443"/>
            </a:xfrm>
            <a:prstGeom prst="rect">
              <a:avLst/>
            </a:prstGeom>
            <a:noFill/>
            <a:ln>
              <a:noFill/>
            </a:ln>
          </p:spPr>
          <p:txBody>
            <a:bodyPr wrap="none" lIns="89883" tIns="44942" rIns="89883" bIns="44942" rtlCol="0"/>
            <a:lstStyle/>
            <a:p>
              <a:pPr rtl="0"/>
              <a:r>
                <a:rPr lang="fr" b="1" dirty="0"/>
                <a:t>6.</a:t>
              </a:r>
              <a:r>
                <a:rPr lang="fr" dirty="0"/>
                <a:t> Cliquez sur « Proceed </a:t>
              </a:r>
              <a:r>
                <a:rPr lang="fr" dirty="0" smtClean="0"/>
                <a:t>»</a:t>
              </a:r>
              <a:endParaRPr dirty="0"/>
            </a:p>
          </p:txBody>
        </p:sp>
        <p:sp>
          <p:nvSpPr>
            <p:cNvPr id="550" name="CustomShape 6"/>
            <p:cNvSpPr/>
            <p:nvPr/>
          </p:nvSpPr>
          <p:spPr>
            <a:xfrm>
              <a:off x="7773257" y="6177700"/>
              <a:ext cx="502696" cy="358809"/>
            </a:xfrm>
            <a:prstGeom prst="ellipse">
              <a:avLst/>
            </a:prstGeom>
            <a:noFill/>
            <a:ln w="57240">
              <a:solidFill>
                <a:srgbClr val="FFFF00"/>
              </a:solidFill>
              <a:round/>
            </a:ln>
          </p:spPr>
        </p:sp>
        <p:sp>
          <p:nvSpPr>
            <p:cNvPr id="551" name="CustomShape 7"/>
            <p:cNvSpPr/>
            <p:nvPr/>
          </p:nvSpPr>
          <p:spPr>
            <a:xfrm>
              <a:off x="6477834" y="5166999"/>
              <a:ext cx="718600" cy="363838"/>
            </a:xfrm>
            <a:prstGeom prst="ellipse">
              <a:avLst/>
            </a:prstGeom>
            <a:noFill/>
            <a:ln w="57240">
              <a:solidFill>
                <a:srgbClr val="FFFF00"/>
              </a:solidFill>
              <a:round/>
            </a:ln>
          </p:spPr>
        </p:sp>
        <p:sp>
          <p:nvSpPr>
            <p:cNvPr id="552" name="CustomShape 8"/>
            <p:cNvSpPr/>
            <p:nvPr/>
          </p:nvSpPr>
          <p:spPr>
            <a:xfrm>
              <a:off x="6693738" y="4166355"/>
              <a:ext cx="430728" cy="215142"/>
            </a:xfrm>
            <a:prstGeom prst="ellipse">
              <a:avLst/>
            </a:prstGeom>
            <a:noFill/>
            <a:ln w="57240">
              <a:solidFill>
                <a:srgbClr val="FFFF00"/>
              </a:solidFill>
              <a:round/>
            </a:ln>
          </p:spPr>
        </p:sp>
        <p:sp>
          <p:nvSpPr>
            <p:cNvPr id="553" name="CustomShape 9"/>
            <p:cNvSpPr/>
            <p:nvPr/>
          </p:nvSpPr>
          <p:spPr>
            <a:xfrm>
              <a:off x="2691281" y="3713544"/>
              <a:ext cx="3857442" cy="537790"/>
            </a:xfrm>
            <a:prstGeom prst="straightConnector1">
              <a:avLst/>
            </a:prstGeom>
            <a:solidFill>
              <a:srgbClr val="FBDF53"/>
            </a:solidFill>
            <a:ln w="38160">
              <a:solidFill>
                <a:srgbClr val="FF0000"/>
              </a:solidFill>
              <a:round/>
              <a:tailEnd type="arrow" w="med" len="med"/>
            </a:ln>
          </p:spPr>
        </p:sp>
        <p:sp>
          <p:nvSpPr>
            <p:cNvPr id="554" name="CustomShape 10"/>
            <p:cNvSpPr/>
            <p:nvPr/>
          </p:nvSpPr>
          <p:spPr>
            <a:xfrm>
              <a:off x="3382725" y="5019606"/>
              <a:ext cx="2978560" cy="281982"/>
            </a:xfrm>
            <a:prstGeom prst="straightConnector1">
              <a:avLst/>
            </a:prstGeom>
            <a:solidFill>
              <a:srgbClr val="FBDF53"/>
            </a:solidFill>
            <a:ln w="38160">
              <a:solidFill>
                <a:srgbClr val="FF0000"/>
              </a:solidFill>
              <a:round/>
              <a:tailEnd type="arrow" w="med" len="med"/>
            </a:ln>
          </p:spPr>
        </p:sp>
        <p:sp>
          <p:nvSpPr>
            <p:cNvPr id="555" name="CustomShape 11"/>
            <p:cNvSpPr/>
            <p:nvPr/>
          </p:nvSpPr>
          <p:spPr>
            <a:xfrm>
              <a:off x="1655262" y="5890365"/>
              <a:ext cx="6188883" cy="358809"/>
            </a:xfrm>
            <a:prstGeom prst="straightConnector1">
              <a:avLst/>
            </a:prstGeom>
            <a:solidFill>
              <a:srgbClr val="FBDF53"/>
            </a:solidFill>
            <a:ln w="38160">
              <a:solidFill>
                <a:srgbClr val="FF0000"/>
              </a:solidFill>
              <a:round/>
              <a:tailEnd type="arrow" w="med" len="med"/>
            </a:ln>
          </p:spPr>
        </p:sp>
        <p:sp>
          <p:nvSpPr>
            <p:cNvPr id="556" name="CustomShape 12"/>
            <p:cNvSpPr/>
            <p:nvPr/>
          </p:nvSpPr>
          <p:spPr>
            <a:xfrm>
              <a:off x="215904" y="5617396"/>
              <a:ext cx="3472453" cy="344443"/>
            </a:xfrm>
            <a:prstGeom prst="rect">
              <a:avLst/>
            </a:prstGeom>
            <a:noFill/>
            <a:ln>
              <a:noFill/>
            </a:ln>
          </p:spPr>
          <p:txBody>
            <a:bodyPr wrap="none" lIns="89883" tIns="44942" rIns="89883" bIns="44942" rtlCol="0"/>
            <a:lstStyle/>
            <a:p>
              <a:pPr rtl="0"/>
              <a:r>
                <a:rPr lang="fr" b="1"/>
                <a:t>7.</a:t>
              </a:r>
              <a:r>
                <a:rPr lang="fr"/>
                <a:t> Cliquez sur « OK ». </a:t>
              </a:r>
              <a:endParaRPr/>
            </a:p>
          </p:txBody>
        </p:sp>
        <p:sp>
          <p:nvSpPr>
            <p:cNvPr id="557" name="CustomShape 13"/>
            <p:cNvSpPr/>
            <p:nvPr/>
          </p:nvSpPr>
          <p:spPr>
            <a:xfrm flipV="1">
              <a:off x="2746013" y="1866240"/>
              <a:ext cx="1942774" cy="215142"/>
            </a:xfrm>
            <a:prstGeom prst="straightConnector1">
              <a:avLst/>
            </a:prstGeom>
            <a:solidFill>
              <a:srgbClr val="FBDF53"/>
            </a:solidFill>
            <a:ln w="38160">
              <a:solidFill>
                <a:srgbClr val="FF0000"/>
              </a:solidFill>
              <a:round/>
              <a:tailEnd type="arrow" w="med" len="med"/>
            </a:ln>
          </p:spPr>
        </p:sp>
        <p:sp>
          <p:nvSpPr>
            <p:cNvPr id="558" name="CustomShape 14"/>
            <p:cNvSpPr/>
            <p:nvPr/>
          </p:nvSpPr>
          <p:spPr>
            <a:xfrm>
              <a:off x="2746013" y="2083178"/>
              <a:ext cx="1942774" cy="215142"/>
            </a:xfrm>
            <a:prstGeom prst="straightConnector1">
              <a:avLst/>
            </a:prstGeom>
            <a:solidFill>
              <a:srgbClr val="FBDF53"/>
            </a:solidFill>
            <a:ln w="38160">
              <a:solidFill>
                <a:srgbClr val="FF0000"/>
              </a:solidFill>
              <a:round/>
              <a:tailEnd type="arrow" w="med" len="med"/>
            </a:ln>
          </p:spPr>
        </p:sp>
      </p:grpSp>
      <p:sp>
        <p:nvSpPr>
          <p:cNvPr id="2" name="Titre 1"/>
          <p:cNvSpPr>
            <a:spLocks noGrp="1"/>
          </p:cNvSpPr>
          <p:nvPr>
            <p:ph type="title"/>
          </p:nvPr>
        </p:nvSpPr>
        <p:spPr/>
        <p:txBody>
          <a:bodyPr rtlCol="0">
            <a:normAutofit fontScale="90000"/>
          </a:bodyPr>
          <a:lstStyle/>
          <a:p>
            <a:pPr rtl="0"/>
            <a:r>
              <a:rPr lang="fr"/>
              <a:t>Comment archiver les résultats (suite)</a:t>
            </a:r>
            <a:endParaRPr lang="fr-FR" dirty="0"/>
          </a:p>
        </p:txBody>
      </p:sp>
    </p:spTree>
    <p:extLst>
      <p:ext uri="{BB962C8B-B14F-4D97-AF65-F5344CB8AC3E}">
        <p14:creationId xmlns:p14="http://schemas.microsoft.com/office/powerpoint/2010/main" val="39389587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 name="CustomShape 1"/>
          <p:cNvSpPr/>
          <p:nvPr/>
        </p:nvSpPr>
        <p:spPr>
          <a:xfrm>
            <a:off x="0" y="0"/>
            <a:ext cx="10686519" cy="1359812"/>
          </a:xfrm>
          <a:prstGeom prst="rect">
            <a:avLst/>
          </a:prstGeom>
          <a:noFill/>
          <a:ln>
            <a:noFill/>
          </a:ln>
        </p:spPr>
      </p:sp>
      <p:grpSp>
        <p:nvGrpSpPr>
          <p:cNvPr id="4" name="Grouper 3"/>
          <p:cNvGrpSpPr/>
          <p:nvPr/>
        </p:nvGrpSpPr>
        <p:grpSpPr>
          <a:xfrm>
            <a:off x="425400" y="1539652"/>
            <a:ext cx="8807351" cy="4597089"/>
            <a:chOff x="215904" y="1623083"/>
            <a:chExt cx="9413406" cy="4913426"/>
          </a:xfrm>
        </p:grpSpPr>
        <p:sp>
          <p:nvSpPr>
            <p:cNvPr id="561" name="CustomShape 3"/>
            <p:cNvSpPr/>
            <p:nvPr/>
          </p:nvSpPr>
          <p:spPr>
            <a:xfrm>
              <a:off x="287872" y="1652175"/>
              <a:ext cx="3472453" cy="344443"/>
            </a:xfrm>
            <a:prstGeom prst="rect">
              <a:avLst/>
            </a:prstGeom>
            <a:noFill/>
            <a:ln>
              <a:noFill/>
            </a:ln>
          </p:spPr>
          <p:txBody>
            <a:bodyPr wrap="none" lIns="89883" tIns="44942" rIns="89883" bIns="44942" rtlCol="0"/>
            <a:lstStyle/>
            <a:p>
              <a:pPr rtl="0"/>
              <a:r>
                <a:rPr lang="fr"/>
                <a:t>En fin de journée de travail quand vous fermez</a:t>
              </a:r>
              <a:endParaRPr/>
            </a:p>
            <a:p>
              <a:pPr rtl="0"/>
              <a:r>
                <a:rPr lang="fr"/>
                <a:t>le logiciel GeneXpert, l’écran suivant</a:t>
              </a:r>
              <a:endParaRPr/>
            </a:p>
            <a:p>
              <a:pPr rtl="0"/>
              <a:r>
                <a:rPr lang="fr"/>
                <a:t>sera affiché :</a:t>
              </a:r>
              <a:endParaRPr/>
            </a:p>
          </p:txBody>
        </p:sp>
        <p:sp>
          <p:nvSpPr>
            <p:cNvPr id="562" name="CustomShape 4"/>
            <p:cNvSpPr/>
            <p:nvPr/>
          </p:nvSpPr>
          <p:spPr>
            <a:xfrm>
              <a:off x="215904" y="2815881"/>
              <a:ext cx="3472453" cy="344443"/>
            </a:xfrm>
            <a:prstGeom prst="rect">
              <a:avLst/>
            </a:prstGeom>
            <a:noFill/>
            <a:ln>
              <a:noFill/>
            </a:ln>
          </p:spPr>
          <p:txBody>
            <a:bodyPr wrap="none" lIns="89883" tIns="44942" rIns="89883" bIns="44942" rtlCol="0"/>
            <a:lstStyle/>
            <a:p>
              <a:pPr rtl="0"/>
              <a:r>
                <a:rPr lang="fr" b="1" dirty="0"/>
                <a:t>1.</a:t>
              </a:r>
              <a:r>
                <a:rPr lang="fr" dirty="0"/>
                <a:t> Cliquez sur « Yes </a:t>
              </a:r>
              <a:r>
                <a:rPr lang="fr" dirty="0" smtClean="0"/>
                <a:t>»</a:t>
              </a:r>
              <a:endParaRPr dirty="0"/>
            </a:p>
          </p:txBody>
        </p:sp>
        <p:sp>
          <p:nvSpPr>
            <p:cNvPr id="563" name="CustomShape 5"/>
            <p:cNvSpPr/>
            <p:nvPr/>
          </p:nvSpPr>
          <p:spPr>
            <a:xfrm>
              <a:off x="215904" y="3749720"/>
              <a:ext cx="3472453" cy="344443"/>
            </a:xfrm>
            <a:prstGeom prst="rect">
              <a:avLst/>
            </a:prstGeom>
            <a:noFill/>
            <a:ln>
              <a:noFill/>
            </a:ln>
          </p:spPr>
          <p:txBody>
            <a:bodyPr wrap="none" lIns="89883" tIns="44942" rIns="89883" bIns="44942" rtlCol="0"/>
            <a:lstStyle/>
            <a:p>
              <a:pPr rtl="0"/>
              <a:r>
                <a:rPr lang="fr" b="1" dirty="0"/>
                <a:t>2.</a:t>
              </a:r>
              <a:r>
                <a:rPr lang="fr" dirty="0"/>
                <a:t> Cliquez sur « Database Backup » </a:t>
              </a:r>
              <a:endParaRPr dirty="0"/>
            </a:p>
          </p:txBody>
        </p:sp>
        <p:sp>
          <p:nvSpPr>
            <p:cNvPr id="564" name="CustomShape 6"/>
            <p:cNvSpPr/>
            <p:nvPr/>
          </p:nvSpPr>
          <p:spPr>
            <a:xfrm>
              <a:off x="215904" y="4669191"/>
              <a:ext cx="3472453" cy="344443"/>
            </a:xfrm>
            <a:prstGeom prst="rect">
              <a:avLst/>
            </a:prstGeom>
            <a:noFill/>
            <a:ln>
              <a:noFill/>
            </a:ln>
          </p:spPr>
          <p:txBody>
            <a:bodyPr wrap="none" lIns="89883" tIns="44942" rIns="89883" bIns="44942" rtlCol="0"/>
            <a:lstStyle/>
            <a:p>
              <a:pPr rtl="0"/>
              <a:r>
                <a:rPr lang="fr" b="1" dirty="0"/>
                <a:t>3.</a:t>
              </a:r>
              <a:r>
                <a:rPr lang="fr" dirty="0"/>
                <a:t> Cliquez sur « Proceed </a:t>
              </a:r>
              <a:r>
                <a:rPr lang="fr" dirty="0" smtClean="0"/>
                <a:t>»</a:t>
              </a:r>
              <a:endParaRPr dirty="0"/>
            </a:p>
          </p:txBody>
        </p:sp>
        <p:pic>
          <p:nvPicPr>
            <p:cNvPr id="565" name="Picture 564"/>
            <p:cNvPicPr/>
            <p:nvPr/>
          </p:nvPicPr>
          <p:blipFill>
            <a:blip r:embed="rId2" cstate="print"/>
            <a:stretch>
              <a:fillRect/>
            </a:stretch>
          </p:blipFill>
          <p:spPr>
            <a:xfrm>
              <a:off x="5541531" y="1623083"/>
              <a:ext cx="4087779" cy="2902082"/>
            </a:xfrm>
            <a:prstGeom prst="rect">
              <a:avLst/>
            </a:prstGeom>
            <a:ln>
              <a:noFill/>
            </a:ln>
          </p:spPr>
        </p:pic>
        <p:pic>
          <p:nvPicPr>
            <p:cNvPr id="566" name="Picture 565"/>
            <p:cNvPicPr/>
            <p:nvPr/>
          </p:nvPicPr>
          <p:blipFill>
            <a:blip r:embed="rId3" cstate="print"/>
            <a:stretch>
              <a:fillRect/>
            </a:stretch>
          </p:blipFill>
          <p:spPr>
            <a:xfrm>
              <a:off x="6261211" y="4597358"/>
              <a:ext cx="3310165" cy="1939151"/>
            </a:xfrm>
            <a:prstGeom prst="rect">
              <a:avLst/>
            </a:prstGeom>
            <a:ln>
              <a:noFill/>
            </a:ln>
          </p:spPr>
        </p:pic>
        <p:sp>
          <p:nvSpPr>
            <p:cNvPr id="567" name="CustomShape 7"/>
            <p:cNvSpPr/>
            <p:nvPr/>
          </p:nvSpPr>
          <p:spPr>
            <a:xfrm>
              <a:off x="7989161" y="5962198"/>
              <a:ext cx="934504" cy="435671"/>
            </a:xfrm>
            <a:prstGeom prst="ellipse">
              <a:avLst/>
            </a:prstGeom>
            <a:noFill/>
            <a:ln w="57240">
              <a:solidFill>
                <a:srgbClr val="FFFF00"/>
              </a:solidFill>
              <a:round/>
            </a:ln>
          </p:spPr>
        </p:sp>
        <p:sp>
          <p:nvSpPr>
            <p:cNvPr id="568" name="CustomShape 8"/>
            <p:cNvSpPr/>
            <p:nvPr/>
          </p:nvSpPr>
          <p:spPr>
            <a:xfrm>
              <a:off x="6222905" y="5045293"/>
              <a:ext cx="286792" cy="363838"/>
            </a:xfrm>
            <a:prstGeom prst="ellipse">
              <a:avLst/>
            </a:prstGeom>
            <a:noFill/>
            <a:ln w="57240">
              <a:solidFill>
                <a:srgbClr val="FFFF00"/>
              </a:solidFill>
              <a:round/>
            </a:ln>
          </p:spPr>
        </p:sp>
        <p:sp>
          <p:nvSpPr>
            <p:cNvPr id="569" name="CustomShape 9"/>
            <p:cNvSpPr/>
            <p:nvPr/>
          </p:nvSpPr>
          <p:spPr>
            <a:xfrm>
              <a:off x="7197513" y="3448018"/>
              <a:ext cx="430728" cy="363838"/>
            </a:xfrm>
            <a:prstGeom prst="ellipse">
              <a:avLst/>
            </a:prstGeom>
            <a:noFill/>
            <a:ln w="57240">
              <a:solidFill>
                <a:srgbClr val="FFFF00"/>
              </a:solidFill>
              <a:round/>
            </a:ln>
          </p:spPr>
        </p:sp>
        <p:sp>
          <p:nvSpPr>
            <p:cNvPr id="570" name="CustomShape 10"/>
            <p:cNvSpPr/>
            <p:nvPr/>
          </p:nvSpPr>
          <p:spPr>
            <a:xfrm>
              <a:off x="2159038" y="3160683"/>
              <a:ext cx="4821492" cy="430643"/>
            </a:xfrm>
            <a:prstGeom prst="straightConnector1">
              <a:avLst/>
            </a:prstGeom>
            <a:solidFill>
              <a:srgbClr val="FBDF53"/>
            </a:solidFill>
            <a:ln w="38160">
              <a:solidFill>
                <a:srgbClr val="FF0000"/>
              </a:solidFill>
              <a:round/>
              <a:tailEnd type="arrow" w="med" len="med"/>
            </a:ln>
          </p:spPr>
        </p:sp>
        <p:sp>
          <p:nvSpPr>
            <p:cNvPr id="571" name="CustomShape 11"/>
            <p:cNvSpPr/>
            <p:nvPr/>
          </p:nvSpPr>
          <p:spPr>
            <a:xfrm>
              <a:off x="3688357" y="3950854"/>
              <a:ext cx="2501245" cy="1072118"/>
            </a:xfrm>
            <a:prstGeom prst="straightConnector1">
              <a:avLst/>
            </a:prstGeom>
            <a:solidFill>
              <a:srgbClr val="FBDF53"/>
            </a:solidFill>
            <a:ln w="38160">
              <a:solidFill>
                <a:srgbClr val="FF0000"/>
              </a:solidFill>
              <a:round/>
              <a:tailEnd type="arrow" w="med" len="med"/>
            </a:ln>
          </p:spPr>
        </p:sp>
        <p:sp>
          <p:nvSpPr>
            <p:cNvPr id="572" name="CustomShape 12"/>
            <p:cNvSpPr/>
            <p:nvPr/>
          </p:nvSpPr>
          <p:spPr>
            <a:xfrm>
              <a:off x="2625673" y="4956526"/>
              <a:ext cx="5290440" cy="1148980"/>
            </a:xfrm>
            <a:prstGeom prst="straightConnector1">
              <a:avLst/>
            </a:prstGeom>
            <a:solidFill>
              <a:srgbClr val="FBDF53"/>
            </a:solidFill>
            <a:ln w="38160">
              <a:solidFill>
                <a:srgbClr val="FF0000"/>
              </a:solidFill>
              <a:round/>
              <a:tailEnd type="arrow" w="med" len="med"/>
            </a:ln>
          </p:spPr>
        </p:sp>
      </p:grpSp>
      <p:sp>
        <p:nvSpPr>
          <p:cNvPr id="2" name="Titre 1"/>
          <p:cNvSpPr>
            <a:spLocks noGrp="1"/>
          </p:cNvSpPr>
          <p:nvPr>
            <p:ph type="title"/>
          </p:nvPr>
        </p:nvSpPr>
        <p:spPr/>
        <p:txBody>
          <a:bodyPr rtlCol="0">
            <a:normAutofit fontScale="90000"/>
          </a:bodyPr>
          <a:lstStyle/>
          <a:p>
            <a:pPr rtl="0"/>
            <a:r>
              <a:rPr lang="fr"/>
              <a:t>Comment sauvegarder des données</a:t>
            </a:r>
            <a:endParaRPr lang="fr-FR" dirty="0"/>
          </a:p>
        </p:txBody>
      </p:sp>
    </p:spTree>
    <p:extLst>
      <p:ext uri="{BB962C8B-B14F-4D97-AF65-F5344CB8AC3E}">
        <p14:creationId xmlns:p14="http://schemas.microsoft.com/office/powerpoint/2010/main" val="34869672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 name="CustomShape 1"/>
          <p:cNvSpPr/>
          <p:nvPr/>
        </p:nvSpPr>
        <p:spPr>
          <a:xfrm>
            <a:off x="0" y="0"/>
            <a:ext cx="10686519" cy="1359812"/>
          </a:xfrm>
          <a:prstGeom prst="rect">
            <a:avLst/>
          </a:prstGeom>
          <a:noFill/>
          <a:ln>
            <a:noFill/>
          </a:ln>
        </p:spPr>
      </p:sp>
      <p:sp>
        <p:nvSpPr>
          <p:cNvPr id="575" name="CustomShape 3"/>
          <p:cNvSpPr/>
          <p:nvPr/>
        </p:nvSpPr>
        <p:spPr>
          <a:xfrm>
            <a:off x="287872" y="1594708"/>
            <a:ext cx="3472453" cy="344443"/>
          </a:xfrm>
          <a:prstGeom prst="rect">
            <a:avLst/>
          </a:prstGeom>
          <a:noFill/>
          <a:ln>
            <a:noFill/>
          </a:ln>
        </p:spPr>
        <p:txBody>
          <a:bodyPr wrap="none" lIns="89883" tIns="44942" rIns="89883" bIns="44942" rtlCol="0"/>
          <a:lstStyle/>
          <a:p>
            <a:pPr rtl="0"/>
            <a:r>
              <a:rPr lang="fr"/>
              <a:t>Le logiciel va créer un fichier zip avec toutes</a:t>
            </a:r>
            <a:endParaRPr dirty="0"/>
          </a:p>
          <a:p>
            <a:pPr rtl="0"/>
            <a:r>
              <a:rPr lang="fr"/>
              <a:t>les résultats</a:t>
            </a:r>
          </a:p>
          <a:p>
            <a:pPr rtl="0"/>
            <a:endParaRPr dirty="0"/>
          </a:p>
          <a:p>
            <a:pPr rtl="0"/>
            <a:r>
              <a:rPr lang="fr"/>
              <a:t>Le fichier est enregistré sur le bureau, dans le</a:t>
            </a:r>
            <a:endParaRPr dirty="0"/>
          </a:p>
          <a:p>
            <a:pPr rtl="0"/>
            <a:r>
              <a:rPr lang="fr"/>
              <a:t>dossier GeneXpert -&gt; section Backup</a:t>
            </a:r>
            <a:endParaRPr dirty="0"/>
          </a:p>
        </p:txBody>
      </p:sp>
      <p:sp>
        <p:nvSpPr>
          <p:cNvPr id="576" name="CustomShape 4"/>
          <p:cNvSpPr/>
          <p:nvPr/>
        </p:nvSpPr>
        <p:spPr>
          <a:xfrm>
            <a:off x="341488" y="3677886"/>
            <a:ext cx="3472453" cy="344443"/>
          </a:xfrm>
          <a:prstGeom prst="rect">
            <a:avLst/>
          </a:prstGeom>
          <a:noFill/>
          <a:ln>
            <a:noFill/>
          </a:ln>
        </p:spPr>
        <p:txBody>
          <a:bodyPr wrap="none" lIns="89883" tIns="44942" rIns="89883" bIns="44942" rtlCol="0"/>
          <a:lstStyle/>
          <a:p>
            <a:pPr rtl="0"/>
            <a:r>
              <a:rPr lang="fr" b="1" dirty="0"/>
              <a:t>4.</a:t>
            </a:r>
            <a:r>
              <a:rPr lang="fr" dirty="0"/>
              <a:t> Cliquez sur « SAVE » </a:t>
            </a:r>
            <a:endParaRPr dirty="0"/>
          </a:p>
        </p:txBody>
      </p:sp>
      <p:sp>
        <p:nvSpPr>
          <p:cNvPr id="577" name="CustomShape 5"/>
          <p:cNvSpPr/>
          <p:nvPr/>
        </p:nvSpPr>
        <p:spPr>
          <a:xfrm>
            <a:off x="401941" y="4383652"/>
            <a:ext cx="2446550" cy="344443"/>
          </a:xfrm>
          <a:prstGeom prst="rect">
            <a:avLst/>
          </a:prstGeom>
          <a:noFill/>
          <a:ln>
            <a:noFill/>
          </a:ln>
        </p:spPr>
        <p:txBody>
          <a:bodyPr wrap="none" lIns="89883" tIns="44942" rIns="89883" bIns="44942" rtlCol="0"/>
          <a:lstStyle/>
          <a:p>
            <a:pPr rtl="0"/>
            <a:r>
              <a:rPr lang="fr" b="1" dirty="0"/>
              <a:t>5. </a:t>
            </a:r>
            <a:r>
              <a:rPr lang="fr" dirty="0"/>
              <a:t>Cliquez sur « OK ». </a:t>
            </a:r>
            <a:endParaRPr dirty="0"/>
          </a:p>
        </p:txBody>
      </p:sp>
      <p:sp>
        <p:nvSpPr>
          <p:cNvPr id="578" name="CustomShape 6"/>
          <p:cNvSpPr/>
          <p:nvPr/>
        </p:nvSpPr>
        <p:spPr>
          <a:xfrm>
            <a:off x="431808" y="5500092"/>
            <a:ext cx="3904399" cy="375547"/>
          </a:xfrm>
          <a:prstGeom prst="rect">
            <a:avLst/>
          </a:prstGeom>
          <a:solidFill>
            <a:srgbClr val="FFC000"/>
          </a:solidFill>
          <a:ln w="19050" cmpd="sng">
            <a:solidFill>
              <a:schemeClr val="tx2"/>
            </a:solidFill>
          </a:ln>
        </p:spPr>
        <p:txBody>
          <a:bodyPr wrap="none" lIns="89883" tIns="44942" rIns="89883" bIns="44942" rtlCol="0"/>
          <a:lstStyle/>
          <a:p>
            <a:pPr algn="ctr" rtl="0"/>
            <a:r>
              <a:rPr lang="fr" sz="1600" b="1" dirty="0">
                <a:solidFill>
                  <a:srgbClr val="0000FF"/>
                </a:solidFill>
              </a:rPr>
              <a:t>Le fichier zip </a:t>
            </a:r>
            <a:r>
              <a:rPr lang="fr" sz="1600" b="1" dirty="0" smtClean="0">
                <a:solidFill>
                  <a:srgbClr val="0000FF"/>
                </a:solidFill>
              </a:rPr>
              <a:t>ne </a:t>
            </a:r>
            <a:r>
              <a:rPr lang="fr" sz="1600" b="1" dirty="0">
                <a:solidFill>
                  <a:srgbClr val="0000FF"/>
                </a:solidFill>
              </a:rPr>
              <a:t>peut être décompressé</a:t>
            </a:r>
            <a:endParaRPr sz="1600" b="1" dirty="0">
              <a:solidFill>
                <a:srgbClr val="0000FF"/>
              </a:solidFill>
            </a:endParaRPr>
          </a:p>
        </p:txBody>
      </p:sp>
      <p:pic>
        <p:nvPicPr>
          <p:cNvPr id="579" name="Picture 578"/>
          <p:cNvPicPr/>
          <p:nvPr/>
        </p:nvPicPr>
        <p:blipFill>
          <a:blip r:embed="rId2" cstate="print"/>
          <a:stretch>
            <a:fillRect/>
          </a:stretch>
        </p:blipFill>
        <p:spPr>
          <a:xfrm>
            <a:off x="5253659" y="1580342"/>
            <a:ext cx="4101813" cy="2872989"/>
          </a:xfrm>
          <a:prstGeom prst="rect">
            <a:avLst/>
          </a:prstGeom>
          <a:ln>
            <a:noFill/>
          </a:ln>
        </p:spPr>
      </p:pic>
      <p:pic>
        <p:nvPicPr>
          <p:cNvPr id="580" name="Picture 579"/>
          <p:cNvPicPr/>
          <p:nvPr/>
        </p:nvPicPr>
        <p:blipFill>
          <a:blip r:embed="rId3" cstate="print"/>
          <a:stretch>
            <a:fillRect/>
          </a:stretch>
        </p:blipFill>
        <p:spPr>
          <a:xfrm>
            <a:off x="6693018" y="4956526"/>
            <a:ext cx="2550904" cy="1158678"/>
          </a:xfrm>
          <a:prstGeom prst="rect">
            <a:avLst/>
          </a:prstGeom>
          <a:ln>
            <a:noFill/>
          </a:ln>
        </p:spPr>
      </p:pic>
      <p:sp>
        <p:nvSpPr>
          <p:cNvPr id="581" name="CustomShape 7"/>
          <p:cNvSpPr/>
          <p:nvPr/>
        </p:nvSpPr>
        <p:spPr>
          <a:xfrm>
            <a:off x="4192704" y="3124587"/>
            <a:ext cx="1852243" cy="466740"/>
          </a:xfrm>
          <a:prstGeom prst="straightConnector1">
            <a:avLst/>
          </a:prstGeom>
          <a:solidFill>
            <a:srgbClr val="FBDF53"/>
          </a:solidFill>
          <a:ln w="38160">
            <a:solidFill>
              <a:srgbClr val="FF0000"/>
            </a:solidFill>
            <a:round/>
            <a:tailEnd type="arrow" w="med" len="med"/>
          </a:ln>
        </p:spPr>
      </p:sp>
      <p:sp>
        <p:nvSpPr>
          <p:cNvPr id="582" name="CustomShape 8"/>
          <p:cNvSpPr/>
          <p:nvPr/>
        </p:nvSpPr>
        <p:spPr>
          <a:xfrm>
            <a:off x="8060409" y="4022688"/>
            <a:ext cx="430728" cy="363838"/>
          </a:xfrm>
          <a:prstGeom prst="ellipse">
            <a:avLst/>
          </a:prstGeom>
          <a:noFill/>
          <a:ln w="57240">
            <a:solidFill>
              <a:srgbClr val="FFFF00"/>
            </a:solidFill>
            <a:round/>
          </a:ln>
        </p:spPr>
      </p:sp>
      <p:sp>
        <p:nvSpPr>
          <p:cNvPr id="583" name="CustomShape 9"/>
          <p:cNvSpPr/>
          <p:nvPr/>
        </p:nvSpPr>
        <p:spPr>
          <a:xfrm>
            <a:off x="7700569" y="5603030"/>
            <a:ext cx="430728" cy="363838"/>
          </a:xfrm>
          <a:prstGeom prst="ellipse">
            <a:avLst/>
          </a:prstGeom>
          <a:noFill/>
          <a:ln w="57240">
            <a:solidFill>
              <a:srgbClr val="FFFF00"/>
            </a:solidFill>
            <a:round/>
          </a:ln>
        </p:spPr>
      </p:sp>
      <p:sp>
        <p:nvSpPr>
          <p:cNvPr id="584" name="CustomShape 10"/>
          <p:cNvSpPr/>
          <p:nvPr/>
        </p:nvSpPr>
        <p:spPr>
          <a:xfrm>
            <a:off x="3040063" y="3915916"/>
            <a:ext cx="4804082" cy="321914"/>
          </a:xfrm>
          <a:prstGeom prst="straightConnector1">
            <a:avLst/>
          </a:prstGeom>
          <a:solidFill>
            <a:srgbClr val="FBDF53"/>
          </a:solidFill>
          <a:ln w="38160">
            <a:solidFill>
              <a:srgbClr val="FF0000"/>
            </a:solidFill>
            <a:round/>
            <a:tailEnd type="arrow" w="med" len="med"/>
          </a:ln>
        </p:spPr>
      </p:sp>
      <p:sp>
        <p:nvSpPr>
          <p:cNvPr id="585" name="CustomShape 11"/>
          <p:cNvSpPr/>
          <p:nvPr/>
        </p:nvSpPr>
        <p:spPr>
          <a:xfrm>
            <a:off x="1743919" y="4708004"/>
            <a:ext cx="5757075" cy="1220814"/>
          </a:xfrm>
          <a:prstGeom prst="straightConnector1">
            <a:avLst/>
          </a:prstGeom>
          <a:solidFill>
            <a:srgbClr val="FBDF53"/>
          </a:solidFill>
          <a:ln w="38160">
            <a:solidFill>
              <a:srgbClr val="FF0000"/>
            </a:solidFill>
            <a:round/>
            <a:tailEnd type="arrow" w="med" len="med"/>
          </a:ln>
        </p:spPr>
      </p:sp>
      <p:sp>
        <p:nvSpPr>
          <p:cNvPr id="2" name="Titre 1"/>
          <p:cNvSpPr>
            <a:spLocks noGrp="1"/>
          </p:cNvSpPr>
          <p:nvPr>
            <p:ph type="title"/>
          </p:nvPr>
        </p:nvSpPr>
        <p:spPr/>
        <p:txBody>
          <a:bodyPr rtlCol="0">
            <a:normAutofit fontScale="90000"/>
          </a:bodyPr>
          <a:lstStyle/>
          <a:p>
            <a:pPr rtl="0"/>
            <a:r>
              <a:rPr lang="fr"/>
              <a:t>Comment sauvegarder des données</a:t>
            </a:r>
            <a:endParaRPr lang="fr-FR" dirty="0"/>
          </a:p>
        </p:txBody>
      </p:sp>
    </p:spTree>
    <p:extLst>
      <p:ext uri="{BB962C8B-B14F-4D97-AF65-F5344CB8AC3E}">
        <p14:creationId xmlns:p14="http://schemas.microsoft.com/office/powerpoint/2010/main" val="22722200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6" name="Picture 585"/>
          <p:cNvPicPr/>
          <p:nvPr/>
        </p:nvPicPr>
        <p:blipFill>
          <a:blip r:embed="rId2" cstate="print"/>
          <a:stretch>
            <a:fillRect/>
          </a:stretch>
        </p:blipFill>
        <p:spPr>
          <a:xfrm>
            <a:off x="4188174" y="2164709"/>
            <a:ext cx="3655971" cy="2504123"/>
          </a:xfrm>
          <a:prstGeom prst="rect">
            <a:avLst/>
          </a:prstGeom>
          <a:ln>
            <a:noFill/>
          </a:ln>
        </p:spPr>
      </p:pic>
      <p:sp>
        <p:nvSpPr>
          <p:cNvPr id="587" name="CustomShape 1"/>
          <p:cNvSpPr/>
          <p:nvPr/>
        </p:nvSpPr>
        <p:spPr>
          <a:xfrm>
            <a:off x="0" y="0"/>
            <a:ext cx="10686519" cy="1359812"/>
          </a:xfrm>
          <a:prstGeom prst="rect">
            <a:avLst/>
          </a:prstGeom>
          <a:noFill/>
          <a:ln>
            <a:noFill/>
          </a:ln>
        </p:spPr>
      </p:sp>
      <p:sp>
        <p:nvSpPr>
          <p:cNvPr id="589" name="CustomShape 3"/>
          <p:cNvSpPr/>
          <p:nvPr/>
        </p:nvSpPr>
        <p:spPr>
          <a:xfrm>
            <a:off x="205397" y="1426932"/>
            <a:ext cx="10483241" cy="631778"/>
          </a:xfrm>
          <a:prstGeom prst="rect">
            <a:avLst/>
          </a:prstGeom>
          <a:noFill/>
          <a:ln>
            <a:noFill/>
          </a:ln>
        </p:spPr>
        <p:txBody>
          <a:bodyPr wrap="none" lIns="89883" tIns="44942" rIns="89883" bIns="44942" rtlCol="0"/>
          <a:lstStyle/>
          <a:p>
            <a:pPr rtl="0"/>
            <a:r>
              <a:rPr lang="fr" sz="2400">
                <a:latin typeface="Calibri" panose="020F0502020204030204" pitchFamily="34" charset="0"/>
                <a:cs typeface="Calibri" panose="020F0502020204030204" pitchFamily="34" charset="0"/>
              </a:rPr>
              <a:t>En cas de panne de l'ordinateur, vous devrez restaurer vos données après</a:t>
            </a:r>
            <a:r>
              <a:rPr lang="en-GB" sz="2400" dirty="0">
                <a:latin typeface="Calibri" panose="020F0502020204030204" pitchFamily="34" charset="0"/>
                <a:cs typeface="Calibri" panose="020F0502020204030204" pitchFamily="34" charset="0"/>
              </a:rPr>
              <a:t/>
            </a:r>
            <a:br>
              <a:rPr lang="en-GB" sz="2400" dirty="0">
                <a:latin typeface="Calibri" panose="020F0502020204030204" pitchFamily="34" charset="0"/>
                <a:cs typeface="Calibri" panose="020F0502020204030204" pitchFamily="34" charset="0"/>
              </a:rPr>
            </a:br>
            <a:r>
              <a:rPr lang="fr" sz="2400">
                <a:latin typeface="Calibri" panose="020F0502020204030204" pitchFamily="34" charset="0"/>
                <a:cs typeface="Calibri" panose="020F0502020204030204" pitchFamily="34" charset="0"/>
              </a:rPr>
              <a:t>la réinstallation du système.</a:t>
            </a:r>
            <a:endParaRPr sz="2400" dirty="0">
              <a:latin typeface="Calibri" panose="020F0502020204030204" pitchFamily="34" charset="0"/>
              <a:cs typeface="Calibri" panose="020F0502020204030204" pitchFamily="34" charset="0"/>
            </a:endParaRPr>
          </a:p>
        </p:txBody>
      </p:sp>
      <p:sp>
        <p:nvSpPr>
          <p:cNvPr id="590" name="CustomShape 4"/>
          <p:cNvSpPr/>
          <p:nvPr/>
        </p:nvSpPr>
        <p:spPr>
          <a:xfrm>
            <a:off x="2374942" y="3879739"/>
            <a:ext cx="3310165" cy="70756"/>
          </a:xfrm>
          <a:prstGeom prst="straightConnector1">
            <a:avLst/>
          </a:prstGeom>
          <a:solidFill>
            <a:srgbClr val="FBDF53"/>
          </a:solidFill>
          <a:ln w="38160">
            <a:solidFill>
              <a:srgbClr val="FF0000"/>
            </a:solidFill>
            <a:round/>
            <a:tailEnd type="arrow" w="med" len="med"/>
          </a:ln>
        </p:spPr>
      </p:sp>
      <p:sp>
        <p:nvSpPr>
          <p:cNvPr id="592" name="CustomShape 6"/>
          <p:cNvSpPr/>
          <p:nvPr/>
        </p:nvSpPr>
        <p:spPr>
          <a:xfrm>
            <a:off x="234028" y="3462385"/>
            <a:ext cx="2248998" cy="344443"/>
          </a:xfrm>
          <a:prstGeom prst="rect">
            <a:avLst/>
          </a:prstGeom>
          <a:noFill/>
          <a:ln>
            <a:noFill/>
          </a:ln>
        </p:spPr>
        <p:txBody>
          <a:bodyPr wrap="none" lIns="89883" tIns="44942" rIns="89883" bIns="44942" rtlCol="0"/>
          <a:lstStyle/>
          <a:p>
            <a:pPr rtl="0"/>
            <a:r>
              <a:rPr lang="fr" sz="2400" b="1">
                <a:latin typeface="Calibri" panose="020F0502020204030204" pitchFamily="34" charset="0"/>
                <a:cs typeface="Calibri" panose="020F0502020204030204" pitchFamily="34" charset="0"/>
              </a:rPr>
              <a:t>1.</a:t>
            </a:r>
            <a:r>
              <a:rPr lang="fr" sz="2400">
                <a:latin typeface="Calibri" panose="020F0502020204030204" pitchFamily="34" charset="0"/>
                <a:cs typeface="Calibri" panose="020F0502020204030204" pitchFamily="34" charset="0"/>
              </a:rPr>
              <a:t> Cliquez sur « Yes » (Oui)</a:t>
            </a:r>
            <a:endParaRPr sz="2400" dirty="0">
              <a:latin typeface="Calibri" panose="020F0502020204030204" pitchFamily="34" charset="0"/>
              <a:cs typeface="Calibri" panose="020F0502020204030204" pitchFamily="34" charset="0"/>
            </a:endParaRPr>
          </a:p>
        </p:txBody>
      </p:sp>
      <p:sp>
        <p:nvSpPr>
          <p:cNvPr id="593" name="CustomShape 7"/>
          <p:cNvSpPr/>
          <p:nvPr/>
        </p:nvSpPr>
        <p:spPr>
          <a:xfrm>
            <a:off x="197544" y="5049182"/>
            <a:ext cx="2987497" cy="363838"/>
          </a:xfrm>
          <a:prstGeom prst="rect">
            <a:avLst/>
          </a:prstGeom>
          <a:noFill/>
          <a:ln>
            <a:noFill/>
          </a:ln>
        </p:spPr>
        <p:txBody>
          <a:bodyPr wrap="none" lIns="89883" tIns="44942" rIns="89883" bIns="44942" rtlCol="0"/>
          <a:lstStyle/>
          <a:p>
            <a:pPr rtl="0"/>
            <a:r>
              <a:rPr lang="fr" sz="2400" b="1" dirty="0">
                <a:latin typeface="Calibri" panose="020F0502020204030204" pitchFamily="34" charset="0"/>
                <a:cs typeface="Calibri" panose="020F0502020204030204" pitchFamily="34" charset="0"/>
              </a:rPr>
              <a:t>2. </a:t>
            </a:r>
            <a:r>
              <a:rPr lang="fr" sz="2400" dirty="0">
                <a:latin typeface="Calibri" panose="020F0502020204030204" pitchFamily="34" charset="0"/>
                <a:cs typeface="Calibri" panose="020F0502020204030204" pitchFamily="34" charset="0"/>
              </a:rPr>
              <a:t>Cliquez sur « Database Backup » </a:t>
            </a:r>
            <a:endParaRPr sz="2400" dirty="0">
              <a:latin typeface="Calibri" panose="020F0502020204030204" pitchFamily="34" charset="0"/>
              <a:cs typeface="Calibri" panose="020F0502020204030204" pitchFamily="34" charset="0"/>
            </a:endParaRPr>
          </a:p>
        </p:txBody>
      </p:sp>
      <p:sp>
        <p:nvSpPr>
          <p:cNvPr id="594" name="CustomShape 8"/>
          <p:cNvSpPr/>
          <p:nvPr/>
        </p:nvSpPr>
        <p:spPr>
          <a:xfrm>
            <a:off x="197552" y="5963602"/>
            <a:ext cx="3472453" cy="344443"/>
          </a:xfrm>
          <a:prstGeom prst="rect">
            <a:avLst/>
          </a:prstGeom>
          <a:noFill/>
          <a:ln>
            <a:noFill/>
          </a:ln>
        </p:spPr>
        <p:txBody>
          <a:bodyPr wrap="none" lIns="89883" tIns="44942" rIns="89883" bIns="44942" rtlCol="0"/>
          <a:lstStyle/>
          <a:p>
            <a:pPr rtl="0"/>
            <a:r>
              <a:rPr lang="fr" sz="2400" b="1" dirty="0">
                <a:latin typeface="Calibri" panose="020F0502020204030204" pitchFamily="34" charset="0"/>
                <a:cs typeface="Calibri" panose="020F0502020204030204" pitchFamily="34" charset="0"/>
              </a:rPr>
              <a:t>3.</a:t>
            </a:r>
            <a:r>
              <a:rPr lang="fr" sz="2400" dirty="0">
                <a:latin typeface="Calibri" panose="020F0502020204030204" pitchFamily="34" charset="0"/>
                <a:cs typeface="Calibri" panose="020F0502020204030204" pitchFamily="34" charset="0"/>
              </a:rPr>
              <a:t> Cliquez sur « Proceed </a:t>
            </a:r>
            <a:r>
              <a:rPr lang="fr" sz="2400" dirty="0" smtClean="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pic>
        <p:nvPicPr>
          <p:cNvPr id="595" name="Picture 594"/>
          <p:cNvPicPr/>
          <p:nvPr/>
        </p:nvPicPr>
        <p:blipFill>
          <a:blip r:embed="rId3" cstate="print"/>
          <a:stretch>
            <a:fillRect/>
          </a:stretch>
        </p:blipFill>
        <p:spPr>
          <a:xfrm>
            <a:off x="5977297" y="4803880"/>
            <a:ext cx="2802431" cy="1732629"/>
          </a:xfrm>
          <a:prstGeom prst="rect">
            <a:avLst/>
          </a:prstGeom>
          <a:ln>
            <a:noFill/>
          </a:ln>
        </p:spPr>
      </p:pic>
      <p:sp>
        <p:nvSpPr>
          <p:cNvPr id="596" name="CustomShape 9"/>
          <p:cNvSpPr/>
          <p:nvPr/>
        </p:nvSpPr>
        <p:spPr>
          <a:xfrm>
            <a:off x="5686187" y="3730325"/>
            <a:ext cx="430728" cy="363838"/>
          </a:xfrm>
          <a:prstGeom prst="ellipse">
            <a:avLst/>
          </a:prstGeom>
          <a:noFill/>
          <a:ln w="57240">
            <a:solidFill>
              <a:srgbClr val="FFFF00"/>
            </a:solidFill>
            <a:round/>
          </a:ln>
        </p:spPr>
      </p:sp>
      <p:sp>
        <p:nvSpPr>
          <p:cNvPr id="597" name="CustomShape 10"/>
          <p:cNvSpPr/>
          <p:nvPr/>
        </p:nvSpPr>
        <p:spPr>
          <a:xfrm>
            <a:off x="7341449" y="5962198"/>
            <a:ext cx="934504" cy="435671"/>
          </a:xfrm>
          <a:prstGeom prst="ellipse">
            <a:avLst/>
          </a:prstGeom>
          <a:noFill/>
          <a:ln w="57240">
            <a:solidFill>
              <a:srgbClr val="FFFF00"/>
            </a:solidFill>
            <a:round/>
          </a:ln>
        </p:spPr>
      </p:sp>
      <p:sp>
        <p:nvSpPr>
          <p:cNvPr id="598" name="CustomShape 11"/>
          <p:cNvSpPr/>
          <p:nvPr/>
        </p:nvSpPr>
        <p:spPr>
          <a:xfrm>
            <a:off x="3616127" y="6202376"/>
            <a:ext cx="3600400" cy="45719"/>
          </a:xfrm>
          <a:prstGeom prst="straightConnector1">
            <a:avLst/>
          </a:prstGeom>
          <a:solidFill>
            <a:srgbClr val="FBDF53"/>
          </a:solidFill>
          <a:ln w="38160">
            <a:solidFill>
              <a:srgbClr val="FF0000"/>
            </a:solidFill>
            <a:round/>
            <a:tailEnd type="arrow" w="med" len="med"/>
          </a:ln>
        </p:spPr>
      </p:sp>
      <p:sp>
        <p:nvSpPr>
          <p:cNvPr id="599" name="CustomShape 12"/>
          <p:cNvSpPr/>
          <p:nvPr/>
        </p:nvSpPr>
        <p:spPr>
          <a:xfrm>
            <a:off x="4188173" y="5387528"/>
            <a:ext cx="1640869" cy="181920"/>
          </a:xfrm>
          <a:prstGeom prst="straightConnector1">
            <a:avLst/>
          </a:prstGeom>
          <a:solidFill>
            <a:srgbClr val="FBDF53"/>
          </a:solidFill>
          <a:ln w="38160">
            <a:solidFill>
              <a:srgbClr val="FF0000"/>
            </a:solidFill>
            <a:round/>
            <a:tailEnd type="arrow" w="med" len="med"/>
          </a:ln>
        </p:spPr>
      </p:sp>
      <p:sp>
        <p:nvSpPr>
          <p:cNvPr id="600" name="CustomShape 13"/>
          <p:cNvSpPr/>
          <p:nvPr/>
        </p:nvSpPr>
        <p:spPr>
          <a:xfrm>
            <a:off x="5974059" y="5387528"/>
            <a:ext cx="286792" cy="363838"/>
          </a:xfrm>
          <a:prstGeom prst="ellipse">
            <a:avLst/>
          </a:prstGeom>
          <a:noFill/>
          <a:ln w="57240">
            <a:solidFill>
              <a:srgbClr val="FFFF00"/>
            </a:solidFill>
            <a:round/>
          </a:ln>
        </p:spPr>
      </p:sp>
      <p:sp>
        <p:nvSpPr>
          <p:cNvPr id="2" name="Rectangle 1"/>
          <p:cNvSpPr/>
          <p:nvPr/>
        </p:nvSpPr>
        <p:spPr>
          <a:xfrm>
            <a:off x="102698" y="2406908"/>
            <a:ext cx="3927327" cy="679255"/>
          </a:xfrm>
          <a:prstGeom prst="rect">
            <a:avLst/>
          </a:prstGeom>
        </p:spPr>
        <p:txBody>
          <a:bodyPr wrap="square" lIns="91321" tIns="45661" rIns="91321" bIns="45661" rtlCol="0">
            <a:spAutoFit/>
          </a:bodyPr>
          <a:lstStyle/>
          <a:p>
            <a:pPr rtl="0">
              <a:lnSpc>
                <a:spcPts val="2197"/>
              </a:lnSpc>
            </a:pPr>
            <a:r>
              <a:rPr lang="fr">
                <a:latin typeface="Calibri" panose="020F0502020204030204" pitchFamily="34" charset="0"/>
                <a:cs typeface="Calibri" panose="020F0502020204030204" pitchFamily="34" charset="0"/>
              </a:rPr>
              <a:t>En fermant le logiciel GeneXpert, l'écran suivant s’affichera :</a:t>
            </a:r>
            <a:endParaRPr lang="en-US" sz="2800" dirty="0">
              <a:latin typeface="Calibri" panose="020F0502020204030204" pitchFamily="34" charset="0"/>
              <a:cs typeface="Calibri" panose="020F0502020204030204" pitchFamily="34" charset="0"/>
            </a:endParaRPr>
          </a:p>
        </p:txBody>
      </p:sp>
      <p:sp>
        <p:nvSpPr>
          <p:cNvPr id="3" name="Titre 2"/>
          <p:cNvSpPr>
            <a:spLocks noGrp="1"/>
          </p:cNvSpPr>
          <p:nvPr>
            <p:ph type="title"/>
          </p:nvPr>
        </p:nvSpPr>
        <p:spPr/>
        <p:txBody>
          <a:bodyPr rtlCol="0">
            <a:normAutofit fontScale="90000"/>
          </a:bodyPr>
          <a:lstStyle/>
          <a:p>
            <a:pPr rtl="0"/>
            <a:r>
              <a:rPr lang="fr"/>
              <a:t>Comment restaurer les données d’une copie de sauvegarde</a:t>
            </a:r>
            <a:endParaRPr lang="fr-FR" dirty="0"/>
          </a:p>
        </p:txBody>
      </p:sp>
    </p:spTree>
    <p:extLst>
      <p:ext uri="{BB962C8B-B14F-4D97-AF65-F5344CB8AC3E}">
        <p14:creationId xmlns:p14="http://schemas.microsoft.com/office/powerpoint/2010/main" val="36068382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 name="CustomShape 1"/>
          <p:cNvSpPr/>
          <p:nvPr/>
        </p:nvSpPr>
        <p:spPr>
          <a:xfrm>
            <a:off x="0" y="0"/>
            <a:ext cx="10686519" cy="1359812"/>
          </a:xfrm>
          <a:prstGeom prst="rect">
            <a:avLst/>
          </a:prstGeom>
          <a:noFill/>
          <a:ln>
            <a:noFill/>
          </a:ln>
        </p:spPr>
      </p:sp>
      <p:grpSp>
        <p:nvGrpSpPr>
          <p:cNvPr id="4" name="Grouper 3"/>
          <p:cNvGrpSpPr/>
          <p:nvPr/>
        </p:nvGrpSpPr>
        <p:grpSpPr>
          <a:xfrm>
            <a:off x="629560" y="1532572"/>
            <a:ext cx="9467287" cy="4727261"/>
            <a:chOff x="269520" y="1532572"/>
            <a:chExt cx="9733663" cy="4860269"/>
          </a:xfrm>
        </p:grpSpPr>
        <p:sp>
          <p:nvSpPr>
            <p:cNvPr id="603" name="CustomShape 3"/>
            <p:cNvSpPr/>
            <p:nvPr/>
          </p:nvSpPr>
          <p:spPr>
            <a:xfrm>
              <a:off x="269520" y="1652175"/>
              <a:ext cx="3544421" cy="1292648"/>
            </a:xfrm>
            <a:prstGeom prst="rect">
              <a:avLst/>
            </a:prstGeom>
            <a:noFill/>
            <a:ln>
              <a:noFill/>
            </a:ln>
          </p:spPr>
          <p:txBody>
            <a:bodyPr wrap="none" lIns="89883" tIns="44942" rIns="89883" bIns="44942" rtlCol="0"/>
            <a:lstStyle/>
            <a:p>
              <a:pPr rtl="0"/>
              <a:r>
                <a:rPr lang="fr" sz="2000" dirty="0">
                  <a:latin typeface="Calibri" panose="020F0502020204030204" pitchFamily="34" charset="0"/>
                  <a:cs typeface="Calibri" panose="020F0502020204030204" pitchFamily="34" charset="0"/>
                </a:rPr>
                <a:t>Un message d'avertissement vous indique </a:t>
              </a:r>
              <a:endParaRPr lang="fr" sz="2000" dirty="0" smtClean="0">
                <a:latin typeface="Calibri" panose="020F0502020204030204" pitchFamily="34" charset="0"/>
                <a:cs typeface="Calibri" panose="020F0502020204030204" pitchFamily="34" charset="0"/>
              </a:endParaRPr>
            </a:p>
            <a:p>
              <a:pPr rtl="0"/>
              <a:r>
                <a:rPr lang="fr-CH" sz="2000" dirty="0" smtClean="0">
                  <a:latin typeface="Calibri" panose="020F0502020204030204" pitchFamily="34" charset="0"/>
                  <a:cs typeface="Calibri" panose="020F0502020204030204" pitchFamily="34" charset="0"/>
                </a:rPr>
                <a:t>Q</a:t>
              </a:r>
              <a:r>
                <a:rPr lang="fr" sz="2000" dirty="0" smtClean="0">
                  <a:latin typeface="Calibri" panose="020F0502020204030204" pitchFamily="34" charset="0"/>
                  <a:cs typeface="Calibri" panose="020F0502020204030204" pitchFamily="34" charset="0"/>
                </a:rPr>
                <a:t>ue la </a:t>
              </a:r>
              <a:r>
                <a:rPr lang="fr" sz="2000" dirty="0">
                  <a:latin typeface="Calibri" panose="020F0502020204030204" pitchFamily="34" charset="0"/>
                  <a:cs typeface="Calibri" panose="020F0502020204030204" pitchFamily="34" charset="0"/>
                </a:rPr>
                <a:t>base de données existante </a:t>
              </a:r>
              <a:endParaRPr lang="fr" sz="2000" dirty="0" smtClean="0">
                <a:latin typeface="Calibri" panose="020F0502020204030204" pitchFamily="34" charset="0"/>
                <a:cs typeface="Calibri" panose="020F0502020204030204" pitchFamily="34" charset="0"/>
              </a:endParaRPr>
            </a:p>
            <a:p>
              <a:pPr rtl="0"/>
              <a:r>
                <a:rPr lang="fr" sz="2000" dirty="0" smtClean="0">
                  <a:latin typeface="Calibri" panose="020F0502020204030204" pitchFamily="34" charset="0"/>
                  <a:cs typeface="Calibri" panose="020F0502020204030204" pitchFamily="34" charset="0"/>
                </a:rPr>
                <a:t>sera </a:t>
              </a:r>
              <a:r>
                <a:rPr lang="fr" sz="2000" dirty="0">
                  <a:latin typeface="Calibri" panose="020F0502020204030204" pitchFamily="34" charset="0"/>
                  <a:cs typeface="Calibri" panose="020F0502020204030204" pitchFamily="34" charset="0"/>
                </a:rPr>
                <a:t>perdue</a:t>
              </a:r>
              <a:endParaRPr sz="2000" dirty="0">
                <a:latin typeface="Calibri" panose="020F0502020204030204" pitchFamily="34" charset="0"/>
                <a:cs typeface="Calibri" panose="020F0502020204030204" pitchFamily="34" charset="0"/>
              </a:endParaRPr>
            </a:p>
            <a:p>
              <a:pPr rtl="0"/>
              <a:endParaRPr sz="2000" dirty="0">
                <a:latin typeface="Calibri" panose="020F0502020204030204" pitchFamily="34" charset="0"/>
                <a:cs typeface="Calibri" panose="020F0502020204030204" pitchFamily="34" charset="0"/>
              </a:endParaRPr>
            </a:p>
            <a:p>
              <a:pPr rtl="0"/>
              <a:r>
                <a:rPr lang="fr" sz="2000" dirty="0">
                  <a:latin typeface="Calibri" panose="020F0502020204030204" pitchFamily="34" charset="0"/>
                  <a:cs typeface="Calibri" panose="020F0502020204030204" pitchFamily="34" charset="0"/>
                </a:rPr>
                <a:t>Cliquez sur « Proceed » </a:t>
              </a:r>
              <a:r>
                <a:rPr lang="fr" sz="2000" dirty="0" smtClean="0">
                  <a:latin typeface="Calibri" panose="020F0502020204030204" pitchFamily="34" charset="0"/>
                  <a:cs typeface="Calibri" panose="020F0502020204030204" pitchFamily="34" charset="0"/>
                </a:rPr>
                <a:t>pour </a:t>
              </a:r>
              <a:r>
                <a:rPr lang="fr" sz="2000" dirty="0">
                  <a:latin typeface="Calibri" panose="020F0502020204030204" pitchFamily="34" charset="0"/>
                  <a:cs typeface="Calibri" panose="020F0502020204030204" pitchFamily="34" charset="0"/>
                </a:rPr>
                <a:t>continuer</a:t>
              </a:r>
              <a:endParaRPr sz="2000" dirty="0">
                <a:latin typeface="Calibri" panose="020F0502020204030204" pitchFamily="34" charset="0"/>
                <a:cs typeface="Calibri" panose="020F0502020204030204" pitchFamily="34" charset="0"/>
              </a:endParaRPr>
            </a:p>
          </p:txBody>
        </p:sp>
        <p:pic>
          <p:nvPicPr>
            <p:cNvPr id="604" name="Picture 603"/>
            <p:cNvPicPr/>
            <p:nvPr/>
          </p:nvPicPr>
          <p:blipFill>
            <a:blip r:embed="rId2" cstate="print"/>
            <a:stretch>
              <a:fillRect/>
            </a:stretch>
          </p:blipFill>
          <p:spPr>
            <a:xfrm>
              <a:off x="4919728" y="1532572"/>
              <a:ext cx="5083455" cy="1196750"/>
            </a:xfrm>
            <a:prstGeom prst="rect">
              <a:avLst/>
            </a:prstGeom>
            <a:ln>
              <a:noFill/>
            </a:ln>
          </p:spPr>
        </p:pic>
        <p:pic>
          <p:nvPicPr>
            <p:cNvPr id="605" name="Picture 604"/>
            <p:cNvPicPr/>
            <p:nvPr/>
          </p:nvPicPr>
          <p:blipFill>
            <a:blip r:embed="rId3" cstate="print"/>
            <a:stretch>
              <a:fillRect/>
            </a:stretch>
          </p:blipFill>
          <p:spPr>
            <a:xfrm>
              <a:off x="5037755" y="2953443"/>
              <a:ext cx="4874029" cy="3439398"/>
            </a:xfrm>
            <a:prstGeom prst="rect">
              <a:avLst/>
            </a:prstGeom>
            <a:ln>
              <a:noFill/>
            </a:ln>
          </p:spPr>
        </p:pic>
        <p:sp>
          <p:nvSpPr>
            <p:cNvPr id="606" name="CustomShape 4"/>
            <p:cNvSpPr/>
            <p:nvPr/>
          </p:nvSpPr>
          <p:spPr>
            <a:xfrm>
              <a:off x="341488" y="3807187"/>
              <a:ext cx="3544421" cy="1292648"/>
            </a:xfrm>
            <a:prstGeom prst="rect">
              <a:avLst/>
            </a:prstGeom>
            <a:noFill/>
            <a:ln>
              <a:noFill/>
            </a:ln>
          </p:spPr>
          <p:txBody>
            <a:bodyPr wrap="none" lIns="89883" tIns="44942" rIns="89883" bIns="44942" rtlCol="0"/>
            <a:lstStyle/>
            <a:p>
              <a:pPr rtl="0"/>
              <a:r>
                <a:rPr lang="fr" sz="2000" dirty="0">
                  <a:latin typeface="Calibri" panose="020F0502020204030204" pitchFamily="34" charset="0"/>
                  <a:cs typeface="Calibri" panose="020F0502020204030204" pitchFamily="34" charset="0"/>
                </a:rPr>
                <a:t>Sélectionnez la base de données à restaurer et</a:t>
              </a:r>
              <a:endParaRPr sz="2000" dirty="0">
                <a:latin typeface="Calibri" panose="020F0502020204030204" pitchFamily="34" charset="0"/>
                <a:cs typeface="Calibri" panose="020F0502020204030204" pitchFamily="34" charset="0"/>
              </a:endParaRPr>
            </a:p>
            <a:p>
              <a:pPr rtl="0"/>
              <a:r>
                <a:rPr lang="fr" sz="2000" dirty="0">
                  <a:latin typeface="Calibri" panose="020F0502020204030204" pitchFamily="34" charset="0"/>
                  <a:cs typeface="Calibri" panose="020F0502020204030204" pitchFamily="34" charset="0"/>
                </a:rPr>
                <a:t>Cliquez sur « Open </a:t>
              </a:r>
              <a:r>
                <a:rPr lang="fr" sz="2000" dirty="0" smtClean="0">
                  <a:latin typeface="Calibri" panose="020F0502020204030204" pitchFamily="34" charset="0"/>
                  <a:cs typeface="Calibri" panose="020F0502020204030204" pitchFamily="34" charset="0"/>
                </a:rPr>
                <a:t>» pour </a:t>
              </a:r>
              <a:r>
                <a:rPr lang="fr" sz="2000" dirty="0">
                  <a:latin typeface="Calibri" panose="020F0502020204030204" pitchFamily="34" charset="0"/>
                  <a:cs typeface="Calibri" panose="020F0502020204030204" pitchFamily="34" charset="0"/>
                </a:rPr>
                <a:t>continuer</a:t>
              </a:r>
              <a:endParaRPr sz="2000" dirty="0">
                <a:latin typeface="Calibri" panose="020F0502020204030204" pitchFamily="34" charset="0"/>
                <a:cs typeface="Calibri" panose="020F0502020204030204" pitchFamily="34" charset="0"/>
              </a:endParaRPr>
            </a:p>
          </p:txBody>
        </p:sp>
        <p:sp>
          <p:nvSpPr>
            <p:cNvPr id="607" name="CustomShape 5"/>
            <p:cNvSpPr/>
            <p:nvPr/>
          </p:nvSpPr>
          <p:spPr>
            <a:xfrm>
              <a:off x="7340729" y="2370513"/>
              <a:ext cx="934504" cy="286257"/>
            </a:xfrm>
            <a:prstGeom prst="ellipse">
              <a:avLst/>
            </a:prstGeom>
            <a:noFill/>
            <a:ln w="57240">
              <a:solidFill>
                <a:srgbClr val="FFFF00"/>
              </a:solidFill>
              <a:round/>
            </a:ln>
          </p:spPr>
        </p:sp>
        <p:sp>
          <p:nvSpPr>
            <p:cNvPr id="608" name="CustomShape 6"/>
            <p:cNvSpPr/>
            <p:nvPr/>
          </p:nvSpPr>
          <p:spPr>
            <a:xfrm flipV="1">
              <a:off x="3598398" y="2513641"/>
              <a:ext cx="3665527" cy="141692"/>
            </a:xfrm>
            <a:prstGeom prst="straightConnector1">
              <a:avLst/>
            </a:prstGeom>
            <a:solidFill>
              <a:srgbClr val="FBDF53"/>
            </a:solidFill>
            <a:ln w="38160">
              <a:solidFill>
                <a:srgbClr val="FF0000"/>
              </a:solidFill>
              <a:round/>
              <a:tailEnd type="arrow" w="med" len="med"/>
            </a:ln>
          </p:spPr>
        </p:sp>
        <p:sp>
          <p:nvSpPr>
            <p:cNvPr id="609" name="CustomShape 7"/>
            <p:cNvSpPr/>
            <p:nvPr/>
          </p:nvSpPr>
          <p:spPr>
            <a:xfrm>
              <a:off x="3317002" y="4525524"/>
              <a:ext cx="4671079" cy="1508149"/>
            </a:xfrm>
            <a:prstGeom prst="straightConnector1">
              <a:avLst/>
            </a:prstGeom>
            <a:solidFill>
              <a:srgbClr val="FBDF53"/>
            </a:solidFill>
            <a:ln w="38160">
              <a:solidFill>
                <a:srgbClr val="FF0000"/>
              </a:solidFill>
              <a:round/>
              <a:tailEnd type="arrow" w="med" len="med"/>
            </a:ln>
          </p:spPr>
        </p:sp>
        <p:sp>
          <p:nvSpPr>
            <p:cNvPr id="610" name="CustomShape 8"/>
            <p:cNvSpPr/>
            <p:nvPr/>
          </p:nvSpPr>
          <p:spPr>
            <a:xfrm>
              <a:off x="8132377" y="5885336"/>
              <a:ext cx="934504" cy="435671"/>
            </a:xfrm>
            <a:prstGeom prst="ellipse">
              <a:avLst/>
            </a:prstGeom>
            <a:noFill/>
            <a:ln w="57240">
              <a:solidFill>
                <a:srgbClr val="FFFF00"/>
              </a:solidFill>
              <a:round/>
            </a:ln>
          </p:spPr>
        </p:sp>
      </p:grpSp>
      <p:sp>
        <p:nvSpPr>
          <p:cNvPr id="2" name="Titre 1"/>
          <p:cNvSpPr>
            <a:spLocks noGrp="1"/>
          </p:cNvSpPr>
          <p:nvPr>
            <p:ph type="title"/>
          </p:nvPr>
        </p:nvSpPr>
        <p:spPr/>
        <p:txBody>
          <a:bodyPr rtlCol="0">
            <a:noAutofit/>
          </a:bodyPr>
          <a:lstStyle/>
          <a:p>
            <a:pPr rtl="0"/>
            <a:r>
              <a:rPr lang="fr" sz="3400"/>
              <a:t>Comment restaurer les données d’une copie de sauvegarde (suite)</a:t>
            </a:r>
            <a:endParaRPr lang="fr-FR" sz="3400" dirty="0"/>
          </a:p>
        </p:txBody>
      </p:sp>
    </p:spTree>
    <p:extLst>
      <p:ext uri="{BB962C8B-B14F-4D97-AF65-F5344CB8AC3E}">
        <p14:creationId xmlns:p14="http://schemas.microsoft.com/office/powerpoint/2010/main" val="23047736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1" name="CustomShape 1"/>
          <p:cNvSpPr/>
          <p:nvPr/>
        </p:nvSpPr>
        <p:spPr>
          <a:xfrm>
            <a:off x="0" y="0"/>
            <a:ext cx="10686519" cy="1359812"/>
          </a:xfrm>
          <a:prstGeom prst="rect">
            <a:avLst/>
          </a:prstGeom>
          <a:noFill/>
          <a:ln>
            <a:noFill/>
          </a:ln>
        </p:spPr>
      </p:sp>
      <p:sp>
        <p:nvSpPr>
          <p:cNvPr id="613" name="CustomShape 3"/>
          <p:cNvSpPr/>
          <p:nvPr/>
        </p:nvSpPr>
        <p:spPr>
          <a:xfrm>
            <a:off x="557392" y="1666542"/>
            <a:ext cx="9445792" cy="1134614"/>
          </a:xfrm>
          <a:prstGeom prst="rect">
            <a:avLst/>
          </a:prstGeom>
          <a:noFill/>
          <a:ln>
            <a:noFill/>
          </a:ln>
        </p:spPr>
        <p:txBody>
          <a:bodyPr wrap="none" lIns="89883" tIns="44942" rIns="89883" bIns="44942" rtlCol="0"/>
          <a:lstStyle/>
          <a:p>
            <a:pPr rtl="0"/>
            <a:r>
              <a:rPr lang="fr" sz="2000" dirty="0">
                <a:latin typeface="Calibri" panose="020F0502020204030204" pitchFamily="34" charset="0"/>
                <a:cs typeface="Calibri" panose="020F0502020204030204" pitchFamily="34" charset="0"/>
              </a:rPr>
              <a:t>Une boîte de dialogue vous demande si vous souhaitez créer une sauvegarde de la base </a:t>
            </a:r>
            <a:endParaRPr lang="fr" sz="2000" dirty="0" smtClean="0">
              <a:latin typeface="Calibri" panose="020F0502020204030204" pitchFamily="34" charset="0"/>
              <a:cs typeface="Calibri" panose="020F0502020204030204" pitchFamily="34" charset="0"/>
            </a:endParaRPr>
          </a:p>
          <a:p>
            <a:pPr rtl="0"/>
            <a:r>
              <a:rPr lang="fr" sz="2000" dirty="0" smtClean="0">
                <a:latin typeface="Calibri" panose="020F0502020204030204" pitchFamily="34" charset="0"/>
                <a:cs typeface="Calibri" panose="020F0502020204030204" pitchFamily="34" charset="0"/>
              </a:rPr>
              <a:t>de </a:t>
            </a:r>
            <a:r>
              <a:rPr lang="fr" sz="2000" dirty="0">
                <a:latin typeface="Calibri" panose="020F0502020204030204" pitchFamily="34" charset="0"/>
                <a:cs typeface="Calibri" panose="020F0502020204030204" pitchFamily="34" charset="0"/>
              </a:rPr>
              <a:t>données existante.</a:t>
            </a:r>
            <a:endParaRPr sz="2000" dirty="0">
              <a:latin typeface="Calibri" panose="020F0502020204030204" pitchFamily="34" charset="0"/>
              <a:cs typeface="Calibri" panose="020F0502020204030204" pitchFamily="34" charset="0"/>
            </a:endParaRPr>
          </a:p>
          <a:p>
            <a:pPr rtl="0"/>
            <a:r>
              <a:rPr lang="fr" sz="2000" dirty="0" smtClean="0">
                <a:latin typeface="Calibri" panose="020F0502020204030204" pitchFamily="34" charset="0"/>
                <a:cs typeface="Calibri" panose="020F0502020204030204" pitchFamily="34" charset="0"/>
              </a:rPr>
              <a:t>Cliquez </a:t>
            </a:r>
            <a:r>
              <a:rPr lang="fr" sz="2000" dirty="0">
                <a:latin typeface="Calibri" panose="020F0502020204030204" pitchFamily="34" charset="0"/>
                <a:cs typeface="Calibri" panose="020F0502020204030204" pitchFamily="34" charset="0"/>
              </a:rPr>
              <a:t>sur « Proceed » </a:t>
            </a:r>
            <a:r>
              <a:rPr lang="fr" sz="2000" dirty="0" smtClean="0">
                <a:latin typeface="Calibri" panose="020F0502020204030204" pitchFamily="34" charset="0"/>
                <a:cs typeface="Calibri" panose="020F0502020204030204" pitchFamily="34" charset="0"/>
              </a:rPr>
              <a:t>pour </a:t>
            </a:r>
            <a:r>
              <a:rPr lang="fr" sz="2000" dirty="0">
                <a:latin typeface="Calibri" panose="020F0502020204030204" pitchFamily="34" charset="0"/>
                <a:cs typeface="Calibri" panose="020F0502020204030204" pitchFamily="34" charset="0"/>
              </a:rPr>
              <a:t>créer la sauvegarde </a:t>
            </a:r>
            <a:endParaRPr sz="2000" dirty="0">
              <a:latin typeface="Calibri" panose="020F0502020204030204" pitchFamily="34" charset="0"/>
              <a:cs typeface="Calibri" panose="020F0502020204030204" pitchFamily="34" charset="0"/>
            </a:endParaRPr>
          </a:p>
          <a:p>
            <a:pPr rtl="0"/>
            <a:r>
              <a:rPr lang="fr" sz="2000" dirty="0">
                <a:latin typeface="Calibri" panose="020F0502020204030204" pitchFamily="34" charset="0"/>
                <a:cs typeface="Calibri" panose="020F0502020204030204" pitchFamily="34" charset="0"/>
              </a:rPr>
              <a:t>Cliquez sur « Cancel » </a:t>
            </a:r>
            <a:r>
              <a:rPr lang="fr" sz="2000" dirty="0" smtClean="0">
                <a:latin typeface="Calibri" panose="020F0502020204030204" pitchFamily="34" charset="0"/>
                <a:cs typeface="Calibri" panose="020F0502020204030204" pitchFamily="34" charset="0"/>
              </a:rPr>
              <a:t>pour </a:t>
            </a:r>
            <a:r>
              <a:rPr lang="fr" sz="2000" dirty="0">
                <a:latin typeface="Calibri" panose="020F0502020204030204" pitchFamily="34" charset="0"/>
                <a:cs typeface="Calibri" panose="020F0502020204030204" pitchFamily="34" charset="0"/>
              </a:rPr>
              <a:t>continuer la restauration de la sauvegarde</a:t>
            </a:r>
            <a:endParaRPr sz="2000" dirty="0">
              <a:latin typeface="Calibri" panose="020F0502020204030204" pitchFamily="34" charset="0"/>
              <a:cs typeface="Calibri" panose="020F0502020204030204" pitchFamily="34" charset="0"/>
            </a:endParaRPr>
          </a:p>
        </p:txBody>
      </p:sp>
      <p:pic>
        <p:nvPicPr>
          <p:cNvPr id="614" name="Picture 613"/>
          <p:cNvPicPr/>
          <p:nvPr/>
        </p:nvPicPr>
        <p:blipFill>
          <a:blip r:embed="rId2" cstate="print"/>
          <a:stretch>
            <a:fillRect/>
          </a:stretch>
        </p:blipFill>
        <p:spPr>
          <a:xfrm>
            <a:off x="2876918" y="3131950"/>
            <a:ext cx="4607387" cy="1177714"/>
          </a:xfrm>
          <a:prstGeom prst="rect">
            <a:avLst/>
          </a:prstGeom>
          <a:ln>
            <a:noFill/>
          </a:ln>
        </p:spPr>
      </p:pic>
      <p:pic>
        <p:nvPicPr>
          <p:cNvPr id="615" name="Picture 614"/>
          <p:cNvPicPr/>
          <p:nvPr/>
        </p:nvPicPr>
        <p:blipFill>
          <a:blip r:embed="rId3" cstate="print"/>
          <a:stretch>
            <a:fillRect/>
          </a:stretch>
        </p:blipFill>
        <p:spPr>
          <a:xfrm>
            <a:off x="3094621" y="4669191"/>
            <a:ext cx="3007900" cy="1244160"/>
          </a:xfrm>
          <a:prstGeom prst="rect">
            <a:avLst/>
          </a:prstGeom>
          <a:ln>
            <a:noFill/>
          </a:ln>
        </p:spPr>
      </p:pic>
      <p:pic>
        <p:nvPicPr>
          <p:cNvPr id="616" name="Picture 615"/>
          <p:cNvPicPr/>
          <p:nvPr/>
        </p:nvPicPr>
        <p:blipFill>
          <a:blip r:embed="rId4" cstate="print"/>
          <a:stretch>
            <a:fillRect/>
          </a:stretch>
        </p:blipFill>
        <p:spPr>
          <a:xfrm>
            <a:off x="5886257" y="5258946"/>
            <a:ext cx="2579331" cy="1215786"/>
          </a:xfrm>
          <a:prstGeom prst="rect">
            <a:avLst/>
          </a:prstGeom>
          <a:ln>
            <a:noFill/>
          </a:ln>
        </p:spPr>
      </p:pic>
      <p:sp>
        <p:nvSpPr>
          <p:cNvPr id="2" name="Titre 1"/>
          <p:cNvSpPr>
            <a:spLocks noGrp="1"/>
          </p:cNvSpPr>
          <p:nvPr>
            <p:ph type="title"/>
          </p:nvPr>
        </p:nvSpPr>
        <p:spPr/>
        <p:txBody>
          <a:bodyPr rtlCol="0">
            <a:noAutofit/>
          </a:bodyPr>
          <a:lstStyle/>
          <a:p>
            <a:pPr rtl="0"/>
            <a:r>
              <a:rPr lang="fr" sz="3200"/>
              <a:t>Comment restaurer les données d’une copie de sauvegarde (suite 2)</a:t>
            </a:r>
            <a:endParaRPr lang="fr-FR" sz="3200" dirty="0"/>
          </a:p>
        </p:txBody>
      </p:sp>
    </p:spTree>
    <p:extLst>
      <p:ext uri="{BB962C8B-B14F-4D97-AF65-F5344CB8AC3E}">
        <p14:creationId xmlns:p14="http://schemas.microsoft.com/office/powerpoint/2010/main" val="24504722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352726" y="251460"/>
            <a:ext cx="9976062" cy="834847"/>
          </a:xfrm>
        </p:spPr>
        <p:txBody>
          <a:bodyPr rtlCol="0">
            <a:normAutofit fontScale="90000"/>
          </a:bodyPr>
          <a:lstStyle/>
          <a:p>
            <a:pPr algn="ctr" rtl="0"/>
            <a:r>
              <a:rPr lang="fr" sz="3600">
                <a:latin typeface="Calibri" pitchFamily="34" charset="0"/>
                <a:ea typeface="+mn-ea"/>
                <a:cs typeface="Arial" charset="0"/>
              </a:rPr>
              <a:t>Tâche annuelle : </a:t>
            </a:r>
            <a:r>
              <a:rPr lang="en-GB" sz="3600" dirty="0" smtClean="0">
                <a:latin typeface="Calibri" pitchFamily="34" charset="0"/>
                <a:ea typeface="+mn-ea"/>
                <a:cs typeface="Arial" charset="0"/>
              </a:rPr>
              <a:t/>
            </a:r>
            <a:br>
              <a:rPr lang="en-GB" sz="3600" dirty="0" smtClean="0">
                <a:latin typeface="Calibri" pitchFamily="34" charset="0"/>
                <a:ea typeface="+mn-ea"/>
                <a:cs typeface="Arial" charset="0"/>
              </a:rPr>
            </a:br>
            <a:r>
              <a:rPr lang="fr" sz="3600">
                <a:latin typeface="Calibri" pitchFamily="34" charset="0"/>
                <a:ea typeface="+mn-ea"/>
                <a:cs typeface="Arial" charset="0"/>
              </a:rPr>
              <a:t>Étalonnage du module (1 sur 3)</a:t>
            </a:r>
          </a:p>
        </p:txBody>
      </p:sp>
      <p:sp>
        <p:nvSpPr>
          <p:cNvPr id="7" name="Content Placeholder 2"/>
          <p:cNvSpPr>
            <a:spLocks noGrp="1"/>
          </p:cNvSpPr>
          <p:nvPr>
            <p:ph sz="quarter" idx="1"/>
          </p:nvPr>
        </p:nvSpPr>
        <p:spPr>
          <a:xfrm>
            <a:off x="517295" y="1518897"/>
            <a:ext cx="9692132" cy="5073019"/>
          </a:xfrm>
        </p:spPr>
        <p:txBody>
          <a:bodyPr rtlCol="0"/>
          <a:lstStyle/>
          <a:p>
            <a:pPr rtl="0"/>
            <a:r>
              <a:rPr lang="fr" sz="2200">
                <a:solidFill>
                  <a:srgbClr val="421C5E"/>
                </a:solidFill>
                <a:latin typeface="Calibri" pitchFamily="34" charset="0"/>
              </a:rPr>
              <a:t>L’étalonnage doit être réalisé annuellement ou tous les 2 000 tests pour chaque module de l’équipement (selon la première éventualité)</a:t>
            </a:r>
          </a:p>
          <a:p>
            <a:pPr lvl="1" rtl="0"/>
            <a:r>
              <a:rPr lang="fr" sz="2200">
                <a:solidFill>
                  <a:srgbClr val="421C5E"/>
                </a:solidFill>
                <a:latin typeface="Calibri" pitchFamily="34" charset="0"/>
              </a:rPr>
              <a:t>La date est calculée à compter de la </a:t>
            </a:r>
            <a:r>
              <a:rPr lang="fr" sz="2200" b="1">
                <a:solidFill>
                  <a:srgbClr val="421C5E"/>
                </a:solidFill>
                <a:latin typeface="Calibri" pitchFamily="34" charset="0"/>
              </a:rPr>
              <a:t>date de l'installation initiale</a:t>
            </a:r>
            <a:r>
              <a:rPr lang="fr" sz="2200">
                <a:solidFill>
                  <a:srgbClr val="421C5E"/>
                </a:solidFill>
                <a:latin typeface="Calibri" pitchFamily="34" charset="0"/>
              </a:rPr>
              <a:t> (ou compte tenu de la date de l’étalonnage précédent), c’est à dire la d</a:t>
            </a:r>
            <a:r>
              <a:rPr lang="fr" sz="2200">
                <a:solidFill>
                  <a:srgbClr val="421C5E"/>
                </a:solidFill>
                <a:latin typeface="Calibri" pitchFamily="34" charset="0"/>
                <a:sym typeface="Wingdings" pitchFamily="2" charset="2"/>
              </a:rPr>
              <a:t>ate du rapport de qualification de l'installation envoyé à Cepheid.</a:t>
            </a:r>
            <a:endParaRPr lang="en-GB" sz="2200" dirty="0">
              <a:solidFill>
                <a:srgbClr val="421C5E"/>
              </a:solidFill>
              <a:latin typeface="Calibri" pitchFamily="34" charset="0"/>
            </a:endParaRPr>
          </a:p>
        </p:txBody>
      </p:sp>
      <p:sp>
        <p:nvSpPr>
          <p:cNvPr id="11" name="TextBox 10"/>
          <p:cNvSpPr txBox="1"/>
          <p:nvPr/>
        </p:nvSpPr>
        <p:spPr>
          <a:xfrm>
            <a:off x="460234" y="3411860"/>
            <a:ext cx="9850811" cy="2807260"/>
          </a:xfrm>
          <a:prstGeom prst="rect">
            <a:avLst/>
          </a:prstGeom>
          <a:noFill/>
          <a:ln>
            <a:solidFill>
              <a:schemeClr val="tx1"/>
            </a:solidFill>
          </a:ln>
        </p:spPr>
        <p:txBody>
          <a:bodyPr wrap="square" lIns="104170" tIns="52085" rIns="104170" bIns="52085" rtlCol="0">
            <a:spAutoFit/>
          </a:bodyPr>
          <a:lstStyle/>
          <a:p>
            <a:pPr rtl="0"/>
            <a:r>
              <a:rPr lang="fr" sz="2200">
                <a:solidFill>
                  <a:srgbClr val="421C5E"/>
                </a:solidFill>
                <a:latin typeface="Calibri" pitchFamily="34" charset="0"/>
              </a:rPr>
              <a:t>REMARQUE :</a:t>
            </a:r>
          </a:p>
          <a:p>
            <a:pPr marL="597889" lvl="1" indent="-285379" rtl="0">
              <a:buFont typeface="Arial" pitchFamily="34" charset="0"/>
              <a:buChar char="•"/>
            </a:pPr>
            <a:r>
              <a:rPr lang="fr" sz="2200">
                <a:solidFill>
                  <a:srgbClr val="421C5E"/>
                </a:solidFill>
                <a:latin typeface="Calibri" pitchFamily="34" charset="0"/>
              </a:rPr>
              <a:t>Commandez 1 kit d’étalonnage pour chaque équipement GeneXpert à 4 modules.</a:t>
            </a:r>
          </a:p>
          <a:p>
            <a:pPr marL="597889" lvl="1" indent="-285379" rtl="0">
              <a:buFont typeface="Arial" pitchFamily="34" charset="0"/>
              <a:buChar char="•"/>
            </a:pPr>
            <a:r>
              <a:rPr lang="fr" sz="2200">
                <a:solidFill>
                  <a:srgbClr val="421C5E"/>
                </a:solidFill>
                <a:latin typeface="Calibri" pitchFamily="34" charset="0"/>
              </a:rPr>
              <a:t>En 2014, le coût était de 450 US$ plus les frais d’expédition. Toute extension de garantie achetée comprend un kit d’étalonnage. Aucun kit d’étalonnage n'est inclus dans la garantie initiale.</a:t>
            </a:r>
          </a:p>
          <a:p>
            <a:pPr marL="597889" lvl="1" indent="-285379" rtl="0">
              <a:buFont typeface="Arial" pitchFamily="34" charset="0"/>
              <a:buChar char="•"/>
            </a:pPr>
            <a:r>
              <a:rPr lang="fr" sz="2200">
                <a:solidFill>
                  <a:srgbClr val="421C5E"/>
                </a:solidFill>
                <a:latin typeface="Calibri" pitchFamily="34" charset="0"/>
              </a:rPr>
              <a:t>Les frais d’expédition sont offerts lorsque les kits d’étalonnage sont commandés en même temps que les cartouches</a:t>
            </a:r>
          </a:p>
          <a:p>
            <a:pPr marL="597889" lvl="1" indent="-285379" rtl="0">
              <a:buFont typeface="Arial" pitchFamily="34" charset="0"/>
              <a:buChar char="•"/>
            </a:pPr>
            <a:r>
              <a:rPr lang="fr" sz="2200">
                <a:solidFill>
                  <a:srgbClr val="421C5E"/>
                </a:solidFill>
                <a:latin typeface="Calibri" pitchFamily="34" charset="0"/>
              </a:rPr>
              <a:t>La durée de conservation du kit d’étalonnage est de 6 à 12 mois (la date d’expiration à confirmer lors de l’envoi de la commande).</a:t>
            </a:r>
          </a:p>
        </p:txBody>
      </p:sp>
    </p:spTree>
    <p:extLst>
      <p:ext uri="{BB962C8B-B14F-4D97-AF65-F5344CB8AC3E}">
        <p14:creationId xmlns:p14="http://schemas.microsoft.com/office/powerpoint/2010/main" val="64292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noProof="0"/>
              <a:t> </a:t>
            </a:r>
            <a:endParaRPr lang="en-GB" noProof="0" dirty="0"/>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Objectifs d'apprentissage</a:t>
            </a:r>
          </a:p>
        </p:txBody>
      </p:sp>
      <p:sp>
        <p:nvSpPr>
          <p:cNvPr id="9" name="Content Placeholder 8"/>
          <p:cNvSpPr>
            <a:spLocks noGrp="1"/>
          </p:cNvSpPr>
          <p:nvPr>
            <p:ph idx="1"/>
          </p:nvPr>
        </p:nvSpPr>
        <p:spPr>
          <a:xfrm>
            <a:off x="517295" y="1668432"/>
            <a:ext cx="9692132" cy="3356629"/>
          </a:xfrm>
        </p:spPr>
        <p:txBody>
          <a:bodyPr rtlCol="0"/>
          <a:lstStyle/>
          <a:p>
            <a:pPr marL="0" indent="0" rtl="0">
              <a:spcAft>
                <a:spcPts val="1200"/>
              </a:spcAft>
              <a:buNone/>
            </a:pPr>
            <a:r>
              <a:rPr lang="fr">
                <a:latin typeface="Calibri" panose="020F0502020204030204" pitchFamily="34" charset="0"/>
                <a:cs typeface="Calibri" pitchFamily="34" charset="0"/>
              </a:rPr>
              <a:t>À la fin de ce module, vous serez en mesure de :</a:t>
            </a:r>
          </a:p>
          <a:p>
            <a:pPr rtl="0">
              <a:spcAft>
                <a:spcPts val="1200"/>
              </a:spcAft>
            </a:pPr>
            <a:r>
              <a:rPr lang="fr">
                <a:latin typeface="Calibri" pitchFamily="34" charset="0"/>
              </a:rPr>
              <a:t>Décrire les accords de garantie et de service de Cepheid en cours</a:t>
            </a:r>
          </a:p>
          <a:p>
            <a:pPr rtl="0">
              <a:spcAft>
                <a:spcPts val="1200"/>
              </a:spcAft>
            </a:pPr>
            <a:r>
              <a:rPr lang="fr">
                <a:latin typeface="Calibri" pitchFamily="34" charset="0"/>
              </a:rPr>
              <a:t>Expliquer les exigences relatives au maintien de GeneXpert, y compris les tâches périodiques, l’étalonnage des modules et la mise à jour du logiciel avec un nouveau fichier Assay Definition (Définition du test)</a:t>
            </a:r>
          </a:p>
        </p:txBody>
      </p:sp>
    </p:spTree>
    <p:extLst>
      <p:ext uri="{BB962C8B-B14F-4D97-AF65-F5344CB8AC3E}">
        <p14:creationId xmlns:p14="http://schemas.microsoft.com/office/powerpoint/2010/main" val="53641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352726" y="251460"/>
            <a:ext cx="9976062" cy="834847"/>
          </a:xfrm>
        </p:spPr>
        <p:txBody>
          <a:bodyPr rtlCol="0">
            <a:normAutofit fontScale="90000"/>
          </a:bodyPr>
          <a:lstStyle/>
          <a:p>
            <a:pPr algn="ctr" rtl="0"/>
            <a:r>
              <a:rPr lang="fr" sz="3600">
                <a:latin typeface="Calibri" pitchFamily="34" charset="0"/>
                <a:ea typeface="+mn-ea"/>
                <a:cs typeface="Arial" charset="0"/>
              </a:rPr>
              <a:t>Tâche annuelle : </a:t>
            </a:r>
            <a:r>
              <a:rPr lang="en-GB" sz="3600" dirty="0" smtClean="0">
                <a:latin typeface="Calibri" pitchFamily="34" charset="0"/>
                <a:ea typeface="+mn-ea"/>
                <a:cs typeface="Arial" charset="0"/>
              </a:rPr>
              <a:t/>
            </a:r>
            <a:br>
              <a:rPr lang="en-GB" sz="3600" dirty="0" smtClean="0">
                <a:latin typeface="Calibri" pitchFamily="34" charset="0"/>
                <a:ea typeface="+mn-ea"/>
                <a:cs typeface="Arial" charset="0"/>
              </a:rPr>
            </a:br>
            <a:r>
              <a:rPr lang="fr" sz="3600">
                <a:latin typeface="Calibri" pitchFamily="34" charset="0"/>
                <a:ea typeface="+mn-ea"/>
                <a:cs typeface="Arial" charset="0"/>
              </a:rPr>
              <a:t>Étalonnage du module (2 sur 3)</a:t>
            </a:r>
          </a:p>
        </p:txBody>
      </p:sp>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2" t="28994" r="18468" b="22106"/>
          <a:stretch/>
        </p:blipFill>
        <p:spPr bwMode="auto">
          <a:xfrm>
            <a:off x="253872" y="1726330"/>
            <a:ext cx="10165968" cy="43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811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0"/>
            <a:r>
              <a:rPr lang="fr" sz="3600">
                <a:latin typeface="Calibri" pitchFamily="34" charset="0"/>
                <a:ea typeface="+mn-ea"/>
                <a:cs typeface="Arial" charset="0"/>
              </a:rPr>
              <a:t>Étalonnage annuel : Étalonnage du module (3 sur 3)</a:t>
            </a:r>
          </a:p>
        </p:txBody>
      </p:sp>
      <p:sp>
        <p:nvSpPr>
          <p:cNvPr id="3" name="Content Placeholder 2"/>
          <p:cNvSpPr>
            <a:spLocks noGrp="1"/>
          </p:cNvSpPr>
          <p:nvPr>
            <p:ph sz="quarter" idx="1"/>
          </p:nvPr>
        </p:nvSpPr>
        <p:spPr>
          <a:xfrm>
            <a:off x="426531" y="1996667"/>
            <a:ext cx="9432542" cy="3993334"/>
          </a:xfrm>
        </p:spPr>
        <p:txBody>
          <a:bodyPr rtlCol="0">
            <a:noAutofit/>
          </a:bodyPr>
          <a:lstStyle/>
          <a:p>
            <a:pPr rtl="0"/>
            <a:r>
              <a:rPr lang="fr" sz="2400">
                <a:solidFill>
                  <a:srgbClr val="421C5E"/>
                </a:solidFill>
                <a:latin typeface="Calibri" pitchFamily="34" charset="0"/>
              </a:rPr>
              <a:t>Normalement ce processus d’étalonnage télécommandé suffira pour rajuster les modules pour une autre année de fonctionnement.</a:t>
            </a:r>
          </a:p>
          <a:p>
            <a:pPr rtl="0"/>
            <a:endParaRPr lang="en-GB" sz="2400" dirty="0">
              <a:solidFill>
                <a:srgbClr val="421C5E"/>
              </a:solidFill>
              <a:latin typeface="Calibri" pitchFamily="34" charset="0"/>
            </a:endParaRPr>
          </a:p>
          <a:p>
            <a:pPr rtl="0"/>
            <a:r>
              <a:rPr lang="fr" sz="2400">
                <a:solidFill>
                  <a:srgbClr val="421C5E"/>
                </a:solidFill>
                <a:latin typeface="Calibri" pitchFamily="34" charset="0"/>
              </a:rPr>
              <a:t>Cependant, il est possible que l’étalonnage d'un ou de plusieurs modules échoue.</a:t>
            </a:r>
          </a:p>
          <a:p>
            <a:pPr rtl="0"/>
            <a:endParaRPr lang="en-GB" sz="2400" dirty="0" smtClean="0">
              <a:solidFill>
                <a:srgbClr val="421C5E"/>
              </a:solidFill>
              <a:latin typeface="Calibri" pitchFamily="34" charset="0"/>
            </a:endParaRPr>
          </a:p>
          <a:p>
            <a:pPr rtl="0"/>
            <a:r>
              <a:rPr lang="fr" sz="2400">
                <a:solidFill>
                  <a:srgbClr val="421C5E"/>
                </a:solidFill>
                <a:latin typeface="Calibri" pitchFamily="34" charset="0"/>
              </a:rPr>
              <a:t>Au cas où l’étalonnage échoue, les modules doivent être remplacés ou changés par des modules nouveaux ou rénovés de Cepheid, et les vieux modules doivent être envoyés à Cepheid.</a:t>
            </a:r>
          </a:p>
          <a:p>
            <a:pPr rtl="0"/>
            <a:endParaRPr lang="en-GB" sz="2800" dirty="0">
              <a:solidFill>
                <a:srgbClr val="421C5E"/>
              </a:solidFill>
              <a:latin typeface="Calibri" pitchFamily="34" charset="0"/>
            </a:endParaRPr>
          </a:p>
        </p:txBody>
      </p:sp>
    </p:spTree>
    <p:extLst>
      <p:ext uri="{BB962C8B-B14F-4D97-AF65-F5344CB8AC3E}">
        <p14:creationId xmlns:p14="http://schemas.microsoft.com/office/powerpoint/2010/main" val="1552335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p:nvPr/>
        </p:nvPicPr>
        <p:blipFill>
          <a:blip r:embed="rId2" cstate="print"/>
          <a:stretch>
            <a:fillRect/>
          </a:stretch>
        </p:blipFill>
        <p:spPr>
          <a:xfrm>
            <a:off x="4381501" y="2143592"/>
            <a:ext cx="6031657" cy="4148588"/>
          </a:xfrm>
          <a:prstGeom prst="rect">
            <a:avLst/>
          </a:prstGeom>
        </p:spPr>
      </p:pic>
      <p:sp>
        <p:nvSpPr>
          <p:cNvPr id="4" name="Title 1"/>
          <p:cNvSpPr>
            <a:spLocks noGrp="1"/>
          </p:cNvSpPr>
          <p:nvPr>
            <p:ph type="title"/>
          </p:nvPr>
        </p:nvSpPr>
        <p:spPr>
          <a:xfrm>
            <a:off x="352726" y="251460"/>
            <a:ext cx="9976062" cy="834847"/>
          </a:xfrm>
        </p:spPr>
        <p:txBody>
          <a:bodyPr rtlCol="0">
            <a:normAutofit fontScale="90000"/>
          </a:bodyPr>
          <a:lstStyle/>
          <a:p>
            <a:pPr algn="ctr" rtl="0"/>
            <a:r>
              <a:rPr lang="fr" sz="3600">
                <a:cs typeface="Arial" charset="0"/>
              </a:rPr>
              <a:t>Mise à jour d'un fichier Assay Definition (ADF, Définition du test) </a:t>
            </a:r>
            <a:r>
              <a:rPr lang="fr" sz="2800">
                <a:cs typeface="Arial" charset="0"/>
              </a:rPr>
              <a:t>(1 sur 4)</a:t>
            </a:r>
            <a:endParaRPr lang="en-GB" sz="2800" dirty="0">
              <a:solidFill>
                <a:srgbClr val="FF0000"/>
              </a:solidFill>
              <a:cs typeface="Arial" charset="0"/>
            </a:endParaRPr>
          </a:p>
        </p:txBody>
      </p:sp>
      <p:sp>
        <p:nvSpPr>
          <p:cNvPr id="6" name="Content Placeholder 2"/>
          <p:cNvSpPr>
            <a:spLocks noGrp="1"/>
          </p:cNvSpPr>
          <p:nvPr>
            <p:ph sz="quarter" idx="1"/>
          </p:nvPr>
        </p:nvSpPr>
        <p:spPr>
          <a:xfrm>
            <a:off x="357203" y="2301480"/>
            <a:ext cx="3785309" cy="2511649"/>
          </a:xfrm>
        </p:spPr>
        <p:txBody>
          <a:bodyPr rtlCol="0">
            <a:normAutofit fontScale="92500"/>
          </a:bodyPr>
          <a:lstStyle/>
          <a:p>
            <a:pPr marL="390638" indent="-390638" rtl="0">
              <a:buFont typeface="+mj-lt"/>
              <a:buAutoNum type="arabicPeriod"/>
            </a:pPr>
            <a:r>
              <a:rPr lang="fr" sz="2100"/>
              <a:t>Insérez le CD bleu qui sera fourni avec les cartouches dans le lecteur de CD de votre ordinateur.</a:t>
            </a:r>
          </a:p>
          <a:p>
            <a:pPr marL="390638" indent="-390638" rtl="0">
              <a:buFont typeface="+mj-lt"/>
              <a:buAutoNum type="arabicPeriod"/>
            </a:pPr>
            <a:r>
              <a:rPr lang="fr" sz="2100"/>
              <a:t>Dans le logiciel GeneXpert DX, cliquez sur « Define assays » (Définir les tests)</a:t>
            </a:r>
          </a:p>
        </p:txBody>
      </p:sp>
      <p:cxnSp>
        <p:nvCxnSpPr>
          <p:cNvPr id="5" name="Straight Arrow Connector 4"/>
          <p:cNvCxnSpPr/>
          <p:nvPr/>
        </p:nvCxnSpPr>
        <p:spPr>
          <a:xfrm flipV="1">
            <a:off x="3917684" y="2580064"/>
            <a:ext cx="4065222" cy="1465929"/>
          </a:xfrm>
          <a:prstGeom prst="straightConnector1">
            <a:avLst/>
          </a:prstGeom>
          <a:ln w="749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440224" y="6006214"/>
            <a:ext cx="5378232" cy="143936"/>
          </a:xfrm>
          <a:prstGeom prst="straightConnector1">
            <a:avLst/>
          </a:prstGeom>
          <a:ln w="749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93823" y="4851940"/>
            <a:ext cx="3111056" cy="936184"/>
          </a:xfrm>
          <a:prstGeom prst="rect">
            <a:avLst/>
          </a:prstGeom>
          <a:solidFill>
            <a:srgbClr val="FFA110">
              <a:alpha val="9000"/>
            </a:srgbClr>
          </a:solidFill>
          <a:ln w="47625">
            <a:solidFill>
              <a:srgbClr val="FF0000"/>
            </a:solidFill>
          </a:ln>
          <a:effectLst>
            <a:glow rad="101600">
              <a:srgbClr val="FF6600">
                <a:alpha val="75000"/>
              </a:srgbClr>
            </a:glow>
          </a:effectLst>
        </p:spPr>
        <p:txBody>
          <a:bodyPr wrap="square" lIns="104170" tIns="52085" rIns="104170" bIns="52085" rtlCol="0">
            <a:spAutoFit/>
          </a:bodyPr>
          <a:lstStyle/>
          <a:p>
            <a:pPr rtl="0"/>
            <a:r>
              <a:rPr lang="fr"/>
              <a:t>REMARQUE : L'ADF est gravé sur le CD fourni avec le kit de cartouche.</a:t>
            </a:r>
          </a:p>
        </p:txBody>
      </p:sp>
      <p:sp>
        <p:nvSpPr>
          <p:cNvPr id="9" name="Content Placeholder 2"/>
          <p:cNvSpPr txBox="1">
            <a:spLocks/>
          </p:cNvSpPr>
          <p:nvPr/>
        </p:nvSpPr>
        <p:spPr bwMode="auto">
          <a:xfrm>
            <a:off x="356191" y="6006213"/>
            <a:ext cx="3786322" cy="65429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Calibri" pitchFamily="34" charset="0"/>
                <a:ea typeface="+mn-ea"/>
                <a:cs typeface="Calibri" pitchFamily="34" charset="0"/>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Calibri" pitchFamily="34" charset="0"/>
                <a:cs typeface="Calibri" pitchFamily="34" charset="0"/>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Calibri" pitchFamily="34" charset="0"/>
                <a:cs typeface="Calibri" pitchFamily="34" charset="0"/>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Calibri" pitchFamily="34" charset="0"/>
                <a:cs typeface="Calibri" pitchFamily="34" charset="0"/>
              </a:defRPr>
            </a:lvl4pPr>
            <a:lvl5pPr marL="2268538" indent="-165100" algn="l" defTabSz="1042988" rtl="0" eaLnBrk="0" fontAlgn="base" hangingPunct="0">
              <a:spcBef>
                <a:spcPct val="20000"/>
              </a:spcBef>
              <a:spcAft>
                <a:spcPct val="0"/>
              </a:spcAft>
              <a:buChar char="»"/>
              <a:defRPr sz="2300">
                <a:solidFill>
                  <a:srgbClr val="000066"/>
                </a:solidFill>
                <a:latin typeface="Calibri" pitchFamily="34" charset="0"/>
                <a:cs typeface="Calibri" pitchFamily="34" charset="0"/>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456606" indent="-456606" rtl="0">
              <a:buFont typeface="+mj-lt"/>
              <a:buAutoNum type="arabicPeriod" startAt="3"/>
            </a:pPr>
            <a:r>
              <a:rPr lang="fr" sz="2100" dirty="0">
                <a:latin typeface="+mn-lt"/>
              </a:rPr>
              <a:t>Cliquez sur « Import </a:t>
            </a:r>
            <a:r>
              <a:rPr lang="fr" sz="2100" dirty="0" smtClean="0">
                <a:latin typeface="+mn-lt"/>
              </a:rPr>
              <a:t>»</a:t>
            </a:r>
            <a:endParaRPr lang="en-US" b="0" dirty="0" smtClean="0">
              <a:latin typeface="+mn-lt"/>
            </a:endParaRPr>
          </a:p>
        </p:txBody>
      </p:sp>
      <p:sp>
        <p:nvSpPr>
          <p:cNvPr id="11" name="Oval 10"/>
          <p:cNvSpPr/>
          <p:nvPr/>
        </p:nvSpPr>
        <p:spPr bwMode="auto">
          <a:xfrm>
            <a:off x="8670164" y="5598253"/>
            <a:ext cx="555638" cy="5518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12" name="Oval 11"/>
          <p:cNvSpPr/>
          <p:nvPr/>
        </p:nvSpPr>
        <p:spPr bwMode="auto">
          <a:xfrm>
            <a:off x="7910649" y="2239372"/>
            <a:ext cx="733030" cy="68138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14" name="Title 1"/>
          <p:cNvSpPr txBox="1">
            <a:spLocks/>
          </p:cNvSpPr>
          <p:nvPr/>
        </p:nvSpPr>
        <p:spPr bwMode="auto">
          <a:xfrm>
            <a:off x="519782" y="1484222"/>
            <a:ext cx="9649073" cy="621061"/>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bodyPr>
          <a:lstStyle>
            <a:lvl1pPr algn="ctr" defTabSz="1042988" rtl="0" eaLnBrk="0" fontAlgn="base" hangingPunct="0">
              <a:spcBef>
                <a:spcPct val="0"/>
              </a:spcBef>
              <a:spcAft>
                <a:spcPct val="0"/>
              </a:spcAft>
              <a:defRPr sz="4000" b="1">
                <a:solidFill>
                  <a:srgbClr val="000066"/>
                </a:solidFill>
                <a:latin typeface="+mj-lt"/>
                <a:ea typeface="+mj-ea"/>
                <a:cs typeface="+mj-cs"/>
              </a:defRPr>
            </a:lvl1pPr>
            <a:lvl2pPr algn="ctr" defTabSz="1042988" rtl="0" eaLnBrk="0" fontAlgn="base" hangingPunct="0">
              <a:spcBef>
                <a:spcPct val="0"/>
              </a:spcBef>
              <a:spcAft>
                <a:spcPct val="0"/>
              </a:spcAft>
              <a:defRPr sz="4000" b="1">
                <a:solidFill>
                  <a:srgbClr val="000066"/>
                </a:solidFill>
                <a:latin typeface="Arial" charset="0"/>
                <a:cs typeface="Arial" charset="0"/>
              </a:defRPr>
            </a:lvl2pPr>
            <a:lvl3pPr algn="ctr" defTabSz="1042988" rtl="0" eaLnBrk="0" fontAlgn="base" hangingPunct="0">
              <a:spcBef>
                <a:spcPct val="0"/>
              </a:spcBef>
              <a:spcAft>
                <a:spcPct val="0"/>
              </a:spcAft>
              <a:defRPr sz="4000" b="1">
                <a:solidFill>
                  <a:srgbClr val="000066"/>
                </a:solidFill>
                <a:latin typeface="Arial" charset="0"/>
                <a:cs typeface="Arial" charset="0"/>
              </a:defRPr>
            </a:lvl3pPr>
            <a:lvl4pPr algn="ctr" defTabSz="1042988" rtl="0" eaLnBrk="0" fontAlgn="base" hangingPunct="0">
              <a:spcBef>
                <a:spcPct val="0"/>
              </a:spcBef>
              <a:spcAft>
                <a:spcPct val="0"/>
              </a:spcAft>
              <a:defRPr sz="4000" b="1">
                <a:solidFill>
                  <a:srgbClr val="000066"/>
                </a:solidFill>
                <a:latin typeface="Arial" charset="0"/>
                <a:cs typeface="Arial" charset="0"/>
              </a:defRPr>
            </a:lvl4pPr>
            <a:lvl5pPr algn="ctr" defTabSz="1042988" rtl="0" eaLnBrk="0" fontAlgn="base" hangingPunct="0">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a:lstStyle>
          <a:p>
            <a:pPr algn="l" rtl="0"/>
            <a:r>
              <a:rPr lang="fr" sz="2000" b="0" dirty="0">
                <a:solidFill>
                  <a:schemeClr val="tx1"/>
                </a:solidFill>
                <a:cs typeface="Arial" charset="0"/>
              </a:rPr>
              <a:t>Cepheid mettra à jour son logiciel de temps en temps ; par conséquent, il sera nécessaire d’importer un ADF mis à jour.</a:t>
            </a:r>
          </a:p>
        </p:txBody>
      </p:sp>
    </p:spTree>
    <p:extLst>
      <p:ext uri="{BB962C8B-B14F-4D97-AF65-F5344CB8AC3E}">
        <p14:creationId xmlns:p14="http://schemas.microsoft.com/office/powerpoint/2010/main" val="3182963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4672717" y="1742656"/>
            <a:ext cx="5656071" cy="3771900"/>
          </a:xfrm>
          <a:prstGeom prst="rect">
            <a:avLst/>
          </a:prstGeom>
        </p:spPr>
      </p:pic>
      <p:sp>
        <p:nvSpPr>
          <p:cNvPr id="5" name="Content Placeholder 2"/>
          <p:cNvSpPr>
            <a:spLocks noGrp="1"/>
          </p:cNvSpPr>
          <p:nvPr>
            <p:ph sz="quarter" idx="1"/>
          </p:nvPr>
        </p:nvSpPr>
        <p:spPr>
          <a:xfrm>
            <a:off x="352726" y="2131490"/>
            <a:ext cx="4055489" cy="1830837"/>
          </a:xfrm>
        </p:spPr>
        <p:txBody>
          <a:bodyPr rtlCol="0">
            <a:normAutofit/>
          </a:bodyPr>
          <a:lstStyle/>
          <a:p>
            <a:pPr marL="390638" indent="-390638" rtl="0">
              <a:buAutoNum type="arabicPeriod" startAt="4"/>
            </a:pPr>
            <a:r>
              <a:rPr lang="fr" sz="2000" dirty="0"/>
              <a:t>La fenêtre « Import Assay » </a:t>
            </a:r>
            <a:r>
              <a:rPr lang="fr" sz="2000" dirty="0" smtClean="0"/>
              <a:t>s'ouvrira</a:t>
            </a:r>
            <a:r>
              <a:rPr lang="fr" sz="2000" dirty="0"/>
              <a:t>.</a:t>
            </a:r>
          </a:p>
          <a:p>
            <a:pPr marL="390638" indent="-390638" rtl="0">
              <a:buAutoNum type="arabicPeriod" startAt="4"/>
            </a:pPr>
            <a:r>
              <a:rPr lang="fr" sz="2000" dirty="0"/>
              <a:t>Trouvez le CD sur le lecteur adéquat.</a:t>
            </a:r>
          </a:p>
          <a:p>
            <a:pPr marL="390638" indent="-390638" rtl="0">
              <a:buAutoNum type="arabicPeriod" startAt="4"/>
            </a:pPr>
            <a:endParaRPr lang="en-GB" sz="2000" b="1" dirty="0"/>
          </a:p>
          <a:p>
            <a:pPr marL="390638" indent="-390638" rtl="0">
              <a:buFont typeface="+mj-lt"/>
              <a:buAutoNum type="arabicPeriod"/>
            </a:pPr>
            <a:endParaRPr lang="en-GB" sz="2000" b="1" dirty="0"/>
          </a:p>
          <a:p>
            <a:pPr marL="703148" lvl="1" indent="-390638" rtl="0">
              <a:buClr>
                <a:srgbClr val="D16349"/>
              </a:buClr>
              <a:buFont typeface="+mj-lt"/>
              <a:buAutoNum type="arabicPeriod"/>
            </a:pPr>
            <a:endParaRPr lang="en-GB" sz="2000" b="1" dirty="0">
              <a:solidFill>
                <a:prstClr val="black"/>
              </a:solidFill>
            </a:endParaRPr>
          </a:p>
          <a:p>
            <a:pPr marL="703148" lvl="1" indent="-390638" rtl="0">
              <a:buNone/>
            </a:pPr>
            <a:endParaRPr lang="en-GB" sz="2000" b="1" dirty="0"/>
          </a:p>
        </p:txBody>
      </p:sp>
      <p:cxnSp>
        <p:nvCxnSpPr>
          <p:cNvPr id="6" name="Straight Arrow Connector 5"/>
          <p:cNvCxnSpPr/>
          <p:nvPr/>
        </p:nvCxnSpPr>
        <p:spPr>
          <a:xfrm>
            <a:off x="3958997" y="3306991"/>
            <a:ext cx="1649406" cy="287286"/>
          </a:xfrm>
          <a:prstGeom prst="straightConnector1">
            <a:avLst/>
          </a:prstGeom>
          <a:ln w="749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352726" y="251460"/>
            <a:ext cx="9976062" cy="834847"/>
          </a:xfrm>
        </p:spPr>
        <p:txBody>
          <a:bodyPr rtlCol="0">
            <a:normAutofit fontScale="90000"/>
          </a:bodyPr>
          <a:lstStyle/>
          <a:p>
            <a:pPr algn="ctr" rtl="0"/>
            <a:r>
              <a:rPr lang="fr" sz="3600">
                <a:cs typeface="Arial" charset="0"/>
              </a:rPr>
              <a:t>Mise à jour d'un fichier Assay Definition (ADF, Définition du test) </a:t>
            </a:r>
            <a:r>
              <a:rPr lang="fr" sz="2800">
                <a:cs typeface="Arial" charset="0"/>
              </a:rPr>
              <a:t>(2 sur 4)</a:t>
            </a:r>
            <a:endParaRPr lang="en-GB" sz="2800" dirty="0">
              <a:solidFill>
                <a:srgbClr val="FF0000"/>
              </a:solidFill>
              <a:cs typeface="Arial" charset="0"/>
            </a:endParaRPr>
          </a:p>
        </p:txBody>
      </p:sp>
    </p:spTree>
    <p:extLst>
      <p:ext uri="{BB962C8B-B14F-4D97-AF65-F5344CB8AC3E}">
        <p14:creationId xmlns:p14="http://schemas.microsoft.com/office/powerpoint/2010/main" val="2141245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4394210" y="2131490"/>
            <a:ext cx="5656071" cy="3771900"/>
          </a:xfrm>
          <a:prstGeom prst="rect">
            <a:avLst/>
          </a:prstGeom>
        </p:spPr>
      </p:pic>
      <p:sp>
        <p:nvSpPr>
          <p:cNvPr id="5" name="Content Placeholder 2"/>
          <p:cNvSpPr>
            <a:spLocks noGrp="1"/>
          </p:cNvSpPr>
          <p:nvPr>
            <p:ph sz="quarter" idx="1"/>
          </p:nvPr>
        </p:nvSpPr>
        <p:spPr>
          <a:xfrm>
            <a:off x="352726" y="1668833"/>
            <a:ext cx="3606271" cy="1816926"/>
          </a:xfrm>
        </p:spPr>
        <p:txBody>
          <a:bodyPr rtlCol="0">
            <a:noAutofit/>
          </a:bodyPr>
          <a:lstStyle/>
          <a:p>
            <a:pPr marL="390638" indent="-390638" rtl="0">
              <a:buFont typeface="+mj-lt"/>
              <a:buAutoNum type="arabicPeriod" startAt="6"/>
            </a:pPr>
            <a:r>
              <a:rPr lang="fr" sz="2000" dirty="0"/>
              <a:t>Ouvrez le dossier « GeneXpert Systems </a:t>
            </a:r>
            <a:r>
              <a:rPr lang="fr" sz="2000" dirty="0" smtClean="0"/>
              <a:t>».</a:t>
            </a:r>
            <a:endParaRPr lang="fr" sz="2000" dirty="0"/>
          </a:p>
          <a:p>
            <a:pPr marL="390638" indent="-390638" rtl="0">
              <a:buFont typeface="+mj-lt"/>
              <a:buAutoNum type="arabicPeriod" startAt="7"/>
            </a:pPr>
            <a:r>
              <a:rPr lang="fr" sz="2000" dirty="0"/>
              <a:t>Cliquez sur le fichier "Xpert MTB-RIF.gxa".</a:t>
            </a:r>
          </a:p>
          <a:p>
            <a:pPr marL="703148" lvl="1" indent="-390638" rtl="0">
              <a:buClr>
                <a:srgbClr val="D16349"/>
              </a:buClr>
              <a:buFont typeface="+mj-lt"/>
              <a:buAutoNum type="arabicPeriod"/>
            </a:pPr>
            <a:endParaRPr lang="en-GB" sz="1800" b="1" dirty="0">
              <a:solidFill>
                <a:prstClr val="black"/>
              </a:solidFill>
            </a:endParaRPr>
          </a:p>
          <a:p>
            <a:pPr marL="703148" lvl="1" indent="-390638" rtl="0">
              <a:buNone/>
            </a:pPr>
            <a:endParaRPr lang="en-GB" sz="1800" b="1" dirty="0"/>
          </a:p>
        </p:txBody>
      </p:sp>
      <p:cxnSp>
        <p:nvCxnSpPr>
          <p:cNvPr id="6" name="Straight Arrow Connector 5"/>
          <p:cNvCxnSpPr/>
          <p:nvPr/>
        </p:nvCxnSpPr>
        <p:spPr>
          <a:xfrm>
            <a:off x="3229858" y="2028820"/>
            <a:ext cx="2114461" cy="617299"/>
          </a:xfrm>
          <a:prstGeom prst="straightConnector1">
            <a:avLst/>
          </a:prstGeom>
          <a:ln w="749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364354" y="3313142"/>
            <a:ext cx="1259885" cy="98718"/>
          </a:xfrm>
          <a:prstGeom prst="straightConnector1">
            <a:avLst/>
          </a:prstGeom>
          <a:ln w="749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660129" y="5606450"/>
            <a:ext cx="5516235" cy="296941"/>
          </a:xfrm>
          <a:prstGeom prst="straightConnector1">
            <a:avLst/>
          </a:prstGeom>
          <a:ln w="749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bwMode="auto">
          <a:xfrm>
            <a:off x="368308" y="5829549"/>
            <a:ext cx="3606271" cy="401775"/>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Calibri" pitchFamily="34" charset="0"/>
                <a:ea typeface="+mn-ea"/>
                <a:cs typeface="Calibri" pitchFamily="34" charset="0"/>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Calibri" pitchFamily="34" charset="0"/>
                <a:cs typeface="Calibri" pitchFamily="34" charset="0"/>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Calibri" pitchFamily="34" charset="0"/>
                <a:cs typeface="Calibri" pitchFamily="34" charset="0"/>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Calibri" pitchFamily="34" charset="0"/>
                <a:cs typeface="Calibri" pitchFamily="34" charset="0"/>
              </a:defRPr>
            </a:lvl4pPr>
            <a:lvl5pPr marL="2268538" indent="-165100" algn="l" defTabSz="1042988" rtl="0" eaLnBrk="0" fontAlgn="base" hangingPunct="0">
              <a:spcBef>
                <a:spcPct val="20000"/>
              </a:spcBef>
              <a:spcAft>
                <a:spcPct val="0"/>
              </a:spcAft>
              <a:buChar char="»"/>
              <a:defRPr sz="2300">
                <a:solidFill>
                  <a:srgbClr val="000066"/>
                </a:solidFill>
                <a:latin typeface="Calibri" pitchFamily="34" charset="0"/>
                <a:cs typeface="Calibri" pitchFamily="34" charset="0"/>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390638" indent="-390638" rtl="0">
              <a:buFont typeface="+mj-lt"/>
              <a:buAutoNum type="arabicPeriod" startAt="8"/>
            </a:pPr>
            <a:r>
              <a:rPr lang="fr" sz="2000" dirty="0">
                <a:latin typeface="+mn-lt"/>
              </a:rPr>
              <a:t>Cliquez sur « Import </a:t>
            </a:r>
            <a:r>
              <a:rPr lang="fr" sz="2000" dirty="0" smtClean="0">
                <a:latin typeface="+mn-lt"/>
              </a:rPr>
              <a:t>»</a:t>
            </a:r>
            <a:endParaRPr lang="fr" sz="2000" dirty="0">
              <a:latin typeface="+mn-lt"/>
            </a:endParaRPr>
          </a:p>
          <a:p>
            <a:pPr marL="390638" indent="-390638" rtl="0">
              <a:buFont typeface="Wingdings" pitchFamily="2" charset="2"/>
              <a:buAutoNum type="arabicPeriod" startAt="8"/>
            </a:pPr>
            <a:endParaRPr lang="en-US" sz="1800" b="1" dirty="0">
              <a:latin typeface="+mn-lt"/>
            </a:endParaRPr>
          </a:p>
          <a:p>
            <a:pPr marL="390638" indent="-390638" rtl="0">
              <a:buFont typeface="+mj-lt"/>
              <a:buAutoNum type="arabicPeriod"/>
            </a:pPr>
            <a:endParaRPr lang="en-US" sz="1800" b="1" dirty="0">
              <a:latin typeface="+mn-lt"/>
            </a:endParaRPr>
          </a:p>
          <a:p>
            <a:pPr marL="703148" lvl="1" indent="-390638" rtl="0">
              <a:buClr>
                <a:srgbClr val="D16349"/>
              </a:buClr>
              <a:buFont typeface="+mj-lt"/>
              <a:buAutoNum type="arabicPeriod"/>
            </a:pPr>
            <a:endParaRPr lang="en-US" sz="1800" b="1" dirty="0">
              <a:solidFill>
                <a:prstClr val="black"/>
              </a:solidFill>
              <a:latin typeface="+mn-lt"/>
            </a:endParaRPr>
          </a:p>
          <a:p>
            <a:pPr marL="703148" lvl="1" indent="-390638" rtl="0">
              <a:buNone/>
            </a:pPr>
            <a:endParaRPr lang="en-US" sz="1800" b="1" dirty="0">
              <a:latin typeface="+mn-lt"/>
            </a:endParaRPr>
          </a:p>
        </p:txBody>
      </p:sp>
      <p:sp>
        <p:nvSpPr>
          <p:cNvPr id="14" name="Rectangle 13"/>
          <p:cNvSpPr/>
          <p:nvPr/>
        </p:nvSpPr>
        <p:spPr>
          <a:xfrm>
            <a:off x="584584" y="3686233"/>
            <a:ext cx="3365128" cy="1763236"/>
          </a:xfrm>
          <a:prstGeom prst="rect">
            <a:avLst/>
          </a:prstGeom>
          <a:solidFill>
            <a:srgbClr val="FFA110">
              <a:alpha val="9000"/>
            </a:srgbClr>
          </a:solidFill>
          <a:ln w="47625">
            <a:solidFill>
              <a:srgbClr val="FF0000"/>
            </a:solidFill>
          </a:ln>
          <a:effectLst>
            <a:glow rad="101600">
              <a:srgbClr val="FF6600">
                <a:alpha val="75000"/>
              </a:srgbClr>
            </a:glow>
          </a:effectLst>
        </p:spPr>
        <p:txBody>
          <a:bodyPr wrap="square" lIns="104170" tIns="52085" rIns="104170" bIns="52085" rtlCol="0">
            <a:spAutoFit/>
          </a:bodyPr>
          <a:lstStyle/>
          <a:p>
            <a:pPr rtl="0"/>
            <a:r>
              <a:rPr lang="fr" dirty="0"/>
              <a:t>REMARQUE : Le nom de ce fichier peut varier selon la version du logiciel. En tous cas, sélectionnez le fichier .gxa dont il existera une seule copie sur le CD.</a:t>
            </a:r>
          </a:p>
        </p:txBody>
      </p:sp>
      <p:sp>
        <p:nvSpPr>
          <p:cNvPr id="11" name="Oval 10"/>
          <p:cNvSpPr/>
          <p:nvPr/>
        </p:nvSpPr>
        <p:spPr bwMode="auto">
          <a:xfrm>
            <a:off x="8307975" y="5330502"/>
            <a:ext cx="555638" cy="5518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16" name="Title 1"/>
          <p:cNvSpPr>
            <a:spLocks noGrp="1"/>
          </p:cNvSpPr>
          <p:nvPr>
            <p:ph type="title"/>
          </p:nvPr>
        </p:nvSpPr>
        <p:spPr>
          <a:xfrm>
            <a:off x="352726" y="251460"/>
            <a:ext cx="9976062" cy="834847"/>
          </a:xfrm>
        </p:spPr>
        <p:txBody>
          <a:bodyPr rtlCol="0">
            <a:normAutofit fontScale="90000"/>
          </a:bodyPr>
          <a:lstStyle/>
          <a:p>
            <a:pPr algn="ctr" rtl="0"/>
            <a:r>
              <a:rPr lang="fr" sz="3600">
                <a:cs typeface="Arial" charset="0"/>
              </a:rPr>
              <a:t>Mise à jour d'un fichier Assay Definition (ADF, Définition du test) </a:t>
            </a:r>
            <a:r>
              <a:rPr lang="fr" sz="2800">
                <a:cs typeface="Arial" charset="0"/>
              </a:rPr>
              <a:t>(3 sur 4)</a:t>
            </a:r>
            <a:endParaRPr lang="en-GB" sz="2800" dirty="0">
              <a:solidFill>
                <a:srgbClr val="FF0000"/>
              </a:solidFill>
              <a:cs typeface="Arial" charset="0"/>
            </a:endParaRPr>
          </a:p>
        </p:txBody>
      </p:sp>
    </p:spTree>
    <p:extLst>
      <p:ext uri="{BB962C8B-B14F-4D97-AF65-F5344CB8AC3E}">
        <p14:creationId xmlns:p14="http://schemas.microsoft.com/office/powerpoint/2010/main" val="3660011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p:nvPr/>
        </p:nvPicPr>
        <p:blipFill>
          <a:blip r:embed="rId2" cstate="print"/>
          <a:stretch>
            <a:fillRect/>
          </a:stretch>
        </p:blipFill>
        <p:spPr>
          <a:xfrm>
            <a:off x="3737816" y="2022406"/>
            <a:ext cx="6474963" cy="4415993"/>
          </a:xfrm>
          <a:prstGeom prst="rect">
            <a:avLst/>
          </a:prstGeom>
        </p:spPr>
      </p:pic>
      <p:sp>
        <p:nvSpPr>
          <p:cNvPr id="6" name="Content Placeholder 2"/>
          <p:cNvSpPr>
            <a:spLocks noGrp="1"/>
          </p:cNvSpPr>
          <p:nvPr>
            <p:ph sz="quarter" idx="1"/>
          </p:nvPr>
        </p:nvSpPr>
        <p:spPr>
          <a:xfrm>
            <a:off x="303759" y="1611660"/>
            <a:ext cx="8108672" cy="3737569"/>
          </a:xfrm>
        </p:spPr>
        <p:txBody>
          <a:bodyPr rtlCol="0">
            <a:normAutofit/>
          </a:bodyPr>
          <a:lstStyle/>
          <a:p>
            <a:pPr marL="390638" indent="-390638" rtl="0">
              <a:buNone/>
            </a:pPr>
            <a:r>
              <a:rPr lang="fr" sz="2000"/>
              <a:t>Le test est maintenant prêt à utiliser. Il figurera comme indiqué.</a:t>
            </a:r>
          </a:p>
          <a:p>
            <a:pPr marL="703148" lvl="1" indent="-390638" rtl="0">
              <a:buClr>
                <a:srgbClr val="D16349"/>
              </a:buClr>
              <a:buFont typeface="+mj-lt"/>
              <a:buAutoNum type="arabicPeriod"/>
            </a:pPr>
            <a:endParaRPr lang="en-GB" sz="1800" dirty="0">
              <a:solidFill>
                <a:prstClr val="black"/>
              </a:solidFill>
            </a:endParaRPr>
          </a:p>
          <a:p>
            <a:pPr marL="703148" lvl="1" indent="-390638" rtl="0">
              <a:buNone/>
            </a:pPr>
            <a:endParaRPr lang="en-GB" sz="1800" dirty="0"/>
          </a:p>
        </p:txBody>
      </p:sp>
      <p:cxnSp>
        <p:nvCxnSpPr>
          <p:cNvPr id="11" name="Straight Arrow Connector 10"/>
          <p:cNvCxnSpPr/>
          <p:nvPr/>
        </p:nvCxnSpPr>
        <p:spPr>
          <a:xfrm>
            <a:off x="1671911" y="2022406"/>
            <a:ext cx="1826476" cy="1217790"/>
          </a:xfrm>
          <a:prstGeom prst="straightConnector1">
            <a:avLst/>
          </a:prstGeom>
          <a:ln w="749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bwMode="auto">
          <a:xfrm>
            <a:off x="3737815" y="3114171"/>
            <a:ext cx="1383696" cy="5518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14" name="Title 1"/>
          <p:cNvSpPr>
            <a:spLocks noGrp="1"/>
          </p:cNvSpPr>
          <p:nvPr>
            <p:ph type="title"/>
          </p:nvPr>
        </p:nvSpPr>
        <p:spPr>
          <a:xfrm>
            <a:off x="352726" y="251460"/>
            <a:ext cx="9976062" cy="834847"/>
          </a:xfrm>
        </p:spPr>
        <p:txBody>
          <a:bodyPr rtlCol="0">
            <a:normAutofit fontScale="90000"/>
          </a:bodyPr>
          <a:lstStyle/>
          <a:p>
            <a:pPr algn="ctr" rtl="0"/>
            <a:r>
              <a:rPr lang="fr" sz="3600">
                <a:cs typeface="Arial" charset="0"/>
              </a:rPr>
              <a:t>Mise à jour d'un fichier Assay Definition (ADF, Définition du test) </a:t>
            </a:r>
            <a:r>
              <a:rPr lang="fr" sz="2800">
                <a:cs typeface="Arial" charset="0"/>
              </a:rPr>
              <a:t>(4 sur 4)</a:t>
            </a:r>
            <a:endParaRPr lang="en-GB" sz="2800" dirty="0">
              <a:solidFill>
                <a:srgbClr val="FF0000"/>
              </a:solidFill>
              <a:cs typeface="Arial" charset="0"/>
            </a:endParaRPr>
          </a:p>
        </p:txBody>
      </p:sp>
    </p:spTree>
    <p:extLst>
      <p:ext uri="{BB962C8B-B14F-4D97-AF65-F5344CB8AC3E}">
        <p14:creationId xmlns:p14="http://schemas.microsoft.com/office/powerpoint/2010/main" val="3360252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sz="3600">
                <a:latin typeface="Calibri" pitchFamily="34" charset="0"/>
                <a:ea typeface="+mn-ea"/>
                <a:cs typeface="Arial" charset="0"/>
              </a:rPr>
              <a:t>Assistance et soutien de Cepheid</a:t>
            </a:r>
          </a:p>
        </p:txBody>
      </p:sp>
      <p:sp>
        <p:nvSpPr>
          <p:cNvPr id="8" name="Content Placeholder 2"/>
          <p:cNvSpPr txBox="1">
            <a:spLocks/>
          </p:cNvSpPr>
          <p:nvPr/>
        </p:nvSpPr>
        <p:spPr bwMode="auto">
          <a:xfrm>
            <a:off x="519783" y="1522706"/>
            <a:ext cx="9873558" cy="5010345"/>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buNone/>
              <a:defRPr/>
            </a:pPr>
            <a:r>
              <a:rPr lang="fr" sz="2000" dirty="0">
                <a:solidFill>
                  <a:srgbClr val="421C5E"/>
                </a:solidFill>
                <a:latin typeface="Calibri" pitchFamily="34" charset="0"/>
                <a:ea typeface="ＭＳ Ｐゴシック" charset="-128"/>
                <a:cs typeface="Tahoma" pitchFamily="34" charset="0"/>
              </a:rPr>
              <a:t>Avant </a:t>
            </a:r>
            <a:r>
              <a:rPr lang="fr" sz="1900" dirty="0">
                <a:solidFill>
                  <a:srgbClr val="421C5E"/>
                </a:solidFill>
                <a:latin typeface="Calibri" pitchFamily="34" charset="0"/>
                <a:ea typeface="ＭＳ Ｐゴシック" charset="-128"/>
                <a:cs typeface="Tahoma" pitchFamily="34" charset="0"/>
              </a:rPr>
              <a:t>de formuler toute demande d’assistance, ayez les informations suivantes à portée de main :</a:t>
            </a:r>
          </a:p>
          <a:p>
            <a:pPr lvl="1" rtl="0" eaLnBrk="1" hangingPunct="1">
              <a:defRPr/>
            </a:pPr>
            <a:r>
              <a:rPr lang="fr" sz="1900" dirty="0">
                <a:solidFill>
                  <a:srgbClr val="421C5E"/>
                </a:solidFill>
                <a:latin typeface="Calibri" pitchFamily="34" charset="0"/>
                <a:ea typeface="ＭＳ Ｐゴシック" charset="-128"/>
                <a:cs typeface="Tahoma" pitchFamily="34" charset="0"/>
              </a:rPr>
              <a:t>Le numéro de série GeneXpert, le code (ou les codes) d’erreur, la description de l'incident et le test archivé (si disponible).</a:t>
            </a:r>
          </a:p>
          <a:p>
            <a:pPr rtl="0" eaLnBrk="1" hangingPunct="1">
              <a:defRPr/>
            </a:pPr>
            <a:r>
              <a:rPr lang="fr" sz="1900" dirty="0">
                <a:solidFill>
                  <a:srgbClr val="421C5E"/>
                </a:solidFill>
                <a:latin typeface="Calibri" pitchFamily="34" charset="0"/>
                <a:ea typeface="ＭＳ Ｐゴシック" charset="-128"/>
                <a:cs typeface="Calibri" pitchFamily="34" charset="0"/>
              </a:rPr>
              <a:t>Cepheid HBDC Europe formation et Assistance </a:t>
            </a:r>
            <a:r>
              <a:rPr lang="fr" sz="1900" dirty="0">
                <a:solidFill>
                  <a:srgbClr val="421C5E"/>
                </a:solidFill>
                <a:latin typeface="Calibri" pitchFamily="34" charset="0"/>
              </a:rPr>
              <a:t>(du lundi au vendredi, 8 h - 18 h heure de l’Europe centrale) </a:t>
            </a:r>
          </a:p>
          <a:p>
            <a:pPr lvl="1" rtl="0" eaLnBrk="1" hangingPunct="1">
              <a:defRPr/>
            </a:pPr>
            <a:r>
              <a:rPr lang="fr" sz="1900" dirty="0">
                <a:solidFill>
                  <a:srgbClr val="421C5E"/>
                </a:solidFill>
                <a:latin typeface="Calibri" pitchFamily="34" charset="0"/>
                <a:ea typeface="ＭＳ Ｐゴシック" charset="-128"/>
                <a:cs typeface="Tahoma" pitchFamily="34" charset="0"/>
              </a:rPr>
              <a:t>Tél. : +33.5.63.82.53.60 (53.78) (53.86) </a:t>
            </a:r>
            <a:endParaRPr lang="fr-FR" sz="1900" dirty="0">
              <a:solidFill>
                <a:srgbClr val="421C5E"/>
              </a:solidFill>
              <a:latin typeface="Calibri" pitchFamily="34" charset="0"/>
              <a:ea typeface="ＭＳ Ｐゴシック" charset="-128"/>
              <a:cs typeface="Tahoma" pitchFamily="34" charset="0"/>
            </a:endParaRPr>
          </a:p>
          <a:p>
            <a:pPr rtl="0" eaLnBrk="1" hangingPunct="1">
              <a:defRPr/>
            </a:pPr>
            <a:r>
              <a:rPr lang="fr" sz="1900" dirty="0">
                <a:solidFill>
                  <a:srgbClr val="421C5E"/>
                </a:solidFill>
                <a:latin typeface="Calibri" pitchFamily="34" charset="0"/>
                <a:ea typeface="ＭＳ Ｐゴシック" charset="-128"/>
                <a:cs typeface="Tahoma" pitchFamily="34" charset="0"/>
              </a:rPr>
              <a:t>Assistance technique de Cepheid (pour les problèmes liés à l’équipement et aux codes d’erreur)</a:t>
            </a:r>
          </a:p>
          <a:p>
            <a:pPr lvl="1" rtl="0" eaLnBrk="1" hangingPunct="1">
              <a:defRPr/>
            </a:pPr>
            <a:r>
              <a:rPr lang="fr" sz="1900" dirty="0">
                <a:solidFill>
                  <a:srgbClr val="421C5E"/>
                </a:solidFill>
                <a:latin typeface="Calibri" pitchFamily="34" charset="0"/>
                <a:ea typeface="ＭＳ Ｐゴシック" charset="-128"/>
                <a:cs typeface="Tahoma" pitchFamily="34" charset="0"/>
              </a:rPr>
              <a:t>Europe (</a:t>
            </a:r>
            <a:r>
              <a:rPr lang="fr" sz="1900" dirty="0">
                <a:solidFill>
                  <a:srgbClr val="421C5E"/>
                </a:solidFill>
                <a:latin typeface="Calibri" pitchFamily="34" charset="0"/>
              </a:rPr>
              <a:t>du lundi au vendredi, 8 h - 18 h heure de l’Europe centrale</a:t>
            </a:r>
            <a:r>
              <a:rPr lang="fr" sz="1900" dirty="0">
                <a:solidFill>
                  <a:srgbClr val="421C5E"/>
                </a:solidFill>
                <a:latin typeface="Calibri" pitchFamily="34" charset="0"/>
                <a:ea typeface="ＭＳ Ｐゴシック" charset="-128"/>
                <a:cs typeface="Tahoma" pitchFamily="34" charset="0"/>
              </a:rPr>
              <a:t>) </a:t>
            </a:r>
          </a:p>
          <a:p>
            <a:pPr lvl="2" rtl="0" eaLnBrk="1" hangingPunct="1">
              <a:defRPr/>
            </a:pPr>
            <a:r>
              <a:rPr lang="fr" sz="1900" dirty="0">
                <a:solidFill>
                  <a:srgbClr val="421C5E"/>
                </a:solidFill>
                <a:latin typeface="Calibri" pitchFamily="34" charset="0"/>
                <a:ea typeface="ＭＳ Ｐゴシック" charset="-128"/>
                <a:cs typeface="Tahoma" pitchFamily="34" charset="0"/>
              </a:rPr>
              <a:t>Tél. : +33.5.63.82.53.19</a:t>
            </a:r>
          </a:p>
          <a:p>
            <a:pPr lvl="2" rtl="0" eaLnBrk="1" hangingPunct="1">
              <a:defRPr/>
            </a:pPr>
            <a:r>
              <a:rPr lang="fr" sz="1900" dirty="0">
                <a:solidFill>
                  <a:srgbClr val="421C5E"/>
                </a:solidFill>
                <a:latin typeface="Calibri" pitchFamily="34" charset="0"/>
                <a:ea typeface="ＭＳ Ｐゴシック" charset="-128"/>
                <a:cs typeface="Tahoma" pitchFamily="34" charset="0"/>
              </a:rPr>
              <a:t>Courriel : </a:t>
            </a:r>
            <a:r>
              <a:rPr lang="fr" sz="1900" dirty="0">
                <a:solidFill>
                  <a:srgbClr val="FF0000"/>
                </a:solidFill>
                <a:latin typeface="Calibri" pitchFamily="34" charset="0"/>
                <a:ea typeface="ＭＳ Ｐゴシック" charset="-128"/>
                <a:cs typeface="Tahoma" pitchFamily="34" charset="0"/>
                <a:hlinkClick r:id="rId2"/>
              </a:rPr>
              <a:t>support@cepheideurope.com</a:t>
            </a:r>
            <a:endParaRPr lang="fr-FR" sz="1900" dirty="0">
              <a:solidFill>
                <a:srgbClr val="421C5E"/>
              </a:solidFill>
              <a:latin typeface="Calibri" pitchFamily="34" charset="0"/>
              <a:ea typeface="ＭＳ Ｐゴシック" charset="-128"/>
              <a:cs typeface="Tahoma" pitchFamily="34" charset="0"/>
            </a:endParaRPr>
          </a:p>
          <a:p>
            <a:pPr lvl="1" rtl="0" eaLnBrk="1" hangingPunct="1">
              <a:defRPr/>
            </a:pPr>
            <a:r>
              <a:rPr lang="fr" sz="1900" dirty="0">
                <a:solidFill>
                  <a:srgbClr val="421C5E"/>
                </a:solidFill>
                <a:latin typeface="Calibri" pitchFamily="34" charset="0"/>
                <a:ea typeface="ＭＳ Ｐゴシック" charset="-128"/>
                <a:cs typeface="Tahoma" pitchFamily="34" charset="0"/>
              </a:rPr>
              <a:t>États-Unis d'Amérique (</a:t>
            </a:r>
            <a:r>
              <a:rPr lang="fr" sz="1900" dirty="0">
                <a:solidFill>
                  <a:srgbClr val="421C5E"/>
                </a:solidFill>
                <a:latin typeface="Calibri" pitchFamily="34" charset="0"/>
              </a:rPr>
              <a:t>du lundi au vendredi, 6 h - 21 h, heure du Pacifique</a:t>
            </a:r>
            <a:r>
              <a:rPr lang="fr" sz="1900" dirty="0">
                <a:solidFill>
                  <a:srgbClr val="421C5E"/>
                </a:solidFill>
                <a:latin typeface="Calibri" pitchFamily="34" charset="0"/>
                <a:ea typeface="ＭＳ Ｐゴシック" charset="-128"/>
                <a:cs typeface="Tahoma" pitchFamily="34" charset="0"/>
              </a:rPr>
              <a:t>)</a:t>
            </a:r>
          </a:p>
          <a:p>
            <a:pPr lvl="2" rtl="0" eaLnBrk="1" hangingPunct="1">
              <a:defRPr/>
            </a:pPr>
            <a:r>
              <a:rPr lang="fr" sz="1900" dirty="0">
                <a:solidFill>
                  <a:srgbClr val="421C5E"/>
                </a:solidFill>
                <a:latin typeface="Calibri" pitchFamily="34" charset="0"/>
                <a:ea typeface="ＭＳ Ｐゴシック" charset="-128"/>
                <a:cs typeface="Tahoma" pitchFamily="34" charset="0"/>
              </a:rPr>
              <a:t>Tél: + 1.</a:t>
            </a:r>
            <a:r>
              <a:rPr lang="fr" sz="1900" dirty="0">
                <a:solidFill>
                  <a:srgbClr val="421C5E"/>
                </a:solidFill>
                <a:latin typeface="Calibri" pitchFamily="34" charset="0"/>
                <a:ea typeface="ＭＳ Ｐゴシック" charset="-128"/>
              </a:rPr>
              <a:t>888-838-3222 ; choisissez l'option 2</a:t>
            </a:r>
            <a:endParaRPr lang="fr-FR" sz="1900" dirty="0">
              <a:solidFill>
                <a:srgbClr val="421C5E"/>
              </a:solidFill>
              <a:latin typeface="Calibri" pitchFamily="34" charset="0"/>
              <a:ea typeface="ＭＳ Ｐゴシック" charset="-128"/>
              <a:cs typeface="Tahoma" pitchFamily="34" charset="0"/>
            </a:endParaRPr>
          </a:p>
          <a:p>
            <a:pPr lvl="2" rtl="0" eaLnBrk="1" hangingPunct="1">
              <a:defRPr/>
            </a:pPr>
            <a:r>
              <a:rPr lang="fr" sz="1900" dirty="0">
                <a:solidFill>
                  <a:srgbClr val="421C5E"/>
                </a:solidFill>
                <a:latin typeface="Calibri" pitchFamily="34" charset="0"/>
                <a:ea typeface="ＭＳ Ｐゴシック" charset="-128"/>
                <a:cs typeface="Tahoma" pitchFamily="34" charset="0"/>
              </a:rPr>
              <a:t>Courriel: </a:t>
            </a:r>
            <a:r>
              <a:rPr lang="fr" sz="1900" dirty="0">
                <a:solidFill>
                  <a:srgbClr val="421C5E"/>
                </a:solidFill>
                <a:latin typeface="Calibri" pitchFamily="34" charset="0"/>
                <a:ea typeface="ＭＳ Ｐゴシック" charset="-128"/>
                <a:cs typeface="Tahoma" pitchFamily="34" charset="0"/>
                <a:hlinkClick r:id="rId3"/>
              </a:rPr>
              <a:t>techsupport@cepheid.com</a:t>
            </a:r>
            <a:endParaRPr lang="fr-FR" sz="1900" dirty="0">
              <a:solidFill>
                <a:srgbClr val="421C5E"/>
              </a:solidFill>
              <a:latin typeface="Calibri" pitchFamily="34" charset="0"/>
              <a:ea typeface="ＭＳ Ｐゴシック" charset="-128"/>
              <a:cs typeface="Tahoma" pitchFamily="34" charset="0"/>
            </a:endParaRPr>
          </a:p>
          <a:p>
            <a:pPr marL="0" indent="0" rtl="0" eaLnBrk="1" hangingPunct="1">
              <a:buNone/>
              <a:defRPr/>
            </a:pPr>
            <a:endParaRPr lang="en-US" sz="1800" b="1" dirty="0">
              <a:solidFill>
                <a:srgbClr val="421C5E"/>
              </a:solidFill>
              <a:latin typeface="Calibri" pitchFamily="34" charset="0"/>
              <a:ea typeface="ＭＳ Ｐゴシック" charset="-128"/>
              <a:cs typeface="Calibri" pitchFamily="34" charset="0"/>
            </a:endParaRPr>
          </a:p>
        </p:txBody>
      </p:sp>
    </p:spTree>
    <p:extLst>
      <p:ext uri="{BB962C8B-B14F-4D97-AF65-F5344CB8AC3E}">
        <p14:creationId xmlns:p14="http://schemas.microsoft.com/office/powerpoint/2010/main" val="3650097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 name="CustomShape 1"/>
          <p:cNvSpPr/>
          <p:nvPr/>
        </p:nvSpPr>
        <p:spPr>
          <a:xfrm>
            <a:off x="0" y="0"/>
            <a:ext cx="10687239" cy="1360531"/>
          </a:xfrm>
          <a:prstGeom prst="rect">
            <a:avLst/>
          </a:prstGeom>
          <a:noFill/>
          <a:ln>
            <a:noFill/>
          </a:ln>
        </p:spPr>
        <p:txBody>
          <a:bodyPr lIns="0" tIns="0" rIns="0" bIns="0" rtlCol="0" anchor="ctr"/>
          <a:lstStyle/>
          <a:p>
            <a:pPr algn="ctr" rtl="0">
              <a:lnSpc>
                <a:spcPct val="100000"/>
              </a:lnSpc>
            </a:pPr>
            <a:r>
              <a:rPr lang="fr" sz="4000" dirty="0">
                <a:latin typeface="Calibri" pitchFamily="34" charset="0"/>
              </a:rPr>
              <a:t>Journal d’enregistrements sur les  tâches </a:t>
            </a:r>
            <a:r>
              <a:rPr lang="fr" sz="4000" dirty="0" smtClean="0">
                <a:latin typeface="Calibri" pitchFamily="34" charset="0"/>
              </a:rPr>
              <a:t>d’</a:t>
            </a:r>
            <a:r>
              <a:rPr lang="fr-CH" sz="4000" dirty="0" smtClean="0">
                <a:latin typeface="Calibri" pitchFamily="34" charset="0"/>
              </a:rPr>
              <a:t>entretien</a:t>
            </a:r>
            <a:endParaRPr dirty="0"/>
          </a:p>
        </p:txBody>
      </p:sp>
      <p:sp>
        <p:nvSpPr>
          <p:cNvPr id="498" name="CustomShape 2"/>
          <p:cNvSpPr/>
          <p:nvPr/>
        </p:nvSpPr>
        <p:spPr>
          <a:xfrm>
            <a:off x="344726" y="1518924"/>
            <a:ext cx="9925818" cy="5071460"/>
          </a:xfrm>
          <a:prstGeom prst="rect">
            <a:avLst/>
          </a:prstGeom>
          <a:noFill/>
          <a:ln>
            <a:noFill/>
          </a:ln>
        </p:spPr>
        <p:txBody>
          <a:bodyPr lIns="0" tIns="0" rIns="0" bIns="0" rtlCol="0" anchor="ctr"/>
          <a:lstStyle/>
          <a:p>
            <a:pPr rtl="0">
              <a:lnSpc>
                <a:spcPct val="100000"/>
              </a:lnSpc>
            </a:pPr>
            <a:endParaRPr dirty="0"/>
          </a:p>
        </p:txBody>
      </p:sp>
      <p:sp>
        <p:nvSpPr>
          <p:cNvPr id="2" name="Rectangle 2"/>
          <p:cNvSpPr>
            <a:spLocks noChangeArrowheads="1"/>
          </p:cNvSpPr>
          <p:nvPr/>
        </p:nvSpPr>
        <p:spPr bwMode="auto">
          <a:xfrm>
            <a:off x="0" y="-184606"/>
            <a:ext cx="184426" cy="36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21" tIns="45661" rIns="91321" bIns="45661" numCol="1" rtlCol="0" anchor="ctr" anchorCtr="0" compatLnSpc="1">
            <a:prstTxWarp prst="textNoShape">
              <a:avLst/>
            </a:prstTxWarp>
            <a:spAutoFit/>
          </a:bodyPr>
          <a:lstStyle/>
          <a:p>
            <a:pPr rtl="0"/>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3440090186"/>
              </p:ext>
            </p:extLst>
          </p:nvPr>
        </p:nvGraphicFramePr>
        <p:xfrm>
          <a:off x="7790730" y="2906140"/>
          <a:ext cx="1370013" cy="1153792"/>
        </p:xfrm>
        <a:graphic>
          <a:graphicData uri="http://schemas.openxmlformats.org/presentationml/2006/ole">
            <mc:AlternateContent xmlns:mc="http://schemas.openxmlformats.org/markup-compatibility/2006">
              <mc:Choice xmlns:v="urn:schemas-microsoft-com:vml" Requires="v">
                <p:oleObj spid="_x0000_s1040" name="Feuille de calcul" showAsIcon="1" r:id="rId4" imgW="914400" imgH="771525" progId="Excel.Sheet.8">
                  <p:embed/>
                </p:oleObj>
              </mc:Choice>
              <mc:Fallback>
                <p:oleObj name="Feuille de calcul" showAsIcon="1" r:id="rId4" imgW="914400" imgH="771525" progId="Excel.Shee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730" y="2906140"/>
                        <a:ext cx="1370013" cy="1153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889819" y="3005839"/>
            <a:ext cx="7585918" cy="1323320"/>
          </a:xfrm>
          <a:prstGeom prst="rect">
            <a:avLst/>
          </a:prstGeom>
        </p:spPr>
        <p:txBody>
          <a:bodyPr wrap="square" lIns="91321" tIns="45661" rIns="91321" bIns="45661" rtlCol="0">
            <a:spAutoFit/>
          </a:bodyPr>
          <a:lstStyle/>
          <a:p>
            <a:pPr rtl="0"/>
            <a:r>
              <a:rPr lang="fr" sz="4000" dirty="0">
                <a:solidFill>
                  <a:srgbClr val="421C5E"/>
                </a:solidFill>
                <a:latin typeface="Calibri" pitchFamily="34" charset="0"/>
                <a:ea typeface="ＭＳ Ｐゴシック" charset="-128"/>
                <a:cs typeface="Calibri" pitchFamily="34" charset="0"/>
              </a:rPr>
              <a:t>Exemple d’enregistrement </a:t>
            </a:r>
            <a:r>
              <a:rPr lang="fr" sz="4000" dirty="0" smtClean="0">
                <a:solidFill>
                  <a:srgbClr val="421C5E"/>
                </a:solidFill>
                <a:latin typeface="Calibri" pitchFamily="34" charset="0"/>
                <a:ea typeface="ＭＳ Ｐゴシック" charset="-128"/>
                <a:cs typeface="Calibri" pitchFamily="34" charset="0"/>
              </a:rPr>
              <a:t>d’</a:t>
            </a:r>
            <a:r>
              <a:rPr lang="fr-CH" sz="4000" dirty="0" smtClean="0">
                <a:solidFill>
                  <a:srgbClr val="421C5E"/>
                </a:solidFill>
                <a:latin typeface="Calibri" pitchFamily="34" charset="0"/>
                <a:ea typeface="ＭＳ Ｐゴシック" charset="-128"/>
                <a:cs typeface="Calibri" pitchFamily="34" charset="0"/>
              </a:rPr>
              <a:t>entretien</a:t>
            </a:r>
            <a:r>
              <a:rPr lang="fr" sz="4000" dirty="0" smtClean="0">
                <a:solidFill>
                  <a:srgbClr val="421C5E"/>
                </a:solidFill>
                <a:latin typeface="Calibri" pitchFamily="34" charset="0"/>
                <a:ea typeface="ＭＳ Ｐゴシック" charset="-128"/>
                <a:cs typeface="Calibri" pitchFamily="34" charset="0"/>
              </a:rPr>
              <a:t> </a:t>
            </a:r>
            <a:r>
              <a:rPr lang="fr" sz="4000" dirty="0">
                <a:solidFill>
                  <a:srgbClr val="421C5E"/>
                </a:solidFill>
                <a:latin typeface="Calibri" pitchFamily="34" charset="0"/>
                <a:ea typeface="ＭＳ Ｐゴシック" charset="-128"/>
                <a:cs typeface="Calibri" pitchFamily="34" charset="0"/>
              </a:rPr>
              <a:t>:</a:t>
            </a:r>
            <a:endParaRPr lang="en-US" dirty="0"/>
          </a:p>
        </p:txBody>
      </p:sp>
      <p:grpSp>
        <p:nvGrpSpPr>
          <p:cNvPr id="8" name="Group 7"/>
          <p:cNvGrpSpPr/>
          <p:nvPr/>
        </p:nvGrpSpPr>
        <p:grpSpPr>
          <a:xfrm>
            <a:off x="1019704" y="2175917"/>
            <a:ext cx="3501555" cy="783333"/>
            <a:chOff x="4762500" y="-33971"/>
            <a:chExt cx="5245100" cy="513394"/>
          </a:xfrm>
        </p:grpSpPr>
        <p:sp>
          <p:nvSpPr>
            <p:cNvPr id="9" name="Rectangle 8"/>
            <p:cNvSpPr/>
            <p:nvPr/>
          </p:nvSpPr>
          <p:spPr bwMode="auto">
            <a:xfrm>
              <a:off x="4762500" y="-33971"/>
              <a:ext cx="5245100" cy="5133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1632" rtl="0"/>
              <a:endParaRPr lang="en-US" sz="3900" b="1" dirty="0">
                <a:solidFill>
                  <a:srgbClr val="000066"/>
                </a:solidFill>
                <a:cs typeface="Arial" charset="0"/>
              </a:endParaRPr>
            </a:p>
          </p:txBody>
        </p:sp>
        <p:pic>
          <p:nvPicPr>
            <p:cNvPr id="10" name="Picture 4" descr="MCj02390130000[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0833" y="32465"/>
              <a:ext cx="740312" cy="39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631098" y="5834"/>
              <a:ext cx="4319456" cy="462874"/>
            </a:xfrm>
            <a:prstGeom prst="rect">
              <a:avLst/>
            </a:prstGeom>
            <a:noFill/>
          </p:spPr>
          <p:txBody>
            <a:bodyPr wrap="square" rtlCol="0">
              <a:spAutoFit/>
            </a:bodyPr>
            <a:lstStyle/>
            <a:p>
              <a:pPr rtl="0">
                <a:defRPr/>
              </a:pPr>
              <a:r>
                <a:rPr lang="fr" sz="2000" i="1" dirty="0" smtClean="0"/>
                <a:t>À personnaliser pour </a:t>
              </a:r>
              <a:r>
                <a:rPr lang="fr" sz="2000" i="1" dirty="0"/>
                <a:t>chaque pays</a:t>
              </a:r>
            </a:p>
          </p:txBody>
        </p:sp>
      </p:grpSp>
      <p:cxnSp>
        <p:nvCxnSpPr>
          <p:cNvPr id="12" name="Connecteur droit 11"/>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2998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 name="CustomShape 1"/>
          <p:cNvSpPr/>
          <p:nvPr/>
        </p:nvSpPr>
        <p:spPr>
          <a:xfrm>
            <a:off x="0" y="0"/>
            <a:ext cx="10687239" cy="1360531"/>
          </a:xfrm>
          <a:prstGeom prst="rect">
            <a:avLst/>
          </a:prstGeom>
          <a:noFill/>
          <a:ln>
            <a:noFill/>
          </a:ln>
        </p:spPr>
        <p:txBody>
          <a:bodyPr lIns="0" tIns="0" rIns="0" bIns="0" rtlCol="0" anchor="ctr"/>
          <a:lstStyle/>
          <a:p>
            <a:pPr algn="ctr" rtl="0">
              <a:lnSpc>
                <a:spcPct val="100000"/>
              </a:lnSpc>
            </a:pPr>
            <a:r>
              <a:rPr lang="fr" sz="4000" b="1">
                <a:solidFill>
                  <a:srgbClr val="000066"/>
                </a:solidFill>
                <a:latin typeface="Calibri" panose="020F0502020204030204" pitchFamily="34" charset="0"/>
                <a:cs typeface="Calibri" panose="020F0502020204030204" pitchFamily="34" charset="0"/>
              </a:rPr>
              <a:t>Sommaire</a:t>
            </a:r>
            <a:endParaRPr dirty="0">
              <a:latin typeface="Calibri" panose="020F0502020204030204" pitchFamily="34" charset="0"/>
              <a:cs typeface="Calibri" panose="020F0502020204030204" pitchFamily="34" charset="0"/>
            </a:endParaRPr>
          </a:p>
        </p:txBody>
      </p:sp>
      <p:sp>
        <p:nvSpPr>
          <p:cNvPr id="498" name="CustomShape 2"/>
          <p:cNvSpPr/>
          <p:nvPr/>
        </p:nvSpPr>
        <p:spPr>
          <a:xfrm>
            <a:off x="344726" y="1518924"/>
            <a:ext cx="9925818" cy="5071460"/>
          </a:xfrm>
          <a:prstGeom prst="rect">
            <a:avLst/>
          </a:prstGeom>
          <a:noFill/>
          <a:ln>
            <a:noFill/>
          </a:ln>
        </p:spPr>
        <p:txBody>
          <a:bodyPr lIns="0" tIns="0" rIns="0" bIns="0" rtlCol="0" anchor="ctr"/>
          <a:lstStyle/>
          <a:p>
            <a:pPr rtl="0">
              <a:lnSpc>
                <a:spcPct val="100000"/>
              </a:lnSpc>
            </a:pPr>
            <a:endParaRPr dirty="0"/>
          </a:p>
        </p:txBody>
      </p:sp>
      <p:sp>
        <p:nvSpPr>
          <p:cNvPr id="6" name="Content Placeholder 8"/>
          <p:cNvSpPr txBox="1">
            <a:spLocks/>
          </p:cNvSpPr>
          <p:nvPr/>
        </p:nvSpPr>
        <p:spPr>
          <a:xfrm>
            <a:off x="231751" y="1668432"/>
            <a:ext cx="10225136" cy="2893887"/>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spcAft>
                <a:spcPts val="600"/>
              </a:spcAft>
            </a:pPr>
            <a:r>
              <a:rPr lang="fr" sz="2000" dirty="0">
                <a:solidFill>
                  <a:schemeClr val="tx1"/>
                </a:solidFill>
                <a:latin typeface="Calibri" pitchFamily="34" charset="0"/>
              </a:rPr>
              <a:t>La </a:t>
            </a:r>
            <a:r>
              <a:rPr lang="fr" sz="1800" dirty="0">
                <a:solidFill>
                  <a:schemeClr val="tx1"/>
                </a:solidFill>
                <a:latin typeface="Calibri" pitchFamily="34" charset="0"/>
              </a:rPr>
              <a:t>garantie commence à partir de la date de l'installation initiale ou de la date d'expédition si le rapport de la qualification de l'installation n'est pas envoyé (dans la première année suivant la date d'expédition)</a:t>
            </a:r>
          </a:p>
          <a:p>
            <a:pPr rtl="0">
              <a:spcAft>
                <a:spcPts val="600"/>
              </a:spcAft>
            </a:pPr>
            <a:r>
              <a:rPr lang="fr" sz="1800" dirty="0">
                <a:solidFill>
                  <a:schemeClr val="tx1"/>
                </a:solidFill>
                <a:latin typeface="Calibri" pitchFamily="34" charset="0"/>
              </a:rPr>
              <a:t>Lorsque l’équipement n'est pas calibré au bout d’un an, la 2ème année de la garantie n'est pas valable.</a:t>
            </a:r>
          </a:p>
          <a:p>
            <a:pPr rtl="0">
              <a:spcAft>
                <a:spcPts val="600"/>
              </a:spcAft>
            </a:pPr>
            <a:r>
              <a:rPr lang="fr" sz="1800" dirty="0">
                <a:solidFill>
                  <a:schemeClr val="tx1"/>
                </a:solidFill>
                <a:latin typeface="Calibri" pitchFamily="34" charset="0"/>
              </a:rPr>
              <a:t>Une extension de garantie peut être achetée chaque année (ou en tant que paquet de garantie de 3 ans) après la fin de la garantie initiale de 2 ans ; un kit d’étalonnage est inclus dans l’extension de garantie.</a:t>
            </a:r>
          </a:p>
          <a:p>
            <a:pPr rtl="0">
              <a:spcAft>
                <a:spcPts val="600"/>
              </a:spcAft>
            </a:pPr>
            <a:r>
              <a:rPr lang="fr" sz="1800" dirty="0">
                <a:solidFill>
                  <a:schemeClr val="tx1"/>
                </a:solidFill>
                <a:latin typeface="Calibri" pitchFamily="34" charset="0"/>
              </a:rPr>
              <a:t>Le Fournisseur de Services Local Autorisé (ou l’ASP) peut fournir des services spécifiques gratuits, y compris des formations complémentaires ; toutefois, les frais de transport de l'ASP ne sont pas pris en compte.</a:t>
            </a:r>
          </a:p>
          <a:p>
            <a:pPr rtl="0">
              <a:spcAft>
                <a:spcPts val="600"/>
              </a:spcAft>
            </a:pPr>
            <a:r>
              <a:rPr lang="fr" sz="1800" dirty="0">
                <a:solidFill>
                  <a:schemeClr val="tx1"/>
                </a:solidFill>
                <a:latin typeface="Calibri" pitchFamily="34" charset="0"/>
              </a:rPr>
              <a:t>Plusieurs procédures </a:t>
            </a:r>
            <a:r>
              <a:rPr lang="fr" sz="1800" dirty="0" smtClean="0">
                <a:solidFill>
                  <a:schemeClr val="tx1"/>
                </a:solidFill>
                <a:latin typeface="Calibri" pitchFamily="34" charset="0"/>
              </a:rPr>
              <a:t>d’</a:t>
            </a:r>
            <a:r>
              <a:rPr lang="fr-CH" sz="1800" dirty="0" smtClean="0">
                <a:solidFill>
                  <a:schemeClr val="tx1"/>
                </a:solidFill>
                <a:latin typeface="Calibri" pitchFamily="34" charset="0"/>
              </a:rPr>
              <a:t>entretien</a:t>
            </a:r>
            <a:r>
              <a:rPr lang="fr" sz="1800" dirty="0" smtClean="0">
                <a:solidFill>
                  <a:schemeClr val="tx1"/>
                </a:solidFill>
                <a:latin typeface="Calibri" pitchFamily="34" charset="0"/>
              </a:rPr>
              <a:t> </a:t>
            </a:r>
            <a:r>
              <a:rPr lang="fr" sz="1800" dirty="0">
                <a:solidFill>
                  <a:schemeClr val="tx1"/>
                </a:solidFill>
                <a:latin typeface="Calibri" pitchFamily="34" charset="0"/>
              </a:rPr>
              <a:t>doivent être suivies régulièrement (quotidiennement, hebdomadairement, mensuellement, annuellement ou tous les 2 000 tests/module) afin de garantir que le système GeneXpert fonctionne de façon adéquate.</a:t>
            </a:r>
          </a:p>
          <a:p>
            <a:pPr rtl="0">
              <a:spcAft>
                <a:spcPts val="600"/>
              </a:spcAft>
            </a:pPr>
            <a:r>
              <a:rPr lang="fr" sz="1800" dirty="0">
                <a:solidFill>
                  <a:schemeClr val="tx1"/>
                </a:solidFill>
                <a:latin typeface="Calibri" pitchFamily="34" charset="0"/>
              </a:rPr>
              <a:t>Cepheid met de temps en temps à jour son logiciel ; lorsque cela se produit, le fichier assay definition du GeneXpert (ADF) doit être mis à jour.</a:t>
            </a:r>
          </a:p>
          <a:p>
            <a:pPr rtl="0"/>
            <a:endParaRPr lang="en-US" sz="2000" dirty="0">
              <a:latin typeface="Calibri" pitchFamily="34" charset="0"/>
            </a:endParaRPr>
          </a:p>
        </p:txBody>
      </p:sp>
      <p:cxnSp>
        <p:nvCxnSpPr>
          <p:cNvPr id="7" name="Connecteur droit 6"/>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2186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0" name="CustomShape 1"/>
          <p:cNvSpPr/>
          <p:nvPr/>
        </p:nvSpPr>
        <p:spPr>
          <a:xfrm>
            <a:off x="0" y="0"/>
            <a:ext cx="10687239" cy="1360531"/>
          </a:xfrm>
          <a:prstGeom prst="rect">
            <a:avLst/>
          </a:prstGeom>
          <a:noFill/>
          <a:ln>
            <a:noFill/>
          </a:ln>
        </p:spPr>
        <p:txBody>
          <a:bodyPr lIns="0" tIns="0" rIns="0" bIns="0" rtlCol="0" anchor="ctr"/>
          <a:lstStyle/>
          <a:p>
            <a:pPr algn="ctr" rtl="0">
              <a:lnSpc>
                <a:spcPct val="100000"/>
              </a:lnSpc>
            </a:pPr>
            <a:r>
              <a:rPr lang="fr" sz="4000" b="1">
                <a:solidFill>
                  <a:srgbClr val="000066"/>
                </a:solidFill>
                <a:latin typeface="Calibri" panose="020F0502020204030204" pitchFamily="34" charset="0"/>
                <a:cs typeface="Calibri" panose="020F0502020204030204" pitchFamily="34" charset="0"/>
              </a:rPr>
              <a:t>Évaluation</a:t>
            </a:r>
            <a:endParaRPr dirty="0">
              <a:latin typeface="Calibri" panose="020F0502020204030204" pitchFamily="34" charset="0"/>
              <a:cs typeface="Calibri" panose="020F0502020204030204" pitchFamily="34" charset="0"/>
            </a:endParaRPr>
          </a:p>
        </p:txBody>
      </p:sp>
      <p:sp>
        <p:nvSpPr>
          <p:cNvPr id="501" name="CustomShape 2"/>
          <p:cNvSpPr/>
          <p:nvPr/>
        </p:nvSpPr>
        <p:spPr>
          <a:xfrm>
            <a:off x="517449" y="1518924"/>
            <a:ext cx="9844854" cy="5071460"/>
          </a:xfrm>
          <a:prstGeom prst="rect">
            <a:avLst/>
          </a:prstGeom>
          <a:noFill/>
          <a:ln>
            <a:noFill/>
          </a:ln>
        </p:spPr>
        <p:txBody>
          <a:bodyPr lIns="0" tIns="0" rIns="0" bIns="0" rtlCol="0" anchor="ctr"/>
          <a:lstStyle/>
          <a:p>
            <a:pPr rtl="0">
              <a:lnSpc>
                <a:spcPct val="100000"/>
              </a:lnSpc>
              <a:buFont typeface="Wingdings" charset="2"/>
              <a:buChar char=""/>
            </a:pPr>
            <a:endParaRPr dirty="0"/>
          </a:p>
        </p:txBody>
      </p:sp>
      <p:sp>
        <p:nvSpPr>
          <p:cNvPr id="503" name="CustomShape 4"/>
          <p:cNvSpPr/>
          <p:nvPr/>
        </p:nvSpPr>
        <p:spPr>
          <a:xfrm>
            <a:off x="2573574" y="481645"/>
            <a:ext cx="684055" cy="530851"/>
          </a:xfrm>
          <a:prstGeom prst="actionButtonSound">
            <a:avLst/>
          </a:prstGeom>
          <a:solidFill>
            <a:srgbClr val="FBDF53"/>
          </a:solidFill>
          <a:ln w="9360">
            <a:solidFill>
              <a:srgbClr val="000000"/>
            </a:solidFill>
            <a:miter/>
          </a:ln>
        </p:spPr>
      </p:sp>
      <p:sp>
        <p:nvSpPr>
          <p:cNvPr id="7" name="Content Placeholder 8"/>
          <p:cNvSpPr txBox="1">
            <a:spLocks/>
          </p:cNvSpPr>
          <p:nvPr/>
        </p:nvSpPr>
        <p:spPr>
          <a:xfrm>
            <a:off x="517295" y="1668432"/>
            <a:ext cx="9795576" cy="2893887"/>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r>
              <a:rPr lang="fr" sz="2000" dirty="0">
                <a:solidFill>
                  <a:schemeClr val="tx1"/>
                </a:solidFill>
                <a:latin typeface="Calibri" pitchFamily="34" charset="0"/>
              </a:rPr>
              <a:t>Pourquoi est-il si important d'envoyer promptement auprès de Cepheid le rapport de qualification de l'installation ainsi que le rapport d’étalonnage ?</a:t>
            </a:r>
          </a:p>
          <a:p>
            <a:pPr rtl="0"/>
            <a:endParaRPr lang="en-US" sz="2000" dirty="0" smtClean="0">
              <a:solidFill>
                <a:schemeClr val="tx1"/>
              </a:solidFill>
              <a:latin typeface="Calibri" pitchFamily="34" charset="0"/>
            </a:endParaRPr>
          </a:p>
          <a:p>
            <a:pPr rtl="0"/>
            <a:r>
              <a:rPr lang="fr" sz="2000" dirty="0">
                <a:solidFill>
                  <a:schemeClr val="tx1"/>
                </a:solidFill>
                <a:latin typeface="Calibri" pitchFamily="34" charset="0"/>
              </a:rPr>
              <a:t>Quand faut-il envoyer ces deux rapports ?</a:t>
            </a:r>
          </a:p>
          <a:p>
            <a:pPr rtl="0"/>
            <a:endParaRPr lang="en-US" sz="2000" dirty="0" smtClean="0">
              <a:solidFill>
                <a:schemeClr val="tx1"/>
              </a:solidFill>
              <a:latin typeface="Calibri" pitchFamily="34" charset="0"/>
            </a:endParaRPr>
          </a:p>
          <a:p>
            <a:pPr rtl="0"/>
            <a:r>
              <a:rPr lang="fr" sz="2000" dirty="0">
                <a:solidFill>
                  <a:schemeClr val="tx1"/>
                </a:solidFill>
                <a:latin typeface="Calibri" pitchFamily="34" charset="0"/>
              </a:rPr>
              <a:t>Quels sont les services couverts par la garantie et quels sont les services non couverts ?</a:t>
            </a:r>
          </a:p>
          <a:p>
            <a:pPr rtl="0"/>
            <a:endParaRPr lang="en-US" sz="2000" dirty="0" smtClean="0">
              <a:solidFill>
                <a:schemeClr val="tx1"/>
              </a:solidFill>
              <a:latin typeface="Calibri" pitchFamily="34" charset="0"/>
            </a:endParaRPr>
          </a:p>
          <a:p>
            <a:pPr rtl="0"/>
            <a:r>
              <a:rPr lang="fr" sz="2000" dirty="0">
                <a:solidFill>
                  <a:schemeClr val="tx1"/>
                </a:solidFill>
                <a:latin typeface="Calibri" pitchFamily="34" charset="0"/>
              </a:rPr>
              <a:t>Énumérez les tâches </a:t>
            </a:r>
            <a:r>
              <a:rPr lang="fr" sz="2000" dirty="0" smtClean="0">
                <a:solidFill>
                  <a:schemeClr val="tx1"/>
                </a:solidFill>
                <a:latin typeface="Calibri" pitchFamily="34" charset="0"/>
              </a:rPr>
              <a:t>d’</a:t>
            </a:r>
            <a:r>
              <a:rPr lang="fr-CH" sz="2000" dirty="0" smtClean="0">
                <a:solidFill>
                  <a:schemeClr val="tx1"/>
                </a:solidFill>
                <a:latin typeface="Calibri" pitchFamily="34" charset="0"/>
              </a:rPr>
              <a:t>entretien</a:t>
            </a:r>
            <a:r>
              <a:rPr lang="fr" sz="2000" dirty="0" smtClean="0">
                <a:solidFill>
                  <a:schemeClr val="tx1"/>
                </a:solidFill>
                <a:latin typeface="Calibri" pitchFamily="34" charset="0"/>
              </a:rPr>
              <a:t> </a:t>
            </a:r>
            <a:r>
              <a:rPr lang="fr" sz="2000" dirty="0">
                <a:solidFill>
                  <a:schemeClr val="tx1"/>
                </a:solidFill>
                <a:latin typeface="Calibri" pitchFamily="34" charset="0"/>
              </a:rPr>
              <a:t>(quotidiennes, annuelles, mensuelles, hebdomadaires) et spécifiez celles qui sont réalisées à l’aide du logiciel.</a:t>
            </a:r>
          </a:p>
          <a:p>
            <a:pPr rtl="0"/>
            <a:endParaRPr lang="en-US" sz="2000" dirty="0" smtClean="0">
              <a:solidFill>
                <a:schemeClr val="tx1"/>
              </a:solidFill>
              <a:latin typeface="Calibri" pitchFamily="34" charset="0"/>
            </a:endParaRPr>
          </a:p>
          <a:p>
            <a:pPr rtl="0"/>
            <a:r>
              <a:rPr lang="fr" sz="2000" dirty="0">
                <a:solidFill>
                  <a:schemeClr val="tx1"/>
                </a:solidFill>
                <a:latin typeface="Calibri" pitchFamily="34" charset="0"/>
              </a:rPr>
              <a:t>Décrivez le processus de désinfection et mentionnez les pièces de l'outil à désinfecter, ainsi que les solutions désinfectantes qui devront être utilisées dans les opérations </a:t>
            </a:r>
            <a:r>
              <a:rPr lang="fr" sz="2000" dirty="0" smtClean="0">
                <a:solidFill>
                  <a:schemeClr val="tx1"/>
                </a:solidFill>
                <a:latin typeface="Calibri" pitchFamily="34" charset="0"/>
              </a:rPr>
              <a:t>d’</a:t>
            </a:r>
            <a:r>
              <a:rPr lang="fr-CH" sz="2000" dirty="0" smtClean="0">
                <a:solidFill>
                  <a:schemeClr val="tx1"/>
                </a:solidFill>
                <a:latin typeface="Calibri" pitchFamily="34" charset="0"/>
              </a:rPr>
              <a:t>entretien</a:t>
            </a:r>
            <a:r>
              <a:rPr lang="fr" sz="2000" dirty="0" smtClean="0">
                <a:solidFill>
                  <a:schemeClr val="tx1"/>
                </a:solidFill>
                <a:latin typeface="Calibri" pitchFamily="34" charset="0"/>
              </a:rPr>
              <a:t>.</a:t>
            </a:r>
            <a:endParaRPr lang="fr" sz="2000" dirty="0">
              <a:solidFill>
                <a:schemeClr val="tx1"/>
              </a:solidFill>
              <a:latin typeface="Calibri" pitchFamily="34" charset="0"/>
            </a:endParaRPr>
          </a:p>
        </p:txBody>
      </p:sp>
      <p:cxnSp>
        <p:nvCxnSpPr>
          <p:cNvPr id="8" name="Connecteur droit 7"/>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175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8664" y="1415420"/>
            <a:ext cx="9954301" cy="5029200"/>
          </a:xfrm>
        </p:spPr>
        <p:txBody>
          <a:bodyPr rtlCol="0">
            <a:noAutofit/>
          </a:bodyPr>
          <a:lstStyle/>
          <a:p>
            <a:pPr rtl="0">
              <a:spcAft>
                <a:spcPts val="0"/>
              </a:spcAft>
            </a:pPr>
            <a:r>
              <a:rPr lang="fr" noProof="0">
                <a:latin typeface="Calibri" pitchFamily="34" charset="0"/>
              </a:rPr>
              <a:t>Tout équipement acheté après le 24 avril 2012 possède une garantie initiale de 2 ans :</a:t>
            </a:r>
          </a:p>
          <a:p>
            <a:pPr lvl="1" rtl="0">
              <a:spcAft>
                <a:spcPts val="0"/>
              </a:spcAft>
            </a:pPr>
            <a:r>
              <a:rPr lang="fr" sz="2800">
                <a:latin typeface="Calibri" pitchFamily="34" charset="0"/>
              </a:rPr>
              <a:t>La garantie commence à compter de la date de l'installation initiale – à savoir, la d</a:t>
            </a:r>
            <a:r>
              <a:rPr lang="fr" sz="2800">
                <a:latin typeface="Calibri" pitchFamily="34" charset="0"/>
                <a:sym typeface="Wingdings" pitchFamily="2" charset="2"/>
              </a:rPr>
              <a:t>ate du rapport de la qualification de l'installation envoyé à Cepheid</a:t>
            </a:r>
          </a:p>
          <a:p>
            <a:pPr lvl="1" rtl="0">
              <a:spcAft>
                <a:spcPts val="0"/>
              </a:spcAft>
            </a:pPr>
            <a:r>
              <a:rPr lang="fr" sz="2800">
                <a:latin typeface="Calibri" pitchFamily="34" charset="0"/>
                <a:sym typeface="Wingdings" pitchFamily="2" charset="2"/>
              </a:rPr>
              <a:t>Lorsque le rapport de la qualification de l'installation n'est pas envoyé, la garantie commence à compter de la date d'expédition.</a:t>
            </a:r>
          </a:p>
          <a:p>
            <a:pPr lvl="1" rtl="0">
              <a:spcAft>
                <a:spcPts val="0"/>
              </a:spcAft>
            </a:pPr>
            <a:endParaRPr lang="en-GB" sz="2800" dirty="0">
              <a:latin typeface="Calibri" pitchFamily="34" charset="0"/>
              <a:sym typeface="Wingdings" pitchFamily="2" charset="2"/>
            </a:endParaRPr>
          </a:p>
          <a:p>
            <a:pPr rtl="0">
              <a:spcAft>
                <a:spcPts val="0"/>
              </a:spcAft>
            </a:pPr>
            <a:r>
              <a:rPr lang="fr" noProof="0">
                <a:latin typeface="Calibri" pitchFamily="34" charset="0"/>
                <a:sym typeface="Wingdings" pitchFamily="2" charset="2"/>
              </a:rPr>
              <a:t>Lorsque l’équipement n'est pas calibré au bout d’un an, la 2ème année de la garantie n'est pas valable.</a:t>
            </a:r>
            <a:endParaRPr lang="en-GB" noProof="0" dirty="0">
              <a:latin typeface="Calibri" pitchFamily="34" charset="0"/>
              <a:sym typeface="Wingdings" pitchFamily="2" charset="2"/>
            </a:endParaRPr>
          </a:p>
        </p:txBody>
      </p:sp>
      <p:sp>
        <p:nvSpPr>
          <p:cNvPr id="10"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La garantie du GeneXpert (1 sur 3)</a:t>
            </a:r>
          </a:p>
        </p:txBody>
      </p:sp>
    </p:spTree>
    <p:extLst>
      <p:ext uri="{BB962C8B-B14F-4D97-AF65-F5344CB8AC3E}">
        <p14:creationId xmlns:p14="http://schemas.microsoft.com/office/powerpoint/2010/main" val="1297487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196207" y="823154"/>
            <a:ext cx="10044656" cy="336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a:spAutoFit/>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r>
              <a:rPr lang="en-US" sz="2000" b="1" dirty="0" err="1" smtClean="0">
                <a:latin typeface="+mn-lt"/>
                <a:ea typeface="+mn-ea"/>
                <a:cs typeface="Calibri" panose="020F0502020204030204" pitchFamily="34" charset="0"/>
              </a:rPr>
              <a:t>Remerciements</a:t>
            </a:r>
            <a:endParaRPr lang="en-US" sz="2000" b="1" dirty="0">
              <a:latin typeface="+mn-lt"/>
              <a:ea typeface="+mn-ea"/>
              <a:cs typeface="Calibri" panose="020F0502020204030204" pitchFamily="34" charset="0"/>
            </a:endParaRPr>
          </a:p>
          <a:p>
            <a:endParaRPr lang="en-US" sz="2000" dirty="0">
              <a:latin typeface="+mn-lt"/>
              <a:ea typeface="+mn-ea"/>
              <a:cs typeface="Calibri" panose="020F0502020204030204" pitchFamily="34" charset="0"/>
            </a:endParaRPr>
          </a:p>
          <a:p>
            <a:pPr>
              <a:spcAft>
                <a:spcPts val="600"/>
              </a:spcAft>
            </a:pPr>
            <a:r>
              <a:rPr lang="en-US" dirty="0" smtClean="0">
                <a:latin typeface="+mn-lt"/>
                <a:ea typeface="+mn-ea"/>
                <a:cs typeface="Calibri" panose="020F0502020204030204" pitchFamily="34" charset="0"/>
              </a:rPr>
              <a:t>Le module de formation </a:t>
            </a:r>
            <a:r>
              <a:rPr lang="en-US" dirty="0" err="1" smtClean="0">
                <a:latin typeface="+mn-lt"/>
                <a:ea typeface="+mn-ea"/>
                <a:cs typeface="Calibri" panose="020F0502020204030204" pitchFamily="34" charset="0"/>
              </a:rPr>
              <a:t>Xpert</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MTB/RIF </a:t>
            </a:r>
            <a:r>
              <a:rPr lang="en-US" dirty="0" smtClean="0">
                <a:latin typeface="+mn-lt"/>
                <a:ea typeface="+mn-ea"/>
                <a:cs typeface="Calibri" panose="020F0502020204030204" pitchFamily="34" charset="0"/>
              </a:rPr>
              <a:t>a </a:t>
            </a:r>
            <a:r>
              <a:rPr lang="en-US" dirty="0" err="1" smtClean="0">
                <a:latin typeface="+mn-lt"/>
                <a:ea typeface="+mn-ea"/>
                <a:cs typeface="Calibri" panose="020F0502020204030204" pitchFamily="34" charset="0"/>
              </a:rPr>
              <a:t>été</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a:t>
            </a:r>
            <a:r>
              <a:rPr lang="en-US" dirty="0" smtClean="0">
                <a:latin typeface="+mn-lt"/>
                <a:ea typeface="+mn-ea"/>
                <a:cs typeface="Calibri" panose="020F0502020204030204" pitchFamily="34" charset="0"/>
              </a:rPr>
              <a:t> par un consortium de </a:t>
            </a:r>
            <a:r>
              <a:rPr lang="en-US" dirty="0" err="1" smtClean="0">
                <a:latin typeface="+mn-lt"/>
                <a:ea typeface="+mn-ea"/>
                <a:cs typeface="Calibri" panose="020F0502020204030204" pitchFamily="34" charset="0"/>
              </a:rPr>
              <a:t>partenaires</a:t>
            </a:r>
            <a:r>
              <a:rPr lang="en-US" dirty="0" smtClean="0">
                <a:latin typeface="+mn-lt"/>
                <a:ea typeface="+mn-ea"/>
                <a:cs typeface="Calibri" panose="020F0502020204030204" pitchFamily="34" charset="0"/>
              </a:rPr>
              <a:t> de GLI, y </a:t>
            </a:r>
            <a:r>
              <a:rPr lang="en-US" dirty="0" err="1" smtClean="0">
                <a:latin typeface="+mn-lt"/>
                <a:ea typeface="+mn-ea"/>
                <a:cs typeface="Calibri" panose="020F0502020204030204" pitchFamily="34" charset="0"/>
              </a:rPr>
              <a:t>compris</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FIND, KNCV, US CDC, </a:t>
            </a:r>
            <a:r>
              <a:rPr lang="en-US" dirty="0" smtClean="0">
                <a:latin typeface="+mn-lt"/>
                <a:ea typeface="+mn-ea"/>
                <a:cs typeface="Calibri" panose="020F0502020204030204" pitchFamily="34" charset="0"/>
              </a:rPr>
              <a:t>USAID, TB CARE I et </a:t>
            </a:r>
            <a:r>
              <a:rPr lang="en-US" dirty="0" err="1" smtClean="0">
                <a:latin typeface="+mn-lt"/>
                <a:ea typeface="+mn-ea"/>
                <a:cs typeface="Calibri" panose="020F0502020204030204" pitchFamily="34" charset="0"/>
              </a:rPr>
              <a:t>l’OMS</a:t>
            </a:r>
            <a:r>
              <a:rPr lang="en-US" dirty="0" smtClean="0">
                <a:latin typeface="+mn-lt"/>
                <a:ea typeface="+mn-ea"/>
                <a:cs typeface="Calibri" panose="020F0502020204030204" pitchFamily="34" charset="0"/>
              </a:rPr>
              <a:t>, avec un </a:t>
            </a:r>
            <a:r>
              <a:rPr lang="en-US" dirty="0" err="1" smtClean="0">
                <a:latin typeface="+mn-lt"/>
                <a:ea typeface="+mn-ea"/>
                <a:cs typeface="Calibri" panose="020F0502020204030204" pitchFamily="34" charset="0"/>
              </a:rPr>
              <a:t>financement</a:t>
            </a:r>
            <a:r>
              <a:rPr lang="en-US" dirty="0" smtClean="0">
                <a:latin typeface="+mn-lt"/>
                <a:ea typeface="+mn-ea"/>
                <a:cs typeface="Calibri" panose="020F0502020204030204" pitchFamily="34" charset="0"/>
              </a:rPr>
              <a:t> de </a:t>
            </a:r>
            <a:r>
              <a:rPr lang="en-US" dirty="0" err="1" smtClean="0">
                <a:latin typeface="+mn-lt"/>
                <a:ea typeface="+mn-ea"/>
                <a:cs typeface="Calibri" panose="020F0502020204030204" pitchFamily="34" charset="0"/>
              </a:rPr>
              <a:t>l’USAID</a:t>
            </a:r>
            <a:r>
              <a:rPr lang="en-US" dirty="0" smtClean="0">
                <a:latin typeface="+mn-lt"/>
                <a:ea typeface="+mn-ea"/>
                <a:cs typeface="Calibri" panose="020F0502020204030204" pitchFamily="34" charset="0"/>
              </a:rPr>
              <a:t>.</a:t>
            </a:r>
          </a:p>
          <a:p>
            <a:pPr>
              <a:spcAft>
                <a:spcPts val="600"/>
              </a:spcAft>
            </a:pPr>
            <a:r>
              <a:rPr lang="en-US" dirty="0" smtClean="0">
                <a:latin typeface="+mn-lt"/>
                <a:ea typeface="+mn-ea"/>
                <a:cs typeface="Calibri" panose="020F0502020204030204" pitchFamily="34" charset="0"/>
              </a:rPr>
              <a:t>Les </a:t>
            </a:r>
            <a:r>
              <a:rPr lang="en-US" dirty="0">
                <a:latin typeface="+mn-lt"/>
                <a:ea typeface="+mn-ea"/>
                <a:cs typeface="Calibri" panose="020F0502020204030204" pitchFamily="34" charset="0"/>
              </a:rPr>
              <a:t>modules </a:t>
            </a:r>
            <a:r>
              <a:rPr lang="en-US" dirty="0" err="1" smtClean="0">
                <a:latin typeface="+mn-lt"/>
                <a:ea typeface="+mn-ea"/>
                <a:cs typeface="Calibri" panose="020F0502020204030204" pitchFamily="34" charset="0"/>
              </a:rPr>
              <a:t>sont</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basés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sur</a:t>
            </a:r>
            <a:r>
              <a:rPr lang="en-US" dirty="0" smtClean="0">
                <a:latin typeface="+mn-lt"/>
                <a:ea typeface="+mn-ea"/>
                <a:cs typeface="Calibri" panose="020F0502020204030204" pitchFamily="34" charset="0"/>
              </a:rPr>
              <a:t> du </a:t>
            </a:r>
            <a:r>
              <a:rPr lang="en-US" dirty="0" err="1" smtClean="0">
                <a:latin typeface="+mn-lt"/>
                <a:ea typeface="+mn-ea"/>
                <a:cs typeface="Calibri" panose="020F0502020204030204" pitchFamily="34" charset="0"/>
              </a:rPr>
              <a:t>materiels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développés</a:t>
            </a:r>
            <a:r>
              <a:rPr lang="en-US" dirty="0" smtClean="0">
                <a:latin typeface="+mn-lt"/>
                <a:ea typeface="+mn-ea"/>
                <a:cs typeface="Calibri" panose="020F0502020204030204" pitchFamily="34" charset="0"/>
              </a:rPr>
              <a:t> à </a:t>
            </a:r>
            <a:r>
              <a:rPr lang="en-US" dirty="0" err="1" smtClean="0">
                <a:latin typeface="+mn-lt"/>
                <a:ea typeface="+mn-ea"/>
                <a:cs typeface="Calibri" panose="020F0502020204030204" pitchFamily="34" charset="0"/>
              </a:rPr>
              <a:t>l’origine</a:t>
            </a:r>
            <a:r>
              <a:rPr lang="en-US" dirty="0" smtClean="0">
                <a:latin typeface="+mn-lt"/>
                <a:ea typeface="+mn-ea"/>
                <a:cs typeface="Calibri" panose="020F0502020204030204" pitchFamily="34" charset="0"/>
              </a:rPr>
              <a:t> par FIND</a:t>
            </a:r>
            <a:r>
              <a:rPr lang="en-US" dirty="0">
                <a:latin typeface="+mn-lt"/>
                <a:ea typeface="+mn-ea"/>
                <a:cs typeface="Calibri" panose="020F0502020204030204" pitchFamily="34" charset="0"/>
              </a:rPr>
              <a:t>, KNCV </a:t>
            </a:r>
            <a:r>
              <a:rPr lang="en-US" dirty="0" smtClean="0">
                <a:latin typeface="+mn-lt"/>
                <a:ea typeface="+mn-ea"/>
                <a:cs typeface="Calibri" panose="020F0502020204030204" pitchFamily="34" charset="0"/>
              </a:rPr>
              <a:t>et </a:t>
            </a:r>
            <a:r>
              <a:rPr lang="en-US" dirty="0">
                <a:latin typeface="+mn-lt"/>
                <a:ea typeface="+mn-ea"/>
                <a:cs typeface="Calibri" panose="020F0502020204030204" pitchFamily="34" charset="0"/>
              </a:rPr>
              <a:t>Cepheid</a:t>
            </a:r>
            <a:r>
              <a:rPr lang="en-US" dirty="0" smtClean="0">
                <a:latin typeface="+mn-lt"/>
                <a:ea typeface="+mn-ea"/>
                <a:cs typeface="Calibri" panose="020F0502020204030204" pitchFamily="34" charset="0"/>
              </a:rPr>
              <a:t>.</a:t>
            </a:r>
          </a:p>
          <a:p>
            <a:pPr>
              <a:spcAft>
                <a:spcPts val="600"/>
              </a:spcAft>
            </a:pPr>
            <a:r>
              <a:rPr lang="fr-FR" dirty="0">
                <a:latin typeface="+mn-lt"/>
              </a:rPr>
              <a:t>La traduction de ces documents a été rendue possible par la Fondation pour de nouveaux diagnostics </a:t>
            </a:r>
            <a:r>
              <a:rPr lang="fr-FR" dirty="0" smtClean="0">
                <a:latin typeface="+mn-lt"/>
              </a:rPr>
              <a:t>innovants (FIND), </a:t>
            </a:r>
            <a:r>
              <a:rPr lang="fr-FR" dirty="0">
                <a:latin typeface="+mn-lt"/>
              </a:rPr>
              <a:t>avec le soutien financier du Plan d'urgence du Président pour la lutte contre le sida (PEPFAR)</a:t>
            </a:r>
            <a:r>
              <a:rPr lang="en-GB" dirty="0" smtClean="0">
                <a:latin typeface="+mn-lt"/>
              </a:rPr>
              <a:t> à travers CDC </a:t>
            </a:r>
            <a:r>
              <a:rPr lang="fr-FR" dirty="0">
                <a:latin typeface="+mn-lt"/>
              </a:rPr>
              <a:t>aux termes </a:t>
            </a:r>
            <a:r>
              <a:rPr lang="fr-FR" dirty="0" smtClean="0">
                <a:latin typeface="+mn-lt"/>
              </a:rPr>
              <a:t>d’accord </a:t>
            </a:r>
            <a:r>
              <a:rPr lang="fr-FR" dirty="0">
                <a:latin typeface="+mn-lt"/>
              </a:rPr>
              <a:t>de coopération </a:t>
            </a:r>
            <a:r>
              <a:rPr lang="fr-FR" dirty="0" smtClean="0">
                <a:latin typeface="+mn-lt"/>
              </a:rPr>
              <a:t>numéro </a:t>
            </a:r>
            <a:r>
              <a:rPr lang="en-GB" dirty="0" smtClean="0">
                <a:latin typeface="+mn-lt"/>
              </a:rPr>
              <a:t> </a:t>
            </a:r>
            <a:r>
              <a:rPr lang="en-GB" dirty="0">
                <a:latin typeface="+mn-lt"/>
              </a:rPr>
              <a:t>U2GPS002746.</a:t>
            </a:r>
            <a:endParaRPr lang="en-US" dirty="0">
              <a:latin typeface="+mn-lt"/>
              <a:ea typeface="+mn-ea"/>
              <a:cs typeface="Calibri" panose="020F050202020403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4828" y="30528"/>
            <a:ext cx="1871850" cy="137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ncv.or.id/images/logo_tb_car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931" y="4623989"/>
            <a:ext cx="1905000" cy="6000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BRUUEhQWFBUVGSAYGBgYGSAcHxsgGh8cGyIcJCUhIicgHiMlIiMgIi8gJCcpLCwsHSIxNTAqNScrLCkBCQoKDgwOGg8PGjQlHyUpLSw0LSwpNCkqLyouLyoyMjQsLC8sLCw0KzQrMCksNSwsLCk0LSwwLDQsKi0sLCwsKf/AABEIAF0AewMBIgACEQEDEQH/xAAcAAACAwEBAQEAAAAAAAAAAAAGBwMEBQgCAQD/xABIEAACAQEGAwUCCQkGBgMAAAABAgMRAAQFEiExBkFRBxMiMmFxgSMzQmJzgpGhsRQVJDVDUnKywiU2U6LB8Bc3VJKT0RYmJ//EABkBAAIDAQAAAAAAAAAAAAAAAAIEAAEDBf/EAC8RAAEDAgMFBwUBAQAAAAAAAAEAAhEDBBIhMRNBUWHwFCJxgaHR4QUyM7HBkVL/2gAMAwEAAhEDEQA/ANvtF7Qb3c+LDDAyBAitRkBNTWutsSXtWv4wSN88eZ3kB+DGyCOn3sbVu2L/AJgH6JP6rDN+NMAuw69632vT+m3do0KZpsJaM/YrmvqOxOzRfH2rX/8AMbyF48wkRF+DHNXZvwW37Du1a/ssrM8dI4mf4sb1Cr/mI+y3zAuzK9XrhuMGkCmR5CZAcxBVFUhRrsGOtLax7NrnBh7xS4iiNKyqSci07vxFaFupUmp5DrbNxthIgTO4IgKpzlD47XcRLUDxknQDuhubW8X7V79Hirxo8ZCHIT3Y1ZQAx9matLWL52Ym5xfliXhJ4oQZaZaElQStKEqRmpXXaw5wVwS2JTygSiMxhSSyls2ct6jpX320AtiC8AQOSE7Ud2cyty89qt/TCYiXj7yUl/ixpGPCunVmDH2AdbfMK7U7/JfwHkjEagvIwiGiLqfefKPVhbXxjseZ7+XN7ijXREVkOiqAqr5hU0GvrW34djUowVkjvMZaRgWYowBVdVUUJ0zeI9aL0tjjtcO6Ty60R4a0/KHn7YcQMhIaIAk0Hdg0HSvOnW3u7dq2JyXpURo2ZjlUd2Nz/vflbN4g7OL7dIS7xiSMbvEcwHqR5gPWlLZq/o+E1/bTr4eqRHQn0Mmw+ZU/KFmhToOEsAKxxVAe8SinEe12+LfMsUkbKoC5+7HjI3cdFJ2HQDraG7dq+JyXlUQxszGigRjUn32BrGuAcEXqS6lIEpI4yyyvosSn9kDuXYefLXKKLuWtH0qFNuYHmra+o85Eq3iXa3fFmCRSRPkFHk7sUdq6lfmjYHnSvMAVP+L+Ifvxf+MW2JOyKCCEG94gkRPKiqPdmap+y0kHY3FKge731Zo660A1pyDKxAOw1Gla0tgH2gGnnCPDWJ19VRuPajfzdzNNJGsKGmkYzSNv3aV59W2UanWgLouU+e4I5FCyhqe0A25ix6dzf2Rwq91mjVF8qBSRReuupY6sdTbpjCf1NF9Gv8oste0msDSBE8FtbvLiQUke2L/mAfok/qsU9mfBiS4fd73MAwSMiJDsG7xyXPWlQB7z0sK9sh/+/N9En9VnRw3cBDw1BGuyRqPfQVPvNTbSvULbdgG9DTaDVcSgrte4xe73RLtAxSSUFnYHVU2oOhY116A9bKfE/Dhl2j+YZW9srE/yqtt7tUlMnaPKo1ICRqPqjT7TbA4hcHHpAuoQiJfZEBGPtp99m7WmGMbHj1/qwrOLnH/Fo4bjT3bg2SMElL2WTISaKqDVwORLMB65DY17Cru2e9PTwnIoPqMxI9wI+2y6x8Zb8sI17hBFp+95n/zlh7rNTsl8GJXiAfsI41b1kYu0h+2i/UFs7qBRJG/P1Hwio/kHJX+1y5LJg8HefFRymSQ/NVG0Hqxoo9Wsn4eJ7zHizTxStE7GtFJyjouXYqBQAEbCzW7cJSOFoQCQGmFR1orEffrZM3a7NJelRBmZyFUdSf8Ae9pZNBpS7mpcOOPJdDcBcWjEOHs7ACVDklUbVpUEejDX7Rysue2DhEQYkt6j8kxyuP3XA0p0BA25EettXsiv6jiGa7RGsSRBsw/aOGAaT2GtFH7qjqbGHaTBG3A8xlUuseWTKDSpVhQV5A7EjWlaWTadhcd3Q7uRTBG0pZpZdmPB4nxdZZRoozovpWgkPvBC9SGOy6tLi/HFw7hF5EUVHgiXlmbb3DVj1obY3ZApfhuSd6F5pjWgoAqAIqgclXUAchar2yxq2H3fvXyRK7M9KZmIFFRQd2NTqdFFSehlQ7W4wv0lRgwUpalSiNeJ3vN6kYpXxufM7b92lef3INTyB9XfiieLGEmhbuu70RFrkVa1yEfKB5k6k672pYhiBllGgREGWONfKi9B1J3LHVjqbVbdkMBHeHkkC6NFLiN672+ySEU7xmenTMSaW6gwn9TRfRr/ACi3MVzw5pc1KKqiryNoqDqT+CipJ0ANunsMA/NMVDUZFodq6DW3M+oxDQOtE3aTmUj+2T+/rfQp/VZ24HPnwGFts0SN9qg2SXbL/f1voU/qsZ8BcZgcQTXGU0yse5Y7UVQGQ9KUJHtI6WGuwuoMI3D2V03BtVwO8oZ46uWTtfMjDwhFvHuiQn+ZKWDMBUHGA76rEDM/r3YzU+s1B77O/tG4Wa84M0kC5rwsZjArTMjMrMvt009p62ShhMGASZwUeVxFRhQhY6O+h18xjH22ZtaofTjfkFlWZhf6r5gzE4g14k8QhBmavynJ8A98hB9gNmB2FuTiF7JNSRGSTzJLkmwjd+G7w/DAEUTMCDeZWpQBVBEa1O5pnfKNfELHnYzd1iMyU+FKRySH90PmyJ7l8R9X9LVdPaaTo5D1V0WkPCm7cv7tQfTf0NZWp+j4Tm/bTrReqRHQt6GTYfMqflCzh7Wrmr4FC0gLRxy52Ubv4WAQU18RoCeQqbKq58LX6/YmWWB6udXZSiL6VOwA0AFdALDZubsoccldcHHkivsMuhON3iSnhWNU97NX8FsZ9rV9EfZ7MDvIVjHvYH8AbaHCXDceG8N5Cwrq8sh0BNNTrsoGgryFljx5xKuI4lUMUuN2NM4GsrnkgO7EaCugFWOmllgdvcYxoD+vda/jpYTqi/sUvYbgxk5xzMP+4Kw/G1Ht0uhOD3aTkkjKfrrp/LYR4M4/N14kBcZLqw7sxrUiMVqGHNmBqWbdqn0FnFxBhEeI8KtGGBWVQUcagEaqw6iv3VtKoNG4FRwyJlRhFSlhGq5ptfueGD8mEszGOHlTzyEckB39XPhX1OltC/4AbhL+mJmk1yRa5DQ0zuw3Xoimp+VlG9CC73i+4pRFeaQ0FFGgA2GnhRR00At18eISDlxSOGDB14KHEsTMkIRVEcSVKRrsD+8Tu7Hm516UGlum8J/U0X0a/wAotzBilweC+yRSjK8ZKsPUfiPW3T+FfqeL6Nf5Rbm/UAMLI5/xN2sy6Uk+1xM3aPTrHGPtJFsWd/7YxCToJAPryhPwJsSdpMebteiHXuB/nsJSS/2LeX/xJ1X7DLKfwWzVL8bfAftYv+8+JRJhXaTe7ngENWE+cuaS1JCKVRQCDXcPvWxNJ2oZ8dSCS5xswALszVEfhDvup0QV94sv2uwPEkMT+S7xIZPYi98495JX32qi8EYTNO/xl5Yxg+lRJK33qnvNgdb03GYz99PREKjhlKM37VrxeHbKiQXeJc75dXYVosdTopckLoKgE66WH+EONbzdsZkMSJNLemUENXepOlCKDX2AD0tk4j8DhyQfKNJZv4iPAn1VNf4nPS32P9HwnN+2nUhfmRHQt6GTVR83MflC2go0w0gDXr5QGo4mSdEdYh21zrfisUUDqtFzePxHYldfKTtzIp1t6xbtgvUSiPu4O+HxmjEITsnm1YfK5AmnI2BboPya6LMfjnFYV/cG3fH15IPa3Ja1sPw/OrSSMUhQ+N9ySdQi18zt05ak6Cwi2o6xkPUotrU4ravvEN6v6M98nZbuhGYKAoJ3CKo0ZzyrWg1Om+HiOImWQAAJGgpHGNkH+rHdmOpPuA/YhiBldQFCRoKRxjUKDvr8pjuzHUn0AA/XDDWlqahI088jeVa/eWPJRUn77MNaGCSI6/fXjkXF2Shut1eS8hI1LM2wH3noAOZOg52JcK4vlw6Du7tL3pJq9atCPmoNK15yaV5DmcW9Ykoupiu4KRnzsfPL/FTZekY065jragiFpAFBJJoABUk9AOdrczaDvjLgqBw/bqmUnba7QUmucUnsc0+xgfxtJH2rXmW7st1usF3VfPIx8CV5k0Va9BqTyBsCfkEcBreDnk/wEbUfSONE/gWrdctqt+xJ5QA1FRfJGgyovsHX5xqTzJsv2akftb7LXbPGpWjiePfpryqxnvDateJF2NKfBpstNgzajkFt0XhbE4TESakopJ+qLcrv5D7LdT4T+povo1/lFlPqDA0Njn/FvauJJSj4+X/9mi9BGf8AtzN/pYRuF17zDrpGdpp3Zv4R3aV9wD2dOOw3I8SjvLq094yAkxxlyiGqAsQQAD4h10NvEeC4YMaW7rCnfRggKEfwhwSddgCCefOwsusLQIOQ9/dW6jJJnekwZy9zvMwBL3mXukHOjN3jAe7u1+tad4lGLUYBoLigB6O4O315Sfqg9LNvD7jhLuBDHGxgzuAqOShVgrEDetctOZoKVtD+QYP+ZA/coIXkABMcgDOAaaUqaDNrtvbTtY/5PXwh2PMJN3GLvb3JPeKsiHPKdi7MTSMermvsUMeVpYj3kr3u8jMuaipsJHAFIx0RBTNTZaLuRZyXrCMJjSOKSGNRJSRVKOPORGGPQk0XXatpoeHsLmxAwCCN3gGUrlaia1Ir5dzXfnazejXCfhULc8R8pIQwNeL0807lUBrJJTmdkQbFiBRVGgAqaAWgxHEDKygLkjTSOMGoUHck/KY7s3M9AAB0Bf8Ag7Do8KrLd4xFCGbY0UbsaA+mvPS2S+C4MLkshu8eVyQvwUhLZRUkKBmIA1JpS1tvmnPCVDbnSUm7rhqi6iW8EpGfIo88tP3a7L1kOnTMdLQ3/EWloKBI08ka+Va7nqWPNzUn7rPG/YVhLYmgliiaSYIVOVjUOcqajQAkUAto/wDDrD/+ki+w/wDu07c3VzSp2Y6ApAXPCWa7947CKHbvGHm9EUayH2aDmRaV8VEcZS6qYwRRpD8a46VGiL81PeTZyJcsMvONZHuhzEvGjuhCsYahlU5iNKHSg2NLfGwTBssJ7iL4cVjojnMKgV9NSN6b2nbAT3mnwVdn4EJEgWnudxklmyxozkb0Gw6k7AepIs9IOGcJfF2gW7RmVDRlCP4dAdT5diOfO0v5twpsGlHdxdzdmIkADBVI3JHyvRta8jYjfjc0qha8Ski9zgiQ96/fN/hwnw+xpCKe5A3tt0rhZ/smKgp4F06eEWDZsEwZbhHI13jCSkqnwb1YitRSleRsbwAC7qFFFAFBtQU0HpZG6rbWMj5pmjTwShziEXN8bRZopJZgoPwSyEqhbTOUI8OYGgauxNLSG83EcRSSZwJ0BLkM4+LXUaHIxVdwKkWv4hw3BNfRI6tnAC5ld0JANQrZSMwB1obeH4Vu5vTuUNXD18TUHeDK5ArRWYaFgAbLhzYiStIPJZtzxLDYYzeYmQAKEMih28LkyAHfmSddq002t6lbD2SK6sQKFXjQ94pBcMV10IJ8WhPW2ivC13F1lQR0WYqZACRmKgAHfQ6CtN+dpJuHoHxcTslZQQQ1TXwhlA9lGNRz9wteJvE9dFSDyWT+UYdK6vmVzD3aqxL1FXAQgnUgvpnFQdiTbV/NV3hvz3oqFfK2ZyWNF3bckAachytXXg27C6sgRgGyj4x6qI2zqqnNVFVtQq0FbXZcGjfB+4fM8ZFCGdiWFa0LE5j9u2lhJG4n4VgHeFTxDHbm+Dp3sq91egVWtQHFDUdRpXoeW9ql6mw+Z4oGK1orRgZ00lU0oy0pnWvhJ110tcfg+6m592YgUq5ykkgd6KNpXnv6HUW9LwrdxfkkynMgQL42p8ECEJWtCVBNCRztYLBoSpDuSy8fvdwuuJxGeOjqgMbKp8CRGgpQ6AF9huDsRbWbie7C+vGZQHjDFhQ6ZAGblQ0BBoOVrM+ERPiSzMgZ0UqpOtASCdNq1A13tVbhW7m+ySZPHKHV2qasJAoYb9AKdOW5tJYRnKkOGiyrjNhscv5ShCly9JGz0qVMjlc2gqoJJUCtKelvZgw97zHdqZjCAVj+EoooJBXkeR8Vr54RuxwsQshaNXVwrOxoU2proPTY613tP/8AH4vzu04DCR9GIcgN4cuorTa14m6yVWE8Ase7Yph3eSXuOQagPI6GQijVSrKNB5SNtMtdLerumHR3N8uWNXhDP50rGGIBOxrmJAPmNbaMHCV2S7yKkeUTRiKShPiVQVFdd6EjNubTXvh6CViXTNWMRHU+VWzDY6ENqGGtbTE2dSpB5LBlOFjDIVZlWPPIY/FIpDgEya1DBqE1Da62K7sym6qVNVIBB11FNN9dutsmTg66tc8jx5lIeuZmYsZaZmJJqWNB4jqKClLbEMIWAKNlAA9g0sLiDoT5omg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xITERUUEhQUFRUWGCAXGBgWGRsgIBwcHRohHBsdIRonHygmHRoxJxwhITElJSksLi8uHB8zODMsOigtLiwBCgoKDg0OGxAQGjUkICYsLDgsLCwsNS8yNSw2Ly8tNDQsNTQ0LC8tLCwwNC0wOCwsNzA0MC8sLDQsOCwsLC80L//AABEIADwAuAMBIgACEQEDEQH/xAAaAAADAAMBAAAAAAAAAAAAAAAABAUCAwYB/8QAOBAAAgECBAQEBAQFBAMAAAAAAQIDABEEBRIhEzFBUSJhcaEGMoGRFCNC4VJisdHwQ3OiwRU0Y//EABkBAAMBAQEAAAAAAAAAAAAAAAABAgMEBf/EACcRAAICAQIFBAMBAAAAAAAAAAABAhEhAzESIkFR8BNhweGBobEy/9oADAMBAAIRAxEAPwCpRRV3KcoXUrS3bw6xGvNrk6R6bXJ5AEb7160pKKtnkRi5OkQqyjjZjZQSewBNVmhMhaVlDE/JEnVb2BsN9Hpuee3On8LlzNGXnlKR3sEht4rdBbmenXkal6iRa02yfnWTCERlCz6k1Nty5dhsN+vapFdjieEWiD8VbxIFkTbRdiNz06fY0pjsocX4lnAYqZALMm1wzHkVsbm/3qIauKZc9LNxOZorocHhA8bxS28O8co6A8r/APzPc8t72qNj8IY2APJlDA+R/cEfStFNN0ZSg0rF6Kcy3LzNr0kAopex626Ct2GyZ3w7TgjSt9t7m1rn/O1NyS3EoN7E2im58AVhjlJFpCQB12Nr+1KU07E01uFFO5NghNMsZJUNfceSk/8AVKSpZiOxI96LV0FOrMaKoZ5lwgkCBi11DXI73/tWAy5vw5nuLBtNutJSTSY3F20JUU7i8uaOKKQkESXsB0t3pKmmnsJprcKKKo4jLQuHilBJMjFdP360NpAk3sTqKr4DI2bEcGQ6Dp1G1j0vUehST2G4tbntFFFMkfyGBXxEatyJ/oLiruKkBjjBOgOqq1vmZUXxknouxAHUm9SfhoAykE6brs38LXBU/fb61VzEm4LqdRRzJY8iV8KA+SqT9fOufU/2dOniBKhlckMtlklPhPRI12PoNiPRT3qhDA2JAETmKJQbk7bD9Q8j25CssuwQlZQqOPySN2AtclSPl586oYfMUsq6SPAyEH5bA+JSwHhK9yOR871M5dkVCPdnkccQdLCWV1QBdiqaQTYnuL3539K1T4+3F1rcf6qEHxKbAMt+wA9bg8zs9gMVpuRuBGrMDz0gtc35XF+XWlfiPGxlnW5bTGQ6jaxJW2+nc8uvSs1mVUaPEbsjYWThuQGYCNgysOfDe1/Ubhrevenc8gDRMSoBjRbaeR1OSCv8pFzbpy6Ui5TcKrauAvNgeemwtbnuKsYkflMf0aSY168RgylPRTqbyv5VpJ00zOKtNEL4Ul04pAeTgofqNvcCruHj4fCwx/XFLcebG49ga5DCTFHR13KsCB5g1Vx2aTfiExDx6CosAQQCN/7mr1INyx2/ZnpzSj+f0XEhVdIZQxw+G1hTy1Ne9x38PvSmFInihmdV1rOEuABqBPUfX2qT/wCfk47TAL4hpZTuCLWt7Xr2bPWPDCIiJG2sIvIm99zU+nIv1IluHFA5isSoiqjPaw3JKG5JpSSYQYZHVFLSyvqLKDsGIt7VKizdlxJxGkaiSdO9txatmGztlQo0aONRddQ+Vj1FP03jHb5F6iznv8DPxp/7C/7a/wBTTGXGIZeeMGKcX9J3vtapGY458TKp0jUQFAXr/l69mxbpC2GZLWfUb8we1VwPhUSeNcTkdKcNFL+CUA8PxkBudgL2NJZkySQyKzwNJrHCEdgRvbTy3qSc5k0whQFMN9J737issXnAceGGJHJDF1G9wb7dt6lack151KepFp+dDocNGSXhmMBIjJ4aJutgLHVbn9etICcphcIy2vxCNxfnccq1YbPJZJCY4IzIykOVBuwt7D9qlzZkxijisBw21A9b0lpu8+bjlqKsebHXCctmOg2sqG1hvuBe561GxU4mwLOyIpSQKugWsNtvetJ+JG4qy8KMOAQSL+K9ufpb3qemYEQNDYWZg1+u1v7UR0mqx2+xS1U7z3+hOiiiuk5ihkU+mYDTrDjQy/xA9B59vOugxURKAxtxLSNLvzIWMAo3ZrXFceD2rsslzAygSGISOuzGMgNyt4lNgw8wftWGsq5kdGi0+VjOUZ4TIY5PECNSSADdel+n77VIxs0bSMsJVo2fVKjAqzG9za9uXIAW8wa9x2G4eHF1cJfRIvykEfK46b7XHK9vWkN3H+nOOhY6XA7HcE/8h51EYRviRcpyrhZ1WXlGbTbSpAKqoAA52uBuTt12qf8AEGDQvJYkAFXlsCSwC8ge+3LzudhshxHRo3SMBkQKC72C2vta41c+daRiWeZC0nFmLAIFvoUnqTtf0G3maUYNO0xymmqaMsLGza35MbSkdo1PhH1PLyW/UVSzqQRpNpOpiWUW5Rq53A/nNzfqB7sR4bS0o4UkgKhS2yhiDqYliRYb226LXOZ7mBkbQNAjTksfy36m+1z50488hS5I+4z8JxrqllIuYoyy+vf2pnI8W+JWeKZi4KFhf9J7jtUzIMxWGQ6wSjrpa3Y9adjxWHw0cnBkMkkg0jwkaR5+dVOLt47URCSpZ72a58qhSCNy7a5UBRf5iBzP8O9NjIcOJkgaSTiEajYCx2JsOx2v6CkMzxyNHhQhu0SAMLHYi23tVzBYiCbGRyqz8TSdSaflspBJP1tt1tSk5pXnr9FRUG6x0+yFl2DgYkOJmbWV/LW4A6Emmovh9ONPGzkCNQwa3Qi+4rOHMIuCE4rxFJGZgoP5gLEjcEem9bZM3h4+IfX4ZIgq7Hc2tblQ3O3XmRJQpX5gVfLIrQSwvIFeTQb2DA35j7VjPhIvxUkcrTO2oBStiTcDmSa9w2YRjD4dC3iSbWwsdhvvTeFzDDjEzzF7E7RsVJtdbE2tz6U7kr/P9Coutun8EMZl+HjxJjLSMoXfQAW1fw/amHyqFHgf83hyNbSwGoMDtfyoy/EwRPKBMSZE2m0m6tc3899jfyrHH5lFw4AsjSGKTUxYG5F73F+nbejmtLPiDlpvHjHcRh42zDRG0iMb6ythbwAjT5d6mQZZEsTTTs+nWUUJa5tfff0P2p44/DjGrOJbqwOrwnw+Gw9aVixcMsBhkcx6ZC6tpJBBvtbvufakuJJb9Pkb4W3t1+DZH8PL+JEeslHTWjDnbpelsZlsP4fjQu50tobULX8x25iqMOdw/ika5EUcfDDEHfztzqVDjEGCkiJ8ZkDAWPLbr9Ka47V+xL4Kde5KoooroOcKzhlZWDKSCOoJHuKwooA6CPPoytpUmfuplJU/Q/vWQziEgkYeBFX9JUMzHte1gO5N652is/Sia+rIt4LNYyxDQwJc3DFLgeR5kL5jl2rcmeYe9zhgjjk0TaftYCueooelFiWrJFLM82Mg0qZQvUNIzX+mwqbRRVqKSpEOTbthRRRTEANV5fiTEFSt1FxYkKAbetSKKlxT3RSk1swoooqiQooooAKKKKACiiigAooooAKKKK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0"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2"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4"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1"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0568" y="4496879"/>
            <a:ext cx="1536957" cy="76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28563" y="4302465"/>
            <a:ext cx="1243125" cy="12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descr="http://wid.org/images/other-logos/Horizontal_RGB_600.jpg/image"/>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8969" t="12071" r="6892" b="14480"/>
          <a:stretch/>
        </p:blipFill>
        <p:spPr bwMode="auto">
          <a:xfrm>
            <a:off x="24934" y="4530583"/>
            <a:ext cx="2090081" cy="70434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eportal.kncvtbc.nl/sites/eportal.kncvtbc.nl/files/kncv_origins_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554723" y="4466446"/>
            <a:ext cx="1820587" cy="85827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4" descr="data:image/jpeg;base64,/9j/4AAQSkZJRgABAQAAAQABAAD/2wCEAAkGBxQTEhUUExQUFhUWGB0bFxgXGBcdHxwcHBocHB4gGhwfHCggHxolHBoYIjEhJSksLi4uGyA2ODMsNywtLisBCgoKDg0OGxAQGzQkICY0LywvNDQsLCw0LDQ0LCwsNDQsLCwsLCwsLCwsLCwsLCwsLCwsLCwsLCwsLCwsLCwsLP/AABEIAMABBgMBEQACEQEDEQH/xAAcAAABBAMBAAAAAAAAAAAAAAAGAAQFBwECAwj/xABMEAACAQMABQcFDQYEBgIDAAABAgMABBEFBhIhMQcTIkFRYXEyUoGRkhQVIzVCU3OhsbLB0dIXM2JygqIkNENjFiVEVJPC4fCDs/H/xAAaAQACAwEBAAAAAAAAAAAAAAADBAACBQEG/8QANREAAgECBAIIBQQDAQEBAAAAAAECAxEEEiExQVETIjIzYXGBoRSxwdHhBRUjkUJi8FKy8f/aAAwDAQACEQMRAD8At3WTTsdlCZpQ5QMF6ABOW4biRRKVJ1ZZYlJzUFdgn+1yx8y49hf101+31fAD8VA72XKnZyyJGqXG1IyouUXGWIAz0+GTXJYCpFNu2h1YmDdjF7yp2cUjxss+1G7I2EXGVYqcdPhkVI4CrJJq2pJYmCdmcf2uWPmXHsL+uu/t9XwOfFQHt3ylWkcUMzJPszhyg2VzhG2SSNrdk8KrHBVJScVbQs8RFJPmMv2uWPmXHsL+urft9XwK/FQH2huUi1uZlhjSfabJyyqAAqliSdrcMCqVMFUhHM7FoYiMnZDEcrtj5lx7C/ron7fV8CvxUBftcsfMuPYX9dc/b6vgT4qA+0Zyk2k/O7CzgRRNK5ZVACrj+LiSQAKpPBVIWvbV2LRxEZXtwGP7XLHzLj2F/XV/2+r4FfioC/a5Y+Zcewv66n7fV8CfFQHz8pFqLZbkrMI3kMajZXaYqMkgbXkjhntqnwVTPk0vuW+IjlzDH9rlj5lx7C/rq/7fV8CvxUBftcsfMuPYX9dT9vq+BPioD+DlHtWt5LnZmEUbqmSq5Z237KDa3kDeewGqPBVFNQ0uyyxEcubgMP2uWPmXHsL+ur/t9XwK/FQF+1yx8y49hf11P2+r4E+KgL9rlj5lx7C/rqft9XwJ8VAX7XbHzLj2F/XXf2+r4E+KgSGl+Ua1tjGsqzB3QPsBVLKG4bY2uixG/HHtxQ4YOpO+W3ItLERjuR/7XLHzLj2F/XV/2+r4FfioC/a5Y+Zcewv66n7fV8CfFQF+1yx8y49hf11P2+r4E+KgSEPKJam3e5KzLErBAWVQXc/JjG10iBvPUPXVHg6mfJpf/ty/Txy5uBH/ALXLHzLj2F/XV/2+r4FPioC/a5Y+Zcewv66n7fV8CfFQF+1yx8y49hf11P2+r4E+KgL9rlj5lx7C/rqft9XwJ8VA72XKlaSyLHHFdO7nCqI1yT7f19VclgakVdtWOrEwbsrhtDKGAIxjuIPDcd43caTasMG9cIA/LJ8Wt9JH96nMB3y9QGJ7tlDVumYTepEe1pC0H+8p9Rz+FAxLtSl5BaKvURHaWk2p5m7ZXPrcmiU1aC8kUn2mNauVCbXTorYw/N2cbHuaQs5H2Uth9XOXNv2D1v8AFeAM0yACbU083FfXPXFbFFPY87bCnxwGpXEdZwhzfyD0tFKXgDIpoAKoQJofgNFO3y72YIPooekxHjIQDSz69dL/AMr3f4DLq0vP6AzTIE3hhZ2VEGWYhVHaScAeuuNpK7OpX0QQ68zKssdpGQY7NOayODScZW8S+7+ml8Mm4uo95a+nALWavlXAG6ZAm8ELOyogLMxCqB1knAHrrjaSuzqV9EEeukyxc1YxEFLUfCEfLnbfI3gPJHZg0vh05Xqvd/LgFqu1oLh8wZpkCKoQVQgS6o2SIHvrhcwW5Gwp/wBWc70Qdw8puwY76WrybtTju/ZBqSS68tl8yC0jfPPK80p2nkYsx7z2dwGAB1ACjwgoRUVsgcpOTuxvVioqhCX1a0J7pkbabm4Ihtzyngid3a7cAPyoNar0a01b2QSnDM/Dibazab90uqxrzdvCNiCLzV7T/G3En7cVKNLItdW92SpPM9NlsQ1GBiqEFUIdbS1eV1jjUu7nCqOJNVlJRV3sdSbdkFN5dLo1Gt4GDXbjZuJ14RDrihPnec3o4+StGLrPPLs8Fz8X9AzaprLHfi/oi4eT34ttPohWRiu+l5j9LsIIqAEAflk+LW+kj+9TmA75eoDE92yhq3TMCTk4XOkrbuZ29mJz+FLYvuZf9xDUO8QN7ed569/r30zsCMhC3RG8ncPE7hUvbUiCPlFkB0hMo4R7EY/ojUfbmlsIv4l46ha/bYNE0yBCcgxaIG7fdXRPjHCgH/7GpbtYjyXz/Afal5sGAwpkAZAJ3AZJ3ADrNcOhPr6wSWG0U5W0hWM98jDbkPpJHqpbC6xdR/5O/wBg1bRqPIGKaABPqNGI2mvXAKWke0oPBpn6MS+vJ9ApXEvMlTX+Xy4h6Kteb4A07liWYksSSSesneSfE0yrLRAW7mtdOBRqiot45tIOB8F8Hbg/Kncce8ImWPiOyla/XapLjq/L8h6XVTm+G3mDDMSSSSSTkk8STxJ76ZQExXTgqhB9oXRb3U6Qx+U54ngoG9mbuAyaHUqKnFyZeEHJ2RI626UR2S3t/wDK2wKx/wAbfLlbtLHh3eJodCm0nOfaft4F6sk+rHZEBTAEVQg80ToyS5mSGIZdzu7AOssepQN5NUnOMIuUi0YuTsiY1m0lGiLZWpzBGcySdc8vW5/gHBR6d+6g0YSb6Se728EEqSSWSO3zBommQJkb+FQhgmoQ7Wts8jrHGpd3OFVd5JPZVZSUVdnUm3ZBVd3K6NRoIGDXjjFxOvCIHjFCfO85/wAfJWjF13ml2eC5+L+iDtqmssd+L+wIU2LnpDk9+LbT6IV53Fd9LzNal2EENACAPyyfFrfSR/epzAd8vUBie7ZQ1bpmBPyd7rtm8y3nb1RkfjSuL7u3ivmHodv0YLrwFNAAo1D1ZnuriJ0jPMxyo0jncuFYEgHrbA4D04pXE14U4NN6tB6NOUpJ8C1I+TO0aeWe4LzPJIzlSSqDaJOAF3nGes9XCsz42ooqMdLDnw8W25ahJaaFtYBmOCCMDiQiD1nFLyqTnu2wqhGOyNbrTVpG2xJPbo2B0WdAcHeNxPXUjSqSV0mcc4J2bN5NH2twuTHBMvbsow9eDUU5we7R1xjIgpeTqw56OZIjG0bq+EY7LFTkAqcjGQNwxRljKuVxbvfQH0EL3SKD0hdNLLJI+9pHZj4sSa3YRUYpIzZO7bLM5H9A21xBO08EcpWUAF1BwNgHA9NZuPqzhNKLtoOYaEXF3RYy6rWYjMQtoRGzBimyMFgMAkduKz+nqXzZncZyRtaxw/4K0f8A9nB7Aq3xNb/0/wCznRQ5C/4K0f8A9nB7AqfE1v8A0/7J0UOR1uNU7N41ia3j5tCSqgYALcSMY3ntrixFRPMpanXTi1Zogr7kr0e46CSRHtSRj9T7Qo8cfWW7v6fYE8NTYG6e5I54wWtpFmHmMNh/Qc7JPs03T/UYvSasAnhWuyV5d2zxMUkVkdfKVgQR4g0/GSkroVaadmFFyPe+05sbru7TMnbFbngnc8nE9wx2Gll/NUv/AIx93+A7/jjbi/kCVNi4qhDZELEKoJJIAAGSSdwAHWSa43Y6HcOiZoUNhZqZL2ZR7rkU7oUPCIPwX+I538N+7CLqRm+lqaRW3j4/YZyOPUju9/AJNX+SGJQGu5Wkb5uPoqO4t5R8Rs0vV/UZPSCsFhhV/kHGjtVrOADmraFcdZUM3tNlvrpKdepPeTGI04R2Rvcaas4zsvPbIexpIx9WakaVSWqTI5wW7R0j9y3K7uYmXrxsOPxrjzwfFHerIZf8I2q7bQxiCR0Kc5CArKDx2Mgqp7wM1f4io7KTuuTK9FFbKx5/1m0YLa6mgDFxG2Ax4nIB39++t2jPpIKXMzakcsmiMooM9IcnvxbafRCvO4rvpeZrUuwghoAQB+WT4tb6SP71OYDvl6gMT3bKGrdMwJdRzg3reZYTn0nYX8aWxP8Aiv8AZB6P+XkyU5N9RDennp8i2U4AGQZCOIB6lHAkde4deBYvF9F1Y7/ItQoZ9XsXna2yRoqRqqIowqqAAB2ACsVycndmglbYg9dNa49Hw7bdKRsiKPO9j1k9ijdk+HWRRsPh5VpWW3EpVqqCuykJtLXOk7qKOeRmEkqqEGQigsAcJw3DO/ju41tKnChBuK2Rn55VJJNnDXS8E1/cuOHOFV/lTEY9GFFdw8ctKK8PycrO82yO0bpCW3fbgkeNu1CRnxHAjuORRJwjNWkrlIycdmXtqFrY13bK1zsJKztGmDjnSihiVXqIGcjuNYmJw6pztDbfyNGjUc43ZQLcT41umaXJyF/5a4+mH3BWR+pduPl9R/CdllmVnDQE8r8zJo8lGZTzqb1JB4nrFOYFJ1dfEBiG1DQrjVjSc9vbT3rzTHHwNurSOQ0rje2yTgiNMnfuz3itCtCM5qmkub04fkVpykoubfkcNFco+kISMzc6o+TKoP8AcMN9dWngqMuFvIrHEVFxuWnqZygQXxEbDmZ/MY5Dduw3X4bj9tZmIwk6Wu6HKVeM9OIY0oHIrTOr1vcmNpold4mDIx4gg5wccUzxU7jRadadO6i9ykoRluefdcbW4jvJhdb5WbaLDgwPklf4cDAHVjHVW9h5QlTWTYzKqkpvMQtGBiqELP5OdUXAEzDZnkXMRIB5iNt3OkHdzjbwinvPDOMzF4hPqrZb+L5eXMdoUmtXv8i1ND6Jito+biXAzliTlnY8WdjvZj1k1mVKkpu8huMVHYWmtLRWsLzTNsog9JPUAOsk7qlOnKpJRiSUlFXZQmtuvFzeswLNHB8mJTgY/jI8o+O7sFblDCwpLm+ZnVa0p+QNW1szsqRqWdjhVUZJJ6gKZlJJXYFJt2QXXMqaLRooSrX7jZmmXhADxjiPznaw4Uok67zS7PBc/F+Aw2qSyrf5BJqBymNtLb3zZDbknO4g9Qk6sfxevtC+KwStmp/19glHEf4zA3lF+M7r6QfcWnMJ3MQFfvGDlMAT0hye/Ftp9EK87iu+l5mtS7CCGgBAH5ZPi1vpI/vU5gO+XqAxPdsoat0zA55LNE+6TeRZ2Q8KoT2K0gLY79lTSONqZMr8foM4eGa5eVnapEixxqFRAFUDqA3CsWUnJ3ZoJJKyOpOK4dPNmuunze3ckuTsA7MQ7EB3evex8a9Fh6PRU1HjxMqrUzyuOeT0BbppzwtoJZvSqbI/uceqq4rWGXm0jtDtX5agzkned5PHxpkEYJqHAs1xla3a0tUJVrSJWYjqnkIkcjvB2aVw6U803/k/ZaB6ry2iuHzBQ00BLt5EbNks5JGGFllJTvCqFJ8NoEeisX9RknUS5I0MKupcsSkBkDOVi0eWyWKMZd54lUd5JA9HfTeCko1LvkwNeLlCyKl11u0Dx2kJzDaKYwfPkzmV/S270Vq4eLs6kt5a+nARrNXyrZA3TIE2jkKkMpIZSCCNxBG8EHtBrjVzp6I5PdZPd1ortjnUOxLjzgNzeDDB8cjqrAxVHoqlltwNSjUzxuE9LBQI5V9XRc2hlUfC24Lr2lPlr6htDvXvpzBVslTK9mL4inmjfiiha3TNCrVDQqkC6nTbjDhLeHruJicKo/2wfKPDdjqIpWvVfYi9eL5L78g9Kn/k/TxL60TZmJOm21I3SlfGNpyN+B1KMAAdQAFYc5ZnptwNGKsh7VCxR/LJp8zXQtlPwcHlDtkYb/ZUgelq2cBSywzvd/Iz8VO8svIAreBnZURSzMcKqjJJPUBT7aSuxZJt2QXTzLotDFEwa/cYlkXeLdTxSM/O9rDhSiTxDu+xw8fPwGG1SVl2vkBtOCwqhDeaZnO07FmOMknJ3AAfUAK4kkrI63fc0rpw9IcnvxbafRCvO4rvpeZrUuwghoAQB+WT4tb6SP71OYDvl6gMT3bKGrdMwuXkO0XswTXB4yuEX+WMHePFmYf01j/qNS8lDkP4SNotlmVnDYPcoF/zGjrlwcHm9gEdRkIQEd+Wo+FhmrRX/cwdaVoNnm+vRGSEuiDzWjLyXrmeK3T0Zlf0bIWlqnWrQXK7+gaOlOT56A1TIEnNSrATXsKv+7Q85ITwCRjbOe44A9NAxE8tN232/sLRjmmiN0rfm4nlmbjK7PjsycgegYHookIKEVFcCkpZpNmljaNNIkSDLyMFXxY49VdlJRTb4Eim3ZHoDUW7Q8/DF+6tWWBO/YQbbeJctv7hWDiYtWk93qadJrVLhoFVLBQZ5RNLe5bJ5VGZAQsR812yu14gFjTGFp9JUUXtxBVpZYNnnSvQmUKoQVQhcHJZGlm6QSZ903ac6V+bRB0Aw89gXbuAANZGNbqrMto6eY/h0oaPd6lo1mjZhlyMHgahDzxDqpm8uUkbm7a1djNJ2Jk7Kr2uwwAP/p33iP44tayexmdF13fZBZyey+79ImbYCW9nHs28Q4JtZVf6iA5J7cdgpXFLoqWW93Ld8w9F5534LYtysocNJpAqljwUEn0b66lch5buJXuJ2YAtJNISABkku2cAemvSpKEbcEY7vKXmFEsy6KQxxlW0g64kkBBFup+Qh65SOLdVLJPEO77HDx/Ae/RKy7XyA4nO87yeJNOC5iocFUIKoQVQh6Q5Pfi20+iFedxXfS8zWpdhBDQAgD8snxa30kf3qcwHfL1AYnu2UNW6Zh6N5OLbm9G2o7Y9s/1kt+Neexcr1pGrRVqaCSlwoCcs0mNHEedKg+0/hTv6ev5vRi+Jf8ZRNbhmhNp4c1o+wh65OcuHH87BIz7KmlqXWqzlysvuHnpTivUGaZABPoT4DR15cfKmK2sfg3Tl/swKVqdatGPLrfYPDq03LnoDFNAAn1MHMLcXzf8ATpsw988vRXHbsqWJ9FK4jrONLnv5IPS6qc+Qfchh/wAPcZ3nnhv/AKBSP6l24+QzhOyyzKzhoBeWb4uP0qfaadwHfejF8T3ZRFbhmiqECPVGwjAe9uBm3tsYX52Y70jHdwJ7sdRpavN6U4bv2XMNSiu3LZDrUzSskumIJ5Wy8sp2j/MjKAO4bgB2AVXEU1HDuK2SLUpN1U2ehKwTSFUIUfywaTb3U1soCRjZkfZ/1JGUDaftwoAA7vDGzgILJne+3kZ+Jl1soTchlvi1nfrafZ9Coh+1zS/6k+ul4fUNhF1Wyyqzhoi9aNr3Hc7AJYwyBQoySxQgADtyRRKNukjfmilTsuxScjropCiFX0g64dxgrbKR5KdRmI4t1fbspPEO77Hz/AhpSX+3yA9mJJJJJO8k9Z7++mwBiunBVCCqEFUIS+gNX5LoswKxwx75ZpNyIPxbsUfVQataNPTdvZBIU3LyPQOpyxCytxCzNEIwEZxgkdpHVnjisGvm6SWbc06dsqsTNCLgPyyfFrfSR/epzAd8vUBie7ZQ1bpmHpbUg/8AL7T6CP7orzmI72XmzWpdheRN0EIAXLTHnR4PmzIfqYfjT36e/wCX0F8Uv4yjEjLEKu8scAd53D662m7aszrXCTlDce7TEvk28ccC+CIM/wBzNS+EX8eZ8bsLXfXty0BommQIT63fAw2dn1xRc7KOvnZ+mQe9V2R6aWodaUqnN2Xkg1XRRgDBNMggo1rHue3tbEbmVefuB/uyDog96R7v6qVodecqnovJfdhqnVioerD3kL/y1x9MPuCkf1Ltx8vqM4Tsssys4aAXlm+Lj9Kn2mncB33oxfE92URW4Zo80PoyS5mSGIZdzjuA4lj3AZJ8KpUqKEXJloRcnZEprbpKNilrbn/DW2VQ/OP8uVu0scgd3DjQqEGrzn2n7eBepJdmOyMagrnSNpj50fUCamK7mXkSj3iPSVeeNUVQhQHK64Ok5O5IwfZz+NbuAX8K9TNxL/kD/kSYGwcdk7g+wh+wikf1HvV5fcZwnY9SwKQGSM1nmdLO5eNirrDIysOohCQR6qJRSdSKfNFKjai7HmIsTvJJJ3kniSe3vr0hk3MV04KoQVQgqhAj0Rq8giF1esYrY+Qo/eTnsjHUva53faFqlZuWSnq/Zef2DRpq2ae3zGun9YHuAsaqIbaP91Ankr3t57nrY9/aavSoqGr1b3ZWdTNotEXvye/Ftp9EKw8V30vM0qXYQQ0AIA/LJ8Wt9JH96nMB3y9QGJ7tlDVumYeheSy529GW+fk7Sey7AfVisDGxtWkamHd6aCylQwKcqVpzmjLjHFAr+w6sf7QaawcstaP9Aa6vTZS2otoJL+2DeSr843hGDJv7ujj01sYmWWlJry/vQQoq80RWkbszTSSnjI7P7TE/jRYRyxUeRSTu2x/qloz3ReQRHyS+X/kXpNn0Aj00OvPJTci1KOaaRw1g0kbm5mn6pHJX+XOEHoUKPRVqUMkFHkcqSzSbHupej1lulMn7mAGaY/wR9LB8Tsr6apiJuMNN3ovUtSjeWuy1I3S+kGuJ5Jn8qRyx7s8B4AYHoolOChFRXApKTk22W1yF/wCWuPph9wVlfqXbj5fUewnZZZlZw0AvLN8XH6VPtNO4DvvRi+J7soitwzQtf/l9ps8Lu8TpdsNuertDyHj3DqIpRfzVL/4x93+Bju4eL9kCVNi4Yck1pzmk4j1Rq7n2dkfWwpPHStRfiMYZXqHoGsI0hVCHmrXm9E2kLqQHI5wqD3IAn/rXosNHLSiv+5mVWd5tlhchV4ObuYesOsg/qXZP3B6xSH6lHWMvQawj0aLTrMGzhf24kieM8HRlP9QI/GuxdmmcaurHlZkKkqeIOD4jdXp076mPsYrpwVQhlEJIABJJAAAySTuAA6yT1Vy9jqVwtj0bDo8CS8VZrojMdrnKpneGuCPqj9fcq5yraU9I8+fl9w+VU9Zavl9wd0tpSW5lMszl3O7uA6lUcFUdgpinTjCOWIGUnJ3Yzq5U9IcnvxbafRCvO4rvpeZrUuwghoAQB+WT4tb6SP71OYDvl6gMT3bKGrdMwvDkx0osVvZ2zbjNFLIneVmOR4lTn+k1i4yDlOU+TS9jRw8rRiuZYNIDJwvbVZY3jcZWRWVh3MCD9RrsZOLTRxq6sUHoSxe0Gk3kGGghMH9czhAR/SCfA1u1JKp0aXF3/ozoRcM1+GgI02LhPqz8DZ3t1wYoLaI/xS73x3hAD6aVrdapCHq/QPT6sJS9AYpoAFH+W0X2S3z+kQRH/wBpPWKV7yv4R+b/AAH7NPxfyBemgBdfIhbMtpK5GFkl6B7QqgE+Gcj0Gsb9RknUS8DQwq6hY1Z40AvLN8XH6VPtNO4DvvRi+J7sqrVLR8Y27y4Gbe2wdn52U+RGO3fgt2Ab9xrTrzelOG79lzE6UV25bIh9KaQe4meaU5eRsn8AO4DAHcKNCChFRWyByk5O7GtXKly8iegzHDJdOMGY7MefMU7z6W+6Kx/1CreSguBoYWFlmfEsys4aITXPTgs7SWYnpY2Yx2u25fVxPcDRsPS6Woog6s8kWzzWiliAAWZjgAZJJPYOsk16LRGUWTqbPDoq4jjnObm4IWUBujbo29Q+NxkLbJPmj+7OxCliItx7K28fwN0rUmk937FzVkDwqhDztylaINtpCYYwkp51PB/K9T7X1Vv4OpnpLw0MyvDLNgvTQAeaJ0XLcyCKFC7nqHADrLHgFHaapOpGCzSZaMXJ2QRPpGHRwKWjLNdkYe6xlY+orbg8T1c56u5fJKtrPSPLn5/YNmVPSOr5/YE5HLEsxJJOSSckk8ST1mmkrADWunBVCHpDk9+LbT6IV53Fd9LzNal2EENACAPyyfFrfSR/epzAd8vUBie7ZQ1bpmBXrDdvANGNGdl47RJVPYXkc/hSlKKn0l+LaD1G45bci6dTtZo7+3EqYDjdKnWjfpPEHrHfkVkV6DpTs/QfpVFONydoAQAuVbQTyWkj20eWaRHn2fKZI1YDA6yCQe3Ap7BVVGolN+QviINxdii81tmaE2sw5i0srXgxQ3Mve0pwgPesagemlqPXqTn6L0/Iap1Yxj6kHorR7XE0cKeVIwUd2eJPcBk+ijTmoRcnwBxjmaRN6ys15fczaozpEBBAi7+hHuz2YJy2T1HfQaNqdPNN76v1CVLznaPkQ+iNFvcTx26DDu2zv+Tjyie5QCT4UWdRQi5MHGLlLKXrye6SSUXCQ/uLd1hh71RBlu8sxY57CKxMVBxact3qzSoyTTtstAvpUMCPKfo2S5tFhiGXeaMDsHEknuAyT3CmsHNQqZpcmBrxco2RTutukozsWtuc21tkKfnZD5cp8TnHd41r0IPWc+0/bwEakl2Y7IHiaYAhzqPydzXTLJcK0VuN+/c0nco4hf4j6M8QjicZGmrR1fyGaWHctZbF6QQqiqiAKqgBQOAAGAB3YrFbbd2aKVhTzKilnYKqgliTgADiSeyok27IjdiguUTWw6QnVItrmIziIAHLsd21jjk8AOOPEitzC4foY3lu9/Aza1XpHZbCGzopfkvpF17itqrD1Gcg+j701xD/ANP/AK/H/eU7pf7fL8ghI5YksSSxJJJySTxJPWTTaVtgBevJdrgLqEQSt/iIlxv/ANRBuDDtYbg3r692JjMN0cs0dn7Gjh6udWe4d0kMAlyjap+77cbGBPFloyevPFCew4HpA76awmI6Keuz3A1qWePiUvofVeWVpDL/AIeKE4mllBAQ+aBxZ+xR3cMitipXjFK2reyQhGk3e+ljvpbWFFiNrZK0VufLc/vZz2yEcF7EHV6qrCi3LPU1fsvL7nZ1FbLHb5g5TIEyqkkAAkk4AAyST1AdZrh0739jJDIY5UKOuMq3EZAI+oiuRmpK8djsouLsxvVip6Q5Pfi20+iFedxXfS8zWpdhBDQAgD8snxa30kf3qcwHfL1AYnu2UKa3TMCbXwYltl8yygH9pP8A7UthXeMn4sPX0aXgh1yf37WyX10mNqKFAu1kqWeQAbQyM+SfrqmKgpuEHxf0O0JZVKRaOqXKHbXgCuRDP8253E/wNwPhuPdWbXwc6eq1Q3Trxn4MMaUDgdrFycWd0/OYaJycsY8AP27SkY39owabpYypTVt0Anh4Sdwf1o5MJ7q6knFxEA5GypRuioAVRuPUAKPRx0acFHKDqYZyle4+1Q5MvckjSyXG25jZE2E2dgsMFgSTlsZA3dfXVK+O6RZUi1PD5He4XaD1ftrJCsEaxjHSbiTjzmO8+vFK1Ks6rvJ3DRhGGxWGtnue0N1d2zhnvSYodngg/wCodT1gkBQw4Fj1VpUM9TLTmtI6v6ClTLC8o8f+ZMchX+WuPph9wUH9S7cfL6hMJ2WWZWcNDPS9hz8Lwl3jDjZLRlQwB44JBAyMjOOur055JKVrnJK6sBttySWC+U1w/c0ij7qLTb/UKr5IXWFggh0RqdZWxBit4ww4M2Wb0FiSPRS88RVn2pBY0oR2RO0EIQOsOt9pZg89KNvqjTpOf6Rw8TgUelh6lTsoHOrGG7Ka1x15uNIHm1Bjhz0YlyS5zu2yPKOeCjd4nfWvh8LCjq9XzEKtaVTTgbBV0UoJ2X0g46IOCtqpHE9RnI4DgPvc1xD/ANP/AK/B3ul/t8vyCMshZizEszEkknJJO8kntptK2iAGtdOHW0uXidZI2KOpyrKcEGqyipKz2OptO6Lk1O5UopQI7wiKThznCNvHzD47u8cKyK+AlHWnqvf8j9LEp6S0LHRgQCCCDvBHXWeNEJrVqtBfxhJtsbJyrI2ME9eN6n0g92KNRryou8QdSlGasyvbvkafJ5q6Ur1bcZBHiQxB8cCn4/qS4x9xZ4Tkzay5Gmz8NdDZ6xHHvP8AUzYHqNSX6krdWPuRYTmw61b1LtLLpRR5k+ckO0/oOML/AEgUjVxNSr2npyGIUYw2K25amt2uI2jkVpwpSZV34A3qWI3Bt7DHHGOytH9PzqDTWnAVxWW6tuCWg9W5rkGToxQL5c8p2UXwPym7h9VN1K8YabvkgEKblrwL/wBTY41sbdYnMkYjAVyuztDt2erPZWFXbdSTaszTp2yKxM0EuA/LJ8Wt9JH96nMB3y9QGJ7tlCvwNbpmhPyj7r90+bjhT1QofxpXCd0nzv8AMLX7dvIVl0NEXLdc11FH4iNDJ+IrstcRFck3/eh1aUm+bIXQtjz9xDDjIkkRD4FgD9WTRqk8kHLkgcFeSQUaW18vI724aCdhHzrBUIDJsqdkYDA4BC56OONKwwlOVOKktbBp15qbswo0Dyl3DW1zPPHCRAEVNkMu3I7YAySRuUEnA7KWqYKCnGMXuFhiJOLlLgNv2yv/ANmv/lP6Kv8Atq/9e35K/FvkOtceUu4t5RBFHCJBGhm2tptiRhtFVwRnAI3mqYfBQnHM27cC1XESi7JAUNL32lJ47eSdyJGwVGFRV4sSq4BCqCelnhTnR0sPFzS2AZ51ZKLYy1v0os9xiLdbwqIoB1bCbs+LHLZ7xV8PTcIdbd6srVnmlpstjOr+tt1ZKyW7qqu202UVt+MdY7BUq4enVd5IkKsoKyDXVfXm9dZbm5lX3NAOkBGgMkh8iNTjieJPUMdtJ1sLSTUILrP2XMYp1ptOUnoiBblQ0iSTzsYyeAjTA7hkZx40f4Gjy9wXxNTmb23KPpSR1RJFZ3IVVESZJPADdXHgqCV2vcixFVuyJjWnlAurcJbRzq1wm+4lCIQH+bjGzjC9bEZz2bxQaGEpz67WnBfVhKleUeqnrxA3SGuF9MMSXUxHWFIQHxCBQacjhqUdor5/MBKtN7shACTuBJJ6t5JP2kmjA9wwWJdFoGbDaQdcou4i2UjymHAzEHcOr7VLvEOy7H/1+A+lJf7fIEJJCxLMSzMckkkkk8SSeJptK2iAGtdOCqENoo2ZgqgszHCqoJJJ4AAbya42lqzoWrYw6NAe4Cz3vFLfOY4expyPKbrCD8iFc0q+kdI8+L8vuHsqer1fLl5kbHrjfLK0y3Uodjk7wV/8ZBQAeFEeGpOOXL/3nuU6ad73COx5XL1MCRIJO/ZZSfSGx9VLy/TqT2bQVYqa3JIcs0n/AGif+U/oof7av/Xt+S3xb5HG55Y5yPg7aFT2szt9Q2a6v02HGRHi3wQP3muWkr5hCsj9PcIoF2c+kdLHblsUeOGoUlma9WCdapPRewveu1sd92Rc3A4W0bdBD/vyDif4F9OQanSVKvY0XP7ImWNPtavl9yG05p6a6I51gEXyIkGzGg7EQbh47z30anRjT2/viwc6kpbl+8nvxbafRCsLFd9LzNOl2EENACAPyyfFrfSR/epzAd8vUBie7ZRVvHtOq9rAesgVuN2VzNSu7E9yhvnSV13OB7KKv4UDC9zELX7xm+lTsaLslH+rLPKf6SIgfUDXIa15vkkvqSWlOK8zPJ/0LiS4PC1t5ZvSEKqPHLVMVrBQ5tIlDtZuSBgUyBCjTo5iws7f5Uu1dSD+boRf2BqWpderKfLqr6h59WEY+py1GtFa556UfA2qGeTv2PIXxL43deDXcTJqGVbvQ5RXWu9lqQl9dtNI8rnLyMXbxY5Po30aMVFJLgDk3J3YR2A9yaPec7p73MUPasIPwr/1HCj10vL+Sqo8I6vz4BY9SnfiwVpoAO9E6OkuJkhiGXkOB3dpPcBknwqk5qEXJloxcnZEtrbpCPoWluc21tkBvnZD5ch7cnIHdw3GhUIPWpLd+y5BKsl2Y7IHiaYBBhEvvZAHP+fnToA8beJvlHslcbh1gZ7wU3/PK3+C939kH7pX/wAn7AfTgAyBncN5PACuEDCKNdFIHcK2kHGUQ4ItlI3M44c8RwU8PtUbeIdl2Pn+BjSkr/5fIEJZGZizEszElmYkkk8SSeJptKyshc1rpwVQg+0PoiW6kEcKbTcSeCqOtnbgqjtodSpGmryLxg5OyJ+bSsNgpjsWEtwRiW7xuXtW3HUP4+vq6sAVOVZ3qaLgvv8AYK5qnpDfn9gTYkkkkkk5JPEk9ZPbTYAxUOCqEFUIEOjNVyYxcXcgtbY8GcdOTuij4se/h176XnX1ywV38vNho0tM0tEdL7WgIhhsIzbRHc75zNL/ADyDgP4V3fZXI0LvNVd37L0I6tlaCt8waFMgRVCHpDk9+LbT6IV53Fd9LzNal2EENACAPyyfFrfSR/epzAd8vUBie7ZSmgo9q6t186aMeuRRWzVdoSfg/kZ9NXkhzrhLtX123+/IPUxH4VWgrUorwR2q+ux9rn0VsYvMs42I/ikLOftFUw+rnLxfsWq6ZV4GdFfBaLvJOBnligU9y/CvjxGBUn1q8VyTf0Ox0pyfPQhdD6PNxPFAvGV1XwBO8+gZPoo1SeSLlyBQjmkkP9ddICe9mZP3anm4wOASMbAx3HBPpoeGhlppPff+y9aWabHl3/htGRx8Jb1+dftEMZxGD3M+0wqkevWb4R09eJ19Wnbnr6ERq/olrq4jgXdtnpN5qDezHwXP1UarUVODkykIZpJDnWzS63NwTGMQRqIoF7I03Lu7Tvb01WhTcI67vV+Z2rPNLTbgQ1GBhap977PsvLxPTDbn7HkP1DqIpTvqn+sfd/gY7uHi/ZAlTYuFOr1mltEL+5UMM4tIj/qyD5bD5pDv7yPDKtWTqS6KHq+S+7D00orPL0B2+vHmkeWVizucsx6z+XVjqpiMVFWWwFtt3ZwA7K6QMrdE0WgkkAfSDrmOM7xbqRudx86RwXq66UbeIdl2Pn+BhWpK77XyBCeZnZndizMSWYnJJPEk9tNpJKyF27u7NK6cFUITWgdXmnDSyMILVP3k78P5UHF5D2D09QIatZQ6q1ly+/gFhTzavRDjTOsK82bWzQw2ueln95MfOlbs/hG4fUK06Lvnqay9l5HZ1NMsNEDtMARVCCqEJDQ2hZrp9iBC2N7NwVB2ux3Af/Rmh1KsaavJl4QlJ6E4LizsP3YS9uh/qMPgIz/trxkYH5R3dnZQMtStv1Y+78+QS8Ke2r9gd0npKW4kMk8jSOetj9QHADuG6mIQjBWirIFKTk7sa1cqKoQVQh6Q5Pfi20+iFedxXfS8zWpdhBDQAgD8snxa30kf3qcwHfL1AYnu2VBqVFtaQtB/vofZO1+Fa+IdqUvIQpK80MdKEyXMuOLzP/c5/Orw6sF4L6HJayZL8or/APMJ1Hkx7Ea9wSNF+0Gg4Rfwp+b9y9fts31g+DsLCDrdZLh//wAjYT+wVyl1qs5eSO1NIRj6i1K+CFzeH/poSIz/AL03wafUWNdxHWy0+b9lqco6XnyIjV/RZubmKAf6jAE9ijex9Cgmi1anRwcuRSEc0kh1rfpQXF1I6fulxHCOoRxjZXHccFv6qrQhkgk9935nass0tCRtf8Ho5pOE99mOPtW3U9Nu7bbo+GDQ3/JWtwjr6/guupC/F/IFaaABDqlo2Ml7u4H+GtsFh87IfIjXtycE93Hjml683pCG79lzDUortS2RE6X0lJczPNKcu5yewdgHcBgDwotOChFRXAHKTk7sktV9CpLtz3BKWkG+VhxY/JjTtdt3gD4UOtVcbRh2nt9y9OCestkNNYNMvdS84wCKoCxRr5McY8lV8BxPWfVVqVJU42Xr4lZzc3cjQOyilQyghXRaCWVVe/cZiiO8W4PB5B1yHqXqpNt4h5Y9ji+fl4DCSpK73+QI3M7SOzuxZ2OWYnJJPWabSSVkLttu7OddOCqECfR+gI4I1udIbSxtvit13SzePmRdrHf2dWVZVnN5KW/F8F92GVNRWaf9cyN0/p+S6K7QVIo90UKbkjHcOs9rHefqotKjGntvxfMrOo5eRFUUGKoQyikkAAkk4AG8k9gHWa4dCiHVuO2USaRcx5GUto8GZ/5uqNe87+PA0s68p6UtfHh+QypqOs/6GWmtZpJk5mNVt7YcIIuB75G4u3efVV6dBReZ6vm/pyKzqtqy0RB0cEKoQVQgqhBVCHpDk9+LbT6IV53Fd9LzNal2EENACAPyyfFrfSR/epzAd8vUBie7ZVPJyudJW3czH2Ynb8K1cX3Mv+4iVDvENNVIeev7YedOpPgG2j9Qq1d5aUvIrTWaa8zhpyQz3k7LvaWd9n+qQ7I+sCrU0o01fgl8jk9ZvzJLlBkHu14l8i3SOBO4RoAR7W1QsKv47vjd/wBl6769uWh00mOY0ZbRcHupGuH/AJF6EYPcd7eiuQ69aUuWn3Oy6tNLnqZ1ePuayubvg8n+Gg8XG1K3oQAA9pNSr16kafBav6Eh1YOXoiK1a0Qbq4jhB2VJzI3mxrvZvQPrIotap0cHIHThmlY6a06WFzcM6DZiUCOBepYk3IMdWR0j3k1yjTyQs9935naks0rrYZaL0fJcTJDEMvI2FH2k9wGSe4GrzmoRcnsisYuTsiY1t0hH0LO3Obe2yNr52U7nkPpyB2DxoNCD1qS3fsuQSrJdiOyI/V/Qz3cwiQhRgtI7eTGg8pm7h9ZolWqqcbv/APSkIObsh5rPphJNi3tgVtIMiMHjI3ypX7WbfjsHZvqtGm1ec+0/bwLVJp2jHZEDRwQYW9smjEWaZQ984zDC28QA8JJR855q9XHwTcnXeWPZ4vn4LwGElSV3v8gTuZ2kdndizscszHJJPWabSSVkAbbd2c66cOlvA0jKiKzOxwqqMknsArjaSuzqTbsgr9zwaM3yhJ74b1iztRQHqMmPLkHm8B6jSt5V+zpHnxflyQe0ae+svkDOkb+SeRpZnZ3bizfh1Adw3UxCEYK0VZAZScndjarlRVCEzoPVuW5BkysUC+XPKdlF7cH5Tdw+qg1K8YabvkgkKblrwJFtPQWYKaPUtJwa7lUbZ7eZQ7ox3nJx66H0U6mtXbkvrzL9JGHY/sGJpWdizsWZjksxJJPeTvNMpJKyAt33NK6cFUIKoQVQg80Xoua5fYgjeRuxRw/mPADvJqk6kYK8nYtGLk7JE62g7S1/ztxzkg/6e1IYg9kkp6K94G/sNA6WpU7tWXN/RBejhDtv0Rd2pkyPY27RxiJDGNlAxbZHUNo7z4msbEJqpJN3NCnbKrE1QS4Dcsh/5a30kf207gO+XqAxPdsqzk7OLzb+agnf1RMP/atPF93bm18xKguvflcxybYF4sm7EEMsvsxkfawqYzu7c2l7naHbvyOOoFsJb+32j0UbnXPdGC5z6QKtipZaUv6/srRV5ojQWu7nd+8uJv7pX/NqJpTh4JfIrrKXmSuvF0Jb544t6RbNvCo7I+gAPFtr10LDRy0ry46v1L1tZ2XkddeZFiaGyQgraR7LEdcz9KU+vA9BrmGTknUf+Xy4Ha2loLgbI3uPRxOcT3+4dq2ynee7nG3d6iud5V8I/P8ABOxT8X8gW2h2imgAWo3vfZ7XC8vE6PbFbnr7nk6usDsIpTvqn+sfd/gY7uHi/ZAxZWzSyJFEu07kKqjrJ/Dv6qak1FNvYAk27IJNYLyO0iNhbuGJObyVf9Rx/pqfm03+Jz35WpRdSXSzXkuXj5sNN5Fkj6grtDtpqwAMLWBNGIs8wVr1xmCFv9EHhLKPP81Tw8eCkm67yx7PF8/BDCSprM9+HgCdzdNI7PI5Z2OWZjkkntpqMVFWQBtt3Zz2h2iunCR0HoaW7k5uEA4GXYnCovWztwAodSpGmryLwg5OyJq401BZIYbBtqUjEt5wJ7VgHyE/i4n1GgqlKq81XbgvuFc1DSG/P7AoX7/rpqwAW0O0VDh3sbR5nEcSNI7cFUZP/wDO+qykoq8tEWSbdkEp0daWO+7Zbm5H/TRt0EP+9IOJ/gX05FLZ6lXsaLnx9EGyxp9rV8iG03rBNdEc642F8iJAFjQdiINw3bs8e+j06MafZ/viwU5yluRm0O0UQoLaHaKhBbQ7RUILaHaKhCT0LoK4uiRBGWA8p+CL/M56I3b+2hVKsKfaZeNOUtkS3uTR9r++l92yj/SgbZiB/im4t/RQs1ap2VlXN7/0Ey04b6sZ6U1tnlTmkKW8HVDANhf6iOkx7cnHdV4YeMXmer5vUrKrJqy0XgQO0O6jgj0jye/Ftp9EK87iu+l5mtS7CCKgBDSWJWGGUMOwgH7a6nbYhxFhF81H7C/lXcz5nLIQsIvm4/ZX8qmaXMlkIWEXzcfsL+VTNLmSyENHxfNR+wv5VM0uZLIQ0fF81H7C/lUzS5kshe98XzUfsL+VTNLmSyEbCL5uP2V/KpmlzJZC974vmo/YX8qmaXMlkI2ER4xx+yv5VMz5kshCwiHCOP2V/KpmlzJZC974vmo/YX8qmaXMlkL3vi+aj9hfyqZpcyWQjYRHjHH7K/lUzS5kshe98XzUfsL+VTNLmSyF73xfNR+wv5VM0uZLIyLCLhzce/j0V/KpmfMlkY974vmo/YX8qmaXMlkL3vi+aj9hfyqZpcyWQve+L5qP2F/KpmlzJZGVsYhwjjHgq/lXMz5ksjHvdF81H7C/lXc0uZLIXvfF81H7C/lUzS5kshe98XzUfsL+VTNLmSyF73xfNR+wv5VM0uZLIXvfF81H7C/lUzS5kshe98XzUfsL+VTNLmSyM+4YsY5tMdmyv5VzM+ZLIx73xfNR+wv5V3NLmSyF73xfNR+wv5VM0uZLIXvfF81H7C/lUzS5ksjuiBRgAADgBuAqp0yGHbUIQevOkZbewuJoR8IijZ3ZxlgC2P4VJb0UfDQjOqoy2B1ZOMG0A+itE2zwRXEml5xK+wXPujHSJGU2c7Q37u7jTk6k1JwVNW8gEYxcU3L3CrlH0tNa2YkgbZfnEXOA245B3N10rhKcalS0uQatJxjdC1Ue7eQtPJcBVGObnggjLE/KUxu24YO7PXUrdGlaKXo2/mkdhmvqyE1i1mvYNIS80OdtrdI5JogF2thhhipxncelx+rOD0qFKdJX0bukwU6k1N22RM6h6ZlvLaeQyE/DSLExVRhABsZAHHfk5oOJpRpTStwVy9KbnFshoJtItpB7L3cvQgEvOe549+WVcYzu8rjn0UZqiqSqZONtwd6mfJfhfYkuUPTNxbtaLbswM0hRgiI7HcMbIcgbXpFCwtOE1Jy4BKspJpLiSWqRuWDPcSynO4RzQxRsuPlfBswIOR19VDr5FpFeqbfzLQzcWBendb7mKa+HPyosDhYtm3R0yy5VZHIGzk4Az9dOU8PCUYaLXfX5IBOrJOWu3gGGkL+9XRglWNPdhRMqSoAZiAcZbBO/cM8d2/gVIwpOtZvqhpOahdbkRqhp2ZrsQXE1yHMZYRT20cZYjG9HRiCg6W446t/EUWvSioZopeabfzK05vNZv2D2kg4qhCtdLaw3Yv7qGOS45uIIVEFtHMRtLk7WSMDPDjWhCjT6KMmld83YVlUlna5eFyd1t0vPY2KMHWSZnWPnXUKo2yemyjcAAMeOKDQpxq1bWst7BKknCAxtNK3VtfW1tNcx3aXKseiio0ZVc56JOUPDf2Hsq7p050pTjHLb3KqUozUW73OeuGsU8N+IVllSH3Nzrc1AsrAhyCSCNyYG89W7trtCjGVLNbW9tXYlSo1O3hyuTXJ/pO4uLXnbjB2nbmnwql4/ksygkKc53d1BxUIQnlj6+ZejKUo3YS0uFNJh0T4GoiFL6BtVfRT3cl/cx3CByv8AiGwSvkjYJyc7h6a2KsrV8igmvISWtPM5a+Ycppuf3k91FsTi329rA3kcGxjHSGD6aSdKHxOThcPnl0WbjYdzaTufepJ4dl7l4YmG2VUFn2M8cDPSOB1nA66qqcOncZaRuyKUujUlvYh9U9Ozm7SC5muVdkZhFPbRptEdcboxyoG1xxwHhRa9KCp5oJeab90ytObzWk/Y5azadvF0k1tA02wIFk2YYYZGznB/eMo2fTxxu7O0aVN0c8rb21bXyuSU5dJlXIMdXxKIFM0jSO3SJZFRlyAdllUkArwNKVcubqoNC9tSv7XlDc3quZojZyTtCsYKbargBZT8rYLZO/q9FPywa6O1nmSvfh5CyrvNvpsGWu97dRW6mzUGVpFU+SWCYYsUViAz7h0ezJ6qTw8acpdfYPUckuqRmpGm5JZ5YZppy6IGEVxbpE4Gd7ZQkMu9ccOJouIpKMVKKVuadytObbab9iHvtP3zX15DE9wUhZNkQwQSbIZc9Mu6nGeGNo8ezeWNGkqUZO13zb+iZRzm5NLgWHYQsIlWR+dbGGfZA2t5+SNw8KQk1e6Vhhbag/ealxyYHOMq4UFUGzkqW2TuPVzj+Oe4UeOJa4f9/wAgbpJhQygggjIPEGlgoO/8CaP29v3JFnwOz7Odn6qY+KrWtmYPoYciU0poeG4jEU0YeMEELvAyOHAjhQoVJQeaL1LSipKzG2jNV7W3k5yGEI+CMhnO44yN5I6hVp16k1aTOKnFO6Q8j0XEszzhAJXUK7ZO9RwGM43eFVc5OOXgWyq9zXROiIbZSkCBFZixAJxk8TvPcKk6kpu8mcjFR2MpomETtcBBzzLsF8nJXccYzjGQOqp0ksuS+hMqvm4nLTGgre62fdEYk2CSuSwwTx4Edldp1Z0+y7ElCMtzXRGr1vbMzQRBCwAbBY5AyRxJ7TUnWnNWkzkYRjsYk1dtmE4aIEXBBmBLdMg5Gd/V3VFWmrWe2x3JHXxO0+hoHgFu8YeEAAI2WGBw4nO7q7MCuKpJSzJ6kyq1hvonVm1tnLwwqjkY2ssTjsBYkgdwq061SatJnIwjHVIl6EXFUIMrfRUSTSTqmJZQA7ZbpY4ZGcbqu6knFRb0RVRSdzveWiSo0ciK6MMMrAEHxFVjJxd0daT0ZG6G1XtLVi8ECRsRgsMk47ASSQO4USpXqVFaTuVjTjHZDt9FQmbnyg53Y5vbyfIJzs4zjGd/Cq9JLLlvpudyq9xaI0TDbR83AmwmchQWIBPHGScVJ1JTd5PUkYqKsh7VCxhlyCD11CA3HqDo5SCLSLI4Z2iPUTg0w8XWf+QLoYcicvbGOWJopFBjYYK7wCOzd1UGMnF5luEaTVmcZdDwNALdo1aEBVEbZIwuNkb+zAx4CuqpNSzp6nMqtbgNtFasWls/OQwqr4xtZYkDsBYnA8KtOvUmrSZyNOMXdIxpPVW0uJOdmhDyEAbRLg4HAbjwqQr1ILLF6ElTjJ3aHVjoaGGJoY02Y2zlQW+UMHfnIz41WVSUpZnudUUlZHKXV62a3FsYUMAAATfjAORvzniO2uqtNTzp6kyK1jrpLQ0FxGsc0ayIpBUNk4IGAQc52sE7+O81yFSUHeLsRxTVmc9D6v29rtGCJUL42jvJOOALEk47q7OrOfaZIwjHYa3mp1lLI0skCs7nLNtPknhvw3ZVo4ipFWT0KulFu7RK2NmkMaxxrsoowo3nA9O+hyk5O7LpJKyHFVOkHrtptrOyluEUMyBQoPDLMFBPcC2cdeKNh6Sq1FFg6s8kWwc0bonSjpFcHSijnNhmQQx7IViMhW4E4O7o7zjxpidSgm4qn7sGo1HrmJbWTWGdLmKztI4nnkjMhaYsEVASMkLvJJB4d3oFSowcHUm9FpoWnUalljuY1e1kmla6guI40ubUAsYyWjYOpZSM7x4E9Y9Eq0YxUZRfVf8AZ2E27p7oEI+VOcWkjyxRJOVWS36L83Km2FceXnaHSPHq9bbwEHUSi3bZ817APiJZdd+AY63aTvbeHn7cWzRxxF5ed5zOR5gU9meJ7N9KUIUpyyyvdvS1vcNUlNK8bC0HpS9a0kuLhbYZhEkIi5zzGY84GP8ALwPbvqVIUlNQhfezvb2JCU3FuVvAF9D8otxI1tn3JIZpFVoYhMJUBOCxySuBjJpmpg4RUt1bi7WYKNeTttr5hFpbWG6e8ezsY4C8SK8r3BfZG1vAUJvJwRvpeFGmqaqVG7PawWU5OWWHuc7PW+SSxu5jGiXFoZFdCSyF4xncQQdk+PrrssPFVYxvdSt7nFVbg3xQQ6uXzT2sEzhQ0sSOwUEAFlBwMknG/toFWKhNxXBhYNuKbJGhlgDudeZFvSoSP3Es4t3m37QlK5O/axshiATjqNOrCxdO9+ta9vAXdZqfhsSev+n57OOE2yRySSzLEFcMcllYjGGG/IA9NDwtKFSTzuySuWrTlFLKMdW9eDeXcUKBAhgZ5VKsHSVW2SvlYxvzw/8Ai9XC9HTcnz05NHIVs0rI4S6zaQe4vo7dLQpZkZEnOhmVgzbiGI2sKeOBwqyoUVCDk31vIr0lRyklbQKtWNMC7tYrgLs84uSvHBBKkZ6xkHfStan0c3DkGhLNFMF+U/S80DWYimkhWWRlkMahzs9HgpBywycAcaZwdOM1LMr2BV5ONrM11F0ndyXUqNJPPaiMESzwc0RJkdEbhkYz/wDHX3EwpqCaSUvB3JTlJya3REz8o9yvPHNkWimaNYdmYSSBX2crhiuT+FFWDg7b6q99LIo68lfYItddaprUWhjWNfdBIfnVkbY3KeCEHdkgjBpfD0I1M1+HK31CVako2txHurOkbq4jkkZrZlIIiKRzr0xnO2shB2fJ4Y66pWhTg0lfx1X0LU5Skrv6kDonXuedbWJUiF1LO8c6FXxGkeSxA287WyV4nBOaPPCwg5Nt5UrrxuDjWk7LjfUca264T216LaPmFQwiTakjmc52mGMRnPVxxXKGHhOlnd97br6kqVZRnlXLxJWTS9zHo6W6cwNIsZkj2FkCFNkMNpWYMCd/X2eFC6ODrKCvbbgEzSyOTBe25SJiII3jjjuXnjV0ZX2TDLvV4+n2EcSeNMvBQ1ad42f9rmB6eWie9yZ181gvrIGaNbVrfKqNvnOc2m47gQuzn00HDUaVXqu9/SxetOcNVaw80npS8trCeecW3Px71EYkMZXo8ckNne3X2VSFOlOqoxvZ/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jqnhfnYCsPFE3p/VeG6MbuZY5YshJYpGR1B4jaHH09/aaDSryp3S1T4MJKmpamdCasQ2qSLHtlpv3krsXkY4IyWPZk7uG89tSpXlNpvhsiRpqOwxudRLWSzjs35wxxElGyu2uSSQG2eBzjhV1i6iqOot2VdGLjlJrSmi1nt3t3Ztl02GIwGx19WMnwoMJuMlJF3G6sKLRarbC2BbYEfN53bWzs7PZjOO6o5tzz+pFHq5SIg1LgT3LsPMrWgYRuGXJVjkq/Rwy8RjHWaK8TJ5rpdYoqSVrcDrpvVGG4lE23PDMF2TJBI0bFexiOIrlPEShHLZNeKudlTUnfib2+qlvHaSWkYZY5Q22wOXYtuYljnpEbvsrjxE3NTe6J0cVHKhronUtLd42S6vSsXkxvOxjwBgApjGyBwHVgVeeJc004rXw1/skaeXiwldcgjJGRxHEd4zSwQE/2cWHMmIxbTHOZjgy72LZ28cd+OHCmvjaubNf04AeghlsS2kdXkmW2WR5D7mkSRGyuWeMYBfo7+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wFcqVc6tZLyOxhl4jXRmqNvBdy3abXOy7W0CRsjaIY7IxkEkdvWatPETnTVN7I5GlFScka6W1TjnuPdPPXEUoQRgxOF6OSceSTxNSGIcYZLJrfU5KknLNc7/8ADqm2ltnmnkWXIZ5HDPhgAQCVwBgdnWa50zzqaSVi2Tq2uN7/AFNt5fcxbbDWuzzbjZDEJjZDnZ3jIzjxrscTOOa3ErKlF2vwHusugY72HmZS4XaDdAgHI4cQd1VpVXSlmiWnBTVmdtN6LW5geCQsEkGGK4BxkHdkEdXZVac3CSkuB2UcysNNJasQT28cEu2RFs824bZdSowGDLjfjuxV4V5Qm5LicdNNWZz0FqpDbSNMGmlmZdkyzyGR9njgE8BwrtTESmsuiXJKxI01F34nManW/M3MDbbJcytM+1skiR8ZZDs7iMDHZU+JnmjLkrHOjVmnxJbQ+jlt4Y4ELFY12VLYzgcM4AodSbnJyfEtGOVWHlULH//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60" name="Picture 36" descr="http://www.biomarkerbliki.org/files/user_15/cdc_logo.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26696" y="4275956"/>
            <a:ext cx="157078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55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0922" y="1485598"/>
            <a:ext cx="10145989" cy="5029200"/>
          </a:xfrm>
        </p:spPr>
        <p:txBody>
          <a:bodyPr rtlCol="0">
            <a:noAutofit/>
          </a:bodyPr>
          <a:lstStyle/>
          <a:p>
            <a:pPr rtl="0">
              <a:spcBef>
                <a:spcPts val="2397"/>
              </a:spcBef>
              <a:spcAft>
                <a:spcPts val="0"/>
              </a:spcAft>
            </a:pPr>
            <a:r>
              <a:rPr lang="fr" noProof="0">
                <a:latin typeface="Calibri" pitchFamily="34" charset="0"/>
                <a:cs typeface="Calibri" panose="020F0502020204030204" pitchFamily="34" charset="0"/>
                <a:sym typeface="Wingdings" pitchFamily="2" charset="2"/>
              </a:rPr>
              <a:t>La garantie couvre les réparations de l’équipement GeneXpert et le remplacement de toutes les pièces.</a:t>
            </a:r>
          </a:p>
          <a:p>
            <a:pPr rtl="0">
              <a:spcBef>
                <a:spcPts val="2397"/>
              </a:spcBef>
              <a:spcAft>
                <a:spcPts val="0"/>
              </a:spcAft>
            </a:pPr>
            <a:r>
              <a:rPr lang="fr" noProof="0">
                <a:latin typeface="Calibri" pitchFamily="34" charset="0"/>
                <a:cs typeface="Calibri" panose="020F0502020204030204" pitchFamily="34" charset="0"/>
                <a:sym typeface="Wingdings" pitchFamily="2" charset="2"/>
              </a:rPr>
              <a:t>La garantie initiale est gratuite à l'exception des coûts annuels liés à l’étalonnage</a:t>
            </a:r>
          </a:p>
          <a:p>
            <a:pPr lvl="1" rtl="0">
              <a:spcBef>
                <a:spcPts val="599"/>
              </a:spcBef>
              <a:spcAft>
                <a:spcPts val="0"/>
              </a:spcAft>
            </a:pPr>
            <a:r>
              <a:rPr lang="fr" sz="2800">
                <a:latin typeface="Calibri" pitchFamily="34" charset="0"/>
                <a:cs typeface="Calibri" panose="020F0502020204030204" pitchFamily="34" charset="0"/>
                <a:sym typeface="Wingdings" pitchFamily="2" charset="2"/>
              </a:rPr>
              <a:t>Un kit d’étalonnage doit être acheté séparément.</a:t>
            </a:r>
          </a:p>
          <a:p>
            <a:pPr rtl="0">
              <a:spcBef>
                <a:spcPts val="2397"/>
              </a:spcBef>
              <a:spcAft>
                <a:spcPts val="0"/>
              </a:spcAft>
            </a:pPr>
            <a:r>
              <a:rPr lang="fr" noProof="0">
                <a:latin typeface="Calibri" pitchFamily="34" charset="0"/>
                <a:cs typeface="Calibri" panose="020F0502020204030204" pitchFamily="34" charset="0"/>
              </a:rPr>
              <a:t>A compter de 2014, une extension de garantie peut être achetée chaque année contre 2’900 USD par an (ou en tant que paquet de garantie de 3 ans à un prix réduit) pour couvrir l’équipement après la fin de la garantie initiale de 2 ans.</a:t>
            </a:r>
          </a:p>
          <a:p>
            <a:pPr lvl="1" rtl="0">
              <a:spcBef>
                <a:spcPts val="599"/>
              </a:spcBef>
              <a:spcAft>
                <a:spcPts val="0"/>
              </a:spcAft>
            </a:pPr>
            <a:r>
              <a:rPr lang="fr" sz="2800">
                <a:latin typeface="Calibri" pitchFamily="34" charset="0"/>
                <a:cs typeface="Calibri" panose="020F0502020204030204" pitchFamily="34" charset="0"/>
                <a:sym typeface="Wingdings" pitchFamily="2" charset="2"/>
              </a:rPr>
              <a:t>Un kit d’étalonnage est inclus dans le prix de l’extension de garantie.</a:t>
            </a:r>
            <a:endParaRPr lang="en-GB" sz="2800" dirty="0">
              <a:latin typeface="Calibri" pitchFamily="34" charset="0"/>
              <a:cs typeface="Calibri" panose="020F0502020204030204" pitchFamily="34" charset="0"/>
            </a:endParaRPr>
          </a:p>
        </p:txBody>
      </p:sp>
      <p:sp>
        <p:nvSpPr>
          <p:cNvPr id="10"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La garantie du GeneXpert (2 sur 3)</a:t>
            </a:r>
          </a:p>
        </p:txBody>
      </p:sp>
    </p:spTree>
    <p:extLst>
      <p:ext uri="{BB962C8B-B14F-4D97-AF65-F5344CB8AC3E}">
        <p14:creationId xmlns:p14="http://schemas.microsoft.com/office/powerpoint/2010/main" val="6423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06" t="27794" r="20531" b="19106"/>
          <a:stretch/>
        </p:blipFill>
        <p:spPr bwMode="auto">
          <a:xfrm>
            <a:off x="667622" y="1445474"/>
            <a:ext cx="8887162" cy="51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La garantie du GeneXpert (3 sur 3)</a:t>
            </a:r>
          </a:p>
        </p:txBody>
      </p:sp>
      <p:sp>
        <p:nvSpPr>
          <p:cNvPr id="6" name="Rectangle 5"/>
          <p:cNvSpPr/>
          <p:nvPr/>
        </p:nvSpPr>
        <p:spPr>
          <a:xfrm>
            <a:off x="3176114" y="2817950"/>
            <a:ext cx="1146548" cy="304674"/>
          </a:xfrm>
          <a:prstGeom prst="rect">
            <a:avLst/>
          </a:prstGeom>
        </p:spPr>
        <p:txBody>
          <a:bodyPr wrap="none" lIns="104170" tIns="52085" rIns="104170" bIns="52085" rtlCol="0">
            <a:spAutoFit/>
          </a:bodyPr>
          <a:lstStyle/>
          <a:p>
            <a:pPr rtl="0"/>
            <a:r>
              <a:rPr lang="fr" sz="1200">
                <a:latin typeface="Calibri" pitchFamily="34" charset="0"/>
              </a:rPr>
              <a:t>  </a:t>
            </a:r>
            <a:r>
              <a:rPr lang="fr" sz="1300">
                <a:latin typeface="Calibri" pitchFamily="34" charset="0"/>
              </a:rPr>
              <a:t>Qualification</a:t>
            </a:r>
          </a:p>
        </p:txBody>
      </p:sp>
      <p:sp>
        <p:nvSpPr>
          <p:cNvPr id="9" name="Rectangle 8"/>
          <p:cNvSpPr/>
          <p:nvPr/>
        </p:nvSpPr>
        <p:spPr>
          <a:xfrm>
            <a:off x="2468109" y="3251931"/>
            <a:ext cx="2162400" cy="289321"/>
          </a:xfrm>
          <a:prstGeom prst="rect">
            <a:avLst/>
          </a:prstGeom>
        </p:spPr>
        <p:txBody>
          <a:bodyPr wrap="none" lIns="104170" tIns="52085" rIns="104170" bIns="52085" rtlCol="0">
            <a:spAutoFit/>
          </a:bodyPr>
          <a:lstStyle/>
          <a:p>
            <a:pPr rtl="0"/>
            <a:r>
              <a:rPr lang="fr" sz="1200">
                <a:solidFill>
                  <a:srgbClr val="00B0F0"/>
                </a:solidFill>
                <a:latin typeface="Calibri" pitchFamily="34" charset="0"/>
              </a:rPr>
              <a:t>(envoyez immédiatement le rapport à Cepheid)</a:t>
            </a:r>
          </a:p>
        </p:txBody>
      </p:sp>
      <p:sp>
        <p:nvSpPr>
          <p:cNvPr id="12" name="Rectangle 11"/>
          <p:cNvSpPr/>
          <p:nvPr/>
        </p:nvSpPr>
        <p:spPr>
          <a:xfrm>
            <a:off x="9288808" y="1551331"/>
            <a:ext cx="1221010" cy="657799"/>
          </a:xfrm>
          <a:prstGeom prst="rect">
            <a:avLst/>
          </a:prstGeom>
        </p:spPr>
        <p:txBody>
          <a:bodyPr wrap="square" lIns="104170" tIns="52085" rIns="104170" bIns="52085" rtlCol="0">
            <a:spAutoFit/>
          </a:bodyPr>
          <a:lstStyle/>
          <a:p>
            <a:pPr rtl="0"/>
            <a:r>
              <a:rPr lang="fr" sz="1200">
                <a:solidFill>
                  <a:srgbClr val="00B0F0"/>
                </a:solidFill>
                <a:latin typeface="Calibri" pitchFamily="34" charset="0"/>
              </a:rPr>
              <a:t>(envoyez immédiatement le rapport à Cepheid)</a:t>
            </a:r>
          </a:p>
        </p:txBody>
      </p:sp>
    </p:spTree>
    <p:extLst>
      <p:ext uri="{BB962C8B-B14F-4D97-AF65-F5344CB8AC3E}">
        <p14:creationId xmlns:p14="http://schemas.microsoft.com/office/powerpoint/2010/main" val="18131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rtlCol="0"/>
          <a:lstStyle/>
          <a:p>
            <a:pPr rtl="0"/>
            <a:r>
              <a:rPr lang="fr" sz="2400">
                <a:solidFill>
                  <a:srgbClr val="421C5E"/>
                </a:solidFill>
                <a:latin typeface="Calibri" pitchFamily="34" charset="0"/>
              </a:rPr>
              <a:t>Au cas où Cepheid a désigné un fournisseur de services local autorisé (ASP), le fournisseur rendra certains services à titre gratuit, à savoir : </a:t>
            </a:r>
          </a:p>
          <a:p>
            <a:pPr lvl="1" rtl="0"/>
            <a:r>
              <a:rPr lang="fr" sz="2000">
                <a:solidFill>
                  <a:srgbClr val="421C5E"/>
                </a:solidFill>
                <a:latin typeface="Calibri" pitchFamily="34" charset="0"/>
              </a:rPr>
              <a:t>Le changement ou le swapping des modules après l’étalonnage, en cas de besoin ; toutefois, </a:t>
            </a:r>
            <a:r>
              <a:rPr lang="fr" sz="2000" i="1">
                <a:solidFill>
                  <a:srgbClr val="421C5E"/>
                </a:solidFill>
                <a:latin typeface="Calibri" pitchFamily="34" charset="0"/>
              </a:rPr>
              <a:t>le</a:t>
            </a:r>
            <a:r>
              <a:rPr lang="fr" sz="2000">
                <a:solidFill>
                  <a:srgbClr val="421C5E"/>
                </a:solidFill>
                <a:latin typeface="Calibri" pitchFamily="34" charset="0"/>
              </a:rPr>
              <a:t> </a:t>
            </a:r>
            <a:r>
              <a:rPr lang="fr" sz="2000" i="1">
                <a:solidFill>
                  <a:srgbClr val="421C5E"/>
                </a:solidFill>
                <a:latin typeface="Calibri" pitchFamily="34" charset="0"/>
                <a:sym typeface="Wingdings" pitchFamily="2" charset="2"/>
              </a:rPr>
              <a:t>prix des nouveaux modules n'est pas inclus, à moins qu’ils ne fassent l’objet d’une garantie</a:t>
            </a:r>
            <a:endParaRPr lang="en-GB" sz="2000" i="1" dirty="0">
              <a:solidFill>
                <a:srgbClr val="421C5E"/>
              </a:solidFill>
              <a:latin typeface="Calibri" pitchFamily="34" charset="0"/>
            </a:endParaRPr>
          </a:p>
          <a:p>
            <a:pPr lvl="1" rtl="0"/>
            <a:r>
              <a:rPr lang="fr" sz="2000">
                <a:solidFill>
                  <a:srgbClr val="421C5E"/>
                </a:solidFill>
                <a:latin typeface="Calibri" pitchFamily="34" charset="0"/>
              </a:rPr>
              <a:t>La réparation de pièces de l'équipement GeneXpert ; toutefois,</a:t>
            </a:r>
            <a:r>
              <a:rPr lang="fr" sz="2000" i="1">
                <a:solidFill>
                  <a:srgbClr val="421C5E"/>
                </a:solidFill>
                <a:latin typeface="Calibri" pitchFamily="34" charset="0"/>
                <a:sym typeface="Wingdings" pitchFamily="2" charset="2"/>
              </a:rPr>
              <a:t> le prix des pièces n'est pas inclus, à moins qu’elles ne fassent l’objet d’une garantie</a:t>
            </a:r>
            <a:endParaRPr lang="en-GB" sz="2000" i="1" dirty="0">
              <a:solidFill>
                <a:srgbClr val="421C5E"/>
              </a:solidFill>
              <a:latin typeface="Calibri" pitchFamily="34" charset="0"/>
            </a:endParaRPr>
          </a:p>
          <a:p>
            <a:pPr lvl="1" rtl="0"/>
            <a:r>
              <a:rPr lang="fr" sz="2000">
                <a:solidFill>
                  <a:srgbClr val="421C5E"/>
                </a:solidFill>
                <a:latin typeface="Calibri" pitchFamily="34" charset="0"/>
              </a:rPr>
              <a:t>Passer des commandes pour les cartouches GeneXpert</a:t>
            </a:r>
          </a:p>
          <a:p>
            <a:pPr lvl="1" rtl="0"/>
            <a:r>
              <a:rPr lang="fr" sz="2000">
                <a:solidFill>
                  <a:srgbClr val="421C5E"/>
                </a:solidFill>
                <a:latin typeface="Calibri" pitchFamily="34" charset="0"/>
              </a:rPr>
              <a:t>Installation sur place et formation d’un jour lors de l'installation.</a:t>
            </a:r>
          </a:p>
          <a:p>
            <a:pPr rtl="0"/>
            <a:r>
              <a:rPr lang="fr" sz="2400">
                <a:solidFill>
                  <a:srgbClr val="421C5E"/>
                </a:solidFill>
                <a:latin typeface="Calibri" pitchFamily="34" charset="0"/>
              </a:rPr>
              <a:t>Toutefois, les frais de déplacement des ASP (tels que les vols et l’hébergement) NE sont PAS inclus.</a:t>
            </a:r>
          </a:p>
          <a:p>
            <a:pPr rtl="0"/>
            <a:r>
              <a:rPr lang="fr" sz="2400">
                <a:solidFill>
                  <a:srgbClr val="421C5E"/>
                </a:solidFill>
                <a:latin typeface="Calibri" pitchFamily="34" charset="0"/>
              </a:rPr>
              <a:t>Une formation complémentaire peut être assurée sur la base d’un honoraire. </a:t>
            </a:r>
          </a:p>
        </p:txBody>
      </p:sp>
      <p:sp>
        <p:nvSpPr>
          <p:cNvPr id="7"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Fournisseurs de services autorisés</a:t>
            </a:r>
          </a:p>
        </p:txBody>
      </p:sp>
    </p:spTree>
    <p:extLst>
      <p:ext uri="{BB962C8B-B14F-4D97-AF65-F5344CB8AC3E}">
        <p14:creationId xmlns:p14="http://schemas.microsoft.com/office/powerpoint/2010/main" val="255104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8" name="Rectangle 8"/>
          <p:cNvSpPr>
            <a:spLocks noChangeArrowheads="1"/>
          </p:cNvSpPr>
          <p:nvPr/>
        </p:nvSpPr>
        <p:spPr bwMode="auto">
          <a:xfrm>
            <a:off x="0" y="15205"/>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dirty="0">
                <a:latin typeface="Calibri" pitchFamily="34" charset="0"/>
              </a:rPr>
              <a:t>Aperçu de </a:t>
            </a:r>
            <a:r>
              <a:rPr lang="fr" sz="3600" dirty="0" smtClean="0">
                <a:latin typeface="Calibri" pitchFamily="34" charset="0"/>
              </a:rPr>
              <a:t>l’</a:t>
            </a:r>
            <a:r>
              <a:rPr lang="fr-CH" sz="3600" dirty="0" smtClean="0">
                <a:latin typeface="Calibri" pitchFamily="34" charset="0"/>
              </a:rPr>
              <a:t>entretien</a:t>
            </a:r>
            <a:endParaRPr lang="fr" sz="3600"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6919693"/>
              </p:ext>
            </p:extLst>
          </p:nvPr>
        </p:nvGraphicFramePr>
        <p:xfrm>
          <a:off x="795334" y="1613794"/>
          <a:ext cx="8437417" cy="5790041"/>
        </p:xfrm>
        <a:graphic>
          <a:graphicData uri="http://schemas.openxmlformats.org/drawingml/2006/table">
            <a:tbl>
              <a:tblPr firstRow="1" bandRow="1">
                <a:tableStyleId>{5C22544A-7EE6-4342-B048-85BDC9FD1C3A}</a:tableStyleId>
              </a:tblPr>
              <a:tblGrid>
                <a:gridCol w="3121444"/>
                <a:gridCol w="5315973"/>
              </a:tblGrid>
              <a:tr h="507354">
                <a:tc>
                  <a:txBody>
                    <a:bodyPr/>
                    <a:lstStyle/>
                    <a:p>
                      <a:pPr algn="ctr" rtl="0"/>
                      <a:r>
                        <a:rPr lang="fr" sz="2200" b="1" dirty="0">
                          <a:solidFill>
                            <a:schemeClr val="bg1"/>
                          </a:solidFill>
                          <a:latin typeface="Calibri" pitchFamily="34" charset="0"/>
                        </a:rPr>
                        <a:t>Fréquence</a:t>
                      </a:r>
                      <a:endParaRPr lang="en-US" sz="2200" b="1" dirty="0">
                        <a:solidFill>
                          <a:schemeClr val="bg1"/>
                        </a:solidFill>
                        <a:latin typeface="Calibri" pitchFamily="34" charset="0"/>
                      </a:endParaRPr>
                    </a:p>
                  </a:txBody>
                  <a:tcPr marL="83807" marR="83807" marT="41825" marB="41825">
                    <a:solidFill>
                      <a:srgbClr val="003FBC"/>
                    </a:solidFill>
                  </a:tcPr>
                </a:tc>
                <a:tc>
                  <a:txBody>
                    <a:bodyPr/>
                    <a:lstStyle/>
                    <a:p>
                      <a:pPr algn="ctr" rtl="0"/>
                      <a:r>
                        <a:rPr lang="fr" sz="2200" b="1">
                          <a:latin typeface="Calibri" pitchFamily="34" charset="0"/>
                        </a:rPr>
                        <a:t>Tâche</a:t>
                      </a:r>
                      <a:endParaRPr lang="en-US" sz="2200" b="1" dirty="0">
                        <a:latin typeface="Calibri" pitchFamily="34" charset="0"/>
                      </a:endParaRPr>
                    </a:p>
                  </a:txBody>
                  <a:tcPr marL="83807" marR="83807" marT="41825" marB="41825">
                    <a:solidFill>
                      <a:srgbClr val="003FBC"/>
                    </a:solidFill>
                  </a:tcPr>
                </a:tc>
              </a:tr>
              <a:tr h="1201584">
                <a:tc>
                  <a:txBody>
                    <a:bodyPr/>
                    <a:lstStyle/>
                    <a:p>
                      <a:pPr rtl="0"/>
                      <a:r>
                        <a:rPr lang="fr" sz="1800" b="0">
                          <a:solidFill>
                            <a:schemeClr val="tx1"/>
                          </a:solidFill>
                          <a:latin typeface="Calibri" pitchFamily="34" charset="0"/>
                        </a:rPr>
                        <a:t>Tous les jours</a:t>
                      </a:r>
                      <a:endParaRPr lang="en-US" sz="1800" b="0" dirty="0">
                        <a:solidFill>
                          <a:schemeClr val="tx1"/>
                        </a:solidFill>
                        <a:latin typeface="Calibri" pitchFamily="34" charset="0"/>
                      </a:endParaRPr>
                    </a:p>
                  </a:txBody>
                  <a:tcPr marL="83807" marR="83807" marT="41825" marB="41825">
                    <a:solidFill>
                      <a:srgbClr val="72BBE8"/>
                    </a:solidFill>
                  </a:tcPr>
                </a:tc>
                <a:tc>
                  <a:txBody>
                    <a:bodyPr/>
                    <a:lstStyle/>
                    <a:p>
                      <a:pPr marL="342900" indent="-342900" rtl="0">
                        <a:buFont typeface="Arial" pitchFamily="34" charset="0"/>
                        <a:buChar char="•"/>
                      </a:pPr>
                      <a:r>
                        <a:rPr lang="fr" sz="1800" b="0">
                          <a:latin typeface="Calibri" pitchFamily="34" charset="0"/>
                        </a:rPr>
                        <a:t>Retirer et jeter correctement des cartouches</a:t>
                      </a:r>
                    </a:p>
                    <a:p>
                      <a:pPr marL="342900" indent="-342900" rtl="0">
                        <a:buFont typeface="Arial" pitchFamily="34" charset="0"/>
                        <a:buChar char="•"/>
                      </a:pPr>
                      <a:r>
                        <a:rPr lang="fr" sz="1800" b="0">
                          <a:latin typeface="Calibri" pitchFamily="34" charset="0"/>
                        </a:rPr>
                        <a:t>Nettoyer et désinfecter la zone de travail</a:t>
                      </a:r>
                    </a:p>
                    <a:p>
                      <a:pPr marL="342900" indent="-342900" rtl="0">
                        <a:buFont typeface="Arial" pitchFamily="34" charset="0"/>
                        <a:buChar char="•"/>
                      </a:pPr>
                      <a:r>
                        <a:rPr lang="fr" sz="1800" b="0">
                          <a:latin typeface="Calibri" pitchFamily="34" charset="0"/>
                        </a:rPr>
                        <a:t>Assurer un espace de 10 cm autour de l'équipement</a:t>
                      </a:r>
                    </a:p>
                    <a:p>
                      <a:pPr marL="342900" indent="-342900" rtl="0">
                        <a:buFont typeface="Arial" pitchFamily="34" charset="0"/>
                        <a:buChar char="•"/>
                      </a:pPr>
                      <a:r>
                        <a:rPr lang="fr" sz="1800" b="0">
                          <a:latin typeface="Calibri" pitchFamily="34" charset="0"/>
                        </a:rPr>
                        <a:t>Mettre le pare-poussière lorsque l'outil n’est pas utilisé</a:t>
                      </a:r>
                      <a:endParaRPr lang="en-US" sz="1800" b="0" dirty="0">
                        <a:latin typeface="Calibri" pitchFamily="34" charset="0"/>
                      </a:endParaRPr>
                    </a:p>
                  </a:txBody>
                  <a:tcPr marL="83807" marR="83807" marT="41825" marB="41825">
                    <a:solidFill>
                      <a:srgbClr val="72BBE8"/>
                    </a:solidFill>
                  </a:tcPr>
                </a:tc>
              </a:tr>
              <a:tr h="710296">
                <a:tc>
                  <a:txBody>
                    <a:bodyPr/>
                    <a:lstStyle/>
                    <a:p>
                      <a:pPr rtl="0"/>
                      <a:r>
                        <a:rPr lang="fr" sz="1800" b="0">
                          <a:latin typeface="Calibri" pitchFamily="34" charset="0"/>
                        </a:rPr>
                        <a:t>Hebdomadairement</a:t>
                      </a:r>
                      <a:endParaRPr lang="en-US" sz="1800" b="0" dirty="0">
                        <a:latin typeface="Calibri" pitchFamily="34" charset="0"/>
                      </a:endParaRPr>
                    </a:p>
                  </a:txBody>
                  <a:tcPr marL="83807" marR="83807" marT="41825" marB="41825">
                    <a:solidFill>
                      <a:srgbClr val="C4DAF4"/>
                    </a:solidFill>
                  </a:tcPr>
                </a:tc>
                <a:tc>
                  <a:txBody>
                    <a:bodyPr/>
                    <a:lstStyle/>
                    <a:p>
                      <a:pPr marL="342900" indent="-342900" rtl="0">
                        <a:buFont typeface="Arial" pitchFamily="34" charset="0"/>
                        <a:buChar char="•"/>
                      </a:pPr>
                      <a:r>
                        <a:rPr lang="fr" sz="1800" b="0">
                          <a:latin typeface="Calibri" pitchFamily="34" charset="0"/>
                        </a:rPr>
                        <a:t>Désinfecter l'intérieur de la baie de cartouche</a:t>
                      </a:r>
                    </a:p>
                    <a:p>
                      <a:pPr marL="342900" indent="-342900" rtl="0">
                        <a:buFont typeface="Arial" pitchFamily="34" charset="0"/>
                        <a:buChar char="•"/>
                      </a:pPr>
                      <a:r>
                        <a:rPr lang="fr" sz="1800" b="0">
                          <a:latin typeface="Calibri" pitchFamily="34" charset="0"/>
                        </a:rPr>
                        <a:t>Redémarrez l'ordinateur et l’équipement GeneXpert</a:t>
                      </a:r>
                      <a:endParaRPr lang="en-US" sz="1800" b="0" dirty="0">
                        <a:latin typeface="Calibri" pitchFamily="34" charset="0"/>
                      </a:endParaRPr>
                    </a:p>
                  </a:txBody>
                  <a:tcPr marL="83807" marR="83807" marT="41825" marB="41825">
                    <a:solidFill>
                      <a:srgbClr val="C4DAF4"/>
                    </a:solidFill>
                  </a:tcPr>
                </a:tc>
              </a:tr>
              <a:tr h="1760551">
                <a:tc>
                  <a:txBody>
                    <a:bodyPr/>
                    <a:lstStyle/>
                    <a:p>
                      <a:pPr rtl="0"/>
                      <a:r>
                        <a:rPr lang="fr" sz="1800" b="0">
                          <a:latin typeface="Calibri" pitchFamily="34" charset="0"/>
                        </a:rPr>
                        <a:t>Mensuellement</a:t>
                      </a:r>
                      <a:endParaRPr lang="en-US" sz="1800" b="0" dirty="0">
                        <a:latin typeface="Calibri" pitchFamily="34" charset="0"/>
                      </a:endParaRPr>
                    </a:p>
                  </a:txBody>
                  <a:tcPr marL="83807" marR="83807" marT="41825" marB="41825">
                    <a:solidFill>
                      <a:srgbClr val="72BBE8"/>
                    </a:solidFill>
                  </a:tcPr>
                </a:tc>
                <a:tc>
                  <a:txBody>
                    <a:bodyPr/>
                    <a:lstStyle/>
                    <a:p>
                      <a:pPr marL="342900" indent="-342900" rtl="0">
                        <a:buFont typeface="Arial" pitchFamily="34" charset="0"/>
                        <a:buChar char="•"/>
                      </a:pPr>
                      <a:r>
                        <a:rPr lang="fr" sz="1800" b="0" dirty="0">
                          <a:latin typeface="Calibri" pitchFamily="34" charset="0"/>
                        </a:rPr>
                        <a:t>Désinfecter les pistons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800" b="0" dirty="0">
                          <a:latin typeface="Calibri" pitchFamily="34" charset="0"/>
                        </a:rPr>
                        <a:t>Désinfecter les surfaces de l'équipement</a:t>
                      </a:r>
                    </a:p>
                    <a:p>
                      <a:pPr marL="342900" indent="-342900" rtl="0">
                        <a:buFont typeface="Arial" pitchFamily="34" charset="0"/>
                        <a:buChar char="•"/>
                      </a:pPr>
                      <a:r>
                        <a:rPr lang="fr" sz="1800" b="0" dirty="0">
                          <a:latin typeface="Calibri" pitchFamily="34" charset="0"/>
                        </a:rPr>
                        <a:t>Nettoyer le filtre de l'outil (cela s'applique uniquement aux modèles plus récents des équipements GeneXpert, qui ont un </a:t>
                      </a:r>
                      <a:r>
                        <a:rPr lang="fr" sz="1800" b="0" kern="1200" dirty="0">
                          <a:solidFill>
                            <a:schemeClr val="dk1"/>
                          </a:solidFill>
                          <a:latin typeface="Calibri" pitchFamily="34" charset="0"/>
                          <a:ea typeface="+mn-ea"/>
                          <a:cs typeface="+mn-cs"/>
                        </a:rPr>
                        <a:t>couvercle blanc)</a:t>
                      </a:r>
                    </a:p>
                    <a:p>
                      <a:pPr marL="342900" indent="-342900" rtl="0">
                        <a:buFont typeface="Arial" pitchFamily="34" charset="0"/>
                        <a:buChar char="•"/>
                      </a:pPr>
                      <a:r>
                        <a:rPr lang="fr" sz="1800" b="0" dirty="0">
                          <a:latin typeface="Calibri" pitchFamily="34" charset="0"/>
                        </a:rPr>
                        <a:t>Archiver et sauvegarder les résultats des tests</a:t>
                      </a:r>
                      <a:endParaRPr lang="en-US" sz="1800" b="0" dirty="0">
                        <a:latin typeface="Calibri" pitchFamily="34" charset="0"/>
                      </a:endParaRPr>
                    </a:p>
                  </a:txBody>
                  <a:tcPr marL="83807" marR="83807" marT="41825" marB="41825">
                    <a:solidFill>
                      <a:srgbClr val="72BBE8"/>
                    </a:solidFill>
                  </a:tcPr>
                </a:tc>
              </a:tr>
              <a:tr h="642617">
                <a:tc>
                  <a:txBody>
                    <a:bodyPr/>
                    <a:lstStyle/>
                    <a:p>
                      <a:pPr rtl="0"/>
                      <a:r>
                        <a:rPr lang="fr" sz="1800" b="0" dirty="0">
                          <a:latin typeface="Calibri" pitchFamily="34" charset="0"/>
                        </a:rPr>
                        <a:t>Annuellement ou au bout des </a:t>
                      </a:r>
                      <a:r>
                        <a:rPr lang="fr" sz="1800" b="0" dirty="0" smtClean="0">
                          <a:latin typeface="Calibri" pitchFamily="34" charset="0"/>
                        </a:rPr>
                        <a:t>2000 </a:t>
                      </a:r>
                      <a:r>
                        <a:rPr lang="fr" sz="1800" b="0" dirty="0">
                          <a:latin typeface="Calibri" pitchFamily="34" charset="0"/>
                        </a:rPr>
                        <a:t>tests par module</a:t>
                      </a:r>
                      <a:endParaRPr lang="en-US" sz="1800" b="0" dirty="0">
                        <a:latin typeface="Calibri" pitchFamily="34" charset="0"/>
                      </a:endParaRPr>
                    </a:p>
                  </a:txBody>
                  <a:tcPr marL="83807" marR="83807" marT="41825" marB="41825">
                    <a:solidFill>
                      <a:srgbClr val="C4DAF4"/>
                    </a:solidFill>
                  </a:tcPr>
                </a:tc>
                <a:tc>
                  <a:txBody>
                    <a:bodyPr/>
                    <a:lstStyle/>
                    <a:p>
                      <a:pPr marL="342900" indent="-342900" rtl="0">
                        <a:buFont typeface="Arial" pitchFamily="34" charset="0"/>
                        <a:buChar char="•"/>
                      </a:pPr>
                      <a:r>
                        <a:rPr lang="fr" sz="1800" b="0">
                          <a:latin typeface="Calibri" pitchFamily="34" charset="0"/>
                        </a:rPr>
                        <a:t>Calibrer le module</a:t>
                      </a:r>
                    </a:p>
                    <a:p>
                      <a:pPr rtl="0"/>
                      <a:endParaRPr lang="en-US" sz="1800" b="0" dirty="0">
                        <a:latin typeface="Calibri" pitchFamily="34" charset="0"/>
                      </a:endParaRPr>
                    </a:p>
                  </a:txBody>
                  <a:tcPr marL="83807" marR="83807" marT="41825" marB="41825">
                    <a:solidFill>
                      <a:srgbClr val="C4DAF4"/>
                    </a:solidFill>
                  </a:tcPr>
                </a:tc>
              </a:tr>
            </a:tbl>
          </a:graphicData>
        </a:graphic>
      </p:graphicFrame>
    </p:spTree>
    <p:extLst>
      <p:ext uri="{BB962C8B-B14F-4D97-AF65-F5344CB8AC3E}">
        <p14:creationId xmlns:p14="http://schemas.microsoft.com/office/powerpoint/2010/main" val="366968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dirty="0">
                <a:latin typeface="Calibri" pitchFamily="34" charset="0"/>
              </a:rPr>
              <a:t>Matériels nécessaires pour </a:t>
            </a:r>
            <a:r>
              <a:rPr lang="fr" sz="3600" dirty="0" smtClean="0">
                <a:latin typeface="Calibri" pitchFamily="34" charset="0"/>
              </a:rPr>
              <a:t>l’</a:t>
            </a:r>
            <a:r>
              <a:rPr lang="fr-CH" sz="3600" dirty="0" smtClean="0">
                <a:latin typeface="Calibri" pitchFamily="34" charset="0"/>
              </a:rPr>
              <a:t>entretien</a:t>
            </a:r>
            <a:endParaRPr lang="fr" sz="3600" dirty="0">
              <a:latin typeface="Calibri" pitchFamily="34" charset="0"/>
            </a:endParaRPr>
          </a:p>
        </p:txBody>
      </p:sp>
      <p:sp>
        <p:nvSpPr>
          <p:cNvPr id="5" name="Content Placeholder 8"/>
          <p:cNvSpPr>
            <a:spLocks noGrp="1"/>
          </p:cNvSpPr>
          <p:nvPr>
            <p:ph idx="1"/>
          </p:nvPr>
        </p:nvSpPr>
        <p:spPr>
          <a:xfrm>
            <a:off x="517295" y="1668432"/>
            <a:ext cx="9692132" cy="4191700"/>
          </a:xfrm>
        </p:spPr>
        <p:txBody>
          <a:bodyPr rtlCol="0"/>
          <a:lstStyle/>
          <a:p>
            <a:pPr rtl="0"/>
            <a:r>
              <a:rPr lang="fr">
                <a:latin typeface="Calibri" pitchFamily="34" charset="0"/>
              </a:rPr>
              <a:t>Solution d'hypochlorite de sodium (eau de Javel à 0,72 % de chlore actif ; à utiliser dans un délai d’1 jour suivant la préparation) </a:t>
            </a:r>
          </a:p>
          <a:p>
            <a:pPr rtl="0"/>
            <a:r>
              <a:rPr lang="fr">
                <a:latin typeface="Calibri" pitchFamily="34" charset="0"/>
              </a:rPr>
              <a:t>Solution de l’éthanol ou de l’alcool isopropylique à 70 % (ou l’équivalent)</a:t>
            </a:r>
          </a:p>
          <a:p>
            <a:pPr rtl="0"/>
            <a:r>
              <a:rPr lang="fr">
                <a:latin typeface="Calibri" pitchFamily="34" charset="0"/>
              </a:rPr>
              <a:t>Des lingettes, des tissus ou des tampons de coton ou PET (polyethylene terephtalate) </a:t>
            </a:r>
          </a:p>
          <a:p>
            <a:pPr rtl="0"/>
            <a:r>
              <a:rPr lang="fr">
                <a:latin typeface="Calibri" pitchFamily="34" charset="0"/>
              </a:rPr>
              <a:t>Des gants jetables </a:t>
            </a:r>
          </a:p>
          <a:p>
            <a:pPr rtl="0"/>
            <a:r>
              <a:rPr lang="fr">
                <a:latin typeface="Calibri" pitchFamily="34" charset="0"/>
              </a:rPr>
              <a:t>De l'eau propre et du savon (pour le lavage des filtres)</a:t>
            </a:r>
          </a:p>
          <a:p>
            <a:pPr rtl="0"/>
            <a:r>
              <a:rPr lang="fr">
                <a:latin typeface="Calibri" pitchFamily="34" charset="0"/>
              </a:rPr>
              <a:t>Des filtres de rechange pour le ventilateur (disponibles auprès de Cepheid) </a:t>
            </a:r>
          </a:p>
          <a:p>
            <a:pPr rtl="0"/>
            <a:endParaRPr lang="en-US" dirty="0">
              <a:latin typeface="Calibri" pitchFamily="34" charset="0"/>
            </a:endParaRPr>
          </a:p>
        </p:txBody>
      </p:sp>
    </p:spTree>
    <p:extLst>
      <p:ext uri="{BB962C8B-B14F-4D97-AF65-F5344CB8AC3E}">
        <p14:creationId xmlns:p14="http://schemas.microsoft.com/office/powerpoint/2010/main" val="17398327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658</TotalTime>
  <Words>2893</Words>
  <Application>Microsoft Office PowerPoint</Application>
  <PresentationFormat>Custom</PresentationFormat>
  <Paragraphs>285</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business-template</vt:lpstr>
      <vt:lpstr>Feuille de calcul</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Tâches mensuelles : Désinfectez les pistons (1 sur 2)</vt:lpstr>
      <vt:lpstr>Tâches mensuelles : Désinfectez les pistons (2 sur 2)</vt:lpstr>
      <vt:lpstr>Tâches mensuelles :  Nettoyez le filtre de l'équipement (1 sur 2) </vt:lpstr>
      <vt:lpstr>Tâches mensuelles :  Nettoyez le filtre de l'équipement (2 sur 2) </vt:lpstr>
      <vt:lpstr>Tâches mensuelles :  Archiver et sauvegardez les résultats</vt:lpstr>
      <vt:lpstr>Différence entre Archive/Backup (archivage/sauvegarde de secours) : comment archiver, récupérer, sauvegarder et restaurer les données d'une copie de sauvegarde.</vt:lpstr>
      <vt:lpstr>Comment archiver les résultats</vt:lpstr>
      <vt:lpstr>Comment archiver les résultats (suite)</vt:lpstr>
      <vt:lpstr>Comment récupérer les résultats</vt:lpstr>
      <vt:lpstr>Comment archiver les résultats (suite)</vt:lpstr>
      <vt:lpstr>Comment sauvegarder des données</vt:lpstr>
      <vt:lpstr>Comment sauvegarder des données</vt:lpstr>
      <vt:lpstr>Comment restaurer les données d’une copie de sauvegarde</vt:lpstr>
      <vt:lpstr>Comment restaurer les données d’une copie de sauvegarde (suite)</vt:lpstr>
      <vt:lpstr>Comment restaurer les données d’une copie de sauvegarde (suite 2)</vt:lpstr>
      <vt:lpstr>Tâche annuelle :  Étalonnage du module (1 sur 3)</vt:lpstr>
      <vt:lpstr>Tâche annuelle :  Étalonnage du module (2 sur 3)</vt:lpstr>
      <vt:lpstr>Étalonnage annuel : Étalonnage du module (3 sur 3)</vt:lpstr>
      <vt:lpstr>Mise à jour d'un fichier Assay Definition (ADF, Définition du test) (1 sur 4)</vt:lpstr>
      <vt:lpstr>Mise à jour d'un fichier Assay Definition (ADF, Définition du test) (2 sur 4)</vt:lpstr>
      <vt:lpstr>Mise à jour d'un fichier Assay Definition (ADF, Définition du test) (3 sur 4)</vt:lpstr>
      <vt:lpstr>Mise à jour d'un fichier Assay Definition (ADF, Définition du test) (4 sur 4)</vt:lpstr>
      <vt:lpstr>Assistance et soutien de Cepheid</vt:lpstr>
      <vt:lpstr>PowerPoint Presentation</vt:lpstr>
      <vt:lpstr>PowerPoint Presentation</vt:lpstr>
      <vt:lpstr>PowerPoint Presentation</vt:lpstr>
      <vt:lpstr>PowerPoint Presentation</vt:lpstr>
    </vt:vector>
  </TitlesOfParts>
  <Company>Party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Ric</dc:creator>
  <cp:lastModifiedBy>IRAGENA, Jean de Dieu</cp:lastModifiedBy>
  <cp:revision>110</cp:revision>
  <dcterms:created xsi:type="dcterms:W3CDTF">2006-07-23T20:13:44Z</dcterms:created>
  <dcterms:modified xsi:type="dcterms:W3CDTF">2014-10-31T16:38:34Z</dcterms:modified>
</cp:coreProperties>
</file>