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45"/>
  </p:notesMasterIdLst>
  <p:handoutMasterIdLst>
    <p:handoutMasterId r:id="rId46"/>
  </p:handoutMasterIdLst>
  <p:sldIdLst>
    <p:sldId id="321" r:id="rId2"/>
    <p:sldId id="322" r:id="rId3"/>
    <p:sldId id="323" r:id="rId4"/>
    <p:sldId id="276" r:id="rId5"/>
    <p:sldId id="277" r:id="rId6"/>
    <p:sldId id="311" r:id="rId7"/>
    <p:sldId id="278" r:id="rId8"/>
    <p:sldId id="279" r:id="rId9"/>
    <p:sldId id="280" r:id="rId10"/>
    <p:sldId id="314" r:id="rId11"/>
    <p:sldId id="281" r:id="rId12"/>
    <p:sldId id="312" r:id="rId13"/>
    <p:sldId id="282" r:id="rId14"/>
    <p:sldId id="285" r:id="rId15"/>
    <p:sldId id="331" r:id="rId16"/>
    <p:sldId id="287" r:id="rId17"/>
    <p:sldId id="318" r:id="rId18"/>
    <p:sldId id="288" r:id="rId19"/>
    <p:sldId id="319" r:id="rId20"/>
    <p:sldId id="292" r:id="rId21"/>
    <p:sldId id="293" r:id="rId22"/>
    <p:sldId id="294" r:id="rId23"/>
    <p:sldId id="295" r:id="rId24"/>
    <p:sldId id="296" r:id="rId25"/>
    <p:sldId id="297" r:id="rId26"/>
    <p:sldId id="316" r:id="rId27"/>
    <p:sldId id="313" r:id="rId28"/>
    <p:sldId id="332" r:id="rId29"/>
    <p:sldId id="310" r:id="rId30"/>
    <p:sldId id="324" r:id="rId31"/>
    <p:sldId id="299" r:id="rId32"/>
    <p:sldId id="300" r:id="rId33"/>
    <p:sldId id="329" r:id="rId34"/>
    <p:sldId id="301" r:id="rId35"/>
    <p:sldId id="302" r:id="rId36"/>
    <p:sldId id="303" r:id="rId37"/>
    <p:sldId id="304" r:id="rId38"/>
    <p:sldId id="306" r:id="rId39"/>
    <p:sldId id="333" r:id="rId40"/>
    <p:sldId id="330" r:id="rId41"/>
    <p:sldId id="325" r:id="rId42"/>
    <p:sldId id="326" r:id="rId43"/>
    <p:sldId id="334" r:id="rId44"/>
  </p:sldIdLst>
  <p:sldSz cx="10044113" cy="75596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1pPr>
    <a:lvl2pPr marL="5208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2pPr>
    <a:lvl3pPr marL="104177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3pPr>
    <a:lvl4pPr marL="15626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4pPr>
    <a:lvl5pPr marL="208355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5pPr>
    <a:lvl6pPr marL="2604440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6pPr>
    <a:lvl7pPr marL="3125328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7pPr>
    <a:lvl8pPr marL="3646216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8pPr>
    <a:lvl9pPr marL="4167104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1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ather Alexander" initials="HLA" lastIdx="1" clrIdx="0"/>
  <p:cmAuthor id="1" name="Michele Merkel" initials="MM" lastIdx="15" clrIdx="1">
    <p:extLst/>
  </p:cmAuthor>
  <p:cmAuthor id="2" name="Heidi Albert" initials="HA" lastIdx="1" clrIdx="2"/>
  <p:cmAuthor id="3" name="lferrazoli" initials="F" lastIdx="11" clrIdx="3"/>
  <p:cmAuthor id="4" name="Alaine" initials="A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1F26"/>
    <a:srgbClr val="F2F2F2"/>
    <a:srgbClr val="E9EBF5"/>
    <a:srgbClr val="D7EDE5"/>
    <a:srgbClr val="5BC0B5"/>
    <a:srgbClr val="EC8F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17" autoAdjust="0"/>
    <p:restoredTop sz="88780" autoAdjust="0"/>
  </p:normalViewPr>
  <p:slideViewPr>
    <p:cSldViewPr>
      <p:cViewPr varScale="1">
        <p:scale>
          <a:sx n="208" d="100"/>
          <a:sy n="208" d="100"/>
        </p:scale>
        <p:origin x="3000" y="184"/>
      </p:cViewPr>
      <p:guideLst>
        <p:guide orient="horz" pos="2381"/>
        <p:guide pos="31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1" d="100"/>
        <a:sy n="91" d="100"/>
      </p:scale>
      <p:origin x="0" y="81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A5EEB-3CBB-6A40-A4AB-69F0FC031BCF}" type="datetimeFigureOut">
              <a:rPr lang="fr-FR" smtClean="0"/>
              <a:t>06/03/2018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2B661-5ED5-F344-A644-7D2A6C152D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3005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3691550-46B2-3E4F-B291-C367AFEB28E7}" type="datetimeFigureOut">
              <a:rPr lang="fr-FR" altLang="zh-CN"/>
              <a:pPr/>
              <a:t>06/03/2018</a:t>
            </a:fld>
            <a:endParaRPr lang="fr-CA" altLang="zh-CN"/>
          </a:p>
        </p:txBody>
      </p:sp>
      <p:sp>
        <p:nvSpPr>
          <p:cNvPr id="11268" name="Rectangl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50938" y="685800"/>
            <a:ext cx="4556125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altLang="zh-CN"/>
              <a:t>Cliquez pour modifier les styles du texte du masque</a:t>
            </a:r>
          </a:p>
          <a:p>
            <a:pPr lvl="1"/>
            <a:r>
              <a:rPr lang="fr-FR" altLang="zh-CN"/>
              <a:t>Deuxième niveau</a:t>
            </a:r>
          </a:p>
          <a:p>
            <a:pPr lvl="2"/>
            <a:r>
              <a:rPr lang="fr-FR" altLang="zh-CN"/>
              <a:t>Troisième niveau</a:t>
            </a:r>
          </a:p>
          <a:p>
            <a:pPr lvl="3"/>
            <a:r>
              <a:rPr lang="fr-FR" altLang="zh-CN"/>
              <a:t>Quatrième niveau</a:t>
            </a:r>
          </a:p>
          <a:p>
            <a:pPr lvl="4"/>
            <a:r>
              <a:rPr lang="fr-FR" altLang="zh-CN"/>
              <a:t>Cinquième niveau</a:t>
            </a:r>
            <a:endParaRPr lang="fr-CA" altLang="zh-CN"/>
          </a:p>
        </p:txBody>
      </p:sp>
      <p:sp>
        <p:nvSpPr>
          <p:cNvPr id="13318" name="Rectangl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67B894A4-CD3E-8541-84CD-AE7D909749E7}" type="slidenum">
              <a:rPr lang="fr-CA" altLang="zh-CN"/>
              <a:pPr/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16815766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1pPr>
    <a:lvl2pPr marL="520888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2pPr>
    <a:lvl3pPr marL="1041776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3pPr>
    <a:lvl4pPr marL="156266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4pPr>
    <a:lvl5pPr marL="208355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5pPr>
    <a:lvl6pPr marL="2604440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5328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46216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67104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World Health Organization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6 March, 2018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14844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18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3353203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Handout</a:t>
            </a:r>
            <a:r>
              <a:rPr lang="en-US" baseline="0" dirty="0"/>
              <a:t> only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29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6616337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LINK NEEDS</a:t>
            </a:r>
            <a:r>
              <a:rPr lang="en-US" baseline="0" dirty="0"/>
              <a:t> TO BE UPDATED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38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4967500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LINK NEEDS</a:t>
            </a:r>
            <a:r>
              <a:rPr lang="en-US" baseline="0" dirty="0"/>
              <a:t> TO BE UPDATED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40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769972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World Health Organization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6 March, 2018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7734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World Health Organization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6 March, 2018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054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5800"/>
            <a:ext cx="4556125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791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World Health Organization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6 March, 2018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40086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World Health Organization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6 March, 2018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14342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85800"/>
            <a:ext cx="4556125" cy="3429000"/>
          </a:xfrm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3483" y="8684787"/>
            <a:ext cx="2972950" cy="45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47" tIns="45074" rIns="90147" bIns="45074"/>
          <a:lstStyle>
            <a:lvl1pPr>
              <a:defRPr sz="3800">
                <a:solidFill>
                  <a:schemeClr val="tx1"/>
                </a:solidFill>
                <a:latin typeface="Arial" charset="0"/>
              </a:defRPr>
            </a:lvl1pPr>
            <a:lvl2pPr marL="719283" indent="-276647">
              <a:defRPr sz="3800">
                <a:solidFill>
                  <a:schemeClr val="tx1"/>
                </a:solidFill>
                <a:latin typeface="Arial" charset="0"/>
              </a:defRPr>
            </a:lvl2pPr>
            <a:lvl3pPr marL="1106588" indent="-221318">
              <a:defRPr sz="3800">
                <a:solidFill>
                  <a:schemeClr val="tx1"/>
                </a:solidFill>
                <a:latin typeface="Arial" charset="0"/>
              </a:defRPr>
            </a:lvl3pPr>
            <a:lvl4pPr marL="1549224" indent="-221318">
              <a:defRPr sz="3800">
                <a:solidFill>
                  <a:schemeClr val="tx1"/>
                </a:solidFill>
                <a:latin typeface="Arial" charset="0"/>
              </a:defRPr>
            </a:lvl4pPr>
            <a:lvl5pPr marL="1991859" indent="-221318">
              <a:defRPr sz="3800">
                <a:solidFill>
                  <a:schemeClr val="tx1"/>
                </a:solidFill>
                <a:latin typeface="Arial" charset="0"/>
              </a:defRPr>
            </a:lvl5pPr>
            <a:lvl6pPr marL="2434495" indent="-221318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</a:defRPr>
            </a:lvl6pPr>
            <a:lvl7pPr marL="2877128" indent="-221318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</a:defRPr>
            </a:lvl7pPr>
            <a:lvl8pPr marL="3319765" indent="-221318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</a:defRPr>
            </a:lvl8pPr>
            <a:lvl9pPr marL="3762400" indent="-221318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9ABBE5E8-5AAF-4059-945F-91C31223C0E6}" type="slidenum">
              <a:rPr lang="en-US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4710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16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845458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85800"/>
            <a:ext cx="45561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17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716502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913" y="2012414"/>
            <a:ext cx="7631223" cy="4611670"/>
          </a:xfrm>
        </p:spPr>
        <p:txBody>
          <a:bodyPr/>
          <a:lstStyle>
            <a:lvl1pPr marL="284399" indent="-284399">
              <a:spcBef>
                <a:spcPts val="1098"/>
              </a:spcBef>
              <a:spcAft>
                <a:spcPts val="600"/>
              </a:spcAft>
              <a:defRPr/>
            </a:lvl1pPr>
            <a:lvl2pPr marL="284399" indent="-284399">
              <a:spcBef>
                <a:spcPts val="1098"/>
              </a:spcBef>
              <a:spcAft>
                <a:spcPts val="600"/>
              </a:spcAft>
              <a:defRPr/>
            </a:lvl2pPr>
            <a:lvl3pPr marL="284399" indent="-284399">
              <a:spcBef>
                <a:spcPts val="1098"/>
              </a:spcBef>
              <a:spcAft>
                <a:spcPts val="600"/>
              </a:spcAft>
              <a:defRPr/>
            </a:lvl3pPr>
            <a:lvl4pPr marL="284399" indent="-284399">
              <a:spcBef>
                <a:spcPts val="1098"/>
              </a:spcBef>
              <a:spcAft>
                <a:spcPts val="600"/>
              </a:spcAft>
              <a:defRPr/>
            </a:lvl4pPr>
            <a:lvl5pPr marL="284399" indent="-284399">
              <a:spcBef>
                <a:spcPts val="1098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936046"/>
            <a:ext cx="791110" cy="759006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836136" y="6996067"/>
            <a:ext cx="517444" cy="563609"/>
          </a:xfrm>
          <a:prstGeom prst="rect">
            <a:avLst/>
          </a:prstGeom>
          <a:solidFill>
            <a:srgbClr val="AED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91111" y="6996067"/>
            <a:ext cx="431515" cy="45719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791110" y="7111495"/>
            <a:ext cx="4631495" cy="180505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r" defTabSz="914400" rtl="0" eaLnBrk="1" latinLnBrk="0" hangingPunct="1">
              <a:defRPr sz="900" b="1" i="1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800" i="0" kern="1200" dirty="0">
                <a:effectLst/>
                <a:latin typeface="+mn-lt"/>
                <a:ea typeface="Lucida Sans" charset="0"/>
                <a:cs typeface="Lucida Sans" charset="0"/>
              </a:rPr>
              <a:t>GLI Training Package</a:t>
            </a:r>
            <a:r>
              <a:rPr lang="en-US" sz="800" b="0" i="0" kern="1200" dirty="0">
                <a:effectLst/>
                <a:latin typeface="+mn-lt"/>
                <a:ea typeface="Lucida Sans" charset="0"/>
                <a:cs typeface="Lucida Sans" charset="0"/>
              </a:rPr>
              <a:t>: Xpert MTB/RIF (Ultra) Module 1: </a:t>
            </a:r>
            <a:r>
              <a:rPr lang="en-GB" sz="800" b="0" i="0" kern="1200" dirty="0">
                <a:effectLst/>
                <a:latin typeface="+mn-lt"/>
                <a:ea typeface="Lucida Sans" charset="0"/>
                <a:cs typeface="Lucida Sans" charset="0"/>
              </a:rPr>
              <a:t>TB Biosafety </a:t>
            </a:r>
            <a:endParaRPr lang="en-US" sz="900" b="0" i="0" dirty="0">
              <a:latin typeface="+mn-lt"/>
              <a:ea typeface="Lucida Sans" charset="0"/>
              <a:cs typeface="Lucida Sans" charset="0"/>
            </a:endParaRPr>
          </a:p>
        </p:txBody>
      </p:sp>
      <p:sp>
        <p:nvSpPr>
          <p:cNvPr id="12" name="Slide Number Placeholder 24"/>
          <p:cNvSpPr txBox="1">
            <a:spLocks/>
          </p:cNvSpPr>
          <p:nvPr/>
        </p:nvSpPr>
        <p:spPr>
          <a:xfrm>
            <a:off x="8836135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DED4DA-3F3D-0045-AD2A-206E89C06E4F}" type="slidenum">
              <a:rPr lang="en-US" sz="1200" smtClean="0"/>
              <a:pPr/>
              <a:t>‹#›</a:t>
            </a:fld>
            <a:endParaRPr lang="en-US" sz="1200" dirty="0"/>
          </a:p>
        </p:txBody>
      </p:sp>
      <p:sp>
        <p:nvSpPr>
          <p:cNvPr id="17" name="Title 16"/>
          <p:cNvSpPr>
            <a:spLocks noGrp="1"/>
          </p:cNvSpPr>
          <p:nvPr>
            <p:ph type="title" hasCustomPrompt="1"/>
          </p:nvPr>
        </p:nvSpPr>
        <p:spPr>
          <a:xfrm>
            <a:off x="1204914" y="936046"/>
            <a:ext cx="7631221" cy="759006"/>
          </a:xfrm>
        </p:spPr>
        <p:txBody>
          <a:bodyPr wrap="square">
            <a:normAutofit/>
          </a:bodyPr>
          <a:lstStyle/>
          <a:p>
            <a:r>
              <a:rPr lang="en-US" dirty="0"/>
              <a:t>CLICK TO EDIT MASTER TITLE STYLE </a:t>
            </a:r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386" userDrawn="1">
          <p15:clr>
            <a:srgbClr val="FBAE40"/>
          </p15:clr>
        </p15:guide>
        <p15:guide id="2" pos="2972" userDrawn="1">
          <p15:clr>
            <a:srgbClr val="FBAE40"/>
          </p15:clr>
        </p15:guide>
        <p15:guide id="3" pos="5232" userDrawn="1">
          <p15:clr>
            <a:srgbClr val="FBAE40"/>
          </p15:clr>
        </p15:guide>
        <p15:guide id="4" pos="5530" userDrawn="1">
          <p15:clr>
            <a:srgbClr val="FBAE40"/>
          </p15:clr>
        </p15:guide>
        <p15:guide id="5" pos="458" userDrawn="1">
          <p15:clr>
            <a:srgbClr val="FBAE40"/>
          </p15:clr>
        </p15:guide>
        <p15:guide id="6" pos="713" userDrawn="1">
          <p15:clr>
            <a:srgbClr val="FBAE40"/>
          </p15:clr>
        </p15:guide>
        <p15:guide id="7" orient="horz" pos="1068" userDrawn="1">
          <p15:clr>
            <a:srgbClr val="FBAE40"/>
          </p15:clr>
        </p15:guide>
        <p15:guide id="8" orient="horz" pos="590" userDrawn="1">
          <p15:clr>
            <a:srgbClr val="FBAE40"/>
          </p15:clr>
        </p15:guide>
        <p15:guide id="9" orient="horz" pos="4182" userDrawn="1">
          <p15:clr>
            <a:srgbClr val="FBAE40"/>
          </p15:clr>
        </p15:guide>
        <p15:guide id="10" orient="horz" pos="1273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7819" y="402483"/>
            <a:ext cx="2165762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0534" y="402483"/>
            <a:ext cx="6371734" cy="6406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D18A7-4FC7-674A-94AF-339D34DBF1F0}" type="datetime1">
              <a:rPr lang="en-ZA" smtClean="0"/>
              <a:t>2018/03/06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3656" y="7038443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ctivity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own Arrow Callout 7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502206" y="302738"/>
            <a:ext cx="9039702" cy="101646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Exercise slide title</a:t>
            </a:r>
            <a:endParaRPr lang="en-GB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308477" y="1718108"/>
            <a:ext cx="4582729" cy="465798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Outcomes </a:t>
            </a:r>
          </a:p>
          <a:p>
            <a:pPr lvl="0"/>
            <a:r>
              <a:rPr lang="en-US" dirty="0"/>
              <a:t>feedback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510933" y="1718108"/>
            <a:ext cx="4511124" cy="4696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6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04913" y="2012414"/>
            <a:ext cx="7631223" cy="4611670"/>
          </a:xfrm>
        </p:spPr>
        <p:txBody>
          <a:bodyPr/>
          <a:lstStyle>
            <a:lvl1pPr marL="284399" indent="-284399">
              <a:spcBef>
                <a:spcPts val="1098"/>
              </a:spcBef>
              <a:spcAft>
                <a:spcPts val="600"/>
              </a:spcAft>
              <a:defRPr/>
            </a:lvl1pPr>
            <a:lvl2pPr marL="284399" indent="-284399">
              <a:spcBef>
                <a:spcPts val="1098"/>
              </a:spcBef>
              <a:spcAft>
                <a:spcPts val="600"/>
              </a:spcAft>
              <a:defRPr/>
            </a:lvl2pPr>
            <a:lvl3pPr marL="284399" indent="-284399">
              <a:spcBef>
                <a:spcPts val="1098"/>
              </a:spcBef>
              <a:spcAft>
                <a:spcPts val="600"/>
              </a:spcAft>
              <a:defRPr/>
            </a:lvl3pPr>
            <a:lvl4pPr marL="284399" indent="-284399">
              <a:spcBef>
                <a:spcPts val="1098"/>
              </a:spcBef>
              <a:spcAft>
                <a:spcPts val="600"/>
              </a:spcAft>
              <a:defRPr/>
            </a:lvl4pPr>
            <a:lvl5pPr marL="284399" indent="-284399">
              <a:spcBef>
                <a:spcPts val="1098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936046"/>
            <a:ext cx="791110" cy="7590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836136" y="6996067"/>
            <a:ext cx="517444" cy="563609"/>
          </a:xfrm>
          <a:prstGeom prst="rect">
            <a:avLst/>
          </a:prstGeom>
          <a:solidFill>
            <a:srgbClr val="AED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91111" y="6996067"/>
            <a:ext cx="431515" cy="45719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791110" y="7111495"/>
            <a:ext cx="3595954" cy="180504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r" defTabSz="914400" rtl="0" eaLnBrk="1" latinLnBrk="0" hangingPunct="1">
              <a:defRPr sz="900" b="1" i="1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800" i="0" kern="1200" dirty="0">
                <a:effectLst/>
                <a:latin typeface="+mn-lt"/>
                <a:ea typeface="Lucida Sans" charset="0"/>
                <a:cs typeface="Lucida Sans" charset="0"/>
              </a:rPr>
              <a:t>GLI Training Package: </a:t>
            </a:r>
            <a:r>
              <a:rPr lang="en-GB" sz="800" b="0" i="0" kern="1200" dirty="0">
                <a:effectLst/>
                <a:latin typeface="+mn-lt"/>
                <a:ea typeface="Lucida Sans" charset="0"/>
                <a:cs typeface="Lucida Sans" charset="0"/>
              </a:rPr>
              <a:t>P</a:t>
            </a:r>
            <a:r>
              <a:rPr lang="en-GB" sz="800" b="0" i="0" dirty="0">
                <a:latin typeface="+mn-lt"/>
                <a:ea typeface="Lucida Sans" charset="0"/>
                <a:cs typeface="Lucida Sans" charset="0"/>
              </a:rPr>
              <a:t>lan and implement a quality assurance programme </a:t>
            </a:r>
            <a:endParaRPr lang="en-US" sz="900" b="0" i="0" dirty="0">
              <a:latin typeface="+mn-lt"/>
              <a:ea typeface="Lucida Sans" charset="0"/>
              <a:cs typeface="Lucida Sans" charset="0"/>
            </a:endParaRPr>
          </a:p>
        </p:txBody>
      </p:sp>
      <p:sp>
        <p:nvSpPr>
          <p:cNvPr id="11" name="Slide Number Placeholder 24"/>
          <p:cNvSpPr txBox="1">
            <a:spLocks/>
          </p:cNvSpPr>
          <p:nvPr/>
        </p:nvSpPr>
        <p:spPr>
          <a:xfrm>
            <a:off x="8836135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DED4DA-3F3D-0045-AD2A-206E89C06E4F}" type="slidenum">
              <a:rPr lang="en-US" sz="1200" smtClean="0"/>
              <a:pPr/>
              <a:t>‹#›</a:t>
            </a:fld>
            <a:endParaRPr lang="en-US" sz="1200" dirty="0"/>
          </a:p>
        </p:txBody>
      </p:sp>
      <p:sp>
        <p:nvSpPr>
          <p:cNvPr id="12" name="Title 16"/>
          <p:cNvSpPr>
            <a:spLocks noGrp="1"/>
          </p:cNvSpPr>
          <p:nvPr>
            <p:ph type="title" hasCustomPrompt="1"/>
          </p:nvPr>
        </p:nvSpPr>
        <p:spPr>
          <a:xfrm>
            <a:off x="1204914" y="936046"/>
            <a:ext cx="7631221" cy="759006"/>
          </a:xfrm>
        </p:spPr>
        <p:txBody>
          <a:bodyPr wrap="square">
            <a:normAutofit/>
          </a:bodyPr>
          <a:lstStyle>
            <a:lvl1pPr>
              <a:defRPr>
                <a:solidFill>
                  <a:srgbClr val="DC1F26"/>
                </a:solidFill>
              </a:defRPr>
            </a:lvl1pPr>
          </a:lstStyle>
          <a:p>
            <a:r>
              <a:rPr lang="en-US" dirty="0"/>
              <a:t>CLICK TO EDIT MASTER TITLE STYLE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4" y="967220"/>
            <a:ext cx="664464" cy="676656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0533" y="2012414"/>
            <a:ext cx="4268748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4833" y="2012414"/>
            <a:ext cx="4268748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ED2D2-BA0A-294A-8375-5ADBC9B176A3}" type="datetime1">
              <a:rPr lang="en-ZA" smtClean="0"/>
              <a:t>2018/03/06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3656" y="7038443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841" y="402484"/>
            <a:ext cx="8663047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842" y="1853171"/>
            <a:ext cx="4249130" cy="908210"/>
          </a:xfrm>
        </p:spPr>
        <p:txBody>
          <a:bodyPr anchor="b"/>
          <a:lstStyle>
            <a:lvl1pPr marL="0" indent="0">
              <a:buNone/>
              <a:defRPr sz="2636" b="1"/>
            </a:lvl1pPr>
            <a:lvl2pPr marL="502185" indent="0">
              <a:buNone/>
              <a:defRPr sz="2197" b="1"/>
            </a:lvl2pPr>
            <a:lvl3pPr marL="1004373" indent="0">
              <a:buNone/>
              <a:defRPr sz="1977" b="1"/>
            </a:lvl3pPr>
            <a:lvl4pPr marL="1506558" indent="0">
              <a:buNone/>
              <a:defRPr sz="1757" b="1"/>
            </a:lvl4pPr>
            <a:lvl5pPr marL="2008746" indent="0">
              <a:buNone/>
              <a:defRPr sz="1757" b="1"/>
            </a:lvl5pPr>
            <a:lvl6pPr marL="2510931" indent="0">
              <a:buNone/>
              <a:defRPr sz="1757" b="1"/>
            </a:lvl6pPr>
            <a:lvl7pPr marL="3013117" indent="0">
              <a:buNone/>
              <a:defRPr sz="1757" b="1"/>
            </a:lvl7pPr>
            <a:lvl8pPr marL="3515304" indent="0">
              <a:buNone/>
              <a:defRPr sz="1757" b="1"/>
            </a:lvl8pPr>
            <a:lvl9pPr marL="4017490" indent="0">
              <a:buNone/>
              <a:defRPr sz="175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1842" y="2761381"/>
            <a:ext cx="4249130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4834" y="1853171"/>
            <a:ext cx="4270056" cy="908210"/>
          </a:xfrm>
        </p:spPr>
        <p:txBody>
          <a:bodyPr anchor="b"/>
          <a:lstStyle>
            <a:lvl1pPr marL="0" indent="0">
              <a:buNone/>
              <a:defRPr sz="2636" b="1"/>
            </a:lvl1pPr>
            <a:lvl2pPr marL="502185" indent="0">
              <a:buNone/>
              <a:defRPr sz="2197" b="1"/>
            </a:lvl2pPr>
            <a:lvl3pPr marL="1004373" indent="0">
              <a:buNone/>
              <a:defRPr sz="1977" b="1"/>
            </a:lvl3pPr>
            <a:lvl4pPr marL="1506558" indent="0">
              <a:buNone/>
              <a:defRPr sz="1757" b="1"/>
            </a:lvl4pPr>
            <a:lvl5pPr marL="2008746" indent="0">
              <a:buNone/>
              <a:defRPr sz="1757" b="1"/>
            </a:lvl5pPr>
            <a:lvl6pPr marL="2510931" indent="0">
              <a:buNone/>
              <a:defRPr sz="1757" b="1"/>
            </a:lvl6pPr>
            <a:lvl7pPr marL="3013117" indent="0">
              <a:buNone/>
              <a:defRPr sz="1757" b="1"/>
            </a:lvl7pPr>
            <a:lvl8pPr marL="3515304" indent="0">
              <a:buNone/>
              <a:defRPr sz="1757" b="1"/>
            </a:lvl8pPr>
            <a:lvl9pPr marL="4017490" indent="0">
              <a:buNone/>
              <a:defRPr sz="175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4834" y="2761381"/>
            <a:ext cx="4270056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324ED-3850-6149-8C7F-1751BEE79947}" type="datetime1">
              <a:rPr lang="en-ZA" smtClean="0"/>
              <a:t>2018/03/06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93656" y="7038443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5E93-F395-694D-987D-50BDD56F325B}" type="datetime1">
              <a:rPr lang="en-ZA" smtClean="0"/>
              <a:t>2018/03/06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3656" y="7038443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8C9B-B95B-D745-BDE5-935B2EFE4275}" type="datetime1">
              <a:rPr lang="en-ZA" smtClean="0"/>
              <a:t>2018/03/06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3656" y="7038443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841" y="503978"/>
            <a:ext cx="3239488" cy="1763924"/>
          </a:xfrm>
        </p:spPr>
        <p:txBody>
          <a:bodyPr anchor="b"/>
          <a:lstStyle>
            <a:lvl1pPr>
              <a:defRPr sz="351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0057" y="1088456"/>
            <a:ext cx="5084832" cy="5372269"/>
          </a:xfrm>
        </p:spPr>
        <p:txBody>
          <a:bodyPr/>
          <a:lstStyle>
            <a:lvl1pPr>
              <a:defRPr sz="3515"/>
            </a:lvl1pPr>
            <a:lvl2pPr>
              <a:defRPr sz="3076"/>
            </a:lvl2pPr>
            <a:lvl3pPr>
              <a:defRPr sz="2636"/>
            </a:lvl3pPr>
            <a:lvl4pPr>
              <a:defRPr sz="2197"/>
            </a:lvl4pPr>
            <a:lvl5pPr>
              <a:defRPr sz="2197"/>
            </a:lvl5pPr>
            <a:lvl6pPr>
              <a:defRPr sz="2197"/>
            </a:lvl6pPr>
            <a:lvl7pPr>
              <a:defRPr sz="2197"/>
            </a:lvl7pPr>
            <a:lvl8pPr>
              <a:defRPr sz="2197"/>
            </a:lvl8pPr>
            <a:lvl9pPr>
              <a:defRPr sz="21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1841" y="2267902"/>
            <a:ext cx="3239488" cy="4201570"/>
          </a:xfrm>
        </p:spPr>
        <p:txBody>
          <a:bodyPr/>
          <a:lstStyle>
            <a:lvl1pPr marL="0" indent="0">
              <a:buNone/>
              <a:defRPr sz="1757"/>
            </a:lvl1pPr>
            <a:lvl2pPr marL="502185" indent="0">
              <a:buNone/>
              <a:defRPr sz="1538"/>
            </a:lvl2pPr>
            <a:lvl3pPr marL="1004373" indent="0">
              <a:buNone/>
              <a:defRPr sz="1318"/>
            </a:lvl3pPr>
            <a:lvl4pPr marL="1506558" indent="0">
              <a:buNone/>
              <a:defRPr sz="1098"/>
            </a:lvl4pPr>
            <a:lvl5pPr marL="2008746" indent="0">
              <a:buNone/>
              <a:defRPr sz="1098"/>
            </a:lvl5pPr>
            <a:lvl6pPr marL="2510931" indent="0">
              <a:buNone/>
              <a:defRPr sz="1098"/>
            </a:lvl6pPr>
            <a:lvl7pPr marL="3013117" indent="0">
              <a:buNone/>
              <a:defRPr sz="1098"/>
            </a:lvl7pPr>
            <a:lvl8pPr marL="3515304" indent="0">
              <a:buNone/>
              <a:defRPr sz="1098"/>
            </a:lvl8pPr>
            <a:lvl9pPr marL="4017490" indent="0">
              <a:buNone/>
              <a:defRPr sz="109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A11E-BAAD-0D4D-905C-010056BB2835}" type="datetime1">
              <a:rPr lang="en-ZA" smtClean="0"/>
              <a:t>2018/03/06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3656" y="7038443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841" y="503978"/>
            <a:ext cx="3239488" cy="1763924"/>
          </a:xfrm>
        </p:spPr>
        <p:txBody>
          <a:bodyPr anchor="b"/>
          <a:lstStyle>
            <a:lvl1pPr>
              <a:defRPr sz="351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0057" y="1088456"/>
            <a:ext cx="5084832" cy="5372269"/>
          </a:xfrm>
        </p:spPr>
        <p:txBody>
          <a:bodyPr anchor="t"/>
          <a:lstStyle>
            <a:lvl1pPr marL="0" indent="0">
              <a:buNone/>
              <a:defRPr sz="3515"/>
            </a:lvl1pPr>
            <a:lvl2pPr marL="502185" indent="0">
              <a:buNone/>
              <a:defRPr sz="3076"/>
            </a:lvl2pPr>
            <a:lvl3pPr marL="1004373" indent="0">
              <a:buNone/>
              <a:defRPr sz="2636"/>
            </a:lvl3pPr>
            <a:lvl4pPr marL="1506558" indent="0">
              <a:buNone/>
              <a:defRPr sz="2197"/>
            </a:lvl4pPr>
            <a:lvl5pPr marL="2008746" indent="0">
              <a:buNone/>
              <a:defRPr sz="2197"/>
            </a:lvl5pPr>
            <a:lvl6pPr marL="2510931" indent="0">
              <a:buNone/>
              <a:defRPr sz="2197"/>
            </a:lvl6pPr>
            <a:lvl7pPr marL="3013117" indent="0">
              <a:buNone/>
              <a:defRPr sz="2197"/>
            </a:lvl7pPr>
            <a:lvl8pPr marL="3515304" indent="0">
              <a:buNone/>
              <a:defRPr sz="2197"/>
            </a:lvl8pPr>
            <a:lvl9pPr marL="4017490" indent="0">
              <a:buNone/>
              <a:defRPr sz="2197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1841" y="2267902"/>
            <a:ext cx="3239488" cy="4201570"/>
          </a:xfrm>
        </p:spPr>
        <p:txBody>
          <a:bodyPr/>
          <a:lstStyle>
            <a:lvl1pPr marL="0" indent="0">
              <a:buNone/>
              <a:defRPr sz="1757"/>
            </a:lvl1pPr>
            <a:lvl2pPr marL="502185" indent="0">
              <a:buNone/>
              <a:defRPr sz="1538"/>
            </a:lvl2pPr>
            <a:lvl3pPr marL="1004373" indent="0">
              <a:buNone/>
              <a:defRPr sz="1318"/>
            </a:lvl3pPr>
            <a:lvl4pPr marL="1506558" indent="0">
              <a:buNone/>
              <a:defRPr sz="1098"/>
            </a:lvl4pPr>
            <a:lvl5pPr marL="2008746" indent="0">
              <a:buNone/>
              <a:defRPr sz="1098"/>
            </a:lvl5pPr>
            <a:lvl6pPr marL="2510931" indent="0">
              <a:buNone/>
              <a:defRPr sz="1098"/>
            </a:lvl6pPr>
            <a:lvl7pPr marL="3013117" indent="0">
              <a:buNone/>
              <a:defRPr sz="1098"/>
            </a:lvl7pPr>
            <a:lvl8pPr marL="3515304" indent="0">
              <a:buNone/>
              <a:defRPr sz="1098"/>
            </a:lvl8pPr>
            <a:lvl9pPr marL="4017490" indent="0">
              <a:buNone/>
              <a:defRPr sz="109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C0E3-FCE5-6B46-BC28-D1B389589141}" type="datetime1">
              <a:rPr lang="en-ZA" smtClean="0"/>
              <a:t>2018/03/06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3656" y="7038443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E239-E30F-4F44-8B06-B284D3F2FFF4}" type="datetime1">
              <a:rPr lang="en-ZA" smtClean="0"/>
              <a:t>2018/03/06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3656" y="7038443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0534" y="402484"/>
            <a:ext cx="8663047" cy="146118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0534" y="2012414"/>
            <a:ext cx="8663047" cy="47965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0534" y="7006701"/>
            <a:ext cx="2259925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73051-DB30-A64F-9FD3-2512FC6A75D9}" type="datetime1">
              <a:rPr lang="en-ZA" smtClean="0"/>
              <a:t>2018/03/06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27113" y="7006701"/>
            <a:ext cx="338988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36135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fld id="{F699B3C4-AA33-E74C-9AE8-E97D7C8662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28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5" r:id="rId11"/>
  </p:sldLayoutIdLst>
  <p:hf hdr="0" ftr="0" dt="0"/>
  <p:txStyles>
    <p:titleStyle>
      <a:lvl1pPr algn="l" defTabSz="1004373" rtl="0" eaLnBrk="1" latinLnBrk="0" hangingPunct="1">
        <a:lnSpc>
          <a:spcPct val="90000"/>
        </a:lnSpc>
        <a:spcBef>
          <a:spcPct val="0"/>
        </a:spcBef>
        <a:buNone/>
        <a:defRPr sz="2800" b="1" i="1" kern="1200">
          <a:solidFill>
            <a:schemeClr val="tx1"/>
          </a:solidFill>
          <a:latin typeface="Trebuchet MS" charset="0"/>
          <a:ea typeface="Trebuchet MS" charset="0"/>
          <a:cs typeface="Trebuchet MS" charset="0"/>
        </a:defRPr>
      </a:lvl1pPr>
    </p:titleStyle>
    <p:bodyStyle>
      <a:lvl1pPr marL="251093" indent="-251093" algn="l" defTabSz="1004373" rtl="0" eaLnBrk="1" latinLnBrk="0" hangingPunct="1">
        <a:lnSpc>
          <a:spcPct val="100000"/>
        </a:lnSpc>
        <a:spcBef>
          <a:spcPts val="1098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1pPr>
      <a:lvl2pPr marL="753280" indent="-251093" algn="l" defTabSz="1004373" rtl="0" eaLnBrk="1" latinLnBrk="0" hangingPunct="1">
        <a:lnSpc>
          <a:spcPct val="100000"/>
        </a:lnSpc>
        <a:spcBef>
          <a:spcPts val="549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2pPr>
      <a:lvl3pPr marL="1255466" indent="-251093" algn="l" defTabSz="1004373" rtl="0" eaLnBrk="1" latinLnBrk="0" hangingPunct="1">
        <a:lnSpc>
          <a:spcPct val="100000"/>
        </a:lnSpc>
        <a:spcBef>
          <a:spcPts val="549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3pPr>
      <a:lvl4pPr marL="1757652" indent="-251093" algn="l" defTabSz="1004373" rtl="0" eaLnBrk="1" latinLnBrk="0" hangingPunct="1">
        <a:lnSpc>
          <a:spcPct val="100000"/>
        </a:lnSpc>
        <a:spcBef>
          <a:spcPts val="549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4pPr>
      <a:lvl5pPr marL="2259838" indent="-251093" algn="l" defTabSz="1004373" rtl="0" eaLnBrk="1" latinLnBrk="0" hangingPunct="1">
        <a:lnSpc>
          <a:spcPct val="100000"/>
        </a:lnSpc>
        <a:spcBef>
          <a:spcPts val="549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5pPr>
      <a:lvl6pPr marL="2762025" indent="-251093" algn="l" defTabSz="1004373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6pPr>
      <a:lvl7pPr marL="3264210" indent="-251093" algn="l" defTabSz="1004373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7pPr>
      <a:lvl8pPr marL="3766398" indent="-251093" algn="l" defTabSz="1004373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8pPr>
      <a:lvl9pPr marL="4268583" indent="-251093" algn="l" defTabSz="1004373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4373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1pPr>
      <a:lvl2pPr marL="502185" algn="l" defTabSz="1004373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2pPr>
      <a:lvl3pPr marL="1004373" algn="l" defTabSz="1004373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3pPr>
      <a:lvl4pPr marL="1506558" algn="l" defTabSz="1004373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4pPr>
      <a:lvl5pPr marL="2008746" algn="l" defTabSz="1004373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5pPr>
      <a:lvl6pPr marL="2510931" algn="l" defTabSz="1004373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6pPr>
      <a:lvl7pPr marL="3013117" algn="l" defTabSz="1004373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7pPr>
      <a:lvl8pPr marL="3515304" algn="l" defTabSz="1004373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8pPr>
      <a:lvl9pPr marL="4017490" algn="l" defTabSz="1004373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177884"/>
            <a:ext cx="2630184" cy="1256868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607" y="6325428"/>
            <a:ext cx="1146477" cy="8714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45941" y="4562879"/>
            <a:ext cx="34007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MODULE 1 (M1)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4D301-A70E-3E43-AE0A-9757AD428F12}" type="slidenum">
              <a:rPr lang="en-US" smtClean="0"/>
              <a:t>1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45941" y="3544708"/>
            <a:ext cx="56176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>
                <a:latin typeface="Trebuchet MS" charset="0"/>
                <a:ea typeface="Trebuchet MS" charset="0"/>
                <a:cs typeface="Trebuchet MS" charset="0"/>
              </a:rPr>
              <a:t>TB BIOSAFETY</a:t>
            </a:r>
            <a:endParaRPr lang="en-US" sz="2800" b="1" i="1" dirty="0"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61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912" y="2809683"/>
            <a:ext cx="7631223" cy="3215223"/>
          </a:xfrm>
        </p:spPr>
        <p:txBody>
          <a:bodyPr/>
          <a:lstStyle/>
          <a:p>
            <a:pPr marL="125058" indent="0">
              <a:buNone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risk assessment is a careful examination of what in your work could cause harm to people and must consider: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workload of the laboratory and of individual staff members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location of the laboratory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level of experience and competence of lab staff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health of lab staff (especially HIV-positive staff)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IS A RISK ASSESSMENT?</a:t>
            </a:r>
          </a:p>
        </p:txBody>
      </p:sp>
      <p:sp>
        <p:nvSpPr>
          <p:cNvPr id="7" name="Rectangle 6"/>
          <p:cNvSpPr/>
          <p:nvPr/>
        </p:nvSpPr>
        <p:spPr>
          <a:xfrm>
            <a:off x="1605769" y="1965076"/>
            <a:ext cx="5689600" cy="387748"/>
          </a:xfrm>
          <a:prstGeom prst="rect">
            <a:avLst/>
          </a:prstGeom>
          <a:solidFill>
            <a:srgbClr val="5BBFB4"/>
          </a:solidFill>
          <a:ln>
            <a:solidFill>
              <a:srgbClr val="AEDA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78485" y="2025628"/>
            <a:ext cx="6190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1100" dirty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t>This slide may be considered optional for trainings of basic users</a:t>
            </a:r>
            <a:endParaRPr lang="en-GB" sz="1100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085" y="1798637"/>
            <a:ext cx="680400" cy="68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460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1204913" y="2865437"/>
            <a:ext cx="7631223" cy="3657600"/>
          </a:xfrm>
        </p:spPr>
        <p:txBody>
          <a:bodyPr/>
          <a:lstStyle/>
          <a:p>
            <a:pPr marL="640488" indent="-515430">
              <a:buFont typeface="+mj-lt"/>
              <a:buAutoNum type="arabicPeriod"/>
            </a:pP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Identify potential hazards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40488" indent="-51543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Decide who might be harmed and how</a:t>
            </a:r>
          </a:p>
          <a:p>
            <a:pPr marL="640488" indent="-51543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Evaluate risks and decide on precautions:</a:t>
            </a:r>
          </a:p>
          <a:p>
            <a:pPr marL="914400" lvl="2" indent="-457200" defTabSz="1041632">
              <a:lnSpc>
                <a:spcPct val="85000"/>
              </a:lnSpc>
              <a:spcBef>
                <a:spcPts val="600"/>
              </a:spcBef>
              <a:buFont typeface="+mj-lt"/>
              <a:buAutoNum type="alphaLcParenR"/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Determine the suitability of the physical space</a:t>
            </a:r>
          </a:p>
          <a:p>
            <a:pPr marL="914400" lvl="2" indent="-457200" defTabSz="1041632">
              <a:lnSpc>
                <a:spcPct val="85000"/>
              </a:lnSpc>
              <a:spcBef>
                <a:spcPts val="600"/>
              </a:spcBef>
              <a:buFont typeface="+mj-lt"/>
              <a:buAutoNum type="alphaLcParenR"/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Evaluate the staff’s proficiency in following safe practices</a:t>
            </a:r>
          </a:p>
          <a:p>
            <a:pPr marL="914400" lvl="2" indent="-457200" defTabSz="1041632">
              <a:lnSpc>
                <a:spcPct val="85000"/>
              </a:lnSpc>
              <a:spcBef>
                <a:spcPts val="600"/>
              </a:spcBef>
              <a:buFont typeface="+mj-lt"/>
              <a:buAutoNum type="alphaLcParenR"/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Evaluate the integrity of safety equipment</a:t>
            </a:r>
          </a:p>
          <a:p>
            <a:pPr marL="640488" indent="-51543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Record findings and implement any necessary changes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4913" y="849010"/>
            <a:ext cx="8312943" cy="1016460"/>
          </a:xfrm>
        </p:spPr>
        <p:txBody>
          <a:bodyPr>
            <a:noAutofit/>
          </a:bodyPr>
          <a:lstStyle/>
          <a:p>
            <a:r>
              <a:rPr lang="en-GB" dirty="0"/>
              <a:t>WHAT ARE THE STEPS IN CONDUCTING A RISK ASSESSMENT?</a:t>
            </a:r>
          </a:p>
        </p:txBody>
      </p:sp>
      <p:sp>
        <p:nvSpPr>
          <p:cNvPr id="7" name="Rectangle 6"/>
          <p:cNvSpPr/>
          <p:nvPr/>
        </p:nvSpPr>
        <p:spPr>
          <a:xfrm>
            <a:off x="1648940" y="2119085"/>
            <a:ext cx="5689600" cy="387748"/>
          </a:xfrm>
          <a:prstGeom prst="rect">
            <a:avLst/>
          </a:prstGeom>
          <a:solidFill>
            <a:srgbClr val="5BBFB4"/>
          </a:solidFill>
          <a:ln>
            <a:solidFill>
              <a:srgbClr val="AEDA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821656" y="2179637"/>
            <a:ext cx="6190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1100" dirty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t>This slide may be considered optional for trainings of basic users</a:t>
            </a:r>
            <a:endParaRPr lang="en-GB" sz="1100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256" y="1952646"/>
            <a:ext cx="680400" cy="68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875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According to the WHO TB Laboratory Biosafety Manual, risk precaution levels refer to the likelihood that specific laboratory procedures will result in a laboratory staff member becoming infected with TB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Risk levels are assigned 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Low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Moderate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High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RISK PRECAUTION LEVELS</a:t>
            </a:r>
          </a:p>
        </p:txBody>
      </p:sp>
    </p:spTree>
    <p:extLst>
      <p:ext uri="{BB962C8B-B14F-4D97-AF65-F5344CB8AC3E}">
        <p14:creationId xmlns:p14="http://schemas.microsoft.com/office/powerpoint/2010/main" val="1720686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RISK PRECAUTION LEVEL: LOW RISK</a:t>
            </a:r>
          </a:p>
        </p:txBody>
      </p:sp>
      <p:graphicFrame>
        <p:nvGraphicFramePr>
          <p:cNvPr id="4" name="Content Placeholder 2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902260642"/>
              </p:ext>
            </p:extLst>
          </p:nvPr>
        </p:nvGraphicFramePr>
        <p:xfrm>
          <a:off x="1172972" y="1728026"/>
          <a:ext cx="7699562" cy="4957130"/>
        </p:xfrm>
        <a:graphic>
          <a:graphicData uri="http://schemas.openxmlformats.org/drawingml/2006/table">
            <a:tbl>
              <a:tblPr>
                <a:solidFill>
                  <a:srgbClr val="FFFFFF"/>
                </a:solidFill>
              </a:tblPr>
              <a:tblGrid>
                <a:gridCol w="1909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82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721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0142"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Arial" charset="0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Wingdings" charset="2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rgbClr val="5BBAF6"/>
                        </a:buClr>
                        <a:buSzPct val="100000"/>
                        <a:buFont typeface="Courier New" charset="0"/>
                        <a:defRPr sz="19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7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5pPr>
                      <a:lvl6pPr marL="22844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6pPr>
                      <a:lvl7pPr marL="27416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7pPr>
                      <a:lvl8pPr marL="31988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8pPr>
                      <a:lvl9pPr marL="36560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algn="l"/>
                      <a:r>
                        <a:rPr lang="en-US" sz="1600" b="1" kern="1200" dirty="0">
                          <a:solidFill>
                            <a:schemeClr val="bg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Risk level of TB laboratory</a:t>
                      </a:r>
                    </a:p>
                  </a:txBody>
                  <a:tcPr marL="100451" marR="100451" marT="50229" marB="502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Arial" charset="0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Wingdings" charset="2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rgbClr val="5BBAF6"/>
                        </a:buClr>
                        <a:buSzPct val="100000"/>
                        <a:buFont typeface="Courier New" charset="0"/>
                        <a:defRPr sz="19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7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5pPr>
                      <a:lvl6pPr marL="22844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6pPr>
                      <a:lvl7pPr marL="27416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7pPr>
                      <a:lvl8pPr marL="31988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8pPr>
                      <a:lvl9pPr marL="36560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algn="l" defTabSz="1004373" rtl="0" eaLnBrk="1" latinLnBrk="0" hangingPunct="1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Arial" charset="0"/>
                      </a:pPr>
                      <a:r>
                        <a:rPr lang="en-US" sz="1600" b="1" kern="1200" dirty="0">
                          <a:solidFill>
                            <a:schemeClr val="bg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Laboratory activities</a:t>
                      </a:r>
                    </a:p>
                  </a:txBody>
                  <a:tcPr marL="100451" marR="100451" marT="50229" marB="502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Arial" charset="0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Wingdings" charset="2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rgbClr val="5BBAF6"/>
                        </a:buClr>
                        <a:buSzPct val="100000"/>
                        <a:buFont typeface="Courier New" charset="0"/>
                        <a:defRPr sz="19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7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5pPr>
                      <a:lvl6pPr marL="22844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6pPr>
                      <a:lvl7pPr marL="27416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7pPr>
                      <a:lvl8pPr marL="31988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8pPr>
                      <a:lvl9pPr marL="36560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algn="l" defTabSz="1004373" rtl="0" eaLnBrk="1" latinLnBrk="0" hangingPunct="1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Arial" charset="0"/>
                      </a:pPr>
                      <a:r>
                        <a:rPr lang="en-US" sz="1600" b="1" kern="1200" dirty="0">
                          <a:solidFill>
                            <a:schemeClr val="bg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Assessment of risk</a:t>
                      </a:r>
                    </a:p>
                  </a:txBody>
                  <a:tcPr marL="100451" marR="100451" marT="50229" marB="502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B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8433"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Arial" charset="0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Wingdings" charset="2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rgbClr val="5BBAF6"/>
                        </a:buClr>
                        <a:buSzPct val="100000"/>
                        <a:buFont typeface="Courier New" charset="0"/>
                        <a:defRPr sz="19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7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5pPr>
                      <a:lvl6pPr marL="22844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6pPr>
                      <a:lvl7pPr marL="27416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7pPr>
                      <a:lvl8pPr marL="31988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8pPr>
                      <a:lvl9pPr marL="36560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Low risk</a:t>
                      </a:r>
                    </a:p>
                  </a:txBody>
                  <a:tcPr marL="100451" marR="100451" marT="50229" marB="502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DE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Arial" charset="0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Wingdings" charset="2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rgbClr val="5BBAF6"/>
                        </a:buClr>
                        <a:buSzPct val="100000"/>
                        <a:buFont typeface="Courier New" charset="0"/>
                        <a:defRPr sz="19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7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5pPr>
                      <a:lvl6pPr marL="22844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6pPr>
                      <a:lvl7pPr marL="27416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7pPr>
                      <a:lvl8pPr marL="31988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8pPr>
                      <a:lvl9pPr marL="36560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Preparing specimens for smear microscopy or Xpert MTB/RIF test</a:t>
                      </a:r>
                    </a:p>
                  </a:txBody>
                  <a:tcPr marL="100451" marR="100451" marT="50229" marB="502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DE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Arial" charset="0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Wingdings" charset="2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rgbClr val="5BBAF6"/>
                        </a:buClr>
                        <a:buSzPct val="100000"/>
                        <a:buFont typeface="Courier New" charset="0"/>
                        <a:defRPr sz="19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7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5pPr>
                      <a:lvl6pPr marL="22844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6pPr>
                      <a:lvl7pPr marL="27416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7pPr>
                      <a:lvl8pPr marL="31988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8pPr>
                      <a:lvl9pPr marL="36560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Procedures have a low risk of generating infectious aerosols from specimens; the concentration of infectious particles is low</a:t>
                      </a:r>
                    </a:p>
                  </a:txBody>
                  <a:tcPr marL="100451" marR="100451" marT="50229" marB="502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D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632"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Arial" charset="0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Wingdings" charset="2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rgbClr val="5BBAF6"/>
                        </a:buClr>
                        <a:buSzPct val="100000"/>
                        <a:buFont typeface="Courier New" charset="0"/>
                        <a:defRPr sz="19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7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5pPr>
                      <a:lvl6pPr marL="22844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6pPr>
                      <a:lvl7pPr marL="27416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7pPr>
                      <a:lvl8pPr marL="31988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8pPr>
                      <a:lvl9pPr marL="36560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Moderate risk</a:t>
                      </a:r>
                    </a:p>
                  </a:txBody>
                  <a:tcPr marL="100451" marR="100451" marT="50229" marB="502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Arial" charset="0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Wingdings" charset="2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rgbClr val="5BBAF6"/>
                        </a:buClr>
                        <a:buSzPct val="100000"/>
                        <a:buFont typeface="Courier New" charset="0"/>
                        <a:defRPr sz="19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7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5pPr>
                      <a:lvl6pPr marL="22844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6pPr>
                      <a:lvl7pPr marL="27416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7pPr>
                      <a:lvl8pPr marL="31988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8pPr>
                      <a:lvl9pPr marL="36560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Processing and concentrating specimens for Xpert assays testing or inoculation onto primary culture media; splitting specimens; direct DST (for example, LPA on processed sputum)</a:t>
                      </a:r>
                    </a:p>
                  </a:txBody>
                  <a:tcPr marL="100451" marR="100451" marT="50229" marB="502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Arial" charset="0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Wingdings" charset="2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rgbClr val="5BBAF6"/>
                        </a:buClr>
                        <a:buSzPct val="100000"/>
                        <a:buFont typeface="Courier New" charset="0"/>
                        <a:defRPr sz="19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7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5pPr>
                      <a:lvl6pPr marL="22844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6pPr>
                      <a:lvl7pPr marL="27416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7pPr>
                      <a:lvl8pPr marL="31988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8pPr>
                      <a:lvl9pPr marL="36560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Procedures have a moderate risk of generating infectious aerosols; the concentration of infectious particles is low to moderate</a:t>
                      </a:r>
                    </a:p>
                  </a:txBody>
                  <a:tcPr marL="100451" marR="100451" marT="50229" marB="502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07756"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Arial" charset="0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Wingdings" charset="2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rgbClr val="5BBAF6"/>
                        </a:buClr>
                        <a:buSzPct val="100000"/>
                        <a:buFont typeface="Courier New" charset="0"/>
                        <a:defRPr sz="19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7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5pPr>
                      <a:lvl6pPr marL="22844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6pPr>
                      <a:lvl7pPr marL="27416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7pPr>
                      <a:lvl8pPr marL="31988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8pPr>
                      <a:lvl9pPr marL="36560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High risk</a:t>
                      </a:r>
                      <a:b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</a:b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(TB-containment laboratory)</a:t>
                      </a:r>
                    </a:p>
                  </a:txBody>
                  <a:tcPr marL="100451" marR="100451" marT="50229" marB="502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DE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Arial" charset="0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Wingdings" charset="2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rgbClr val="5BBAF6"/>
                        </a:buClr>
                        <a:buSzPct val="100000"/>
                        <a:buFont typeface="Courier New" charset="0"/>
                        <a:defRPr sz="19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7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5pPr>
                      <a:lvl6pPr marL="22844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6pPr>
                      <a:lvl7pPr marL="27416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7pPr>
                      <a:lvl8pPr marL="31988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8pPr>
                      <a:lvl9pPr marL="36560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Culture manipulation for identification; DST or LPA on cultured isolates</a:t>
                      </a:r>
                    </a:p>
                  </a:txBody>
                  <a:tcPr marL="100451" marR="100451" marT="50229" marB="502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DE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Arial" charset="0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Wingdings" charset="2"/>
                        <a:defRPr sz="21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rgbClr val="5BBAF6"/>
                        </a:buClr>
                        <a:buSzPct val="100000"/>
                        <a:buFont typeface="Courier New" charset="0"/>
                        <a:defRPr sz="19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7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5pPr>
                      <a:lvl6pPr marL="22844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6pPr>
                      <a:lvl7pPr marL="27416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7pPr>
                      <a:lvl8pPr marL="31988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8pPr>
                      <a:lvl9pPr marL="3656013" indent="1588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rgbClr val="5BBAF6"/>
                        </a:buClr>
                        <a:buFont typeface="Arial" charset="0"/>
                        <a:defRPr sz="1600">
                          <a:solidFill>
                            <a:schemeClr val="tx2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Procedures have a high risk of generating infectious aerosols; the concentration of infectious particles is high</a:t>
                      </a:r>
                    </a:p>
                  </a:txBody>
                  <a:tcPr marL="100451" marR="100451" marT="50229" marB="502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D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924545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212056" y="2103437"/>
            <a:ext cx="7631223" cy="4611670"/>
          </a:xfrm>
        </p:spPr>
        <p:txBody>
          <a:bodyPr/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Xpert MTB/RIF (Ultra) are 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low-risk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procedures when performed directly from sputum, and require the same level of precautions as those used for performing direct AFB sputum-smear microscopy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addition of buffer inactivates </a:t>
            </a:r>
            <a:r>
              <a:rPr lang="en-GB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M. tuberculosis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bacilli in the sample, significantly reducing the biosafety risk to the laboratory technician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Work in a well-ventilated area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Wear gloves and a laboratory coat when handling samples 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Follow waste disposal guidelines</a:t>
            </a:r>
            <a:endParaRPr lang="en-GB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A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699" name="Title 1"/>
          <p:cNvSpPr>
            <a:spLocks noGrp="1"/>
          </p:cNvSpPr>
          <p:nvPr>
            <p:ph type="title"/>
          </p:nvPr>
        </p:nvSpPr>
        <p:spPr>
          <a:xfrm>
            <a:off x="1135856" y="884237"/>
            <a:ext cx="7772400" cy="1016460"/>
          </a:xfrm>
        </p:spPr>
        <p:txBody>
          <a:bodyPr>
            <a:noAutofit/>
          </a:bodyPr>
          <a:lstStyle/>
          <a:p>
            <a:r>
              <a:rPr lang="en-GB" dirty="0"/>
              <a:t>BIOSAFETY REQUIREMENTS FOR XPERT MTB/RIF (ULTRA): OVERVIEW</a:t>
            </a:r>
          </a:p>
        </p:txBody>
      </p:sp>
    </p:spTree>
    <p:extLst>
      <p:ext uri="{BB962C8B-B14F-4D97-AF65-F5344CB8AC3E}">
        <p14:creationId xmlns:p14="http://schemas.microsoft.com/office/powerpoint/2010/main" val="5712182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Xpert MTB/RIF (Ultra) are 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moderate-risk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procedures when performed from processed sediments</a:t>
            </a:r>
          </a:p>
          <a:p>
            <a:pPr lvl="2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Because of the risk of generating aerosols, splitting specimens and handling concentrated specimens must be performed within a certified Biological Safety Cabinet (BSC)</a:t>
            </a:r>
          </a:p>
          <a:p>
            <a:pPr lvl="2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MDR-TB high burden areas, a risk assessment may determine that additional biosafety precautions are required; these precautions may include the use of N95 respirators or BSCs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BIOSAFETY REQUIREMENTS FOR XPERT MTB/RIF (ULTRA):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906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204913" y="2408237"/>
            <a:ext cx="7631223" cy="4611670"/>
          </a:xfrm>
        </p:spPr>
        <p:txBody>
          <a:bodyPr/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Clean activities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are those which do not involve directly working with potentially infectious agents</a:t>
            </a:r>
          </a:p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Dirty activities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are those which involve working directly with potentially infectious agents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25058" indent="0">
              <a:buNone/>
            </a:pPr>
            <a:endParaRPr lang="en-US" dirty="0"/>
          </a:p>
          <a:p>
            <a:pPr marL="125058" indent="0">
              <a:buNone/>
            </a:pPr>
            <a:endParaRPr lang="en-GB" noProof="0" dirty="0"/>
          </a:p>
        </p:txBody>
      </p:sp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288256" y="884237"/>
            <a:ext cx="7547880" cy="1016460"/>
          </a:xfrm>
        </p:spPr>
        <p:txBody>
          <a:bodyPr>
            <a:noAutofit/>
          </a:bodyPr>
          <a:lstStyle/>
          <a:p>
            <a:r>
              <a:rPr lang="en-GB" dirty="0"/>
              <a:t>CLASSIFICATION OF LABORATORY ACTIVITIES: </a:t>
            </a:r>
            <a:r>
              <a:rPr lang="en-US" dirty="0"/>
              <a:t>CLEAN OR DIRTY?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9286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25058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Are the following clean or dirty activities:</a:t>
            </a:r>
            <a:endParaRPr lang="en-GB" sz="2000" noProof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83218" indent="-45816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Sample reception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83218" indent="-458160">
              <a:buFont typeface="+mj-lt"/>
              <a:buAutoNum type="arabicPeriod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Processing samples for Xpert MTB/RIF (Ultra) testing, and inoculating cartridges</a:t>
            </a:r>
          </a:p>
          <a:p>
            <a:pPr marL="583218" indent="-458160">
              <a:buFont typeface="+mj-lt"/>
              <a:buAutoNum type="arabicPeriod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Loading cartridges into the </a:t>
            </a:r>
            <a:r>
              <a:rPr lang="en-GB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GeneXpert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instrument</a:t>
            </a:r>
          </a:p>
          <a:p>
            <a:pPr marL="583218" indent="-458160">
              <a:buFont typeface="+mj-lt"/>
              <a:buAutoNum type="arabicPeriod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Record keeping </a:t>
            </a:r>
          </a:p>
          <a:p>
            <a:pPr marL="125058" indent="0">
              <a:buNone/>
            </a:pPr>
            <a:endParaRPr lang="en-GB" noProof="0" dirty="0"/>
          </a:p>
        </p:txBody>
      </p:sp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CLASSIFICATION OF LABORATORY ACTIVITIES: </a:t>
            </a:r>
            <a:r>
              <a:rPr lang="en-US" dirty="0"/>
              <a:t>CLEAN OR DIRTY?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43563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000" noProof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 of bench spaces: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bench used to process specimens for direct sputum-smear microscopy or Xpert MTB/RIF (Ultra) tests (dirty) should be separate from areas where specimens are received and from areas where paperwork is completed and telephones are used (clean)</a:t>
            </a:r>
          </a:p>
          <a:p>
            <a:pPr lvl="0"/>
            <a:r>
              <a:rPr lang="en-GB" sz="2000" noProof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Ventilation:</a:t>
            </a:r>
          </a:p>
          <a:p>
            <a:pPr marL="847217" lvl="2" indent="-390017" defTabSz="1041632"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When appropriate microbiological techniques are used, processing of specimens for Xpert MTB/RIF (Ultra) may both be carried out on an open bench in an adequately ventilated area</a:t>
            </a:r>
          </a:p>
        </p:txBody>
      </p:sp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SAFETY PRACTICES</a:t>
            </a:r>
          </a:p>
        </p:txBody>
      </p:sp>
    </p:spTree>
    <p:extLst>
      <p:ext uri="{BB962C8B-B14F-4D97-AF65-F5344CB8AC3E}">
        <p14:creationId xmlns:p14="http://schemas.microsoft.com/office/powerpoint/2010/main" val="1405409693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1056" y="2027237"/>
            <a:ext cx="3893343" cy="4611670"/>
          </a:xfrm>
        </p:spPr>
        <p:txBody>
          <a:bodyPr/>
          <a:lstStyle/>
          <a:p>
            <a:pPr marL="125058" indent="0">
              <a:buNone/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Purpose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design the optimal layout of a TB laboratory performing smear and Xpert MTB/RIF (Ultra) testing 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25058" indent="0">
              <a:buNone/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Total time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50 minutes- 15 minutes to complete the exercise; 5 minutes for each group to present their layout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04914" y="936046"/>
            <a:ext cx="8008142" cy="759006"/>
          </a:xfrm>
        </p:spPr>
        <p:txBody>
          <a:bodyPr>
            <a:noAutofit/>
          </a:bodyPr>
          <a:lstStyle/>
          <a:p>
            <a:r>
              <a:rPr lang="en-GB" dirty="0"/>
              <a:t>EXERCISE 1: LAYOUT OF THE TB LABORATORY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5174456" y="2004209"/>
            <a:ext cx="4419600" cy="5280828"/>
          </a:xfrm>
        </p:spPr>
        <p:txBody>
          <a:bodyPr/>
          <a:lstStyle/>
          <a:p>
            <a:pPr marL="125058" indent="0">
              <a:buNone/>
            </a:pP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Process</a:t>
            </a:r>
          </a:p>
          <a:p>
            <a:pPr marL="458160" indent="-458160">
              <a:lnSpc>
                <a:spcPct val="115000"/>
              </a:lnSpc>
              <a:spcBef>
                <a:spcPts val="1002"/>
              </a:spcBef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Divide into four groups</a:t>
            </a:r>
          </a:p>
          <a:p>
            <a:pPr marL="458160" indent="-45816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Review the TB laboratory layout diagram provided in the worksheets</a:t>
            </a:r>
          </a:p>
          <a:p>
            <a:pPr marL="458160" indent="-45816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Using scissors, cut out the pieces of equipment on Worksheet 2 (Equipment) and place them optimally on Worksheet 1 (TB Laboratory Layout) </a:t>
            </a:r>
          </a:p>
          <a:p>
            <a:pPr marL="458160" indent="-45816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Indicate the air flow and movement of staff </a:t>
            </a:r>
          </a:p>
          <a:p>
            <a:pPr marL="458160" indent="-45816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Share your findings with the group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44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056" y="884237"/>
            <a:ext cx="7874680" cy="101288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>
                <a:ea typeface="+mj-ea"/>
              </a:rPr>
              <a:t>MODULE CONTENTS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215798" y="2103437"/>
            <a:ext cx="7921193" cy="4490207"/>
          </a:xfrm>
          <a:prstGeom prst="rect">
            <a:avLst/>
          </a:prstGeom>
        </p:spPr>
        <p:txBody>
          <a:bodyPr/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Transmission of TB bacilli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Risk assessment and precaution levels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Safety practices in the GeneXpert TB testing laboratory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Safe disposal of infectious waste</a:t>
            </a:r>
          </a:p>
        </p:txBody>
      </p:sp>
    </p:spTree>
    <p:extLst>
      <p:ext uri="{BB962C8B-B14F-4D97-AF65-F5344CB8AC3E}">
        <p14:creationId xmlns:p14="http://schemas.microsoft.com/office/powerpoint/2010/main" val="10392961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186884" y="2484437"/>
            <a:ext cx="7550942" cy="4097267"/>
          </a:xfrm>
        </p:spPr>
        <p:txBody>
          <a:bodyPr/>
          <a:lstStyle/>
          <a:p>
            <a:r>
              <a:rPr lang="en-GB" sz="2000" noProof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Gloves: essential (use gloves that are disposable and  powder-free)</a:t>
            </a:r>
          </a:p>
          <a:p>
            <a:r>
              <a:rPr lang="en-GB" sz="2000" noProof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Lab coats: essential </a:t>
            </a:r>
          </a:p>
          <a:p>
            <a:r>
              <a:rPr lang="en-GB" sz="2000" noProof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Respirators: </a:t>
            </a:r>
          </a:p>
          <a:p>
            <a:pPr marL="609600" indent="-342900"/>
            <a:r>
              <a:rPr lang="en-GB" sz="2000" noProof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Normally not required</a:t>
            </a:r>
          </a:p>
          <a:p>
            <a:pPr marL="609600" lvl="1" indent="-342900">
              <a:tabLst>
                <a:tab pos="361950" algn="l"/>
              </a:tabLst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May be needed based on a risk assessment</a:t>
            </a:r>
          </a:p>
          <a:p>
            <a:pPr marL="609600" lvl="1" indent="-342900">
              <a:tabLst>
                <a:tab pos="361950" algn="l"/>
              </a:tabLst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Must always be included in a spill kit</a:t>
            </a:r>
          </a:p>
          <a:p>
            <a:pPr marL="609600" lvl="1" indent="-342900">
              <a:tabLst>
                <a:tab pos="361950" algn="l"/>
              </a:tabLst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Recommended respirators are N95 (NIOSH N95) and FFP2 (EN 149:2001)</a:t>
            </a:r>
          </a:p>
        </p:txBody>
      </p:sp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204914" y="936046"/>
            <a:ext cx="8839199" cy="759006"/>
          </a:xfrm>
        </p:spPr>
        <p:txBody>
          <a:bodyPr>
            <a:normAutofit/>
          </a:bodyPr>
          <a:lstStyle/>
          <a:p>
            <a:r>
              <a:rPr lang="en-GB" dirty="0"/>
              <a:t>PERSONAL PROTECTIVE EQUIPMENT (PPE)</a:t>
            </a:r>
          </a:p>
        </p:txBody>
      </p:sp>
      <p:sp>
        <p:nvSpPr>
          <p:cNvPr id="9" name="Rectangle 8"/>
          <p:cNvSpPr/>
          <p:nvPr/>
        </p:nvSpPr>
        <p:spPr>
          <a:xfrm>
            <a:off x="1593056" y="1746135"/>
            <a:ext cx="5689600" cy="387748"/>
          </a:xfrm>
          <a:prstGeom prst="rect">
            <a:avLst/>
          </a:prstGeom>
          <a:solidFill>
            <a:srgbClr val="5BBFB4"/>
          </a:solidFill>
          <a:ln>
            <a:solidFill>
              <a:srgbClr val="AEDA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45456" y="1809204"/>
            <a:ext cx="6190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defRPr/>
            </a:pPr>
            <a:r>
              <a:rPr lang="en-US" sz="1100" dirty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t>Adapt according to NTP guidelines in your country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056" y="1599774"/>
            <a:ext cx="680400" cy="68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8648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085372" y="2529635"/>
            <a:ext cx="7975284" cy="3612402"/>
          </a:xfrm>
        </p:spPr>
        <p:txBody>
          <a:bodyPr/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Gloves are required for processing specimens for Xpert MTB/RIF (Ultra) testing: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 disposable gloves and maintain regular handwashing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Wear a clean gloves when loading the GeneXpert 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avoid contamination change to a clean gloves before using computers or cell phones 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AU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 NOT reuse gloves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AU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 NOT wear gloves outside the laboratory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AU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Gloves should be discarded with infected laboratory waste</a:t>
            </a:r>
          </a:p>
          <a:p>
            <a:pPr lvl="1"/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PPE: GLOVES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085372" y="1663425"/>
            <a:ext cx="6870816" cy="680470"/>
            <a:chOff x="1085372" y="1663425"/>
            <a:chExt cx="6870816" cy="680470"/>
          </a:xfrm>
        </p:grpSpPr>
        <p:sp>
          <p:nvSpPr>
            <p:cNvPr id="14" name="Rectangle 13"/>
            <p:cNvSpPr/>
            <p:nvPr/>
          </p:nvSpPr>
          <p:spPr>
            <a:xfrm>
              <a:off x="1593056" y="1812303"/>
              <a:ext cx="5689600" cy="387748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65772" y="1872855"/>
              <a:ext cx="61904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>
                <a:defRPr/>
              </a:pPr>
              <a:r>
                <a:rPr lang="en-US" sz="1100" dirty="0">
                  <a:solidFill>
                    <a:schemeClr val="bg1"/>
                  </a:solidFill>
                  <a:latin typeface="Trebuchet MS" charset="0"/>
                  <a:ea typeface="Trebuchet MS" charset="0"/>
                  <a:cs typeface="Trebuchet MS" charset="0"/>
                </a:rPr>
                <a:t>Adapt according to NTP guidelines in your country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5372" y="1663425"/>
              <a:ext cx="680400" cy="6804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339156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123609" y="2682874"/>
            <a:ext cx="7474742" cy="3459163"/>
          </a:xfrm>
        </p:spPr>
        <p:txBody>
          <a:bodyPr/>
          <a:lstStyle/>
          <a:p>
            <a:r>
              <a:rPr lang="en-GB" sz="2000" noProof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Laboratory coats are essential: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Leave coats at the worksite 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Fasten the laboratory coat when worn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 appropriate size and type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 NOT wear outside of the laboratory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Autoclave coats before laundering 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Launder at least weekly, and after any overt contamination (do not take the coat home)</a:t>
            </a:r>
          </a:p>
        </p:txBody>
      </p:sp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PPE: LABORATORY COATS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085372" y="1663425"/>
            <a:ext cx="6870816" cy="680470"/>
            <a:chOff x="1085372" y="1663425"/>
            <a:chExt cx="6870816" cy="680470"/>
          </a:xfrm>
        </p:grpSpPr>
        <p:sp>
          <p:nvSpPr>
            <p:cNvPr id="11" name="Rectangle 10"/>
            <p:cNvSpPr/>
            <p:nvPr/>
          </p:nvSpPr>
          <p:spPr>
            <a:xfrm>
              <a:off x="1593056" y="1812303"/>
              <a:ext cx="5689600" cy="387748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65772" y="1872855"/>
              <a:ext cx="61904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>
                <a:defRPr/>
              </a:pPr>
              <a:r>
                <a:rPr lang="en-US" sz="1100" dirty="0">
                  <a:solidFill>
                    <a:schemeClr val="bg1"/>
                  </a:solidFill>
                  <a:latin typeface="Trebuchet MS" charset="0"/>
                  <a:ea typeface="Trebuchet MS" charset="0"/>
                  <a:cs typeface="Trebuchet MS" charset="0"/>
                </a:rPr>
                <a:t>Adapt according to NTP guidelines in your country</a:t>
              </a: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5372" y="1663425"/>
              <a:ext cx="680400" cy="6804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509353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204914" y="1828738"/>
            <a:ext cx="7380561" cy="4505261"/>
          </a:xfrm>
        </p:spPr>
        <p:txBody>
          <a:bodyPr/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N95 and FFP2 respirators effectively filter out &gt;94-95% of particles ≥0.3-0.4 µm in diameter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Respirators must be fitted to the face! (Use the FIT-TEST*)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Surgical masks do not protect the wearer against inhaling infectious aerosols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PPE: RESPIRATORS</a:t>
            </a:r>
          </a:p>
        </p:txBody>
      </p:sp>
      <p:pic>
        <p:nvPicPr>
          <p:cNvPr id="7" name="Picture 9" descr="mask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5" t="20439" r="14528" b="14107"/>
          <a:stretch>
            <a:fillRect/>
          </a:stretch>
        </p:blipFill>
        <p:spPr bwMode="auto">
          <a:xfrm>
            <a:off x="7773654" y="3178212"/>
            <a:ext cx="1534071" cy="1144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935143" y="3308857"/>
            <a:ext cx="1533564" cy="1111576"/>
            <a:chOff x="1935143" y="3686873"/>
            <a:chExt cx="1533564" cy="1111576"/>
          </a:xfrm>
        </p:grpSpPr>
        <p:cxnSp>
          <p:nvCxnSpPr>
            <p:cNvPr id="10" name="Connettore 2 7"/>
            <p:cNvCxnSpPr>
              <a:cxnSpLocks noChangeShapeType="1"/>
            </p:cNvCxnSpPr>
            <p:nvPr/>
          </p:nvCxnSpPr>
          <p:spPr bwMode="auto">
            <a:xfrm>
              <a:off x="1986661" y="4280971"/>
              <a:ext cx="295771" cy="0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Connettore 2 8"/>
            <p:cNvCxnSpPr>
              <a:cxnSpLocks noChangeShapeType="1"/>
            </p:cNvCxnSpPr>
            <p:nvPr/>
          </p:nvCxnSpPr>
          <p:spPr bwMode="auto">
            <a:xfrm flipV="1">
              <a:off x="1935143" y="4481851"/>
              <a:ext cx="387766" cy="100982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Connettore 2 9"/>
            <p:cNvCxnSpPr>
              <a:cxnSpLocks noChangeShapeType="1"/>
            </p:cNvCxnSpPr>
            <p:nvPr/>
          </p:nvCxnSpPr>
          <p:spPr bwMode="auto">
            <a:xfrm flipV="1">
              <a:off x="2223243" y="4625956"/>
              <a:ext cx="199332" cy="172493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e 16"/>
            <p:cNvSpPr>
              <a:spLocks noChangeArrowheads="1"/>
            </p:cNvSpPr>
            <p:nvPr/>
          </p:nvSpPr>
          <p:spPr bwMode="auto">
            <a:xfrm flipH="1">
              <a:off x="2472408" y="3686873"/>
              <a:ext cx="996299" cy="1056302"/>
            </a:xfrm>
            <a:prstGeom prst="ellipse">
              <a:avLst/>
            </a:prstGeom>
            <a:solidFill>
              <a:srgbClr val="5BC0B5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it-IT" sz="2405">
                <a:latin typeface="Times New Roman" pitchFamily="18" charset="0"/>
              </a:endParaRPr>
            </a:p>
          </p:txBody>
        </p:sp>
        <p:sp>
          <p:nvSpPr>
            <p:cNvPr id="17" name="Ovale 21"/>
            <p:cNvSpPr>
              <a:spLocks noChangeArrowheads="1"/>
            </p:cNvSpPr>
            <p:nvPr/>
          </p:nvSpPr>
          <p:spPr bwMode="auto">
            <a:xfrm flipH="1">
              <a:off x="2671740" y="4010081"/>
              <a:ext cx="49833" cy="43123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it-IT" sz="2405">
                <a:latin typeface="Times New Roman" pitchFamily="18" charset="0"/>
              </a:endParaRPr>
            </a:p>
          </p:txBody>
        </p:sp>
        <p:sp>
          <p:nvSpPr>
            <p:cNvPr id="18" name="Arco 22"/>
            <p:cNvSpPr/>
            <p:nvPr/>
          </p:nvSpPr>
          <p:spPr bwMode="auto">
            <a:xfrm>
              <a:off x="2322703" y="4267547"/>
              <a:ext cx="348663" cy="177973"/>
            </a:xfrm>
            <a:prstGeom prst="arc">
              <a:avLst>
                <a:gd name="adj1" fmla="val 15227528"/>
                <a:gd name="adj2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 sz="2405" dirty="0">
                <a:latin typeface="Times New Roman" pitchFamily="18" charset="0"/>
              </a:endParaRPr>
            </a:p>
          </p:txBody>
        </p:sp>
        <p:sp>
          <p:nvSpPr>
            <p:cNvPr id="19" name="Arco 23"/>
            <p:cNvSpPr/>
            <p:nvPr/>
          </p:nvSpPr>
          <p:spPr bwMode="auto">
            <a:xfrm flipV="1">
              <a:off x="2371321" y="4267547"/>
              <a:ext cx="300045" cy="184006"/>
            </a:xfrm>
            <a:prstGeom prst="arc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 sz="2405" dirty="0">
                <a:latin typeface="Times New Roman" pitchFamily="18" charset="0"/>
              </a:endParaRPr>
            </a:p>
          </p:txBody>
        </p:sp>
        <p:sp>
          <p:nvSpPr>
            <p:cNvPr id="20" name="Ovale 24"/>
            <p:cNvSpPr>
              <a:spLocks noChangeArrowheads="1"/>
            </p:cNvSpPr>
            <p:nvPr/>
          </p:nvSpPr>
          <p:spPr bwMode="auto">
            <a:xfrm flipH="1">
              <a:off x="2322909" y="4307237"/>
              <a:ext cx="298998" cy="1340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it-IT" sz="2405">
                <a:latin typeface="Times New Roman" pitchFamily="18" charset="0"/>
              </a:endParaRPr>
            </a:p>
          </p:txBody>
        </p:sp>
        <p:sp>
          <p:nvSpPr>
            <p:cNvPr id="14" name="Arco 10"/>
            <p:cNvSpPr/>
            <p:nvPr/>
          </p:nvSpPr>
          <p:spPr bwMode="auto">
            <a:xfrm rot="20574064" flipH="1">
              <a:off x="2449109" y="4094099"/>
              <a:ext cx="298657" cy="597265"/>
            </a:xfrm>
            <a:prstGeom prst="arc">
              <a:avLst>
                <a:gd name="adj1" fmla="val 16200000"/>
                <a:gd name="adj2" fmla="val 283162"/>
              </a:avLst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 sz="2405" dirty="0">
                <a:latin typeface="Times New Roman" pitchFamily="18" charset="0"/>
              </a:endParaRPr>
            </a:p>
          </p:txBody>
        </p:sp>
        <p:sp>
          <p:nvSpPr>
            <p:cNvPr id="15" name="Arco 11"/>
            <p:cNvSpPr/>
            <p:nvPr/>
          </p:nvSpPr>
          <p:spPr bwMode="auto">
            <a:xfrm rot="20175835" flipH="1" flipV="1">
              <a:off x="2449109" y="4092591"/>
              <a:ext cx="298657" cy="595755"/>
            </a:xfrm>
            <a:prstGeom prst="arc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 sz="2405" dirty="0">
                <a:latin typeface="Times New Roman" pitchFamily="18" charset="0"/>
              </a:endParaRPr>
            </a:p>
          </p:txBody>
        </p:sp>
      </p:grp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3821031" y="3353175"/>
            <a:ext cx="3600299" cy="861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513" tIns="45757" rIns="91513" bIns="45757">
            <a:spAutoFit/>
          </a:bodyPr>
          <a:lstStyle/>
          <a:p>
            <a:pPr algn="ctr"/>
            <a:r>
              <a:rPr lang="en-GB" sz="1600" dirty="0">
                <a:solidFill>
                  <a:srgbClr val="DD1F26"/>
                </a:solidFill>
                <a:latin typeface="+mn-lt"/>
              </a:rPr>
              <a:t>Respirators protect the wearer from inhaling droplet nuclei</a:t>
            </a:r>
          </a:p>
          <a:p>
            <a:pPr algn="ctr"/>
            <a:r>
              <a:rPr lang="en-GB" sz="1600" dirty="0">
                <a:solidFill>
                  <a:srgbClr val="DD1F26"/>
                </a:solidFill>
                <a:latin typeface="+mn-lt"/>
              </a:rPr>
              <a:t>(they protect against inhalation)</a:t>
            </a:r>
            <a:endParaRPr lang="it-IT" sz="1600" dirty="0">
              <a:solidFill>
                <a:srgbClr val="DD1F26"/>
              </a:solidFill>
              <a:latin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080644" y="5568420"/>
            <a:ext cx="1548788" cy="1046789"/>
            <a:chOff x="2080644" y="5923762"/>
            <a:chExt cx="1548788" cy="1046789"/>
          </a:xfrm>
        </p:grpSpPr>
        <p:sp>
          <p:nvSpPr>
            <p:cNvPr id="25" name="Ovale 1"/>
            <p:cNvSpPr>
              <a:spLocks noChangeArrowheads="1"/>
            </p:cNvSpPr>
            <p:nvPr/>
          </p:nvSpPr>
          <p:spPr bwMode="auto">
            <a:xfrm>
              <a:off x="2080644" y="5923762"/>
              <a:ext cx="1014410" cy="1029337"/>
            </a:xfrm>
            <a:prstGeom prst="ellipse">
              <a:avLst/>
            </a:prstGeom>
            <a:solidFill>
              <a:srgbClr val="5BC0B5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it-IT" sz="2405">
                <a:latin typeface="Times New Roman" pitchFamily="18" charset="0"/>
              </a:endParaRPr>
            </a:p>
          </p:txBody>
        </p:sp>
        <p:cxnSp>
          <p:nvCxnSpPr>
            <p:cNvPr id="26" name="Connettore 2 3"/>
            <p:cNvCxnSpPr>
              <a:cxnSpLocks noChangeShapeType="1"/>
            </p:cNvCxnSpPr>
            <p:nvPr/>
          </p:nvCxnSpPr>
          <p:spPr bwMode="auto">
            <a:xfrm>
              <a:off x="3172827" y="6529815"/>
              <a:ext cx="301147" cy="0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Connettore 2 10"/>
            <p:cNvCxnSpPr>
              <a:cxnSpLocks noChangeShapeType="1"/>
            </p:cNvCxnSpPr>
            <p:nvPr/>
          </p:nvCxnSpPr>
          <p:spPr bwMode="auto">
            <a:xfrm>
              <a:off x="3108630" y="6685455"/>
              <a:ext cx="314606" cy="164210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" name="Arco 14"/>
            <p:cNvSpPr/>
            <p:nvPr/>
          </p:nvSpPr>
          <p:spPr bwMode="auto">
            <a:xfrm rot="1025936">
              <a:off x="3325718" y="6389430"/>
              <a:ext cx="303714" cy="581121"/>
            </a:xfrm>
            <a:prstGeom prst="arc">
              <a:avLst>
                <a:gd name="adj1" fmla="val 16200000"/>
                <a:gd name="adj2" fmla="val 283162"/>
              </a:avLst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 sz="2405" dirty="0">
                <a:latin typeface="Times New Roman" pitchFamily="18" charset="0"/>
              </a:endParaRPr>
            </a:p>
          </p:txBody>
        </p:sp>
        <p:sp>
          <p:nvSpPr>
            <p:cNvPr id="29" name="Arco 19"/>
            <p:cNvSpPr/>
            <p:nvPr/>
          </p:nvSpPr>
          <p:spPr bwMode="auto">
            <a:xfrm rot="1424165" flipV="1">
              <a:off x="3325718" y="6388146"/>
              <a:ext cx="303714" cy="579839"/>
            </a:xfrm>
            <a:prstGeom prst="arc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 sz="2405" dirty="0">
                <a:latin typeface="Times New Roman" pitchFamily="18" charset="0"/>
              </a:endParaRPr>
            </a:p>
          </p:txBody>
        </p:sp>
        <p:sp>
          <p:nvSpPr>
            <p:cNvPr id="30" name="Ovale 23"/>
            <p:cNvSpPr>
              <a:spLocks noChangeArrowheads="1"/>
            </p:cNvSpPr>
            <p:nvPr/>
          </p:nvSpPr>
          <p:spPr bwMode="auto">
            <a:xfrm>
              <a:off x="2841359" y="6238719"/>
              <a:ext cx="50739" cy="42022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it-IT" sz="2405">
                <a:latin typeface="Times New Roman" pitchFamily="18" charset="0"/>
              </a:endParaRPr>
            </a:p>
          </p:txBody>
        </p:sp>
        <p:sp>
          <p:nvSpPr>
            <p:cNvPr id="31" name="Arco 18"/>
            <p:cNvSpPr/>
            <p:nvPr/>
          </p:nvSpPr>
          <p:spPr bwMode="auto">
            <a:xfrm flipH="1">
              <a:off x="2893202" y="6490773"/>
              <a:ext cx="354599" cy="171899"/>
            </a:xfrm>
            <a:prstGeom prst="arc">
              <a:avLst>
                <a:gd name="adj1" fmla="val 15227528"/>
                <a:gd name="adj2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 sz="2405" dirty="0">
                <a:latin typeface="Times New Roman" pitchFamily="18" charset="0"/>
              </a:endParaRPr>
            </a:p>
          </p:txBody>
        </p:sp>
        <p:sp>
          <p:nvSpPr>
            <p:cNvPr id="32" name="Arco 25"/>
            <p:cNvSpPr/>
            <p:nvPr/>
          </p:nvSpPr>
          <p:spPr bwMode="auto">
            <a:xfrm flipH="1" flipV="1">
              <a:off x="2893202" y="6490773"/>
              <a:ext cx="303714" cy="178314"/>
            </a:xfrm>
            <a:prstGeom prst="arc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 sz="2405" dirty="0">
                <a:latin typeface="Times New Roman" pitchFamily="18" charset="0"/>
              </a:endParaRPr>
            </a:p>
          </p:txBody>
        </p:sp>
        <p:sp>
          <p:nvSpPr>
            <p:cNvPr id="33" name="Ovale 20"/>
            <p:cNvSpPr>
              <a:spLocks noChangeArrowheads="1"/>
            </p:cNvSpPr>
            <p:nvPr/>
          </p:nvSpPr>
          <p:spPr bwMode="auto">
            <a:xfrm>
              <a:off x="2942837" y="6528290"/>
              <a:ext cx="304433" cy="1306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it-IT" sz="2405">
                <a:latin typeface="Times New Roman" pitchFamily="18" charset="0"/>
              </a:endParaRPr>
            </a:p>
          </p:txBody>
        </p:sp>
        <p:cxnSp>
          <p:nvCxnSpPr>
            <p:cNvPr id="34" name="Connettore 2 9"/>
            <p:cNvCxnSpPr>
              <a:cxnSpLocks noChangeShapeType="1"/>
            </p:cNvCxnSpPr>
            <p:nvPr/>
          </p:nvCxnSpPr>
          <p:spPr bwMode="auto">
            <a:xfrm>
              <a:off x="3130318" y="6618752"/>
              <a:ext cx="364665" cy="88937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5" name="Rectangle 23"/>
          <p:cNvSpPr>
            <a:spLocks noChangeArrowheads="1"/>
          </p:cNvSpPr>
          <p:nvPr/>
        </p:nvSpPr>
        <p:spPr bwMode="auto">
          <a:xfrm>
            <a:off x="4104597" y="5546411"/>
            <a:ext cx="3477748" cy="831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513" tIns="45757" rIns="91513" bIns="45757">
            <a:spAutoFit/>
          </a:bodyPr>
          <a:lstStyle/>
          <a:p>
            <a:pPr algn="ctr"/>
            <a:r>
              <a:rPr lang="en-GB" sz="1600" dirty="0">
                <a:solidFill>
                  <a:srgbClr val="DD1F26"/>
                </a:solidFill>
                <a:latin typeface="+mn-lt"/>
              </a:rPr>
              <a:t>Surgical masks prevent microorganisms spreading from the wearer (they protect others from exhalation)</a:t>
            </a:r>
            <a:endParaRPr lang="it-IT" sz="1600" dirty="0">
              <a:solidFill>
                <a:srgbClr val="DD1F26"/>
              </a:solidFill>
              <a:latin typeface="+mn-lt"/>
            </a:endParaRPr>
          </a:p>
        </p:txBody>
      </p:sp>
      <p:pic>
        <p:nvPicPr>
          <p:cNvPr id="36" name="Picture 19" descr="maskstore_1842_173350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086" y="5283741"/>
            <a:ext cx="1003130" cy="1335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95509" y="6771715"/>
            <a:ext cx="49183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C00000"/>
                </a:solidFill>
                <a:latin typeface="+mn-lt"/>
              </a:rPr>
              <a:t>* https://</a:t>
            </a:r>
            <a:r>
              <a:rPr lang="en-US" sz="1100" dirty="0" err="1">
                <a:solidFill>
                  <a:srgbClr val="C00000"/>
                </a:solidFill>
                <a:latin typeface="+mn-lt"/>
              </a:rPr>
              <a:t>www.osha.gov</a:t>
            </a:r>
            <a:r>
              <a:rPr lang="en-US" sz="1100" dirty="0">
                <a:solidFill>
                  <a:srgbClr val="C00000"/>
                </a:solidFill>
                <a:latin typeface="+mn-lt"/>
              </a:rPr>
              <a:t>/video/</a:t>
            </a:r>
            <a:r>
              <a:rPr lang="en-US" sz="1100" dirty="0" err="1">
                <a:solidFill>
                  <a:srgbClr val="C00000"/>
                </a:solidFill>
                <a:latin typeface="+mn-lt"/>
              </a:rPr>
              <a:t>respiratory_protection</a:t>
            </a:r>
            <a:r>
              <a:rPr lang="en-US" sz="1100" dirty="0">
                <a:solidFill>
                  <a:srgbClr val="C00000"/>
                </a:solidFill>
                <a:latin typeface="+mn-lt"/>
              </a:rPr>
              <a:t>/</a:t>
            </a:r>
            <a:r>
              <a:rPr lang="en-US" sz="1100" dirty="0" err="1">
                <a:solidFill>
                  <a:srgbClr val="C00000"/>
                </a:solidFill>
                <a:latin typeface="+mn-lt"/>
              </a:rPr>
              <a:t>fittesting_transcript.html</a:t>
            </a:r>
            <a:endParaRPr lang="en-US" sz="1100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31071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z="2000" noProof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disinfectant is a chemical or mixture of chemicals used to kill microorganisms</a:t>
            </a:r>
          </a:p>
          <a:p>
            <a:r>
              <a:rPr lang="en-GB" sz="2000" noProof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Disinfectants are usually applied to surfaces or inanimate objects</a:t>
            </a:r>
          </a:p>
          <a:p>
            <a:r>
              <a:rPr lang="en-GB" sz="2000" noProof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Disinfectants may be used before autoclaving for pre-decontamination treatment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DISINFECTANTS</a:t>
            </a:r>
          </a:p>
        </p:txBody>
      </p:sp>
      <p:sp>
        <p:nvSpPr>
          <p:cNvPr id="5" name="Rectangle 4"/>
          <p:cNvSpPr/>
          <p:nvPr/>
        </p:nvSpPr>
        <p:spPr>
          <a:xfrm>
            <a:off x="1219540" y="5227637"/>
            <a:ext cx="7631222" cy="597852"/>
          </a:xfrm>
          <a:prstGeom prst="rect">
            <a:avLst/>
          </a:prstGeom>
          <a:solidFill>
            <a:srgbClr val="5BC0B5"/>
          </a:solidFill>
          <a:ln w="47625">
            <a:noFill/>
          </a:ln>
          <a:effectLst/>
        </p:spPr>
        <p:txBody>
          <a:bodyPr wrap="square" lIns="104389" tIns="52195" rIns="104389" bIns="52195">
            <a:spAutoFit/>
          </a:bodyPr>
          <a:lstStyle/>
          <a:p>
            <a:pPr algn="ctr">
              <a:lnSpc>
                <a:spcPct val="80000"/>
              </a:lnSpc>
              <a:buSzPct val="100000"/>
            </a:pPr>
            <a:r>
              <a:rPr lang="en-US" sz="2000" dirty="0">
                <a:solidFill>
                  <a:schemeClr val="bg1"/>
                </a:solidFill>
                <a:latin typeface="+mn-lt"/>
              </a:rPr>
              <a:t>NOTE: </a:t>
            </a:r>
            <a:r>
              <a:rPr lang="en-GB" altLang="zh-CN" sz="2000" dirty="0">
                <a:solidFill>
                  <a:schemeClr val="bg1"/>
                </a:solidFill>
                <a:latin typeface="+mn-lt"/>
                <a:ea typeface="ＭＳ Ｐゴシック" pitchFamily="34" charset="-128"/>
              </a:rPr>
              <a:t>Because of the specific cell-wall structure of TB bacilli, they are resistant to most standard disinfectants</a:t>
            </a:r>
            <a:endParaRPr lang="en-GB" sz="2000" dirty="0">
              <a:solidFill>
                <a:schemeClr val="bg1"/>
              </a:solidFill>
              <a:latin typeface="+mn-lt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06689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1204914" y="2383077"/>
            <a:ext cx="7631221" cy="4505261"/>
          </a:xfrm>
        </p:spPr>
        <p:txBody>
          <a:bodyPr/>
          <a:lstStyle/>
          <a:p>
            <a:pPr marL="125058" indent="0">
              <a:buNone/>
            </a:pPr>
            <a:r>
              <a: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Disinfectants used in the TB laboratory must be effective against mycobacteria:</a:t>
            </a:r>
          </a:p>
          <a:p>
            <a:r>
              <a:rPr lang="en-GB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PHENOL</a:t>
            </a:r>
            <a:r>
              <a: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(2-5%) in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deionized</a:t>
            </a:r>
            <a:r>
              <a: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water is highly irritating, caution must be used in preparation. It is preferable to use phenolic derivatives (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e.g. </a:t>
            </a:r>
            <a:r>
              <a:rPr lang="en-GB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triclosan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chloroxylenol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orthophenylphenol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GB" altLang="zh-CN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Decontaminate equipment, surfaces and items or liquids before disposal (wear gloves)</a:t>
            </a:r>
          </a:p>
          <a:p>
            <a:pPr lvl="1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Prepare the solution daily and leave in contact with the surface for at least 15 minutes to ensure decontamination</a:t>
            </a:r>
            <a:endParaRPr lang="en-GB" altLang="zh-CN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altLang="zh-CN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DISINFECTANTS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085372" y="1663425"/>
            <a:ext cx="6870816" cy="680470"/>
            <a:chOff x="1085372" y="1663425"/>
            <a:chExt cx="6870816" cy="680470"/>
          </a:xfrm>
        </p:grpSpPr>
        <p:sp>
          <p:nvSpPr>
            <p:cNvPr id="12" name="Rectangle 11"/>
            <p:cNvSpPr/>
            <p:nvPr/>
          </p:nvSpPr>
          <p:spPr>
            <a:xfrm>
              <a:off x="1593056" y="1812303"/>
              <a:ext cx="5689600" cy="387748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65772" y="1872855"/>
              <a:ext cx="61904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>
                <a:defRPr/>
              </a:pPr>
              <a:r>
                <a:rPr lang="en-US" sz="1100" dirty="0">
                  <a:solidFill>
                    <a:schemeClr val="bg1"/>
                  </a:solidFill>
                  <a:latin typeface="Trebuchet MS" charset="0"/>
                  <a:ea typeface="Trebuchet MS" charset="0"/>
                  <a:cs typeface="Trebuchet MS" charset="0"/>
                </a:rPr>
                <a:t>Adapt according to NTP guidelines in your country</a:t>
              </a: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5372" y="1663425"/>
              <a:ext cx="680400" cy="6804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7149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1204914" y="2484437"/>
            <a:ext cx="7631221" cy="4505261"/>
          </a:xfrm>
        </p:spPr>
        <p:txBody>
          <a:bodyPr/>
          <a:lstStyle/>
          <a:p>
            <a:pPr marL="125058" indent="0">
              <a:buNone/>
            </a:pPr>
            <a:r>
              <a: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disinfectant used in the TB laboratory must be effective against mycobacteria</a:t>
            </a:r>
          </a:p>
          <a:p>
            <a:r>
              <a:rPr lang="en-GB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CHLORINE</a:t>
            </a:r>
            <a:r>
              <a: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(sodium hypochlorite, or bleach with 0.72% active chlorine) is an irritant, and is corrosive to metals and plastics:</a:t>
            </a:r>
          </a:p>
          <a:p>
            <a:pPr lvl="1"/>
            <a:r>
              <a: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 is a general purpose disinfectant; and can be used to soak items</a:t>
            </a:r>
          </a:p>
          <a:p>
            <a:pPr lvl="1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Allow at least 15 minutes to ensure decontamination</a:t>
            </a:r>
          </a:p>
          <a:p>
            <a:pPr lvl="1"/>
            <a:r>
              <a: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Prepare daily and store in a well-ventilated area (toxic gas). Do not autoclave</a:t>
            </a:r>
          </a:p>
        </p:txBody>
      </p:sp>
      <p:sp>
        <p:nvSpPr>
          <p:cNvPr id="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DISINFECTANTS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085372" y="1663425"/>
            <a:ext cx="6870816" cy="680470"/>
            <a:chOff x="1085372" y="1663425"/>
            <a:chExt cx="6870816" cy="680470"/>
          </a:xfrm>
        </p:grpSpPr>
        <p:sp>
          <p:nvSpPr>
            <p:cNvPr id="12" name="Rectangle 11"/>
            <p:cNvSpPr/>
            <p:nvPr/>
          </p:nvSpPr>
          <p:spPr>
            <a:xfrm>
              <a:off x="1593056" y="1812303"/>
              <a:ext cx="5689600" cy="387748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65772" y="1872855"/>
              <a:ext cx="61904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>
                <a:defRPr/>
              </a:pPr>
              <a:r>
                <a:rPr lang="en-US" sz="1100" dirty="0">
                  <a:solidFill>
                    <a:schemeClr val="bg1"/>
                  </a:solidFill>
                  <a:latin typeface="Trebuchet MS" charset="0"/>
                  <a:ea typeface="Trebuchet MS" charset="0"/>
                  <a:cs typeface="Trebuchet MS" charset="0"/>
                </a:rPr>
                <a:t>Adapt according to NTP guidelines in your country</a:t>
              </a: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5372" y="1663425"/>
              <a:ext cx="680400" cy="6804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70006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1085372" y="2521698"/>
            <a:ext cx="7750763" cy="4505261"/>
          </a:xfrm>
        </p:spPr>
        <p:txBody>
          <a:bodyPr/>
          <a:lstStyle/>
          <a:p>
            <a:pPr marL="125058" indent="0">
              <a:buNone/>
            </a:pPr>
            <a:r>
              <a: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disinfectant used in the TB laboratory must be effective against mycobacteria</a:t>
            </a:r>
          </a:p>
          <a:p>
            <a:r>
              <a:rPr lang="en-GB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ALCOHOL</a:t>
            </a:r>
            <a:r>
              <a: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(70%) leaves no residue but is volatile and flammable (keep far from open flames):</a:t>
            </a:r>
          </a:p>
          <a:p>
            <a:pPr lvl="1"/>
            <a:r>
              <a: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 as a disinfectant on skin (follow by washing with soap) and work surfaces (including metals)</a:t>
            </a:r>
          </a:p>
          <a:p>
            <a:r>
              <a:rPr lang="en-GB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PERACETIC  ACID (working solution 2%) </a:t>
            </a:r>
            <a:r>
              <a: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leaves no residue, but is stable for only 48 hours after preparation:</a:t>
            </a:r>
          </a:p>
          <a:p>
            <a:pPr lvl="1"/>
            <a:r>
              <a: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Rapid action against all microorganisms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085372" y="1663425"/>
            <a:ext cx="6870816" cy="680470"/>
            <a:chOff x="1085372" y="1663425"/>
            <a:chExt cx="6870816" cy="680470"/>
          </a:xfrm>
        </p:grpSpPr>
        <p:sp>
          <p:nvSpPr>
            <p:cNvPr id="12" name="Rectangle 11"/>
            <p:cNvSpPr/>
            <p:nvPr/>
          </p:nvSpPr>
          <p:spPr>
            <a:xfrm>
              <a:off x="1593056" y="1812303"/>
              <a:ext cx="5689600" cy="387748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65772" y="1872855"/>
              <a:ext cx="61904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>
                <a:defRPr/>
              </a:pPr>
              <a:r>
                <a:rPr lang="en-US" sz="1100" dirty="0">
                  <a:solidFill>
                    <a:schemeClr val="bg1"/>
                  </a:solidFill>
                  <a:latin typeface="Trebuchet MS" charset="0"/>
                  <a:ea typeface="Trebuchet MS" charset="0"/>
                  <a:cs typeface="Trebuchet MS" charset="0"/>
                </a:rPr>
                <a:t>Adapt according to NTP guidelines in your country</a:t>
              </a: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5372" y="1663425"/>
              <a:ext cx="680400" cy="680470"/>
            </a:xfrm>
            <a:prstGeom prst="rect">
              <a:avLst/>
            </a:prstGeom>
          </p:spPr>
        </p:pic>
      </p:grpSp>
      <p:sp>
        <p:nvSpPr>
          <p:cNvPr id="9" name="Rectangle 2"/>
          <p:cNvSpPr txBox="1">
            <a:spLocks noRot="1" noChangeArrowheads="1"/>
          </p:cNvSpPr>
          <p:nvPr/>
        </p:nvSpPr>
        <p:spPr>
          <a:xfrm>
            <a:off x="1411897" y="892474"/>
            <a:ext cx="7631221" cy="759006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lvl1pPr algn="l" defTabSz="100437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/>
              <a:t>DISINFECTANTS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0115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7544749"/>
              </p:ext>
            </p:extLst>
          </p:nvPr>
        </p:nvGraphicFramePr>
        <p:xfrm>
          <a:off x="1204913" y="2012950"/>
          <a:ext cx="7631112" cy="3083560"/>
        </p:xfrm>
        <a:graphic>
          <a:graphicData uri="http://schemas.openxmlformats.org/drawingml/2006/table">
            <a:tbl>
              <a:tblPr firstRow="1" bandRow="1">
                <a:solidFill>
                  <a:srgbClr val="D7EDE5"/>
                </a:solidFill>
                <a:tableStyleId>{5C22544A-7EE6-4342-B048-85BDC9FD1C3A}</a:tableStyleId>
              </a:tblPr>
              <a:tblGrid>
                <a:gridCol w="25437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37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37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Disinfectant</a:t>
                      </a:r>
                    </a:p>
                  </a:txBody>
                  <a:tcPr>
                    <a:solidFill>
                      <a:srgbClr val="5BC0B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Pros</a:t>
                      </a:r>
                    </a:p>
                  </a:txBody>
                  <a:tcPr>
                    <a:solidFill>
                      <a:srgbClr val="5BC0B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Cons</a:t>
                      </a:r>
                    </a:p>
                  </a:txBody>
                  <a:tcPr>
                    <a:solidFill>
                      <a:srgbClr val="5BC0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Phenol</a:t>
                      </a:r>
                    </a:p>
                  </a:txBody>
                  <a:tcPr>
                    <a:solidFill>
                      <a:srgbClr val="D7EDE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altLang="zh-CN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Decontaminates equipment, surfaces and items or liquids before disposal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D7EDE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altLang="zh-CN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Highly irritating / carcinogenic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D7ED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10043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Bleach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Effectively kills mycobacteria</a:t>
                      </a:r>
                      <a:r>
                        <a:rPr lang="en-US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/ </a:t>
                      </a:r>
                      <a:r>
                        <a:rPr lang="en-GB" altLang="zh-CN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can be used to soak items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altLang="zh-CN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Corrosive to metals and plastics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10043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Alcohol</a:t>
                      </a:r>
                    </a:p>
                  </a:txBody>
                  <a:tcPr>
                    <a:solidFill>
                      <a:srgbClr val="D7EDE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Leaves no residue- use with other disinfectants to decontaminate surfaces (including metals)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D7EDE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altLang="zh-CN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Volatile and flammable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D7ED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10043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Peracetic</a:t>
                      </a: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acid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Kills mycobacteria &amp; leaves no residue (see above)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Difficult to obtain / cost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DISINFECTANTS PROS &amp; CONS</a:t>
            </a:r>
          </a:p>
        </p:txBody>
      </p:sp>
    </p:spTree>
    <p:extLst>
      <p:ext uri="{BB962C8B-B14F-4D97-AF65-F5344CB8AC3E}">
        <p14:creationId xmlns:p14="http://schemas.microsoft.com/office/powerpoint/2010/main" val="17033797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9656" y="2307526"/>
            <a:ext cx="7776479" cy="2310511"/>
          </a:xfrm>
        </p:spPr>
        <p:txBody>
          <a:bodyPr/>
          <a:lstStyle/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Often disinfectants come as a stock solution, or powder which must be prepared fresh before use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example, stock bleach is normally 4% concentration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Cleaning the GeneXpert instrument requires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0.1% bleach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(final concentration of chloride)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PREPARING DISINFECTANTS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0514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51094" indent="-251094">
              <a:defRPr/>
            </a:pP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the end of this module, you will be able to:</a:t>
            </a: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Understand the safety risks in laboratories using various methods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Describe the risk associated with Xpert MTB/RIF (Ultra)* testing</a:t>
            </a:r>
            <a:endParaRPr lang="en-GB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Explain what precautions should be taken to safely use </a:t>
            </a: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Xpert MTB/RIF (Ultra) </a:t>
            </a: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tests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Create a spill kit for your laboratory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Know how to safely clean up a spill outside or within the Biosafety Cabinet (BSC)</a:t>
            </a:r>
            <a:endParaRPr lang="en-GB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Clr>
                <a:srgbClr val="31B6FD"/>
              </a:buClr>
              <a:buNone/>
              <a:defRPr/>
            </a:pPr>
            <a:endParaRPr altLang="en-US" dirty="0"/>
          </a:p>
          <a:p>
            <a:pPr>
              <a:buFont typeface="Arial" panose="020B0604020202020204" pitchFamily="34" charset="0"/>
              <a:buChar char="►"/>
              <a:defRPr/>
            </a:pPr>
            <a:endParaRPr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LEARNING OBJECTIVES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84056" y="6810641"/>
            <a:ext cx="31518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rgbClr val="DD1F26"/>
                </a:solidFill>
                <a:latin typeface="Calibri" charset="0"/>
                <a:ea typeface="Calibri" charset="0"/>
                <a:cs typeface="Calibri" charset="0"/>
              </a:rPr>
              <a:t>* Refers  to Xpert </a:t>
            </a:r>
            <a:r>
              <a:rPr lang="en-US" sz="1100" dirty="0">
                <a:solidFill>
                  <a:srgbClr val="DD1F26"/>
                </a:solidFill>
                <a:latin typeface="Calibri" charset="0"/>
                <a:ea typeface="Calibri" charset="0"/>
                <a:cs typeface="Calibri" charset="0"/>
              </a:rPr>
              <a:t>MTB/RIF and Xpert MTB/RIF Ultra</a:t>
            </a:r>
          </a:p>
        </p:txBody>
      </p:sp>
    </p:spTree>
    <p:extLst>
      <p:ext uri="{BB962C8B-B14F-4D97-AF65-F5344CB8AC3E}">
        <p14:creationId xmlns:p14="http://schemas.microsoft.com/office/powerpoint/2010/main" val="19663457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EXERCISE: PREPARING DISINFECTANTS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816209" y="1954756"/>
            <a:ext cx="3972475" cy="3947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  <a:spcBef>
                <a:spcPts val="1098"/>
              </a:spcBef>
              <a:spcAft>
                <a:spcPts val="600"/>
              </a:spcAft>
              <a:buNone/>
            </a:pP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Purpose</a:t>
            </a:r>
          </a:p>
          <a:p>
            <a:pPr marL="388800" indent="-388800">
              <a:spcBef>
                <a:spcPts val="1098"/>
              </a:spcBef>
              <a:spcAft>
                <a:spcPts val="600"/>
              </a:spcAft>
              <a:buClr>
                <a:srgbClr val="DC1F26"/>
              </a:buClr>
              <a:buFont typeface="Wingdings" charset="2"/>
              <a:buChar char="§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Calculate the correct volume of bleach required to make a final concentration of bleach for cleaning the GeneXpert instrument</a:t>
            </a:r>
            <a:endParaRPr lang="en-GB" sz="2000" b="1" dirty="0">
              <a:solidFill>
                <a:schemeClr val="tx1">
                  <a:lumMod val="65000"/>
                  <a:lumOff val="3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>
              <a:lnSpc>
                <a:spcPct val="85000"/>
              </a:lnSpc>
              <a:spcBef>
                <a:spcPts val="1098"/>
              </a:spcBef>
              <a:spcAft>
                <a:spcPts val="600"/>
              </a:spcAft>
              <a:buNone/>
            </a:pP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Total time</a:t>
            </a:r>
          </a:p>
          <a:p>
            <a:pPr marL="388800" indent="-388800">
              <a:spcBef>
                <a:spcPts val="1098"/>
              </a:spcBef>
              <a:spcAft>
                <a:spcPts val="600"/>
              </a:spcAft>
              <a:buClr>
                <a:srgbClr val="DC1F2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10 minutes – 5 minutes to work </a:t>
            </a:r>
            <a:r>
              <a:rPr lang="en-GB" sz="200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through the example, and 5 minutes to complete the exercise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22850" y="1954756"/>
            <a:ext cx="4329805" cy="2708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1041632">
              <a:lnSpc>
                <a:spcPct val="85000"/>
              </a:lnSpc>
              <a:spcBef>
                <a:spcPts val="1098"/>
              </a:spcBef>
              <a:spcAft>
                <a:spcPts val="600"/>
              </a:spcAft>
              <a:buNone/>
              <a:defRPr/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Process</a:t>
            </a:r>
          </a:p>
          <a:p>
            <a:pPr marL="390017" indent="-390017" defTabSz="1041632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rgbClr val="DC1F26"/>
              </a:buClr>
              <a:buFont typeface="Wingdings" charset="2"/>
              <a:buChar char="§"/>
              <a:defRPr/>
            </a:pPr>
            <a:r>
              <a:rPr lang="en-US" alt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Working individually, review the example and complete the exercise using a calculator (</a:t>
            </a:r>
            <a:r>
              <a:rPr lang="en-US" altLang="en-US" sz="2000" kern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or phone)</a:t>
            </a:r>
            <a:endParaRPr lang="en-US" altLang="en-US" sz="2000" kern="0" dirty="0">
              <a:solidFill>
                <a:schemeClr val="tx1">
                  <a:lumMod val="65000"/>
                  <a:lumOff val="3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390017" indent="-390017" defTabSz="1041632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rgbClr val="DC1F26"/>
              </a:buClr>
              <a:buFont typeface="Wingdings" charset="2"/>
              <a:buChar char="§"/>
              <a:defRPr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Share your findings with the group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0017" indent="-390017" defTabSz="1041632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rgbClr val="DC1F26"/>
              </a:buClr>
              <a:buFont typeface="Wingdings" charset="2"/>
              <a:buChar char="§"/>
              <a:defRPr/>
            </a:pPr>
            <a:endParaRPr lang="en-US" altLang="en-US" sz="2000" kern="0" dirty="0">
              <a:solidFill>
                <a:schemeClr val="tx1">
                  <a:lumMod val="65000"/>
                  <a:lumOff val="3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390017" indent="-390017" defTabSz="1041632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  <a:buClr>
                <a:srgbClr val="DC1F26"/>
              </a:buClr>
              <a:buFont typeface="Wingdings" charset="2"/>
              <a:buChar char="§"/>
              <a:defRPr/>
            </a:pPr>
            <a:endParaRPr lang="en-US" altLang="en-US" sz="2000" kern="0" dirty="0">
              <a:solidFill>
                <a:schemeClr val="tx1">
                  <a:lumMod val="65000"/>
                  <a:lumOff val="3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6064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1027937" y="2856513"/>
            <a:ext cx="3829001" cy="3188078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Instructions (SOPs) for cleaning up spills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large biohazard bag (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autoclavable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Disinfectant (1% Bleach - freshly prepared)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Laboratory gowns (disposable) and goggles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Box of gloves (different sizes) </a:t>
            </a:r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SPILL KIT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4294967295"/>
          </p:nvPr>
        </p:nvSpPr>
        <p:spPr>
          <a:xfrm>
            <a:off x="5250656" y="2856513"/>
            <a:ext cx="3815851" cy="3084512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Respirators (N95 or FFP2)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Paper towels, cotton wool or absorbent cloths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Soap and chloramine tablets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Dustpan 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Sharps container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“DO NOT ENTER” sign</a:t>
            </a:r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31366" y="1695052"/>
            <a:ext cx="7472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All laboratories handling samples for TB diagnostic testing should have a spill kit</a:t>
            </a:r>
          </a:p>
          <a:p>
            <a:endParaRPr lang="en-GB" sz="1400" dirty="0"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7353" y="6251945"/>
            <a:ext cx="8088782" cy="604007"/>
          </a:xfrm>
          <a:prstGeom prst="rect">
            <a:avLst/>
          </a:prstGeom>
          <a:solidFill>
            <a:srgbClr val="5BC0B5"/>
          </a:solidFill>
          <a:ln w="47625">
            <a:noFill/>
          </a:ln>
          <a:effectLst/>
        </p:spPr>
        <p:txBody>
          <a:bodyPr wrap="square" lIns="104389" tIns="52195" rIns="104389" bIns="52195">
            <a:spAutoFit/>
          </a:bodyPr>
          <a:lstStyle>
            <a:defPPr>
              <a:defRPr lang="zh-CN"/>
            </a:defPPr>
            <a:lvl1pPr algn="ctr">
              <a:lnSpc>
                <a:spcPct val="80000"/>
              </a:lnSpc>
              <a:buSzPct val="100000"/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Check contents of the spill kit regularly and replace items after use or when they </a:t>
            </a:r>
            <a:r>
              <a:rPr lang="en-US"/>
              <a:t>have expired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7411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noProof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All personnel in the laboratory must be trained in the procedures for handling spills</a:t>
            </a:r>
          </a:p>
          <a:p>
            <a:r>
              <a:rPr lang="en-GB" sz="2000" noProof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actions required depend on where the spill occurs: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Outside a BSC  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Within a BSC</a:t>
            </a:r>
          </a:p>
        </p:txBody>
      </p:sp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SPILLS PROCEDURES</a:t>
            </a:r>
          </a:p>
        </p:txBody>
      </p:sp>
    </p:spTree>
    <p:extLst>
      <p:ext uri="{BB962C8B-B14F-4D97-AF65-F5344CB8AC3E}">
        <p14:creationId xmlns:p14="http://schemas.microsoft.com/office/powerpoint/2010/main" val="26129901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5058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spills outside of the BSC (including spilling sputum from a sample container):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83218" indent="-458160">
              <a:buSzPct val="100000"/>
              <a:buFont typeface="+mj-lt"/>
              <a:buAutoNum type="arabicPeriod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Immediately vacate and secure the laboratory, and inform the laboratory manager</a:t>
            </a:r>
          </a:p>
          <a:p>
            <a:pPr marL="583218" indent="-458160">
              <a:buSzPct val="100000"/>
              <a:buFont typeface="+mj-lt"/>
              <a:buAutoNum type="arabicPeriod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Leave the laboratory’s ventilation or exhaust systems on (i.e. BSC)</a:t>
            </a:r>
          </a:p>
          <a:p>
            <a:pPr marL="583218" indent="-458160">
              <a:buSzPct val="100000"/>
              <a:buFont typeface="+mj-lt"/>
              <a:buAutoNum type="arabicPeriod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 not re-enter the laboratory for at least 1 hour (post DO NOT ENTER signs)</a:t>
            </a:r>
          </a:p>
        </p:txBody>
      </p:sp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SPILLS OUTSIDE OF A BSC</a:t>
            </a:r>
          </a:p>
        </p:txBody>
      </p:sp>
    </p:spTree>
    <p:extLst>
      <p:ext uri="{BB962C8B-B14F-4D97-AF65-F5344CB8AC3E}">
        <p14:creationId xmlns:p14="http://schemas.microsoft.com/office/powerpoint/2010/main" val="2599534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83218" indent="-458160">
              <a:buSzPct val="100000"/>
              <a:buFont typeface="+mj-lt"/>
              <a:buAutoNum type="arabicPeriod" startAt="4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Before re-entering the laboratory, put on clean gloves, a clean gown and a respirator</a:t>
            </a:r>
          </a:p>
          <a:p>
            <a:pPr marL="583218" indent="-458160">
              <a:buSzPct val="100000"/>
              <a:buFont typeface="+mj-lt"/>
              <a:buAutoNum type="arabicPeriod" startAt="4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Cover the spill with cloths or absorbent paper, and soak the paper with a suitable disinfectant; apply the disinfectant concentrically, from the outer margin towards the centre of the spill</a:t>
            </a:r>
          </a:p>
          <a:p>
            <a:pPr marL="583218" indent="-458160">
              <a:buSzPct val="100000"/>
              <a:buFont typeface="+mj-lt"/>
              <a:buAutoNum type="arabicPeriod" startAt="4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Allow sufficient time for the disinfectant to act (at least 30-60 minutes) before disposing of any material</a:t>
            </a:r>
          </a:p>
        </p:txBody>
      </p:sp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SPILLS OUTSIDE OF A BSC</a:t>
            </a:r>
          </a:p>
        </p:txBody>
      </p:sp>
    </p:spTree>
    <p:extLst>
      <p:ext uri="{BB962C8B-B14F-4D97-AF65-F5344CB8AC3E}">
        <p14:creationId xmlns:p14="http://schemas.microsoft.com/office/powerpoint/2010/main" val="36457073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7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Collect all containers, clean-up material and place them in the disposal bag provided in the spill kit; tie the disposal bag and place it in a container to be autoclaved (use an appropriate container for sharp objects)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Change gloves if they have been contaminated; dispose of these along with other infectious waste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Clean and disinfect the area of the spill with bleach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Staff exposed to the spill should be referred for medical advice, and details recorded in the incident logbook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SPILLS OUTSIDE OF A BSC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39655" y="1456487"/>
            <a:ext cx="9640018" cy="1016460"/>
          </a:xfrm>
          <a:prstGeom prst="rect">
            <a:avLst/>
          </a:prstGeom>
        </p:spPr>
        <p:txBody>
          <a:bodyPr vert="horz" lIns="104397" tIns="52199" rIns="104397" bIns="52199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700" b="1" kern="1200" baseline="0">
                <a:solidFill>
                  <a:schemeClr val="accent1">
                    <a:lumMod val="75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" panose="020B0602030504020204" pitchFamily="34" charset="0"/>
                <a:ea typeface="+mj-ea"/>
                <a:cs typeface="Lucida Sans" panose="020B0602030504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700" b="1">
                <a:solidFill>
                  <a:schemeClr val="tx2"/>
                </a:solidFill>
                <a:latin typeface="Lucida Sans Unicode" pitchFamily="34" charset="0"/>
                <a:ea typeface="黑体" pitchFamily="2" charset="-122"/>
                <a:cs typeface="黑体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700" b="1">
                <a:solidFill>
                  <a:schemeClr val="tx2"/>
                </a:solidFill>
                <a:latin typeface="Lucida Sans Unicode" pitchFamily="34" charset="0"/>
                <a:ea typeface="黑体" pitchFamily="2" charset="-122"/>
                <a:cs typeface="黑体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700" b="1">
                <a:solidFill>
                  <a:schemeClr val="tx2"/>
                </a:solidFill>
                <a:latin typeface="Lucida Sans Unicode" pitchFamily="34" charset="0"/>
                <a:ea typeface="黑体" pitchFamily="2" charset="-122"/>
                <a:cs typeface="黑体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700" b="1">
                <a:solidFill>
                  <a:schemeClr val="tx2"/>
                </a:solidFill>
                <a:latin typeface="Lucida Sans Unicode" pitchFamily="34" charset="0"/>
                <a:ea typeface="黑体" pitchFamily="2" charset="-122"/>
                <a:cs typeface="黑体" charset="0"/>
              </a:defRPr>
            </a:lvl5pPr>
            <a:lvl6pPr marL="520888" algn="l" rtl="0" eaLnBrk="1" fontAlgn="base" hangingPunct="1">
              <a:spcBef>
                <a:spcPct val="0"/>
              </a:spcBef>
              <a:spcAft>
                <a:spcPct val="0"/>
              </a:spcAft>
              <a:defRPr sz="4700" b="1">
                <a:solidFill>
                  <a:schemeClr val="tx2"/>
                </a:solidFill>
                <a:latin typeface="Lucida Sans Unicode" pitchFamily="34" charset="0"/>
                <a:ea typeface="黑体" pitchFamily="2" charset="-122"/>
              </a:defRPr>
            </a:lvl6pPr>
            <a:lvl7pPr marL="1041776" algn="l" rtl="0" eaLnBrk="1" fontAlgn="base" hangingPunct="1">
              <a:spcBef>
                <a:spcPct val="0"/>
              </a:spcBef>
              <a:spcAft>
                <a:spcPct val="0"/>
              </a:spcAft>
              <a:defRPr sz="4700" b="1">
                <a:solidFill>
                  <a:schemeClr val="tx2"/>
                </a:solidFill>
                <a:latin typeface="Lucida Sans Unicode" pitchFamily="34" charset="0"/>
                <a:ea typeface="黑体" pitchFamily="2" charset="-122"/>
              </a:defRPr>
            </a:lvl7pPr>
            <a:lvl8pPr marL="1562664" algn="l" rtl="0" eaLnBrk="1" fontAlgn="base" hangingPunct="1">
              <a:spcBef>
                <a:spcPct val="0"/>
              </a:spcBef>
              <a:spcAft>
                <a:spcPct val="0"/>
              </a:spcAft>
              <a:defRPr sz="4700" b="1">
                <a:solidFill>
                  <a:schemeClr val="tx2"/>
                </a:solidFill>
                <a:latin typeface="Lucida Sans Unicode" pitchFamily="34" charset="0"/>
                <a:ea typeface="黑体" pitchFamily="2" charset="-122"/>
              </a:defRPr>
            </a:lvl8pPr>
            <a:lvl9pPr marL="2083552" algn="l" rtl="0" eaLnBrk="1" fontAlgn="base" hangingPunct="1">
              <a:spcBef>
                <a:spcPct val="0"/>
              </a:spcBef>
              <a:spcAft>
                <a:spcPct val="0"/>
              </a:spcAft>
              <a:defRPr sz="4700" b="1">
                <a:solidFill>
                  <a:schemeClr val="tx2"/>
                </a:solidFill>
                <a:latin typeface="Lucida Sans Unicode" pitchFamily="34" charset="0"/>
                <a:ea typeface="黑体" pitchFamily="2" charset="-122"/>
              </a:defRPr>
            </a:lvl9pPr>
            <a:extLst/>
          </a:lstStyle>
          <a:p>
            <a:endParaRPr lang="en-GB" sz="4710" dirty="0"/>
          </a:p>
        </p:txBody>
      </p:sp>
    </p:spTree>
    <p:extLst>
      <p:ext uri="{BB962C8B-B14F-4D97-AF65-F5344CB8AC3E}">
        <p14:creationId xmlns:p14="http://schemas.microsoft.com/office/powerpoint/2010/main" val="36826726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1204914" y="2027237"/>
            <a:ext cx="7631223" cy="461167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Clean up should begin immediately and the cabinet should continue to operate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Cover the spill area with cloths or absorbent paper, and apply disinfectant concentrically (from the outer margin towards the centre of the spill)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Equipment or material that has been splashed must be cleaned (including the interior surfaces and walls of the BSC, or safety buckets)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Disinfect metal objects with Phenol, alcohol 70%, or </a:t>
            </a:r>
            <a:r>
              <a:rPr lang="en-GB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Peracetic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Acid (not bleach- it’s corrosive!)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Allow sufficient time for the disinfectant to act (30-60 minutes) before disposing of any material</a:t>
            </a:r>
          </a:p>
        </p:txBody>
      </p:sp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SPILLS INSIDE THE BSC</a:t>
            </a:r>
          </a:p>
        </p:txBody>
      </p:sp>
    </p:spTree>
    <p:extLst>
      <p:ext uri="{BB962C8B-B14F-4D97-AF65-F5344CB8AC3E}">
        <p14:creationId xmlns:p14="http://schemas.microsoft.com/office/powerpoint/2010/main" val="23750036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5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Within the BSC, place all containers and clean-up material into the disposal bag provided in the spill kit; tie the bag, and place it in a container to be autoclaved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Change gloves; dispose of these along with other infectious waste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Staff exposed to the spill should be referred for medical advice, and details recorded in the incident logbook</a:t>
            </a:r>
          </a:p>
        </p:txBody>
      </p:sp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SPILLS INSIDE THE BSC</a:t>
            </a:r>
          </a:p>
        </p:txBody>
      </p:sp>
    </p:spTree>
    <p:extLst>
      <p:ext uri="{BB962C8B-B14F-4D97-AF65-F5344CB8AC3E}">
        <p14:creationId xmlns:p14="http://schemas.microsoft.com/office/powerpoint/2010/main" val="28391995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206993" y="2743973"/>
            <a:ext cx="7629142" cy="4505261"/>
          </a:xfrm>
        </p:spPr>
        <p:txBody>
          <a:bodyPr/>
          <a:lstStyle/>
          <a:p>
            <a:pPr lvl="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the end of each day, seal contaminated material (such as used sputum containers, transfer pipettes and used cartridges) in a biohazard bag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Commonly, waste is autoclaved, incinerated or buried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Consult your institution’s environmental waste policy regarding proper disposal of used cartridges and unused reagents</a:t>
            </a:r>
          </a:p>
          <a:p>
            <a:pPr lvl="1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Warning: incinerating plastics can release toxins that are harmful to breathe</a:t>
            </a:r>
          </a:p>
        </p:txBody>
      </p:sp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WASTE DISPOSAL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605769" y="1965076"/>
            <a:ext cx="5689600" cy="387748"/>
          </a:xfrm>
          <a:prstGeom prst="rect">
            <a:avLst/>
          </a:prstGeom>
          <a:solidFill>
            <a:srgbClr val="5BBFB4"/>
          </a:solidFill>
          <a:ln>
            <a:solidFill>
              <a:srgbClr val="AEDA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778485" y="2025628"/>
            <a:ext cx="6190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defRPr/>
            </a:pPr>
            <a:r>
              <a:rPr lang="en-US" sz="1100" dirty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t>Adapt according to NTP guidelines in your country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82" y="1804184"/>
            <a:ext cx="680400" cy="68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431797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Safety training of staff is an important component of providing a safe working environment: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Staff should be trained to recognize TB symptoms at induction, and periodically thereafter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Health monitoring should be provided, and include a baseline medical check-up, a Health Questionnaire which must be completed quarterly, and chest X-ray / skin testing annually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Minimum training for visitors, students, clerical &amp; support staff (including couriers and drivers) should be provided; and include the risks associated with working with MTB in the laboratory; the laboratory layout, donning PPE, recognizing the signs &amp; symptoms of TB, what to do in the case of an emergency and dealing with spills in the TB laboratory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TRAINING</a:t>
            </a:r>
          </a:p>
        </p:txBody>
      </p:sp>
    </p:spTree>
    <p:extLst>
      <p:ext uri="{BB962C8B-B14F-4D97-AF65-F5344CB8AC3E}">
        <p14:creationId xmlns:p14="http://schemas.microsoft.com/office/powerpoint/2010/main" val="1941995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204913" y="799486"/>
            <a:ext cx="7931943" cy="1016460"/>
          </a:xfrm>
        </p:spPr>
        <p:txBody>
          <a:bodyPr>
            <a:noAutofit/>
          </a:bodyPr>
          <a:lstStyle/>
          <a:p>
            <a:r>
              <a:rPr lang="en-GB" dirty="0"/>
              <a:t>IMPORTANCE OF SAFETY IN THE LABORATORY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288256" y="2865437"/>
            <a:ext cx="7620000" cy="990600"/>
          </a:xfrm>
          <a:prstGeom prst="roundRect">
            <a:avLst/>
          </a:prstGeom>
          <a:solidFill>
            <a:srgbClr val="5BC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b="1" dirty="0">
                <a:solidFill>
                  <a:schemeClr val="bg1"/>
                </a:solidFill>
              </a:rPr>
              <a:t>Following laboratory biosafety procedures prevents laboratory staff from becoming infected with TB and prevents microorganisms from being released into the environment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629347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206993" y="2103437"/>
            <a:ext cx="7629142" cy="4505261"/>
          </a:xfrm>
        </p:spPr>
        <p:txBody>
          <a:bodyPr vert="horz" lIns="0" tIns="0" rIns="0" bIns="0" rtlCol="0">
            <a:noAutofit/>
          </a:bodyPr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 is recommended that the TB Laboratory review safety procedures systemically and frequently throughout the year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Audit of all procedures and their implementation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Document the biosafety audit process and identifying mitigation measures to ensure that safety in the laboratory is constantly improved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checklist for conducting safety audits can be found in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WHO’s biosafety manual for TB laboratories*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SAFETY AUDITS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75882" y="6744136"/>
            <a:ext cx="48654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u="sng" dirty="0">
                <a:solidFill>
                  <a:srgbClr val="DD1F26"/>
                </a:solidFill>
                <a:latin typeface="+mn-lt"/>
              </a:rPr>
              <a:t>* http://</a:t>
            </a:r>
            <a:r>
              <a:rPr lang="en-GB" sz="1000" u="sng" dirty="0" err="1">
                <a:solidFill>
                  <a:srgbClr val="DD1F26"/>
                </a:solidFill>
                <a:latin typeface="+mn-lt"/>
              </a:rPr>
              <a:t>www.who.int</a:t>
            </a:r>
            <a:r>
              <a:rPr lang="en-GB" sz="1000" u="sng" dirty="0">
                <a:solidFill>
                  <a:srgbClr val="DD1F26"/>
                </a:solidFill>
                <a:latin typeface="+mn-lt"/>
              </a:rPr>
              <a:t>/</a:t>
            </a:r>
            <a:r>
              <a:rPr lang="en-GB" sz="1000" u="sng" dirty="0" err="1">
                <a:solidFill>
                  <a:srgbClr val="DD1F26"/>
                </a:solidFill>
                <a:latin typeface="+mn-lt"/>
              </a:rPr>
              <a:t>csr</a:t>
            </a:r>
            <a:r>
              <a:rPr lang="en-GB" sz="1000" u="sng" dirty="0">
                <a:solidFill>
                  <a:srgbClr val="DD1F26"/>
                </a:solidFill>
                <a:latin typeface="+mn-lt"/>
              </a:rPr>
              <a:t>/resources/publications/biosafety/who_cds_csr_lyo_20034/</a:t>
            </a:r>
            <a:r>
              <a:rPr lang="en-GB" sz="1000" u="sng" dirty="0" err="1">
                <a:solidFill>
                  <a:srgbClr val="DD1F26"/>
                </a:solidFill>
                <a:latin typeface="+mn-lt"/>
              </a:rPr>
              <a:t>en</a:t>
            </a:r>
            <a:r>
              <a:rPr lang="en-GB" sz="1000" u="sng" dirty="0">
                <a:solidFill>
                  <a:srgbClr val="DD1F26"/>
                </a:solidFill>
                <a:latin typeface="+mn-lt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741977422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are the sources of infectious aerosols in a TB laboratory? </a:t>
            </a:r>
          </a:p>
          <a:p>
            <a:pPr lvl="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is the level of risk for performing Xpert MTB/RIF or Xpert MTB/RIF Ultra testing?</a:t>
            </a:r>
          </a:p>
          <a:p>
            <a:pPr lvl="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precautions must be taken when handling specimens for performing Xpert MTB/RIF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or Xpert MTB/RIF Ultra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testing?</a:t>
            </a:r>
          </a:p>
          <a:p>
            <a:pPr lvl="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are the contents of a spill kit?</a:t>
            </a:r>
          </a:p>
          <a:p>
            <a:pPr lvl="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are the steps for safely disposing of infectious waste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DISCUSSION QUESTIONS</a:t>
            </a:r>
          </a:p>
        </p:txBody>
      </p:sp>
    </p:spTree>
    <p:extLst>
      <p:ext uri="{BB962C8B-B14F-4D97-AF65-F5344CB8AC3E}">
        <p14:creationId xmlns:p14="http://schemas.microsoft.com/office/powerpoint/2010/main" val="1684131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Xpert MTB/RIF (Ultra) test is a low-risk procedure when performed directly from sputum. Testing requires the same precautions as used for microscopy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main risks in a TB laboratory are related to the generation of aerosols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BSC is required when splitting samples or handling concentrated specimens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Disinfectants should be selected based on their </a:t>
            </a:r>
            <a:r>
              <a:rPr lang="en-GB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tuberculocidal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activity and the material to be disinfected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Ensure that the laboratory is prepared for emergencies and has standard operating procedures for handling accidents such as spills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KEY MESSAGES</a:t>
            </a:r>
          </a:p>
        </p:txBody>
      </p:sp>
    </p:spTree>
    <p:extLst>
      <p:ext uri="{BB962C8B-B14F-4D97-AF65-F5344CB8AC3E}">
        <p14:creationId xmlns:p14="http://schemas.microsoft.com/office/powerpoint/2010/main" val="1369199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/>
          <p:nvPr/>
        </p:nvSpPr>
        <p:spPr>
          <a:xfrm>
            <a:off x="1218715" y="2146203"/>
            <a:ext cx="7606681" cy="4124342"/>
          </a:xfrm>
          <a:custGeom>
            <a:avLst/>
            <a:gdLst>
              <a:gd name="connsiteX0" fmla="*/ 0 w 7606681"/>
              <a:gd name="connsiteY0" fmla="*/ 1755 h 4124342"/>
              <a:gd name="connsiteX1" fmla="*/ 1843694 w 7606681"/>
              <a:gd name="connsiteY1" fmla="*/ 1755 h 4124342"/>
              <a:gd name="connsiteX2" fmla="*/ 1843694 w 7606681"/>
              <a:gd name="connsiteY2" fmla="*/ 2063925 h 4124342"/>
              <a:gd name="connsiteX3" fmla="*/ 0 w 7606681"/>
              <a:gd name="connsiteY3" fmla="*/ 2063925 h 4124342"/>
              <a:gd name="connsiteX4" fmla="*/ 3841992 w 7606681"/>
              <a:gd name="connsiteY4" fmla="*/ 1 h 4124342"/>
              <a:gd name="connsiteX5" fmla="*/ 5685686 w 7606681"/>
              <a:gd name="connsiteY5" fmla="*/ 1 h 4124342"/>
              <a:gd name="connsiteX6" fmla="*/ 5685686 w 7606681"/>
              <a:gd name="connsiteY6" fmla="*/ 4124342 h 4124342"/>
              <a:gd name="connsiteX7" fmla="*/ 3841992 w 7606681"/>
              <a:gd name="connsiteY7" fmla="*/ 4124342 h 4124342"/>
              <a:gd name="connsiteX8" fmla="*/ 5762987 w 7606681"/>
              <a:gd name="connsiteY8" fmla="*/ 0 h 4124342"/>
              <a:gd name="connsiteX9" fmla="*/ 7606681 w 7606681"/>
              <a:gd name="connsiteY9" fmla="*/ 0 h 4124342"/>
              <a:gd name="connsiteX10" fmla="*/ 7606681 w 7606681"/>
              <a:gd name="connsiteY10" fmla="*/ 2062170 h 4124342"/>
              <a:gd name="connsiteX11" fmla="*/ 5762987 w 7606681"/>
              <a:gd name="connsiteY11" fmla="*/ 2062170 h 4124342"/>
              <a:gd name="connsiteX12" fmla="*/ 1920996 w 7606681"/>
              <a:gd name="connsiteY12" fmla="*/ 0 h 4124342"/>
              <a:gd name="connsiteX13" fmla="*/ 3764690 w 7606681"/>
              <a:gd name="connsiteY13" fmla="*/ 0 h 4124342"/>
              <a:gd name="connsiteX14" fmla="*/ 3764690 w 7606681"/>
              <a:gd name="connsiteY14" fmla="*/ 3197829 h 4124342"/>
              <a:gd name="connsiteX15" fmla="*/ 1920996 w 7606681"/>
              <a:gd name="connsiteY15" fmla="*/ 3197829 h 412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6681" h="4124342">
                <a:moveTo>
                  <a:pt x="0" y="1755"/>
                </a:moveTo>
                <a:lnTo>
                  <a:pt x="1843694" y="1755"/>
                </a:lnTo>
                <a:lnTo>
                  <a:pt x="1843694" y="2063925"/>
                </a:lnTo>
                <a:lnTo>
                  <a:pt x="0" y="2063925"/>
                </a:lnTo>
                <a:close/>
                <a:moveTo>
                  <a:pt x="3841992" y="1"/>
                </a:moveTo>
                <a:lnTo>
                  <a:pt x="5685686" y="1"/>
                </a:lnTo>
                <a:lnTo>
                  <a:pt x="5685686" y="4124342"/>
                </a:lnTo>
                <a:lnTo>
                  <a:pt x="3841992" y="4124342"/>
                </a:lnTo>
                <a:close/>
                <a:moveTo>
                  <a:pt x="5762987" y="0"/>
                </a:moveTo>
                <a:lnTo>
                  <a:pt x="7606681" y="0"/>
                </a:lnTo>
                <a:lnTo>
                  <a:pt x="7606681" y="2062170"/>
                </a:lnTo>
                <a:lnTo>
                  <a:pt x="5762987" y="2062170"/>
                </a:lnTo>
                <a:close/>
                <a:moveTo>
                  <a:pt x="1920996" y="0"/>
                </a:moveTo>
                <a:lnTo>
                  <a:pt x="3764690" y="0"/>
                </a:lnTo>
                <a:lnTo>
                  <a:pt x="3764690" y="3197829"/>
                </a:lnTo>
                <a:lnTo>
                  <a:pt x="1920996" y="3197829"/>
                </a:lnTo>
                <a:close/>
              </a:path>
            </a:pathLst>
          </a:custGeom>
          <a:blipFill dpi="0" rotWithShape="1">
            <a:blip r:embed="rId2">
              <a:alphaModFix amt="7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4D301-A70E-3E43-AE0A-9757AD428F12}" type="slidenum">
              <a:rPr lang="en-US" smtClean="0"/>
              <a:t>43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981703" y="4726636"/>
            <a:ext cx="273544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rgbClr val="DC1F26"/>
              </a:buClr>
              <a:defRPr/>
            </a:pPr>
            <a:r>
              <a:rPr lang="en-US" altLang="en-US" sz="2400" b="1" i="1" dirty="0">
                <a:latin typeface="Trebuchet MS" charset="0"/>
                <a:ea typeface="Trebuchet MS" charset="0"/>
                <a:cs typeface="Trebuchet MS" charset="0"/>
              </a:rPr>
              <a:t>THANK YOU</a:t>
            </a:r>
          </a:p>
        </p:txBody>
      </p:sp>
      <p:sp>
        <p:nvSpPr>
          <p:cNvPr id="6" name="Rectangle 5"/>
          <p:cNvSpPr/>
          <p:nvPr/>
        </p:nvSpPr>
        <p:spPr>
          <a:xfrm>
            <a:off x="6981703" y="4409064"/>
            <a:ext cx="1338208" cy="106491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715" y="599770"/>
            <a:ext cx="1843694" cy="140139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56934" y="4208374"/>
            <a:ext cx="8130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John Rae </a:t>
            </a:r>
            <a:endParaRPr lang="en-GB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594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204912" y="2332037"/>
            <a:ext cx="7631223" cy="4611670"/>
          </a:xfrm>
        </p:spPr>
        <p:txBody>
          <a:bodyPr/>
          <a:lstStyle/>
          <a:p>
            <a:r>
              <a:rPr lang="en-GB" sz="2000" noProof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main risks in a TB laboratory are related to the aerosols generated during the procedures that could be inhaled by laboratory workers</a:t>
            </a:r>
          </a:p>
          <a:p>
            <a:r>
              <a:rPr lang="en-GB" sz="2000" noProof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risk of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aerosolisation </a:t>
            </a:r>
            <a:r>
              <a:rPr lang="en-GB" sz="2000" noProof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 associated with the: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Type of procedure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Frequency of testing, and the laboratory’s workload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Consistency of the material and its predisposition to aerosolize (for example, viscous liquids versus dry solids)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Bacillary load of the materials</a:t>
            </a:r>
          </a:p>
        </p:txBody>
      </p:sp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204913" y="884237"/>
            <a:ext cx="7631223" cy="1016460"/>
          </a:xfrm>
        </p:spPr>
        <p:txBody>
          <a:bodyPr>
            <a:noAutofit/>
          </a:bodyPr>
          <a:lstStyle/>
          <a:p>
            <a:r>
              <a:rPr lang="en-GB" dirty="0"/>
              <a:t>TRANSMISSION OF TB BACILLI IN THE LABORATORY</a:t>
            </a:r>
          </a:p>
        </p:txBody>
      </p:sp>
    </p:spTree>
    <p:extLst>
      <p:ext uri="{BB962C8B-B14F-4D97-AF65-F5344CB8AC3E}">
        <p14:creationId xmlns:p14="http://schemas.microsoft.com/office/powerpoint/2010/main" val="781288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913" y="2332037"/>
            <a:ext cx="7631223" cy="4611670"/>
          </a:xfrm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Placing specimens into a centrifuge and decanting supernatant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Handling clinical specimens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Mixing, pipetting or agitating fluids and/or cultures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Spills of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clinical specimens and/or cultures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Breaking tubes/ flasks containing liquids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4913" y="884237"/>
            <a:ext cx="7779543" cy="1016460"/>
          </a:xfrm>
        </p:spPr>
        <p:txBody>
          <a:bodyPr>
            <a:noAutofit/>
          </a:bodyPr>
          <a:lstStyle/>
          <a:p>
            <a:r>
              <a:rPr lang="en-US" dirty="0"/>
              <a:t>PROCEDURES THAT CAN LEAD TO AEROSOLISATION</a:t>
            </a:r>
          </a:p>
        </p:txBody>
      </p:sp>
    </p:spTree>
    <p:extLst>
      <p:ext uri="{BB962C8B-B14F-4D97-AF65-F5344CB8AC3E}">
        <p14:creationId xmlns:p14="http://schemas.microsoft.com/office/powerpoint/2010/main" val="1546898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221456" y="1785308"/>
            <a:ext cx="9621405" cy="4505261"/>
          </a:xfrm>
        </p:spPr>
        <p:txBody>
          <a:bodyPr/>
          <a:lstStyle/>
          <a:p>
            <a:endParaRPr lang="en-GB" noProof="0" dirty="0"/>
          </a:p>
          <a:p>
            <a:pPr marL="0" lvl="1" indent="0">
              <a:buNone/>
            </a:pPr>
            <a:r>
              <a:rPr lang="en-GB" sz="2000" b="1" noProof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 Higher risk</a:t>
            </a:r>
          </a:p>
          <a:p>
            <a:endParaRPr lang="en-GB" noProof="0" dirty="0"/>
          </a:p>
          <a:p>
            <a:endParaRPr lang="en-GB" noProof="0" dirty="0"/>
          </a:p>
          <a:p>
            <a:endParaRPr lang="en-GB" dirty="0"/>
          </a:p>
          <a:p>
            <a:endParaRPr lang="en-GB" noProof="0" dirty="0"/>
          </a:p>
          <a:p>
            <a:endParaRPr lang="en-GB" noProof="0" dirty="0"/>
          </a:p>
          <a:p>
            <a:pPr marL="125058" indent="0">
              <a:buNone/>
            </a:pPr>
            <a:endParaRPr lang="en-GB" noProof="0" dirty="0"/>
          </a:p>
          <a:p>
            <a:pPr marL="0" indent="0">
              <a:buNone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</a:t>
            </a:r>
          </a:p>
          <a:p>
            <a:pPr marL="0" indent="0">
              <a:buNone/>
            </a:pP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</a:t>
            </a:r>
            <a:r>
              <a:rPr lang="en-GB" sz="2000" b="1" noProof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Lower risk</a:t>
            </a:r>
          </a:p>
        </p:txBody>
      </p:sp>
      <p:sp>
        <p:nvSpPr>
          <p:cNvPr id="7454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364456" y="856348"/>
            <a:ext cx="8610600" cy="1016460"/>
          </a:xfrm>
        </p:spPr>
        <p:txBody>
          <a:bodyPr>
            <a:noAutofit/>
          </a:bodyPr>
          <a:lstStyle/>
          <a:p>
            <a:r>
              <a:rPr lang="en-GB" dirty="0"/>
              <a:t>RELATIVE RISKS FROM EXPOSURE TO INFECTIOUS TB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3597580" y="1500713"/>
            <a:ext cx="6040423" cy="4990467"/>
          </a:xfrm>
        </p:spPr>
        <p:txBody>
          <a:bodyPr/>
          <a:lstStyle/>
          <a:p>
            <a:endParaRPr lang="en-GB" sz="2405" dirty="0"/>
          </a:p>
          <a:p>
            <a:pPr marL="0" indent="0" algn="ctr">
              <a:buNone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Doctors and nursing staff in TB ward</a:t>
            </a:r>
          </a:p>
          <a:p>
            <a:pPr marL="0" indent="0" algn="ctr">
              <a:buNone/>
            </a:pPr>
            <a:endParaRPr lang="en-GB" sz="2405" dirty="0"/>
          </a:p>
          <a:p>
            <a:pPr marL="0" indent="0" algn="ctr">
              <a:buNone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Healthcare workers assisting with specimen collection</a:t>
            </a:r>
          </a:p>
          <a:p>
            <a:endParaRPr lang="en-GB" sz="2405" dirty="0"/>
          </a:p>
          <a:p>
            <a:pPr marL="0" indent="0" algn="ctr">
              <a:buNone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Couriers assisting with sample referral and transport</a:t>
            </a:r>
          </a:p>
          <a:p>
            <a:pPr marL="0" indent="0" algn="ctr">
              <a:buNone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spcBef>
                <a:spcPts val="3498"/>
              </a:spcBef>
              <a:buNone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Technicians processing specimens for Xpert MTB/RIF and Xpert Ultra testing</a:t>
            </a:r>
          </a:p>
        </p:txBody>
      </p:sp>
      <p:sp>
        <p:nvSpPr>
          <p:cNvPr id="745477" name="AutoShape 5"/>
          <p:cNvSpPr>
            <a:spLocks noChangeArrowheads="1"/>
          </p:cNvSpPr>
          <p:nvPr/>
        </p:nvSpPr>
        <p:spPr bwMode="auto">
          <a:xfrm rot="5400000">
            <a:off x="6312989" y="2453843"/>
            <a:ext cx="609603" cy="67079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5BC0B5"/>
          </a:solidFill>
          <a:ln>
            <a:solidFill>
              <a:srgbClr val="5BC0B5"/>
            </a:solidFill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99649" tIns="49825" rIns="99649" bIns="49825" anchor="ctr"/>
          <a:lstStyle/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745479" name="AutoShape 7"/>
          <p:cNvSpPr>
            <a:spLocks/>
          </p:cNvSpPr>
          <p:nvPr/>
        </p:nvSpPr>
        <p:spPr bwMode="auto">
          <a:xfrm>
            <a:off x="2687095" y="1973216"/>
            <a:ext cx="901177" cy="4628551"/>
          </a:xfrm>
          <a:prstGeom prst="leftBrace">
            <a:avLst>
              <a:gd name="adj1" fmla="val 41984"/>
              <a:gd name="adj2" fmla="val 50000"/>
            </a:avLst>
          </a:prstGeom>
          <a:noFill/>
          <a:ln w="5715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>
            <a:outerShdw dist="28398" dir="1593903" algn="ctr" rotWithShape="0">
              <a:schemeClr val="bg2"/>
            </a:outerShdw>
          </a:effectLst>
        </p:spPr>
        <p:txBody>
          <a:bodyPr wrap="none" lIns="99649" tIns="49825" rIns="99649" bIns="49825" anchor="ctr"/>
          <a:lstStyle/>
          <a:p>
            <a:endParaRPr lang="en-US" dirty="0"/>
          </a:p>
        </p:txBody>
      </p:sp>
      <p:sp>
        <p:nvSpPr>
          <p:cNvPr id="2" name="Down Arrow 1"/>
          <p:cNvSpPr/>
          <p:nvPr/>
        </p:nvSpPr>
        <p:spPr bwMode="auto">
          <a:xfrm>
            <a:off x="975151" y="2830964"/>
            <a:ext cx="838698" cy="2913053"/>
          </a:xfrm>
          <a:prstGeom prst="downArrow">
            <a:avLst/>
          </a:prstGeom>
          <a:solidFill>
            <a:srgbClr val="DD1F2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513" tIns="45757" rIns="91513" bIns="45757" numCol="1" rtlCol="0" anchor="t" anchorCtr="0" compatLnSpc="1">
            <a:prstTxWarp prst="textNoShape">
              <a:avLst/>
            </a:prstTxWarp>
          </a:bodyPr>
          <a:lstStyle/>
          <a:p>
            <a:pPr defTabSz="1043819" rtl="1"/>
            <a:endParaRPr lang="en-US" sz="3908" b="1" dirty="0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9" name="AutoShape 5">
            <a:extLst>
              <a:ext uri="{FF2B5EF4-FFF2-40B4-BE49-F238E27FC236}">
                <a16:creationId xmlns:a16="http://schemas.microsoft.com/office/drawing/2014/main" id="{4B7AFCA2-89BB-C249-BE75-73145E65F3D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319688" y="3820929"/>
            <a:ext cx="618623" cy="67079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5BC0B5"/>
          </a:solidFill>
          <a:ln>
            <a:solidFill>
              <a:srgbClr val="5BC0B5"/>
            </a:solidFill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99649" tIns="49825" rIns="99649" bIns="49825" anchor="ctr"/>
          <a:lstStyle/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1" name="AutoShape 5">
            <a:extLst>
              <a:ext uri="{FF2B5EF4-FFF2-40B4-BE49-F238E27FC236}">
                <a16:creationId xmlns:a16="http://schemas.microsoft.com/office/drawing/2014/main" id="{BEBE6D88-7732-D142-A10E-0FEB6B4256A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319688" y="5055542"/>
            <a:ext cx="618623" cy="67079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5BC0B5"/>
          </a:solidFill>
          <a:ln>
            <a:solidFill>
              <a:srgbClr val="5BC0B5"/>
            </a:solidFill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99649" tIns="49825" rIns="99649" bIns="49825" anchor="ctr"/>
          <a:lstStyle/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259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204913" y="2012414"/>
            <a:ext cx="4960143" cy="4611670"/>
          </a:xfrm>
        </p:spPr>
        <p:txBody>
          <a:bodyPr/>
          <a:lstStyle/>
          <a:p>
            <a:pPr marL="125058" indent="0">
              <a:buNone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WHO has adopted an approach that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assesses the risks associated with different technical procedures performed in different types of TB laboratories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Risk-group classifications and containment levels (BSLs) are no longer used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WHO’s biosafety manual* for TB laboratories describes </a:t>
            </a:r>
            <a:r>
              <a:rPr lang="en-US" sz="20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minimum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requirements for facilities, and the practices that can be adopted following a risk assessment</a:t>
            </a:r>
            <a:br>
              <a:rPr lang="en-US" sz="2405" dirty="0"/>
            </a:br>
            <a:endParaRPr lang="fr-FR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NEW APPROACHES TO BIOSAFETY ARE BASED ON RISK ASSESSMENTS</a:t>
            </a:r>
          </a:p>
        </p:txBody>
      </p: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-100550" y="1573849"/>
            <a:ext cx="6501062" cy="475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389" tIns="52195" rIns="104389" bIns="52195">
            <a:spAutoFit/>
          </a:bodyPr>
          <a:lstStyle/>
          <a:p>
            <a:pPr marL="285978" indent="-285978">
              <a:buFont typeface="Arial" panose="020B0604020202020204" pitchFamily="34" charset="0"/>
              <a:buChar char="•"/>
            </a:pPr>
            <a:endParaRPr lang="en-US" sz="240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269" name="Picture 7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9" b="2276"/>
          <a:stretch/>
        </p:blipFill>
        <p:spPr bwMode="auto">
          <a:xfrm>
            <a:off x="6622256" y="2332037"/>
            <a:ext cx="2568739" cy="350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16460" y="6754132"/>
            <a:ext cx="5019675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000" u="sng" dirty="0">
                <a:solidFill>
                  <a:srgbClr val="DD1F26"/>
                </a:solidFill>
                <a:latin typeface="+mn-lt"/>
              </a:rPr>
              <a:t>* http://</a:t>
            </a:r>
            <a:r>
              <a:rPr lang="en-US" sz="1000" u="sng" dirty="0" err="1">
                <a:solidFill>
                  <a:srgbClr val="DD1F26"/>
                </a:solidFill>
                <a:latin typeface="+mn-lt"/>
              </a:rPr>
              <a:t>apps.who.int</a:t>
            </a:r>
            <a:r>
              <a:rPr lang="en-US" sz="1000" u="sng" dirty="0">
                <a:solidFill>
                  <a:srgbClr val="DD1F26"/>
                </a:solidFill>
                <a:latin typeface="+mn-lt"/>
              </a:rPr>
              <a:t>/iris/</a:t>
            </a:r>
            <a:r>
              <a:rPr lang="en-US" sz="1000" u="sng" dirty="0" err="1">
                <a:solidFill>
                  <a:srgbClr val="DD1F26"/>
                </a:solidFill>
                <a:latin typeface="+mn-lt"/>
              </a:rPr>
              <a:t>bitstream</a:t>
            </a:r>
            <a:r>
              <a:rPr lang="en-US" sz="1000" u="sng" dirty="0">
                <a:solidFill>
                  <a:srgbClr val="DD1F26"/>
                </a:solidFill>
                <a:latin typeface="+mn-lt"/>
              </a:rPr>
              <a:t>/10665/77949/1/9789241504638_eng.pdf</a:t>
            </a:r>
            <a:endParaRPr lang="en-GB" sz="1000" u="sng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6541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6008" y="2593786"/>
            <a:ext cx="7631223" cy="4611670"/>
          </a:xfrm>
        </p:spPr>
        <p:txBody>
          <a:bodyPr/>
          <a:lstStyle/>
          <a:p>
            <a:pPr marL="125058" indent="0">
              <a:buNone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risk assessment is a careful examination of what in your work could cause harm to people and must consider: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Bacterial load of materials and the viability of TB bacilli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route of transmission of TB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epidemiology of the disease and the patient population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Whether the handling and manipulations of clinical specimens and/or cultures are likely to generate infectious aerosols</a:t>
            </a:r>
          </a:p>
          <a:p>
            <a:pPr marL="847217" lvl="2" indent="-390017" defTabSz="1041632">
              <a:lnSpc>
                <a:spcPct val="85000"/>
              </a:lnSpc>
              <a:spcBef>
                <a:spcPts val="600"/>
              </a:spcBef>
              <a:defRPr/>
            </a:pP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number of manoeuve</a:t>
            </a:r>
            <a:r>
              <a:rPr lang="en-GB" sz="2000" b="1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</a:t>
            </a: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 that may generate aerosols</a:t>
            </a:r>
          </a:p>
          <a:p>
            <a:pPr marL="0" indent="0">
              <a:buNone/>
            </a:pPr>
            <a:endParaRPr lang="en-GB" sz="2205" dirty="0"/>
          </a:p>
          <a:p>
            <a:endParaRPr lang="en-GB" sz="2205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IS A RISK ASSESSMENT?</a:t>
            </a:r>
          </a:p>
        </p:txBody>
      </p:sp>
      <p:sp>
        <p:nvSpPr>
          <p:cNvPr id="7" name="Rectangle 6"/>
          <p:cNvSpPr/>
          <p:nvPr/>
        </p:nvSpPr>
        <p:spPr>
          <a:xfrm>
            <a:off x="1605769" y="1965076"/>
            <a:ext cx="5689600" cy="387748"/>
          </a:xfrm>
          <a:prstGeom prst="rect">
            <a:avLst/>
          </a:prstGeom>
          <a:solidFill>
            <a:srgbClr val="5BBFB4"/>
          </a:solidFill>
          <a:ln>
            <a:solidFill>
              <a:srgbClr val="AEDA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78485" y="2025628"/>
            <a:ext cx="6190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1100" dirty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t>This slide may be considered optional for trainings of basic users</a:t>
            </a:r>
            <a:endParaRPr lang="en-GB" sz="1100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085" y="1798637"/>
            <a:ext cx="680400" cy="68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026694"/>
      </p:ext>
    </p:extLst>
  </p:cSld>
  <p:clrMapOvr>
    <a:masterClrMapping/>
  </p:clrMapOvr>
</p:sld>
</file>

<file path=ppt/theme/theme1.xml><?xml version="1.0" encoding="utf-8"?>
<a:theme xmlns:a="http://schemas.openxmlformats.org/drawingml/2006/main" name="PM1_TB_Diagnostic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LI Template (Ida)" id="{707DE008-F15F-F04B-A970-D9E162286B94}" vid="{F4E2430F-2585-CB44-B079-6A8F489F8BC8}"/>
    </a:ext>
  </a:extLst>
</a:theme>
</file>

<file path=ppt/theme/theme2.xml><?xml version="1.0" encoding="utf-8"?>
<a:theme xmlns:a="http://schemas.openxmlformats.org/drawingml/2006/main" name="Office Theme">
  <a:themeElements>
    <a:clrScheme name="Bureau 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 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 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PM1_TB_Diagnostics</Template>
  <TotalTime>9226</TotalTime>
  <Words>3044</Words>
  <Application>Microsoft Macintosh PowerPoint</Application>
  <PresentationFormat>Custom</PresentationFormat>
  <Paragraphs>325</Paragraphs>
  <Slides>43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5" baseType="lpstr">
      <vt:lpstr>等线</vt:lpstr>
      <vt:lpstr>ＭＳ Ｐゴシック</vt:lpstr>
      <vt:lpstr>黑体</vt:lpstr>
      <vt:lpstr>宋体</vt:lpstr>
      <vt:lpstr>Arial</vt:lpstr>
      <vt:lpstr>Calibri</vt:lpstr>
      <vt:lpstr>Century Gothic</vt:lpstr>
      <vt:lpstr>Lucida Sans</vt:lpstr>
      <vt:lpstr>Times New Roman</vt:lpstr>
      <vt:lpstr>Trebuchet MS</vt:lpstr>
      <vt:lpstr>Wingdings</vt:lpstr>
      <vt:lpstr>PM1_TB_Diagnostics</vt:lpstr>
      <vt:lpstr>PowerPoint Presentation</vt:lpstr>
      <vt:lpstr>MODULE CONTENTS</vt:lpstr>
      <vt:lpstr>LEARNING OBJECTIVES</vt:lpstr>
      <vt:lpstr>IMPORTANCE OF SAFETY IN THE LABORATORY</vt:lpstr>
      <vt:lpstr>TRANSMISSION OF TB BACILLI IN THE LABORATORY</vt:lpstr>
      <vt:lpstr>PROCEDURES THAT CAN LEAD TO AEROSOLISATION</vt:lpstr>
      <vt:lpstr>RELATIVE RISKS FROM EXPOSURE TO INFECTIOUS TB</vt:lpstr>
      <vt:lpstr>NEW APPROACHES TO BIOSAFETY ARE BASED ON RISK ASSESSMENTS</vt:lpstr>
      <vt:lpstr>WHAT IS A RISK ASSESSMENT?</vt:lpstr>
      <vt:lpstr>WHAT IS A RISK ASSESSMENT?</vt:lpstr>
      <vt:lpstr>WHAT ARE THE STEPS IN CONDUCTING A RISK ASSESSMENT?</vt:lpstr>
      <vt:lpstr>RISK PRECAUTION LEVELS</vt:lpstr>
      <vt:lpstr>RISK PRECAUTION LEVEL: LOW RISK</vt:lpstr>
      <vt:lpstr>BIOSAFETY REQUIREMENTS FOR XPERT MTB/RIF (ULTRA): OVERVIEW</vt:lpstr>
      <vt:lpstr>BIOSAFETY REQUIREMENTS FOR XPERT MTB/RIF (ULTRA): OVERVIEW</vt:lpstr>
      <vt:lpstr>CLASSIFICATION OF LABORATORY ACTIVITIES: CLEAN OR DIRTY?</vt:lpstr>
      <vt:lpstr>CLASSIFICATION OF LABORATORY ACTIVITIES: CLEAN OR DIRTY?</vt:lpstr>
      <vt:lpstr>SAFETY PRACTICES</vt:lpstr>
      <vt:lpstr>EXERCISE 1: LAYOUT OF THE TB LABORATORY</vt:lpstr>
      <vt:lpstr>PERSONAL PROTECTIVE EQUIPMENT (PPE)</vt:lpstr>
      <vt:lpstr>PPE: GLOVES</vt:lpstr>
      <vt:lpstr>PPE: LABORATORY COATS</vt:lpstr>
      <vt:lpstr>PPE: RESPIRATORS</vt:lpstr>
      <vt:lpstr>DISINFECTANTS</vt:lpstr>
      <vt:lpstr>DISINFECTANTS</vt:lpstr>
      <vt:lpstr>DISINFECTANTS</vt:lpstr>
      <vt:lpstr>PowerPoint Presentation</vt:lpstr>
      <vt:lpstr>DISINFECTANTS PROS &amp; CONS</vt:lpstr>
      <vt:lpstr>PREPARING DISINFECTANTS</vt:lpstr>
      <vt:lpstr>EXERCISE: PREPARING DISINFECTANTS</vt:lpstr>
      <vt:lpstr>SPILL KIT</vt:lpstr>
      <vt:lpstr>SPILLS PROCEDURES</vt:lpstr>
      <vt:lpstr>SPILLS OUTSIDE OF A BSC</vt:lpstr>
      <vt:lpstr>SPILLS OUTSIDE OF A BSC</vt:lpstr>
      <vt:lpstr>SPILLS OUTSIDE OF A BSC</vt:lpstr>
      <vt:lpstr>SPILLS INSIDE THE BSC</vt:lpstr>
      <vt:lpstr>SPILLS INSIDE THE BSC</vt:lpstr>
      <vt:lpstr>WASTE DISPOSAL</vt:lpstr>
      <vt:lpstr>SAFETY TRAINING</vt:lpstr>
      <vt:lpstr>SAFETY AUDITS</vt:lpstr>
      <vt:lpstr>DISCUSSION QUESTIONS</vt:lpstr>
      <vt:lpstr>KEY MESSAGES</vt:lpstr>
      <vt:lpstr>PowerPoint Presentation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Guidance on TB Biosafety</dc:title>
  <dc:creator>Victoria Harris</dc:creator>
  <cp:lastModifiedBy>Dr. Andre Trollip</cp:lastModifiedBy>
  <cp:revision>204</cp:revision>
  <dcterms:created xsi:type="dcterms:W3CDTF">2016-05-23T12:16:25Z</dcterms:created>
  <dcterms:modified xsi:type="dcterms:W3CDTF">2018-03-06T05:04:04Z</dcterms:modified>
</cp:coreProperties>
</file>