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45"/>
  </p:notesMasterIdLst>
  <p:sldIdLst>
    <p:sldId id="258" r:id="rId2"/>
    <p:sldId id="311" r:id="rId3"/>
    <p:sldId id="312" r:id="rId4"/>
    <p:sldId id="313" r:id="rId5"/>
    <p:sldId id="314" r:id="rId6"/>
    <p:sldId id="315" r:id="rId7"/>
    <p:sldId id="359" r:id="rId8"/>
    <p:sldId id="316" r:id="rId9"/>
    <p:sldId id="317" r:id="rId10"/>
    <p:sldId id="318" r:id="rId11"/>
    <p:sldId id="319" r:id="rId12"/>
    <p:sldId id="320" r:id="rId13"/>
    <p:sldId id="321" r:id="rId14"/>
    <p:sldId id="322" r:id="rId15"/>
    <p:sldId id="323" r:id="rId16"/>
    <p:sldId id="324" r:id="rId17"/>
    <p:sldId id="325" r:id="rId18"/>
    <p:sldId id="351" r:id="rId19"/>
    <p:sldId id="326" r:id="rId20"/>
    <p:sldId id="327" r:id="rId21"/>
    <p:sldId id="328" r:id="rId22"/>
    <p:sldId id="329" r:id="rId23"/>
    <p:sldId id="360" r:id="rId24"/>
    <p:sldId id="330" r:id="rId25"/>
    <p:sldId id="352" r:id="rId26"/>
    <p:sldId id="357" r:id="rId27"/>
    <p:sldId id="331" r:id="rId28"/>
    <p:sldId id="332" r:id="rId29"/>
    <p:sldId id="333" r:id="rId30"/>
    <p:sldId id="334" r:id="rId31"/>
    <p:sldId id="356" r:id="rId32"/>
    <p:sldId id="337" r:id="rId33"/>
    <p:sldId id="349" r:id="rId34"/>
    <p:sldId id="350" r:id="rId35"/>
    <p:sldId id="354" r:id="rId36"/>
    <p:sldId id="355" r:id="rId37"/>
    <p:sldId id="347" r:id="rId38"/>
    <p:sldId id="339" r:id="rId39"/>
    <p:sldId id="340" r:id="rId40"/>
    <p:sldId id="344" r:id="rId41"/>
    <p:sldId id="342" r:id="rId42"/>
    <p:sldId id="343" r:id="rId43"/>
    <p:sldId id="353" r:id="rId44"/>
  </p:sldIdLst>
  <p:sldSz cx="10044113" cy="7559675"/>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3164" userDrawn="1">
          <p15:clr>
            <a:srgbClr val="A4A3A4"/>
          </p15:clr>
        </p15:guide>
        <p15:guide id="3" orient="horz" pos="185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AN GEMERT, Wayne" initials="VGW"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C1F26"/>
    <a:srgbClr val="AEDACB"/>
    <a:srgbClr val="D7EDE5"/>
    <a:srgbClr val="5BBFB4"/>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266"/>
    <p:restoredTop sz="86385"/>
  </p:normalViewPr>
  <p:slideViewPr>
    <p:cSldViewPr snapToGrid="0" snapToObjects="1" showGuides="1">
      <p:cViewPr varScale="1">
        <p:scale>
          <a:sx n="119" d="100"/>
          <a:sy n="119" d="100"/>
        </p:scale>
        <p:origin x="2304" y="192"/>
      </p:cViewPr>
      <p:guideLst>
        <p:guide orient="horz" pos="2381"/>
        <p:guide pos="3164"/>
        <p:guide orient="horz" pos="1859"/>
      </p:guideLst>
    </p:cSldViewPr>
  </p:slideViewPr>
  <p:outlineViewPr>
    <p:cViewPr>
      <p:scale>
        <a:sx n="33" d="100"/>
        <a:sy n="33" d="100"/>
      </p:scale>
      <p:origin x="0" y="-15024"/>
    </p:cViewPr>
  </p:outlineViewPr>
  <p:notesTextViewPr>
    <p:cViewPr>
      <p:scale>
        <a:sx n="1" d="1"/>
        <a:sy n="1" d="1"/>
      </p:scale>
      <p:origin x="0" y="0"/>
    </p:cViewPr>
  </p:notesTextViewPr>
  <p:sorterViewPr>
    <p:cViewPr>
      <p:scale>
        <a:sx n="136" d="100"/>
        <a:sy n="136" d="100"/>
      </p:scale>
      <p:origin x="0" y="0"/>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commentAuthors" Target="commentAuthors.xml"/><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4B0BFF-3E63-E040-9558-AF6CD34FB590}" type="doc">
      <dgm:prSet loTypeId="urn:microsoft.com/office/officeart/2005/8/layout/process1" loCatId="" qsTypeId="urn:microsoft.com/office/officeart/2005/8/quickstyle/simple4" qsCatId="simple" csTypeId="urn:microsoft.com/office/officeart/2005/8/colors/accent1_2" csCatId="accent1" phldr="1"/>
      <dgm:spPr/>
    </dgm:pt>
    <dgm:pt modelId="{604C6917-CAF1-6640-B1EB-BB44F84F9F43}">
      <dgm:prSet phldrT="[Text]" custT="1"/>
      <dgm:spPr>
        <a:solidFill>
          <a:srgbClr val="5BBFB4"/>
        </a:solidFill>
      </dgm:spPr>
      <dgm:t>
        <a:bodyPr/>
        <a:lstStyle/>
        <a:p>
          <a:r>
            <a:rPr lang="en-GB" sz="1500" dirty="0" smtClean="0">
              <a:solidFill>
                <a:schemeClr val="bg1">
                  <a:lumMod val="95000"/>
                </a:schemeClr>
              </a:solidFill>
            </a:rPr>
            <a:t>Phase 1</a:t>
          </a:r>
        </a:p>
        <a:p>
          <a:r>
            <a:rPr lang="en-GB" sz="1500" dirty="0" smtClean="0">
              <a:solidFill>
                <a:schemeClr val="bg1">
                  <a:lumMod val="95000"/>
                </a:schemeClr>
              </a:solidFill>
            </a:rPr>
            <a:t>Research and development</a:t>
          </a:r>
        </a:p>
        <a:p>
          <a:endParaRPr lang="en-GB" sz="1600" dirty="0">
            <a:solidFill>
              <a:schemeClr val="bg1">
                <a:lumMod val="95000"/>
              </a:schemeClr>
            </a:solidFill>
          </a:endParaRPr>
        </a:p>
      </dgm:t>
    </dgm:pt>
    <dgm:pt modelId="{E14E1B0D-FE74-7A4C-81C5-68DDB1A42E6E}" type="parTrans" cxnId="{F0E42A4B-4CDC-584E-8849-D00DA7575ADD}">
      <dgm:prSet/>
      <dgm:spPr/>
      <dgm:t>
        <a:bodyPr/>
        <a:lstStyle/>
        <a:p>
          <a:endParaRPr lang="en-GB"/>
        </a:p>
      </dgm:t>
    </dgm:pt>
    <dgm:pt modelId="{374BFC4B-6CED-2C4E-A36E-D65FC9D545C4}" type="sibTrans" cxnId="{F0E42A4B-4CDC-584E-8849-D00DA7575ADD}">
      <dgm:prSet/>
      <dgm:spPr>
        <a:solidFill>
          <a:srgbClr val="DC1F26"/>
        </a:solidFill>
      </dgm:spPr>
      <dgm:t>
        <a:bodyPr/>
        <a:lstStyle/>
        <a:p>
          <a:endParaRPr lang="en-GB"/>
        </a:p>
      </dgm:t>
    </dgm:pt>
    <dgm:pt modelId="{81C6727C-FCA8-0C4B-B0FE-CCB8392576B2}">
      <dgm:prSet phldrT="[Text]" custT="1"/>
      <dgm:spPr>
        <a:solidFill>
          <a:srgbClr val="5BBFB4"/>
        </a:solidFill>
      </dgm:spPr>
      <dgm:t>
        <a:bodyPr/>
        <a:lstStyle/>
        <a:p>
          <a:r>
            <a:rPr lang="en-GB" sz="1500" dirty="0" smtClean="0">
              <a:solidFill>
                <a:schemeClr val="bg1">
                  <a:lumMod val="95000"/>
                </a:schemeClr>
              </a:solidFill>
            </a:rPr>
            <a:t>Phase 2</a:t>
          </a:r>
        </a:p>
        <a:p>
          <a:r>
            <a:rPr lang="en-GB" sz="1500" dirty="0" smtClean="0">
              <a:solidFill>
                <a:schemeClr val="bg1">
                  <a:lumMod val="95000"/>
                </a:schemeClr>
              </a:solidFill>
            </a:rPr>
            <a:t>Evaluation and demonstration</a:t>
          </a:r>
        </a:p>
        <a:p>
          <a:endParaRPr lang="en-GB" sz="1600" dirty="0">
            <a:solidFill>
              <a:schemeClr val="bg1">
                <a:lumMod val="95000"/>
              </a:schemeClr>
            </a:solidFill>
          </a:endParaRPr>
        </a:p>
      </dgm:t>
    </dgm:pt>
    <dgm:pt modelId="{733513C9-DCF4-D34F-8CEA-D06D51AF5378}" type="parTrans" cxnId="{024AC12C-3AC7-EA46-B78E-89187B5801B1}">
      <dgm:prSet/>
      <dgm:spPr/>
      <dgm:t>
        <a:bodyPr/>
        <a:lstStyle/>
        <a:p>
          <a:endParaRPr lang="en-GB"/>
        </a:p>
      </dgm:t>
    </dgm:pt>
    <dgm:pt modelId="{7209D5B7-6A7B-8C48-8FD1-A046AB931920}" type="sibTrans" cxnId="{024AC12C-3AC7-EA46-B78E-89187B5801B1}">
      <dgm:prSet/>
      <dgm:spPr>
        <a:solidFill>
          <a:srgbClr val="DC1F26"/>
        </a:solidFill>
      </dgm:spPr>
      <dgm:t>
        <a:bodyPr/>
        <a:lstStyle/>
        <a:p>
          <a:endParaRPr lang="en-GB"/>
        </a:p>
      </dgm:t>
    </dgm:pt>
    <dgm:pt modelId="{8D4FC046-F5F2-0C4F-A893-E553701EB3FF}">
      <dgm:prSet phldrT="[Text]" custT="1"/>
      <dgm:spPr>
        <a:solidFill>
          <a:srgbClr val="5BBFB4"/>
        </a:solidFill>
      </dgm:spPr>
      <dgm:t>
        <a:bodyPr/>
        <a:lstStyle/>
        <a:p>
          <a:r>
            <a:rPr lang="en-GB" sz="1500" dirty="0" smtClean="0">
              <a:solidFill>
                <a:schemeClr val="bg1">
                  <a:lumMod val="95000"/>
                </a:schemeClr>
              </a:solidFill>
            </a:rPr>
            <a:t>Phase 3</a:t>
          </a:r>
        </a:p>
        <a:p>
          <a:r>
            <a:rPr lang="en-GB" sz="1500" dirty="0" smtClean="0">
              <a:solidFill>
                <a:schemeClr val="bg1">
                  <a:lumMod val="95000"/>
                </a:schemeClr>
              </a:solidFill>
            </a:rPr>
            <a:t>WHO assessment of the evidence using GRADE*</a:t>
          </a:r>
          <a:endParaRPr lang="en-GB" sz="1500" dirty="0">
            <a:solidFill>
              <a:schemeClr val="bg1">
                <a:lumMod val="95000"/>
              </a:schemeClr>
            </a:solidFill>
          </a:endParaRPr>
        </a:p>
      </dgm:t>
    </dgm:pt>
    <dgm:pt modelId="{FDD2B7C4-811E-F043-AE51-08C44258C4B5}" type="parTrans" cxnId="{91EA9E05-4998-EA4A-AE76-B3981DB7AC9B}">
      <dgm:prSet/>
      <dgm:spPr/>
      <dgm:t>
        <a:bodyPr/>
        <a:lstStyle/>
        <a:p>
          <a:endParaRPr lang="en-GB"/>
        </a:p>
      </dgm:t>
    </dgm:pt>
    <dgm:pt modelId="{E52EB5DE-CA76-5E4F-97B8-7668FCF89A54}" type="sibTrans" cxnId="{91EA9E05-4998-EA4A-AE76-B3981DB7AC9B}">
      <dgm:prSet/>
      <dgm:spPr>
        <a:solidFill>
          <a:srgbClr val="DC1F26"/>
        </a:solidFill>
      </dgm:spPr>
      <dgm:t>
        <a:bodyPr/>
        <a:lstStyle/>
        <a:p>
          <a:endParaRPr lang="en-GB"/>
        </a:p>
      </dgm:t>
    </dgm:pt>
    <dgm:pt modelId="{03E31337-6651-DE46-B77D-7BBB8E59FE19}">
      <dgm:prSet custT="1"/>
      <dgm:spPr>
        <a:solidFill>
          <a:srgbClr val="5BBFB4"/>
        </a:solidFill>
      </dgm:spPr>
      <dgm:t>
        <a:bodyPr/>
        <a:lstStyle/>
        <a:p>
          <a:r>
            <a:rPr lang="en-GB" sz="1500" dirty="0" smtClean="0">
              <a:solidFill>
                <a:schemeClr val="bg1">
                  <a:lumMod val="95000"/>
                </a:schemeClr>
              </a:solidFill>
            </a:rPr>
            <a:t>Phase 4</a:t>
          </a:r>
        </a:p>
        <a:p>
          <a:r>
            <a:rPr lang="en-GB" sz="1500" dirty="0" smtClean="0">
              <a:solidFill>
                <a:schemeClr val="bg1">
                  <a:lumMod val="95000"/>
                </a:schemeClr>
              </a:solidFill>
            </a:rPr>
            <a:t>Phased uptake and collection of evidence for scale-up  </a:t>
          </a:r>
          <a:endParaRPr lang="en-GB" sz="1500" dirty="0">
            <a:solidFill>
              <a:schemeClr val="bg1">
                <a:lumMod val="95000"/>
              </a:schemeClr>
            </a:solidFill>
          </a:endParaRPr>
        </a:p>
      </dgm:t>
    </dgm:pt>
    <dgm:pt modelId="{8ECE4F24-50EE-894F-B12A-8C5995BF4C47}" type="parTrans" cxnId="{7A9FC00A-6C75-E148-96DB-AC4E118A6DDB}">
      <dgm:prSet/>
      <dgm:spPr/>
      <dgm:t>
        <a:bodyPr/>
        <a:lstStyle/>
        <a:p>
          <a:endParaRPr lang="en-GB"/>
        </a:p>
      </dgm:t>
    </dgm:pt>
    <dgm:pt modelId="{C6317F03-FCB3-4546-B06E-8F8E06A6212A}" type="sibTrans" cxnId="{7A9FC00A-6C75-E148-96DB-AC4E118A6DDB}">
      <dgm:prSet/>
      <dgm:spPr>
        <a:solidFill>
          <a:srgbClr val="DC1F26"/>
        </a:solidFill>
      </dgm:spPr>
      <dgm:t>
        <a:bodyPr/>
        <a:lstStyle/>
        <a:p>
          <a:endParaRPr lang="en-GB"/>
        </a:p>
      </dgm:t>
    </dgm:pt>
    <dgm:pt modelId="{27775FD6-B4A2-FF48-AD70-25A0FBB32D97}">
      <dgm:prSet custT="1"/>
      <dgm:spPr>
        <a:solidFill>
          <a:srgbClr val="5BBFB4"/>
        </a:solidFill>
      </dgm:spPr>
      <dgm:t>
        <a:bodyPr/>
        <a:lstStyle/>
        <a:p>
          <a:r>
            <a:rPr lang="en-GB" sz="1500" dirty="0" smtClean="0">
              <a:solidFill>
                <a:schemeClr val="bg1">
                  <a:lumMod val="95000"/>
                </a:schemeClr>
              </a:solidFill>
            </a:rPr>
            <a:t>Phase 5 </a:t>
          </a:r>
        </a:p>
        <a:p>
          <a:r>
            <a:rPr lang="en-GB" sz="1500" dirty="0" smtClean="0">
              <a:solidFill>
                <a:schemeClr val="bg1">
                  <a:lumMod val="95000"/>
                </a:schemeClr>
              </a:solidFill>
            </a:rPr>
            <a:t>Scale-up and policy refinement</a:t>
          </a:r>
        </a:p>
      </dgm:t>
    </dgm:pt>
    <dgm:pt modelId="{80314DC4-A6C9-6447-8B53-B3EDB2715AED}" type="parTrans" cxnId="{161ED084-C3ED-F24E-A06C-7832D608F5F3}">
      <dgm:prSet/>
      <dgm:spPr/>
      <dgm:t>
        <a:bodyPr/>
        <a:lstStyle/>
        <a:p>
          <a:endParaRPr lang="en-GB"/>
        </a:p>
      </dgm:t>
    </dgm:pt>
    <dgm:pt modelId="{EAB92CC4-BBD4-D344-A0C3-113404DF0340}" type="sibTrans" cxnId="{161ED084-C3ED-F24E-A06C-7832D608F5F3}">
      <dgm:prSet/>
      <dgm:spPr/>
      <dgm:t>
        <a:bodyPr/>
        <a:lstStyle/>
        <a:p>
          <a:endParaRPr lang="en-GB"/>
        </a:p>
      </dgm:t>
    </dgm:pt>
    <dgm:pt modelId="{946ACDD8-E9E9-3646-AB05-61479769688A}" type="pres">
      <dgm:prSet presAssocID="{524B0BFF-3E63-E040-9558-AF6CD34FB590}" presName="Name0" presStyleCnt="0">
        <dgm:presLayoutVars>
          <dgm:dir/>
          <dgm:resizeHandles val="exact"/>
        </dgm:presLayoutVars>
      </dgm:prSet>
      <dgm:spPr/>
    </dgm:pt>
    <dgm:pt modelId="{5A351499-1F32-F046-AB90-DC5B1B5A731B}" type="pres">
      <dgm:prSet presAssocID="{604C6917-CAF1-6640-B1EB-BB44F84F9F43}" presName="node" presStyleLbl="node1" presStyleIdx="0" presStyleCnt="5" custScaleX="108132" custLinFactNeighborY="1263">
        <dgm:presLayoutVars>
          <dgm:bulletEnabled val="1"/>
        </dgm:presLayoutVars>
      </dgm:prSet>
      <dgm:spPr/>
      <dgm:t>
        <a:bodyPr/>
        <a:lstStyle/>
        <a:p>
          <a:endParaRPr lang="en-GB"/>
        </a:p>
      </dgm:t>
    </dgm:pt>
    <dgm:pt modelId="{D571CBC2-0848-D249-8008-ECD4AC322407}" type="pres">
      <dgm:prSet presAssocID="{374BFC4B-6CED-2C4E-A36E-D65FC9D545C4}" presName="sibTrans" presStyleLbl="sibTrans2D1" presStyleIdx="0" presStyleCnt="4"/>
      <dgm:spPr/>
      <dgm:t>
        <a:bodyPr/>
        <a:lstStyle/>
        <a:p>
          <a:endParaRPr lang="en-GB"/>
        </a:p>
      </dgm:t>
    </dgm:pt>
    <dgm:pt modelId="{052F2F9C-3AAC-5844-9DA1-DD6ED4FBC573}" type="pres">
      <dgm:prSet presAssocID="{374BFC4B-6CED-2C4E-A36E-D65FC9D545C4}" presName="connectorText" presStyleLbl="sibTrans2D1" presStyleIdx="0" presStyleCnt="4"/>
      <dgm:spPr/>
      <dgm:t>
        <a:bodyPr/>
        <a:lstStyle/>
        <a:p>
          <a:endParaRPr lang="en-GB"/>
        </a:p>
      </dgm:t>
    </dgm:pt>
    <dgm:pt modelId="{E7D74DB1-0729-3A4F-B58C-C7FBE6AAA8E3}" type="pres">
      <dgm:prSet presAssocID="{81C6727C-FCA8-0C4B-B0FE-CCB8392576B2}" presName="node" presStyleLbl="node1" presStyleIdx="1" presStyleCnt="5" custScaleX="114137" custLinFactNeighborY="1263">
        <dgm:presLayoutVars>
          <dgm:bulletEnabled val="1"/>
        </dgm:presLayoutVars>
      </dgm:prSet>
      <dgm:spPr/>
      <dgm:t>
        <a:bodyPr/>
        <a:lstStyle/>
        <a:p>
          <a:endParaRPr lang="en-GB"/>
        </a:p>
      </dgm:t>
    </dgm:pt>
    <dgm:pt modelId="{903BE8CC-B185-264A-8B16-3BAA80EFC1CC}" type="pres">
      <dgm:prSet presAssocID="{7209D5B7-6A7B-8C48-8FD1-A046AB931920}" presName="sibTrans" presStyleLbl="sibTrans2D1" presStyleIdx="1" presStyleCnt="4"/>
      <dgm:spPr/>
      <dgm:t>
        <a:bodyPr/>
        <a:lstStyle/>
        <a:p>
          <a:endParaRPr lang="en-GB"/>
        </a:p>
      </dgm:t>
    </dgm:pt>
    <dgm:pt modelId="{5F0A2D4F-68EF-9B4A-8A7F-5CE92019089C}" type="pres">
      <dgm:prSet presAssocID="{7209D5B7-6A7B-8C48-8FD1-A046AB931920}" presName="connectorText" presStyleLbl="sibTrans2D1" presStyleIdx="1" presStyleCnt="4"/>
      <dgm:spPr/>
      <dgm:t>
        <a:bodyPr/>
        <a:lstStyle/>
        <a:p>
          <a:endParaRPr lang="en-GB"/>
        </a:p>
      </dgm:t>
    </dgm:pt>
    <dgm:pt modelId="{9A2A2FC6-4F2E-9940-A37D-1E106E2AF8F6}" type="pres">
      <dgm:prSet presAssocID="{8D4FC046-F5F2-0C4F-A893-E553701EB3FF}" presName="node" presStyleLbl="node1" presStyleIdx="2" presStyleCnt="5" custLinFactNeighborY="1263">
        <dgm:presLayoutVars>
          <dgm:bulletEnabled val="1"/>
        </dgm:presLayoutVars>
      </dgm:prSet>
      <dgm:spPr/>
      <dgm:t>
        <a:bodyPr/>
        <a:lstStyle/>
        <a:p>
          <a:endParaRPr lang="en-GB"/>
        </a:p>
      </dgm:t>
    </dgm:pt>
    <dgm:pt modelId="{0A599CCF-1761-1D4B-ABE5-CEEE283CCCD7}" type="pres">
      <dgm:prSet presAssocID="{E52EB5DE-CA76-5E4F-97B8-7668FCF89A54}" presName="sibTrans" presStyleLbl="sibTrans2D1" presStyleIdx="2" presStyleCnt="4"/>
      <dgm:spPr/>
      <dgm:t>
        <a:bodyPr/>
        <a:lstStyle/>
        <a:p>
          <a:endParaRPr lang="en-GB"/>
        </a:p>
      </dgm:t>
    </dgm:pt>
    <dgm:pt modelId="{9B9A1A96-6448-174D-95EF-B0CBA9755186}" type="pres">
      <dgm:prSet presAssocID="{E52EB5DE-CA76-5E4F-97B8-7668FCF89A54}" presName="connectorText" presStyleLbl="sibTrans2D1" presStyleIdx="2" presStyleCnt="4"/>
      <dgm:spPr/>
      <dgm:t>
        <a:bodyPr/>
        <a:lstStyle/>
        <a:p>
          <a:endParaRPr lang="en-GB"/>
        </a:p>
      </dgm:t>
    </dgm:pt>
    <dgm:pt modelId="{4DA1A2B7-F898-9C4A-8B94-036621CACCFD}" type="pres">
      <dgm:prSet presAssocID="{03E31337-6651-DE46-B77D-7BBB8E59FE19}" presName="node" presStyleLbl="node1" presStyleIdx="3" presStyleCnt="5" custLinFactNeighborY="1263">
        <dgm:presLayoutVars>
          <dgm:bulletEnabled val="1"/>
        </dgm:presLayoutVars>
      </dgm:prSet>
      <dgm:spPr/>
      <dgm:t>
        <a:bodyPr/>
        <a:lstStyle/>
        <a:p>
          <a:endParaRPr lang="en-GB"/>
        </a:p>
      </dgm:t>
    </dgm:pt>
    <dgm:pt modelId="{F2D118A0-96CA-134C-BF84-324676B8D4EC}" type="pres">
      <dgm:prSet presAssocID="{C6317F03-FCB3-4546-B06E-8F8E06A6212A}" presName="sibTrans" presStyleLbl="sibTrans2D1" presStyleIdx="3" presStyleCnt="4"/>
      <dgm:spPr/>
      <dgm:t>
        <a:bodyPr/>
        <a:lstStyle/>
        <a:p>
          <a:endParaRPr lang="en-GB"/>
        </a:p>
      </dgm:t>
    </dgm:pt>
    <dgm:pt modelId="{DAA4C197-F389-CF4F-A25A-756245B273EB}" type="pres">
      <dgm:prSet presAssocID="{C6317F03-FCB3-4546-B06E-8F8E06A6212A}" presName="connectorText" presStyleLbl="sibTrans2D1" presStyleIdx="3" presStyleCnt="4"/>
      <dgm:spPr/>
      <dgm:t>
        <a:bodyPr/>
        <a:lstStyle/>
        <a:p>
          <a:endParaRPr lang="en-GB"/>
        </a:p>
      </dgm:t>
    </dgm:pt>
    <dgm:pt modelId="{6BE5862D-70E4-7141-8CD1-3F4CE07995CA}" type="pres">
      <dgm:prSet presAssocID="{27775FD6-B4A2-FF48-AD70-25A0FBB32D97}" presName="node" presStyleLbl="node1" presStyleIdx="4" presStyleCnt="5">
        <dgm:presLayoutVars>
          <dgm:bulletEnabled val="1"/>
        </dgm:presLayoutVars>
      </dgm:prSet>
      <dgm:spPr/>
      <dgm:t>
        <a:bodyPr/>
        <a:lstStyle/>
        <a:p>
          <a:endParaRPr lang="en-GB"/>
        </a:p>
      </dgm:t>
    </dgm:pt>
  </dgm:ptLst>
  <dgm:cxnLst>
    <dgm:cxn modelId="{12147C0E-016C-594D-9C4E-E161D6C3CF5B}" type="presOf" srcId="{524B0BFF-3E63-E040-9558-AF6CD34FB590}" destId="{946ACDD8-E9E9-3646-AB05-61479769688A}" srcOrd="0" destOrd="0" presId="urn:microsoft.com/office/officeart/2005/8/layout/process1"/>
    <dgm:cxn modelId="{406F2944-5A7A-2745-ADC5-627834A999EF}" type="presOf" srcId="{C6317F03-FCB3-4546-B06E-8F8E06A6212A}" destId="{F2D118A0-96CA-134C-BF84-324676B8D4EC}" srcOrd="0" destOrd="0" presId="urn:microsoft.com/office/officeart/2005/8/layout/process1"/>
    <dgm:cxn modelId="{161ED084-C3ED-F24E-A06C-7832D608F5F3}" srcId="{524B0BFF-3E63-E040-9558-AF6CD34FB590}" destId="{27775FD6-B4A2-FF48-AD70-25A0FBB32D97}" srcOrd="4" destOrd="0" parTransId="{80314DC4-A6C9-6447-8B53-B3EDB2715AED}" sibTransId="{EAB92CC4-BBD4-D344-A0C3-113404DF0340}"/>
    <dgm:cxn modelId="{D4A3E558-D375-8643-BA45-722F608F38A1}" type="presOf" srcId="{374BFC4B-6CED-2C4E-A36E-D65FC9D545C4}" destId="{D571CBC2-0848-D249-8008-ECD4AC322407}" srcOrd="0" destOrd="0" presId="urn:microsoft.com/office/officeart/2005/8/layout/process1"/>
    <dgm:cxn modelId="{55480ED2-2A57-6948-BAAB-6CD5E86D002D}" type="presOf" srcId="{604C6917-CAF1-6640-B1EB-BB44F84F9F43}" destId="{5A351499-1F32-F046-AB90-DC5B1B5A731B}" srcOrd="0" destOrd="0" presId="urn:microsoft.com/office/officeart/2005/8/layout/process1"/>
    <dgm:cxn modelId="{2553BEE2-EBD0-A649-AC9D-BD7AA1CFD30B}" type="presOf" srcId="{E52EB5DE-CA76-5E4F-97B8-7668FCF89A54}" destId="{9B9A1A96-6448-174D-95EF-B0CBA9755186}" srcOrd="1" destOrd="0" presId="urn:microsoft.com/office/officeart/2005/8/layout/process1"/>
    <dgm:cxn modelId="{F0E42A4B-4CDC-584E-8849-D00DA7575ADD}" srcId="{524B0BFF-3E63-E040-9558-AF6CD34FB590}" destId="{604C6917-CAF1-6640-B1EB-BB44F84F9F43}" srcOrd="0" destOrd="0" parTransId="{E14E1B0D-FE74-7A4C-81C5-68DDB1A42E6E}" sibTransId="{374BFC4B-6CED-2C4E-A36E-D65FC9D545C4}"/>
    <dgm:cxn modelId="{92D5E2E2-B644-D740-9FD6-5B7BFC7A282F}" type="presOf" srcId="{C6317F03-FCB3-4546-B06E-8F8E06A6212A}" destId="{DAA4C197-F389-CF4F-A25A-756245B273EB}" srcOrd="1" destOrd="0" presId="urn:microsoft.com/office/officeart/2005/8/layout/process1"/>
    <dgm:cxn modelId="{7A9FC00A-6C75-E148-96DB-AC4E118A6DDB}" srcId="{524B0BFF-3E63-E040-9558-AF6CD34FB590}" destId="{03E31337-6651-DE46-B77D-7BBB8E59FE19}" srcOrd="3" destOrd="0" parTransId="{8ECE4F24-50EE-894F-B12A-8C5995BF4C47}" sibTransId="{C6317F03-FCB3-4546-B06E-8F8E06A6212A}"/>
    <dgm:cxn modelId="{98DD3069-58E4-1845-A961-530F16DBB17F}" type="presOf" srcId="{374BFC4B-6CED-2C4E-A36E-D65FC9D545C4}" destId="{052F2F9C-3AAC-5844-9DA1-DD6ED4FBC573}" srcOrd="1" destOrd="0" presId="urn:microsoft.com/office/officeart/2005/8/layout/process1"/>
    <dgm:cxn modelId="{92A1DF5A-88FD-B74F-BBC1-9A052DC3D564}" type="presOf" srcId="{7209D5B7-6A7B-8C48-8FD1-A046AB931920}" destId="{903BE8CC-B185-264A-8B16-3BAA80EFC1CC}" srcOrd="0" destOrd="0" presId="urn:microsoft.com/office/officeart/2005/8/layout/process1"/>
    <dgm:cxn modelId="{024AC12C-3AC7-EA46-B78E-89187B5801B1}" srcId="{524B0BFF-3E63-E040-9558-AF6CD34FB590}" destId="{81C6727C-FCA8-0C4B-B0FE-CCB8392576B2}" srcOrd="1" destOrd="0" parTransId="{733513C9-DCF4-D34F-8CEA-D06D51AF5378}" sibTransId="{7209D5B7-6A7B-8C48-8FD1-A046AB931920}"/>
    <dgm:cxn modelId="{91EA9E05-4998-EA4A-AE76-B3981DB7AC9B}" srcId="{524B0BFF-3E63-E040-9558-AF6CD34FB590}" destId="{8D4FC046-F5F2-0C4F-A893-E553701EB3FF}" srcOrd="2" destOrd="0" parTransId="{FDD2B7C4-811E-F043-AE51-08C44258C4B5}" sibTransId="{E52EB5DE-CA76-5E4F-97B8-7668FCF89A54}"/>
    <dgm:cxn modelId="{710E4FDA-9E62-3540-9365-8594AD437E61}" type="presOf" srcId="{8D4FC046-F5F2-0C4F-A893-E553701EB3FF}" destId="{9A2A2FC6-4F2E-9940-A37D-1E106E2AF8F6}" srcOrd="0" destOrd="0" presId="urn:microsoft.com/office/officeart/2005/8/layout/process1"/>
    <dgm:cxn modelId="{C8D7888C-1FD0-D34C-8893-009A6155C38D}" type="presOf" srcId="{03E31337-6651-DE46-B77D-7BBB8E59FE19}" destId="{4DA1A2B7-F898-9C4A-8B94-036621CACCFD}" srcOrd="0" destOrd="0" presId="urn:microsoft.com/office/officeart/2005/8/layout/process1"/>
    <dgm:cxn modelId="{45AF8414-364F-0A4D-B4F7-7F64340B76EF}" type="presOf" srcId="{81C6727C-FCA8-0C4B-B0FE-CCB8392576B2}" destId="{E7D74DB1-0729-3A4F-B58C-C7FBE6AAA8E3}" srcOrd="0" destOrd="0" presId="urn:microsoft.com/office/officeart/2005/8/layout/process1"/>
    <dgm:cxn modelId="{372DCA0B-38FB-A849-8FF1-2C24F2907EA7}" type="presOf" srcId="{7209D5B7-6A7B-8C48-8FD1-A046AB931920}" destId="{5F0A2D4F-68EF-9B4A-8A7F-5CE92019089C}" srcOrd="1" destOrd="0" presId="urn:microsoft.com/office/officeart/2005/8/layout/process1"/>
    <dgm:cxn modelId="{7651DA91-BF4B-914D-8205-AFB2EB9677D2}" type="presOf" srcId="{27775FD6-B4A2-FF48-AD70-25A0FBB32D97}" destId="{6BE5862D-70E4-7141-8CD1-3F4CE07995CA}" srcOrd="0" destOrd="0" presId="urn:microsoft.com/office/officeart/2005/8/layout/process1"/>
    <dgm:cxn modelId="{BE5C1EDC-BFEB-DE41-9BF2-88B5D3A4C0F1}" type="presOf" srcId="{E52EB5DE-CA76-5E4F-97B8-7668FCF89A54}" destId="{0A599CCF-1761-1D4B-ABE5-CEEE283CCCD7}" srcOrd="0" destOrd="0" presId="urn:microsoft.com/office/officeart/2005/8/layout/process1"/>
    <dgm:cxn modelId="{28AF2BFF-89B3-6B43-B15C-080059CB77F6}" type="presParOf" srcId="{946ACDD8-E9E9-3646-AB05-61479769688A}" destId="{5A351499-1F32-F046-AB90-DC5B1B5A731B}" srcOrd="0" destOrd="0" presId="urn:microsoft.com/office/officeart/2005/8/layout/process1"/>
    <dgm:cxn modelId="{7B05259C-3ED4-9443-8651-F3E809F138B2}" type="presParOf" srcId="{946ACDD8-E9E9-3646-AB05-61479769688A}" destId="{D571CBC2-0848-D249-8008-ECD4AC322407}" srcOrd="1" destOrd="0" presId="urn:microsoft.com/office/officeart/2005/8/layout/process1"/>
    <dgm:cxn modelId="{59EED764-7D42-0E4A-98EB-68FB8C5AD126}" type="presParOf" srcId="{D571CBC2-0848-D249-8008-ECD4AC322407}" destId="{052F2F9C-3AAC-5844-9DA1-DD6ED4FBC573}" srcOrd="0" destOrd="0" presId="urn:microsoft.com/office/officeart/2005/8/layout/process1"/>
    <dgm:cxn modelId="{A1E41189-80C8-A145-BBE8-3CF4A8EA6390}" type="presParOf" srcId="{946ACDD8-E9E9-3646-AB05-61479769688A}" destId="{E7D74DB1-0729-3A4F-B58C-C7FBE6AAA8E3}" srcOrd="2" destOrd="0" presId="urn:microsoft.com/office/officeart/2005/8/layout/process1"/>
    <dgm:cxn modelId="{49D326BB-488A-D444-AEE1-C9596C9C0354}" type="presParOf" srcId="{946ACDD8-E9E9-3646-AB05-61479769688A}" destId="{903BE8CC-B185-264A-8B16-3BAA80EFC1CC}" srcOrd="3" destOrd="0" presId="urn:microsoft.com/office/officeart/2005/8/layout/process1"/>
    <dgm:cxn modelId="{BB68E612-68BC-4D42-BCB7-D28FC44EDDEA}" type="presParOf" srcId="{903BE8CC-B185-264A-8B16-3BAA80EFC1CC}" destId="{5F0A2D4F-68EF-9B4A-8A7F-5CE92019089C}" srcOrd="0" destOrd="0" presId="urn:microsoft.com/office/officeart/2005/8/layout/process1"/>
    <dgm:cxn modelId="{E92185B8-CDE4-FF40-9DA1-36FF21A52E1F}" type="presParOf" srcId="{946ACDD8-E9E9-3646-AB05-61479769688A}" destId="{9A2A2FC6-4F2E-9940-A37D-1E106E2AF8F6}" srcOrd="4" destOrd="0" presId="urn:microsoft.com/office/officeart/2005/8/layout/process1"/>
    <dgm:cxn modelId="{69E23FDF-33E2-E641-847A-11AD5237A565}" type="presParOf" srcId="{946ACDD8-E9E9-3646-AB05-61479769688A}" destId="{0A599CCF-1761-1D4B-ABE5-CEEE283CCCD7}" srcOrd="5" destOrd="0" presId="urn:microsoft.com/office/officeart/2005/8/layout/process1"/>
    <dgm:cxn modelId="{EDFBA5C7-DD7A-DC42-8F97-0AABB3190488}" type="presParOf" srcId="{0A599CCF-1761-1D4B-ABE5-CEEE283CCCD7}" destId="{9B9A1A96-6448-174D-95EF-B0CBA9755186}" srcOrd="0" destOrd="0" presId="urn:microsoft.com/office/officeart/2005/8/layout/process1"/>
    <dgm:cxn modelId="{085EBEA8-BBC7-CC46-B587-890C476C911E}" type="presParOf" srcId="{946ACDD8-E9E9-3646-AB05-61479769688A}" destId="{4DA1A2B7-F898-9C4A-8B94-036621CACCFD}" srcOrd="6" destOrd="0" presId="urn:microsoft.com/office/officeart/2005/8/layout/process1"/>
    <dgm:cxn modelId="{317D52C7-6DCC-714F-B73E-FAD7BC8C2300}" type="presParOf" srcId="{946ACDD8-E9E9-3646-AB05-61479769688A}" destId="{F2D118A0-96CA-134C-BF84-324676B8D4EC}" srcOrd="7" destOrd="0" presId="urn:microsoft.com/office/officeart/2005/8/layout/process1"/>
    <dgm:cxn modelId="{D0CDDEAD-D4DF-7E43-AD14-61767F58F80B}" type="presParOf" srcId="{F2D118A0-96CA-134C-BF84-324676B8D4EC}" destId="{DAA4C197-F389-CF4F-A25A-756245B273EB}" srcOrd="0" destOrd="0" presId="urn:microsoft.com/office/officeart/2005/8/layout/process1"/>
    <dgm:cxn modelId="{22024213-19A2-C04F-96BB-7D21081C040E}" type="presParOf" srcId="{946ACDD8-E9E9-3646-AB05-61479769688A}" destId="{6BE5862D-70E4-7141-8CD1-3F4CE07995CA}"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351499-1F32-F046-AB90-DC5B1B5A731B}">
      <dsp:nvSpPr>
        <dsp:cNvPr id="0" name=""/>
        <dsp:cNvSpPr/>
      </dsp:nvSpPr>
      <dsp:spPr>
        <a:xfrm>
          <a:off x="6265" y="1388868"/>
          <a:ext cx="1272416" cy="1730012"/>
        </a:xfrm>
        <a:prstGeom prst="roundRect">
          <a:avLst>
            <a:gd name="adj" fmla="val 10000"/>
          </a:avLst>
        </a:prstGeom>
        <a:solidFill>
          <a:srgbClr val="5BBFB4"/>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GB" sz="1500" kern="1200" dirty="0" smtClean="0">
              <a:solidFill>
                <a:schemeClr val="bg1">
                  <a:lumMod val="95000"/>
                </a:schemeClr>
              </a:solidFill>
            </a:rPr>
            <a:t>Phase 1</a:t>
          </a:r>
        </a:p>
        <a:p>
          <a:pPr lvl="0" algn="ctr" defTabSz="666750">
            <a:lnSpc>
              <a:spcPct val="90000"/>
            </a:lnSpc>
            <a:spcBef>
              <a:spcPct val="0"/>
            </a:spcBef>
            <a:spcAft>
              <a:spcPct val="35000"/>
            </a:spcAft>
          </a:pPr>
          <a:r>
            <a:rPr lang="en-GB" sz="1500" kern="1200" dirty="0" smtClean="0">
              <a:solidFill>
                <a:schemeClr val="bg1">
                  <a:lumMod val="95000"/>
                </a:schemeClr>
              </a:solidFill>
            </a:rPr>
            <a:t>Research and development</a:t>
          </a:r>
        </a:p>
        <a:p>
          <a:pPr lvl="0" algn="ctr" defTabSz="666750">
            <a:lnSpc>
              <a:spcPct val="90000"/>
            </a:lnSpc>
            <a:spcBef>
              <a:spcPct val="0"/>
            </a:spcBef>
            <a:spcAft>
              <a:spcPct val="35000"/>
            </a:spcAft>
          </a:pPr>
          <a:endParaRPr lang="en-GB" sz="1600" kern="1200" dirty="0">
            <a:solidFill>
              <a:schemeClr val="bg1">
                <a:lumMod val="95000"/>
              </a:schemeClr>
            </a:solidFill>
          </a:endParaRPr>
        </a:p>
      </dsp:txBody>
      <dsp:txXfrm>
        <a:off x="43533" y="1426136"/>
        <a:ext cx="1197880" cy="1655476"/>
      </dsp:txXfrm>
    </dsp:sp>
    <dsp:sp modelId="{D571CBC2-0848-D249-8008-ECD4AC322407}">
      <dsp:nvSpPr>
        <dsp:cNvPr id="0" name=""/>
        <dsp:cNvSpPr/>
      </dsp:nvSpPr>
      <dsp:spPr>
        <a:xfrm>
          <a:off x="1396355" y="2107961"/>
          <a:ext cx="249465" cy="291827"/>
        </a:xfrm>
        <a:prstGeom prst="rightArrow">
          <a:avLst>
            <a:gd name="adj1" fmla="val 60000"/>
            <a:gd name="adj2" fmla="val 50000"/>
          </a:avLst>
        </a:prstGeom>
        <a:solidFill>
          <a:srgbClr val="DC1F26"/>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GB" sz="1200" kern="1200"/>
        </a:p>
      </dsp:txBody>
      <dsp:txXfrm>
        <a:off x="1396355" y="2166326"/>
        <a:ext cx="174626" cy="175097"/>
      </dsp:txXfrm>
    </dsp:sp>
    <dsp:sp modelId="{E7D74DB1-0729-3A4F-B58C-C7FBE6AAA8E3}">
      <dsp:nvSpPr>
        <dsp:cNvPr id="0" name=""/>
        <dsp:cNvSpPr/>
      </dsp:nvSpPr>
      <dsp:spPr>
        <a:xfrm>
          <a:off x="1749372" y="1388868"/>
          <a:ext cx="1343079" cy="1730012"/>
        </a:xfrm>
        <a:prstGeom prst="roundRect">
          <a:avLst>
            <a:gd name="adj" fmla="val 10000"/>
          </a:avLst>
        </a:prstGeom>
        <a:solidFill>
          <a:srgbClr val="5BBFB4"/>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GB" sz="1500" kern="1200" dirty="0" smtClean="0">
              <a:solidFill>
                <a:schemeClr val="bg1">
                  <a:lumMod val="95000"/>
                </a:schemeClr>
              </a:solidFill>
            </a:rPr>
            <a:t>Phase 2</a:t>
          </a:r>
        </a:p>
        <a:p>
          <a:pPr lvl="0" algn="ctr" defTabSz="666750">
            <a:lnSpc>
              <a:spcPct val="90000"/>
            </a:lnSpc>
            <a:spcBef>
              <a:spcPct val="0"/>
            </a:spcBef>
            <a:spcAft>
              <a:spcPct val="35000"/>
            </a:spcAft>
          </a:pPr>
          <a:r>
            <a:rPr lang="en-GB" sz="1500" kern="1200" dirty="0" smtClean="0">
              <a:solidFill>
                <a:schemeClr val="bg1">
                  <a:lumMod val="95000"/>
                </a:schemeClr>
              </a:solidFill>
            </a:rPr>
            <a:t>Evaluation and demonstration</a:t>
          </a:r>
        </a:p>
        <a:p>
          <a:pPr lvl="0" algn="ctr" defTabSz="666750">
            <a:lnSpc>
              <a:spcPct val="90000"/>
            </a:lnSpc>
            <a:spcBef>
              <a:spcPct val="0"/>
            </a:spcBef>
            <a:spcAft>
              <a:spcPct val="35000"/>
            </a:spcAft>
          </a:pPr>
          <a:endParaRPr lang="en-GB" sz="1600" kern="1200" dirty="0">
            <a:solidFill>
              <a:schemeClr val="bg1">
                <a:lumMod val="95000"/>
              </a:schemeClr>
            </a:solidFill>
          </a:endParaRPr>
        </a:p>
      </dsp:txBody>
      <dsp:txXfrm>
        <a:off x="1788709" y="1428205"/>
        <a:ext cx="1264405" cy="1651338"/>
      </dsp:txXfrm>
    </dsp:sp>
    <dsp:sp modelId="{903BE8CC-B185-264A-8B16-3BAA80EFC1CC}">
      <dsp:nvSpPr>
        <dsp:cNvPr id="0" name=""/>
        <dsp:cNvSpPr/>
      </dsp:nvSpPr>
      <dsp:spPr>
        <a:xfrm>
          <a:off x="3210124" y="2107961"/>
          <a:ext cx="249465" cy="291827"/>
        </a:xfrm>
        <a:prstGeom prst="rightArrow">
          <a:avLst>
            <a:gd name="adj1" fmla="val 60000"/>
            <a:gd name="adj2" fmla="val 50000"/>
          </a:avLst>
        </a:prstGeom>
        <a:solidFill>
          <a:srgbClr val="DC1F26"/>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GB" sz="1200" kern="1200"/>
        </a:p>
      </dsp:txBody>
      <dsp:txXfrm>
        <a:off x="3210124" y="2166326"/>
        <a:ext cx="174626" cy="175097"/>
      </dsp:txXfrm>
    </dsp:sp>
    <dsp:sp modelId="{9A2A2FC6-4F2E-9940-A37D-1E106E2AF8F6}">
      <dsp:nvSpPr>
        <dsp:cNvPr id="0" name=""/>
        <dsp:cNvSpPr/>
      </dsp:nvSpPr>
      <dsp:spPr>
        <a:xfrm>
          <a:off x="3563142" y="1388868"/>
          <a:ext cx="1176725" cy="1730012"/>
        </a:xfrm>
        <a:prstGeom prst="roundRect">
          <a:avLst>
            <a:gd name="adj" fmla="val 10000"/>
          </a:avLst>
        </a:prstGeom>
        <a:solidFill>
          <a:srgbClr val="5BBFB4"/>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GB" sz="1500" kern="1200" dirty="0" smtClean="0">
              <a:solidFill>
                <a:schemeClr val="bg1">
                  <a:lumMod val="95000"/>
                </a:schemeClr>
              </a:solidFill>
            </a:rPr>
            <a:t>Phase 3</a:t>
          </a:r>
        </a:p>
        <a:p>
          <a:pPr lvl="0" algn="ctr" defTabSz="666750">
            <a:lnSpc>
              <a:spcPct val="90000"/>
            </a:lnSpc>
            <a:spcBef>
              <a:spcPct val="0"/>
            </a:spcBef>
            <a:spcAft>
              <a:spcPct val="35000"/>
            </a:spcAft>
          </a:pPr>
          <a:r>
            <a:rPr lang="en-GB" sz="1500" kern="1200" dirty="0" smtClean="0">
              <a:solidFill>
                <a:schemeClr val="bg1">
                  <a:lumMod val="95000"/>
                </a:schemeClr>
              </a:solidFill>
            </a:rPr>
            <a:t>WHO assessment of the evidence using GRADE*</a:t>
          </a:r>
          <a:endParaRPr lang="en-GB" sz="1500" kern="1200" dirty="0">
            <a:solidFill>
              <a:schemeClr val="bg1">
                <a:lumMod val="95000"/>
              </a:schemeClr>
            </a:solidFill>
          </a:endParaRPr>
        </a:p>
      </dsp:txBody>
      <dsp:txXfrm>
        <a:off x="3597607" y="1423333"/>
        <a:ext cx="1107795" cy="1661082"/>
      </dsp:txXfrm>
    </dsp:sp>
    <dsp:sp modelId="{0A599CCF-1761-1D4B-ABE5-CEEE283CCCD7}">
      <dsp:nvSpPr>
        <dsp:cNvPr id="0" name=""/>
        <dsp:cNvSpPr/>
      </dsp:nvSpPr>
      <dsp:spPr>
        <a:xfrm>
          <a:off x="4857540" y="2107961"/>
          <a:ext cx="249465" cy="291827"/>
        </a:xfrm>
        <a:prstGeom prst="rightArrow">
          <a:avLst>
            <a:gd name="adj1" fmla="val 60000"/>
            <a:gd name="adj2" fmla="val 50000"/>
          </a:avLst>
        </a:prstGeom>
        <a:solidFill>
          <a:srgbClr val="DC1F26"/>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GB" sz="1200" kern="1200"/>
        </a:p>
      </dsp:txBody>
      <dsp:txXfrm>
        <a:off x="4857540" y="2166326"/>
        <a:ext cx="174626" cy="175097"/>
      </dsp:txXfrm>
    </dsp:sp>
    <dsp:sp modelId="{4DA1A2B7-F898-9C4A-8B94-036621CACCFD}">
      <dsp:nvSpPr>
        <dsp:cNvPr id="0" name=""/>
        <dsp:cNvSpPr/>
      </dsp:nvSpPr>
      <dsp:spPr>
        <a:xfrm>
          <a:off x="5210557" y="1388868"/>
          <a:ext cx="1176725" cy="1730012"/>
        </a:xfrm>
        <a:prstGeom prst="roundRect">
          <a:avLst>
            <a:gd name="adj" fmla="val 10000"/>
          </a:avLst>
        </a:prstGeom>
        <a:solidFill>
          <a:srgbClr val="5BBFB4"/>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GB" sz="1500" kern="1200" dirty="0" smtClean="0">
              <a:solidFill>
                <a:schemeClr val="bg1">
                  <a:lumMod val="95000"/>
                </a:schemeClr>
              </a:solidFill>
            </a:rPr>
            <a:t>Phase 4</a:t>
          </a:r>
        </a:p>
        <a:p>
          <a:pPr lvl="0" algn="ctr" defTabSz="666750">
            <a:lnSpc>
              <a:spcPct val="90000"/>
            </a:lnSpc>
            <a:spcBef>
              <a:spcPct val="0"/>
            </a:spcBef>
            <a:spcAft>
              <a:spcPct val="35000"/>
            </a:spcAft>
          </a:pPr>
          <a:r>
            <a:rPr lang="en-GB" sz="1500" kern="1200" dirty="0" smtClean="0">
              <a:solidFill>
                <a:schemeClr val="bg1">
                  <a:lumMod val="95000"/>
                </a:schemeClr>
              </a:solidFill>
            </a:rPr>
            <a:t>Phased uptake and collection of evidence for scale-up  </a:t>
          </a:r>
          <a:endParaRPr lang="en-GB" sz="1500" kern="1200" dirty="0">
            <a:solidFill>
              <a:schemeClr val="bg1">
                <a:lumMod val="95000"/>
              </a:schemeClr>
            </a:solidFill>
          </a:endParaRPr>
        </a:p>
      </dsp:txBody>
      <dsp:txXfrm>
        <a:off x="5245022" y="1423333"/>
        <a:ext cx="1107795" cy="1661082"/>
      </dsp:txXfrm>
    </dsp:sp>
    <dsp:sp modelId="{F2D118A0-96CA-134C-BF84-324676B8D4EC}">
      <dsp:nvSpPr>
        <dsp:cNvPr id="0" name=""/>
        <dsp:cNvSpPr/>
      </dsp:nvSpPr>
      <dsp:spPr>
        <a:xfrm rot="21554407">
          <a:off x="6504944" y="2096942"/>
          <a:ext cx="249487" cy="291827"/>
        </a:xfrm>
        <a:prstGeom prst="rightArrow">
          <a:avLst>
            <a:gd name="adj1" fmla="val 60000"/>
            <a:gd name="adj2" fmla="val 50000"/>
          </a:avLst>
        </a:prstGeom>
        <a:solidFill>
          <a:srgbClr val="DC1F26"/>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GB" sz="1200" kern="1200"/>
        </a:p>
      </dsp:txBody>
      <dsp:txXfrm>
        <a:off x="6504947" y="2155803"/>
        <a:ext cx="174641" cy="175097"/>
      </dsp:txXfrm>
    </dsp:sp>
    <dsp:sp modelId="{6BE5862D-70E4-7141-8CD1-3F4CE07995CA}">
      <dsp:nvSpPr>
        <dsp:cNvPr id="0" name=""/>
        <dsp:cNvSpPr/>
      </dsp:nvSpPr>
      <dsp:spPr>
        <a:xfrm>
          <a:off x="6857973" y="1367018"/>
          <a:ext cx="1176725" cy="1730012"/>
        </a:xfrm>
        <a:prstGeom prst="roundRect">
          <a:avLst>
            <a:gd name="adj" fmla="val 10000"/>
          </a:avLst>
        </a:prstGeom>
        <a:solidFill>
          <a:srgbClr val="5BBFB4"/>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GB" sz="1500" kern="1200" dirty="0" smtClean="0">
              <a:solidFill>
                <a:schemeClr val="bg1">
                  <a:lumMod val="95000"/>
                </a:schemeClr>
              </a:solidFill>
            </a:rPr>
            <a:t>Phase 5 </a:t>
          </a:r>
        </a:p>
        <a:p>
          <a:pPr lvl="0" algn="ctr" defTabSz="666750">
            <a:lnSpc>
              <a:spcPct val="90000"/>
            </a:lnSpc>
            <a:spcBef>
              <a:spcPct val="0"/>
            </a:spcBef>
            <a:spcAft>
              <a:spcPct val="35000"/>
            </a:spcAft>
          </a:pPr>
          <a:r>
            <a:rPr lang="en-GB" sz="1500" kern="1200" dirty="0" smtClean="0">
              <a:solidFill>
                <a:schemeClr val="bg1">
                  <a:lumMod val="95000"/>
                </a:schemeClr>
              </a:solidFill>
            </a:rPr>
            <a:t>Scale-up and policy refinement</a:t>
          </a:r>
        </a:p>
      </dsp:txBody>
      <dsp:txXfrm>
        <a:off x="6892438" y="1401483"/>
        <a:ext cx="1107795" cy="1661082"/>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1B6C19-67E8-1344-AF41-428B79C26236}" type="datetimeFigureOut">
              <a:rPr lang="en-US" smtClean="0"/>
              <a:t>7/7/17</a:t>
            </a:fld>
            <a:endParaRPr lang="en-US"/>
          </a:p>
        </p:txBody>
      </p:sp>
      <p:sp>
        <p:nvSpPr>
          <p:cNvPr id="4" name="Slide Image Placeholder 3"/>
          <p:cNvSpPr>
            <a:spLocks noGrp="1" noRot="1" noChangeAspect="1"/>
          </p:cNvSpPr>
          <p:nvPr>
            <p:ph type="sldImg" idx="2"/>
          </p:nvPr>
        </p:nvSpPr>
        <p:spPr>
          <a:xfrm>
            <a:off x="1379538" y="1143000"/>
            <a:ext cx="40989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A55985-EF02-684A-B0A4-524A3661678C}" type="slidenum">
              <a:rPr lang="en-US" smtClean="0"/>
              <a:t>‹#›</a:t>
            </a:fld>
            <a:endParaRPr lang="en-US"/>
          </a:p>
        </p:txBody>
      </p:sp>
    </p:spTree>
    <p:extLst>
      <p:ext uri="{BB962C8B-B14F-4D97-AF65-F5344CB8AC3E}">
        <p14:creationId xmlns:p14="http://schemas.microsoft.com/office/powerpoint/2010/main" val="8408506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35510C8-2438-7E4A-8A40-C2FC8D9CF882}" type="slidenum">
              <a:rPr lang="en-US" altLang="en-US">
                <a:latin typeface="Calibri" charset="0"/>
                <a:ea typeface="Arial" charset="0"/>
                <a:cs typeface="Arial" charset="0"/>
              </a:rPr>
              <a:pPr/>
              <a:t>9</a:t>
            </a:fld>
            <a:endParaRPr lang="en-US" altLang="en-US">
              <a:latin typeface="Calibri" charset="0"/>
              <a:ea typeface="Arial" charset="0"/>
              <a:cs typeface="Arial" charset="0"/>
            </a:endParaRPr>
          </a:p>
        </p:txBody>
      </p:sp>
    </p:spTree>
    <p:extLst>
      <p:ext uri="{BB962C8B-B14F-4D97-AF65-F5344CB8AC3E}">
        <p14:creationId xmlns:p14="http://schemas.microsoft.com/office/powerpoint/2010/main" val="267273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C987810E-45D8-5D46-A195-F8D77E8A3ACF}" type="slidenum">
              <a:rPr lang="en-US" altLang="en-US">
                <a:latin typeface="Calibri" charset="0"/>
                <a:ea typeface="Arial" charset="0"/>
                <a:cs typeface="Arial" charset="0"/>
              </a:rPr>
              <a:pPr/>
              <a:t>10</a:t>
            </a:fld>
            <a:endParaRPr lang="en-US" altLang="en-US">
              <a:latin typeface="Calibri" charset="0"/>
              <a:ea typeface="Arial" charset="0"/>
              <a:cs typeface="Arial" charset="0"/>
            </a:endParaRPr>
          </a:p>
        </p:txBody>
      </p:sp>
    </p:spTree>
    <p:extLst>
      <p:ext uri="{BB962C8B-B14F-4D97-AF65-F5344CB8AC3E}">
        <p14:creationId xmlns:p14="http://schemas.microsoft.com/office/powerpoint/2010/main" val="479866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E3027BB-B868-C841-AD68-C21EFED79C28}" type="slidenum">
              <a:rPr lang="en-US" altLang="en-US">
                <a:latin typeface="Calibri" charset="0"/>
                <a:ea typeface="Arial" charset="0"/>
                <a:cs typeface="Arial" charset="0"/>
              </a:rPr>
              <a:pPr/>
              <a:t>15</a:t>
            </a:fld>
            <a:endParaRPr lang="en-US" altLang="en-US">
              <a:latin typeface="Calibri" charset="0"/>
              <a:ea typeface="Arial" charset="0"/>
              <a:cs typeface="Arial" charset="0"/>
            </a:endParaRPr>
          </a:p>
        </p:txBody>
      </p:sp>
    </p:spTree>
    <p:extLst>
      <p:ext uri="{BB962C8B-B14F-4D97-AF65-F5344CB8AC3E}">
        <p14:creationId xmlns:p14="http://schemas.microsoft.com/office/powerpoint/2010/main" val="1405564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1EAA454-72A3-8B4F-ADD5-5B48B73FB602}" type="slidenum">
              <a:rPr lang="en-US" altLang="en-US">
                <a:latin typeface="Calibri" charset="0"/>
                <a:ea typeface="Arial" charset="0"/>
                <a:cs typeface="Arial" charset="0"/>
              </a:rPr>
              <a:pPr/>
              <a:t>16</a:t>
            </a:fld>
            <a:endParaRPr lang="en-US" altLang="en-US">
              <a:latin typeface="Calibri" charset="0"/>
              <a:ea typeface="Arial" charset="0"/>
              <a:cs typeface="Arial" charset="0"/>
            </a:endParaRPr>
          </a:p>
        </p:txBody>
      </p:sp>
    </p:spTree>
    <p:extLst>
      <p:ext uri="{BB962C8B-B14F-4D97-AF65-F5344CB8AC3E}">
        <p14:creationId xmlns:p14="http://schemas.microsoft.com/office/powerpoint/2010/main" val="852950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endParaRPr lang="en-US" altLang="en-US"/>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A72EBA9-0B89-494C-B36C-A72C32908BAD}" type="slidenum">
              <a:rPr lang="en-US" altLang="en-US">
                <a:latin typeface="Calibri" charset="0"/>
                <a:ea typeface="Arial" charset="0"/>
                <a:cs typeface="Arial" charset="0"/>
              </a:rPr>
              <a:pPr/>
              <a:t>20</a:t>
            </a:fld>
            <a:endParaRPr lang="en-US" altLang="en-US">
              <a:latin typeface="Calibri" charset="0"/>
              <a:ea typeface="Arial" charset="0"/>
              <a:cs typeface="Arial" charset="0"/>
            </a:endParaRPr>
          </a:p>
        </p:txBody>
      </p:sp>
    </p:spTree>
    <p:extLst>
      <p:ext uri="{BB962C8B-B14F-4D97-AF65-F5344CB8AC3E}">
        <p14:creationId xmlns:p14="http://schemas.microsoft.com/office/powerpoint/2010/main" val="462971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044E92A-249B-4242-AB17-5BBBCF650B33}" type="slidenum">
              <a:rPr lang="en-US" altLang="en-US">
                <a:latin typeface="Calibri" charset="0"/>
                <a:ea typeface="Arial" charset="0"/>
                <a:cs typeface="Arial" charset="0"/>
              </a:rPr>
              <a:pPr/>
              <a:t>24</a:t>
            </a:fld>
            <a:endParaRPr lang="en-US" altLang="en-US">
              <a:latin typeface="Calibri" charset="0"/>
              <a:ea typeface="Arial" charset="0"/>
              <a:cs typeface="Arial" charset="0"/>
            </a:endParaRPr>
          </a:p>
        </p:txBody>
      </p:sp>
    </p:spTree>
    <p:extLst>
      <p:ext uri="{BB962C8B-B14F-4D97-AF65-F5344CB8AC3E}">
        <p14:creationId xmlns:p14="http://schemas.microsoft.com/office/powerpoint/2010/main" val="942068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A109D68-8D9F-D847-AA55-85763D02AF0A}" type="slidenum">
              <a:rPr lang="en-US" altLang="en-US">
                <a:latin typeface="Calibri" charset="0"/>
                <a:ea typeface="Arial" charset="0"/>
                <a:cs typeface="Arial" charset="0"/>
              </a:rPr>
              <a:pPr/>
              <a:t>27</a:t>
            </a:fld>
            <a:endParaRPr lang="en-US" altLang="en-US">
              <a:latin typeface="Calibri" charset="0"/>
              <a:ea typeface="Arial" charset="0"/>
              <a:cs typeface="Arial" charset="0"/>
            </a:endParaRPr>
          </a:p>
        </p:txBody>
      </p:sp>
    </p:spTree>
    <p:extLst>
      <p:ext uri="{BB962C8B-B14F-4D97-AF65-F5344CB8AC3E}">
        <p14:creationId xmlns:p14="http://schemas.microsoft.com/office/powerpoint/2010/main" val="753620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204913" y="2012414"/>
            <a:ext cx="7631223" cy="4611670"/>
          </a:xfrm>
        </p:spPr>
        <p:txBody>
          <a:bodyPr/>
          <a:lstStyle>
            <a:lvl1pPr marL="284400" indent="-284400">
              <a:spcBef>
                <a:spcPts val="1098"/>
              </a:spcBef>
              <a:spcAft>
                <a:spcPts val="600"/>
              </a:spcAft>
              <a:defRPr/>
            </a:lvl1pPr>
            <a:lvl2pPr marL="284400" indent="-284400">
              <a:spcBef>
                <a:spcPts val="1098"/>
              </a:spcBef>
              <a:spcAft>
                <a:spcPts val="600"/>
              </a:spcAft>
              <a:defRPr/>
            </a:lvl2pPr>
            <a:lvl3pPr marL="284400" indent="-284400">
              <a:spcBef>
                <a:spcPts val="1098"/>
              </a:spcBef>
              <a:spcAft>
                <a:spcPts val="600"/>
              </a:spcAft>
              <a:defRPr/>
            </a:lvl3pPr>
            <a:lvl4pPr marL="284400" indent="-284400">
              <a:spcBef>
                <a:spcPts val="1098"/>
              </a:spcBef>
              <a:spcAft>
                <a:spcPts val="600"/>
              </a:spcAft>
              <a:defRPr/>
            </a:lvl4pPr>
            <a:lvl5pPr marL="284400" indent="-284400">
              <a:spcBef>
                <a:spcPts val="1098"/>
              </a:spcBef>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userDrawn="1"/>
        </p:nvSpPr>
        <p:spPr>
          <a:xfrm>
            <a:off x="0" y="936046"/>
            <a:ext cx="791110" cy="759006"/>
          </a:xfrm>
          <a:prstGeom prst="rect">
            <a:avLst/>
          </a:pr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8836136" y="6996066"/>
            <a:ext cx="517444" cy="563609"/>
          </a:xfrm>
          <a:prstGeom prst="rect">
            <a:avLst/>
          </a:prstGeom>
          <a:solidFill>
            <a:srgbClr val="AED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791110" y="6996066"/>
            <a:ext cx="431515" cy="45719"/>
          </a:xfrm>
          <a:prstGeom prst="rect">
            <a:avLst/>
          </a:prstGeom>
          <a:solidFill>
            <a:srgbClr val="5BBF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3"/>
          <p:cNvSpPr txBox="1">
            <a:spLocks/>
          </p:cNvSpPr>
          <p:nvPr userDrawn="1"/>
        </p:nvSpPr>
        <p:spPr>
          <a:xfrm>
            <a:off x="791109" y="7111494"/>
            <a:ext cx="4631495" cy="180505"/>
          </a:xfrm>
          <a:prstGeom prst="rect">
            <a:avLst/>
          </a:prstGeom>
        </p:spPr>
        <p:txBody>
          <a:bodyPr lIns="0" tIns="0" rIns="0" bIns="0"/>
          <a:lstStyle>
            <a:defPPr>
              <a:defRPr lang="en-US"/>
            </a:defPPr>
            <a:lvl1pPr marL="0" algn="r" defTabSz="914400" rtl="0" eaLnBrk="1" latinLnBrk="0" hangingPunct="1">
              <a:defRPr sz="900" b="1" i="1" kern="1200">
                <a:solidFill>
                  <a:schemeClr val="tx1"/>
                </a:solidFill>
                <a:latin typeface="Verdana" charset="0"/>
                <a:ea typeface="Verdana" charset="0"/>
                <a:cs typeface="Verdana"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00" i="0" kern="1200" dirty="0" smtClean="0">
                <a:effectLst/>
                <a:latin typeface="+mn-lt"/>
                <a:ea typeface="Lucida Sans" charset="0"/>
                <a:cs typeface="Lucida Sans" charset="0"/>
              </a:rPr>
              <a:t>GLI Training Package: </a:t>
            </a:r>
            <a:r>
              <a:rPr lang="en-US" sz="800" b="0" i="0" kern="1200" dirty="0" smtClean="0">
                <a:effectLst/>
                <a:latin typeface="+mn-lt"/>
                <a:ea typeface="Lucida Sans" charset="0"/>
                <a:cs typeface="Lucida Sans" charset="0"/>
              </a:rPr>
              <a:t>Programme Module 1</a:t>
            </a:r>
            <a:r>
              <a:rPr lang="en-US" sz="800" b="0" i="0" kern="1200" baseline="0" dirty="0" smtClean="0">
                <a:effectLst/>
                <a:latin typeface="+mn-lt"/>
                <a:ea typeface="Lucida Sans" charset="0"/>
                <a:cs typeface="Lucida Sans" charset="0"/>
              </a:rPr>
              <a:t> </a:t>
            </a:r>
            <a:r>
              <a:rPr lang="en-US" sz="800" b="0" i="0" kern="1200" dirty="0" smtClean="0">
                <a:effectLst/>
                <a:latin typeface="+mn-lt"/>
                <a:ea typeface="Lucida Sans" charset="0"/>
                <a:cs typeface="Lucida Sans" charset="0"/>
              </a:rPr>
              <a:t>: </a:t>
            </a:r>
            <a:r>
              <a:rPr lang="en-GB" sz="800" b="0" i="0" kern="1200" dirty="0" smtClean="0">
                <a:effectLst/>
                <a:latin typeface="+mn-lt"/>
                <a:ea typeface="Lucida Sans" charset="0"/>
                <a:cs typeface="Lucida Sans" charset="0"/>
              </a:rPr>
              <a:t>TB Diagnostics: Global Policies</a:t>
            </a:r>
            <a:r>
              <a:rPr lang="en-GB" sz="800" b="0" i="0" kern="1200" baseline="0" dirty="0" smtClean="0">
                <a:effectLst/>
                <a:latin typeface="+mn-lt"/>
                <a:ea typeface="Lucida Sans" charset="0"/>
                <a:cs typeface="Lucida Sans" charset="0"/>
              </a:rPr>
              <a:t> &amp; Strategies</a:t>
            </a:r>
            <a:r>
              <a:rPr lang="en-GB" sz="800" b="0" i="0" kern="1200" dirty="0" smtClean="0">
                <a:effectLst/>
                <a:latin typeface="+mn-lt"/>
                <a:ea typeface="Lucida Sans" charset="0"/>
                <a:cs typeface="Lucida Sans" charset="0"/>
              </a:rPr>
              <a:t> </a:t>
            </a:r>
            <a:endParaRPr lang="en-US" b="0" i="0" dirty="0">
              <a:latin typeface="+mn-lt"/>
              <a:ea typeface="Lucida Sans" charset="0"/>
              <a:cs typeface="Lucida Sans" charset="0"/>
            </a:endParaRPr>
          </a:p>
        </p:txBody>
      </p:sp>
      <p:sp>
        <p:nvSpPr>
          <p:cNvPr id="12" name="Slide Number Placeholder 24"/>
          <p:cNvSpPr txBox="1">
            <a:spLocks/>
          </p:cNvSpPr>
          <p:nvPr userDrawn="1"/>
        </p:nvSpPr>
        <p:spPr>
          <a:xfrm>
            <a:off x="8836135" y="6996068"/>
            <a:ext cx="506303" cy="295932"/>
          </a:xfrm>
          <a:prstGeom prst="rect">
            <a:avLst/>
          </a:prstGeom>
        </p:spPr>
        <p:txBody>
          <a:bodyPr lIns="0" tIns="0" rIns="0" bIns="0" anchor="ctr"/>
          <a:lstStyle>
            <a:defPPr>
              <a:defRPr lang="en-US"/>
            </a:defPPr>
            <a:lvl1pPr marL="0" algn="ctr" defTabSz="914400" rtl="0" eaLnBrk="1" latinLnBrk="0" hangingPunct="1">
              <a:defRPr sz="1200" b="1" kern="1200">
                <a:solidFill>
                  <a:schemeClr val="bg1"/>
                </a:solidFill>
                <a:latin typeface="Trebuchet MS" charset="0"/>
                <a:ea typeface="Trebuchet MS" charset="0"/>
                <a:cs typeface="Trebuchet M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ADED4DA-3F3D-0045-AD2A-206E89C06E4F}" type="slidenum">
              <a:rPr lang="en-US" smtClean="0"/>
              <a:pPr/>
              <a:t>‹#›</a:t>
            </a:fld>
            <a:endParaRPr lang="en-US" dirty="0"/>
          </a:p>
        </p:txBody>
      </p:sp>
      <p:sp>
        <p:nvSpPr>
          <p:cNvPr id="17" name="Title 16"/>
          <p:cNvSpPr>
            <a:spLocks noGrp="1"/>
          </p:cNvSpPr>
          <p:nvPr>
            <p:ph type="title" hasCustomPrompt="1"/>
          </p:nvPr>
        </p:nvSpPr>
        <p:spPr>
          <a:xfrm>
            <a:off x="1204914" y="936046"/>
            <a:ext cx="7631221" cy="759006"/>
          </a:xfrm>
        </p:spPr>
        <p:txBody>
          <a:bodyPr wrap="square">
            <a:normAutofit/>
          </a:bodyPr>
          <a:lstStyle/>
          <a:p>
            <a:r>
              <a:rPr lang="en-US" dirty="0" smtClean="0"/>
              <a:t>CLICK TO EDIT MASTER TITLE STYLE </a:t>
            </a:r>
            <a:endParaRPr lang="en-US" dirty="0"/>
          </a:p>
        </p:txBody>
      </p:sp>
    </p:spTree>
  </p:cSld>
  <p:clrMapOvr>
    <a:masterClrMapping/>
  </p:clrMapOvr>
  <p:extLst mod="1">
    <p:ext uri="{DCECCB84-F9BA-43D5-87BE-67443E8EF086}">
      <p15:sldGuideLst xmlns:p15="http://schemas.microsoft.com/office/powerpoint/2012/main">
        <p15:guide id="1" orient="horz" pos="2381" userDrawn="1">
          <p15:clr>
            <a:srgbClr val="FBAE40"/>
          </p15:clr>
        </p15:guide>
        <p15:guide id="2" pos="3163" userDrawn="1">
          <p15:clr>
            <a:srgbClr val="FBAE40"/>
          </p15:clr>
        </p15:guide>
        <p15:guide id="3" pos="5568" userDrawn="1">
          <p15:clr>
            <a:srgbClr val="FBAE40"/>
          </p15:clr>
        </p15:guide>
        <p15:guide id="4" pos="5885" userDrawn="1">
          <p15:clr>
            <a:srgbClr val="FBAE40"/>
          </p15:clr>
        </p15:guide>
        <p15:guide id="5" pos="487" userDrawn="1">
          <p15:clr>
            <a:srgbClr val="FBAE40"/>
          </p15:clr>
        </p15:guide>
        <p15:guide id="6" pos="759" userDrawn="1">
          <p15:clr>
            <a:srgbClr val="FBAE40"/>
          </p15:clr>
        </p15:guide>
        <p15:guide id="7" orient="horz" pos="1066" userDrawn="1">
          <p15:clr>
            <a:srgbClr val="FBAE40"/>
          </p15:clr>
        </p15:guide>
        <p15:guide id="8" orient="horz" pos="589" userDrawn="1">
          <p15:clr>
            <a:srgbClr val="FBAE40"/>
          </p15:clr>
        </p15:guide>
        <p15:guide id="9" orient="horz" pos="4173" userDrawn="1">
          <p15:clr>
            <a:srgbClr val="FBAE40"/>
          </p15:clr>
        </p15:guide>
        <p15:guide id="10" orient="horz" pos="127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7819" y="402483"/>
            <a:ext cx="2165762" cy="640647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90533" y="402483"/>
            <a:ext cx="6371734" cy="64064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22D18A7-4FC7-674A-94AF-339D34DBF1F0}" type="datetime1">
              <a:rPr lang="en-ZA" smtClean="0"/>
              <a:t>2017/07/07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093655" y="7038442"/>
            <a:ext cx="2259925" cy="402483"/>
          </a:xfrm>
          <a:prstGeom prst="rect">
            <a:avLst/>
          </a:prstGeom>
        </p:spPr>
        <p:txBody>
          <a:bodyPr/>
          <a:lstStyle/>
          <a:p>
            <a:fld id="{E2C4D301-A70E-3E43-AE0A-9757AD428F1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Activity slide">
    <p:spTree>
      <p:nvGrpSpPr>
        <p:cNvPr id="1" name=""/>
        <p:cNvGrpSpPr/>
        <p:nvPr/>
      </p:nvGrpSpPr>
      <p:grpSpPr>
        <a:xfrm>
          <a:off x="0" y="0"/>
          <a:ext cx="0" cy="0"/>
          <a:chOff x="0" y="0"/>
          <a:chExt cx="0" cy="0"/>
        </a:xfrm>
      </p:grpSpPr>
      <p:sp>
        <p:nvSpPr>
          <p:cNvPr id="5" name="Down Arrow Callout 4"/>
          <p:cNvSpPr/>
          <p:nvPr/>
        </p:nvSpPr>
        <p:spPr>
          <a:xfrm>
            <a:off x="510926" y="419982"/>
            <a:ext cx="9022264" cy="1182949"/>
          </a:xfrm>
          <a:prstGeom prst="downArrowCallout">
            <a:avLst>
              <a:gd name="adj1" fmla="val 132640"/>
              <a:gd name="adj2" fmla="val 211149"/>
              <a:gd name="adj3" fmla="val 26754"/>
              <a:gd name="adj4" fmla="val 64977"/>
            </a:avLst>
          </a:prstGeom>
          <a:solidFill>
            <a:schemeClr val="accent1">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lIns="88147" tIns="44074" rIns="88147" bIns="44074"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defRPr/>
            </a:pPr>
            <a:endParaRPr lang="en-GB" altLang="en-US" sz="1977">
              <a:solidFill>
                <a:srgbClr val="FFFFFF"/>
              </a:solidFill>
              <a:latin typeface="Lucida Sans Unicode" panose="020B0602030504020204" pitchFamily="34" charset="0"/>
            </a:endParaRPr>
          </a:p>
        </p:txBody>
      </p:sp>
      <p:sp>
        <p:nvSpPr>
          <p:cNvPr id="2" name="Title 1"/>
          <p:cNvSpPr>
            <a:spLocks noGrp="1"/>
          </p:cNvSpPr>
          <p:nvPr>
            <p:ph type="title"/>
          </p:nvPr>
        </p:nvSpPr>
        <p:spPr/>
        <p:txBody>
          <a:bodyPr/>
          <a:lstStyle>
            <a:lvl1pPr algn="ctr">
              <a:defRPr baseline="0">
                <a:solidFill>
                  <a:schemeClr val="bg1"/>
                </a:solidFill>
              </a:defRPr>
            </a:lvl1pPr>
          </a:lstStyle>
          <a:p>
            <a:r>
              <a:rPr lang="en-US"/>
              <a:t>Click to edit Master title style</a:t>
            </a:r>
            <a:endParaRPr lang="en-GB" dirty="0"/>
          </a:p>
        </p:txBody>
      </p:sp>
      <p:sp>
        <p:nvSpPr>
          <p:cNvPr id="4" name="Content Placeholder 3"/>
          <p:cNvSpPr>
            <a:spLocks noGrp="1"/>
          </p:cNvSpPr>
          <p:nvPr>
            <p:ph sz="quarter" idx="11"/>
          </p:nvPr>
        </p:nvSpPr>
        <p:spPr>
          <a:xfrm>
            <a:off x="496760" y="1794469"/>
            <a:ext cx="9022248" cy="454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811180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Learning objectives">
    <p:spTree>
      <p:nvGrpSpPr>
        <p:cNvPr id="1" name=""/>
        <p:cNvGrpSpPr/>
        <p:nvPr/>
      </p:nvGrpSpPr>
      <p:grpSpPr>
        <a:xfrm>
          <a:off x="0" y="0"/>
          <a:ext cx="0" cy="0"/>
          <a:chOff x="0" y="0"/>
          <a:chExt cx="0" cy="0"/>
        </a:xfrm>
      </p:grpSpPr>
      <p:sp>
        <p:nvSpPr>
          <p:cNvPr id="4" name="Down Arrow Callout 3"/>
          <p:cNvSpPr/>
          <p:nvPr/>
        </p:nvSpPr>
        <p:spPr>
          <a:xfrm>
            <a:off x="510926" y="419982"/>
            <a:ext cx="9022264" cy="1182949"/>
          </a:xfrm>
          <a:prstGeom prst="downArrowCallout">
            <a:avLst>
              <a:gd name="adj1" fmla="val 132640"/>
              <a:gd name="adj2" fmla="val 211149"/>
              <a:gd name="adj3" fmla="val 26754"/>
              <a:gd name="adj4" fmla="val 64977"/>
            </a:avLst>
          </a:prstGeom>
          <a:solidFill>
            <a:schemeClr val="accent1">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lIns="88147" tIns="44074" rIns="88147" bIns="44074"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defRPr/>
            </a:pPr>
            <a:endParaRPr lang="en-GB" altLang="en-US" sz="1977">
              <a:solidFill>
                <a:srgbClr val="FFFFFF"/>
              </a:solidFill>
              <a:latin typeface="Lucida Sans Unicode" panose="020B0602030504020204" pitchFamily="34" charset="0"/>
            </a:endParaRPr>
          </a:p>
        </p:txBody>
      </p:sp>
      <p:sp>
        <p:nvSpPr>
          <p:cNvPr id="2" name="Title 1"/>
          <p:cNvSpPr>
            <a:spLocks noGrp="1"/>
          </p:cNvSpPr>
          <p:nvPr>
            <p:ph type="title"/>
          </p:nvPr>
        </p:nvSpPr>
        <p:spPr/>
        <p:txBody>
          <a:bodyPr/>
          <a:lstStyle>
            <a:lvl1pPr algn="ctr">
              <a:defRPr baseline="0">
                <a:solidFill>
                  <a:schemeClr val="bg1"/>
                </a:solidFill>
              </a:defRPr>
            </a:lvl1pPr>
          </a:lstStyle>
          <a:p>
            <a:r>
              <a:rPr lang="en-US"/>
              <a:t>Click to edit Master title style</a:t>
            </a:r>
            <a:endParaRPr lang="en-GB" dirty="0"/>
          </a:p>
        </p:txBody>
      </p:sp>
      <p:sp>
        <p:nvSpPr>
          <p:cNvPr id="8" name="Content Placeholder 7"/>
          <p:cNvSpPr>
            <a:spLocks noGrp="1"/>
          </p:cNvSpPr>
          <p:nvPr>
            <p:ph sz="quarter" idx="10"/>
          </p:nvPr>
        </p:nvSpPr>
        <p:spPr>
          <a:xfrm>
            <a:off x="511678" y="1718107"/>
            <a:ext cx="9022248" cy="4581622"/>
          </a:xfrm>
        </p:spPr>
        <p:txBody>
          <a:bodyPr/>
          <a:lstStyle>
            <a:lvl1pPr marL="120298"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dirty="0"/>
          </a:p>
        </p:txBody>
      </p:sp>
    </p:spTree>
    <p:extLst>
      <p:ext uri="{BB962C8B-B14F-4D97-AF65-F5344CB8AC3E}">
        <p14:creationId xmlns:p14="http://schemas.microsoft.com/office/powerpoint/2010/main" val="21094192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questions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vl1pPr>
          </a:lstStyle>
          <a:p>
            <a:r>
              <a:rPr lang="en-US"/>
              <a:t>Click to edit Master title style</a:t>
            </a:r>
            <a:endParaRPr lang="en-GB" dirty="0"/>
          </a:p>
        </p:txBody>
      </p:sp>
      <p:sp>
        <p:nvSpPr>
          <p:cNvPr id="5" name="Content Placeholder 4"/>
          <p:cNvSpPr>
            <a:spLocks noGrp="1"/>
          </p:cNvSpPr>
          <p:nvPr>
            <p:ph sz="quarter" idx="10"/>
          </p:nvPr>
        </p:nvSpPr>
        <p:spPr>
          <a:xfrm>
            <a:off x="511678" y="1718109"/>
            <a:ext cx="9022248" cy="4657981"/>
          </a:xfrm>
        </p:spPr>
        <p:txBody>
          <a:bodyPr/>
          <a:lstStyle/>
          <a:p>
            <a:pPr lvl="0"/>
            <a:r>
              <a:rPr lang="en-US"/>
              <a:t>Click to edit Master text styles</a:t>
            </a:r>
          </a:p>
        </p:txBody>
      </p:sp>
    </p:spTree>
    <p:extLst>
      <p:ext uri="{BB962C8B-B14F-4D97-AF65-F5344CB8AC3E}">
        <p14:creationId xmlns:p14="http://schemas.microsoft.com/office/powerpoint/2010/main" val="19593611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Key messages slide">
    <p:spTree>
      <p:nvGrpSpPr>
        <p:cNvPr id="1" name=""/>
        <p:cNvGrpSpPr/>
        <p:nvPr/>
      </p:nvGrpSpPr>
      <p:grpSpPr>
        <a:xfrm>
          <a:off x="0" y="0"/>
          <a:ext cx="0" cy="0"/>
          <a:chOff x="0" y="0"/>
          <a:chExt cx="0" cy="0"/>
        </a:xfrm>
      </p:grpSpPr>
      <p:sp>
        <p:nvSpPr>
          <p:cNvPr id="4" name="Down Arrow Callout 3"/>
          <p:cNvSpPr/>
          <p:nvPr/>
        </p:nvSpPr>
        <p:spPr>
          <a:xfrm>
            <a:off x="510926" y="419982"/>
            <a:ext cx="9022264" cy="1182949"/>
          </a:xfrm>
          <a:prstGeom prst="downArrowCallout">
            <a:avLst>
              <a:gd name="adj1" fmla="val 132640"/>
              <a:gd name="adj2" fmla="val 211149"/>
              <a:gd name="adj3" fmla="val 26754"/>
              <a:gd name="adj4" fmla="val 64977"/>
            </a:avLst>
          </a:prstGeom>
          <a:solidFill>
            <a:schemeClr val="accent1">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lIns="88147" tIns="44074" rIns="88147" bIns="44074"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defRPr/>
            </a:pPr>
            <a:endParaRPr lang="en-GB" altLang="en-US" sz="1977">
              <a:solidFill>
                <a:srgbClr val="FFFFFF"/>
              </a:solidFill>
              <a:latin typeface="Lucida Sans Unicode" panose="020B0602030504020204" pitchFamily="34" charset="0"/>
            </a:endParaRPr>
          </a:p>
        </p:txBody>
      </p:sp>
      <p:sp>
        <p:nvSpPr>
          <p:cNvPr id="2" name="Title 1"/>
          <p:cNvSpPr>
            <a:spLocks noGrp="1"/>
          </p:cNvSpPr>
          <p:nvPr>
            <p:ph type="title"/>
          </p:nvPr>
        </p:nvSpPr>
        <p:spPr/>
        <p:txBody>
          <a:bodyPr/>
          <a:lstStyle>
            <a:lvl1pPr algn="ctr">
              <a:defRPr>
                <a:solidFill>
                  <a:schemeClr val="bg1"/>
                </a:solidFill>
              </a:defRPr>
            </a:lvl1pPr>
          </a:lstStyle>
          <a:p>
            <a:r>
              <a:rPr lang="en-US"/>
              <a:t>Click to edit Master title style</a:t>
            </a:r>
            <a:endParaRPr lang="en-GB" dirty="0"/>
          </a:p>
        </p:txBody>
      </p:sp>
      <p:sp>
        <p:nvSpPr>
          <p:cNvPr id="3" name="Text Placeholder 3"/>
          <p:cNvSpPr>
            <a:spLocks noGrp="1"/>
          </p:cNvSpPr>
          <p:nvPr>
            <p:ph type="body" sz="quarter" idx="10"/>
          </p:nvPr>
        </p:nvSpPr>
        <p:spPr>
          <a:xfrm>
            <a:off x="487811" y="1614705"/>
            <a:ext cx="9068492" cy="4330268"/>
          </a:xfrm>
        </p:spPr>
        <p:txBody>
          <a:bodyPr/>
          <a:lstStyle>
            <a:lvl1pPr marL="120298" marR="0" indent="0" algn="l" defTabSz="881441" rtl="0" eaLnBrk="1" fontAlgn="base" latinLnBrk="0" hangingPunct="1">
              <a:lnSpc>
                <a:spcPct val="100000"/>
              </a:lnSpc>
              <a:spcBef>
                <a:spcPts val="439"/>
              </a:spcBef>
              <a:spcAft>
                <a:spcPct val="0"/>
              </a:spcAft>
              <a:buClr>
                <a:schemeClr val="accent1"/>
              </a:buClr>
              <a:buSzPct val="68000"/>
              <a:buFont typeface="Arial" panose="020B0604020202020204" pitchFamily="34" charset="0"/>
              <a:buNone/>
              <a:tabLst/>
              <a:defRPr lang="en-US" sz="2746" b="0" i="0" kern="1200" baseline="0" dirty="0" smtClean="0">
                <a:solidFill>
                  <a:schemeClr val="tx2"/>
                </a:solidFill>
                <a:effectLst/>
                <a:latin typeface="Arial" panose="020B0604020202020204" pitchFamily="34" charset="0"/>
                <a:ea typeface="+mn-ea"/>
                <a:cs typeface="Arial" panose="020B0604020202020204"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2455640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Content Placeholder 2"/>
          <p:cNvSpPr>
            <a:spLocks noGrp="1"/>
          </p:cNvSpPr>
          <p:nvPr>
            <p:ph idx="1"/>
          </p:nvPr>
        </p:nvSpPr>
        <p:spPr>
          <a:xfrm>
            <a:off x="1204913" y="2012414"/>
            <a:ext cx="7631223" cy="4611670"/>
          </a:xfrm>
        </p:spPr>
        <p:txBody>
          <a:bodyPr/>
          <a:lstStyle>
            <a:lvl1pPr marL="284400" indent="-284400">
              <a:spcBef>
                <a:spcPts val="1098"/>
              </a:spcBef>
              <a:spcAft>
                <a:spcPts val="600"/>
              </a:spcAft>
              <a:defRPr/>
            </a:lvl1pPr>
            <a:lvl2pPr marL="284400" indent="-284400">
              <a:spcBef>
                <a:spcPts val="1098"/>
              </a:spcBef>
              <a:spcAft>
                <a:spcPts val="600"/>
              </a:spcAft>
              <a:defRPr/>
            </a:lvl2pPr>
            <a:lvl3pPr marL="284400" indent="-284400">
              <a:spcBef>
                <a:spcPts val="1098"/>
              </a:spcBef>
              <a:spcAft>
                <a:spcPts val="600"/>
              </a:spcAft>
              <a:defRPr/>
            </a:lvl3pPr>
            <a:lvl4pPr marL="284400" indent="-284400">
              <a:spcBef>
                <a:spcPts val="1098"/>
              </a:spcBef>
              <a:spcAft>
                <a:spcPts val="600"/>
              </a:spcAft>
              <a:defRPr/>
            </a:lvl4pPr>
            <a:lvl5pPr marL="284400" indent="-284400">
              <a:spcBef>
                <a:spcPts val="1098"/>
              </a:spcBef>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userDrawn="1"/>
        </p:nvSpPr>
        <p:spPr>
          <a:xfrm>
            <a:off x="0" y="936046"/>
            <a:ext cx="791110" cy="7590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8836136" y="6996066"/>
            <a:ext cx="517444" cy="563609"/>
          </a:xfrm>
          <a:prstGeom prst="rect">
            <a:avLst/>
          </a:prstGeom>
          <a:solidFill>
            <a:srgbClr val="AED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791110" y="6996066"/>
            <a:ext cx="431515" cy="45719"/>
          </a:xfrm>
          <a:prstGeom prst="rect">
            <a:avLst/>
          </a:prstGeom>
          <a:solidFill>
            <a:srgbClr val="5BBF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3"/>
          <p:cNvSpPr txBox="1">
            <a:spLocks/>
          </p:cNvSpPr>
          <p:nvPr userDrawn="1"/>
        </p:nvSpPr>
        <p:spPr>
          <a:xfrm>
            <a:off x="791110" y="7111495"/>
            <a:ext cx="3595954" cy="180504"/>
          </a:xfrm>
          <a:prstGeom prst="rect">
            <a:avLst/>
          </a:prstGeom>
        </p:spPr>
        <p:txBody>
          <a:bodyPr lIns="0" tIns="0" rIns="0" bIns="0"/>
          <a:lstStyle>
            <a:defPPr>
              <a:defRPr lang="en-US"/>
            </a:defPPr>
            <a:lvl1pPr marL="0" algn="r" defTabSz="914400" rtl="0" eaLnBrk="1" latinLnBrk="0" hangingPunct="1">
              <a:defRPr sz="900" b="1" i="1" kern="1200">
                <a:solidFill>
                  <a:schemeClr val="tx1"/>
                </a:solidFill>
                <a:latin typeface="Verdana" charset="0"/>
                <a:ea typeface="Verdana" charset="0"/>
                <a:cs typeface="Verdana"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00" i="0" kern="1200" dirty="0" smtClean="0">
                <a:effectLst/>
                <a:latin typeface="+mn-lt"/>
                <a:ea typeface="Lucida Sans" charset="0"/>
                <a:cs typeface="Lucida Sans" charset="0"/>
              </a:rPr>
              <a:t>GLI Training Package: </a:t>
            </a:r>
            <a:r>
              <a:rPr lang="en-GB" sz="800" b="0" i="0" kern="1200" dirty="0" smtClean="0">
                <a:effectLst/>
                <a:latin typeface="+mn-lt"/>
                <a:ea typeface="Lucida Sans" charset="0"/>
                <a:cs typeface="Lucida Sans" charset="0"/>
              </a:rPr>
              <a:t>P</a:t>
            </a:r>
            <a:r>
              <a:rPr lang="en-GB" sz="800" b="0" i="0" dirty="0" smtClean="0">
                <a:latin typeface="+mn-lt"/>
                <a:ea typeface="Lucida Sans" charset="0"/>
                <a:cs typeface="Lucida Sans" charset="0"/>
              </a:rPr>
              <a:t>lan and implement a quality assurance programme </a:t>
            </a:r>
            <a:endParaRPr lang="en-US" b="0" i="0" dirty="0">
              <a:latin typeface="+mn-lt"/>
              <a:ea typeface="Lucida Sans" charset="0"/>
              <a:cs typeface="Lucida Sans" charset="0"/>
            </a:endParaRPr>
          </a:p>
        </p:txBody>
      </p:sp>
      <p:sp>
        <p:nvSpPr>
          <p:cNvPr id="11" name="Slide Number Placeholder 24"/>
          <p:cNvSpPr txBox="1">
            <a:spLocks/>
          </p:cNvSpPr>
          <p:nvPr userDrawn="1"/>
        </p:nvSpPr>
        <p:spPr>
          <a:xfrm>
            <a:off x="8836135" y="6996068"/>
            <a:ext cx="506303" cy="295932"/>
          </a:xfrm>
          <a:prstGeom prst="rect">
            <a:avLst/>
          </a:prstGeom>
        </p:spPr>
        <p:txBody>
          <a:bodyPr lIns="0" tIns="0" rIns="0" bIns="0" anchor="ctr"/>
          <a:lstStyle>
            <a:defPPr>
              <a:defRPr lang="en-US"/>
            </a:defPPr>
            <a:lvl1pPr marL="0" algn="ctr" defTabSz="914400" rtl="0" eaLnBrk="1" latinLnBrk="0" hangingPunct="1">
              <a:defRPr sz="1200" b="1" kern="1200">
                <a:solidFill>
                  <a:schemeClr val="bg1"/>
                </a:solidFill>
                <a:latin typeface="Trebuchet MS" charset="0"/>
                <a:ea typeface="Trebuchet MS" charset="0"/>
                <a:cs typeface="Trebuchet M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ADED4DA-3F3D-0045-AD2A-206E89C06E4F}" type="slidenum">
              <a:rPr lang="en-US" smtClean="0"/>
              <a:pPr/>
              <a:t>‹#›</a:t>
            </a:fld>
            <a:endParaRPr lang="en-US" dirty="0"/>
          </a:p>
        </p:txBody>
      </p:sp>
      <p:sp>
        <p:nvSpPr>
          <p:cNvPr id="12" name="Title 16"/>
          <p:cNvSpPr>
            <a:spLocks noGrp="1"/>
          </p:cNvSpPr>
          <p:nvPr>
            <p:ph type="title" hasCustomPrompt="1"/>
          </p:nvPr>
        </p:nvSpPr>
        <p:spPr>
          <a:xfrm>
            <a:off x="1204914" y="936046"/>
            <a:ext cx="7631221" cy="759006"/>
          </a:xfrm>
        </p:spPr>
        <p:txBody>
          <a:bodyPr wrap="square">
            <a:normAutofit/>
          </a:bodyPr>
          <a:lstStyle>
            <a:lvl1pPr>
              <a:defRPr>
                <a:solidFill>
                  <a:srgbClr val="DC1F26"/>
                </a:solidFill>
              </a:defRPr>
            </a:lvl1pPr>
          </a:lstStyle>
          <a:p>
            <a:r>
              <a:rPr lang="en-US" dirty="0" smtClean="0"/>
              <a:t>CLICK TO EDIT MASTER TITLE STYLE </a:t>
            </a:r>
            <a:endParaRPr lang="en-US" dirty="0"/>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714" y="967219"/>
            <a:ext cx="664464" cy="67665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90533" y="2012414"/>
            <a:ext cx="4268748" cy="4796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4832" y="2012414"/>
            <a:ext cx="4268748" cy="4796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C4ED2D2-BA0A-294A-8375-5ADBC9B176A3}" type="datetime1">
              <a:rPr lang="en-ZA" smtClean="0"/>
              <a:t>2017/07/07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093655" y="7038442"/>
            <a:ext cx="2259925" cy="402483"/>
          </a:xfrm>
          <a:prstGeom prst="rect">
            <a:avLst/>
          </a:prstGeom>
        </p:spPr>
        <p:txBody>
          <a:bodyPr/>
          <a:lstStyle/>
          <a:p>
            <a:fld id="{E2C4D301-A70E-3E43-AE0A-9757AD428F12}"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1841" y="402484"/>
            <a:ext cx="8663047" cy="1461188"/>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91842" y="1853171"/>
            <a:ext cx="4249130" cy="908210"/>
          </a:xfrm>
        </p:spPr>
        <p:txBody>
          <a:bodyPr anchor="b"/>
          <a:lstStyle>
            <a:lvl1pPr marL="0" indent="0">
              <a:buNone/>
              <a:defRPr sz="2636" b="1"/>
            </a:lvl1pPr>
            <a:lvl2pPr marL="502188" indent="0">
              <a:buNone/>
              <a:defRPr sz="2197" b="1"/>
            </a:lvl2pPr>
            <a:lvl3pPr marL="1004377" indent="0">
              <a:buNone/>
              <a:defRPr sz="1977" b="1"/>
            </a:lvl3pPr>
            <a:lvl4pPr marL="1506565" indent="0">
              <a:buNone/>
              <a:defRPr sz="1757" b="1"/>
            </a:lvl4pPr>
            <a:lvl5pPr marL="2008754" indent="0">
              <a:buNone/>
              <a:defRPr sz="1757" b="1"/>
            </a:lvl5pPr>
            <a:lvl6pPr marL="2510942" indent="0">
              <a:buNone/>
              <a:defRPr sz="1757" b="1"/>
            </a:lvl6pPr>
            <a:lvl7pPr marL="3013131" indent="0">
              <a:buNone/>
              <a:defRPr sz="1757" b="1"/>
            </a:lvl7pPr>
            <a:lvl8pPr marL="3515319" indent="0">
              <a:buNone/>
              <a:defRPr sz="1757" b="1"/>
            </a:lvl8pPr>
            <a:lvl9pPr marL="4017508" indent="0">
              <a:buNone/>
              <a:defRPr sz="1757" b="1"/>
            </a:lvl9pPr>
          </a:lstStyle>
          <a:p>
            <a:pPr lvl="0"/>
            <a:r>
              <a:rPr lang="en-US" smtClean="0"/>
              <a:t>Click to edit Master text styles</a:t>
            </a:r>
          </a:p>
        </p:txBody>
      </p:sp>
      <p:sp>
        <p:nvSpPr>
          <p:cNvPr id="4" name="Content Placeholder 3"/>
          <p:cNvSpPr>
            <a:spLocks noGrp="1"/>
          </p:cNvSpPr>
          <p:nvPr>
            <p:ph sz="half" idx="2"/>
          </p:nvPr>
        </p:nvSpPr>
        <p:spPr>
          <a:xfrm>
            <a:off x="691842" y="2761381"/>
            <a:ext cx="4249130" cy="40615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4833" y="1853171"/>
            <a:ext cx="4270056" cy="908210"/>
          </a:xfrm>
        </p:spPr>
        <p:txBody>
          <a:bodyPr anchor="b"/>
          <a:lstStyle>
            <a:lvl1pPr marL="0" indent="0">
              <a:buNone/>
              <a:defRPr sz="2636" b="1"/>
            </a:lvl1pPr>
            <a:lvl2pPr marL="502188" indent="0">
              <a:buNone/>
              <a:defRPr sz="2197" b="1"/>
            </a:lvl2pPr>
            <a:lvl3pPr marL="1004377" indent="0">
              <a:buNone/>
              <a:defRPr sz="1977" b="1"/>
            </a:lvl3pPr>
            <a:lvl4pPr marL="1506565" indent="0">
              <a:buNone/>
              <a:defRPr sz="1757" b="1"/>
            </a:lvl4pPr>
            <a:lvl5pPr marL="2008754" indent="0">
              <a:buNone/>
              <a:defRPr sz="1757" b="1"/>
            </a:lvl5pPr>
            <a:lvl6pPr marL="2510942" indent="0">
              <a:buNone/>
              <a:defRPr sz="1757" b="1"/>
            </a:lvl6pPr>
            <a:lvl7pPr marL="3013131" indent="0">
              <a:buNone/>
              <a:defRPr sz="1757" b="1"/>
            </a:lvl7pPr>
            <a:lvl8pPr marL="3515319" indent="0">
              <a:buNone/>
              <a:defRPr sz="1757" b="1"/>
            </a:lvl8pPr>
            <a:lvl9pPr marL="4017508" indent="0">
              <a:buNone/>
              <a:defRPr sz="1757" b="1"/>
            </a:lvl9pPr>
          </a:lstStyle>
          <a:p>
            <a:pPr lvl="0"/>
            <a:r>
              <a:rPr lang="en-US" smtClean="0"/>
              <a:t>Click to edit Master text styles</a:t>
            </a:r>
          </a:p>
        </p:txBody>
      </p:sp>
      <p:sp>
        <p:nvSpPr>
          <p:cNvPr id="6" name="Content Placeholder 5"/>
          <p:cNvSpPr>
            <a:spLocks noGrp="1"/>
          </p:cNvSpPr>
          <p:nvPr>
            <p:ph sz="quarter" idx="4"/>
          </p:nvPr>
        </p:nvSpPr>
        <p:spPr>
          <a:xfrm>
            <a:off x="5084833" y="2761381"/>
            <a:ext cx="4270056" cy="40615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A2324ED-3850-6149-8C7F-1751BEE79947}" type="datetime1">
              <a:rPr lang="en-ZA" smtClean="0"/>
              <a:t>2017/07/07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a:xfrm>
            <a:off x="7093655" y="7038442"/>
            <a:ext cx="2259925" cy="402483"/>
          </a:xfrm>
          <a:prstGeom prst="rect">
            <a:avLst/>
          </a:prstGeom>
        </p:spPr>
        <p:txBody>
          <a:bodyPr/>
          <a:lstStyle/>
          <a:p>
            <a:fld id="{E2C4D301-A70E-3E43-AE0A-9757AD428F1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EF55E93-F395-694D-987D-50BDD56F325B}" type="datetime1">
              <a:rPr lang="en-ZA" smtClean="0"/>
              <a:t>2017/07/07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7093655" y="7038442"/>
            <a:ext cx="2259925" cy="402483"/>
          </a:xfrm>
          <a:prstGeom prst="rect">
            <a:avLst/>
          </a:prstGeom>
        </p:spPr>
        <p:txBody>
          <a:bodyPr/>
          <a:lstStyle/>
          <a:p>
            <a:fld id="{E2C4D301-A70E-3E43-AE0A-9757AD428F1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6E8C9B-B95B-D745-BDE5-935B2EFE4275}" type="datetime1">
              <a:rPr lang="en-ZA" smtClean="0"/>
              <a:t>2017/07/07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7093655" y="7038442"/>
            <a:ext cx="2259925" cy="402483"/>
          </a:xfrm>
          <a:prstGeom prst="rect">
            <a:avLst/>
          </a:prstGeom>
        </p:spPr>
        <p:txBody>
          <a:bodyPr/>
          <a:lstStyle/>
          <a:p>
            <a:fld id="{E2C4D301-A70E-3E43-AE0A-9757AD428F1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1841" y="503978"/>
            <a:ext cx="3239488" cy="1763924"/>
          </a:xfrm>
        </p:spPr>
        <p:txBody>
          <a:bodyPr anchor="b"/>
          <a:lstStyle>
            <a:lvl1pPr>
              <a:defRPr sz="3515"/>
            </a:lvl1pPr>
          </a:lstStyle>
          <a:p>
            <a:r>
              <a:rPr lang="en-US" smtClean="0"/>
              <a:t>Click to edit Master title style</a:t>
            </a:r>
            <a:endParaRPr lang="en-US" dirty="0"/>
          </a:p>
        </p:txBody>
      </p:sp>
      <p:sp>
        <p:nvSpPr>
          <p:cNvPr id="3" name="Content Placeholder 2"/>
          <p:cNvSpPr>
            <a:spLocks noGrp="1"/>
          </p:cNvSpPr>
          <p:nvPr>
            <p:ph idx="1"/>
          </p:nvPr>
        </p:nvSpPr>
        <p:spPr>
          <a:xfrm>
            <a:off x="4270056" y="1088455"/>
            <a:ext cx="5084832" cy="5372269"/>
          </a:xfrm>
        </p:spPr>
        <p:txBody>
          <a:bodyPr/>
          <a:lstStyle>
            <a:lvl1pPr>
              <a:defRPr sz="3515"/>
            </a:lvl1pPr>
            <a:lvl2pPr>
              <a:defRPr sz="3076"/>
            </a:lvl2pPr>
            <a:lvl3pPr>
              <a:defRPr sz="2636"/>
            </a:lvl3pPr>
            <a:lvl4pPr>
              <a:defRPr sz="2197"/>
            </a:lvl4pPr>
            <a:lvl5pPr>
              <a:defRPr sz="2197"/>
            </a:lvl5pPr>
            <a:lvl6pPr>
              <a:defRPr sz="2197"/>
            </a:lvl6pPr>
            <a:lvl7pPr>
              <a:defRPr sz="2197"/>
            </a:lvl7pPr>
            <a:lvl8pPr>
              <a:defRPr sz="2197"/>
            </a:lvl8pPr>
            <a:lvl9pPr>
              <a:defRPr sz="2197"/>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91841" y="2267902"/>
            <a:ext cx="3239488" cy="4201570"/>
          </a:xfrm>
        </p:spPr>
        <p:txBody>
          <a:bodyPr/>
          <a:lstStyle>
            <a:lvl1pPr marL="0" indent="0">
              <a:buNone/>
              <a:defRPr sz="1757"/>
            </a:lvl1pPr>
            <a:lvl2pPr marL="502188" indent="0">
              <a:buNone/>
              <a:defRPr sz="1538"/>
            </a:lvl2pPr>
            <a:lvl3pPr marL="1004377" indent="0">
              <a:buNone/>
              <a:defRPr sz="1318"/>
            </a:lvl3pPr>
            <a:lvl4pPr marL="1506565" indent="0">
              <a:buNone/>
              <a:defRPr sz="1098"/>
            </a:lvl4pPr>
            <a:lvl5pPr marL="2008754" indent="0">
              <a:buNone/>
              <a:defRPr sz="1098"/>
            </a:lvl5pPr>
            <a:lvl6pPr marL="2510942" indent="0">
              <a:buNone/>
              <a:defRPr sz="1098"/>
            </a:lvl6pPr>
            <a:lvl7pPr marL="3013131" indent="0">
              <a:buNone/>
              <a:defRPr sz="1098"/>
            </a:lvl7pPr>
            <a:lvl8pPr marL="3515319" indent="0">
              <a:buNone/>
              <a:defRPr sz="1098"/>
            </a:lvl8pPr>
            <a:lvl9pPr marL="4017508" indent="0">
              <a:buNone/>
              <a:defRPr sz="1098"/>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14A11E-BAAD-0D4D-905C-010056BB2835}" type="datetime1">
              <a:rPr lang="en-ZA" smtClean="0"/>
              <a:t>2017/07/07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093655" y="7038442"/>
            <a:ext cx="2259925" cy="402483"/>
          </a:xfrm>
          <a:prstGeom prst="rect">
            <a:avLst/>
          </a:prstGeom>
        </p:spPr>
        <p:txBody>
          <a:bodyPr/>
          <a:lstStyle/>
          <a:p>
            <a:fld id="{E2C4D301-A70E-3E43-AE0A-9757AD428F1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1841" y="503978"/>
            <a:ext cx="3239488" cy="1763924"/>
          </a:xfrm>
        </p:spPr>
        <p:txBody>
          <a:bodyPr anchor="b"/>
          <a:lstStyle>
            <a:lvl1pPr>
              <a:defRPr sz="3515"/>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70056" y="1088455"/>
            <a:ext cx="5084832" cy="5372269"/>
          </a:xfrm>
        </p:spPr>
        <p:txBody>
          <a:bodyPr anchor="t"/>
          <a:lstStyle>
            <a:lvl1pPr marL="0" indent="0">
              <a:buNone/>
              <a:defRPr sz="3515"/>
            </a:lvl1pPr>
            <a:lvl2pPr marL="502188" indent="0">
              <a:buNone/>
              <a:defRPr sz="3076"/>
            </a:lvl2pPr>
            <a:lvl3pPr marL="1004377" indent="0">
              <a:buNone/>
              <a:defRPr sz="2636"/>
            </a:lvl3pPr>
            <a:lvl4pPr marL="1506565" indent="0">
              <a:buNone/>
              <a:defRPr sz="2197"/>
            </a:lvl4pPr>
            <a:lvl5pPr marL="2008754" indent="0">
              <a:buNone/>
              <a:defRPr sz="2197"/>
            </a:lvl5pPr>
            <a:lvl6pPr marL="2510942" indent="0">
              <a:buNone/>
              <a:defRPr sz="2197"/>
            </a:lvl6pPr>
            <a:lvl7pPr marL="3013131" indent="0">
              <a:buNone/>
              <a:defRPr sz="2197"/>
            </a:lvl7pPr>
            <a:lvl8pPr marL="3515319" indent="0">
              <a:buNone/>
              <a:defRPr sz="2197"/>
            </a:lvl8pPr>
            <a:lvl9pPr marL="4017508" indent="0">
              <a:buNone/>
              <a:defRPr sz="2197"/>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91841" y="2267902"/>
            <a:ext cx="3239488" cy="4201570"/>
          </a:xfrm>
        </p:spPr>
        <p:txBody>
          <a:bodyPr/>
          <a:lstStyle>
            <a:lvl1pPr marL="0" indent="0">
              <a:buNone/>
              <a:defRPr sz="1757"/>
            </a:lvl1pPr>
            <a:lvl2pPr marL="502188" indent="0">
              <a:buNone/>
              <a:defRPr sz="1538"/>
            </a:lvl2pPr>
            <a:lvl3pPr marL="1004377" indent="0">
              <a:buNone/>
              <a:defRPr sz="1318"/>
            </a:lvl3pPr>
            <a:lvl4pPr marL="1506565" indent="0">
              <a:buNone/>
              <a:defRPr sz="1098"/>
            </a:lvl4pPr>
            <a:lvl5pPr marL="2008754" indent="0">
              <a:buNone/>
              <a:defRPr sz="1098"/>
            </a:lvl5pPr>
            <a:lvl6pPr marL="2510942" indent="0">
              <a:buNone/>
              <a:defRPr sz="1098"/>
            </a:lvl6pPr>
            <a:lvl7pPr marL="3013131" indent="0">
              <a:buNone/>
              <a:defRPr sz="1098"/>
            </a:lvl7pPr>
            <a:lvl8pPr marL="3515319" indent="0">
              <a:buNone/>
              <a:defRPr sz="1098"/>
            </a:lvl8pPr>
            <a:lvl9pPr marL="4017508" indent="0">
              <a:buNone/>
              <a:defRPr sz="1098"/>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72C0E3-FCE5-6B46-BC28-D1B389589141}" type="datetime1">
              <a:rPr lang="en-ZA" smtClean="0"/>
              <a:t>2017/07/07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093655" y="7038442"/>
            <a:ext cx="2259925" cy="402483"/>
          </a:xfrm>
          <a:prstGeom prst="rect">
            <a:avLst/>
          </a:prstGeom>
        </p:spPr>
        <p:txBody>
          <a:bodyPr/>
          <a:lstStyle/>
          <a:p>
            <a:fld id="{E2C4D301-A70E-3E43-AE0A-9757AD428F1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DA9E239-E30F-4F44-8B06-B284D3F2FFF4}" type="datetime1">
              <a:rPr lang="en-ZA" smtClean="0"/>
              <a:t>2017/07/07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093655" y="7038442"/>
            <a:ext cx="2259925" cy="402483"/>
          </a:xfrm>
          <a:prstGeom prst="rect">
            <a:avLst/>
          </a:prstGeom>
        </p:spPr>
        <p:txBody>
          <a:bodyPr/>
          <a:lstStyle/>
          <a:p>
            <a:fld id="{E2C4D301-A70E-3E43-AE0A-9757AD428F1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0533" y="402484"/>
            <a:ext cx="8663047" cy="1461188"/>
          </a:xfrm>
          <a:prstGeom prst="rect">
            <a:avLst/>
          </a:prstGeom>
        </p:spPr>
        <p:txBody>
          <a:bodyPr vert="horz" lIns="0" tIns="0" rIns="0" bIns="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90533" y="2012414"/>
            <a:ext cx="8663047" cy="4796544"/>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90533" y="7006700"/>
            <a:ext cx="2259925" cy="402483"/>
          </a:xfrm>
          <a:prstGeom prst="rect">
            <a:avLst/>
          </a:prstGeom>
        </p:spPr>
        <p:txBody>
          <a:bodyPr vert="horz" lIns="91440" tIns="45720" rIns="91440" bIns="45720" rtlCol="0" anchor="ctr"/>
          <a:lstStyle>
            <a:lvl1pPr algn="l">
              <a:defRPr sz="1318">
                <a:solidFill>
                  <a:schemeClr val="tx1">
                    <a:tint val="75000"/>
                  </a:schemeClr>
                </a:solidFill>
              </a:defRPr>
            </a:lvl1pPr>
          </a:lstStyle>
          <a:p>
            <a:fld id="{C9E73051-DB30-A64F-9FD3-2512FC6A75D9}" type="datetime1">
              <a:rPr lang="en-ZA" smtClean="0"/>
              <a:t>2017/07/07</a:t>
            </a:fld>
            <a:endParaRPr lang="en-US"/>
          </a:p>
        </p:txBody>
      </p:sp>
      <p:sp>
        <p:nvSpPr>
          <p:cNvPr id="5" name="Footer Placeholder 4"/>
          <p:cNvSpPr>
            <a:spLocks noGrp="1"/>
          </p:cNvSpPr>
          <p:nvPr>
            <p:ph type="ftr" sz="quarter" idx="3"/>
          </p:nvPr>
        </p:nvSpPr>
        <p:spPr>
          <a:xfrm>
            <a:off x="3327113" y="7006700"/>
            <a:ext cx="3389888" cy="402483"/>
          </a:xfrm>
          <a:prstGeom prst="rect">
            <a:avLst/>
          </a:prstGeom>
        </p:spPr>
        <p:txBody>
          <a:bodyPr vert="horz" lIns="91440" tIns="45720" rIns="91440" bIns="45720" rtlCol="0" anchor="ctr"/>
          <a:lstStyle>
            <a:lvl1pPr algn="ctr">
              <a:defRPr sz="1318">
                <a:solidFill>
                  <a:schemeClr val="tx1">
                    <a:tint val="75000"/>
                  </a:schemeClr>
                </a:solidFill>
              </a:defRPr>
            </a:lvl1pPr>
          </a:lstStyle>
          <a:p>
            <a:endParaRPr lang="en-US"/>
          </a:p>
        </p:txBody>
      </p:sp>
      <p:sp>
        <p:nvSpPr>
          <p:cNvPr id="21" name="Slide Number Placeholder 5"/>
          <p:cNvSpPr>
            <a:spLocks noGrp="1"/>
          </p:cNvSpPr>
          <p:nvPr>
            <p:ph type="sldNum" sz="quarter" idx="4"/>
          </p:nvPr>
        </p:nvSpPr>
        <p:spPr>
          <a:xfrm>
            <a:off x="8836135" y="6996068"/>
            <a:ext cx="506303" cy="295932"/>
          </a:xfrm>
          <a:prstGeom prst="rect">
            <a:avLst/>
          </a:prstGeom>
        </p:spPr>
        <p:txBody>
          <a:bodyPr lIns="0" tIns="0" rIns="0" bIns="0" anchor="ctr"/>
          <a:lstStyle>
            <a:lvl1pPr algn="ctr">
              <a:defRPr sz="1200" b="1">
                <a:solidFill>
                  <a:schemeClr val="bg1"/>
                </a:solidFill>
                <a:latin typeface="Trebuchet MS" charset="0"/>
                <a:ea typeface="Trebuchet MS" charset="0"/>
                <a:cs typeface="Trebuchet MS" charset="0"/>
              </a:defRPr>
            </a:lvl1pPr>
          </a:lstStyle>
          <a:p>
            <a:fld id="{F699B3C4-AA33-E74C-9AE8-E97D7C86624E}" type="slidenum">
              <a:rPr lang="en-US" smtClean="0"/>
              <a:pPr/>
              <a:t>‹#›</a:t>
            </a:fld>
            <a:endParaRPr lang="en-US" dirty="0"/>
          </a:p>
        </p:txBody>
      </p:sp>
    </p:spTree>
    <p:extLst>
      <p:ext uri="{BB962C8B-B14F-4D97-AF65-F5344CB8AC3E}">
        <p14:creationId xmlns:p14="http://schemas.microsoft.com/office/powerpoint/2010/main" val="195835606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3" r:id="rId11"/>
    <p:sldLayoutId id="2147483674" r:id="rId12"/>
    <p:sldLayoutId id="2147483675" r:id="rId13"/>
    <p:sldLayoutId id="2147483676" r:id="rId14"/>
  </p:sldLayoutIdLst>
  <p:hf hdr="0" dt="0"/>
  <p:txStyles>
    <p:titleStyle>
      <a:lvl1pPr algn="l" defTabSz="1004377" rtl="0" eaLnBrk="1" latinLnBrk="0" hangingPunct="1">
        <a:lnSpc>
          <a:spcPct val="90000"/>
        </a:lnSpc>
        <a:spcBef>
          <a:spcPct val="0"/>
        </a:spcBef>
        <a:buNone/>
        <a:defRPr sz="2800" b="1" i="1" kern="1200">
          <a:solidFill>
            <a:schemeClr val="tx1"/>
          </a:solidFill>
          <a:latin typeface="Trebuchet MS" charset="0"/>
          <a:ea typeface="Trebuchet MS" charset="0"/>
          <a:cs typeface="Trebuchet MS" charset="0"/>
        </a:defRPr>
      </a:lvl1pPr>
    </p:titleStyle>
    <p:bodyStyle>
      <a:lvl1pPr marL="251094" indent="-251094" algn="l" defTabSz="1004377" rtl="0" eaLnBrk="1" latinLnBrk="0" hangingPunct="1">
        <a:lnSpc>
          <a:spcPct val="100000"/>
        </a:lnSpc>
        <a:spcBef>
          <a:spcPts val="1098"/>
        </a:spcBef>
        <a:spcAft>
          <a:spcPts val="600"/>
        </a:spcAft>
        <a:buClr>
          <a:srgbClr val="DC1F26"/>
        </a:buClr>
        <a:buFont typeface="Wingdings" charset="2"/>
        <a:buChar char="§"/>
        <a:defRPr sz="1600" kern="1200">
          <a:solidFill>
            <a:schemeClr val="tx1">
              <a:lumMod val="50000"/>
              <a:lumOff val="50000"/>
            </a:schemeClr>
          </a:solidFill>
          <a:latin typeface="Trebuchet MS" charset="0"/>
          <a:ea typeface="Trebuchet MS" charset="0"/>
          <a:cs typeface="Trebuchet MS" charset="0"/>
        </a:defRPr>
      </a:lvl1pPr>
      <a:lvl2pPr marL="753283" indent="-251094" algn="l" defTabSz="1004377" rtl="0" eaLnBrk="1" latinLnBrk="0" hangingPunct="1">
        <a:lnSpc>
          <a:spcPct val="100000"/>
        </a:lnSpc>
        <a:spcBef>
          <a:spcPts val="549"/>
        </a:spcBef>
        <a:spcAft>
          <a:spcPts val="600"/>
        </a:spcAft>
        <a:buClr>
          <a:srgbClr val="DC1F26"/>
        </a:buClr>
        <a:buFont typeface="Wingdings" charset="2"/>
        <a:buChar char="§"/>
        <a:defRPr sz="1600" kern="1200">
          <a:solidFill>
            <a:schemeClr val="tx1">
              <a:lumMod val="50000"/>
              <a:lumOff val="50000"/>
            </a:schemeClr>
          </a:solidFill>
          <a:latin typeface="Trebuchet MS" charset="0"/>
          <a:ea typeface="Trebuchet MS" charset="0"/>
          <a:cs typeface="Trebuchet MS" charset="0"/>
        </a:defRPr>
      </a:lvl2pPr>
      <a:lvl3pPr marL="1255471" indent="-251094" algn="l" defTabSz="1004377" rtl="0" eaLnBrk="1" latinLnBrk="0" hangingPunct="1">
        <a:lnSpc>
          <a:spcPct val="100000"/>
        </a:lnSpc>
        <a:spcBef>
          <a:spcPts val="549"/>
        </a:spcBef>
        <a:spcAft>
          <a:spcPts val="600"/>
        </a:spcAft>
        <a:buClr>
          <a:srgbClr val="DC1F26"/>
        </a:buClr>
        <a:buFont typeface="Wingdings" charset="2"/>
        <a:buChar char="§"/>
        <a:defRPr sz="1600" kern="1200">
          <a:solidFill>
            <a:schemeClr val="tx1">
              <a:lumMod val="50000"/>
              <a:lumOff val="50000"/>
            </a:schemeClr>
          </a:solidFill>
          <a:latin typeface="Trebuchet MS" charset="0"/>
          <a:ea typeface="Trebuchet MS" charset="0"/>
          <a:cs typeface="Trebuchet MS" charset="0"/>
        </a:defRPr>
      </a:lvl3pPr>
      <a:lvl4pPr marL="1757660" indent="-251094" algn="l" defTabSz="1004377" rtl="0" eaLnBrk="1" latinLnBrk="0" hangingPunct="1">
        <a:lnSpc>
          <a:spcPct val="100000"/>
        </a:lnSpc>
        <a:spcBef>
          <a:spcPts val="549"/>
        </a:spcBef>
        <a:spcAft>
          <a:spcPts val="600"/>
        </a:spcAft>
        <a:buClr>
          <a:srgbClr val="DC1F26"/>
        </a:buClr>
        <a:buFont typeface="Wingdings" charset="2"/>
        <a:buChar char="§"/>
        <a:defRPr sz="1600" kern="1200">
          <a:solidFill>
            <a:schemeClr val="tx1">
              <a:lumMod val="50000"/>
              <a:lumOff val="50000"/>
            </a:schemeClr>
          </a:solidFill>
          <a:latin typeface="Trebuchet MS" charset="0"/>
          <a:ea typeface="Trebuchet MS" charset="0"/>
          <a:cs typeface="Trebuchet MS" charset="0"/>
        </a:defRPr>
      </a:lvl4pPr>
      <a:lvl5pPr marL="2259848" indent="-251094" algn="l" defTabSz="1004377" rtl="0" eaLnBrk="1" latinLnBrk="0" hangingPunct="1">
        <a:lnSpc>
          <a:spcPct val="100000"/>
        </a:lnSpc>
        <a:spcBef>
          <a:spcPts val="549"/>
        </a:spcBef>
        <a:spcAft>
          <a:spcPts val="600"/>
        </a:spcAft>
        <a:buClr>
          <a:srgbClr val="DC1F26"/>
        </a:buClr>
        <a:buFont typeface="Wingdings" charset="2"/>
        <a:buChar char="§"/>
        <a:defRPr sz="1600" kern="1200">
          <a:solidFill>
            <a:schemeClr val="tx1">
              <a:lumMod val="50000"/>
              <a:lumOff val="50000"/>
            </a:schemeClr>
          </a:solidFill>
          <a:latin typeface="Trebuchet MS" charset="0"/>
          <a:ea typeface="Trebuchet MS" charset="0"/>
          <a:cs typeface="Trebuchet MS" charset="0"/>
        </a:defRPr>
      </a:lvl5pPr>
      <a:lvl6pPr marL="2762037" indent="-251094" algn="l" defTabSz="1004377" rtl="0" eaLnBrk="1" latinLnBrk="0" hangingPunct="1">
        <a:lnSpc>
          <a:spcPct val="90000"/>
        </a:lnSpc>
        <a:spcBef>
          <a:spcPts val="549"/>
        </a:spcBef>
        <a:buFont typeface="Arial" panose="020B0604020202020204" pitchFamily="34" charset="0"/>
        <a:buChar char="•"/>
        <a:defRPr sz="1977" kern="1200">
          <a:solidFill>
            <a:schemeClr val="tx1"/>
          </a:solidFill>
          <a:latin typeface="+mn-lt"/>
          <a:ea typeface="+mn-ea"/>
          <a:cs typeface="+mn-cs"/>
        </a:defRPr>
      </a:lvl6pPr>
      <a:lvl7pPr marL="3264225" indent="-251094" algn="l" defTabSz="1004377" rtl="0" eaLnBrk="1" latinLnBrk="0" hangingPunct="1">
        <a:lnSpc>
          <a:spcPct val="90000"/>
        </a:lnSpc>
        <a:spcBef>
          <a:spcPts val="549"/>
        </a:spcBef>
        <a:buFont typeface="Arial" panose="020B0604020202020204" pitchFamily="34" charset="0"/>
        <a:buChar char="•"/>
        <a:defRPr sz="1977" kern="1200">
          <a:solidFill>
            <a:schemeClr val="tx1"/>
          </a:solidFill>
          <a:latin typeface="+mn-lt"/>
          <a:ea typeface="+mn-ea"/>
          <a:cs typeface="+mn-cs"/>
        </a:defRPr>
      </a:lvl7pPr>
      <a:lvl8pPr marL="3766414" indent="-251094" algn="l" defTabSz="1004377" rtl="0" eaLnBrk="1" latinLnBrk="0" hangingPunct="1">
        <a:lnSpc>
          <a:spcPct val="90000"/>
        </a:lnSpc>
        <a:spcBef>
          <a:spcPts val="549"/>
        </a:spcBef>
        <a:buFont typeface="Arial" panose="020B0604020202020204" pitchFamily="34" charset="0"/>
        <a:buChar char="•"/>
        <a:defRPr sz="1977" kern="1200">
          <a:solidFill>
            <a:schemeClr val="tx1"/>
          </a:solidFill>
          <a:latin typeface="+mn-lt"/>
          <a:ea typeface="+mn-ea"/>
          <a:cs typeface="+mn-cs"/>
        </a:defRPr>
      </a:lvl8pPr>
      <a:lvl9pPr marL="4268602" indent="-251094" algn="l" defTabSz="1004377" rtl="0" eaLnBrk="1" latinLnBrk="0" hangingPunct="1">
        <a:lnSpc>
          <a:spcPct val="90000"/>
        </a:lnSpc>
        <a:spcBef>
          <a:spcPts val="549"/>
        </a:spcBef>
        <a:buFont typeface="Arial" panose="020B0604020202020204" pitchFamily="34" charset="0"/>
        <a:buChar char="•"/>
        <a:defRPr sz="1977" kern="1200">
          <a:solidFill>
            <a:schemeClr val="tx1"/>
          </a:solidFill>
          <a:latin typeface="+mn-lt"/>
          <a:ea typeface="+mn-ea"/>
          <a:cs typeface="+mn-cs"/>
        </a:defRPr>
      </a:lvl9pPr>
    </p:bodyStyle>
    <p:otherStyle>
      <a:defPPr>
        <a:defRPr lang="en-US"/>
      </a:defPPr>
      <a:lvl1pPr marL="0" algn="l" defTabSz="1004377" rtl="0" eaLnBrk="1" latinLnBrk="0" hangingPunct="1">
        <a:defRPr sz="1977" kern="1200">
          <a:solidFill>
            <a:schemeClr val="tx1"/>
          </a:solidFill>
          <a:latin typeface="+mn-lt"/>
          <a:ea typeface="+mn-ea"/>
          <a:cs typeface="+mn-cs"/>
        </a:defRPr>
      </a:lvl1pPr>
      <a:lvl2pPr marL="502188" algn="l" defTabSz="1004377" rtl="0" eaLnBrk="1" latinLnBrk="0" hangingPunct="1">
        <a:defRPr sz="1977" kern="1200">
          <a:solidFill>
            <a:schemeClr val="tx1"/>
          </a:solidFill>
          <a:latin typeface="+mn-lt"/>
          <a:ea typeface="+mn-ea"/>
          <a:cs typeface="+mn-cs"/>
        </a:defRPr>
      </a:lvl2pPr>
      <a:lvl3pPr marL="1004377" algn="l" defTabSz="1004377" rtl="0" eaLnBrk="1" latinLnBrk="0" hangingPunct="1">
        <a:defRPr sz="1977" kern="1200">
          <a:solidFill>
            <a:schemeClr val="tx1"/>
          </a:solidFill>
          <a:latin typeface="+mn-lt"/>
          <a:ea typeface="+mn-ea"/>
          <a:cs typeface="+mn-cs"/>
        </a:defRPr>
      </a:lvl3pPr>
      <a:lvl4pPr marL="1506565" algn="l" defTabSz="1004377" rtl="0" eaLnBrk="1" latinLnBrk="0" hangingPunct="1">
        <a:defRPr sz="1977" kern="1200">
          <a:solidFill>
            <a:schemeClr val="tx1"/>
          </a:solidFill>
          <a:latin typeface="+mn-lt"/>
          <a:ea typeface="+mn-ea"/>
          <a:cs typeface="+mn-cs"/>
        </a:defRPr>
      </a:lvl4pPr>
      <a:lvl5pPr marL="2008754" algn="l" defTabSz="1004377" rtl="0" eaLnBrk="1" latinLnBrk="0" hangingPunct="1">
        <a:defRPr sz="1977" kern="1200">
          <a:solidFill>
            <a:schemeClr val="tx1"/>
          </a:solidFill>
          <a:latin typeface="+mn-lt"/>
          <a:ea typeface="+mn-ea"/>
          <a:cs typeface="+mn-cs"/>
        </a:defRPr>
      </a:lvl5pPr>
      <a:lvl6pPr marL="2510942" algn="l" defTabSz="1004377" rtl="0" eaLnBrk="1" latinLnBrk="0" hangingPunct="1">
        <a:defRPr sz="1977" kern="1200">
          <a:solidFill>
            <a:schemeClr val="tx1"/>
          </a:solidFill>
          <a:latin typeface="+mn-lt"/>
          <a:ea typeface="+mn-ea"/>
          <a:cs typeface="+mn-cs"/>
        </a:defRPr>
      </a:lvl6pPr>
      <a:lvl7pPr marL="3013131" algn="l" defTabSz="1004377" rtl="0" eaLnBrk="1" latinLnBrk="0" hangingPunct="1">
        <a:defRPr sz="1977" kern="1200">
          <a:solidFill>
            <a:schemeClr val="tx1"/>
          </a:solidFill>
          <a:latin typeface="+mn-lt"/>
          <a:ea typeface="+mn-ea"/>
          <a:cs typeface="+mn-cs"/>
        </a:defRPr>
      </a:lvl7pPr>
      <a:lvl8pPr marL="3515319" algn="l" defTabSz="1004377" rtl="0" eaLnBrk="1" latinLnBrk="0" hangingPunct="1">
        <a:defRPr sz="1977" kern="1200">
          <a:solidFill>
            <a:schemeClr val="tx1"/>
          </a:solidFill>
          <a:latin typeface="+mn-lt"/>
          <a:ea typeface="+mn-ea"/>
          <a:cs typeface="+mn-cs"/>
        </a:defRPr>
      </a:lvl8pPr>
      <a:lvl9pPr marL="4017508" algn="l" defTabSz="1004377" rtl="0" eaLnBrk="1" latinLnBrk="0" hangingPunct="1">
        <a:defRPr sz="197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png"/><Relationship Id="rId3"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5.png"/><Relationship Id="rId3"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png"/><Relationship Id="rId3"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png"/><Relationship Id="rId3"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 Id="rId3"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1.png"/></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32.png"/><Relationship Id="rId8" Type="http://schemas.openxmlformats.org/officeDocument/2006/relationships/image" Target="../media/image33.png"/><Relationship Id="rId1" Type="http://schemas.openxmlformats.org/officeDocument/2006/relationships/slideLayout" Target="../slideLayouts/slideLayout1.xml"/><Relationship Id="rId2" Type="http://schemas.openxmlformats.org/officeDocument/2006/relationships/diagramData" Target="../diagrams/data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4.jpg"/><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3177884"/>
            <a:ext cx="2630184" cy="1256868"/>
          </a:xfrm>
          <a:prstGeom prst="rect">
            <a:avLst/>
          </a:pr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63607" y="6325428"/>
            <a:ext cx="1146477" cy="871438"/>
          </a:xfrm>
          <a:prstGeom prst="rect">
            <a:avLst/>
          </a:prstGeom>
        </p:spPr>
      </p:pic>
      <p:sp>
        <p:nvSpPr>
          <p:cNvPr id="5" name="Rectangle 4"/>
          <p:cNvSpPr/>
          <p:nvPr/>
        </p:nvSpPr>
        <p:spPr>
          <a:xfrm>
            <a:off x="2845941" y="4562879"/>
            <a:ext cx="3400747" cy="338554"/>
          </a:xfrm>
          <a:prstGeom prst="rect">
            <a:avLst/>
          </a:prstGeom>
        </p:spPr>
        <p:txBody>
          <a:bodyPr wrap="square">
            <a:spAutoFit/>
          </a:bodyPr>
          <a:lstStyle/>
          <a:p>
            <a:r>
              <a:rPr lang="en-GB" altLang="en-US" sz="1600" dirty="0" smtClean="0">
                <a:solidFill>
                  <a:schemeClr val="tx1">
                    <a:lumMod val="65000"/>
                    <a:lumOff val="35000"/>
                  </a:schemeClr>
                </a:solidFill>
                <a:latin typeface="Trebuchet MS" charset="0"/>
                <a:ea typeface="Trebuchet MS" charset="0"/>
                <a:cs typeface="Trebuchet MS" charset="0"/>
              </a:rPr>
              <a:t>PROGRAMME MODULE 1 (PM1)</a:t>
            </a:r>
            <a:endParaRPr lang="en-GB" altLang="en-US" sz="1600" dirty="0">
              <a:solidFill>
                <a:schemeClr val="tx1">
                  <a:lumMod val="65000"/>
                  <a:lumOff val="35000"/>
                </a:schemeClr>
              </a:solidFill>
              <a:latin typeface="Trebuchet MS" charset="0"/>
              <a:ea typeface="Trebuchet MS" charset="0"/>
              <a:cs typeface="Trebuchet MS" charset="0"/>
            </a:endParaRPr>
          </a:p>
        </p:txBody>
      </p:sp>
      <p:sp>
        <p:nvSpPr>
          <p:cNvPr id="7" name="Slide Number Placeholder 6"/>
          <p:cNvSpPr>
            <a:spLocks noGrp="1"/>
          </p:cNvSpPr>
          <p:nvPr>
            <p:ph type="sldNum" sz="quarter" idx="12"/>
          </p:nvPr>
        </p:nvSpPr>
        <p:spPr/>
        <p:txBody>
          <a:bodyPr/>
          <a:lstStyle/>
          <a:p>
            <a:fld id="{E2C4D301-A70E-3E43-AE0A-9757AD428F12}" type="slidenum">
              <a:rPr lang="en-US" smtClean="0"/>
              <a:t>1</a:t>
            </a:fld>
            <a:endParaRPr lang="en-US"/>
          </a:p>
        </p:txBody>
      </p:sp>
      <p:sp>
        <p:nvSpPr>
          <p:cNvPr id="8" name="Rectangle 7"/>
          <p:cNvSpPr/>
          <p:nvPr/>
        </p:nvSpPr>
        <p:spPr>
          <a:xfrm>
            <a:off x="2845941" y="3177884"/>
            <a:ext cx="5617666" cy="954107"/>
          </a:xfrm>
          <a:prstGeom prst="rect">
            <a:avLst/>
          </a:prstGeom>
        </p:spPr>
        <p:txBody>
          <a:bodyPr wrap="square">
            <a:spAutoFit/>
          </a:bodyPr>
          <a:lstStyle/>
          <a:p>
            <a:r>
              <a:rPr lang="en-US" sz="2800" b="1" i="1" dirty="0" smtClean="0">
                <a:latin typeface="Trebuchet MS" charset="0"/>
                <a:ea typeface="Trebuchet MS" charset="0"/>
                <a:cs typeface="Trebuchet MS" charset="0"/>
              </a:rPr>
              <a:t>TB DIAGNOSTICS: GLOBAL POLICIES &amp; STRATEGIES</a:t>
            </a:r>
            <a:endParaRPr lang="en-US" sz="2800" b="1" i="1" dirty="0">
              <a:latin typeface="Trebuchet MS" charset="0"/>
              <a:ea typeface="Trebuchet MS" charset="0"/>
              <a:cs typeface="Trebuchet MS" charset="0"/>
            </a:endParaRPr>
          </a:p>
        </p:txBody>
      </p:sp>
    </p:spTree>
    <p:extLst>
      <p:ext uri="{BB962C8B-B14F-4D97-AF65-F5344CB8AC3E}">
        <p14:creationId xmlns:p14="http://schemas.microsoft.com/office/powerpoint/2010/main" val="6964743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END TB PILLARS</a:t>
            </a:r>
            <a:endParaRPr lang="en-US" dirty="0"/>
          </a:p>
        </p:txBody>
      </p:sp>
      <p:sp>
        <p:nvSpPr>
          <p:cNvPr id="26627" name="Content Placeholder 3"/>
          <p:cNvSpPr>
            <a:spLocks noGrp="1"/>
          </p:cNvSpPr>
          <p:nvPr>
            <p:ph sz="quarter" idx="4294967295"/>
          </p:nvPr>
        </p:nvSpPr>
        <p:spPr>
          <a:xfrm>
            <a:off x="1204914" y="2121512"/>
            <a:ext cx="7631221" cy="4490207"/>
          </a:xfrm>
          <a:prstGeom prst="rect">
            <a:avLst/>
          </a:prstGeom>
        </p:spPr>
        <p:txBody>
          <a:bodyPr/>
          <a:lstStyle/>
          <a:p>
            <a:pPr marL="376641" indent="-376641">
              <a:buFontTx/>
              <a:buAutoNum type="arabicPeriod"/>
            </a:pPr>
            <a:r>
              <a:rPr altLang="en-US" sz="2000" dirty="0">
                <a:solidFill>
                  <a:schemeClr val="tx1">
                    <a:lumMod val="65000"/>
                    <a:lumOff val="35000"/>
                  </a:schemeClr>
                </a:solidFill>
              </a:rPr>
              <a:t>Integrated patient-centered care and prevention</a:t>
            </a:r>
          </a:p>
          <a:p>
            <a:pPr marL="376641" indent="-376641">
              <a:buFontTx/>
              <a:buAutoNum type="arabicPeriod"/>
            </a:pPr>
            <a:r>
              <a:rPr altLang="en-US" sz="2000" dirty="0" smtClean="0">
                <a:solidFill>
                  <a:schemeClr val="tx1">
                    <a:lumMod val="65000"/>
                    <a:lumOff val="35000"/>
                  </a:schemeClr>
                </a:solidFill>
              </a:rPr>
              <a:t>Bold </a:t>
            </a:r>
            <a:r>
              <a:rPr altLang="en-US" sz="2000" dirty="0">
                <a:solidFill>
                  <a:schemeClr val="tx1">
                    <a:lumMod val="65000"/>
                    <a:lumOff val="35000"/>
                  </a:schemeClr>
                </a:solidFill>
              </a:rPr>
              <a:t>policies and supportive systems</a:t>
            </a:r>
          </a:p>
          <a:p>
            <a:pPr marL="376641" indent="-376641">
              <a:buFontTx/>
              <a:buAutoNum type="arabicPeriod"/>
            </a:pPr>
            <a:r>
              <a:rPr altLang="en-US" sz="2000" dirty="0" smtClean="0">
                <a:solidFill>
                  <a:schemeClr val="tx1">
                    <a:lumMod val="65000"/>
                    <a:lumOff val="35000"/>
                  </a:schemeClr>
                </a:solidFill>
              </a:rPr>
              <a:t>Intensified </a:t>
            </a:r>
            <a:r>
              <a:rPr altLang="en-US" sz="2000" dirty="0">
                <a:solidFill>
                  <a:schemeClr val="tx1">
                    <a:lumMod val="65000"/>
                    <a:lumOff val="35000"/>
                  </a:schemeClr>
                </a:solidFill>
              </a:rPr>
              <a:t>research and innovation</a:t>
            </a:r>
          </a:p>
          <a:p>
            <a:pPr marL="376641" indent="-376641"/>
            <a:endParaRPr altLang="en-US" dirty="0">
              <a:latin typeface="Arial" charset="0"/>
              <a:cs typeface="Arial" charset="0"/>
            </a:endParaRPr>
          </a:p>
        </p:txBody>
      </p:sp>
      <p:pic>
        <p:nvPicPr>
          <p:cNvPr id="337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5219" y="2672162"/>
            <a:ext cx="2670916" cy="3842455"/>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629" name="Rectangle 9"/>
          <p:cNvSpPr>
            <a:spLocks noChangeArrowheads="1"/>
          </p:cNvSpPr>
          <p:nvPr/>
        </p:nvSpPr>
        <p:spPr bwMode="auto">
          <a:xfrm>
            <a:off x="6173162" y="6838124"/>
            <a:ext cx="26629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r>
              <a:rPr lang="en-US" altLang="en-US" sz="1000" u="sng" dirty="0">
                <a:solidFill>
                  <a:srgbClr val="DC1F26"/>
                </a:solidFill>
              </a:rPr>
              <a:t>http://www.who.int/tb/post2015_strategy/en/</a:t>
            </a:r>
          </a:p>
          <a:p>
            <a:pPr algn="r" eaLnBrk="1" hangingPunct="1"/>
            <a:endParaRPr lang="en-US" altLang="en-US" sz="1000" dirty="0">
              <a:solidFill>
                <a:srgbClr val="DC1F26"/>
              </a:solidFill>
            </a:endParaRPr>
          </a:p>
        </p:txBody>
      </p:sp>
    </p:spTree>
    <p:extLst>
      <p:ext uri="{BB962C8B-B14F-4D97-AF65-F5344CB8AC3E}">
        <p14:creationId xmlns:p14="http://schemas.microsoft.com/office/powerpoint/2010/main" val="16692572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6"/>
          <p:cNvSpPr>
            <a:spLocks noGrp="1"/>
          </p:cNvSpPr>
          <p:nvPr>
            <p:ph idx="1"/>
          </p:nvPr>
        </p:nvSpPr>
        <p:spPr>
          <a:xfrm>
            <a:off x="1204914" y="1820849"/>
            <a:ext cx="7631223" cy="5205916"/>
          </a:xfrm>
        </p:spPr>
        <p:txBody>
          <a:bodyPr/>
          <a:lstStyle/>
          <a:p>
            <a:endParaRPr lang="en-US" altLang="en-US" i="1" dirty="0" smtClean="0"/>
          </a:p>
          <a:p>
            <a:endParaRPr lang="en-US" altLang="en-US" i="1" dirty="0"/>
          </a:p>
          <a:p>
            <a:endParaRPr lang="en-US" altLang="en-US" i="1" dirty="0" smtClean="0"/>
          </a:p>
          <a:p>
            <a:endParaRPr lang="en-US" altLang="en-US" i="1" dirty="0"/>
          </a:p>
          <a:p>
            <a:endParaRPr lang="en-US" altLang="en-US" i="1" dirty="0" smtClean="0"/>
          </a:p>
          <a:p>
            <a:endParaRPr lang="en-US" altLang="en-US" i="1" dirty="0"/>
          </a:p>
          <a:p>
            <a:endParaRPr lang="en-US" altLang="en-US" i="1" dirty="0" smtClean="0"/>
          </a:p>
          <a:p>
            <a:endParaRPr lang="en-US" altLang="en-US" i="1" dirty="0" smtClean="0"/>
          </a:p>
          <a:p>
            <a:endParaRPr lang="en-US" altLang="en-US" dirty="0" smtClean="0"/>
          </a:p>
          <a:p>
            <a:pPr>
              <a:spcBef>
                <a:spcPts val="0"/>
              </a:spcBef>
              <a:spcAft>
                <a:spcPts val="0"/>
              </a:spcAft>
            </a:pPr>
            <a:r>
              <a:rPr altLang="en-US" sz="2000" dirty="0" smtClean="0">
                <a:solidFill>
                  <a:schemeClr val="tx1">
                    <a:lumMod val="65000"/>
                    <a:lumOff val="35000"/>
                  </a:schemeClr>
                </a:solidFill>
              </a:rPr>
              <a:t>Early </a:t>
            </a:r>
            <a:r>
              <a:rPr altLang="en-US" sz="2000" dirty="0">
                <a:solidFill>
                  <a:schemeClr val="tx1">
                    <a:lumMod val="65000"/>
                    <a:lumOff val="35000"/>
                  </a:schemeClr>
                </a:solidFill>
              </a:rPr>
              <a:t>detection, treatment and prevention for </a:t>
            </a:r>
            <a:r>
              <a:rPr altLang="en-US" sz="2000" u="sng" dirty="0">
                <a:solidFill>
                  <a:schemeClr val="tx1">
                    <a:lumMod val="65000"/>
                    <a:lumOff val="35000"/>
                  </a:schemeClr>
                </a:solidFill>
              </a:rPr>
              <a:t>all</a:t>
            </a:r>
            <a:r>
              <a:rPr altLang="en-US" sz="2000" dirty="0">
                <a:solidFill>
                  <a:schemeClr val="tx1">
                    <a:lumMod val="65000"/>
                    <a:lumOff val="35000"/>
                  </a:schemeClr>
                </a:solidFill>
              </a:rPr>
              <a:t> TB </a:t>
            </a:r>
            <a:r>
              <a:rPr altLang="en-US" sz="2000" dirty="0" smtClean="0">
                <a:solidFill>
                  <a:schemeClr val="tx1">
                    <a:lumMod val="65000"/>
                    <a:lumOff val="35000"/>
                  </a:schemeClr>
                </a:solidFill>
              </a:rPr>
              <a:t>patients</a:t>
            </a:r>
            <a:endParaRPr lang="en-US" altLang="en-US" sz="2000" dirty="0" smtClean="0">
              <a:solidFill>
                <a:schemeClr val="tx1">
                  <a:lumMod val="65000"/>
                  <a:lumOff val="35000"/>
                </a:schemeClr>
              </a:solidFill>
            </a:endParaRPr>
          </a:p>
          <a:p>
            <a:pPr>
              <a:spcBef>
                <a:spcPts val="0"/>
              </a:spcBef>
              <a:spcAft>
                <a:spcPts val="0"/>
              </a:spcAft>
            </a:pPr>
            <a:r>
              <a:rPr altLang="en-US" sz="2000" dirty="0" smtClean="0">
                <a:solidFill>
                  <a:schemeClr val="tx1">
                    <a:lumMod val="65000"/>
                    <a:lumOff val="35000"/>
                  </a:schemeClr>
                </a:solidFill>
              </a:rPr>
              <a:t>Ensure </a:t>
            </a:r>
            <a:r>
              <a:rPr altLang="en-US" sz="2000" dirty="0">
                <a:solidFill>
                  <a:schemeClr val="tx1">
                    <a:lumMod val="65000"/>
                    <a:lumOff val="35000"/>
                  </a:schemeClr>
                </a:solidFill>
              </a:rPr>
              <a:t>TB patients have equal, unhindered access to affordable services, </a:t>
            </a:r>
            <a:r>
              <a:rPr altLang="en-US" sz="2000" u="sng" dirty="0">
                <a:solidFill>
                  <a:schemeClr val="tx1">
                    <a:lumMod val="65000"/>
                    <a:lumOff val="35000"/>
                  </a:schemeClr>
                </a:solidFill>
              </a:rPr>
              <a:t>and</a:t>
            </a:r>
            <a:r>
              <a:rPr altLang="en-US" sz="2000" dirty="0">
                <a:solidFill>
                  <a:schemeClr val="tx1">
                    <a:lumMod val="65000"/>
                    <a:lumOff val="35000"/>
                  </a:schemeClr>
                </a:solidFill>
              </a:rPr>
              <a:t> also engage in their care</a:t>
            </a:r>
          </a:p>
        </p:txBody>
      </p:sp>
      <p:sp>
        <p:nvSpPr>
          <p:cNvPr id="4" name="Title 3"/>
          <p:cNvSpPr>
            <a:spLocks noGrp="1"/>
          </p:cNvSpPr>
          <p:nvPr>
            <p:ph type="title"/>
          </p:nvPr>
        </p:nvSpPr>
        <p:spPr/>
        <p:txBody>
          <a:bodyPr>
            <a:normAutofit fontScale="90000"/>
          </a:bodyPr>
          <a:lstStyle/>
          <a:p>
            <a:pPr>
              <a:defRPr/>
            </a:pPr>
            <a:r>
              <a:rPr lang="en-US" dirty="0" smtClean="0"/>
              <a:t>PILLAR 1: INTEGRATED, PATIENT-CENTRED CARE AND PREVENTION</a:t>
            </a:r>
            <a:endParaRPr lang="en-US" dirty="0"/>
          </a:p>
        </p:txBody>
      </p:sp>
      <p:sp>
        <p:nvSpPr>
          <p:cNvPr id="28676" name="Rectangle 9"/>
          <p:cNvSpPr>
            <a:spLocks noChangeArrowheads="1"/>
          </p:cNvSpPr>
          <p:nvPr/>
        </p:nvSpPr>
        <p:spPr bwMode="auto">
          <a:xfrm>
            <a:off x="6259144" y="6828617"/>
            <a:ext cx="26629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en-US" sz="1000" u="sng" dirty="0">
                <a:solidFill>
                  <a:srgbClr val="DC1F26"/>
                </a:solidFill>
              </a:rPr>
              <a:t>http://www.who.int/tb/post2015_strategy/en/</a:t>
            </a:r>
          </a:p>
          <a:p>
            <a:pPr eaLnBrk="1" hangingPunct="1"/>
            <a:endParaRPr lang="en-US" altLang="en-US" sz="1000" dirty="0">
              <a:solidFill>
                <a:srgbClr val="DC1F26"/>
              </a:solidFill>
            </a:endParaRPr>
          </a:p>
        </p:txBody>
      </p:sp>
      <p:sp>
        <p:nvSpPr>
          <p:cNvPr id="28677" name="Rectangle 2"/>
          <p:cNvSpPr>
            <a:spLocks noChangeArrowheads="1"/>
          </p:cNvSpPr>
          <p:nvPr/>
        </p:nvSpPr>
        <p:spPr bwMode="auto">
          <a:xfrm>
            <a:off x="2511028" y="3476422"/>
            <a:ext cx="5022056" cy="59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US" altLang="en-US" sz="1977">
              <a:latin typeface="Times New Roman" charset="0"/>
            </a:endParaRPr>
          </a:p>
          <a:p>
            <a:endParaRPr lang="en-US" altLang="en-US" sz="1318">
              <a:latin typeface="Times New Roman" charset="0"/>
            </a:endParaRPr>
          </a:p>
        </p:txBody>
      </p:sp>
      <p:sp>
        <p:nvSpPr>
          <p:cNvPr id="43014" name="Rectangle 53"/>
          <p:cNvSpPr>
            <a:spLocks noChangeArrowheads="1"/>
          </p:cNvSpPr>
          <p:nvPr/>
        </p:nvSpPr>
        <p:spPr bwMode="auto">
          <a:xfrm>
            <a:off x="1541493" y="1373934"/>
            <a:ext cx="184731" cy="396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endParaRPr lang="en-US" altLang="en-US" sz="1977"/>
          </a:p>
        </p:txBody>
      </p:sp>
      <p:grpSp>
        <p:nvGrpSpPr>
          <p:cNvPr id="28679" name="Group 6"/>
          <p:cNvGrpSpPr>
            <a:grpSpLocks/>
          </p:cNvGrpSpPr>
          <p:nvPr/>
        </p:nvGrpSpPr>
        <p:grpSpPr bwMode="auto">
          <a:xfrm>
            <a:off x="1282753" y="1695052"/>
            <a:ext cx="7475541" cy="4021133"/>
            <a:chOff x="0" y="0"/>
            <a:chExt cx="9628" cy="5252"/>
          </a:xfrm>
        </p:grpSpPr>
        <p:grpSp>
          <p:nvGrpSpPr>
            <p:cNvPr id="28680" name="Group 50"/>
            <p:cNvGrpSpPr>
              <a:grpSpLocks/>
            </p:cNvGrpSpPr>
            <p:nvPr/>
          </p:nvGrpSpPr>
          <p:grpSpPr bwMode="auto">
            <a:xfrm>
              <a:off x="0" y="0"/>
              <a:ext cx="4526" cy="2441"/>
              <a:chOff x="0" y="0"/>
              <a:chExt cx="4526" cy="2441"/>
            </a:xfrm>
          </p:grpSpPr>
          <p:sp>
            <p:nvSpPr>
              <p:cNvPr id="28724" name="Freeform 52"/>
              <p:cNvSpPr>
                <a:spLocks/>
              </p:cNvSpPr>
              <p:nvPr/>
            </p:nvSpPr>
            <p:spPr bwMode="auto">
              <a:xfrm>
                <a:off x="0" y="0"/>
                <a:ext cx="4526" cy="2441"/>
              </a:xfrm>
              <a:custGeom>
                <a:avLst/>
                <a:gdLst>
                  <a:gd name="T0" fmla="*/ 227 w 4526"/>
                  <a:gd name="T1" fmla="*/ 0 h 2441"/>
                  <a:gd name="T2" fmla="*/ 152 w 4526"/>
                  <a:gd name="T3" fmla="*/ 0 h 2441"/>
                  <a:gd name="T4" fmla="*/ 74 w 4526"/>
                  <a:gd name="T5" fmla="*/ 7 h 2441"/>
                  <a:gd name="T6" fmla="*/ 19 w 4526"/>
                  <a:gd name="T7" fmla="*/ 40 h 2441"/>
                  <a:gd name="T8" fmla="*/ 1 w 4526"/>
                  <a:gd name="T9" fmla="*/ 121 h 2441"/>
                  <a:gd name="T10" fmla="*/ 0 w 4526"/>
                  <a:gd name="T11" fmla="*/ 186 h 2441"/>
                  <a:gd name="T12" fmla="*/ 0 w 4526"/>
                  <a:gd name="T13" fmla="*/ 2255 h 2441"/>
                  <a:gd name="T14" fmla="*/ 1 w 4526"/>
                  <a:gd name="T15" fmla="*/ 2319 h 2441"/>
                  <a:gd name="T16" fmla="*/ 12 w 4526"/>
                  <a:gd name="T17" fmla="*/ 2385 h 2441"/>
                  <a:gd name="T18" fmla="*/ 55 w 4526"/>
                  <a:gd name="T19" fmla="*/ 2428 h 2441"/>
                  <a:gd name="T20" fmla="*/ 121 w 4526"/>
                  <a:gd name="T21" fmla="*/ 2439 h 2441"/>
                  <a:gd name="T22" fmla="*/ 186 w 4526"/>
                  <a:gd name="T23" fmla="*/ 2440 h 2441"/>
                  <a:gd name="T24" fmla="*/ 4338 w 4526"/>
                  <a:gd name="T25" fmla="*/ 2440 h 2441"/>
                  <a:gd name="T26" fmla="*/ 4373 w 4526"/>
                  <a:gd name="T27" fmla="*/ 2440 h 2441"/>
                  <a:gd name="T28" fmla="*/ 4451 w 4526"/>
                  <a:gd name="T29" fmla="*/ 2434 h 2441"/>
                  <a:gd name="T30" fmla="*/ 4506 w 4526"/>
                  <a:gd name="T31" fmla="*/ 2400 h 2441"/>
                  <a:gd name="T32" fmla="*/ 4524 w 4526"/>
                  <a:gd name="T33" fmla="*/ 2320 h 2441"/>
                  <a:gd name="T34" fmla="*/ 4525 w 4526"/>
                  <a:gd name="T35" fmla="*/ 2255 h 2441"/>
                  <a:gd name="T36" fmla="*/ 4525 w 4526"/>
                  <a:gd name="T37" fmla="*/ 186 h 2441"/>
                  <a:gd name="T38" fmla="*/ 4524 w 4526"/>
                  <a:gd name="T39" fmla="*/ 122 h 2441"/>
                  <a:gd name="T40" fmla="*/ 4513 w 4526"/>
                  <a:gd name="T41" fmla="*/ 56 h 2441"/>
                  <a:gd name="T42" fmla="*/ 4470 w 4526"/>
                  <a:gd name="T43" fmla="*/ 12 h 2441"/>
                  <a:gd name="T44" fmla="*/ 4405 w 4526"/>
                  <a:gd name="T45" fmla="*/ 2 h 2441"/>
                  <a:gd name="T46" fmla="*/ 4340 w 4526"/>
                  <a:gd name="T47" fmla="*/ 0 h 2441"/>
                  <a:gd name="T48" fmla="*/ 227 w 4526"/>
                  <a:gd name="T49" fmla="*/ 0 h 244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26" h="2441">
                    <a:moveTo>
                      <a:pt x="227" y="0"/>
                    </a:moveTo>
                    <a:lnTo>
                      <a:pt x="152" y="0"/>
                    </a:lnTo>
                    <a:lnTo>
                      <a:pt x="74" y="7"/>
                    </a:lnTo>
                    <a:lnTo>
                      <a:pt x="19" y="40"/>
                    </a:lnTo>
                    <a:lnTo>
                      <a:pt x="1" y="121"/>
                    </a:lnTo>
                    <a:lnTo>
                      <a:pt x="0" y="186"/>
                    </a:lnTo>
                    <a:lnTo>
                      <a:pt x="0" y="2255"/>
                    </a:lnTo>
                    <a:lnTo>
                      <a:pt x="1" y="2319"/>
                    </a:lnTo>
                    <a:lnTo>
                      <a:pt x="12" y="2385"/>
                    </a:lnTo>
                    <a:lnTo>
                      <a:pt x="55" y="2428"/>
                    </a:lnTo>
                    <a:lnTo>
                      <a:pt x="121" y="2439"/>
                    </a:lnTo>
                    <a:lnTo>
                      <a:pt x="186" y="2440"/>
                    </a:lnTo>
                    <a:lnTo>
                      <a:pt x="4338" y="2440"/>
                    </a:lnTo>
                    <a:lnTo>
                      <a:pt x="4373" y="2440"/>
                    </a:lnTo>
                    <a:lnTo>
                      <a:pt x="4451" y="2434"/>
                    </a:lnTo>
                    <a:lnTo>
                      <a:pt x="4506" y="2400"/>
                    </a:lnTo>
                    <a:lnTo>
                      <a:pt x="4524" y="2320"/>
                    </a:lnTo>
                    <a:lnTo>
                      <a:pt x="4525" y="2255"/>
                    </a:lnTo>
                    <a:lnTo>
                      <a:pt x="4525" y="186"/>
                    </a:lnTo>
                    <a:lnTo>
                      <a:pt x="4524" y="122"/>
                    </a:lnTo>
                    <a:lnTo>
                      <a:pt x="4513" y="56"/>
                    </a:lnTo>
                    <a:lnTo>
                      <a:pt x="4470" y="12"/>
                    </a:lnTo>
                    <a:lnTo>
                      <a:pt x="4405" y="2"/>
                    </a:lnTo>
                    <a:lnTo>
                      <a:pt x="4340" y="0"/>
                    </a:lnTo>
                    <a:lnTo>
                      <a:pt x="227" y="0"/>
                    </a:lnTo>
                    <a:close/>
                  </a:path>
                </a:pathLst>
              </a:custGeom>
              <a:solidFill>
                <a:srgbClr val="005EA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pic>
            <p:nvPicPr>
              <p:cNvPr id="28725" name="Picture 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 y="329"/>
                <a:ext cx="1449" cy="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681" name="Group 47"/>
            <p:cNvGrpSpPr>
              <a:grpSpLocks/>
            </p:cNvGrpSpPr>
            <p:nvPr/>
          </p:nvGrpSpPr>
          <p:grpSpPr bwMode="auto">
            <a:xfrm>
              <a:off x="0" y="2811"/>
              <a:ext cx="4526" cy="2441"/>
              <a:chOff x="0" y="2811"/>
              <a:chExt cx="4526" cy="2441"/>
            </a:xfrm>
          </p:grpSpPr>
          <p:sp>
            <p:nvSpPr>
              <p:cNvPr id="28722" name="Freeform 49"/>
              <p:cNvSpPr>
                <a:spLocks/>
              </p:cNvSpPr>
              <p:nvPr/>
            </p:nvSpPr>
            <p:spPr bwMode="auto">
              <a:xfrm>
                <a:off x="0" y="2811"/>
                <a:ext cx="4526" cy="2441"/>
              </a:xfrm>
              <a:custGeom>
                <a:avLst/>
                <a:gdLst>
                  <a:gd name="T0" fmla="*/ 227 w 4526"/>
                  <a:gd name="T1" fmla="*/ 2811 h 2441"/>
                  <a:gd name="T2" fmla="*/ 152 w 4526"/>
                  <a:gd name="T3" fmla="*/ 2811 h 2441"/>
                  <a:gd name="T4" fmla="*/ 74 w 4526"/>
                  <a:gd name="T5" fmla="*/ 2818 h 2441"/>
                  <a:gd name="T6" fmla="*/ 19 w 4526"/>
                  <a:gd name="T7" fmla="*/ 2851 h 2441"/>
                  <a:gd name="T8" fmla="*/ 1 w 4526"/>
                  <a:gd name="T9" fmla="*/ 2931 h 2441"/>
                  <a:gd name="T10" fmla="*/ 0 w 4526"/>
                  <a:gd name="T11" fmla="*/ 2996 h 2441"/>
                  <a:gd name="T12" fmla="*/ 0 w 4526"/>
                  <a:gd name="T13" fmla="*/ 5065 h 2441"/>
                  <a:gd name="T14" fmla="*/ 1 w 4526"/>
                  <a:gd name="T15" fmla="*/ 5129 h 2441"/>
                  <a:gd name="T16" fmla="*/ 12 w 4526"/>
                  <a:gd name="T17" fmla="*/ 5196 h 2441"/>
                  <a:gd name="T18" fmla="*/ 55 w 4526"/>
                  <a:gd name="T19" fmla="*/ 5239 h 2441"/>
                  <a:gd name="T20" fmla="*/ 121 w 4526"/>
                  <a:gd name="T21" fmla="*/ 5250 h 2441"/>
                  <a:gd name="T22" fmla="*/ 186 w 4526"/>
                  <a:gd name="T23" fmla="*/ 5251 h 2441"/>
                  <a:gd name="T24" fmla="*/ 4338 w 4526"/>
                  <a:gd name="T25" fmla="*/ 5251 h 2441"/>
                  <a:gd name="T26" fmla="*/ 4373 w 4526"/>
                  <a:gd name="T27" fmla="*/ 5251 h 2441"/>
                  <a:gd name="T28" fmla="*/ 4451 w 4526"/>
                  <a:gd name="T29" fmla="*/ 5244 h 2441"/>
                  <a:gd name="T30" fmla="*/ 4506 w 4526"/>
                  <a:gd name="T31" fmla="*/ 5211 h 2441"/>
                  <a:gd name="T32" fmla="*/ 4524 w 4526"/>
                  <a:gd name="T33" fmla="*/ 5130 h 2441"/>
                  <a:gd name="T34" fmla="*/ 4525 w 4526"/>
                  <a:gd name="T35" fmla="*/ 5065 h 2441"/>
                  <a:gd name="T36" fmla="*/ 4525 w 4526"/>
                  <a:gd name="T37" fmla="*/ 2996 h 2441"/>
                  <a:gd name="T38" fmla="*/ 4524 w 4526"/>
                  <a:gd name="T39" fmla="*/ 2932 h 2441"/>
                  <a:gd name="T40" fmla="*/ 4513 w 4526"/>
                  <a:gd name="T41" fmla="*/ 2866 h 2441"/>
                  <a:gd name="T42" fmla="*/ 4470 w 4526"/>
                  <a:gd name="T43" fmla="*/ 2823 h 2441"/>
                  <a:gd name="T44" fmla="*/ 4405 w 4526"/>
                  <a:gd name="T45" fmla="*/ 2812 h 2441"/>
                  <a:gd name="T46" fmla="*/ 4340 w 4526"/>
                  <a:gd name="T47" fmla="*/ 2811 h 2441"/>
                  <a:gd name="T48" fmla="*/ 227 w 4526"/>
                  <a:gd name="T49" fmla="*/ 2811 h 244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26" h="2441">
                    <a:moveTo>
                      <a:pt x="227" y="0"/>
                    </a:moveTo>
                    <a:lnTo>
                      <a:pt x="152" y="0"/>
                    </a:lnTo>
                    <a:lnTo>
                      <a:pt x="74" y="7"/>
                    </a:lnTo>
                    <a:lnTo>
                      <a:pt x="19" y="40"/>
                    </a:lnTo>
                    <a:lnTo>
                      <a:pt x="1" y="120"/>
                    </a:lnTo>
                    <a:lnTo>
                      <a:pt x="0" y="185"/>
                    </a:lnTo>
                    <a:lnTo>
                      <a:pt x="0" y="2254"/>
                    </a:lnTo>
                    <a:lnTo>
                      <a:pt x="1" y="2318"/>
                    </a:lnTo>
                    <a:lnTo>
                      <a:pt x="12" y="2385"/>
                    </a:lnTo>
                    <a:lnTo>
                      <a:pt x="55" y="2428"/>
                    </a:lnTo>
                    <a:lnTo>
                      <a:pt x="121" y="2439"/>
                    </a:lnTo>
                    <a:lnTo>
                      <a:pt x="186" y="2440"/>
                    </a:lnTo>
                    <a:lnTo>
                      <a:pt x="4338" y="2440"/>
                    </a:lnTo>
                    <a:lnTo>
                      <a:pt x="4373" y="2440"/>
                    </a:lnTo>
                    <a:lnTo>
                      <a:pt x="4451" y="2433"/>
                    </a:lnTo>
                    <a:lnTo>
                      <a:pt x="4506" y="2400"/>
                    </a:lnTo>
                    <a:lnTo>
                      <a:pt x="4524" y="2319"/>
                    </a:lnTo>
                    <a:lnTo>
                      <a:pt x="4525" y="2254"/>
                    </a:lnTo>
                    <a:lnTo>
                      <a:pt x="4525" y="185"/>
                    </a:lnTo>
                    <a:lnTo>
                      <a:pt x="4524" y="121"/>
                    </a:lnTo>
                    <a:lnTo>
                      <a:pt x="4513" y="55"/>
                    </a:lnTo>
                    <a:lnTo>
                      <a:pt x="4470" y="12"/>
                    </a:lnTo>
                    <a:lnTo>
                      <a:pt x="4405" y="1"/>
                    </a:lnTo>
                    <a:lnTo>
                      <a:pt x="4340" y="0"/>
                    </a:lnTo>
                    <a:lnTo>
                      <a:pt x="227" y="0"/>
                    </a:lnTo>
                    <a:close/>
                  </a:path>
                </a:pathLst>
              </a:custGeom>
              <a:solidFill>
                <a:srgbClr val="008BD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pic>
            <p:nvPicPr>
              <p:cNvPr id="28723" name="Picture 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 y="3211"/>
                <a:ext cx="1197" cy="1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682" name="Group 43"/>
            <p:cNvGrpSpPr>
              <a:grpSpLocks/>
            </p:cNvGrpSpPr>
            <p:nvPr/>
          </p:nvGrpSpPr>
          <p:grpSpPr bwMode="auto">
            <a:xfrm>
              <a:off x="3997" y="2063"/>
              <a:ext cx="498" cy="1061"/>
              <a:chOff x="3997" y="2063"/>
              <a:chExt cx="498" cy="1061"/>
            </a:xfrm>
          </p:grpSpPr>
          <p:sp>
            <p:nvSpPr>
              <p:cNvPr id="28719" name="Freeform 46"/>
              <p:cNvSpPr>
                <a:spLocks/>
              </p:cNvSpPr>
              <p:nvPr/>
            </p:nvSpPr>
            <p:spPr bwMode="auto">
              <a:xfrm>
                <a:off x="3997" y="2063"/>
                <a:ext cx="498" cy="1061"/>
              </a:xfrm>
              <a:custGeom>
                <a:avLst/>
                <a:gdLst>
                  <a:gd name="T0" fmla="*/ 302 w 498"/>
                  <a:gd name="T1" fmla="*/ 2802 h 1061"/>
                  <a:gd name="T2" fmla="*/ 192 w 498"/>
                  <a:gd name="T3" fmla="*/ 2802 h 1061"/>
                  <a:gd name="T4" fmla="*/ 204 w 498"/>
                  <a:gd name="T5" fmla="*/ 2806 h 1061"/>
                  <a:gd name="T6" fmla="*/ 217 w 498"/>
                  <a:gd name="T7" fmla="*/ 2819 h 1061"/>
                  <a:gd name="T8" fmla="*/ 246 w 498"/>
                  <a:gd name="T9" fmla="*/ 2874 h 1061"/>
                  <a:gd name="T10" fmla="*/ 278 w 498"/>
                  <a:gd name="T11" fmla="*/ 2947 h 1061"/>
                  <a:gd name="T12" fmla="*/ 299 w 498"/>
                  <a:gd name="T13" fmla="*/ 3008 h 1061"/>
                  <a:gd name="T14" fmla="*/ 315 w 498"/>
                  <a:gd name="T15" fmla="*/ 3067 h 1061"/>
                  <a:gd name="T16" fmla="*/ 325 w 498"/>
                  <a:gd name="T17" fmla="*/ 3105 h 1061"/>
                  <a:gd name="T18" fmla="*/ 329 w 498"/>
                  <a:gd name="T19" fmla="*/ 3123 h 1061"/>
                  <a:gd name="T20" fmla="*/ 330 w 498"/>
                  <a:gd name="T21" fmla="*/ 3091 h 1061"/>
                  <a:gd name="T22" fmla="*/ 329 w 498"/>
                  <a:gd name="T23" fmla="*/ 3070 h 1061"/>
                  <a:gd name="T24" fmla="*/ 323 w 498"/>
                  <a:gd name="T25" fmla="*/ 3006 h 1061"/>
                  <a:gd name="T26" fmla="*/ 302 w 498"/>
                  <a:gd name="T27" fmla="*/ 2802 h 10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98" h="1061">
                    <a:moveTo>
                      <a:pt x="302" y="739"/>
                    </a:moveTo>
                    <a:lnTo>
                      <a:pt x="192" y="739"/>
                    </a:lnTo>
                    <a:lnTo>
                      <a:pt x="204" y="743"/>
                    </a:lnTo>
                    <a:lnTo>
                      <a:pt x="217" y="756"/>
                    </a:lnTo>
                    <a:lnTo>
                      <a:pt x="246" y="811"/>
                    </a:lnTo>
                    <a:lnTo>
                      <a:pt x="278" y="884"/>
                    </a:lnTo>
                    <a:lnTo>
                      <a:pt x="299" y="945"/>
                    </a:lnTo>
                    <a:lnTo>
                      <a:pt x="315" y="1004"/>
                    </a:lnTo>
                    <a:lnTo>
                      <a:pt x="325" y="1042"/>
                    </a:lnTo>
                    <a:lnTo>
                      <a:pt x="329" y="1060"/>
                    </a:lnTo>
                    <a:lnTo>
                      <a:pt x="330" y="1028"/>
                    </a:lnTo>
                    <a:lnTo>
                      <a:pt x="329" y="1007"/>
                    </a:lnTo>
                    <a:lnTo>
                      <a:pt x="323" y="943"/>
                    </a:lnTo>
                    <a:lnTo>
                      <a:pt x="302" y="739"/>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8720" name="Freeform 45"/>
              <p:cNvSpPr>
                <a:spLocks/>
              </p:cNvSpPr>
              <p:nvPr/>
            </p:nvSpPr>
            <p:spPr bwMode="auto">
              <a:xfrm>
                <a:off x="3997" y="2063"/>
                <a:ext cx="498" cy="1061"/>
              </a:xfrm>
              <a:custGeom>
                <a:avLst/>
                <a:gdLst>
                  <a:gd name="T0" fmla="*/ 119 w 498"/>
                  <a:gd name="T1" fmla="*/ 2063 h 1061"/>
                  <a:gd name="T2" fmla="*/ 122 w 498"/>
                  <a:gd name="T3" fmla="*/ 2140 h 1061"/>
                  <a:gd name="T4" fmla="*/ 131 w 498"/>
                  <a:gd name="T5" fmla="*/ 2219 h 1061"/>
                  <a:gd name="T6" fmla="*/ 142 w 498"/>
                  <a:gd name="T7" fmla="*/ 2279 h 1061"/>
                  <a:gd name="T8" fmla="*/ 150 w 498"/>
                  <a:gd name="T9" fmla="*/ 2321 h 1061"/>
                  <a:gd name="T10" fmla="*/ 153 w 498"/>
                  <a:gd name="T11" fmla="*/ 2341 h 1061"/>
                  <a:gd name="T12" fmla="*/ 163 w 498"/>
                  <a:gd name="T13" fmla="*/ 2419 h 1061"/>
                  <a:gd name="T14" fmla="*/ 164 w 498"/>
                  <a:gd name="T15" fmla="*/ 2438 h 1061"/>
                  <a:gd name="T16" fmla="*/ 163 w 498"/>
                  <a:gd name="T17" fmla="*/ 2458 h 1061"/>
                  <a:gd name="T18" fmla="*/ 161 w 498"/>
                  <a:gd name="T19" fmla="*/ 2478 h 1061"/>
                  <a:gd name="T20" fmla="*/ 158 w 498"/>
                  <a:gd name="T21" fmla="*/ 2497 h 1061"/>
                  <a:gd name="T22" fmla="*/ 154 w 498"/>
                  <a:gd name="T23" fmla="*/ 2517 h 1061"/>
                  <a:gd name="T24" fmla="*/ 6 w 498"/>
                  <a:gd name="T25" fmla="*/ 3056 h 1061"/>
                  <a:gd name="T26" fmla="*/ 1 w 498"/>
                  <a:gd name="T27" fmla="*/ 3077 h 1061"/>
                  <a:gd name="T28" fmla="*/ 0 w 498"/>
                  <a:gd name="T29" fmla="*/ 3092 h 1061"/>
                  <a:gd name="T30" fmla="*/ 9 w 498"/>
                  <a:gd name="T31" fmla="*/ 3075 h 1061"/>
                  <a:gd name="T32" fmla="*/ 18 w 498"/>
                  <a:gd name="T33" fmla="*/ 3057 h 1061"/>
                  <a:gd name="T34" fmla="*/ 27 w 498"/>
                  <a:gd name="T35" fmla="*/ 3040 h 1061"/>
                  <a:gd name="T36" fmla="*/ 37 w 498"/>
                  <a:gd name="T37" fmla="*/ 3022 h 1061"/>
                  <a:gd name="T38" fmla="*/ 67 w 498"/>
                  <a:gd name="T39" fmla="*/ 2970 h 1061"/>
                  <a:gd name="T40" fmla="*/ 109 w 498"/>
                  <a:gd name="T41" fmla="*/ 2905 h 1061"/>
                  <a:gd name="T42" fmla="*/ 143 w 498"/>
                  <a:gd name="T43" fmla="*/ 2854 h 1061"/>
                  <a:gd name="T44" fmla="*/ 180 w 498"/>
                  <a:gd name="T45" fmla="*/ 2806 h 1061"/>
                  <a:gd name="T46" fmla="*/ 192 w 498"/>
                  <a:gd name="T47" fmla="*/ 2802 h 1061"/>
                  <a:gd name="T48" fmla="*/ 302 w 498"/>
                  <a:gd name="T49" fmla="*/ 2802 h 1061"/>
                  <a:gd name="T50" fmla="*/ 297 w 498"/>
                  <a:gd name="T51" fmla="*/ 2750 h 1061"/>
                  <a:gd name="T52" fmla="*/ 290 w 498"/>
                  <a:gd name="T53" fmla="*/ 2684 h 1061"/>
                  <a:gd name="T54" fmla="*/ 285 w 498"/>
                  <a:gd name="T55" fmla="*/ 2620 h 1061"/>
                  <a:gd name="T56" fmla="*/ 284 w 498"/>
                  <a:gd name="T57" fmla="*/ 2580 h 1061"/>
                  <a:gd name="T58" fmla="*/ 284 w 498"/>
                  <a:gd name="T59" fmla="*/ 2560 h 1061"/>
                  <a:gd name="T60" fmla="*/ 286 w 498"/>
                  <a:gd name="T61" fmla="*/ 2540 h 1061"/>
                  <a:gd name="T62" fmla="*/ 291 w 498"/>
                  <a:gd name="T63" fmla="*/ 2520 h 1061"/>
                  <a:gd name="T64" fmla="*/ 304 w 498"/>
                  <a:gd name="T65" fmla="*/ 2509 h 1061"/>
                  <a:gd name="T66" fmla="*/ 322 w 498"/>
                  <a:gd name="T67" fmla="*/ 2505 h 1061"/>
                  <a:gd name="T68" fmla="*/ 403 w 498"/>
                  <a:gd name="T69" fmla="*/ 2505 h 1061"/>
                  <a:gd name="T70" fmla="*/ 383 w 498"/>
                  <a:gd name="T71" fmla="*/ 2491 h 1061"/>
                  <a:gd name="T72" fmla="*/ 333 w 498"/>
                  <a:gd name="T73" fmla="*/ 2449 h 1061"/>
                  <a:gd name="T74" fmla="*/ 288 w 498"/>
                  <a:gd name="T75" fmla="*/ 2404 h 1061"/>
                  <a:gd name="T76" fmla="*/ 247 w 498"/>
                  <a:gd name="T77" fmla="*/ 2356 h 1061"/>
                  <a:gd name="T78" fmla="*/ 212 w 498"/>
                  <a:gd name="T79" fmla="*/ 2304 h 1061"/>
                  <a:gd name="T80" fmla="*/ 181 w 498"/>
                  <a:gd name="T81" fmla="*/ 2249 h 1061"/>
                  <a:gd name="T82" fmla="*/ 156 w 498"/>
                  <a:gd name="T83" fmla="*/ 2190 h 1061"/>
                  <a:gd name="T84" fmla="*/ 135 w 498"/>
                  <a:gd name="T85" fmla="*/ 2128 h 1061"/>
                  <a:gd name="T86" fmla="*/ 126 w 498"/>
                  <a:gd name="T87" fmla="*/ 2096 h 1061"/>
                  <a:gd name="T88" fmla="*/ 119 w 498"/>
                  <a:gd name="T89" fmla="*/ 2063 h 106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8" h="1061">
                    <a:moveTo>
                      <a:pt x="119" y="0"/>
                    </a:moveTo>
                    <a:lnTo>
                      <a:pt x="122" y="77"/>
                    </a:lnTo>
                    <a:lnTo>
                      <a:pt x="131" y="156"/>
                    </a:lnTo>
                    <a:lnTo>
                      <a:pt x="142" y="216"/>
                    </a:lnTo>
                    <a:lnTo>
                      <a:pt x="150" y="258"/>
                    </a:lnTo>
                    <a:lnTo>
                      <a:pt x="153" y="278"/>
                    </a:lnTo>
                    <a:lnTo>
                      <a:pt x="163" y="356"/>
                    </a:lnTo>
                    <a:lnTo>
                      <a:pt x="164" y="375"/>
                    </a:lnTo>
                    <a:lnTo>
                      <a:pt x="163" y="395"/>
                    </a:lnTo>
                    <a:lnTo>
                      <a:pt x="161" y="415"/>
                    </a:lnTo>
                    <a:lnTo>
                      <a:pt x="158" y="434"/>
                    </a:lnTo>
                    <a:lnTo>
                      <a:pt x="154" y="454"/>
                    </a:lnTo>
                    <a:lnTo>
                      <a:pt x="6" y="993"/>
                    </a:lnTo>
                    <a:lnTo>
                      <a:pt x="1" y="1014"/>
                    </a:lnTo>
                    <a:lnTo>
                      <a:pt x="0" y="1029"/>
                    </a:lnTo>
                    <a:lnTo>
                      <a:pt x="9" y="1012"/>
                    </a:lnTo>
                    <a:lnTo>
                      <a:pt x="18" y="994"/>
                    </a:lnTo>
                    <a:lnTo>
                      <a:pt x="27" y="977"/>
                    </a:lnTo>
                    <a:lnTo>
                      <a:pt x="37" y="959"/>
                    </a:lnTo>
                    <a:lnTo>
                      <a:pt x="67" y="907"/>
                    </a:lnTo>
                    <a:lnTo>
                      <a:pt x="109" y="842"/>
                    </a:lnTo>
                    <a:lnTo>
                      <a:pt x="143" y="791"/>
                    </a:lnTo>
                    <a:lnTo>
                      <a:pt x="180" y="743"/>
                    </a:lnTo>
                    <a:lnTo>
                      <a:pt x="192" y="739"/>
                    </a:lnTo>
                    <a:lnTo>
                      <a:pt x="302" y="739"/>
                    </a:lnTo>
                    <a:lnTo>
                      <a:pt x="297" y="687"/>
                    </a:lnTo>
                    <a:lnTo>
                      <a:pt x="290" y="621"/>
                    </a:lnTo>
                    <a:lnTo>
                      <a:pt x="285" y="557"/>
                    </a:lnTo>
                    <a:lnTo>
                      <a:pt x="284" y="517"/>
                    </a:lnTo>
                    <a:lnTo>
                      <a:pt x="284" y="497"/>
                    </a:lnTo>
                    <a:lnTo>
                      <a:pt x="286" y="477"/>
                    </a:lnTo>
                    <a:lnTo>
                      <a:pt x="291" y="457"/>
                    </a:lnTo>
                    <a:lnTo>
                      <a:pt x="304" y="446"/>
                    </a:lnTo>
                    <a:lnTo>
                      <a:pt x="322" y="442"/>
                    </a:lnTo>
                    <a:lnTo>
                      <a:pt x="403" y="442"/>
                    </a:lnTo>
                    <a:lnTo>
                      <a:pt x="383" y="428"/>
                    </a:lnTo>
                    <a:lnTo>
                      <a:pt x="333" y="386"/>
                    </a:lnTo>
                    <a:lnTo>
                      <a:pt x="288" y="341"/>
                    </a:lnTo>
                    <a:lnTo>
                      <a:pt x="247" y="293"/>
                    </a:lnTo>
                    <a:lnTo>
                      <a:pt x="212" y="241"/>
                    </a:lnTo>
                    <a:lnTo>
                      <a:pt x="181" y="186"/>
                    </a:lnTo>
                    <a:lnTo>
                      <a:pt x="156" y="127"/>
                    </a:lnTo>
                    <a:lnTo>
                      <a:pt x="135" y="65"/>
                    </a:lnTo>
                    <a:lnTo>
                      <a:pt x="126" y="33"/>
                    </a:lnTo>
                    <a:lnTo>
                      <a:pt x="119" y="0"/>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8721" name="Freeform 44"/>
              <p:cNvSpPr>
                <a:spLocks/>
              </p:cNvSpPr>
              <p:nvPr/>
            </p:nvSpPr>
            <p:spPr bwMode="auto">
              <a:xfrm>
                <a:off x="3997" y="2063"/>
                <a:ext cx="498" cy="1061"/>
              </a:xfrm>
              <a:custGeom>
                <a:avLst/>
                <a:gdLst>
                  <a:gd name="T0" fmla="*/ 403 w 498"/>
                  <a:gd name="T1" fmla="*/ 2505 h 1061"/>
                  <a:gd name="T2" fmla="*/ 322 w 498"/>
                  <a:gd name="T3" fmla="*/ 2505 h 1061"/>
                  <a:gd name="T4" fmla="*/ 346 w 498"/>
                  <a:gd name="T5" fmla="*/ 2510 h 1061"/>
                  <a:gd name="T6" fmla="*/ 384 w 498"/>
                  <a:gd name="T7" fmla="*/ 2524 h 1061"/>
                  <a:gd name="T8" fmla="*/ 497 w 498"/>
                  <a:gd name="T9" fmla="*/ 2564 h 1061"/>
                  <a:gd name="T10" fmla="*/ 467 w 498"/>
                  <a:gd name="T11" fmla="*/ 2547 h 1061"/>
                  <a:gd name="T12" fmla="*/ 438 w 498"/>
                  <a:gd name="T13" fmla="*/ 2529 h 1061"/>
                  <a:gd name="T14" fmla="*/ 410 w 498"/>
                  <a:gd name="T15" fmla="*/ 2510 h 1061"/>
                  <a:gd name="T16" fmla="*/ 403 w 498"/>
                  <a:gd name="T17" fmla="*/ 2505 h 10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8" h="1061">
                    <a:moveTo>
                      <a:pt x="403" y="442"/>
                    </a:moveTo>
                    <a:lnTo>
                      <a:pt x="322" y="442"/>
                    </a:lnTo>
                    <a:lnTo>
                      <a:pt x="346" y="447"/>
                    </a:lnTo>
                    <a:lnTo>
                      <a:pt x="384" y="461"/>
                    </a:lnTo>
                    <a:lnTo>
                      <a:pt x="497" y="501"/>
                    </a:lnTo>
                    <a:lnTo>
                      <a:pt x="467" y="484"/>
                    </a:lnTo>
                    <a:lnTo>
                      <a:pt x="438" y="466"/>
                    </a:lnTo>
                    <a:lnTo>
                      <a:pt x="410" y="447"/>
                    </a:lnTo>
                    <a:lnTo>
                      <a:pt x="403" y="442"/>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8683" name="Group 40"/>
            <p:cNvGrpSpPr>
              <a:grpSpLocks/>
            </p:cNvGrpSpPr>
            <p:nvPr/>
          </p:nvGrpSpPr>
          <p:grpSpPr bwMode="auto">
            <a:xfrm>
              <a:off x="5036" y="0"/>
              <a:ext cx="4592" cy="2441"/>
              <a:chOff x="5036" y="0"/>
              <a:chExt cx="4592" cy="2441"/>
            </a:xfrm>
          </p:grpSpPr>
          <p:sp>
            <p:nvSpPr>
              <p:cNvPr id="28717" name="Freeform 42"/>
              <p:cNvSpPr>
                <a:spLocks/>
              </p:cNvSpPr>
              <p:nvPr/>
            </p:nvSpPr>
            <p:spPr bwMode="auto">
              <a:xfrm>
                <a:off x="5036" y="0"/>
                <a:ext cx="4592" cy="2441"/>
              </a:xfrm>
              <a:custGeom>
                <a:avLst/>
                <a:gdLst>
                  <a:gd name="T0" fmla="*/ 226 w 4592"/>
                  <a:gd name="T1" fmla="*/ 0 h 2441"/>
                  <a:gd name="T2" fmla="*/ 152 w 4592"/>
                  <a:gd name="T3" fmla="*/ 0 h 2441"/>
                  <a:gd name="T4" fmla="*/ 74 w 4592"/>
                  <a:gd name="T5" fmla="*/ 7 h 2441"/>
                  <a:gd name="T6" fmla="*/ 19 w 4592"/>
                  <a:gd name="T7" fmla="*/ 40 h 2441"/>
                  <a:gd name="T8" fmla="*/ 1 w 4592"/>
                  <a:gd name="T9" fmla="*/ 121 h 2441"/>
                  <a:gd name="T10" fmla="*/ 0 w 4592"/>
                  <a:gd name="T11" fmla="*/ 186 h 2441"/>
                  <a:gd name="T12" fmla="*/ 0 w 4592"/>
                  <a:gd name="T13" fmla="*/ 2255 h 2441"/>
                  <a:gd name="T14" fmla="*/ 1 w 4592"/>
                  <a:gd name="T15" fmla="*/ 2319 h 2441"/>
                  <a:gd name="T16" fmla="*/ 11 w 4592"/>
                  <a:gd name="T17" fmla="*/ 2385 h 2441"/>
                  <a:gd name="T18" fmla="*/ 55 w 4592"/>
                  <a:gd name="T19" fmla="*/ 2428 h 2441"/>
                  <a:gd name="T20" fmla="*/ 120 w 4592"/>
                  <a:gd name="T21" fmla="*/ 2439 h 2441"/>
                  <a:gd name="T22" fmla="*/ 185 w 4592"/>
                  <a:gd name="T23" fmla="*/ 2440 h 2441"/>
                  <a:gd name="T24" fmla="*/ 4405 w 4592"/>
                  <a:gd name="T25" fmla="*/ 2440 h 2441"/>
                  <a:gd name="T26" fmla="*/ 4440 w 4592"/>
                  <a:gd name="T27" fmla="*/ 2440 h 2441"/>
                  <a:gd name="T28" fmla="*/ 4518 w 4592"/>
                  <a:gd name="T29" fmla="*/ 2434 h 2441"/>
                  <a:gd name="T30" fmla="*/ 4573 w 4592"/>
                  <a:gd name="T31" fmla="*/ 2400 h 2441"/>
                  <a:gd name="T32" fmla="*/ 4590 w 4592"/>
                  <a:gd name="T33" fmla="*/ 2320 h 2441"/>
                  <a:gd name="T34" fmla="*/ 4592 w 4592"/>
                  <a:gd name="T35" fmla="*/ 2255 h 2441"/>
                  <a:gd name="T36" fmla="*/ 4592 w 4592"/>
                  <a:gd name="T37" fmla="*/ 186 h 2441"/>
                  <a:gd name="T38" fmla="*/ 4590 w 4592"/>
                  <a:gd name="T39" fmla="*/ 122 h 2441"/>
                  <a:gd name="T40" fmla="*/ 4580 w 4592"/>
                  <a:gd name="T41" fmla="*/ 56 h 2441"/>
                  <a:gd name="T42" fmla="*/ 4537 w 4592"/>
                  <a:gd name="T43" fmla="*/ 12 h 2441"/>
                  <a:gd name="T44" fmla="*/ 4471 w 4592"/>
                  <a:gd name="T45" fmla="*/ 2 h 2441"/>
                  <a:gd name="T46" fmla="*/ 4406 w 4592"/>
                  <a:gd name="T47" fmla="*/ 0 h 2441"/>
                  <a:gd name="T48" fmla="*/ 226 w 4592"/>
                  <a:gd name="T49" fmla="*/ 0 h 244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92" h="2441">
                    <a:moveTo>
                      <a:pt x="226" y="0"/>
                    </a:moveTo>
                    <a:lnTo>
                      <a:pt x="152" y="0"/>
                    </a:lnTo>
                    <a:lnTo>
                      <a:pt x="74" y="7"/>
                    </a:lnTo>
                    <a:lnTo>
                      <a:pt x="19" y="40"/>
                    </a:lnTo>
                    <a:lnTo>
                      <a:pt x="1" y="121"/>
                    </a:lnTo>
                    <a:lnTo>
                      <a:pt x="0" y="186"/>
                    </a:lnTo>
                    <a:lnTo>
                      <a:pt x="0" y="2255"/>
                    </a:lnTo>
                    <a:lnTo>
                      <a:pt x="1" y="2319"/>
                    </a:lnTo>
                    <a:lnTo>
                      <a:pt x="11" y="2385"/>
                    </a:lnTo>
                    <a:lnTo>
                      <a:pt x="55" y="2428"/>
                    </a:lnTo>
                    <a:lnTo>
                      <a:pt x="120" y="2439"/>
                    </a:lnTo>
                    <a:lnTo>
                      <a:pt x="185" y="2440"/>
                    </a:lnTo>
                    <a:lnTo>
                      <a:pt x="4405" y="2440"/>
                    </a:lnTo>
                    <a:lnTo>
                      <a:pt x="4440" y="2440"/>
                    </a:lnTo>
                    <a:lnTo>
                      <a:pt x="4518" y="2434"/>
                    </a:lnTo>
                    <a:lnTo>
                      <a:pt x="4573" y="2400"/>
                    </a:lnTo>
                    <a:lnTo>
                      <a:pt x="4590" y="2320"/>
                    </a:lnTo>
                    <a:lnTo>
                      <a:pt x="4592" y="2255"/>
                    </a:lnTo>
                    <a:lnTo>
                      <a:pt x="4592" y="186"/>
                    </a:lnTo>
                    <a:lnTo>
                      <a:pt x="4590" y="122"/>
                    </a:lnTo>
                    <a:lnTo>
                      <a:pt x="4580" y="56"/>
                    </a:lnTo>
                    <a:lnTo>
                      <a:pt x="4537" y="12"/>
                    </a:lnTo>
                    <a:lnTo>
                      <a:pt x="4471" y="2"/>
                    </a:lnTo>
                    <a:lnTo>
                      <a:pt x="4406" y="0"/>
                    </a:lnTo>
                    <a:lnTo>
                      <a:pt x="226" y="0"/>
                    </a:lnTo>
                    <a:close/>
                  </a:path>
                </a:pathLst>
              </a:custGeom>
              <a:solidFill>
                <a:srgbClr val="0076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pic>
            <p:nvPicPr>
              <p:cNvPr id="28718" name="Picture 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26" y="342"/>
                <a:ext cx="1384" cy="1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684" name="Group 38"/>
            <p:cNvGrpSpPr>
              <a:grpSpLocks/>
            </p:cNvGrpSpPr>
            <p:nvPr/>
          </p:nvGrpSpPr>
          <p:grpSpPr bwMode="auto">
            <a:xfrm>
              <a:off x="5036" y="2811"/>
              <a:ext cx="4592" cy="2441"/>
              <a:chOff x="5036" y="2811"/>
              <a:chExt cx="4592" cy="2441"/>
            </a:xfrm>
          </p:grpSpPr>
          <p:sp>
            <p:nvSpPr>
              <p:cNvPr id="28716" name="Freeform 39"/>
              <p:cNvSpPr>
                <a:spLocks/>
              </p:cNvSpPr>
              <p:nvPr/>
            </p:nvSpPr>
            <p:spPr bwMode="auto">
              <a:xfrm>
                <a:off x="5036" y="2811"/>
                <a:ext cx="4592" cy="2441"/>
              </a:xfrm>
              <a:custGeom>
                <a:avLst/>
                <a:gdLst>
                  <a:gd name="T0" fmla="*/ 226 w 4592"/>
                  <a:gd name="T1" fmla="*/ 2811 h 2441"/>
                  <a:gd name="T2" fmla="*/ 152 w 4592"/>
                  <a:gd name="T3" fmla="*/ 2811 h 2441"/>
                  <a:gd name="T4" fmla="*/ 74 w 4592"/>
                  <a:gd name="T5" fmla="*/ 2818 h 2441"/>
                  <a:gd name="T6" fmla="*/ 19 w 4592"/>
                  <a:gd name="T7" fmla="*/ 2851 h 2441"/>
                  <a:gd name="T8" fmla="*/ 1 w 4592"/>
                  <a:gd name="T9" fmla="*/ 2931 h 2441"/>
                  <a:gd name="T10" fmla="*/ 0 w 4592"/>
                  <a:gd name="T11" fmla="*/ 2996 h 2441"/>
                  <a:gd name="T12" fmla="*/ 0 w 4592"/>
                  <a:gd name="T13" fmla="*/ 5065 h 2441"/>
                  <a:gd name="T14" fmla="*/ 1 w 4592"/>
                  <a:gd name="T15" fmla="*/ 5129 h 2441"/>
                  <a:gd name="T16" fmla="*/ 11 w 4592"/>
                  <a:gd name="T17" fmla="*/ 5196 h 2441"/>
                  <a:gd name="T18" fmla="*/ 55 w 4592"/>
                  <a:gd name="T19" fmla="*/ 5239 h 2441"/>
                  <a:gd name="T20" fmla="*/ 120 w 4592"/>
                  <a:gd name="T21" fmla="*/ 5250 h 2441"/>
                  <a:gd name="T22" fmla="*/ 185 w 4592"/>
                  <a:gd name="T23" fmla="*/ 5251 h 2441"/>
                  <a:gd name="T24" fmla="*/ 4405 w 4592"/>
                  <a:gd name="T25" fmla="*/ 5251 h 2441"/>
                  <a:gd name="T26" fmla="*/ 4440 w 4592"/>
                  <a:gd name="T27" fmla="*/ 5251 h 2441"/>
                  <a:gd name="T28" fmla="*/ 4518 w 4592"/>
                  <a:gd name="T29" fmla="*/ 5244 h 2441"/>
                  <a:gd name="T30" fmla="*/ 4573 w 4592"/>
                  <a:gd name="T31" fmla="*/ 5211 h 2441"/>
                  <a:gd name="T32" fmla="*/ 4590 w 4592"/>
                  <a:gd name="T33" fmla="*/ 5130 h 2441"/>
                  <a:gd name="T34" fmla="*/ 4592 w 4592"/>
                  <a:gd name="T35" fmla="*/ 5065 h 2441"/>
                  <a:gd name="T36" fmla="*/ 4592 w 4592"/>
                  <a:gd name="T37" fmla="*/ 2996 h 2441"/>
                  <a:gd name="T38" fmla="*/ 4590 w 4592"/>
                  <a:gd name="T39" fmla="*/ 2932 h 2441"/>
                  <a:gd name="T40" fmla="*/ 4580 w 4592"/>
                  <a:gd name="T41" fmla="*/ 2866 h 2441"/>
                  <a:gd name="T42" fmla="*/ 4537 w 4592"/>
                  <a:gd name="T43" fmla="*/ 2823 h 2441"/>
                  <a:gd name="T44" fmla="*/ 4471 w 4592"/>
                  <a:gd name="T45" fmla="*/ 2812 h 2441"/>
                  <a:gd name="T46" fmla="*/ 4406 w 4592"/>
                  <a:gd name="T47" fmla="*/ 2811 h 2441"/>
                  <a:gd name="T48" fmla="*/ 226 w 4592"/>
                  <a:gd name="T49" fmla="*/ 2811 h 244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92" h="2441">
                    <a:moveTo>
                      <a:pt x="226" y="0"/>
                    </a:moveTo>
                    <a:lnTo>
                      <a:pt x="152" y="0"/>
                    </a:lnTo>
                    <a:lnTo>
                      <a:pt x="74" y="7"/>
                    </a:lnTo>
                    <a:lnTo>
                      <a:pt x="19" y="40"/>
                    </a:lnTo>
                    <a:lnTo>
                      <a:pt x="1" y="120"/>
                    </a:lnTo>
                    <a:lnTo>
                      <a:pt x="0" y="185"/>
                    </a:lnTo>
                    <a:lnTo>
                      <a:pt x="0" y="2254"/>
                    </a:lnTo>
                    <a:lnTo>
                      <a:pt x="1" y="2318"/>
                    </a:lnTo>
                    <a:lnTo>
                      <a:pt x="11" y="2385"/>
                    </a:lnTo>
                    <a:lnTo>
                      <a:pt x="55" y="2428"/>
                    </a:lnTo>
                    <a:lnTo>
                      <a:pt x="120" y="2439"/>
                    </a:lnTo>
                    <a:lnTo>
                      <a:pt x="185" y="2440"/>
                    </a:lnTo>
                    <a:lnTo>
                      <a:pt x="4405" y="2440"/>
                    </a:lnTo>
                    <a:lnTo>
                      <a:pt x="4440" y="2440"/>
                    </a:lnTo>
                    <a:lnTo>
                      <a:pt x="4518" y="2433"/>
                    </a:lnTo>
                    <a:lnTo>
                      <a:pt x="4573" y="2400"/>
                    </a:lnTo>
                    <a:lnTo>
                      <a:pt x="4590" y="2319"/>
                    </a:lnTo>
                    <a:lnTo>
                      <a:pt x="4592" y="2254"/>
                    </a:lnTo>
                    <a:lnTo>
                      <a:pt x="4592" y="185"/>
                    </a:lnTo>
                    <a:lnTo>
                      <a:pt x="4590" y="121"/>
                    </a:lnTo>
                    <a:lnTo>
                      <a:pt x="4580" y="55"/>
                    </a:lnTo>
                    <a:lnTo>
                      <a:pt x="4537" y="12"/>
                    </a:lnTo>
                    <a:lnTo>
                      <a:pt x="4471" y="1"/>
                    </a:lnTo>
                    <a:lnTo>
                      <a:pt x="4406" y="0"/>
                    </a:lnTo>
                    <a:lnTo>
                      <a:pt x="226" y="0"/>
                    </a:lnTo>
                    <a:close/>
                  </a:path>
                </a:pathLst>
              </a:custGeom>
              <a:solidFill>
                <a:srgbClr val="009E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8685" name="Group 36"/>
            <p:cNvGrpSpPr>
              <a:grpSpLocks/>
            </p:cNvGrpSpPr>
            <p:nvPr/>
          </p:nvGrpSpPr>
          <p:grpSpPr bwMode="auto">
            <a:xfrm>
              <a:off x="7643" y="3616"/>
              <a:ext cx="545" cy="953"/>
              <a:chOff x="7643" y="3616"/>
              <a:chExt cx="545" cy="953"/>
            </a:xfrm>
          </p:grpSpPr>
          <p:sp>
            <p:nvSpPr>
              <p:cNvPr id="28715" name="Freeform 37"/>
              <p:cNvSpPr>
                <a:spLocks/>
              </p:cNvSpPr>
              <p:nvPr/>
            </p:nvSpPr>
            <p:spPr bwMode="auto">
              <a:xfrm>
                <a:off x="7643" y="3616"/>
                <a:ext cx="545" cy="953"/>
              </a:xfrm>
              <a:custGeom>
                <a:avLst/>
                <a:gdLst>
                  <a:gd name="T0" fmla="*/ 428 w 545"/>
                  <a:gd name="T1" fmla="*/ 3616 h 953"/>
                  <a:gd name="T2" fmla="*/ 350 w 545"/>
                  <a:gd name="T3" fmla="*/ 3632 h 953"/>
                  <a:gd name="T4" fmla="*/ 297 w 545"/>
                  <a:gd name="T5" fmla="*/ 3664 h 953"/>
                  <a:gd name="T6" fmla="*/ 250 w 545"/>
                  <a:gd name="T7" fmla="*/ 3708 h 953"/>
                  <a:gd name="T8" fmla="*/ 209 w 545"/>
                  <a:gd name="T9" fmla="*/ 3758 h 953"/>
                  <a:gd name="T10" fmla="*/ 175 w 545"/>
                  <a:gd name="T11" fmla="*/ 3811 h 953"/>
                  <a:gd name="T12" fmla="*/ 136 w 545"/>
                  <a:gd name="T13" fmla="*/ 3881 h 953"/>
                  <a:gd name="T14" fmla="*/ 111 w 545"/>
                  <a:gd name="T15" fmla="*/ 3940 h 953"/>
                  <a:gd name="T16" fmla="*/ 89 w 545"/>
                  <a:gd name="T17" fmla="*/ 4015 h 953"/>
                  <a:gd name="T18" fmla="*/ 75 w 545"/>
                  <a:gd name="T19" fmla="*/ 4090 h 953"/>
                  <a:gd name="T20" fmla="*/ 63 w 545"/>
                  <a:gd name="T21" fmla="*/ 4169 h 953"/>
                  <a:gd name="T22" fmla="*/ 60 w 545"/>
                  <a:gd name="T23" fmla="*/ 4189 h 953"/>
                  <a:gd name="T24" fmla="*/ 43 w 545"/>
                  <a:gd name="T25" fmla="*/ 4260 h 953"/>
                  <a:gd name="T26" fmla="*/ 31 w 545"/>
                  <a:gd name="T27" fmla="*/ 4299 h 953"/>
                  <a:gd name="T28" fmla="*/ 25 w 545"/>
                  <a:gd name="T29" fmla="*/ 4319 h 953"/>
                  <a:gd name="T30" fmla="*/ 9 w 545"/>
                  <a:gd name="T31" fmla="*/ 4380 h 953"/>
                  <a:gd name="T32" fmla="*/ 0 w 545"/>
                  <a:gd name="T33" fmla="*/ 4457 h 953"/>
                  <a:gd name="T34" fmla="*/ 1 w 545"/>
                  <a:gd name="T35" fmla="*/ 4475 h 953"/>
                  <a:gd name="T36" fmla="*/ 28 w 545"/>
                  <a:gd name="T37" fmla="*/ 4536 h 953"/>
                  <a:gd name="T38" fmla="*/ 99 w 545"/>
                  <a:gd name="T39" fmla="*/ 4568 h 953"/>
                  <a:gd name="T40" fmla="*/ 122 w 545"/>
                  <a:gd name="T41" fmla="*/ 4567 h 953"/>
                  <a:gd name="T42" fmla="*/ 188 w 545"/>
                  <a:gd name="T43" fmla="*/ 4560 h 953"/>
                  <a:gd name="T44" fmla="*/ 246 w 545"/>
                  <a:gd name="T45" fmla="*/ 4549 h 953"/>
                  <a:gd name="T46" fmla="*/ 263 w 545"/>
                  <a:gd name="T47" fmla="*/ 4546 h 953"/>
                  <a:gd name="T48" fmla="*/ 279 w 545"/>
                  <a:gd name="T49" fmla="*/ 4543 h 953"/>
                  <a:gd name="T50" fmla="*/ 330 w 545"/>
                  <a:gd name="T51" fmla="*/ 4539 h 953"/>
                  <a:gd name="T52" fmla="*/ 354 w 545"/>
                  <a:gd name="T53" fmla="*/ 4537 h 953"/>
                  <a:gd name="T54" fmla="*/ 415 w 545"/>
                  <a:gd name="T55" fmla="*/ 4524 h 953"/>
                  <a:gd name="T56" fmla="*/ 474 w 545"/>
                  <a:gd name="T57" fmla="*/ 4482 h 953"/>
                  <a:gd name="T58" fmla="*/ 499 w 545"/>
                  <a:gd name="T59" fmla="*/ 4421 h 953"/>
                  <a:gd name="T60" fmla="*/ 510 w 545"/>
                  <a:gd name="T61" fmla="*/ 4359 h 953"/>
                  <a:gd name="T62" fmla="*/ 516 w 545"/>
                  <a:gd name="T63" fmla="*/ 4298 h 953"/>
                  <a:gd name="T64" fmla="*/ 520 w 545"/>
                  <a:gd name="T65" fmla="*/ 4200 h 953"/>
                  <a:gd name="T66" fmla="*/ 521 w 545"/>
                  <a:gd name="T67" fmla="*/ 4181 h 953"/>
                  <a:gd name="T68" fmla="*/ 522 w 545"/>
                  <a:gd name="T69" fmla="*/ 4162 h 953"/>
                  <a:gd name="T70" fmla="*/ 523 w 545"/>
                  <a:gd name="T71" fmla="*/ 4143 h 953"/>
                  <a:gd name="T72" fmla="*/ 526 w 545"/>
                  <a:gd name="T73" fmla="*/ 4105 h 953"/>
                  <a:gd name="T74" fmla="*/ 527 w 545"/>
                  <a:gd name="T75" fmla="*/ 4085 h 953"/>
                  <a:gd name="T76" fmla="*/ 527 w 545"/>
                  <a:gd name="T77" fmla="*/ 4071 h 953"/>
                  <a:gd name="T78" fmla="*/ 527 w 545"/>
                  <a:gd name="T79" fmla="*/ 4023 h 953"/>
                  <a:gd name="T80" fmla="*/ 526 w 545"/>
                  <a:gd name="T81" fmla="*/ 3996 h 953"/>
                  <a:gd name="T82" fmla="*/ 526 w 545"/>
                  <a:gd name="T83" fmla="*/ 3978 h 953"/>
                  <a:gd name="T84" fmla="*/ 529 w 545"/>
                  <a:gd name="T85" fmla="*/ 3901 h 953"/>
                  <a:gd name="T86" fmla="*/ 544 w 545"/>
                  <a:gd name="T87" fmla="*/ 3831 h 953"/>
                  <a:gd name="T88" fmla="*/ 539 w 545"/>
                  <a:gd name="T89" fmla="*/ 3821 h 953"/>
                  <a:gd name="T90" fmla="*/ 523 w 545"/>
                  <a:gd name="T91" fmla="*/ 3749 h 953"/>
                  <a:gd name="T92" fmla="*/ 521 w 545"/>
                  <a:gd name="T93" fmla="*/ 3729 h 953"/>
                  <a:gd name="T94" fmla="*/ 518 w 545"/>
                  <a:gd name="T95" fmla="*/ 3710 h 953"/>
                  <a:gd name="T96" fmla="*/ 494 w 545"/>
                  <a:gd name="T97" fmla="*/ 3643 h 953"/>
                  <a:gd name="T98" fmla="*/ 447 w 545"/>
                  <a:gd name="T99" fmla="*/ 3617 h 953"/>
                  <a:gd name="T100" fmla="*/ 428 w 545"/>
                  <a:gd name="T101" fmla="*/ 3616 h 95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45" h="953">
                    <a:moveTo>
                      <a:pt x="428" y="0"/>
                    </a:moveTo>
                    <a:lnTo>
                      <a:pt x="350" y="16"/>
                    </a:lnTo>
                    <a:lnTo>
                      <a:pt x="297" y="48"/>
                    </a:lnTo>
                    <a:lnTo>
                      <a:pt x="250" y="92"/>
                    </a:lnTo>
                    <a:lnTo>
                      <a:pt x="209" y="142"/>
                    </a:lnTo>
                    <a:lnTo>
                      <a:pt x="175" y="195"/>
                    </a:lnTo>
                    <a:lnTo>
                      <a:pt x="136" y="265"/>
                    </a:lnTo>
                    <a:lnTo>
                      <a:pt x="111" y="324"/>
                    </a:lnTo>
                    <a:lnTo>
                      <a:pt x="89" y="399"/>
                    </a:lnTo>
                    <a:lnTo>
                      <a:pt x="75" y="474"/>
                    </a:lnTo>
                    <a:lnTo>
                      <a:pt x="63" y="553"/>
                    </a:lnTo>
                    <a:lnTo>
                      <a:pt x="60" y="573"/>
                    </a:lnTo>
                    <a:lnTo>
                      <a:pt x="43" y="644"/>
                    </a:lnTo>
                    <a:lnTo>
                      <a:pt x="31" y="683"/>
                    </a:lnTo>
                    <a:lnTo>
                      <a:pt x="25" y="703"/>
                    </a:lnTo>
                    <a:lnTo>
                      <a:pt x="9" y="764"/>
                    </a:lnTo>
                    <a:lnTo>
                      <a:pt x="0" y="841"/>
                    </a:lnTo>
                    <a:lnTo>
                      <a:pt x="1" y="859"/>
                    </a:lnTo>
                    <a:lnTo>
                      <a:pt x="28" y="920"/>
                    </a:lnTo>
                    <a:lnTo>
                      <a:pt x="99" y="952"/>
                    </a:lnTo>
                    <a:lnTo>
                      <a:pt x="122" y="951"/>
                    </a:lnTo>
                    <a:lnTo>
                      <a:pt x="188" y="944"/>
                    </a:lnTo>
                    <a:lnTo>
                      <a:pt x="246" y="933"/>
                    </a:lnTo>
                    <a:lnTo>
                      <a:pt x="263" y="930"/>
                    </a:lnTo>
                    <a:lnTo>
                      <a:pt x="279" y="927"/>
                    </a:lnTo>
                    <a:lnTo>
                      <a:pt x="330" y="923"/>
                    </a:lnTo>
                    <a:lnTo>
                      <a:pt x="354" y="921"/>
                    </a:lnTo>
                    <a:lnTo>
                      <a:pt x="415" y="908"/>
                    </a:lnTo>
                    <a:lnTo>
                      <a:pt x="474" y="866"/>
                    </a:lnTo>
                    <a:lnTo>
                      <a:pt x="499" y="805"/>
                    </a:lnTo>
                    <a:lnTo>
                      <a:pt x="510" y="743"/>
                    </a:lnTo>
                    <a:lnTo>
                      <a:pt x="516" y="682"/>
                    </a:lnTo>
                    <a:lnTo>
                      <a:pt x="520" y="584"/>
                    </a:lnTo>
                    <a:lnTo>
                      <a:pt x="521" y="565"/>
                    </a:lnTo>
                    <a:lnTo>
                      <a:pt x="522" y="546"/>
                    </a:lnTo>
                    <a:lnTo>
                      <a:pt x="523" y="527"/>
                    </a:lnTo>
                    <a:lnTo>
                      <a:pt x="526" y="489"/>
                    </a:lnTo>
                    <a:lnTo>
                      <a:pt x="527" y="469"/>
                    </a:lnTo>
                    <a:lnTo>
                      <a:pt x="527" y="455"/>
                    </a:lnTo>
                    <a:lnTo>
                      <a:pt x="527" y="407"/>
                    </a:lnTo>
                    <a:lnTo>
                      <a:pt x="526" y="380"/>
                    </a:lnTo>
                    <a:lnTo>
                      <a:pt x="526" y="362"/>
                    </a:lnTo>
                    <a:lnTo>
                      <a:pt x="529" y="285"/>
                    </a:lnTo>
                    <a:lnTo>
                      <a:pt x="544" y="215"/>
                    </a:lnTo>
                    <a:lnTo>
                      <a:pt x="539" y="205"/>
                    </a:lnTo>
                    <a:lnTo>
                      <a:pt x="523" y="133"/>
                    </a:lnTo>
                    <a:lnTo>
                      <a:pt x="521" y="113"/>
                    </a:lnTo>
                    <a:lnTo>
                      <a:pt x="518" y="94"/>
                    </a:lnTo>
                    <a:lnTo>
                      <a:pt x="494" y="27"/>
                    </a:lnTo>
                    <a:lnTo>
                      <a:pt x="447" y="1"/>
                    </a:lnTo>
                    <a:lnTo>
                      <a:pt x="42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8686" name="Group 34"/>
            <p:cNvGrpSpPr>
              <a:grpSpLocks/>
            </p:cNvGrpSpPr>
            <p:nvPr/>
          </p:nvGrpSpPr>
          <p:grpSpPr bwMode="auto">
            <a:xfrm>
              <a:off x="8238" y="3603"/>
              <a:ext cx="574" cy="953"/>
              <a:chOff x="8238" y="3603"/>
              <a:chExt cx="574" cy="953"/>
            </a:xfrm>
          </p:grpSpPr>
          <p:sp>
            <p:nvSpPr>
              <p:cNvPr id="28714" name="Freeform 35"/>
              <p:cNvSpPr>
                <a:spLocks/>
              </p:cNvSpPr>
              <p:nvPr/>
            </p:nvSpPr>
            <p:spPr bwMode="auto">
              <a:xfrm>
                <a:off x="8238" y="3603"/>
                <a:ext cx="574" cy="953"/>
              </a:xfrm>
              <a:custGeom>
                <a:avLst/>
                <a:gdLst>
                  <a:gd name="T0" fmla="*/ 125 w 574"/>
                  <a:gd name="T1" fmla="*/ 3603 h 953"/>
                  <a:gd name="T2" fmla="*/ 66 w 574"/>
                  <a:gd name="T3" fmla="*/ 3619 h 953"/>
                  <a:gd name="T4" fmla="*/ 33 w 574"/>
                  <a:gd name="T5" fmla="*/ 3678 h 953"/>
                  <a:gd name="T6" fmla="*/ 24 w 574"/>
                  <a:gd name="T7" fmla="*/ 3735 h 953"/>
                  <a:gd name="T8" fmla="*/ 22 w 574"/>
                  <a:gd name="T9" fmla="*/ 3754 h 953"/>
                  <a:gd name="T10" fmla="*/ 19 w 574"/>
                  <a:gd name="T11" fmla="*/ 3773 h 953"/>
                  <a:gd name="T12" fmla="*/ 14 w 574"/>
                  <a:gd name="T13" fmla="*/ 3790 h 953"/>
                  <a:gd name="T14" fmla="*/ 9 w 574"/>
                  <a:gd name="T15" fmla="*/ 3806 h 953"/>
                  <a:gd name="T16" fmla="*/ 0 w 574"/>
                  <a:gd name="T17" fmla="*/ 3815 h 953"/>
                  <a:gd name="T18" fmla="*/ 7 w 574"/>
                  <a:gd name="T19" fmla="*/ 3831 h 953"/>
                  <a:gd name="T20" fmla="*/ 19 w 574"/>
                  <a:gd name="T21" fmla="*/ 3906 h 953"/>
                  <a:gd name="T22" fmla="*/ 20 w 574"/>
                  <a:gd name="T23" fmla="*/ 3973 h 953"/>
                  <a:gd name="T24" fmla="*/ 20 w 574"/>
                  <a:gd name="T25" fmla="*/ 3991 h 953"/>
                  <a:gd name="T26" fmla="*/ 20 w 574"/>
                  <a:gd name="T27" fmla="*/ 4010 h 953"/>
                  <a:gd name="T28" fmla="*/ 19 w 574"/>
                  <a:gd name="T29" fmla="*/ 4028 h 953"/>
                  <a:gd name="T30" fmla="*/ 19 w 574"/>
                  <a:gd name="T31" fmla="*/ 4051 h 953"/>
                  <a:gd name="T32" fmla="*/ 19 w 574"/>
                  <a:gd name="T33" fmla="*/ 4070 h 953"/>
                  <a:gd name="T34" fmla="*/ 20 w 574"/>
                  <a:gd name="T35" fmla="*/ 4089 h 953"/>
                  <a:gd name="T36" fmla="*/ 22 w 574"/>
                  <a:gd name="T37" fmla="*/ 4110 h 953"/>
                  <a:gd name="T38" fmla="*/ 24 w 574"/>
                  <a:gd name="T39" fmla="*/ 4132 h 953"/>
                  <a:gd name="T40" fmla="*/ 25 w 574"/>
                  <a:gd name="T41" fmla="*/ 4152 h 953"/>
                  <a:gd name="T42" fmla="*/ 26 w 574"/>
                  <a:gd name="T43" fmla="*/ 4173 h 953"/>
                  <a:gd name="T44" fmla="*/ 27 w 574"/>
                  <a:gd name="T45" fmla="*/ 4194 h 953"/>
                  <a:gd name="T46" fmla="*/ 28 w 574"/>
                  <a:gd name="T47" fmla="*/ 4234 h 953"/>
                  <a:gd name="T48" fmla="*/ 29 w 574"/>
                  <a:gd name="T49" fmla="*/ 4254 h 953"/>
                  <a:gd name="T50" fmla="*/ 35 w 574"/>
                  <a:gd name="T51" fmla="*/ 4332 h 953"/>
                  <a:gd name="T52" fmla="*/ 48 w 574"/>
                  <a:gd name="T53" fmla="*/ 4406 h 953"/>
                  <a:gd name="T54" fmla="*/ 77 w 574"/>
                  <a:gd name="T55" fmla="*/ 4470 h 953"/>
                  <a:gd name="T56" fmla="*/ 138 w 574"/>
                  <a:gd name="T57" fmla="*/ 4512 h 953"/>
                  <a:gd name="T58" fmla="*/ 199 w 574"/>
                  <a:gd name="T59" fmla="*/ 4524 h 953"/>
                  <a:gd name="T60" fmla="*/ 271 w 574"/>
                  <a:gd name="T61" fmla="*/ 4530 h 953"/>
                  <a:gd name="T62" fmla="*/ 289 w 574"/>
                  <a:gd name="T63" fmla="*/ 4532 h 953"/>
                  <a:gd name="T64" fmla="*/ 307 w 574"/>
                  <a:gd name="T65" fmla="*/ 4535 h 953"/>
                  <a:gd name="T66" fmla="*/ 367 w 574"/>
                  <a:gd name="T67" fmla="*/ 4546 h 953"/>
                  <a:gd name="T68" fmla="*/ 388 w 574"/>
                  <a:gd name="T69" fmla="*/ 4549 h 953"/>
                  <a:gd name="T70" fmla="*/ 409 w 574"/>
                  <a:gd name="T71" fmla="*/ 4552 h 953"/>
                  <a:gd name="T72" fmla="*/ 429 w 574"/>
                  <a:gd name="T73" fmla="*/ 4555 h 953"/>
                  <a:gd name="T74" fmla="*/ 449 w 574"/>
                  <a:gd name="T75" fmla="*/ 4556 h 953"/>
                  <a:gd name="T76" fmla="*/ 474 w 574"/>
                  <a:gd name="T77" fmla="*/ 4555 h 953"/>
                  <a:gd name="T78" fmla="*/ 534 w 574"/>
                  <a:gd name="T79" fmla="*/ 4537 h 953"/>
                  <a:gd name="T80" fmla="*/ 571 w 574"/>
                  <a:gd name="T81" fmla="*/ 4472 h 953"/>
                  <a:gd name="T82" fmla="*/ 574 w 574"/>
                  <a:gd name="T83" fmla="*/ 4431 h 953"/>
                  <a:gd name="T84" fmla="*/ 573 w 574"/>
                  <a:gd name="T85" fmla="*/ 4414 h 953"/>
                  <a:gd name="T86" fmla="*/ 562 w 574"/>
                  <a:gd name="T87" fmla="*/ 4354 h 953"/>
                  <a:gd name="T88" fmla="*/ 546 w 574"/>
                  <a:gd name="T89" fmla="*/ 4295 h 953"/>
                  <a:gd name="T90" fmla="*/ 534 w 574"/>
                  <a:gd name="T91" fmla="*/ 4257 h 953"/>
                  <a:gd name="T92" fmla="*/ 529 w 574"/>
                  <a:gd name="T93" fmla="*/ 4239 h 953"/>
                  <a:gd name="T94" fmla="*/ 512 w 574"/>
                  <a:gd name="T95" fmla="*/ 4167 h 953"/>
                  <a:gd name="T96" fmla="*/ 506 w 574"/>
                  <a:gd name="T97" fmla="*/ 4126 h 953"/>
                  <a:gd name="T98" fmla="*/ 503 w 574"/>
                  <a:gd name="T99" fmla="*/ 4105 h 953"/>
                  <a:gd name="T100" fmla="*/ 489 w 574"/>
                  <a:gd name="T101" fmla="*/ 4028 h 953"/>
                  <a:gd name="T102" fmla="*/ 469 w 574"/>
                  <a:gd name="T103" fmla="*/ 3955 h 953"/>
                  <a:gd name="T104" fmla="*/ 439 w 574"/>
                  <a:gd name="T105" fmla="*/ 3880 h 953"/>
                  <a:gd name="T106" fmla="*/ 400 w 574"/>
                  <a:gd name="T107" fmla="*/ 3811 h 953"/>
                  <a:gd name="T108" fmla="*/ 365 w 574"/>
                  <a:gd name="T109" fmla="*/ 3758 h 953"/>
                  <a:gd name="T110" fmla="*/ 324 w 574"/>
                  <a:gd name="T111" fmla="*/ 3708 h 953"/>
                  <a:gd name="T112" fmla="*/ 278 w 574"/>
                  <a:gd name="T113" fmla="*/ 3663 h 953"/>
                  <a:gd name="T114" fmla="*/ 228 w 574"/>
                  <a:gd name="T115" fmla="*/ 3629 h 953"/>
                  <a:gd name="T116" fmla="*/ 150 w 574"/>
                  <a:gd name="T117" fmla="*/ 3605 h 953"/>
                  <a:gd name="T118" fmla="*/ 131 w 574"/>
                  <a:gd name="T119" fmla="*/ 3603 h 953"/>
                  <a:gd name="T120" fmla="*/ 125 w 574"/>
                  <a:gd name="T121" fmla="*/ 3603 h 9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74" h="953">
                    <a:moveTo>
                      <a:pt x="125" y="0"/>
                    </a:moveTo>
                    <a:lnTo>
                      <a:pt x="66" y="16"/>
                    </a:lnTo>
                    <a:lnTo>
                      <a:pt x="33" y="75"/>
                    </a:lnTo>
                    <a:lnTo>
                      <a:pt x="24" y="132"/>
                    </a:lnTo>
                    <a:lnTo>
                      <a:pt x="22" y="151"/>
                    </a:lnTo>
                    <a:lnTo>
                      <a:pt x="19" y="170"/>
                    </a:lnTo>
                    <a:lnTo>
                      <a:pt x="14" y="187"/>
                    </a:lnTo>
                    <a:lnTo>
                      <a:pt x="9" y="203"/>
                    </a:lnTo>
                    <a:lnTo>
                      <a:pt x="0" y="212"/>
                    </a:lnTo>
                    <a:lnTo>
                      <a:pt x="7" y="228"/>
                    </a:lnTo>
                    <a:lnTo>
                      <a:pt x="19" y="303"/>
                    </a:lnTo>
                    <a:lnTo>
                      <a:pt x="20" y="370"/>
                    </a:lnTo>
                    <a:lnTo>
                      <a:pt x="20" y="388"/>
                    </a:lnTo>
                    <a:lnTo>
                      <a:pt x="20" y="407"/>
                    </a:lnTo>
                    <a:lnTo>
                      <a:pt x="19" y="425"/>
                    </a:lnTo>
                    <a:lnTo>
                      <a:pt x="19" y="448"/>
                    </a:lnTo>
                    <a:lnTo>
                      <a:pt x="19" y="467"/>
                    </a:lnTo>
                    <a:lnTo>
                      <a:pt x="20" y="486"/>
                    </a:lnTo>
                    <a:lnTo>
                      <a:pt x="22" y="507"/>
                    </a:lnTo>
                    <a:lnTo>
                      <a:pt x="24" y="529"/>
                    </a:lnTo>
                    <a:lnTo>
                      <a:pt x="25" y="549"/>
                    </a:lnTo>
                    <a:lnTo>
                      <a:pt x="26" y="570"/>
                    </a:lnTo>
                    <a:lnTo>
                      <a:pt x="27" y="591"/>
                    </a:lnTo>
                    <a:lnTo>
                      <a:pt x="28" y="631"/>
                    </a:lnTo>
                    <a:lnTo>
                      <a:pt x="29" y="651"/>
                    </a:lnTo>
                    <a:lnTo>
                      <a:pt x="35" y="729"/>
                    </a:lnTo>
                    <a:lnTo>
                      <a:pt x="48" y="803"/>
                    </a:lnTo>
                    <a:lnTo>
                      <a:pt x="77" y="867"/>
                    </a:lnTo>
                    <a:lnTo>
                      <a:pt x="138" y="909"/>
                    </a:lnTo>
                    <a:lnTo>
                      <a:pt x="199" y="921"/>
                    </a:lnTo>
                    <a:lnTo>
                      <a:pt x="271" y="927"/>
                    </a:lnTo>
                    <a:lnTo>
                      <a:pt x="289" y="929"/>
                    </a:lnTo>
                    <a:lnTo>
                      <a:pt x="307" y="932"/>
                    </a:lnTo>
                    <a:lnTo>
                      <a:pt x="367" y="943"/>
                    </a:lnTo>
                    <a:lnTo>
                      <a:pt x="388" y="946"/>
                    </a:lnTo>
                    <a:lnTo>
                      <a:pt x="409" y="949"/>
                    </a:lnTo>
                    <a:lnTo>
                      <a:pt x="429" y="952"/>
                    </a:lnTo>
                    <a:lnTo>
                      <a:pt x="449" y="953"/>
                    </a:lnTo>
                    <a:lnTo>
                      <a:pt x="474" y="952"/>
                    </a:lnTo>
                    <a:lnTo>
                      <a:pt x="534" y="934"/>
                    </a:lnTo>
                    <a:lnTo>
                      <a:pt x="571" y="869"/>
                    </a:lnTo>
                    <a:lnTo>
                      <a:pt x="574" y="828"/>
                    </a:lnTo>
                    <a:lnTo>
                      <a:pt x="573" y="811"/>
                    </a:lnTo>
                    <a:lnTo>
                      <a:pt x="562" y="751"/>
                    </a:lnTo>
                    <a:lnTo>
                      <a:pt x="546" y="692"/>
                    </a:lnTo>
                    <a:lnTo>
                      <a:pt x="534" y="654"/>
                    </a:lnTo>
                    <a:lnTo>
                      <a:pt x="529" y="636"/>
                    </a:lnTo>
                    <a:lnTo>
                      <a:pt x="512" y="564"/>
                    </a:lnTo>
                    <a:lnTo>
                      <a:pt x="506" y="523"/>
                    </a:lnTo>
                    <a:lnTo>
                      <a:pt x="503" y="502"/>
                    </a:lnTo>
                    <a:lnTo>
                      <a:pt x="489" y="425"/>
                    </a:lnTo>
                    <a:lnTo>
                      <a:pt x="469" y="352"/>
                    </a:lnTo>
                    <a:lnTo>
                      <a:pt x="439" y="277"/>
                    </a:lnTo>
                    <a:lnTo>
                      <a:pt x="400" y="208"/>
                    </a:lnTo>
                    <a:lnTo>
                      <a:pt x="365" y="155"/>
                    </a:lnTo>
                    <a:lnTo>
                      <a:pt x="324" y="105"/>
                    </a:lnTo>
                    <a:lnTo>
                      <a:pt x="278" y="60"/>
                    </a:lnTo>
                    <a:lnTo>
                      <a:pt x="228" y="26"/>
                    </a:lnTo>
                    <a:lnTo>
                      <a:pt x="150" y="2"/>
                    </a:lnTo>
                    <a:lnTo>
                      <a:pt x="131" y="0"/>
                    </a:lnTo>
                    <a:lnTo>
                      <a:pt x="1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8687" name="Group 29"/>
            <p:cNvGrpSpPr>
              <a:grpSpLocks/>
            </p:cNvGrpSpPr>
            <p:nvPr/>
          </p:nvGrpSpPr>
          <p:grpSpPr bwMode="auto">
            <a:xfrm>
              <a:off x="8021" y="3331"/>
              <a:ext cx="391" cy="594"/>
              <a:chOff x="8021" y="3331"/>
              <a:chExt cx="391" cy="594"/>
            </a:xfrm>
          </p:grpSpPr>
          <p:sp>
            <p:nvSpPr>
              <p:cNvPr id="28710" name="Freeform 33"/>
              <p:cNvSpPr>
                <a:spLocks/>
              </p:cNvSpPr>
              <p:nvPr/>
            </p:nvSpPr>
            <p:spPr bwMode="auto">
              <a:xfrm>
                <a:off x="8021" y="3331"/>
                <a:ext cx="391" cy="594"/>
              </a:xfrm>
              <a:custGeom>
                <a:avLst/>
                <a:gdLst>
                  <a:gd name="T0" fmla="*/ 14 w 391"/>
                  <a:gd name="T1" fmla="*/ 3913 h 594"/>
                  <a:gd name="T2" fmla="*/ 0 w 391"/>
                  <a:gd name="T3" fmla="*/ 3916 h 594"/>
                  <a:gd name="T4" fmla="*/ 26 w 391"/>
                  <a:gd name="T5" fmla="*/ 3921 h 594"/>
                  <a:gd name="T6" fmla="*/ 50 w 391"/>
                  <a:gd name="T7" fmla="*/ 3924 h 594"/>
                  <a:gd name="T8" fmla="*/ 71 w 391"/>
                  <a:gd name="T9" fmla="*/ 3923 h 594"/>
                  <a:gd name="T10" fmla="*/ 91 w 391"/>
                  <a:gd name="T11" fmla="*/ 3920 h 594"/>
                  <a:gd name="T12" fmla="*/ 108 w 391"/>
                  <a:gd name="T13" fmla="*/ 3915 h 594"/>
                  <a:gd name="T14" fmla="*/ 56 w 391"/>
                  <a:gd name="T15" fmla="*/ 3915 h 594"/>
                  <a:gd name="T16" fmla="*/ 34 w 391"/>
                  <a:gd name="T17" fmla="*/ 3913 h 594"/>
                  <a:gd name="T18" fmla="*/ 14 w 391"/>
                  <a:gd name="T19" fmla="*/ 3913 h 5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1" h="594">
                    <a:moveTo>
                      <a:pt x="14" y="582"/>
                    </a:moveTo>
                    <a:lnTo>
                      <a:pt x="0" y="585"/>
                    </a:lnTo>
                    <a:lnTo>
                      <a:pt x="26" y="590"/>
                    </a:lnTo>
                    <a:lnTo>
                      <a:pt x="50" y="593"/>
                    </a:lnTo>
                    <a:lnTo>
                      <a:pt x="71" y="592"/>
                    </a:lnTo>
                    <a:lnTo>
                      <a:pt x="91" y="589"/>
                    </a:lnTo>
                    <a:lnTo>
                      <a:pt x="108" y="584"/>
                    </a:lnTo>
                    <a:lnTo>
                      <a:pt x="56" y="584"/>
                    </a:lnTo>
                    <a:lnTo>
                      <a:pt x="34" y="582"/>
                    </a:lnTo>
                    <a:lnTo>
                      <a:pt x="14" y="5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8711" name="Freeform 32"/>
              <p:cNvSpPr>
                <a:spLocks/>
              </p:cNvSpPr>
              <p:nvPr/>
            </p:nvSpPr>
            <p:spPr bwMode="auto">
              <a:xfrm>
                <a:off x="8021" y="3331"/>
                <a:ext cx="391" cy="594"/>
              </a:xfrm>
              <a:custGeom>
                <a:avLst/>
                <a:gdLst>
                  <a:gd name="T0" fmla="*/ 222 w 391"/>
                  <a:gd name="T1" fmla="*/ 3818 h 594"/>
                  <a:gd name="T2" fmla="*/ 184 w 391"/>
                  <a:gd name="T3" fmla="*/ 3818 h 594"/>
                  <a:gd name="T4" fmla="*/ 192 w 391"/>
                  <a:gd name="T5" fmla="*/ 3832 h 594"/>
                  <a:gd name="T6" fmla="*/ 234 w 391"/>
                  <a:gd name="T7" fmla="*/ 3884 h 594"/>
                  <a:gd name="T8" fmla="*/ 290 w 391"/>
                  <a:gd name="T9" fmla="*/ 3918 h 594"/>
                  <a:gd name="T10" fmla="*/ 322 w 391"/>
                  <a:gd name="T11" fmla="*/ 3922 h 594"/>
                  <a:gd name="T12" fmla="*/ 339 w 391"/>
                  <a:gd name="T13" fmla="*/ 3920 h 594"/>
                  <a:gd name="T14" fmla="*/ 356 w 391"/>
                  <a:gd name="T15" fmla="*/ 3915 h 594"/>
                  <a:gd name="T16" fmla="*/ 368 w 391"/>
                  <a:gd name="T17" fmla="*/ 3909 h 594"/>
                  <a:gd name="T18" fmla="*/ 326 w 391"/>
                  <a:gd name="T19" fmla="*/ 3909 h 594"/>
                  <a:gd name="T20" fmla="*/ 311 w 391"/>
                  <a:gd name="T21" fmla="*/ 3909 h 594"/>
                  <a:gd name="T22" fmla="*/ 250 w 391"/>
                  <a:gd name="T23" fmla="*/ 3868 h 594"/>
                  <a:gd name="T24" fmla="*/ 224 w 391"/>
                  <a:gd name="T25" fmla="*/ 3823 h 594"/>
                  <a:gd name="T26" fmla="*/ 222 w 391"/>
                  <a:gd name="T27" fmla="*/ 3818 h 59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91" h="594">
                    <a:moveTo>
                      <a:pt x="222" y="487"/>
                    </a:moveTo>
                    <a:lnTo>
                      <a:pt x="184" y="487"/>
                    </a:lnTo>
                    <a:lnTo>
                      <a:pt x="192" y="501"/>
                    </a:lnTo>
                    <a:lnTo>
                      <a:pt x="234" y="553"/>
                    </a:lnTo>
                    <a:lnTo>
                      <a:pt x="290" y="587"/>
                    </a:lnTo>
                    <a:lnTo>
                      <a:pt x="322" y="591"/>
                    </a:lnTo>
                    <a:lnTo>
                      <a:pt x="339" y="589"/>
                    </a:lnTo>
                    <a:lnTo>
                      <a:pt x="356" y="584"/>
                    </a:lnTo>
                    <a:lnTo>
                      <a:pt x="368" y="578"/>
                    </a:lnTo>
                    <a:lnTo>
                      <a:pt x="326" y="578"/>
                    </a:lnTo>
                    <a:lnTo>
                      <a:pt x="311" y="578"/>
                    </a:lnTo>
                    <a:lnTo>
                      <a:pt x="250" y="537"/>
                    </a:lnTo>
                    <a:lnTo>
                      <a:pt x="224" y="492"/>
                    </a:lnTo>
                    <a:lnTo>
                      <a:pt x="222" y="4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8712" name="Freeform 31"/>
              <p:cNvSpPr>
                <a:spLocks/>
              </p:cNvSpPr>
              <p:nvPr/>
            </p:nvSpPr>
            <p:spPr bwMode="auto">
              <a:xfrm>
                <a:off x="8021" y="3331"/>
                <a:ext cx="391" cy="594"/>
              </a:xfrm>
              <a:custGeom>
                <a:avLst/>
                <a:gdLst>
                  <a:gd name="T0" fmla="*/ 187 w 391"/>
                  <a:gd name="T1" fmla="*/ 3331 h 594"/>
                  <a:gd name="T2" fmla="*/ 162 w 391"/>
                  <a:gd name="T3" fmla="*/ 3332 h 594"/>
                  <a:gd name="T4" fmla="*/ 162 w 391"/>
                  <a:gd name="T5" fmla="*/ 3340 h 594"/>
                  <a:gd name="T6" fmla="*/ 161 w 391"/>
                  <a:gd name="T7" fmla="*/ 3351 h 594"/>
                  <a:gd name="T8" fmla="*/ 161 w 391"/>
                  <a:gd name="T9" fmla="*/ 3363 h 594"/>
                  <a:gd name="T10" fmla="*/ 161 w 391"/>
                  <a:gd name="T11" fmla="*/ 3378 h 594"/>
                  <a:gd name="T12" fmla="*/ 166 w 391"/>
                  <a:gd name="T13" fmla="*/ 3448 h 594"/>
                  <a:gd name="T14" fmla="*/ 169 w 391"/>
                  <a:gd name="T15" fmla="*/ 3489 h 594"/>
                  <a:gd name="T16" fmla="*/ 171 w 391"/>
                  <a:gd name="T17" fmla="*/ 3510 h 594"/>
                  <a:gd name="T18" fmla="*/ 176 w 391"/>
                  <a:gd name="T19" fmla="*/ 3578 h 594"/>
                  <a:gd name="T20" fmla="*/ 179 w 391"/>
                  <a:gd name="T21" fmla="*/ 3647 h 594"/>
                  <a:gd name="T22" fmla="*/ 179 w 391"/>
                  <a:gd name="T23" fmla="*/ 3670 h 594"/>
                  <a:gd name="T24" fmla="*/ 178 w 391"/>
                  <a:gd name="T25" fmla="*/ 3693 h 594"/>
                  <a:gd name="T26" fmla="*/ 177 w 391"/>
                  <a:gd name="T27" fmla="*/ 3715 h 594"/>
                  <a:gd name="T28" fmla="*/ 176 w 391"/>
                  <a:gd name="T29" fmla="*/ 3734 h 594"/>
                  <a:gd name="T30" fmla="*/ 176 w 391"/>
                  <a:gd name="T31" fmla="*/ 3737 h 594"/>
                  <a:gd name="T32" fmla="*/ 165 w 391"/>
                  <a:gd name="T33" fmla="*/ 3807 h 594"/>
                  <a:gd name="T34" fmla="*/ 143 w 391"/>
                  <a:gd name="T35" fmla="*/ 3863 h 594"/>
                  <a:gd name="T36" fmla="*/ 92 w 391"/>
                  <a:gd name="T37" fmla="*/ 3908 h 594"/>
                  <a:gd name="T38" fmla="*/ 56 w 391"/>
                  <a:gd name="T39" fmla="*/ 3915 h 594"/>
                  <a:gd name="T40" fmla="*/ 108 w 391"/>
                  <a:gd name="T41" fmla="*/ 3915 h 594"/>
                  <a:gd name="T42" fmla="*/ 161 w 391"/>
                  <a:gd name="T43" fmla="*/ 3870 h 594"/>
                  <a:gd name="T44" fmla="*/ 184 w 391"/>
                  <a:gd name="T45" fmla="*/ 3818 h 594"/>
                  <a:gd name="T46" fmla="*/ 222 w 391"/>
                  <a:gd name="T47" fmla="*/ 3818 h 594"/>
                  <a:gd name="T48" fmla="*/ 203 w 391"/>
                  <a:gd name="T49" fmla="*/ 3758 h 594"/>
                  <a:gd name="T50" fmla="*/ 200 w 391"/>
                  <a:gd name="T51" fmla="*/ 3731 h 594"/>
                  <a:gd name="T52" fmla="*/ 201 w 391"/>
                  <a:gd name="T53" fmla="*/ 3709 h 594"/>
                  <a:gd name="T54" fmla="*/ 202 w 391"/>
                  <a:gd name="T55" fmla="*/ 3688 h 594"/>
                  <a:gd name="T56" fmla="*/ 202 w 391"/>
                  <a:gd name="T57" fmla="*/ 3670 h 594"/>
                  <a:gd name="T58" fmla="*/ 202 w 391"/>
                  <a:gd name="T59" fmla="*/ 3643 h 594"/>
                  <a:gd name="T60" fmla="*/ 201 w 391"/>
                  <a:gd name="T61" fmla="*/ 3620 h 594"/>
                  <a:gd name="T62" fmla="*/ 198 w 391"/>
                  <a:gd name="T63" fmla="*/ 3553 h 594"/>
                  <a:gd name="T64" fmla="*/ 191 w 391"/>
                  <a:gd name="T65" fmla="*/ 3467 h 594"/>
                  <a:gd name="T66" fmla="*/ 190 w 391"/>
                  <a:gd name="T67" fmla="*/ 3447 h 594"/>
                  <a:gd name="T68" fmla="*/ 186 w 391"/>
                  <a:gd name="T69" fmla="*/ 3378 h 594"/>
                  <a:gd name="T70" fmla="*/ 185 w 391"/>
                  <a:gd name="T71" fmla="*/ 3361 h 594"/>
                  <a:gd name="T72" fmla="*/ 186 w 391"/>
                  <a:gd name="T73" fmla="*/ 3347 h 594"/>
                  <a:gd name="T74" fmla="*/ 187 w 391"/>
                  <a:gd name="T75" fmla="*/ 3331 h 5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91" h="594">
                    <a:moveTo>
                      <a:pt x="187" y="0"/>
                    </a:moveTo>
                    <a:lnTo>
                      <a:pt x="162" y="1"/>
                    </a:lnTo>
                    <a:lnTo>
                      <a:pt x="162" y="9"/>
                    </a:lnTo>
                    <a:lnTo>
                      <a:pt x="161" y="20"/>
                    </a:lnTo>
                    <a:lnTo>
                      <a:pt x="161" y="32"/>
                    </a:lnTo>
                    <a:lnTo>
                      <a:pt x="161" y="47"/>
                    </a:lnTo>
                    <a:lnTo>
                      <a:pt x="166" y="117"/>
                    </a:lnTo>
                    <a:lnTo>
                      <a:pt x="169" y="158"/>
                    </a:lnTo>
                    <a:lnTo>
                      <a:pt x="171" y="179"/>
                    </a:lnTo>
                    <a:lnTo>
                      <a:pt x="176" y="247"/>
                    </a:lnTo>
                    <a:lnTo>
                      <a:pt x="179" y="316"/>
                    </a:lnTo>
                    <a:lnTo>
                      <a:pt x="179" y="339"/>
                    </a:lnTo>
                    <a:lnTo>
                      <a:pt x="178" y="362"/>
                    </a:lnTo>
                    <a:lnTo>
                      <a:pt x="177" y="384"/>
                    </a:lnTo>
                    <a:lnTo>
                      <a:pt x="176" y="403"/>
                    </a:lnTo>
                    <a:lnTo>
                      <a:pt x="176" y="406"/>
                    </a:lnTo>
                    <a:lnTo>
                      <a:pt x="165" y="476"/>
                    </a:lnTo>
                    <a:lnTo>
                      <a:pt x="143" y="532"/>
                    </a:lnTo>
                    <a:lnTo>
                      <a:pt x="92" y="577"/>
                    </a:lnTo>
                    <a:lnTo>
                      <a:pt x="56" y="584"/>
                    </a:lnTo>
                    <a:lnTo>
                      <a:pt x="108" y="584"/>
                    </a:lnTo>
                    <a:lnTo>
                      <a:pt x="161" y="539"/>
                    </a:lnTo>
                    <a:lnTo>
                      <a:pt x="184" y="487"/>
                    </a:lnTo>
                    <a:lnTo>
                      <a:pt x="222" y="487"/>
                    </a:lnTo>
                    <a:lnTo>
                      <a:pt x="203" y="427"/>
                    </a:lnTo>
                    <a:lnTo>
                      <a:pt x="200" y="400"/>
                    </a:lnTo>
                    <a:lnTo>
                      <a:pt x="201" y="378"/>
                    </a:lnTo>
                    <a:lnTo>
                      <a:pt x="202" y="357"/>
                    </a:lnTo>
                    <a:lnTo>
                      <a:pt x="202" y="339"/>
                    </a:lnTo>
                    <a:lnTo>
                      <a:pt x="202" y="312"/>
                    </a:lnTo>
                    <a:lnTo>
                      <a:pt x="201" y="289"/>
                    </a:lnTo>
                    <a:lnTo>
                      <a:pt x="198" y="222"/>
                    </a:lnTo>
                    <a:lnTo>
                      <a:pt x="191" y="136"/>
                    </a:lnTo>
                    <a:lnTo>
                      <a:pt x="190" y="116"/>
                    </a:lnTo>
                    <a:lnTo>
                      <a:pt x="186" y="47"/>
                    </a:lnTo>
                    <a:lnTo>
                      <a:pt x="185" y="30"/>
                    </a:lnTo>
                    <a:lnTo>
                      <a:pt x="186" y="16"/>
                    </a:lnTo>
                    <a:lnTo>
                      <a:pt x="18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8713" name="Freeform 30"/>
              <p:cNvSpPr>
                <a:spLocks/>
              </p:cNvSpPr>
              <p:nvPr/>
            </p:nvSpPr>
            <p:spPr bwMode="auto">
              <a:xfrm>
                <a:off x="8021" y="3331"/>
                <a:ext cx="391" cy="594"/>
              </a:xfrm>
              <a:custGeom>
                <a:avLst/>
                <a:gdLst>
                  <a:gd name="T0" fmla="*/ 388 w 391"/>
                  <a:gd name="T1" fmla="*/ 3887 h 594"/>
                  <a:gd name="T2" fmla="*/ 373 w 391"/>
                  <a:gd name="T3" fmla="*/ 3887 h 594"/>
                  <a:gd name="T4" fmla="*/ 372 w 391"/>
                  <a:gd name="T5" fmla="*/ 3888 h 594"/>
                  <a:gd name="T6" fmla="*/ 356 w 391"/>
                  <a:gd name="T7" fmla="*/ 3899 h 594"/>
                  <a:gd name="T8" fmla="*/ 341 w 391"/>
                  <a:gd name="T9" fmla="*/ 3906 h 594"/>
                  <a:gd name="T10" fmla="*/ 326 w 391"/>
                  <a:gd name="T11" fmla="*/ 3909 h 594"/>
                  <a:gd name="T12" fmla="*/ 368 w 391"/>
                  <a:gd name="T13" fmla="*/ 3909 h 594"/>
                  <a:gd name="T14" fmla="*/ 373 w 391"/>
                  <a:gd name="T15" fmla="*/ 3907 h 594"/>
                  <a:gd name="T16" fmla="*/ 390 w 391"/>
                  <a:gd name="T17" fmla="*/ 3895 h 594"/>
                  <a:gd name="T18" fmla="*/ 388 w 391"/>
                  <a:gd name="T19" fmla="*/ 3887 h 5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1" h="594">
                    <a:moveTo>
                      <a:pt x="388" y="556"/>
                    </a:moveTo>
                    <a:lnTo>
                      <a:pt x="373" y="556"/>
                    </a:lnTo>
                    <a:lnTo>
                      <a:pt x="372" y="557"/>
                    </a:lnTo>
                    <a:lnTo>
                      <a:pt x="356" y="568"/>
                    </a:lnTo>
                    <a:lnTo>
                      <a:pt x="341" y="575"/>
                    </a:lnTo>
                    <a:lnTo>
                      <a:pt x="326" y="578"/>
                    </a:lnTo>
                    <a:lnTo>
                      <a:pt x="368" y="578"/>
                    </a:lnTo>
                    <a:lnTo>
                      <a:pt x="373" y="576"/>
                    </a:lnTo>
                    <a:lnTo>
                      <a:pt x="390" y="564"/>
                    </a:lnTo>
                    <a:lnTo>
                      <a:pt x="388" y="5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8688" name="Group 25"/>
            <p:cNvGrpSpPr>
              <a:grpSpLocks/>
            </p:cNvGrpSpPr>
            <p:nvPr/>
          </p:nvGrpSpPr>
          <p:grpSpPr bwMode="auto">
            <a:xfrm>
              <a:off x="8642" y="3282"/>
              <a:ext cx="756" cy="970"/>
              <a:chOff x="8642" y="3282"/>
              <a:chExt cx="756" cy="970"/>
            </a:xfrm>
          </p:grpSpPr>
          <p:sp>
            <p:nvSpPr>
              <p:cNvPr id="28707" name="Freeform 28"/>
              <p:cNvSpPr>
                <a:spLocks/>
              </p:cNvSpPr>
              <p:nvPr/>
            </p:nvSpPr>
            <p:spPr bwMode="auto">
              <a:xfrm>
                <a:off x="8642" y="3282"/>
                <a:ext cx="756" cy="970"/>
              </a:xfrm>
              <a:custGeom>
                <a:avLst/>
                <a:gdLst>
                  <a:gd name="T0" fmla="*/ 128 w 756"/>
                  <a:gd name="T1" fmla="*/ 3282 h 970"/>
                  <a:gd name="T2" fmla="*/ 54 w 756"/>
                  <a:gd name="T3" fmla="*/ 3308 h 970"/>
                  <a:gd name="T4" fmla="*/ 7 w 756"/>
                  <a:gd name="T5" fmla="*/ 3372 h 970"/>
                  <a:gd name="T6" fmla="*/ 0 w 756"/>
                  <a:gd name="T7" fmla="*/ 3415 h 970"/>
                  <a:gd name="T8" fmla="*/ 0 w 756"/>
                  <a:gd name="T9" fmla="*/ 3435 h 970"/>
                  <a:gd name="T10" fmla="*/ 2 w 756"/>
                  <a:gd name="T11" fmla="*/ 3454 h 970"/>
                  <a:gd name="T12" fmla="*/ 6 w 756"/>
                  <a:gd name="T13" fmla="*/ 3493 h 970"/>
                  <a:gd name="T14" fmla="*/ 8 w 756"/>
                  <a:gd name="T15" fmla="*/ 3513 h 970"/>
                  <a:gd name="T16" fmla="*/ 10 w 756"/>
                  <a:gd name="T17" fmla="*/ 3534 h 970"/>
                  <a:gd name="T18" fmla="*/ 12 w 756"/>
                  <a:gd name="T19" fmla="*/ 3554 h 970"/>
                  <a:gd name="T20" fmla="*/ 15 w 756"/>
                  <a:gd name="T21" fmla="*/ 3574 h 970"/>
                  <a:gd name="T22" fmla="*/ 47 w 756"/>
                  <a:gd name="T23" fmla="*/ 3643 h 970"/>
                  <a:gd name="T24" fmla="*/ 96 w 756"/>
                  <a:gd name="T25" fmla="*/ 3687 h 970"/>
                  <a:gd name="T26" fmla="*/ 152 w 756"/>
                  <a:gd name="T27" fmla="*/ 3720 h 970"/>
                  <a:gd name="T28" fmla="*/ 205 w 756"/>
                  <a:gd name="T29" fmla="*/ 3748 h 970"/>
                  <a:gd name="T30" fmla="*/ 211 w 756"/>
                  <a:gd name="T31" fmla="*/ 3751 h 970"/>
                  <a:gd name="T32" fmla="*/ 213 w 756"/>
                  <a:gd name="T33" fmla="*/ 3754 h 970"/>
                  <a:gd name="T34" fmla="*/ 199 w 756"/>
                  <a:gd name="T35" fmla="*/ 4198 h 970"/>
                  <a:gd name="T36" fmla="*/ 201 w 756"/>
                  <a:gd name="T37" fmla="*/ 4200 h 970"/>
                  <a:gd name="T38" fmla="*/ 350 w 756"/>
                  <a:gd name="T39" fmla="*/ 4252 h 970"/>
                  <a:gd name="T40" fmla="*/ 352 w 756"/>
                  <a:gd name="T41" fmla="*/ 4251 h 970"/>
                  <a:gd name="T42" fmla="*/ 352 w 756"/>
                  <a:gd name="T43" fmla="*/ 4248 h 970"/>
                  <a:gd name="T44" fmla="*/ 351 w 756"/>
                  <a:gd name="T45" fmla="*/ 4244 h 970"/>
                  <a:gd name="T46" fmla="*/ 359 w 756"/>
                  <a:gd name="T47" fmla="*/ 3974 h 970"/>
                  <a:gd name="T48" fmla="*/ 360 w 756"/>
                  <a:gd name="T49" fmla="*/ 3934 h 970"/>
                  <a:gd name="T50" fmla="*/ 362 w 756"/>
                  <a:gd name="T51" fmla="*/ 3834 h 970"/>
                  <a:gd name="T52" fmla="*/ 648 w 756"/>
                  <a:gd name="T53" fmla="*/ 3834 h 970"/>
                  <a:gd name="T54" fmla="*/ 374 w 756"/>
                  <a:gd name="T55" fmla="*/ 3669 h 970"/>
                  <a:gd name="T56" fmla="*/ 372 w 756"/>
                  <a:gd name="T57" fmla="*/ 3663 h 970"/>
                  <a:gd name="T58" fmla="*/ 376 w 756"/>
                  <a:gd name="T59" fmla="*/ 3618 h 970"/>
                  <a:gd name="T60" fmla="*/ 377 w 756"/>
                  <a:gd name="T61" fmla="*/ 3599 h 970"/>
                  <a:gd name="T62" fmla="*/ 378 w 756"/>
                  <a:gd name="T63" fmla="*/ 3587 h 970"/>
                  <a:gd name="T64" fmla="*/ 225 w 756"/>
                  <a:gd name="T65" fmla="*/ 3587 h 970"/>
                  <a:gd name="T66" fmla="*/ 200 w 756"/>
                  <a:gd name="T67" fmla="*/ 3574 h 970"/>
                  <a:gd name="T68" fmla="*/ 142 w 756"/>
                  <a:gd name="T69" fmla="*/ 3543 h 970"/>
                  <a:gd name="T70" fmla="*/ 73 w 756"/>
                  <a:gd name="T71" fmla="*/ 3502 h 970"/>
                  <a:gd name="T72" fmla="*/ 37 w 756"/>
                  <a:gd name="T73" fmla="*/ 3466 h 970"/>
                  <a:gd name="T74" fmla="*/ 49 w 756"/>
                  <a:gd name="T75" fmla="*/ 3443 h 970"/>
                  <a:gd name="T76" fmla="*/ 111 w 756"/>
                  <a:gd name="T77" fmla="*/ 3388 h 970"/>
                  <a:gd name="T78" fmla="*/ 185 w 756"/>
                  <a:gd name="T79" fmla="*/ 3363 h 970"/>
                  <a:gd name="T80" fmla="*/ 208 w 756"/>
                  <a:gd name="T81" fmla="*/ 3361 h 970"/>
                  <a:gd name="T82" fmla="*/ 277 w 756"/>
                  <a:gd name="T83" fmla="*/ 3361 h 970"/>
                  <a:gd name="T84" fmla="*/ 251 w 756"/>
                  <a:gd name="T85" fmla="*/ 3340 h 970"/>
                  <a:gd name="T86" fmla="*/ 184 w 756"/>
                  <a:gd name="T87" fmla="*/ 3295 h 970"/>
                  <a:gd name="T88" fmla="*/ 147 w 756"/>
                  <a:gd name="T89" fmla="*/ 3284 h 970"/>
                  <a:gd name="T90" fmla="*/ 128 w 756"/>
                  <a:gd name="T91" fmla="*/ 3282 h 97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756" h="970">
                    <a:moveTo>
                      <a:pt x="128" y="0"/>
                    </a:moveTo>
                    <a:lnTo>
                      <a:pt x="54" y="26"/>
                    </a:lnTo>
                    <a:lnTo>
                      <a:pt x="7" y="90"/>
                    </a:lnTo>
                    <a:lnTo>
                      <a:pt x="0" y="133"/>
                    </a:lnTo>
                    <a:lnTo>
                      <a:pt x="0" y="153"/>
                    </a:lnTo>
                    <a:lnTo>
                      <a:pt x="2" y="172"/>
                    </a:lnTo>
                    <a:lnTo>
                      <a:pt x="6" y="211"/>
                    </a:lnTo>
                    <a:lnTo>
                      <a:pt x="8" y="231"/>
                    </a:lnTo>
                    <a:lnTo>
                      <a:pt x="10" y="252"/>
                    </a:lnTo>
                    <a:lnTo>
                      <a:pt x="12" y="272"/>
                    </a:lnTo>
                    <a:lnTo>
                      <a:pt x="15" y="292"/>
                    </a:lnTo>
                    <a:lnTo>
                      <a:pt x="47" y="361"/>
                    </a:lnTo>
                    <a:lnTo>
                      <a:pt x="96" y="405"/>
                    </a:lnTo>
                    <a:lnTo>
                      <a:pt x="152" y="438"/>
                    </a:lnTo>
                    <a:lnTo>
                      <a:pt x="205" y="466"/>
                    </a:lnTo>
                    <a:lnTo>
                      <a:pt x="211" y="469"/>
                    </a:lnTo>
                    <a:lnTo>
                      <a:pt x="213" y="472"/>
                    </a:lnTo>
                    <a:lnTo>
                      <a:pt x="199" y="916"/>
                    </a:lnTo>
                    <a:lnTo>
                      <a:pt x="201" y="918"/>
                    </a:lnTo>
                    <a:lnTo>
                      <a:pt x="350" y="970"/>
                    </a:lnTo>
                    <a:lnTo>
                      <a:pt x="352" y="969"/>
                    </a:lnTo>
                    <a:lnTo>
                      <a:pt x="352" y="966"/>
                    </a:lnTo>
                    <a:lnTo>
                      <a:pt x="351" y="962"/>
                    </a:lnTo>
                    <a:lnTo>
                      <a:pt x="359" y="692"/>
                    </a:lnTo>
                    <a:lnTo>
                      <a:pt x="360" y="652"/>
                    </a:lnTo>
                    <a:lnTo>
                      <a:pt x="362" y="552"/>
                    </a:lnTo>
                    <a:lnTo>
                      <a:pt x="648" y="552"/>
                    </a:lnTo>
                    <a:lnTo>
                      <a:pt x="374" y="387"/>
                    </a:lnTo>
                    <a:lnTo>
                      <a:pt x="372" y="381"/>
                    </a:lnTo>
                    <a:lnTo>
                      <a:pt x="376" y="336"/>
                    </a:lnTo>
                    <a:lnTo>
                      <a:pt x="377" y="317"/>
                    </a:lnTo>
                    <a:lnTo>
                      <a:pt x="378" y="305"/>
                    </a:lnTo>
                    <a:lnTo>
                      <a:pt x="225" y="305"/>
                    </a:lnTo>
                    <a:lnTo>
                      <a:pt x="200" y="292"/>
                    </a:lnTo>
                    <a:lnTo>
                      <a:pt x="142" y="261"/>
                    </a:lnTo>
                    <a:lnTo>
                      <a:pt x="73" y="220"/>
                    </a:lnTo>
                    <a:lnTo>
                      <a:pt x="37" y="184"/>
                    </a:lnTo>
                    <a:lnTo>
                      <a:pt x="49" y="161"/>
                    </a:lnTo>
                    <a:lnTo>
                      <a:pt x="111" y="106"/>
                    </a:lnTo>
                    <a:lnTo>
                      <a:pt x="185" y="81"/>
                    </a:lnTo>
                    <a:lnTo>
                      <a:pt x="208" y="79"/>
                    </a:lnTo>
                    <a:lnTo>
                      <a:pt x="277" y="79"/>
                    </a:lnTo>
                    <a:lnTo>
                      <a:pt x="251" y="58"/>
                    </a:lnTo>
                    <a:lnTo>
                      <a:pt x="184" y="13"/>
                    </a:lnTo>
                    <a:lnTo>
                      <a:pt x="147" y="2"/>
                    </a:lnTo>
                    <a:lnTo>
                      <a:pt x="12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8708" name="Freeform 27"/>
              <p:cNvSpPr>
                <a:spLocks/>
              </p:cNvSpPr>
              <p:nvPr/>
            </p:nvSpPr>
            <p:spPr bwMode="auto">
              <a:xfrm>
                <a:off x="8642" y="3282"/>
                <a:ext cx="756" cy="970"/>
              </a:xfrm>
              <a:custGeom>
                <a:avLst/>
                <a:gdLst>
                  <a:gd name="T0" fmla="*/ 648 w 756"/>
                  <a:gd name="T1" fmla="*/ 3834 h 970"/>
                  <a:gd name="T2" fmla="*/ 362 w 756"/>
                  <a:gd name="T3" fmla="*/ 3834 h 970"/>
                  <a:gd name="T4" fmla="*/ 706 w 756"/>
                  <a:gd name="T5" fmla="*/ 4052 h 970"/>
                  <a:gd name="T6" fmla="*/ 712 w 756"/>
                  <a:gd name="T7" fmla="*/ 4036 h 970"/>
                  <a:gd name="T8" fmla="*/ 741 w 756"/>
                  <a:gd name="T9" fmla="*/ 3941 h 970"/>
                  <a:gd name="T10" fmla="*/ 753 w 756"/>
                  <a:gd name="T11" fmla="*/ 3902 h 970"/>
                  <a:gd name="T12" fmla="*/ 755 w 756"/>
                  <a:gd name="T13" fmla="*/ 3897 h 970"/>
                  <a:gd name="T14" fmla="*/ 661 w 756"/>
                  <a:gd name="T15" fmla="*/ 3842 h 970"/>
                  <a:gd name="T16" fmla="*/ 648 w 756"/>
                  <a:gd name="T17" fmla="*/ 3834 h 9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56" h="970">
                    <a:moveTo>
                      <a:pt x="648" y="552"/>
                    </a:moveTo>
                    <a:lnTo>
                      <a:pt x="362" y="552"/>
                    </a:lnTo>
                    <a:lnTo>
                      <a:pt x="706" y="770"/>
                    </a:lnTo>
                    <a:lnTo>
                      <a:pt x="712" y="754"/>
                    </a:lnTo>
                    <a:lnTo>
                      <a:pt x="741" y="659"/>
                    </a:lnTo>
                    <a:lnTo>
                      <a:pt x="753" y="620"/>
                    </a:lnTo>
                    <a:lnTo>
                      <a:pt x="755" y="615"/>
                    </a:lnTo>
                    <a:lnTo>
                      <a:pt x="661" y="560"/>
                    </a:lnTo>
                    <a:lnTo>
                      <a:pt x="648" y="5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8709" name="Freeform 26"/>
              <p:cNvSpPr>
                <a:spLocks/>
              </p:cNvSpPr>
              <p:nvPr/>
            </p:nvSpPr>
            <p:spPr bwMode="auto">
              <a:xfrm>
                <a:off x="8642" y="3282"/>
                <a:ext cx="756" cy="970"/>
              </a:xfrm>
              <a:custGeom>
                <a:avLst/>
                <a:gdLst>
                  <a:gd name="T0" fmla="*/ 277 w 756"/>
                  <a:gd name="T1" fmla="*/ 3361 h 970"/>
                  <a:gd name="T2" fmla="*/ 208 w 756"/>
                  <a:gd name="T3" fmla="*/ 3361 h 970"/>
                  <a:gd name="T4" fmla="*/ 225 w 756"/>
                  <a:gd name="T5" fmla="*/ 3363 h 970"/>
                  <a:gd name="T6" fmla="*/ 232 w 756"/>
                  <a:gd name="T7" fmla="*/ 3378 h 970"/>
                  <a:gd name="T8" fmla="*/ 236 w 756"/>
                  <a:gd name="T9" fmla="*/ 3412 h 970"/>
                  <a:gd name="T10" fmla="*/ 236 w 756"/>
                  <a:gd name="T11" fmla="*/ 3442 h 970"/>
                  <a:gd name="T12" fmla="*/ 236 w 756"/>
                  <a:gd name="T13" fmla="*/ 3452 h 970"/>
                  <a:gd name="T14" fmla="*/ 232 w 756"/>
                  <a:gd name="T15" fmla="*/ 3513 h 970"/>
                  <a:gd name="T16" fmla="*/ 226 w 756"/>
                  <a:gd name="T17" fmla="*/ 3574 h 970"/>
                  <a:gd name="T18" fmla="*/ 225 w 756"/>
                  <a:gd name="T19" fmla="*/ 3587 h 970"/>
                  <a:gd name="T20" fmla="*/ 378 w 756"/>
                  <a:gd name="T21" fmla="*/ 3587 h 970"/>
                  <a:gd name="T22" fmla="*/ 378 w 756"/>
                  <a:gd name="T23" fmla="*/ 3580 h 970"/>
                  <a:gd name="T24" fmla="*/ 379 w 756"/>
                  <a:gd name="T25" fmla="*/ 3559 h 970"/>
                  <a:gd name="T26" fmla="*/ 380 w 756"/>
                  <a:gd name="T27" fmla="*/ 3538 h 970"/>
                  <a:gd name="T28" fmla="*/ 380 w 756"/>
                  <a:gd name="T29" fmla="*/ 3515 h 970"/>
                  <a:gd name="T30" fmla="*/ 378 w 756"/>
                  <a:gd name="T31" fmla="*/ 3496 h 970"/>
                  <a:gd name="T32" fmla="*/ 346 w 756"/>
                  <a:gd name="T33" fmla="*/ 3425 h 970"/>
                  <a:gd name="T34" fmla="*/ 299 w 756"/>
                  <a:gd name="T35" fmla="*/ 3378 h 970"/>
                  <a:gd name="T36" fmla="*/ 284 w 756"/>
                  <a:gd name="T37" fmla="*/ 3366 h 970"/>
                  <a:gd name="T38" fmla="*/ 277 w 756"/>
                  <a:gd name="T39" fmla="*/ 3361 h 9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56" h="970">
                    <a:moveTo>
                      <a:pt x="277" y="79"/>
                    </a:moveTo>
                    <a:lnTo>
                      <a:pt x="208" y="79"/>
                    </a:lnTo>
                    <a:lnTo>
                      <a:pt x="225" y="81"/>
                    </a:lnTo>
                    <a:lnTo>
                      <a:pt x="232" y="96"/>
                    </a:lnTo>
                    <a:lnTo>
                      <a:pt x="236" y="130"/>
                    </a:lnTo>
                    <a:lnTo>
                      <a:pt x="236" y="160"/>
                    </a:lnTo>
                    <a:lnTo>
                      <a:pt x="236" y="170"/>
                    </a:lnTo>
                    <a:lnTo>
                      <a:pt x="232" y="231"/>
                    </a:lnTo>
                    <a:lnTo>
                      <a:pt x="226" y="292"/>
                    </a:lnTo>
                    <a:lnTo>
                      <a:pt x="225" y="305"/>
                    </a:lnTo>
                    <a:lnTo>
                      <a:pt x="378" y="305"/>
                    </a:lnTo>
                    <a:lnTo>
                      <a:pt x="378" y="298"/>
                    </a:lnTo>
                    <a:lnTo>
                      <a:pt x="379" y="277"/>
                    </a:lnTo>
                    <a:lnTo>
                      <a:pt x="380" y="256"/>
                    </a:lnTo>
                    <a:lnTo>
                      <a:pt x="380" y="233"/>
                    </a:lnTo>
                    <a:lnTo>
                      <a:pt x="378" y="214"/>
                    </a:lnTo>
                    <a:lnTo>
                      <a:pt x="346" y="143"/>
                    </a:lnTo>
                    <a:lnTo>
                      <a:pt x="299" y="96"/>
                    </a:lnTo>
                    <a:lnTo>
                      <a:pt x="284" y="84"/>
                    </a:lnTo>
                    <a:lnTo>
                      <a:pt x="277"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8689" name="Group 21"/>
            <p:cNvGrpSpPr>
              <a:grpSpLocks/>
            </p:cNvGrpSpPr>
            <p:nvPr/>
          </p:nvGrpSpPr>
          <p:grpSpPr bwMode="auto">
            <a:xfrm>
              <a:off x="5062" y="2050"/>
              <a:ext cx="536" cy="1075"/>
              <a:chOff x="5062" y="2050"/>
              <a:chExt cx="536" cy="1075"/>
            </a:xfrm>
          </p:grpSpPr>
          <p:sp>
            <p:nvSpPr>
              <p:cNvPr id="28704" name="Freeform 24"/>
              <p:cNvSpPr>
                <a:spLocks/>
              </p:cNvSpPr>
              <p:nvPr/>
            </p:nvSpPr>
            <p:spPr bwMode="auto">
              <a:xfrm>
                <a:off x="5062" y="2050"/>
                <a:ext cx="536" cy="1075"/>
              </a:xfrm>
              <a:custGeom>
                <a:avLst/>
                <a:gdLst>
                  <a:gd name="T0" fmla="*/ 335 w 536"/>
                  <a:gd name="T1" fmla="*/ 2505 h 1075"/>
                  <a:gd name="T2" fmla="*/ 200 w 536"/>
                  <a:gd name="T3" fmla="*/ 2505 h 1075"/>
                  <a:gd name="T4" fmla="*/ 216 w 536"/>
                  <a:gd name="T5" fmla="*/ 2510 h 1075"/>
                  <a:gd name="T6" fmla="*/ 228 w 536"/>
                  <a:gd name="T7" fmla="*/ 2522 h 1075"/>
                  <a:gd name="T8" fmla="*/ 236 w 536"/>
                  <a:gd name="T9" fmla="*/ 2540 h 1075"/>
                  <a:gd name="T10" fmla="*/ 239 w 536"/>
                  <a:gd name="T11" fmla="*/ 2563 h 1075"/>
                  <a:gd name="T12" fmla="*/ 239 w 536"/>
                  <a:gd name="T13" fmla="*/ 2570 h 1075"/>
                  <a:gd name="T14" fmla="*/ 239 w 536"/>
                  <a:gd name="T15" fmla="*/ 2577 h 1075"/>
                  <a:gd name="T16" fmla="*/ 237 w 536"/>
                  <a:gd name="T17" fmla="*/ 2587 h 1075"/>
                  <a:gd name="T18" fmla="*/ 233 w 536"/>
                  <a:gd name="T19" fmla="*/ 2606 h 1075"/>
                  <a:gd name="T20" fmla="*/ 224 w 536"/>
                  <a:gd name="T21" fmla="*/ 2644 h 1075"/>
                  <a:gd name="T22" fmla="*/ 220 w 536"/>
                  <a:gd name="T23" fmla="*/ 2663 h 1075"/>
                  <a:gd name="T24" fmla="*/ 206 w 536"/>
                  <a:gd name="T25" fmla="*/ 2722 h 1075"/>
                  <a:gd name="T26" fmla="*/ 189 w 536"/>
                  <a:gd name="T27" fmla="*/ 2781 h 1075"/>
                  <a:gd name="T28" fmla="*/ 183 w 536"/>
                  <a:gd name="T29" fmla="*/ 2801 h 1075"/>
                  <a:gd name="T30" fmla="*/ 177 w 536"/>
                  <a:gd name="T31" fmla="*/ 2820 h 1075"/>
                  <a:gd name="T32" fmla="*/ 158 w 536"/>
                  <a:gd name="T33" fmla="*/ 2897 h 1075"/>
                  <a:gd name="T34" fmla="*/ 156 w 536"/>
                  <a:gd name="T35" fmla="*/ 2918 h 1075"/>
                  <a:gd name="T36" fmla="*/ 176 w 536"/>
                  <a:gd name="T37" fmla="*/ 2921 h 1075"/>
                  <a:gd name="T38" fmla="*/ 196 w 536"/>
                  <a:gd name="T39" fmla="*/ 2925 h 1075"/>
                  <a:gd name="T40" fmla="*/ 174 w 536"/>
                  <a:gd name="T41" fmla="*/ 3124 h 1075"/>
                  <a:gd name="T42" fmla="*/ 180 w 536"/>
                  <a:gd name="T43" fmla="*/ 3125 h 1075"/>
                  <a:gd name="T44" fmla="*/ 181 w 536"/>
                  <a:gd name="T45" fmla="*/ 3119 h 1075"/>
                  <a:gd name="T46" fmla="*/ 183 w 536"/>
                  <a:gd name="T47" fmla="*/ 3112 h 1075"/>
                  <a:gd name="T48" fmla="*/ 204 w 536"/>
                  <a:gd name="T49" fmla="*/ 3036 h 1075"/>
                  <a:gd name="T50" fmla="*/ 225 w 536"/>
                  <a:gd name="T51" fmla="*/ 2959 h 1075"/>
                  <a:gd name="T52" fmla="*/ 381 w 536"/>
                  <a:gd name="T53" fmla="*/ 2923 h 1075"/>
                  <a:gd name="T54" fmla="*/ 414 w 536"/>
                  <a:gd name="T55" fmla="*/ 2922 h 1075"/>
                  <a:gd name="T56" fmla="*/ 460 w 536"/>
                  <a:gd name="T57" fmla="*/ 2922 h 1075"/>
                  <a:gd name="T58" fmla="*/ 458 w 536"/>
                  <a:gd name="T59" fmla="*/ 2916 h 1075"/>
                  <a:gd name="T60" fmla="*/ 496 w 536"/>
                  <a:gd name="T61" fmla="*/ 2906 h 1075"/>
                  <a:gd name="T62" fmla="*/ 516 w 536"/>
                  <a:gd name="T63" fmla="*/ 2900 h 1075"/>
                  <a:gd name="T64" fmla="*/ 535 w 536"/>
                  <a:gd name="T65" fmla="*/ 2895 h 1075"/>
                  <a:gd name="T66" fmla="*/ 483 w 536"/>
                  <a:gd name="T67" fmla="*/ 2809 h 1075"/>
                  <a:gd name="T68" fmla="*/ 473 w 536"/>
                  <a:gd name="T69" fmla="*/ 2793 h 1075"/>
                  <a:gd name="T70" fmla="*/ 434 w 536"/>
                  <a:gd name="T71" fmla="*/ 2726 h 1075"/>
                  <a:gd name="T72" fmla="*/ 398 w 536"/>
                  <a:gd name="T73" fmla="*/ 2656 h 1075"/>
                  <a:gd name="T74" fmla="*/ 372 w 536"/>
                  <a:gd name="T75" fmla="*/ 2601 h 1075"/>
                  <a:gd name="T76" fmla="*/ 349 w 536"/>
                  <a:gd name="T77" fmla="*/ 2543 h 1075"/>
                  <a:gd name="T78" fmla="*/ 342 w 536"/>
                  <a:gd name="T79" fmla="*/ 2524 h 1075"/>
                  <a:gd name="T80" fmla="*/ 335 w 536"/>
                  <a:gd name="T81" fmla="*/ 2505 h 10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536" h="1075">
                    <a:moveTo>
                      <a:pt x="335" y="455"/>
                    </a:moveTo>
                    <a:lnTo>
                      <a:pt x="200" y="455"/>
                    </a:lnTo>
                    <a:lnTo>
                      <a:pt x="216" y="460"/>
                    </a:lnTo>
                    <a:lnTo>
                      <a:pt x="228" y="472"/>
                    </a:lnTo>
                    <a:lnTo>
                      <a:pt x="236" y="490"/>
                    </a:lnTo>
                    <a:lnTo>
                      <a:pt x="239" y="513"/>
                    </a:lnTo>
                    <a:lnTo>
                      <a:pt x="239" y="520"/>
                    </a:lnTo>
                    <a:lnTo>
                      <a:pt x="239" y="527"/>
                    </a:lnTo>
                    <a:lnTo>
                      <a:pt x="237" y="537"/>
                    </a:lnTo>
                    <a:lnTo>
                      <a:pt x="233" y="556"/>
                    </a:lnTo>
                    <a:lnTo>
                      <a:pt x="224" y="594"/>
                    </a:lnTo>
                    <a:lnTo>
                      <a:pt x="220" y="613"/>
                    </a:lnTo>
                    <a:lnTo>
                      <a:pt x="206" y="672"/>
                    </a:lnTo>
                    <a:lnTo>
                      <a:pt x="189" y="731"/>
                    </a:lnTo>
                    <a:lnTo>
                      <a:pt x="183" y="751"/>
                    </a:lnTo>
                    <a:lnTo>
                      <a:pt x="177" y="770"/>
                    </a:lnTo>
                    <a:lnTo>
                      <a:pt x="158" y="847"/>
                    </a:lnTo>
                    <a:lnTo>
                      <a:pt x="156" y="868"/>
                    </a:lnTo>
                    <a:lnTo>
                      <a:pt x="176" y="871"/>
                    </a:lnTo>
                    <a:lnTo>
                      <a:pt x="196" y="875"/>
                    </a:lnTo>
                    <a:lnTo>
                      <a:pt x="174" y="1074"/>
                    </a:lnTo>
                    <a:lnTo>
                      <a:pt x="180" y="1075"/>
                    </a:lnTo>
                    <a:lnTo>
                      <a:pt x="181" y="1069"/>
                    </a:lnTo>
                    <a:lnTo>
                      <a:pt x="183" y="1062"/>
                    </a:lnTo>
                    <a:lnTo>
                      <a:pt x="204" y="986"/>
                    </a:lnTo>
                    <a:lnTo>
                      <a:pt x="225" y="909"/>
                    </a:lnTo>
                    <a:lnTo>
                      <a:pt x="381" y="873"/>
                    </a:lnTo>
                    <a:lnTo>
                      <a:pt x="414" y="872"/>
                    </a:lnTo>
                    <a:lnTo>
                      <a:pt x="460" y="872"/>
                    </a:lnTo>
                    <a:lnTo>
                      <a:pt x="458" y="866"/>
                    </a:lnTo>
                    <a:lnTo>
                      <a:pt x="496" y="856"/>
                    </a:lnTo>
                    <a:lnTo>
                      <a:pt x="516" y="850"/>
                    </a:lnTo>
                    <a:lnTo>
                      <a:pt x="535" y="845"/>
                    </a:lnTo>
                    <a:lnTo>
                      <a:pt x="483" y="759"/>
                    </a:lnTo>
                    <a:lnTo>
                      <a:pt x="473" y="743"/>
                    </a:lnTo>
                    <a:lnTo>
                      <a:pt x="434" y="676"/>
                    </a:lnTo>
                    <a:lnTo>
                      <a:pt x="398" y="606"/>
                    </a:lnTo>
                    <a:lnTo>
                      <a:pt x="372" y="551"/>
                    </a:lnTo>
                    <a:lnTo>
                      <a:pt x="349" y="493"/>
                    </a:lnTo>
                    <a:lnTo>
                      <a:pt x="342" y="474"/>
                    </a:lnTo>
                    <a:lnTo>
                      <a:pt x="335" y="455"/>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8705" name="Freeform 23"/>
              <p:cNvSpPr>
                <a:spLocks/>
              </p:cNvSpPr>
              <p:nvPr/>
            </p:nvSpPr>
            <p:spPr bwMode="auto">
              <a:xfrm>
                <a:off x="5062" y="2050"/>
                <a:ext cx="536" cy="1075"/>
              </a:xfrm>
              <a:custGeom>
                <a:avLst/>
                <a:gdLst>
                  <a:gd name="T0" fmla="*/ 460 w 536"/>
                  <a:gd name="T1" fmla="*/ 2922 h 1075"/>
                  <a:gd name="T2" fmla="*/ 414 w 536"/>
                  <a:gd name="T3" fmla="*/ 2922 h 1075"/>
                  <a:gd name="T4" fmla="*/ 421 w 536"/>
                  <a:gd name="T5" fmla="*/ 2925 h 1075"/>
                  <a:gd name="T6" fmla="*/ 431 w 536"/>
                  <a:gd name="T7" fmla="*/ 2945 h 1075"/>
                  <a:gd name="T8" fmla="*/ 468 w 536"/>
                  <a:gd name="T9" fmla="*/ 3016 h 1075"/>
                  <a:gd name="T10" fmla="*/ 514 w 536"/>
                  <a:gd name="T11" fmla="*/ 3105 h 1075"/>
                  <a:gd name="T12" fmla="*/ 516 w 536"/>
                  <a:gd name="T13" fmla="*/ 3104 h 1075"/>
                  <a:gd name="T14" fmla="*/ 511 w 536"/>
                  <a:gd name="T15" fmla="*/ 3088 h 1075"/>
                  <a:gd name="T16" fmla="*/ 460 w 536"/>
                  <a:gd name="T17" fmla="*/ 2922 h 10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36" h="1075">
                    <a:moveTo>
                      <a:pt x="460" y="872"/>
                    </a:moveTo>
                    <a:lnTo>
                      <a:pt x="414" y="872"/>
                    </a:lnTo>
                    <a:lnTo>
                      <a:pt x="421" y="875"/>
                    </a:lnTo>
                    <a:lnTo>
                      <a:pt x="431" y="895"/>
                    </a:lnTo>
                    <a:lnTo>
                      <a:pt x="468" y="966"/>
                    </a:lnTo>
                    <a:lnTo>
                      <a:pt x="514" y="1055"/>
                    </a:lnTo>
                    <a:lnTo>
                      <a:pt x="516" y="1054"/>
                    </a:lnTo>
                    <a:lnTo>
                      <a:pt x="511" y="1038"/>
                    </a:lnTo>
                    <a:lnTo>
                      <a:pt x="460" y="872"/>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8706" name="Freeform 22"/>
              <p:cNvSpPr>
                <a:spLocks/>
              </p:cNvSpPr>
              <p:nvPr/>
            </p:nvSpPr>
            <p:spPr bwMode="auto">
              <a:xfrm>
                <a:off x="5062" y="2050"/>
                <a:ext cx="536" cy="1075"/>
              </a:xfrm>
              <a:custGeom>
                <a:avLst/>
                <a:gdLst>
                  <a:gd name="T0" fmla="*/ 393 w 536"/>
                  <a:gd name="T1" fmla="*/ 2050 h 1075"/>
                  <a:gd name="T2" fmla="*/ 376 w 536"/>
                  <a:gd name="T3" fmla="*/ 2119 h 1075"/>
                  <a:gd name="T4" fmla="*/ 355 w 536"/>
                  <a:gd name="T5" fmla="*/ 2184 h 1075"/>
                  <a:gd name="T6" fmla="*/ 328 w 536"/>
                  <a:gd name="T7" fmla="*/ 2245 h 1075"/>
                  <a:gd name="T8" fmla="*/ 296 w 536"/>
                  <a:gd name="T9" fmla="*/ 2303 h 1075"/>
                  <a:gd name="T10" fmla="*/ 259 w 536"/>
                  <a:gd name="T11" fmla="*/ 2356 h 1075"/>
                  <a:gd name="T12" fmla="*/ 217 w 536"/>
                  <a:gd name="T13" fmla="*/ 2405 h 1075"/>
                  <a:gd name="T14" fmla="*/ 171 w 536"/>
                  <a:gd name="T15" fmla="*/ 2451 h 1075"/>
                  <a:gd name="T16" fmla="*/ 119 w 536"/>
                  <a:gd name="T17" fmla="*/ 2493 h 1075"/>
                  <a:gd name="T18" fmla="*/ 62 w 536"/>
                  <a:gd name="T19" fmla="*/ 2531 h 1075"/>
                  <a:gd name="T20" fmla="*/ 0 w 536"/>
                  <a:gd name="T21" fmla="*/ 2565 h 1075"/>
                  <a:gd name="T22" fmla="*/ 6 w 536"/>
                  <a:gd name="T23" fmla="*/ 2564 h 1075"/>
                  <a:gd name="T24" fmla="*/ 13 w 536"/>
                  <a:gd name="T25" fmla="*/ 2563 h 1075"/>
                  <a:gd name="T26" fmla="*/ 137 w 536"/>
                  <a:gd name="T27" fmla="*/ 2520 h 1075"/>
                  <a:gd name="T28" fmla="*/ 180 w 536"/>
                  <a:gd name="T29" fmla="*/ 2505 h 1075"/>
                  <a:gd name="T30" fmla="*/ 200 w 536"/>
                  <a:gd name="T31" fmla="*/ 2505 h 1075"/>
                  <a:gd name="T32" fmla="*/ 335 w 536"/>
                  <a:gd name="T33" fmla="*/ 2505 h 1075"/>
                  <a:gd name="T34" fmla="*/ 335 w 536"/>
                  <a:gd name="T35" fmla="*/ 2503 h 1075"/>
                  <a:gd name="T36" fmla="*/ 331 w 536"/>
                  <a:gd name="T37" fmla="*/ 2484 h 1075"/>
                  <a:gd name="T38" fmla="*/ 329 w 536"/>
                  <a:gd name="T39" fmla="*/ 2464 h 1075"/>
                  <a:gd name="T40" fmla="*/ 329 w 536"/>
                  <a:gd name="T41" fmla="*/ 2445 h 1075"/>
                  <a:gd name="T42" fmla="*/ 331 w 536"/>
                  <a:gd name="T43" fmla="*/ 2425 h 1075"/>
                  <a:gd name="T44" fmla="*/ 335 w 536"/>
                  <a:gd name="T45" fmla="*/ 2405 h 1075"/>
                  <a:gd name="T46" fmla="*/ 339 w 536"/>
                  <a:gd name="T47" fmla="*/ 2387 h 1075"/>
                  <a:gd name="T48" fmla="*/ 348 w 536"/>
                  <a:gd name="T49" fmla="*/ 2351 h 1075"/>
                  <a:gd name="T50" fmla="*/ 353 w 536"/>
                  <a:gd name="T51" fmla="*/ 2332 h 1075"/>
                  <a:gd name="T52" fmla="*/ 366 w 536"/>
                  <a:gd name="T53" fmla="*/ 2273 h 1075"/>
                  <a:gd name="T54" fmla="*/ 377 w 536"/>
                  <a:gd name="T55" fmla="*/ 2210 h 1075"/>
                  <a:gd name="T56" fmla="*/ 386 w 536"/>
                  <a:gd name="T57" fmla="*/ 2130 h 1075"/>
                  <a:gd name="T58" fmla="*/ 389 w 536"/>
                  <a:gd name="T59" fmla="*/ 2090 h 1075"/>
                  <a:gd name="T60" fmla="*/ 391 w 536"/>
                  <a:gd name="T61" fmla="*/ 2070 h 1075"/>
                  <a:gd name="T62" fmla="*/ 393 w 536"/>
                  <a:gd name="T63" fmla="*/ 2050 h 107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36" h="1075">
                    <a:moveTo>
                      <a:pt x="393" y="0"/>
                    </a:moveTo>
                    <a:lnTo>
                      <a:pt x="376" y="69"/>
                    </a:lnTo>
                    <a:lnTo>
                      <a:pt x="355" y="134"/>
                    </a:lnTo>
                    <a:lnTo>
                      <a:pt x="328" y="195"/>
                    </a:lnTo>
                    <a:lnTo>
                      <a:pt x="296" y="253"/>
                    </a:lnTo>
                    <a:lnTo>
                      <a:pt x="259" y="306"/>
                    </a:lnTo>
                    <a:lnTo>
                      <a:pt x="217" y="355"/>
                    </a:lnTo>
                    <a:lnTo>
                      <a:pt x="171" y="401"/>
                    </a:lnTo>
                    <a:lnTo>
                      <a:pt x="119" y="443"/>
                    </a:lnTo>
                    <a:lnTo>
                      <a:pt x="62" y="481"/>
                    </a:lnTo>
                    <a:lnTo>
                      <a:pt x="0" y="515"/>
                    </a:lnTo>
                    <a:lnTo>
                      <a:pt x="6" y="514"/>
                    </a:lnTo>
                    <a:lnTo>
                      <a:pt x="13" y="513"/>
                    </a:lnTo>
                    <a:lnTo>
                      <a:pt x="137" y="470"/>
                    </a:lnTo>
                    <a:lnTo>
                      <a:pt x="180" y="455"/>
                    </a:lnTo>
                    <a:lnTo>
                      <a:pt x="200" y="455"/>
                    </a:lnTo>
                    <a:lnTo>
                      <a:pt x="335" y="455"/>
                    </a:lnTo>
                    <a:lnTo>
                      <a:pt x="335" y="453"/>
                    </a:lnTo>
                    <a:lnTo>
                      <a:pt x="331" y="434"/>
                    </a:lnTo>
                    <a:lnTo>
                      <a:pt x="329" y="414"/>
                    </a:lnTo>
                    <a:lnTo>
                      <a:pt x="329" y="395"/>
                    </a:lnTo>
                    <a:lnTo>
                      <a:pt x="331" y="375"/>
                    </a:lnTo>
                    <a:lnTo>
                      <a:pt x="335" y="355"/>
                    </a:lnTo>
                    <a:lnTo>
                      <a:pt x="339" y="337"/>
                    </a:lnTo>
                    <a:lnTo>
                      <a:pt x="348" y="301"/>
                    </a:lnTo>
                    <a:lnTo>
                      <a:pt x="353" y="282"/>
                    </a:lnTo>
                    <a:lnTo>
                      <a:pt x="366" y="223"/>
                    </a:lnTo>
                    <a:lnTo>
                      <a:pt x="377" y="160"/>
                    </a:lnTo>
                    <a:lnTo>
                      <a:pt x="386" y="80"/>
                    </a:lnTo>
                    <a:lnTo>
                      <a:pt x="389" y="40"/>
                    </a:lnTo>
                    <a:lnTo>
                      <a:pt x="391" y="20"/>
                    </a:lnTo>
                    <a:lnTo>
                      <a:pt x="393" y="0"/>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8690" name="Group 17"/>
            <p:cNvGrpSpPr>
              <a:grpSpLocks/>
            </p:cNvGrpSpPr>
            <p:nvPr/>
          </p:nvGrpSpPr>
          <p:grpSpPr bwMode="auto">
            <a:xfrm>
              <a:off x="4556" y="2589"/>
              <a:ext cx="447" cy="546"/>
              <a:chOff x="4556" y="2589"/>
              <a:chExt cx="447" cy="546"/>
            </a:xfrm>
          </p:grpSpPr>
          <p:sp>
            <p:nvSpPr>
              <p:cNvPr id="28701" name="Freeform 20"/>
              <p:cNvSpPr>
                <a:spLocks/>
              </p:cNvSpPr>
              <p:nvPr/>
            </p:nvSpPr>
            <p:spPr bwMode="auto">
              <a:xfrm>
                <a:off x="4556" y="2589"/>
                <a:ext cx="447" cy="546"/>
              </a:xfrm>
              <a:custGeom>
                <a:avLst/>
                <a:gdLst>
                  <a:gd name="T0" fmla="*/ 0 w 447"/>
                  <a:gd name="T1" fmla="*/ 2589 h 546"/>
                  <a:gd name="T2" fmla="*/ 2 w 447"/>
                  <a:gd name="T3" fmla="*/ 2595 h 546"/>
                  <a:gd name="T4" fmla="*/ 7 w 447"/>
                  <a:gd name="T5" fmla="*/ 2597 h 546"/>
                  <a:gd name="T6" fmla="*/ 23 w 447"/>
                  <a:gd name="T7" fmla="*/ 2605 h 546"/>
                  <a:gd name="T8" fmla="*/ 71 w 447"/>
                  <a:gd name="T9" fmla="*/ 2633 h 546"/>
                  <a:gd name="T10" fmla="*/ 106 w 447"/>
                  <a:gd name="T11" fmla="*/ 2653 h 546"/>
                  <a:gd name="T12" fmla="*/ 126 w 447"/>
                  <a:gd name="T13" fmla="*/ 2663 h 546"/>
                  <a:gd name="T14" fmla="*/ 147 w 447"/>
                  <a:gd name="T15" fmla="*/ 2674 h 546"/>
                  <a:gd name="T16" fmla="*/ 161 w 447"/>
                  <a:gd name="T17" fmla="*/ 2686 h 546"/>
                  <a:gd name="T18" fmla="*/ 169 w 447"/>
                  <a:gd name="T19" fmla="*/ 2700 h 546"/>
                  <a:gd name="T20" fmla="*/ 172 w 447"/>
                  <a:gd name="T21" fmla="*/ 2719 h 546"/>
                  <a:gd name="T22" fmla="*/ 169 w 447"/>
                  <a:gd name="T23" fmla="*/ 2745 h 546"/>
                  <a:gd name="T24" fmla="*/ 157 w 447"/>
                  <a:gd name="T25" fmla="*/ 2822 h 546"/>
                  <a:gd name="T26" fmla="*/ 142 w 447"/>
                  <a:gd name="T27" fmla="*/ 2899 h 546"/>
                  <a:gd name="T28" fmla="*/ 129 w 447"/>
                  <a:gd name="T29" fmla="*/ 2958 h 546"/>
                  <a:gd name="T30" fmla="*/ 113 w 447"/>
                  <a:gd name="T31" fmla="*/ 3018 h 546"/>
                  <a:gd name="T32" fmla="*/ 101 w 447"/>
                  <a:gd name="T33" fmla="*/ 3058 h 546"/>
                  <a:gd name="T34" fmla="*/ 95 w 447"/>
                  <a:gd name="T35" fmla="*/ 3079 h 546"/>
                  <a:gd name="T36" fmla="*/ 90 w 447"/>
                  <a:gd name="T37" fmla="*/ 3099 h 546"/>
                  <a:gd name="T38" fmla="*/ 85 w 447"/>
                  <a:gd name="T39" fmla="*/ 3118 h 546"/>
                  <a:gd name="T40" fmla="*/ 81 w 447"/>
                  <a:gd name="T41" fmla="*/ 3135 h 546"/>
                  <a:gd name="T42" fmla="*/ 89 w 447"/>
                  <a:gd name="T43" fmla="*/ 3120 h 546"/>
                  <a:gd name="T44" fmla="*/ 97 w 447"/>
                  <a:gd name="T45" fmla="*/ 3103 h 546"/>
                  <a:gd name="T46" fmla="*/ 107 w 447"/>
                  <a:gd name="T47" fmla="*/ 3084 h 546"/>
                  <a:gd name="T48" fmla="*/ 139 w 447"/>
                  <a:gd name="T49" fmla="*/ 3029 h 546"/>
                  <a:gd name="T50" fmla="*/ 180 w 447"/>
                  <a:gd name="T51" fmla="*/ 2961 h 546"/>
                  <a:gd name="T52" fmla="*/ 228 w 447"/>
                  <a:gd name="T53" fmla="*/ 2913 h 546"/>
                  <a:gd name="T54" fmla="*/ 314 w 447"/>
                  <a:gd name="T55" fmla="*/ 2913 h 546"/>
                  <a:gd name="T56" fmla="*/ 312 w 447"/>
                  <a:gd name="T57" fmla="*/ 2903 h 546"/>
                  <a:gd name="T58" fmla="*/ 297 w 447"/>
                  <a:gd name="T59" fmla="*/ 2826 h 546"/>
                  <a:gd name="T60" fmla="*/ 287 w 447"/>
                  <a:gd name="T61" fmla="*/ 2765 h 546"/>
                  <a:gd name="T62" fmla="*/ 280 w 447"/>
                  <a:gd name="T63" fmla="*/ 2724 h 546"/>
                  <a:gd name="T64" fmla="*/ 281 w 447"/>
                  <a:gd name="T65" fmla="*/ 2705 h 546"/>
                  <a:gd name="T66" fmla="*/ 289 w 447"/>
                  <a:gd name="T67" fmla="*/ 2689 h 546"/>
                  <a:gd name="T68" fmla="*/ 303 w 447"/>
                  <a:gd name="T69" fmla="*/ 2676 h 546"/>
                  <a:gd name="T70" fmla="*/ 325 w 447"/>
                  <a:gd name="T71" fmla="*/ 2663 h 546"/>
                  <a:gd name="T72" fmla="*/ 341 w 447"/>
                  <a:gd name="T73" fmla="*/ 2655 h 546"/>
                  <a:gd name="T74" fmla="*/ 358 w 447"/>
                  <a:gd name="T75" fmla="*/ 2646 h 546"/>
                  <a:gd name="T76" fmla="*/ 376 w 447"/>
                  <a:gd name="T77" fmla="*/ 2637 h 546"/>
                  <a:gd name="T78" fmla="*/ 394 w 447"/>
                  <a:gd name="T79" fmla="*/ 2627 h 546"/>
                  <a:gd name="T80" fmla="*/ 400 w 447"/>
                  <a:gd name="T81" fmla="*/ 2624 h 546"/>
                  <a:gd name="T82" fmla="*/ 224 w 447"/>
                  <a:gd name="T83" fmla="*/ 2624 h 546"/>
                  <a:gd name="T84" fmla="*/ 201 w 447"/>
                  <a:gd name="T85" fmla="*/ 2623 h 546"/>
                  <a:gd name="T86" fmla="*/ 134 w 447"/>
                  <a:gd name="T87" fmla="*/ 2618 h 546"/>
                  <a:gd name="T88" fmla="*/ 67 w 447"/>
                  <a:gd name="T89" fmla="*/ 2607 h 546"/>
                  <a:gd name="T90" fmla="*/ 22 w 447"/>
                  <a:gd name="T91" fmla="*/ 2596 h 546"/>
                  <a:gd name="T92" fmla="*/ 0 w 447"/>
                  <a:gd name="T93" fmla="*/ 2589 h 54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47" h="546">
                    <a:moveTo>
                      <a:pt x="0" y="0"/>
                    </a:moveTo>
                    <a:lnTo>
                      <a:pt x="2" y="6"/>
                    </a:lnTo>
                    <a:lnTo>
                      <a:pt x="7" y="8"/>
                    </a:lnTo>
                    <a:lnTo>
                      <a:pt x="23" y="16"/>
                    </a:lnTo>
                    <a:lnTo>
                      <a:pt x="71" y="44"/>
                    </a:lnTo>
                    <a:lnTo>
                      <a:pt x="106" y="64"/>
                    </a:lnTo>
                    <a:lnTo>
                      <a:pt x="126" y="74"/>
                    </a:lnTo>
                    <a:lnTo>
                      <a:pt x="147" y="85"/>
                    </a:lnTo>
                    <a:lnTo>
                      <a:pt x="161" y="97"/>
                    </a:lnTo>
                    <a:lnTo>
                      <a:pt x="169" y="111"/>
                    </a:lnTo>
                    <a:lnTo>
                      <a:pt x="172" y="130"/>
                    </a:lnTo>
                    <a:lnTo>
                      <a:pt x="169" y="156"/>
                    </a:lnTo>
                    <a:lnTo>
                      <a:pt x="157" y="233"/>
                    </a:lnTo>
                    <a:lnTo>
                      <a:pt x="142" y="310"/>
                    </a:lnTo>
                    <a:lnTo>
                      <a:pt x="129" y="369"/>
                    </a:lnTo>
                    <a:lnTo>
                      <a:pt x="113" y="429"/>
                    </a:lnTo>
                    <a:lnTo>
                      <a:pt x="101" y="469"/>
                    </a:lnTo>
                    <a:lnTo>
                      <a:pt x="95" y="490"/>
                    </a:lnTo>
                    <a:lnTo>
                      <a:pt x="90" y="510"/>
                    </a:lnTo>
                    <a:lnTo>
                      <a:pt x="85" y="529"/>
                    </a:lnTo>
                    <a:lnTo>
                      <a:pt x="81" y="546"/>
                    </a:lnTo>
                    <a:lnTo>
                      <a:pt x="89" y="531"/>
                    </a:lnTo>
                    <a:lnTo>
                      <a:pt x="97" y="514"/>
                    </a:lnTo>
                    <a:lnTo>
                      <a:pt x="107" y="495"/>
                    </a:lnTo>
                    <a:lnTo>
                      <a:pt x="139" y="440"/>
                    </a:lnTo>
                    <a:lnTo>
                      <a:pt x="180" y="372"/>
                    </a:lnTo>
                    <a:lnTo>
                      <a:pt x="228" y="324"/>
                    </a:lnTo>
                    <a:lnTo>
                      <a:pt x="314" y="324"/>
                    </a:lnTo>
                    <a:lnTo>
                      <a:pt x="312" y="314"/>
                    </a:lnTo>
                    <a:lnTo>
                      <a:pt x="297" y="237"/>
                    </a:lnTo>
                    <a:lnTo>
                      <a:pt x="287" y="176"/>
                    </a:lnTo>
                    <a:lnTo>
                      <a:pt x="280" y="135"/>
                    </a:lnTo>
                    <a:lnTo>
                      <a:pt x="281" y="116"/>
                    </a:lnTo>
                    <a:lnTo>
                      <a:pt x="289" y="100"/>
                    </a:lnTo>
                    <a:lnTo>
                      <a:pt x="303" y="87"/>
                    </a:lnTo>
                    <a:lnTo>
                      <a:pt x="325" y="74"/>
                    </a:lnTo>
                    <a:lnTo>
                      <a:pt x="341" y="66"/>
                    </a:lnTo>
                    <a:lnTo>
                      <a:pt x="358" y="57"/>
                    </a:lnTo>
                    <a:lnTo>
                      <a:pt x="376" y="48"/>
                    </a:lnTo>
                    <a:lnTo>
                      <a:pt x="394" y="38"/>
                    </a:lnTo>
                    <a:lnTo>
                      <a:pt x="400" y="35"/>
                    </a:lnTo>
                    <a:lnTo>
                      <a:pt x="224" y="35"/>
                    </a:lnTo>
                    <a:lnTo>
                      <a:pt x="201" y="34"/>
                    </a:lnTo>
                    <a:lnTo>
                      <a:pt x="134" y="29"/>
                    </a:lnTo>
                    <a:lnTo>
                      <a:pt x="67" y="18"/>
                    </a:lnTo>
                    <a:lnTo>
                      <a:pt x="22" y="7"/>
                    </a:lnTo>
                    <a:lnTo>
                      <a:pt x="0" y="0"/>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8702" name="Freeform 19"/>
              <p:cNvSpPr>
                <a:spLocks/>
              </p:cNvSpPr>
              <p:nvPr/>
            </p:nvSpPr>
            <p:spPr bwMode="auto">
              <a:xfrm>
                <a:off x="4556" y="2589"/>
                <a:ext cx="447" cy="546"/>
              </a:xfrm>
              <a:custGeom>
                <a:avLst/>
                <a:gdLst>
                  <a:gd name="T0" fmla="*/ 314 w 447"/>
                  <a:gd name="T1" fmla="*/ 2913 h 546"/>
                  <a:gd name="T2" fmla="*/ 228 w 447"/>
                  <a:gd name="T3" fmla="*/ 2913 h 546"/>
                  <a:gd name="T4" fmla="*/ 242 w 447"/>
                  <a:gd name="T5" fmla="*/ 2921 h 546"/>
                  <a:gd name="T6" fmla="*/ 259 w 447"/>
                  <a:gd name="T7" fmla="*/ 2939 h 546"/>
                  <a:gd name="T8" fmla="*/ 302 w 447"/>
                  <a:gd name="T9" fmla="*/ 3004 h 546"/>
                  <a:gd name="T10" fmla="*/ 334 w 447"/>
                  <a:gd name="T11" fmla="*/ 3061 h 546"/>
                  <a:gd name="T12" fmla="*/ 361 w 447"/>
                  <a:gd name="T13" fmla="*/ 3114 h 546"/>
                  <a:gd name="T14" fmla="*/ 370 w 447"/>
                  <a:gd name="T15" fmla="*/ 3132 h 546"/>
                  <a:gd name="T16" fmla="*/ 372 w 447"/>
                  <a:gd name="T17" fmla="*/ 3131 h 546"/>
                  <a:gd name="T18" fmla="*/ 371 w 447"/>
                  <a:gd name="T19" fmla="*/ 3127 h 546"/>
                  <a:gd name="T20" fmla="*/ 370 w 447"/>
                  <a:gd name="T21" fmla="*/ 3122 h 546"/>
                  <a:gd name="T22" fmla="*/ 367 w 447"/>
                  <a:gd name="T23" fmla="*/ 3114 h 546"/>
                  <a:gd name="T24" fmla="*/ 362 w 447"/>
                  <a:gd name="T25" fmla="*/ 3095 h 546"/>
                  <a:gd name="T26" fmla="*/ 346 w 447"/>
                  <a:gd name="T27" fmla="*/ 3038 h 546"/>
                  <a:gd name="T28" fmla="*/ 340 w 447"/>
                  <a:gd name="T29" fmla="*/ 3019 h 546"/>
                  <a:gd name="T30" fmla="*/ 325 w 447"/>
                  <a:gd name="T31" fmla="*/ 2960 h 546"/>
                  <a:gd name="T32" fmla="*/ 316 w 447"/>
                  <a:gd name="T33" fmla="*/ 2921 h 546"/>
                  <a:gd name="T34" fmla="*/ 314 w 447"/>
                  <a:gd name="T35" fmla="*/ 2913 h 5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47" h="546">
                    <a:moveTo>
                      <a:pt x="314" y="324"/>
                    </a:moveTo>
                    <a:lnTo>
                      <a:pt x="228" y="324"/>
                    </a:lnTo>
                    <a:lnTo>
                      <a:pt x="242" y="332"/>
                    </a:lnTo>
                    <a:lnTo>
                      <a:pt x="259" y="350"/>
                    </a:lnTo>
                    <a:lnTo>
                      <a:pt x="302" y="415"/>
                    </a:lnTo>
                    <a:lnTo>
                      <a:pt x="334" y="472"/>
                    </a:lnTo>
                    <a:lnTo>
                      <a:pt x="361" y="525"/>
                    </a:lnTo>
                    <a:lnTo>
                      <a:pt x="370" y="543"/>
                    </a:lnTo>
                    <a:lnTo>
                      <a:pt x="372" y="542"/>
                    </a:lnTo>
                    <a:lnTo>
                      <a:pt x="371" y="538"/>
                    </a:lnTo>
                    <a:lnTo>
                      <a:pt x="370" y="533"/>
                    </a:lnTo>
                    <a:lnTo>
                      <a:pt x="367" y="525"/>
                    </a:lnTo>
                    <a:lnTo>
                      <a:pt x="362" y="506"/>
                    </a:lnTo>
                    <a:lnTo>
                      <a:pt x="346" y="449"/>
                    </a:lnTo>
                    <a:lnTo>
                      <a:pt x="340" y="430"/>
                    </a:lnTo>
                    <a:lnTo>
                      <a:pt x="325" y="371"/>
                    </a:lnTo>
                    <a:lnTo>
                      <a:pt x="316" y="332"/>
                    </a:lnTo>
                    <a:lnTo>
                      <a:pt x="314" y="324"/>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8703" name="Freeform 18"/>
              <p:cNvSpPr>
                <a:spLocks/>
              </p:cNvSpPr>
              <p:nvPr/>
            </p:nvSpPr>
            <p:spPr bwMode="auto">
              <a:xfrm>
                <a:off x="4556" y="2589"/>
                <a:ext cx="447" cy="546"/>
              </a:xfrm>
              <a:custGeom>
                <a:avLst/>
                <a:gdLst>
                  <a:gd name="T0" fmla="*/ 447 w 447"/>
                  <a:gd name="T1" fmla="*/ 2592 h 546"/>
                  <a:gd name="T2" fmla="*/ 380 w 447"/>
                  <a:gd name="T3" fmla="*/ 2608 h 546"/>
                  <a:gd name="T4" fmla="*/ 313 w 447"/>
                  <a:gd name="T5" fmla="*/ 2619 h 546"/>
                  <a:gd name="T6" fmla="*/ 246 w 447"/>
                  <a:gd name="T7" fmla="*/ 2624 h 546"/>
                  <a:gd name="T8" fmla="*/ 224 w 447"/>
                  <a:gd name="T9" fmla="*/ 2624 h 546"/>
                  <a:gd name="T10" fmla="*/ 400 w 447"/>
                  <a:gd name="T11" fmla="*/ 2624 h 546"/>
                  <a:gd name="T12" fmla="*/ 414 w 447"/>
                  <a:gd name="T13" fmla="*/ 2616 h 546"/>
                  <a:gd name="T14" fmla="*/ 431 w 447"/>
                  <a:gd name="T15" fmla="*/ 2604 h 546"/>
                  <a:gd name="T16" fmla="*/ 447 w 447"/>
                  <a:gd name="T17" fmla="*/ 2592 h 5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7" h="546">
                    <a:moveTo>
                      <a:pt x="447" y="3"/>
                    </a:moveTo>
                    <a:lnTo>
                      <a:pt x="380" y="19"/>
                    </a:lnTo>
                    <a:lnTo>
                      <a:pt x="313" y="30"/>
                    </a:lnTo>
                    <a:lnTo>
                      <a:pt x="246" y="35"/>
                    </a:lnTo>
                    <a:lnTo>
                      <a:pt x="224" y="35"/>
                    </a:lnTo>
                    <a:lnTo>
                      <a:pt x="400" y="35"/>
                    </a:lnTo>
                    <a:lnTo>
                      <a:pt x="414" y="27"/>
                    </a:lnTo>
                    <a:lnTo>
                      <a:pt x="431" y="15"/>
                    </a:lnTo>
                    <a:lnTo>
                      <a:pt x="447" y="3"/>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8691" name="Group 15"/>
            <p:cNvGrpSpPr>
              <a:grpSpLocks/>
            </p:cNvGrpSpPr>
            <p:nvPr/>
          </p:nvGrpSpPr>
          <p:grpSpPr bwMode="auto">
            <a:xfrm>
              <a:off x="5210" y="2201"/>
              <a:ext cx="132" cy="133"/>
              <a:chOff x="5210" y="2201"/>
              <a:chExt cx="132" cy="133"/>
            </a:xfrm>
          </p:grpSpPr>
          <p:sp>
            <p:nvSpPr>
              <p:cNvPr id="28700" name="Freeform 16"/>
              <p:cNvSpPr>
                <a:spLocks/>
              </p:cNvSpPr>
              <p:nvPr/>
            </p:nvSpPr>
            <p:spPr bwMode="auto">
              <a:xfrm>
                <a:off x="5210" y="2201"/>
                <a:ext cx="132" cy="133"/>
              </a:xfrm>
              <a:custGeom>
                <a:avLst/>
                <a:gdLst>
                  <a:gd name="T0" fmla="*/ 67 w 132"/>
                  <a:gd name="T1" fmla="*/ 2201 h 133"/>
                  <a:gd name="T2" fmla="*/ 4 w 132"/>
                  <a:gd name="T3" fmla="*/ 2246 h 133"/>
                  <a:gd name="T4" fmla="*/ 0 w 132"/>
                  <a:gd name="T5" fmla="*/ 2269 h 133"/>
                  <a:gd name="T6" fmla="*/ 4 w 132"/>
                  <a:gd name="T7" fmla="*/ 2289 h 133"/>
                  <a:gd name="T8" fmla="*/ 14 w 132"/>
                  <a:gd name="T9" fmla="*/ 2307 h 133"/>
                  <a:gd name="T10" fmla="*/ 30 w 132"/>
                  <a:gd name="T11" fmla="*/ 2321 h 133"/>
                  <a:gd name="T12" fmla="*/ 51 w 132"/>
                  <a:gd name="T13" fmla="*/ 2330 h 133"/>
                  <a:gd name="T14" fmla="*/ 76 w 132"/>
                  <a:gd name="T15" fmla="*/ 2333 h 133"/>
                  <a:gd name="T16" fmla="*/ 95 w 132"/>
                  <a:gd name="T17" fmla="*/ 2328 h 133"/>
                  <a:gd name="T18" fmla="*/ 111 w 132"/>
                  <a:gd name="T19" fmla="*/ 2316 h 133"/>
                  <a:gd name="T20" fmla="*/ 123 w 132"/>
                  <a:gd name="T21" fmla="*/ 2299 h 133"/>
                  <a:gd name="T22" fmla="*/ 130 w 132"/>
                  <a:gd name="T23" fmla="*/ 2277 h 133"/>
                  <a:gd name="T24" fmla="*/ 132 w 132"/>
                  <a:gd name="T25" fmla="*/ 2251 h 133"/>
                  <a:gd name="T26" fmla="*/ 123 w 132"/>
                  <a:gd name="T27" fmla="*/ 2231 h 133"/>
                  <a:gd name="T28" fmla="*/ 108 w 132"/>
                  <a:gd name="T29" fmla="*/ 2215 h 133"/>
                  <a:gd name="T30" fmla="*/ 89 w 132"/>
                  <a:gd name="T31" fmla="*/ 2205 h 133"/>
                  <a:gd name="T32" fmla="*/ 67 w 132"/>
                  <a:gd name="T33" fmla="*/ 2201 h 1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32" h="133">
                    <a:moveTo>
                      <a:pt x="67" y="0"/>
                    </a:moveTo>
                    <a:lnTo>
                      <a:pt x="4" y="45"/>
                    </a:lnTo>
                    <a:lnTo>
                      <a:pt x="0" y="68"/>
                    </a:lnTo>
                    <a:lnTo>
                      <a:pt x="4" y="88"/>
                    </a:lnTo>
                    <a:lnTo>
                      <a:pt x="14" y="106"/>
                    </a:lnTo>
                    <a:lnTo>
                      <a:pt x="30" y="120"/>
                    </a:lnTo>
                    <a:lnTo>
                      <a:pt x="51" y="129"/>
                    </a:lnTo>
                    <a:lnTo>
                      <a:pt x="76" y="132"/>
                    </a:lnTo>
                    <a:lnTo>
                      <a:pt x="95" y="127"/>
                    </a:lnTo>
                    <a:lnTo>
                      <a:pt x="111" y="115"/>
                    </a:lnTo>
                    <a:lnTo>
                      <a:pt x="123" y="98"/>
                    </a:lnTo>
                    <a:lnTo>
                      <a:pt x="130" y="76"/>
                    </a:lnTo>
                    <a:lnTo>
                      <a:pt x="132" y="50"/>
                    </a:lnTo>
                    <a:lnTo>
                      <a:pt x="123" y="30"/>
                    </a:lnTo>
                    <a:lnTo>
                      <a:pt x="108" y="14"/>
                    </a:lnTo>
                    <a:lnTo>
                      <a:pt x="89" y="4"/>
                    </a:lnTo>
                    <a:lnTo>
                      <a:pt x="67" y="0"/>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8692" name="Group 13"/>
            <p:cNvGrpSpPr>
              <a:grpSpLocks/>
            </p:cNvGrpSpPr>
            <p:nvPr/>
          </p:nvGrpSpPr>
          <p:grpSpPr bwMode="auto">
            <a:xfrm>
              <a:off x="4225" y="2202"/>
              <a:ext cx="131" cy="132"/>
              <a:chOff x="4225" y="2202"/>
              <a:chExt cx="131" cy="132"/>
            </a:xfrm>
          </p:grpSpPr>
          <p:sp>
            <p:nvSpPr>
              <p:cNvPr id="28699" name="Freeform 14"/>
              <p:cNvSpPr>
                <a:spLocks/>
              </p:cNvSpPr>
              <p:nvPr/>
            </p:nvSpPr>
            <p:spPr bwMode="auto">
              <a:xfrm>
                <a:off x="4225" y="2202"/>
                <a:ext cx="131" cy="132"/>
              </a:xfrm>
              <a:custGeom>
                <a:avLst/>
                <a:gdLst>
                  <a:gd name="T0" fmla="*/ 56 w 131"/>
                  <a:gd name="T1" fmla="*/ 2202 h 132"/>
                  <a:gd name="T2" fmla="*/ 2 w 131"/>
                  <a:gd name="T3" fmla="*/ 2257 h 132"/>
                  <a:gd name="T4" fmla="*/ 0 w 131"/>
                  <a:gd name="T5" fmla="*/ 2284 h 132"/>
                  <a:gd name="T6" fmla="*/ 9 w 131"/>
                  <a:gd name="T7" fmla="*/ 2304 h 132"/>
                  <a:gd name="T8" fmla="*/ 23 w 131"/>
                  <a:gd name="T9" fmla="*/ 2320 h 132"/>
                  <a:gd name="T10" fmla="*/ 42 w 131"/>
                  <a:gd name="T11" fmla="*/ 2330 h 132"/>
                  <a:gd name="T12" fmla="*/ 65 w 131"/>
                  <a:gd name="T13" fmla="*/ 2334 h 132"/>
                  <a:gd name="T14" fmla="*/ 81 w 131"/>
                  <a:gd name="T15" fmla="*/ 2332 h 132"/>
                  <a:gd name="T16" fmla="*/ 101 w 131"/>
                  <a:gd name="T17" fmla="*/ 2323 h 132"/>
                  <a:gd name="T18" fmla="*/ 117 w 131"/>
                  <a:gd name="T19" fmla="*/ 2308 h 132"/>
                  <a:gd name="T20" fmla="*/ 127 w 131"/>
                  <a:gd name="T21" fmla="*/ 2289 h 132"/>
                  <a:gd name="T22" fmla="*/ 131 w 131"/>
                  <a:gd name="T23" fmla="*/ 2266 h 132"/>
                  <a:gd name="T24" fmla="*/ 127 w 131"/>
                  <a:gd name="T25" fmla="*/ 2245 h 132"/>
                  <a:gd name="T26" fmla="*/ 117 w 131"/>
                  <a:gd name="T27" fmla="*/ 2227 h 132"/>
                  <a:gd name="T28" fmla="*/ 101 w 131"/>
                  <a:gd name="T29" fmla="*/ 2213 h 132"/>
                  <a:gd name="T30" fmla="*/ 81 w 131"/>
                  <a:gd name="T31" fmla="*/ 2205 h 132"/>
                  <a:gd name="T32" fmla="*/ 56 w 131"/>
                  <a:gd name="T33" fmla="*/ 2202 h 1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31" h="132">
                    <a:moveTo>
                      <a:pt x="56" y="0"/>
                    </a:moveTo>
                    <a:lnTo>
                      <a:pt x="2" y="55"/>
                    </a:lnTo>
                    <a:lnTo>
                      <a:pt x="0" y="82"/>
                    </a:lnTo>
                    <a:lnTo>
                      <a:pt x="9" y="102"/>
                    </a:lnTo>
                    <a:lnTo>
                      <a:pt x="23" y="118"/>
                    </a:lnTo>
                    <a:lnTo>
                      <a:pt x="42" y="128"/>
                    </a:lnTo>
                    <a:lnTo>
                      <a:pt x="65" y="132"/>
                    </a:lnTo>
                    <a:lnTo>
                      <a:pt x="81" y="130"/>
                    </a:lnTo>
                    <a:lnTo>
                      <a:pt x="101" y="121"/>
                    </a:lnTo>
                    <a:lnTo>
                      <a:pt x="117" y="106"/>
                    </a:lnTo>
                    <a:lnTo>
                      <a:pt x="127" y="87"/>
                    </a:lnTo>
                    <a:lnTo>
                      <a:pt x="131" y="64"/>
                    </a:lnTo>
                    <a:lnTo>
                      <a:pt x="127" y="43"/>
                    </a:lnTo>
                    <a:lnTo>
                      <a:pt x="117" y="25"/>
                    </a:lnTo>
                    <a:lnTo>
                      <a:pt x="101" y="11"/>
                    </a:lnTo>
                    <a:lnTo>
                      <a:pt x="81" y="3"/>
                    </a:lnTo>
                    <a:lnTo>
                      <a:pt x="56" y="0"/>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8693" name="Group 7"/>
            <p:cNvGrpSpPr>
              <a:grpSpLocks/>
            </p:cNvGrpSpPr>
            <p:nvPr/>
          </p:nvGrpSpPr>
          <p:grpSpPr bwMode="auto">
            <a:xfrm>
              <a:off x="1962" y="152"/>
              <a:ext cx="5681" cy="4143"/>
              <a:chOff x="1962" y="152"/>
              <a:chExt cx="5681" cy="4143"/>
            </a:xfrm>
          </p:grpSpPr>
          <p:sp>
            <p:nvSpPr>
              <p:cNvPr id="28694" name="Freeform 12"/>
              <p:cNvSpPr>
                <a:spLocks/>
              </p:cNvSpPr>
              <p:nvPr/>
            </p:nvSpPr>
            <p:spPr bwMode="auto">
              <a:xfrm>
                <a:off x="4723" y="2491"/>
                <a:ext cx="119" cy="119"/>
              </a:xfrm>
              <a:custGeom>
                <a:avLst/>
                <a:gdLst>
                  <a:gd name="T0" fmla="*/ 53 w 119"/>
                  <a:gd name="T1" fmla="*/ 2491 h 119"/>
                  <a:gd name="T2" fmla="*/ 32 w 119"/>
                  <a:gd name="T3" fmla="*/ 2497 h 119"/>
                  <a:gd name="T4" fmla="*/ 15 w 119"/>
                  <a:gd name="T5" fmla="*/ 2510 h 119"/>
                  <a:gd name="T6" fmla="*/ 4 w 119"/>
                  <a:gd name="T7" fmla="*/ 2528 h 119"/>
                  <a:gd name="T8" fmla="*/ 0 w 119"/>
                  <a:gd name="T9" fmla="*/ 2551 h 119"/>
                  <a:gd name="T10" fmla="*/ 2 w 119"/>
                  <a:gd name="T11" fmla="*/ 2566 h 119"/>
                  <a:gd name="T12" fmla="*/ 11 w 119"/>
                  <a:gd name="T13" fmla="*/ 2583 h 119"/>
                  <a:gd name="T14" fmla="*/ 26 w 119"/>
                  <a:gd name="T15" fmla="*/ 2597 h 119"/>
                  <a:gd name="T16" fmla="*/ 48 w 119"/>
                  <a:gd name="T17" fmla="*/ 2606 h 119"/>
                  <a:gd name="T18" fmla="*/ 74 w 119"/>
                  <a:gd name="T19" fmla="*/ 2609 h 119"/>
                  <a:gd name="T20" fmla="*/ 92 w 119"/>
                  <a:gd name="T21" fmla="*/ 2601 h 119"/>
                  <a:gd name="T22" fmla="*/ 106 w 119"/>
                  <a:gd name="T23" fmla="*/ 2586 h 119"/>
                  <a:gd name="T24" fmla="*/ 115 w 119"/>
                  <a:gd name="T25" fmla="*/ 2566 h 119"/>
                  <a:gd name="T26" fmla="*/ 118 w 119"/>
                  <a:gd name="T27" fmla="*/ 2540 h 119"/>
                  <a:gd name="T28" fmla="*/ 111 w 119"/>
                  <a:gd name="T29" fmla="*/ 2520 h 119"/>
                  <a:gd name="T30" fmla="*/ 97 w 119"/>
                  <a:gd name="T31" fmla="*/ 2505 h 119"/>
                  <a:gd name="T32" fmla="*/ 78 w 119"/>
                  <a:gd name="T33" fmla="*/ 2494 h 119"/>
                  <a:gd name="T34" fmla="*/ 53 w 119"/>
                  <a:gd name="T35" fmla="*/ 2491 h 1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9" h="119">
                    <a:moveTo>
                      <a:pt x="53" y="0"/>
                    </a:moveTo>
                    <a:lnTo>
                      <a:pt x="32" y="6"/>
                    </a:lnTo>
                    <a:lnTo>
                      <a:pt x="15" y="19"/>
                    </a:lnTo>
                    <a:lnTo>
                      <a:pt x="4" y="37"/>
                    </a:lnTo>
                    <a:lnTo>
                      <a:pt x="0" y="60"/>
                    </a:lnTo>
                    <a:lnTo>
                      <a:pt x="2" y="75"/>
                    </a:lnTo>
                    <a:lnTo>
                      <a:pt x="11" y="92"/>
                    </a:lnTo>
                    <a:lnTo>
                      <a:pt x="26" y="106"/>
                    </a:lnTo>
                    <a:lnTo>
                      <a:pt x="48" y="115"/>
                    </a:lnTo>
                    <a:lnTo>
                      <a:pt x="74" y="118"/>
                    </a:lnTo>
                    <a:lnTo>
                      <a:pt x="92" y="110"/>
                    </a:lnTo>
                    <a:lnTo>
                      <a:pt x="106" y="95"/>
                    </a:lnTo>
                    <a:lnTo>
                      <a:pt x="115" y="75"/>
                    </a:lnTo>
                    <a:lnTo>
                      <a:pt x="118" y="49"/>
                    </a:lnTo>
                    <a:lnTo>
                      <a:pt x="111" y="29"/>
                    </a:lnTo>
                    <a:lnTo>
                      <a:pt x="97" y="14"/>
                    </a:lnTo>
                    <a:lnTo>
                      <a:pt x="78" y="3"/>
                    </a:lnTo>
                    <a:lnTo>
                      <a:pt x="53" y="0"/>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8695" name="Text Box 11"/>
              <p:cNvSpPr txBox="1">
                <a:spLocks noChangeArrowheads="1"/>
              </p:cNvSpPr>
              <p:nvPr/>
            </p:nvSpPr>
            <p:spPr bwMode="auto">
              <a:xfrm>
                <a:off x="1984" y="152"/>
                <a:ext cx="2447" cy="1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en-US" sz="1200" b="1" dirty="0">
                    <a:solidFill>
                      <a:srgbClr val="FFFFFF"/>
                    </a:solidFill>
                    <a:latin typeface="Trebuchet MS" charset="0"/>
                  </a:rPr>
                  <a:t>A. Early diagnosis</a:t>
                </a:r>
                <a:endParaRPr lang="en-US" altLang="en-US" sz="1200" dirty="0"/>
              </a:p>
              <a:p>
                <a:r>
                  <a:rPr lang="en-US" altLang="en-US" sz="1200" b="1" dirty="0">
                    <a:solidFill>
                      <a:srgbClr val="FFFFFF"/>
                    </a:solidFill>
                    <a:latin typeface="Trebuchet MS" charset="0"/>
                  </a:rPr>
                  <a:t>of TB including universal drug- susceptibility testing, and systematic screening of contacts and high-risk groups</a:t>
                </a:r>
                <a:endParaRPr lang="en-US" altLang="en-US" sz="1200" dirty="0"/>
              </a:p>
            </p:txBody>
          </p:sp>
          <p:sp>
            <p:nvSpPr>
              <p:cNvPr id="28696" name="Text Box 10"/>
              <p:cNvSpPr txBox="1">
                <a:spLocks noChangeArrowheads="1"/>
              </p:cNvSpPr>
              <p:nvPr/>
            </p:nvSpPr>
            <p:spPr bwMode="auto">
              <a:xfrm>
                <a:off x="5552" y="172"/>
                <a:ext cx="1856" cy="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en-US" sz="1200" b="1" dirty="0">
                    <a:solidFill>
                      <a:srgbClr val="FFFFFF"/>
                    </a:solidFill>
                    <a:latin typeface="Trebuchet MS" charset="0"/>
                  </a:rPr>
                  <a:t>B. Treatment of</a:t>
                </a:r>
                <a:endParaRPr lang="en-US" altLang="en-US" sz="1200" dirty="0"/>
              </a:p>
              <a:p>
                <a:r>
                  <a:rPr lang="en-US" altLang="en-US" sz="1200" b="1" dirty="0">
                    <a:solidFill>
                      <a:srgbClr val="FFFFFF"/>
                    </a:solidFill>
                    <a:latin typeface="Trebuchet MS" charset="0"/>
                  </a:rPr>
                  <a:t>all people with TB including drug-resistant TB, and patient support</a:t>
                </a:r>
                <a:endParaRPr lang="en-US" altLang="en-US" sz="1200" dirty="0"/>
              </a:p>
            </p:txBody>
          </p:sp>
          <p:sp>
            <p:nvSpPr>
              <p:cNvPr id="28697" name="Text Box 9"/>
              <p:cNvSpPr txBox="1">
                <a:spLocks noChangeArrowheads="1"/>
              </p:cNvSpPr>
              <p:nvPr/>
            </p:nvSpPr>
            <p:spPr bwMode="auto">
              <a:xfrm>
                <a:off x="1962" y="3135"/>
                <a:ext cx="2629" cy="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en-US" sz="1200" b="1" dirty="0">
                    <a:solidFill>
                      <a:srgbClr val="FFFFFF"/>
                    </a:solidFill>
                    <a:latin typeface="Trebuchet MS" charset="0"/>
                  </a:rPr>
                  <a:t>D. Preventive</a:t>
                </a:r>
                <a:endParaRPr lang="en-US" altLang="en-US" sz="1200" dirty="0"/>
              </a:p>
              <a:p>
                <a:r>
                  <a:rPr lang="en-US" altLang="en-US" sz="1200" b="1" dirty="0">
                    <a:solidFill>
                      <a:srgbClr val="FFFFFF"/>
                    </a:solidFill>
                    <a:latin typeface="Trebuchet MS" charset="0"/>
                  </a:rPr>
                  <a:t>treatment of persons at high risk; and vaccination against TB</a:t>
                </a:r>
                <a:endParaRPr lang="en-US" altLang="en-US" sz="1200" dirty="0"/>
              </a:p>
            </p:txBody>
          </p:sp>
          <p:sp>
            <p:nvSpPr>
              <p:cNvPr id="28698" name="Text Box 8"/>
              <p:cNvSpPr txBox="1">
                <a:spLocks noChangeArrowheads="1"/>
              </p:cNvSpPr>
              <p:nvPr/>
            </p:nvSpPr>
            <p:spPr bwMode="auto">
              <a:xfrm>
                <a:off x="5523" y="3119"/>
                <a:ext cx="2120" cy="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en-US" sz="1200" b="1" dirty="0">
                    <a:solidFill>
                      <a:srgbClr val="FFFFFF"/>
                    </a:solidFill>
                    <a:latin typeface="Trebuchet MS" charset="0"/>
                  </a:rPr>
                  <a:t>C. Collaborative TB/</a:t>
                </a:r>
                <a:r>
                  <a:rPr lang="en-US" altLang="en-US" sz="1200" dirty="0"/>
                  <a:t> </a:t>
                </a:r>
                <a:r>
                  <a:rPr lang="en-US" altLang="en-US" sz="1200" b="1" dirty="0">
                    <a:solidFill>
                      <a:srgbClr val="FFFFFF"/>
                    </a:solidFill>
                    <a:latin typeface="Trebuchet MS" charset="0"/>
                  </a:rPr>
                  <a:t>HIV activities; and management of co- morbidities</a:t>
                </a:r>
                <a:endParaRPr lang="en-US" altLang="en-US" sz="1200" dirty="0"/>
              </a:p>
            </p:txBody>
          </p:sp>
        </p:grpSp>
      </p:grpSp>
    </p:spTree>
    <p:extLst>
      <p:ext uri="{BB962C8B-B14F-4D97-AF65-F5344CB8AC3E}">
        <p14:creationId xmlns:p14="http://schemas.microsoft.com/office/powerpoint/2010/main" val="13166500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6"/>
          <p:cNvSpPr>
            <a:spLocks noGrp="1"/>
          </p:cNvSpPr>
          <p:nvPr>
            <p:ph idx="1"/>
          </p:nvPr>
        </p:nvSpPr>
        <p:spPr>
          <a:xfrm>
            <a:off x="1204914" y="1569929"/>
            <a:ext cx="7631223" cy="5370292"/>
          </a:xfrm>
        </p:spPr>
        <p:txBody>
          <a:bodyPr/>
          <a:lstStyle/>
          <a:p>
            <a:endParaRPr lang="en-US" altLang="en-US" dirty="0" smtClean="0">
              <a:latin typeface="Arial" charset="0"/>
              <a:cs typeface="Arial" charset="0"/>
            </a:endParaRPr>
          </a:p>
          <a:p>
            <a:endParaRPr lang="en-US" altLang="en-US" dirty="0">
              <a:latin typeface="Arial" charset="0"/>
              <a:cs typeface="Arial" charset="0"/>
            </a:endParaRPr>
          </a:p>
          <a:p>
            <a:endParaRPr lang="en-US" altLang="en-US" dirty="0" smtClean="0">
              <a:latin typeface="Arial" charset="0"/>
              <a:cs typeface="Arial" charset="0"/>
            </a:endParaRPr>
          </a:p>
          <a:p>
            <a:endParaRPr lang="en-US" altLang="en-US" dirty="0">
              <a:latin typeface="Arial" charset="0"/>
              <a:cs typeface="Arial" charset="0"/>
            </a:endParaRPr>
          </a:p>
          <a:p>
            <a:endParaRPr lang="en-US" altLang="en-US" dirty="0" smtClean="0">
              <a:latin typeface="Arial" charset="0"/>
              <a:cs typeface="Arial" charset="0"/>
            </a:endParaRPr>
          </a:p>
          <a:p>
            <a:endParaRPr lang="en-US" altLang="en-US" dirty="0">
              <a:latin typeface="Arial" charset="0"/>
              <a:cs typeface="Arial" charset="0"/>
            </a:endParaRPr>
          </a:p>
          <a:p>
            <a:endParaRPr lang="en-US" altLang="en-US" dirty="0" smtClean="0">
              <a:latin typeface="Arial" charset="0"/>
              <a:cs typeface="Arial" charset="0"/>
            </a:endParaRPr>
          </a:p>
          <a:p>
            <a:endParaRPr lang="en-US" altLang="en-US" dirty="0">
              <a:latin typeface="Arial" charset="0"/>
              <a:cs typeface="Arial" charset="0"/>
            </a:endParaRPr>
          </a:p>
          <a:p>
            <a:pPr>
              <a:spcBef>
                <a:spcPts val="0"/>
              </a:spcBef>
              <a:spcAft>
                <a:spcPts val="0"/>
              </a:spcAft>
            </a:pPr>
            <a:endParaRPr lang="en-US" altLang="en-US" dirty="0" smtClean="0">
              <a:latin typeface="Arial" charset="0"/>
              <a:cs typeface="Arial" charset="0"/>
            </a:endParaRPr>
          </a:p>
          <a:p>
            <a:pPr>
              <a:spcBef>
                <a:spcPts val="0"/>
              </a:spcBef>
              <a:spcAft>
                <a:spcPts val="0"/>
              </a:spcAft>
            </a:pPr>
            <a:endParaRPr lang="en-US" altLang="en-US" dirty="0" smtClean="0">
              <a:latin typeface="Arial" charset="0"/>
              <a:cs typeface="Arial" charset="0"/>
            </a:endParaRPr>
          </a:p>
          <a:p>
            <a:pPr>
              <a:spcBef>
                <a:spcPts val="0"/>
              </a:spcBef>
              <a:spcAft>
                <a:spcPts val="0"/>
              </a:spcAft>
            </a:pPr>
            <a:r>
              <a:rPr altLang="en-US" sz="2000" dirty="0" smtClean="0">
                <a:solidFill>
                  <a:schemeClr val="tx1">
                    <a:lumMod val="65000"/>
                    <a:lumOff val="35000"/>
                  </a:schemeClr>
                </a:solidFill>
                <a:latin typeface="Arial" charset="0"/>
                <a:cs typeface="Arial" charset="0"/>
              </a:rPr>
              <a:t>Strengthen </a:t>
            </a:r>
            <a:r>
              <a:rPr altLang="en-US" sz="2000" dirty="0">
                <a:solidFill>
                  <a:schemeClr val="tx1">
                    <a:lumMod val="65000"/>
                    <a:lumOff val="35000"/>
                  </a:schemeClr>
                </a:solidFill>
                <a:latin typeface="Arial" charset="0"/>
                <a:cs typeface="Arial" charset="0"/>
              </a:rPr>
              <a:t>health &amp; social sector policies to prevent and end TB</a:t>
            </a:r>
          </a:p>
          <a:p>
            <a:pPr>
              <a:spcBef>
                <a:spcPts val="0"/>
              </a:spcBef>
              <a:spcAft>
                <a:spcPts val="0"/>
              </a:spcAft>
            </a:pPr>
            <a:r>
              <a:rPr altLang="en-US" sz="2000" dirty="0">
                <a:solidFill>
                  <a:schemeClr val="tx1">
                    <a:lumMod val="65000"/>
                    <a:lumOff val="35000"/>
                  </a:schemeClr>
                </a:solidFill>
                <a:latin typeface="Arial" charset="0"/>
                <a:cs typeface="Arial" charset="0"/>
              </a:rPr>
              <a:t>Support universal health coverage, social protection, regulatory frameworks</a:t>
            </a:r>
          </a:p>
          <a:p>
            <a:pPr>
              <a:spcBef>
                <a:spcPts val="0"/>
              </a:spcBef>
              <a:spcAft>
                <a:spcPts val="0"/>
              </a:spcAft>
            </a:pPr>
            <a:r>
              <a:rPr altLang="en-US" sz="2000" dirty="0">
                <a:solidFill>
                  <a:schemeClr val="tx1">
                    <a:lumMod val="65000"/>
                    <a:lumOff val="35000"/>
                  </a:schemeClr>
                </a:solidFill>
                <a:latin typeface="Arial" charset="0"/>
                <a:cs typeface="Arial" charset="0"/>
              </a:rPr>
              <a:t>Addresses social determinants of TB among vulnerable groups</a:t>
            </a:r>
          </a:p>
        </p:txBody>
      </p:sp>
      <p:sp>
        <p:nvSpPr>
          <p:cNvPr id="4" name="Title 3"/>
          <p:cNvSpPr>
            <a:spLocks noGrp="1"/>
          </p:cNvSpPr>
          <p:nvPr>
            <p:ph type="title"/>
          </p:nvPr>
        </p:nvSpPr>
        <p:spPr/>
        <p:txBody>
          <a:bodyPr>
            <a:normAutofit fontScale="90000"/>
          </a:bodyPr>
          <a:lstStyle/>
          <a:p>
            <a:pPr>
              <a:defRPr/>
            </a:pPr>
            <a:r>
              <a:rPr lang="en-US" dirty="0" smtClean="0"/>
              <a:t>PILLAR 2: BOLD </a:t>
            </a:r>
            <a:r>
              <a:rPr lang="en-US" dirty="0"/>
              <a:t>POLICIES AND SUPPORTIVE SYSTEMS</a:t>
            </a:r>
          </a:p>
        </p:txBody>
      </p:sp>
      <p:sp>
        <p:nvSpPr>
          <p:cNvPr id="29700" name="Rectangle 9"/>
          <p:cNvSpPr>
            <a:spLocks noChangeArrowheads="1"/>
          </p:cNvSpPr>
          <p:nvPr/>
        </p:nvSpPr>
        <p:spPr bwMode="auto">
          <a:xfrm>
            <a:off x="6268052" y="6815098"/>
            <a:ext cx="26629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r>
              <a:rPr lang="en-US" altLang="en-US" sz="1000" u="sng" dirty="0">
                <a:solidFill>
                  <a:srgbClr val="DC1F26"/>
                </a:solidFill>
              </a:rPr>
              <a:t>http://www.who.int/tb/post2015_strategy/en/</a:t>
            </a:r>
          </a:p>
          <a:p>
            <a:pPr algn="r" eaLnBrk="1" hangingPunct="1"/>
            <a:endParaRPr lang="en-US" altLang="en-US" sz="1000" dirty="0">
              <a:solidFill>
                <a:srgbClr val="DC1F26"/>
              </a:solidFill>
            </a:endParaRPr>
          </a:p>
        </p:txBody>
      </p:sp>
      <p:sp>
        <p:nvSpPr>
          <p:cNvPr id="44037" name="Rectangle 89"/>
          <p:cNvSpPr>
            <a:spLocks noChangeArrowheads="1"/>
          </p:cNvSpPr>
          <p:nvPr/>
        </p:nvSpPr>
        <p:spPr bwMode="auto">
          <a:xfrm>
            <a:off x="1" y="-184996"/>
            <a:ext cx="184731" cy="396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endParaRPr lang="en-US" altLang="en-US" sz="1977"/>
          </a:p>
        </p:txBody>
      </p:sp>
      <p:grpSp>
        <p:nvGrpSpPr>
          <p:cNvPr id="29702" name="Group 6"/>
          <p:cNvGrpSpPr>
            <a:grpSpLocks/>
          </p:cNvGrpSpPr>
          <p:nvPr/>
        </p:nvGrpSpPr>
        <p:grpSpPr bwMode="auto">
          <a:xfrm>
            <a:off x="1533518" y="1695052"/>
            <a:ext cx="6065988" cy="3775464"/>
            <a:chOff x="0" y="0"/>
            <a:chExt cx="9628" cy="5252"/>
          </a:xfrm>
        </p:grpSpPr>
        <p:grpSp>
          <p:nvGrpSpPr>
            <p:cNvPr id="29703" name="Group 87"/>
            <p:cNvGrpSpPr>
              <a:grpSpLocks/>
            </p:cNvGrpSpPr>
            <p:nvPr/>
          </p:nvGrpSpPr>
          <p:grpSpPr bwMode="auto">
            <a:xfrm>
              <a:off x="0" y="0"/>
              <a:ext cx="4526" cy="2441"/>
              <a:chOff x="0" y="0"/>
              <a:chExt cx="4526" cy="2441"/>
            </a:xfrm>
          </p:grpSpPr>
          <p:sp>
            <p:nvSpPr>
              <p:cNvPr id="29784" name="Freeform 88"/>
              <p:cNvSpPr>
                <a:spLocks/>
              </p:cNvSpPr>
              <p:nvPr/>
            </p:nvSpPr>
            <p:spPr bwMode="auto">
              <a:xfrm>
                <a:off x="0" y="0"/>
                <a:ext cx="4526" cy="2441"/>
              </a:xfrm>
              <a:custGeom>
                <a:avLst/>
                <a:gdLst>
                  <a:gd name="T0" fmla="*/ 227 w 4526"/>
                  <a:gd name="T1" fmla="*/ 0 h 2441"/>
                  <a:gd name="T2" fmla="*/ 152 w 4526"/>
                  <a:gd name="T3" fmla="*/ 0 h 2441"/>
                  <a:gd name="T4" fmla="*/ 74 w 4526"/>
                  <a:gd name="T5" fmla="*/ 7 h 2441"/>
                  <a:gd name="T6" fmla="*/ 19 w 4526"/>
                  <a:gd name="T7" fmla="*/ 40 h 2441"/>
                  <a:gd name="T8" fmla="*/ 1 w 4526"/>
                  <a:gd name="T9" fmla="*/ 121 h 2441"/>
                  <a:gd name="T10" fmla="*/ 0 w 4526"/>
                  <a:gd name="T11" fmla="*/ 186 h 2441"/>
                  <a:gd name="T12" fmla="*/ 0 w 4526"/>
                  <a:gd name="T13" fmla="*/ 2255 h 2441"/>
                  <a:gd name="T14" fmla="*/ 1 w 4526"/>
                  <a:gd name="T15" fmla="*/ 2319 h 2441"/>
                  <a:gd name="T16" fmla="*/ 12 w 4526"/>
                  <a:gd name="T17" fmla="*/ 2385 h 2441"/>
                  <a:gd name="T18" fmla="*/ 55 w 4526"/>
                  <a:gd name="T19" fmla="*/ 2428 h 2441"/>
                  <a:gd name="T20" fmla="*/ 121 w 4526"/>
                  <a:gd name="T21" fmla="*/ 2439 h 2441"/>
                  <a:gd name="T22" fmla="*/ 186 w 4526"/>
                  <a:gd name="T23" fmla="*/ 2440 h 2441"/>
                  <a:gd name="T24" fmla="*/ 4338 w 4526"/>
                  <a:gd name="T25" fmla="*/ 2440 h 2441"/>
                  <a:gd name="T26" fmla="*/ 4373 w 4526"/>
                  <a:gd name="T27" fmla="*/ 2440 h 2441"/>
                  <a:gd name="T28" fmla="*/ 4451 w 4526"/>
                  <a:gd name="T29" fmla="*/ 2434 h 2441"/>
                  <a:gd name="T30" fmla="*/ 4506 w 4526"/>
                  <a:gd name="T31" fmla="*/ 2400 h 2441"/>
                  <a:gd name="T32" fmla="*/ 4524 w 4526"/>
                  <a:gd name="T33" fmla="*/ 2320 h 2441"/>
                  <a:gd name="T34" fmla="*/ 4525 w 4526"/>
                  <a:gd name="T35" fmla="*/ 2255 h 2441"/>
                  <a:gd name="T36" fmla="*/ 4525 w 4526"/>
                  <a:gd name="T37" fmla="*/ 186 h 2441"/>
                  <a:gd name="T38" fmla="*/ 4524 w 4526"/>
                  <a:gd name="T39" fmla="*/ 122 h 2441"/>
                  <a:gd name="T40" fmla="*/ 4513 w 4526"/>
                  <a:gd name="T41" fmla="*/ 56 h 2441"/>
                  <a:gd name="T42" fmla="*/ 4470 w 4526"/>
                  <a:gd name="T43" fmla="*/ 12 h 2441"/>
                  <a:gd name="T44" fmla="*/ 4405 w 4526"/>
                  <a:gd name="T45" fmla="*/ 2 h 2441"/>
                  <a:gd name="T46" fmla="*/ 4340 w 4526"/>
                  <a:gd name="T47" fmla="*/ 0 h 2441"/>
                  <a:gd name="T48" fmla="*/ 227 w 4526"/>
                  <a:gd name="T49" fmla="*/ 0 h 244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26" h="2441">
                    <a:moveTo>
                      <a:pt x="227" y="0"/>
                    </a:moveTo>
                    <a:lnTo>
                      <a:pt x="152" y="0"/>
                    </a:lnTo>
                    <a:lnTo>
                      <a:pt x="74" y="7"/>
                    </a:lnTo>
                    <a:lnTo>
                      <a:pt x="19" y="40"/>
                    </a:lnTo>
                    <a:lnTo>
                      <a:pt x="1" y="121"/>
                    </a:lnTo>
                    <a:lnTo>
                      <a:pt x="0" y="186"/>
                    </a:lnTo>
                    <a:lnTo>
                      <a:pt x="0" y="2255"/>
                    </a:lnTo>
                    <a:lnTo>
                      <a:pt x="1" y="2319"/>
                    </a:lnTo>
                    <a:lnTo>
                      <a:pt x="12" y="2385"/>
                    </a:lnTo>
                    <a:lnTo>
                      <a:pt x="55" y="2428"/>
                    </a:lnTo>
                    <a:lnTo>
                      <a:pt x="121" y="2439"/>
                    </a:lnTo>
                    <a:lnTo>
                      <a:pt x="186" y="2440"/>
                    </a:lnTo>
                    <a:lnTo>
                      <a:pt x="4338" y="2440"/>
                    </a:lnTo>
                    <a:lnTo>
                      <a:pt x="4373" y="2440"/>
                    </a:lnTo>
                    <a:lnTo>
                      <a:pt x="4451" y="2434"/>
                    </a:lnTo>
                    <a:lnTo>
                      <a:pt x="4506" y="2400"/>
                    </a:lnTo>
                    <a:lnTo>
                      <a:pt x="4524" y="2320"/>
                    </a:lnTo>
                    <a:lnTo>
                      <a:pt x="4525" y="2255"/>
                    </a:lnTo>
                    <a:lnTo>
                      <a:pt x="4525" y="186"/>
                    </a:lnTo>
                    <a:lnTo>
                      <a:pt x="4524" y="122"/>
                    </a:lnTo>
                    <a:lnTo>
                      <a:pt x="4513" y="56"/>
                    </a:lnTo>
                    <a:lnTo>
                      <a:pt x="4470" y="12"/>
                    </a:lnTo>
                    <a:lnTo>
                      <a:pt x="4405" y="2"/>
                    </a:lnTo>
                    <a:lnTo>
                      <a:pt x="4340" y="0"/>
                    </a:lnTo>
                    <a:lnTo>
                      <a:pt x="227" y="0"/>
                    </a:lnTo>
                    <a:close/>
                  </a:path>
                </a:pathLst>
              </a:custGeom>
              <a:solidFill>
                <a:srgbClr val="005EA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9704" name="Group 85"/>
            <p:cNvGrpSpPr>
              <a:grpSpLocks/>
            </p:cNvGrpSpPr>
            <p:nvPr/>
          </p:nvGrpSpPr>
          <p:grpSpPr bwMode="auto">
            <a:xfrm>
              <a:off x="0" y="2811"/>
              <a:ext cx="4526" cy="2441"/>
              <a:chOff x="0" y="2811"/>
              <a:chExt cx="4526" cy="2441"/>
            </a:xfrm>
          </p:grpSpPr>
          <p:sp>
            <p:nvSpPr>
              <p:cNvPr id="29783" name="Freeform 86"/>
              <p:cNvSpPr>
                <a:spLocks/>
              </p:cNvSpPr>
              <p:nvPr/>
            </p:nvSpPr>
            <p:spPr bwMode="auto">
              <a:xfrm>
                <a:off x="0" y="2811"/>
                <a:ext cx="4526" cy="2441"/>
              </a:xfrm>
              <a:custGeom>
                <a:avLst/>
                <a:gdLst>
                  <a:gd name="T0" fmla="*/ 227 w 4526"/>
                  <a:gd name="T1" fmla="*/ 2811 h 2441"/>
                  <a:gd name="T2" fmla="*/ 152 w 4526"/>
                  <a:gd name="T3" fmla="*/ 2811 h 2441"/>
                  <a:gd name="T4" fmla="*/ 74 w 4526"/>
                  <a:gd name="T5" fmla="*/ 2818 h 2441"/>
                  <a:gd name="T6" fmla="*/ 19 w 4526"/>
                  <a:gd name="T7" fmla="*/ 2851 h 2441"/>
                  <a:gd name="T8" fmla="*/ 1 w 4526"/>
                  <a:gd name="T9" fmla="*/ 2931 h 2441"/>
                  <a:gd name="T10" fmla="*/ 0 w 4526"/>
                  <a:gd name="T11" fmla="*/ 2996 h 2441"/>
                  <a:gd name="T12" fmla="*/ 0 w 4526"/>
                  <a:gd name="T13" fmla="*/ 5065 h 2441"/>
                  <a:gd name="T14" fmla="*/ 1 w 4526"/>
                  <a:gd name="T15" fmla="*/ 5129 h 2441"/>
                  <a:gd name="T16" fmla="*/ 12 w 4526"/>
                  <a:gd name="T17" fmla="*/ 5196 h 2441"/>
                  <a:gd name="T18" fmla="*/ 55 w 4526"/>
                  <a:gd name="T19" fmla="*/ 5239 h 2441"/>
                  <a:gd name="T20" fmla="*/ 121 w 4526"/>
                  <a:gd name="T21" fmla="*/ 5250 h 2441"/>
                  <a:gd name="T22" fmla="*/ 186 w 4526"/>
                  <a:gd name="T23" fmla="*/ 5251 h 2441"/>
                  <a:gd name="T24" fmla="*/ 4338 w 4526"/>
                  <a:gd name="T25" fmla="*/ 5251 h 2441"/>
                  <a:gd name="T26" fmla="*/ 4373 w 4526"/>
                  <a:gd name="T27" fmla="*/ 5251 h 2441"/>
                  <a:gd name="T28" fmla="*/ 4451 w 4526"/>
                  <a:gd name="T29" fmla="*/ 5244 h 2441"/>
                  <a:gd name="T30" fmla="*/ 4506 w 4526"/>
                  <a:gd name="T31" fmla="*/ 5211 h 2441"/>
                  <a:gd name="T32" fmla="*/ 4524 w 4526"/>
                  <a:gd name="T33" fmla="*/ 5130 h 2441"/>
                  <a:gd name="T34" fmla="*/ 4525 w 4526"/>
                  <a:gd name="T35" fmla="*/ 5065 h 2441"/>
                  <a:gd name="T36" fmla="*/ 4525 w 4526"/>
                  <a:gd name="T37" fmla="*/ 2996 h 2441"/>
                  <a:gd name="T38" fmla="*/ 4524 w 4526"/>
                  <a:gd name="T39" fmla="*/ 2932 h 2441"/>
                  <a:gd name="T40" fmla="*/ 4513 w 4526"/>
                  <a:gd name="T41" fmla="*/ 2866 h 2441"/>
                  <a:gd name="T42" fmla="*/ 4470 w 4526"/>
                  <a:gd name="T43" fmla="*/ 2823 h 2441"/>
                  <a:gd name="T44" fmla="*/ 4405 w 4526"/>
                  <a:gd name="T45" fmla="*/ 2812 h 2441"/>
                  <a:gd name="T46" fmla="*/ 4340 w 4526"/>
                  <a:gd name="T47" fmla="*/ 2811 h 2441"/>
                  <a:gd name="T48" fmla="*/ 227 w 4526"/>
                  <a:gd name="T49" fmla="*/ 2811 h 244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26" h="2441">
                    <a:moveTo>
                      <a:pt x="227" y="0"/>
                    </a:moveTo>
                    <a:lnTo>
                      <a:pt x="152" y="0"/>
                    </a:lnTo>
                    <a:lnTo>
                      <a:pt x="74" y="7"/>
                    </a:lnTo>
                    <a:lnTo>
                      <a:pt x="19" y="40"/>
                    </a:lnTo>
                    <a:lnTo>
                      <a:pt x="1" y="120"/>
                    </a:lnTo>
                    <a:lnTo>
                      <a:pt x="0" y="185"/>
                    </a:lnTo>
                    <a:lnTo>
                      <a:pt x="0" y="2254"/>
                    </a:lnTo>
                    <a:lnTo>
                      <a:pt x="1" y="2318"/>
                    </a:lnTo>
                    <a:lnTo>
                      <a:pt x="12" y="2385"/>
                    </a:lnTo>
                    <a:lnTo>
                      <a:pt x="55" y="2428"/>
                    </a:lnTo>
                    <a:lnTo>
                      <a:pt x="121" y="2439"/>
                    </a:lnTo>
                    <a:lnTo>
                      <a:pt x="186" y="2440"/>
                    </a:lnTo>
                    <a:lnTo>
                      <a:pt x="4338" y="2440"/>
                    </a:lnTo>
                    <a:lnTo>
                      <a:pt x="4373" y="2440"/>
                    </a:lnTo>
                    <a:lnTo>
                      <a:pt x="4451" y="2433"/>
                    </a:lnTo>
                    <a:lnTo>
                      <a:pt x="4506" y="2400"/>
                    </a:lnTo>
                    <a:lnTo>
                      <a:pt x="4524" y="2319"/>
                    </a:lnTo>
                    <a:lnTo>
                      <a:pt x="4525" y="2254"/>
                    </a:lnTo>
                    <a:lnTo>
                      <a:pt x="4525" y="185"/>
                    </a:lnTo>
                    <a:lnTo>
                      <a:pt x="4524" y="121"/>
                    </a:lnTo>
                    <a:lnTo>
                      <a:pt x="4513" y="55"/>
                    </a:lnTo>
                    <a:lnTo>
                      <a:pt x="4470" y="12"/>
                    </a:lnTo>
                    <a:lnTo>
                      <a:pt x="4405" y="1"/>
                    </a:lnTo>
                    <a:lnTo>
                      <a:pt x="4340" y="0"/>
                    </a:lnTo>
                    <a:lnTo>
                      <a:pt x="227" y="0"/>
                    </a:lnTo>
                    <a:close/>
                  </a:path>
                </a:pathLst>
              </a:custGeom>
              <a:solidFill>
                <a:srgbClr val="008BD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9705" name="Group 81"/>
            <p:cNvGrpSpPr>
              <a:grpSpLocks/>
            </p:cNvGrpSpPr>
            <p:nvPr/>
          </p:nvGrpSpPr>
          <p:grpSpPr bwMode="auto">
            <a:xfrm>
              <a:off x="3997" y="2063"/>
              <a:ext cx="498" cy="1061"/>
              <a:chOff x="3997" y="2063"/>
              <a:chExt cx="498" cy="1061"/>
            </a:xfrm>
          </p:grpSpPr>
          <p:sp>
            <p:nvSpPr>
              <p:cNvPr id="29780" name="Freeform 84"/>
              <p:cNvSpPr>
                <a:spLocks/>
              </p:cNvSpPr>
              <p:nvPr/>
            </p:nvSpPr>
            <p:spPr bwMode="auto">
              <a:xfrm>
                <a:off x="3997" y="2063"/>
                <a:ext cx="498" cy="1061"/>
              </a:xfrm>
              <a:custGeom>
                <a:avLst/>
                <a:gdLst>
                  <a:gd name="T0" fmla="*/ 302 w 498"/>
                  <a:gd name="T1" fmla="*/ 2802 h 1061"/>
                  <a:gd name="T2" fmla="*/ 192 w 498"/>
                  <a:gd name="T3" fmla="*/ 2802 h 1061"/>
                  <a:gd name="T4" fmla="*/ 204 w 498"/>
                  <a:gd name="T5" fmla="*/ 2806 h 1061"/>
                  <a:gd name="T6" fmla="*/ 217 w 498"/>
                  <a:gd name="T7" fmla="*/ 2819 h 1061"/>
                  <a:gd name="T8" fmla="*/ 246 w 498"/>
                  <a:gd name="T9" fmla="*/ 2874 h 1061"/>
                  <a:gd name="T10" fmla="*/ 278 w 498"/>
                  <a:gd name="T11" fmla="*/ 2947 h 1061"/>
                  <a:gd name="T12" fmla="*/ 299 w 498"/>
                  <a:gd name="T13" fmla="*/ 3008 h 1061"/>
                  <a:gd name="T14" fmla="*/ 315 w 498"/>
                  <a:gd name="T15" fmla="*/ 3067 h 1061"/>
                  <a:gd name="T16" fmla="*/ 325 w 498"/>
                  <a:gd name="T17" fmla="*/ 3105 h 1061"/>
                  <a:gd name="T18" fmla="*/ 329 w 498"/>
                  <a:gd name="T19" fmla="*/ 3123 h 1061"/>
                  <a:gd name="T20" fmla="*/ 330 w 498"/>
                  <a:gd name="T21" fmla="*/ 3091 h 1061"/>
                  <a:gd name="T22" fmla="*/ 329 w 498"/>
                  <a:gd name="T23" fmla="*/ 3070 h 1061"/>
                  <a:gd name="T24" fmla="*/ 323 w 498"/>
                  <a:gd name="T25" fmla="*/ 3006 h 1061"/>
                  <a:gd name="T26" fmla="*/ 302 w 498"/>
                  <a:gd name="T27" fmla="*/ 2802 h 10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98" h="1061">
                    <a:moveTo>
                      <a:pt x="302" y="739"/>
                    </a:moveTo>
                    <a:lnTo>
                      <a:pt x="192" y="739"/>
                    </a:lnTo>
                    <a:lnTo>
                      <a:pt x="204" y="743"/>
                    </a:lnTo>
                    <a:lnTo>
                      <a:pt x="217" y="756"/>
                    </a:lnTo>
                    <a:lnTo>
                      <a:pt x="246" y="811"/>
                    </a:lnTo>
                    <a:lnTo>
                      <a:pt x="278" y="884"/>
                    </a:lnTo>
                    <a:lnTo>
                      <a:pt x="299" y="945"/>
                    </a:lnTo>
                    <a:lnTo>
                      <a:pt x="315" y="1004"/>
                    </a:lnTo>
                    <a:lnTo>
                      <a:pt x="325" y="1042"/>
                    </a:lnTo>
                    <a:lnTo>
                      <a:pt x="329" y="1060"/>
                    </a:lnTo>
                    <a:lnTo>
                      <a:pt x="330" y="1028"/>
                    </a:lnTo>
                    <a:lnTo>
                      <a:pt x="329" y="1007"/>
                    </a:lnTo>
                    <a:lnTo>
                      <a:pt x="323" y="943"/>
                    </a:lnTo>
                    <a:lnTo>
                      <a:pt x="302" y="739"/>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81" name="Freeform 83"/>
              <p:cNvSpPr>
                <a:spLocks/>
              </p:cNvSpPr>
              <p:nvPr/>
            </p:nvSpPr>
            <p:spPr bwMode="auto">
              <a:xfrm>
                <a:off x="3997" y="2063"/>
                <a:ext cx="498" cy="1061"/>
              </a:xfrm>
              <a:custGeom>
                <a:avLst/>
                <a:gdLst>
                  <a:gd name="T0" fmla="*/ 119 w 498"/>
                  <a:gd name="T1" fmla="*/ 2063 h 1061"/>
                  <a:gd name="T2" fmla="*/ 122 w 498"/>
                  <a:gd name="T3" fmla="*/ 2140 h 1061"/>
                  <a:gd name="T4" fmla="*/ 131 w 498"/>
                  <a:gd name="T5" fmla="*/ 2219 h 1061"/>
                  <a:gd name="T6" fmla="*/ 142 w 498"/>
                  <a:gd name="T7" fmla="*/ 2279 h 1061"/>
                  <a:gd name="T8" fmla="*/ 150 w 498"/>
                  <a:gd name="T9" fmla="*/ 2321 h 1061"/>
                  <a:gd name="T10" fmla="*/ 153 w 498"/>
                  <a:gd name="T11" fmla="*/ 2341 h 1061"/>
                  <a:gd name="T12" fmla="*/ 163 w 498"/>
                  <a:gd name="T13" fmla="*/ 2419 h 1061"/>
                  <a:gd name="T14" fmla="*/ 164 w 498"/>
                  <a:gd name="T15" fmla="*/ 2438 h 1061"/>
                  <a:gd name="T16" fmla="*/ 163 w 498"/>
                  <a:gd name="T17" fmla="*/ 2458 h 1061"/>
                  <a:gd name="T18" fmla="*/ 161 w 498"/>
                  <a:gd name="T19" fmla="*/ 2478 h 1061"/>
                  <a:gd name="T20" fmla="*/ 158 w 498"/>
                  <a:gd name="T21" fmla="*/ 2497 h 1061"/>
                  <a:gd name="T22" fmla="*/ 154 w 498"/>
                  <a:gd name="T23" fmla="*/ 2517 h 1061"/>
                  <a:gd name="T24" fmla="*/ 6 w 498"/>
                  <a:gd name="T25" fmla="*/ 3056 h 1061"/>
                  <a:gd name="T26" fmla="*/ 1 w 498"/>
                  <a:gd name="T27" fmla="*/ 3077 h 1061"/>
                  <a:gd name="T28" fmla="*/ 0 w 498"/>
                  <a:gd name="T29" fmla="*/ 3092 h 1061"/>
                  <a:gd name="T30" fmla="*/ 9 w 498"/>
                  <a:gd name="T31" fmla="*/ 3075 h 1061"/>
                  <a:gd name="T32" fmla="*/ 18 w 498"/>
                  <a:gd name="T33" fmla="*/ 3057 h 1061"/>
                  <a:gd name="T34" fmla="*/ 27 w 498"/>
                  <a:gd name="T35" fmla="*/ 3040 h 1061"/>
                  <a:gd name="T36" fmla="*/ 37 w 498"/>
                  <a:gd name="T37" fmla="*/ 3022 h 1061"/>
                  <a:gd name="T38" fmla="*/ 67 w 498"/>
                  <a:gd name="T39" fmla="*/ 2970 h 1061"/>
                  <a:gd name="T40" fmla="*/ 109 w 498"/>
                  <a:gd name="T41" fmla="*/ 2905 h 1061"/>
                  <a:gd name="T42" fmla="*/ 143 w 498"/>
                  <a:gd name="T43" fmla="*/ 2854 h 1061"/>
                  <a:gd name="T44" fmla="*/ 180 w 498"/>
                  <a:gd name="T45" fmla="*/ 2806 h 1061"/>
                  <a:gd name="T46" fmla="*/ 192 w 498"/>
                  <a:gd name="T47" fmla="*/ 2802 h 1061"/>
                  <a:gd name="T48" fmla="*/ 302 w 498"/>
                  <a:gd name="T49" fmla="*/ 2802 h 1061"/>
                  <a:gd name="T50" fmla="*/ 297 w 498"/>
                  <a:gd name="T51" fmla="*/ 2750 h 1061"/>
                  <a:gd name="T52" fmla="*/ 290 w 498"/>
                  <a:gd name="T53" fmla="*/ 2684 h 1061"/>
                  <a:gd name="T54" fmla="*/ 285 w 498"/>
                  <a:gd name="T55" fmla="*/ 2620 h 1061"/>
                  <a:gd name="T56" fmla="*/ 284 w 498"/>
                  <a:gd name="T57" fmla="*/ 2580 h 1061"/>
                  <a:gd name="T58" fmla="*/ 284 w 498"/>
                  <a:gd name="T59" fmla="*/ 2560 h 1061"/>
                  <a:gd name="T60" fmla="*/ 286 w 498"/>
                  <a:gd name="T61" fmla="*/ 2540 h 1061"/>
                  <a:gd name="T62" fmla="*/ 291 w 498"/>
                  <a:gd name="T63" fmla="*/ 2520 h 1061"/>
                  <a:gd name="T64" fmla="*/ 304 w 498"/>
                  <a:gd name="T65" fmla="*/ 2509 h 1061"/>
                  <a:gd name="T66" fmla="*/ 322 w 498"/>
                  <a:gd name="T67" fmla="*/ 2505 h 1061"/>
                  <a:gd name="T68" fmla="*/ 403 w 498"/>
                  <a:gd name="T69" fmla="*/ 2505 h 1061"/>
                  <a:gd name="T70" fmla="*/ 383 w 498"/>
                  <a:gd name="T71" fmla="*/ 2491 h 1061"/>
                  <a:gd name="T72" fmla="*/ 333 w 498"/>
                  <a:gd name="T73" fmla="*/ 2449 h 1061"/>
                  <a:gd name="T74" fmla="*/ 288 w 498"/>
                  <a:gd name="T75" fmla="*/ 2404 h 1061"/>
                  <a:gd name="T76" fmla="*/ 247 w 498"/>
                  <a:gd name="T77" fmla="*/ 2356 h 1061"/>
                  <a:gd name="T78" fmla="*/ 212 w 498"/>
                  <a:gd name="T79" fmla="*/ 2304 h 1061"/>
                  <a:gd name="T80" fmla="*/ 181 w 498"/>
                  <a:gd name="T81" fmla="*/ 2249 h 1061"/>
                  <a:gd name="T82" fmla="*/ 156 w 498"/>
                  <a:gd name="T83" fmla="*/ 2190 h 1061"/>
                  <a:gd name="T84" fmla="*/ 135 w 498"/>
                  <a:gd name="T85" fmla="*/ 2128 h 1061"/>
                  <a:gd name="T86" fmla="*/ 126 w 498"/>
                  <a:gd name="T87" fmla="*/ 2096 h 1061"/>
                  <a:gd name="T88" fmla="*/ 119 w 498"/>
                  <a:gd name="T89" fmla="*/ 2063 h 106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8" h="1061">
                    <a:moveTo>
                      <a:pt x="119" y="0"/>
                    </a:moveTo>
                    <a:lnTo>
                      <a:pt x="122" y="77"/>
                    </a:lnTo>
                    <a:lnTo>
                      <a:pt x="131" y="156"/>
                    </a:lnTo>
                    <a:lnTo>
                      <a:pt x="142" y="216"/>
                    </a:lnTo>
                    <a:lnTo>
                      <a:pt x="150" y="258"/>
                    </a:lnTo>
                    <a:lnTo>
                      <a:pt x="153" y="278"/>
                    </a:lnTo>
                    <a:lnTo>
                      <a:pt x="163" y="356"/>
                    </a:lnTo>
                    <a:lnTo>
                      <a:pt x="164" y="375"/>
                    </a:lnTo>
                    <a:lnTo>
                      <a:pt x="163" y="395"/>
                    </a:lnTo>
                    <a:lnTo>
                      <a:pt x="161" y="415"/>
                    </a:lnTo>
                    <a:lnTo>
                      <a:pt x="158" y="434"/>
                    </a:lnTo>
                    <a:lnTo>
                      <a:pt x="154" y="454"/>
                    </a:lnTo>
                    <a:lnTo>
                      <a:pt x="6" y="993"/>
                    </a:lnTo>
                    <a:lnTo>
                      <a:pt x="1" y="1014"/>
                    </a:lnTo>
                    <a:lnTo>
                      <a:pt x="0" y="1029"/>
                    </a:lnTo>
                    <a:lnTo>
                      <a:pt x="9" y="1012"/>
                    </a:lnTo>
                    <a:lnTo>
                      <a:pt x="18" y="994"/>
                    </a:lnTo>
                    <a:lnTo>
                      <a:pt x="27" y="977"/>
                    </a:lnTo>
                    <a:lnTo>
                      <a:pt x="37" y="959"/>
                    </a:lnTo>
                    <a:lnTo>
                      <a:pt x="67" y="907"/>
                    </a:lnTo>
                    <a:lnTo>
                      <a:pt x="109" y="842"/>
                    </a:lnTo>
                    <a:lnTo>
                      <a:pt x="143" y="791"/>
                    </a:lnTo>
                    <a:lnTo>
                      <a:pt x="180" y="743"/>
                    </a:lnTo>
                    <a:lnTo>
                      <a:pt x="192" y="739"/>
                    </a:lnTo>
                    <a:lnTo>
                      <a:pt x="302" y="739"/>
                    </a:lnTo>
                    <a:lnTo>
                      <a:pt x="297" y="687"/>
                    </a:lnTo>
                    <a:lnTo>
                      <a:pt x="290" y="621"/>
                    </a:lnTo>
                    <a:lnTo>
                      <a:pt x="285" y="557"/>
                    </a:lnTo>
                    <a:lnTo>
                      <a:pt x="284" y="517"/>
                    </a:lnTo>
                    <a:lnTo>
                      <a:pt x="284" y="497"/>
                    </a:lnTo>
                    <a:lnTo>
                      <a:pt x="286" y="477"/>
                    </a:lnTo>
                    <a:lnTo>
                      <a:pt x="291" y="457"/>
                    </a:lnTo>
                    <a:lnTo>
                      <a:pt x="304" y="446"/>
                    </a:lnTo>
                    <a:lnTo>
                      <a:pt x="322" y="442"/>
                    </a:lnTo>
                    <a:lnTo>
                      <a:pt x="403" y="442"/>
                    </a:lnTo>
                    <a:lnTo>
                      <a:pt x="383" y="428"/>
                    </a:lnTo>
                    <a:lnTo>
                      <a:pt x="333" y="386"/>
                    </a:lnTo>
                    <a:lnTo>
                      <a:pt x="288" y="341"/>
                    </a:lnTo>
                    <a:lnTo>
                      <a:pt x="247" y="293"/>
                    </a:lnTo>
                    <a:lnTo>
                      <a:pt x="212" y="241"/>
                    </a:lnTo>
                    <a:lnTo>
                      <a:pt x="181" y="186"/>
                    </a:lnTo>
                    <a:lnTo>
                      <a:pt x="156" y="127"/>
                    </a:lnTo>
                    <a:lnTo>
                      <a:pt x="135" y="65"/>
                    </a:lnTo>
                    <a:lnTo>
                      <a:pt x="126" y="33"/>
                    </a:lnTo>
                    <a:lnTo>
                      <a:pt x="119" y="0"/>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82" name="Freeform 82"/>
              <p:cNvSpPr>
                <a:spLocks/>
              </p:cNvSpPr>
              <p:nvPr/>
            </p:nvSpPr>
            <p:spPr bwMode="auto">
              <a:xfrm>
                <a:off x="3997" y="2063"/>
                <a:ext cx="498" cy="1061"/>
              </a:xfrm>
              <a:custGeom>
                <a:avLst/>
                <a:gdLst>
                  <a:gd name="T0" fmla="*/ 403 w 498"/>
                  <a:gd name="T1" fmla="*/ 2505 h 1061"/>
                  <a:gd name="T2" fmla="*/ 322 w 498"/>
                  <a:gd name="T3" fmla="*/ 2505 h 1061"/>
                  <a:gd name="T4" fmla="*/ 346 w 498"/>
                  <a:gd name="T5" fmla="*/ 2510 h 1061"/>
                  <a:gd name="T6" fmla="*/ 384 w 498"/>
                  <a:gd name="T7" fmla="*/ 2524 h 1061"/>
                  <a:gd name="T8" fmla="*/ 497 w 498"/>
                  <a:gd name="T9" fmla="*/ 2564 h 1061"/>
                  <a:gd name="T10" fmla="*/ 467 w 498"/>
                  <a:gd name="T11" fmla="*/ 2547 h 1061"/>
                  <a:gd name="T12" fmla="*/ 438 w 498"/>
                  <a:gd name="T13" fmla="*/ 2529 h 1061"/>
                  <a:gd name="T14" fmla="*/ 410 w 498"/>
                  <a:gd name="T15" fmla="*/ 2510 h 1061"/>
                  <a:gd name="T16" fmla="*/ 403 w 498"/>
                  <a:gd name="T17" fmla="*/ 2505 h 10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8" h="1061">
                    <a:moveTo>
                      <a:pt x="403" y="442"/>
                    </a:moveTo>
                    <a:lnTo>
                      <a:pt x="322" y="442"/>
                    </a:lnTo>
                    <a:lnTo>
                      <a:pt x="346" y="447"/>
                    </a:lnTo>
                    <a:lnTo>
                      <a:pt x="384" y="461"/>
                    </a:lnTo>
                    <a:lnTo>
                      <a:pt x="497" y="501"/>
                    </a:lnTo>
                    <a:lnTo>
                      <a:pt x="467" y="484"/>
                    </a:lnTo>
                    <a:lnTo>
                      <a:pt x="438" y="466"/>
                    </a:lnTo>
                    <a:lnTo>
                      <a:pt x="410" y="447"/>
                    </a:lnTo>
                    <a:lnTo>
                      <a:pt x="403" y="442"/>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9706" name="Group 79"/>
            <p:cNvGrpSpPr>
              <a:grpSpLocks/>
            </p:cNvGrpSpPr>
            <p:nvPr/>
          </p:nvGrpSpPr>
          <p:grpSpPr bwMode="auto">
            <a:xfrm>
              <a:off x="5036" y="0"/>
              <a:ext cx="4592" cy="2441"/>
              <a:chOff x="5036" y="0"/>
              <a:chExt cx="4592" cy="2441"/>
            </a:xfrm>
          </p:grpSpPr>
          <p:sp>
            <p:nvSpPr>
              <p:cNvPr id="29779" name="Freeform 80"/>
              <p:cNvSpPr>
                <a:spLocks/>
              </p:cNvSpPr>
              <p:nvPr/>
            </p:nvSpPr>
            <p:spPr bwMode="auto">
              <a:xfrm>
                <a:off x="5036" y="0"/>
                <a:ext cx="4592" cy="2441"/>
              </a:xfrm>
              <a:custGeom>
                <a:avLst/>
                <a:gdLst>
                  <a:gd name="T0" fmla="*/ 226 w 4592"/>
                  <a:gd name="T1" fmla="*/ 0 h 2441"/>
                  <a:gd name="T2" fmla="*/ 152 w 4592"/>
                  <a:gd name="T3" fmla="*/ 0 h 2441"/>
                  <a:gd name="T4" fmla="*/ 74 w 4592"/>
                  <a:gd name="T5" fmla="*/ 7 h 2441"/>
                  <a:gd name="T6" fmla="*/ 19 w 4592"/>
                  <a:gd name="T7" fmla="*/ 40 h 2441"/>
                  <a:gd name="T8" fmla="*/ 1 w 4592"/>
                  <a:gd name="T9" fmla="*/ 121 h 2441"/>
                  <a:gd name="T10" fmla="*/ 0 w 4592"/>
                  <a:gd name="T11" fmla="*/ 186 h 2441"/>
                  <a:gd name="T12" fmla="*/ 0 w 4592"/>
                  <a:gd name="T13" fmla="*/ 2255 h 2441"/>
                  <a:gd name="T14" fmla="*/ 1 w 4592"/>
                  <a:gd name="T15" fmla="*/ 2319 h 2441"/>
                  <a:gd name="T16" fmla="*/ 11 w 4592"/>
                  <a:gd name="T17" fmla="*/ 2385 h 2441"/>
                  <a:gd name="T18" fmla="*/ 55 w 4592"/>
                  <a:gd name="T19" fmla="*/ 2428 h 2441"/>
                  <a:gd name="T20" fmla="*/ 120 w 4592"/>
                  <a:gd name="T21" fmla="*/ 2439 h 2441"/>
                  <a:gd name="T22" fmla="*/ 185 w 4592"/>
                  <a:gd name="T23" fmla="*/ 2440 h 2441"/>
                  <a:gd name="T24" fmla="*/ 4405 w 4592"/>
                  <a:gd name="T25" fmla="*/ 2440 h 2441"/>
                  <a:gd name="T26" fmla="*/ 4440 w 4592"/>
                  <a:gd name="T27" fmla="*/ 2440 h 2441"/>
                  <a:gd name="T28" fmla="*/ 4518 w 4592"/>
                  <a:gd name="T29" fmla="*/ 2434 h 2441"/>
                  <a:gd name="T30" fmla="*/ 4573 w 4592"/>
                  <a:gd name="T31" fmla="*/ 2400 h 2441"/>
                  <a:gd name="T32" fmla="*/ 4590 w 4592"/>
                  <a:gd name="T33" fmla="*/ 2320 h 2441"/>
                  <a:gd name="T34" fmla="*/ 4592 w 4592"/>
                  <a:gd name="T35" fmla="*/ 2255 h 2441"/>
                  <a:gd name="T36" fmla="*/ 4592 w 4592"/>
                  <a:gd name="T37" fmla="*/ 186 h 2441"/>
                  <a:gd name="T38" fmla="*/ 4590 w 4592"/>
                  <a:gd name="T39" fmla="*/ 122 h 2441"/>
                  <a:gd name="T40" fmla="*/ 4580 w 4592"/>
                  <a:gd name="T41" fmla="*/ 56 h 2441"/>
                  <a:gd name="T42" fmla="*/ 4537 w 4592"/>
                  <a:gd name="T43" fmla="*/ 12 h 2441"/>
                  <a:gd name="T44" fmla="*/ 4471 w 4592"/>
                  <a:gd name="T45" fmla="*/ 2 h 2441"/>
                  <a:gd name="T46" fmla="*/ 4406 w 4592"/>
                  <a:gd name="T47" fmla="*/ 0 h 2441"/>
                  <a:gd name="T48" fmla="*/ 226 w 4592"/>
                  <a:gd name="T49" fmla="*/ 0 h 244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92" h="2441">
                    <a:moveTo>
                      <a:pt x="226" y="0"/>
                    </a:moveTo>
                    <a:lnTo>
                      <a:pt x="152" y="0"/>
                    </a:lnTo>
                    <a:lnTo>
                      <a:pt x="74" y="7"/>
                    </a:lnTo>
                    <a:lnTo>
                      <a:pt x="19" y="40"/>
                    </a:lnTo>
                    <a:lnTo>
                      <a:pt x="1" y="121"/>
                    </a:lnTo>
                    <a:lnTo>
                      <a:pt x="0" y="186"/>
                    </a:lnTo>
                    <a:lnTo>
                      <a:pt x="0" y="2255"/>
                    </a:lnTo>
                    <a:lnTo>
                      <a:pt x="1" y="2319"/>
                    </a:lnTo>
                    <a:lnTo>
                      <a:pt x="11" y="2385"/>
                    </a:lnTo>
                    <a:lnTo>
                      <a:pt x="55" y="2428"/>
                    </a:lnTo>
                    <a:lnTo>
                      <a:pt x="120" y="2439"/>
                    </a:lnTo>
                    <a:lnTo>
                      <a:pt x="185" y="2440"/>
                    </a:lnTo>
                    <a:lnTo>
                      <a:pt x="4405" y="2440"/>
                    </a:lnTo>
                    <a:lnTo>
                      <a:pt x="4440" y="2440"/>
                    </a:lnTo>
                    <a:lnTo>
                      <a:pt x="4518" y="2434"/>
                    </a:lnTo>
                    <a:lnTo>
                      <a:pt x="4573" y="2400"/>
                    </a:lnTo>
                    <a:lnTo>
                      <a:pt x="4590" y="2320"/>
                    </a:lnTo>
                    <a:lnTo>
                      <a:pt x="4592" y="2255"/>
                    </a:lnTo>
                    <a:lnTo>
                      <a:pt x="4592" y="186"/>
                    </a:lnTo>
                    <a:lnTo>
                      <a:pt x="4590" y="122"/>
                    </a:lnTo>
                    <a:lnTo>
                      <a:pt x="4580" y="56"/>
                    </a:lnTo>
                    <a:lnTo>
                      <a:pt x="4537" y="12"/>
                    </a:lnTo>
                    <a:lnTo>
                      <a:pt x="4471" y="2"/>
                    </a:lnTo>
                    <a:lnTo>
                      <a:pt x="4406" y="0"/>
                    </a:lnTo>
                    <a:lnTo>
                      <a:pt x="226" y="0"/>
                    </a:lnTo>
                    <a:close/>
                  </a:path>
                </a:pathLst>
              </a:custGeom>
              <a:solidFill>
                <a:srgbClr val="0076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9707" name="Group 77"/>
            <p:cNvGrpSpPr>
              <a:grpSpLocks/>
            </p:cNvGrpSpPr>
            <p:nvPr/>
          </p:nvGrpSpPr>
          <p:grpSpPr bwMode="auto">
            <a:xfrm>
              <a:off x="5036" y="2811"/>
              <a:ext cx="4592" cy="2441"/>
              <a:chOff x="5036" y="2811"/>
              <a:chExt cx="4592" cy="2441"/>
            </a:xfrm>
          </p:grpSpPr>
          <p:sp>
            <p:nvSpPr>
              <p:cNvPr id="29778" name="Freeform 78"/>
              <p:cNvSpPr>
                <a:spLocks/>
              </p:cNvSpPr>
              <p:nvPr/>
            </p:nvSpPr>
            <p:spPr bwMode="auto">
              <a:xfrm>
                <a:off x="5036" y="2811"/>
                <a:ext cx="4592" cy="2441"/>
              </a:xfrm>
              <a:custGeom>
                <a:avLst/>
                <a:gdLst>
                  <a:gd name="T0" fmla="*/ 226 w 4592"/>
                  <a:gd name="T1" fmla="*/ 2811 h 2441"/>
                  <a:gd name="T2" fmla="*/ 152 w 4592"/>
                  <a:gd name="T3" fmla="*/ 2811 h 2441"/>
                  <a:gd name="T4" fmla="*/ 74 w 4592"/>
                  <a:gd name="T5" fmla="*/ 2818 h 2441"/>
                  <a:gd name="T6" fmla="*/ 19 w 4592"/>
                  <a:gd name="T7" fmla="*/ 2851 h 2441"/>
                  <a:gd name="T8" fmla="*/ 1 w 4592"/>
                  <a:gd name="T9" fmla="*/ 2931 h 2441"/>
                  <a:gd name="T10" fmla="*/ 0 w 4592"/>
                  <a:gd name="T11" fmla="*/ 2996 h 2441"/>
                  <a:gd name="T12" fmla="*/ 0 w 4592"/>
                  <a:gd name="T13" fmla="*/ 5065 h 2441"/>
                  <a:gd name="T14" fmla="*/ 1 w 4592"/>
                  <a:gd name="T15" fmla="*/ 5129 h 2441"/>
                  <a:gd name="T16" fmla="*/ 11 w 4592"/>
                  <a:gd name="T17" fmla="*/ 5196 h 2441"/>
                  <a:gd name="T18" fmla="*/ 55 w 4592"/>
                  <a:gd name="T19" fmla="*/ 5239 h 2441"/>
                  <a:gd name="T20" fmla="*/ 120 w 4592"/>
                  <a:gd name="T21" fmla="*/ 5250 h 2441"/>
                  <a:gd name="T22" fmla="*/ 185 w 4592"/>
                  <a:gd name="T23" fmla="*/ 5251 h 2441"/>
                  <a:gd name="T24" fmla="*/ 4405 w 4592"/>
                  <a:gd name="T25" fmla="*/ 5251 h 2441"/>
                  <a:gd name="T26" fmla="*/ 4440 w 4592"/>
                  <a:gd name="T27" fmla="*/ 5251 h 2441"/>
                  <a:gd name="T28" fmla="*/ 4518 w 4592"/>
                  <a:gd name="T29" fmla="*/ 5244 h 2441"/>
                  <a:gd name="T30" fmla="*/ 4573 w 4592"/>
                  <a:gd name="T31" fmla="*/ 5211 h 2441"/>
                  <a:gd name="T32" fmla="*/ 4590 w 4592"/>
                  <a:gd name="T33" fmla="*/ 5130 h 2441"/>
                  <a:gd name="T34" fmla="*/ 4592 w 4592"/>
                  <a:gd name="T35" fmla="*/ 5065 h 2441"/>
                  <a:gd name="T36" fmla="*/ 4592 w 4592"/>
                  <a:gd name="T37" fmla="*/ 2996 h 2441"/>
                  <a:gd name="T38" fmla="*/ 4590 w 4592"/>
                  <a:gd name="T39" fmla="*/ 2932 h 2441"/>
                  <a:gd name="T40" fmla="*/ 4580 w 4592"/>
                  <a:gd name="T41" fmla="*/ 2866 h 2441"/>
                  <a:gd name="T42" fmla="*/ 4537 w 4592"/>
                  <a:gd name="T43" fmla="*/ 2823 h 2441"/>
                  <a:gd name="T44" fmla="*/ 4471 w 4592"/>
                  <a:gd name="T45" fmla="*/ 2812 h 2441"/>
                  <a:gd name="T46" fmla="*/ 4406 w 4592"/>
                  <a:gd name="T47" fmla="*/ 2811 h 2441"/>
                  <a:gd name="T48" fmla="*/ 226 w 4592"/>
                  <a:gd name="T49" fmla="*/ 2811 h 244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92" h="2441">
                    <a:moveTo>
                      <a:pt x="226" y="0"/>
                    </a:moveTo>
                    <a:lnTo>
                      <a:pt x="152" y="0"/>
                    </a:lnTo>
                    <a:lnTo>
                      <a:pt x="74" y="7"/>
                    </a:lnTo>
                    <a:lnTo>
                      <a:pt x="19" y="40"/>
                    </a:lnTo>
                    <a:lnTo>
                      <a:pt x="1" y="120"/>
                    </a:lnTo>
                    <a:lnTo>
                      <a:pt x="0" y="185"/>
                    </a:lnTo>
                    <a:lnTo>
                      <a:pt x="0" y="2254"/>
                    </a:lnTo>
                    <a:lnTo>
                      <a:pt x="1" y="2318"/>
                    </a:lnTo>
                    <a:lnTo>
                      <a:pt x="11" y="2385"/>
                    </a:lnTo>
                    <a:lnTo>
                      <a:pt x="55" y="2428"/>
                    </a:lnTo>
                    <a:lnTo>
                      <a:pt x="120" y="2439"/>
                    </a:lnTo>
                    <a:lnTo>
                      <a:pt x="185" y="2440"/>
                    </a:lnTo>
                    <a:lnTo>
                      <a:pt x="4405" y="2440"/>
                    </a:lnTo>
                    <a:lnTo>
                      <a:pt x="4440" y="2440"/>
                    </a:lnTo>
                    <a:lnTo>
                      <a:pt x="4518" y="2433"/>
                    </a:lnTo>
                    <a:lnTo>
                      <a:pt x="4573" y="2400"/>
                    </a:lnTo>
                    <a:lnTo>
                      <a:pt x="4590" y="2319"/>
                    </a:lnTo>
                    <a:lnTo>
                      <a:pt x="4592" y="2254"/>
                    </a:lnTo>
                    <a:lnTo>
                      <a:pt x="4592" y="185"/>
                    </a:lnTo>
                    <a:lnTo>
                      <a:pt x="4590" y="121"/>
                    </a:lnTo>
                    <a:lnTo>
                      <a:pt x="4580" y="55"/>
                    </a:lnTo>
                    <a:lnTo>
                      <a:pt x="4537" y="12"/>
                    </a:lnTo>
                    <a:lnTo>
                      <a:pt x="4471" y="1"/>
                    </a:lnTo>
                    <a:lnTo>
                      <a:pt x="4406" y="0"/>
                    </a:lnTo>
                    <a:lnTo>
                      <a:pt x="226" y="0"/>
                    </a:lnTo>
                    <a:close/>
                  </a:path>
                </a:pathLst>
              </a:custGeom>
              <a:solidFill>
                <a:srgbClr val="009E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9708" name="Group 73"/>
            <p:cNvGrpSpPr>
              <a:grpSpLocks/>
            </p:cNvGrpSpPr>
            <p:nvPr/>
          </p:nvGrpSpPr>
          <p:grpSpPr bwMode="auto">
            <a:xfrm>
              <a:off x="5062" y="2050"/>
              <a:ext cx="536" cy="1075"/>
              <a:chOff x="5062" y="2050"/>
              <a:chExt cx="536" cy="1075"/>
            </a:xfrm>
          </p:grpSpPr>
          <p:sp>
            <p:nvSpPr>
              <p:cNvPr id="29775" name="Freeform 76"/>
              <p:cNvSpPr>
                <a:spLocks/>
              </p:cNvSpPr>
              <p:nvPr/>
            </p:nvSpPr>
            <p:spPr bwMode="auto">
              <a:xfrm>
                <a:off x="5062" y="2050"/>
                <a:ext cx="536" cy="1075"/>
              </a:xfrm>
              <a:custGeom>
                <a:avLst/>
                <a:gdLst>
                  <a:gd name="T0" fmla="*/ 335 w 536"/>
                  <a:gd name="T1" fmla="*/ 2505 h 1075"/>
                  <a:gd name="T2" fmla="*/ 200 w 536"/>
                  <a:gd name="T3" fmla="*/ 2505 h 1075"/>
                  <a:gd name="T4" fmla="*/ 216 w 536"/>
                  <a:gd name="T5" fmla="*/ 2510 h 1075"/>
                  <a:gd name="T6" fmla="*/ 228 w 536"/>
                  <a:gd name="T7" fmla="*/ 2522 h 1075"/>
                  <a:gd name="T8" fmla="*/ 236 w 536"/>
                  <a:gd name="T9" fmla="*/ 2540 h 1075"/>
                  <a:gd name="T10" fmla="*/ 239 w 536"/>
                  <a:gd name="T11" fmla="*/ 2563 h 1075"/>
                  <a:gd name="T12" fmla="*/ 239 w 536"/>
                  <a:gd name="T13" fmla="*/ 2570 h 1075"/>
                  <a:gd name="T14" fmla="*/ 239 w 536"/>
                  <a:gd name="T15" fmla="*/ 2577 h 1075"/>
                  <a:gd name="T16" fmla="*/ 237 w 536"/>
                  <a:gd name="T17" fmla="*/ 2587 h 1075"/>
                  <a:gd name="T18" fmla="*/ 233 w 536"/>
                  <a:gd name="T19" fmla="*/ 2606 h 1075"/>
                  <a:gd name="T20" fmla="*/ 224 w 536"/>
                  <a:gd name="T21" fmla="*/ 2644 h 1075"/>
                  <a:gd name="T22" fmla="*/ 220 w 536"/>
                  <a:gd name="T23" fmla="*/ 2663 h 1075"/>
                  <a:gd name="T24" fmla="*/ 206 w 536"/>
                  <a:gd name="T25" fmla="*/ 2722 h 1075"/>
                  <a:gd name="T26" fmla="*/ 189 w 536"/>
                  <a:gd name="T27" fmla="*/ 2781 h 1075"/>
                  <a:gd name="T28" fmla="*/ 183 w 536"/>
                  <a:gd name="T29" fmla="*/ 2801 h 1075"/>
                  <a:gd name="T30" fmla="*/ 177 w 536"/>
                  <a:gd name="T31" fmla="*/ 2820 h 1075"/>
                  <a:gd name="T32" fmla="*/ 158 w 536"/>
                  <a:gd name="T33" fmla="*/ 2897 h 1075"/>
                  <a:gd name="T34" fmla="*/ 156 w 536"/>
                  <a:gd name="T35" fmla="*/ 2918 h 1075"/>
                  <a:gd name="T36" fmla="*/ 176 w 536"/>
                  <a:gd name="T37" fmla="*/ 2921 h 1075"/>
                  <a:gd name="T38" fmla="*/ 196 w 536"/>
                  <a:gd name="T39" fmla="*/ 2925 h 1075"/>
                  <a:gd name="T40" fmla="*/ 174 w 536"/>
                  <a:gd name="T41" fmla="*/ 3124 h 1075"/>
                  <a:gd name="T42" fmla="*/ 180 w 536"/>
                  <a:gd name="T43" fmla="*/ 3125 h 1075"/>
                  <a:gd name="T44" fmla="*/ 181 w 536"/>
                  <a:gd name="T45" fmla="*/ 3119 h 1075"/>
                  <a:gd name="T46" fmla="*/ 183 w 536"/>
                  <a:gd name="T47" fmla="*/ 3112 h 1075"/>
                  <a:gd name="T48" fmla="*/ 204 w 536"/>
                  <a:gd name="T49" fmla="*/ 3036 h 1075"/>
                  <a:gd name="T50" fmla="*/ 225 w 536"/>
                  <a:gd name="T51" fmla="*/ 2959 h 1075"/>
                  <a:gd name="T52" fmla="*/ 381 w 536"/>
                  <a:gd name="T53" fmla="*/ 2923 h 1075"/>
                  <a:gd name="T54" fmla="*/ 414 w 536"/>
                  <a:gd name="T55" fmla="*/ 2922 h 1075"/>
                  <a:gd name="T56" fmla="*/ 460 w 536"/>
                  <a:gd name="T57" fmla="*/ 2922 h 1075"/>
                  <a:gd name="T58" fmla="*/ 458 w 536"/>
                  <a:gd name="T59" fmla="*/ 2916 h 1075"/>
                  <a:gd name="T60" fmla="*/ 496 w 536"/>
                  <a:gd name="T61" fmla="*/ 2906 h 1075"/>
                  <a:gd name="T62" fmla="*/ 516 w 536"/>
                  <a:gd name="T63" fmla="*/ 2900 h 1075"/>
                  <a:gd name="T64" fmla="*/ 535 w 536"/>
                  <a:gd name="T65" fmla="*/ 2895 h 1075"/>
                  <a:gd name="T66" fmla="*/ 483 w 536"/>
                  <a:gd name="T67" fmla="*/ 2809 h 1075"/>
                  <a:gd name="T68" fmla="*/ 473 w 536"/>
                  <a:gd name="T69" fmla="*/ 2793 h 1075"/>
                  <a:gd name="T70" fmla="*/ 434 w 536"/>
                  <a:gd name="T71" fmla="*/ 2726 h 1075"/>
                  <a:gd name="T72" fmla="*/ 398 w 536"/>
                  <a:gd name="T73" fmla="*/ 2656 h 1075"/>
                  <a:gd name="T74" fmla="*/ 372 w 536"/>
                  <a:gd name="T75" fmla="*/ 2601 h 1075"/>
                  <a:gd name="T76" fmla="*/ 349 w 536"/>
                  <a:gd name="T77" fmla="*/ 2543 h 1075"/>
                  <a:gd name="T78" fmla="*/ 342 w 536"/>
                  <a:gd name="T79" fmla="*/ 2524 h 1075"/>
                  <a:gd name="T80" fmla="*/ 335 w 536"/>
                  <a:gd name="T81" fmla="*/ 2505 h 10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536" h="1075">
                    <a:moveTo>
                      <a:pt x="335" y="455"/>
                    </a:moveTo>
                    <a:lnTo>
                      <a:pt x="200" y="455"/>
                    </a:lnTo>
                    <a:lnTo>
                      <a:pt x="216" y="460"/>
                    </a:lnTo>
                    <a:lnTo>
                      <a:pt x="228" y="472"/>
                    </a:lnTo>
                    <a:lnTo>
                      <a:pt x="236" y="490"/>
                    </a:lnTo>
                    <a:lnTo>
                      <a:pt x="239" y="513"/>
                    </a:lnTo>
                    <a:lnTo>
                      <a:pt x="239" y="520"/>
                    </a:lnTo>
                    <a:lnTo>
                      <a:pt x="239" y="527"/>
                    </a:lnTo>
                    <a:lnTo>
                      <a:pt x="237" y="537"/>
                    </a:lnTo>
                    <a:lnTo>
                      <a:pt x="233" y="556"/>
                    </a:lnTo>
                    <a:lnTo>
                      <a:pt x="224" y="594"/>
                    </a:lnTo>
                    <a:lnTo>
                      <a:pt x="220" y="613"/>
                    </a:lnTo>
                    <a:lnTo>
                      <a:pt x="206" y="672"/>
                    </a:lnTo>
                    <a:lnTo>
                      <a:pt x="189" y="731"/>
                    </a:lnTo>
                    <a:lnTo>
                      <a:pt x="183" y="751"/>
                    </a:lnTo>
                    <a:lnTo>
                      <a:pt x="177" y="770"/>
                    </a:lnTo>
                    <a:lnTo>
                      <a:pt x="158" y="847"/>
                    </a:lnTo>
                    <a:lnTo>
                      <a:pt x="156" y="868"/>
                    </a:lnTo>
                    <a:lnTo>
                      <a:pt x="176" y="871"/>
                    </a:lnTo>
                    <a:lnTo>
                      <a:pt x="196" y="875"/>
                    </a:lnTo>
                    <a:lnTo>
                      <a:pt x="174" y="1074"/>
                    </a:lnTo>
                    <a:lnTo>
                      <a:pt x="180" y="1075"/>
                    </a:lnTo>
                    <a:lnTo>
                      <a:pt x="181" y="1069"/>
                    </a:lnTo>
                    <a:lnTo>
                      <a:pt x="183" y="1062"/>
                    </a:lnTo>
                    <a:lnTo>
                      <a:pt x="204" y="986"/>
                    </a:lnTo>
                    <a:lnTo>
                      <a:pt x="225" y="909"/>
                    </a:lnTo>
                    <a:lnTo>
                      <a:pt x="381" y="873"/>
                    </a:lnTo>
                    <a:lnTo>
                      <a:pt x="414" y="872"/>
                    </a:lnTo>
                    <a:lnTo>
                      <a:pt x="460" y="872"/>
                    </a:lnTo>
                    <a:lnTo>
                      <a:pt x="458" y="866"/>
                    </a:lnTo>
                    <a:lnTo>
                      <a:pt x="496" y="856"/>
                    </a:lnTo>
                    <a:lnTo>
                      <a:pt x="516" y="850"/>
                    </a:lnTo>
                    <a:lnTo>
                      <a:pt x="535" y="845"/>
                    </a:lnTo>
                    <a:lnTo>
                      <a:pt x="483" y="759"/>
                    </a:lnTo>
                    <a:lnTo>
                      <a:pt x="473" y="743"/>
                    </a:lnTo>
                    <a:lnTo>
                      <a:pt x="434" y="676"/>
                    </a:lnTo>
                    <a:lnTo>
                      <a:pt x="398" y="606"/>
                    </a:lnTo>
                    <a:lnTo>
                      <a:pt x="372" y="551"/>
                    </a:lnTo>
                    <a:lnTo>
                      <a:pt x="349" y="493"/>
                    </a:lnTo>
                    <a:lnTo>
                      <a:pt x="342" y="474"/>
                    </a:lnTo>
                    <a:lnTo>
                      <a:pt x="335" y="455"/>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76" name="Freeform 75"/>
              <p:cNvSpPr>
                <a:spLocks/>
              </p:cNvSpPr>
              <p:nvPr/>
            </p:nvSpPr>
            <p:spPr bwMode="auto">
              <a:xfrm>
                <a:off x="5062" y="2050"/>
                <a:ext cx="536" cy="1075"/>
              </a:xfrm>
              <a:custGeom>
                <a:avLst/>
                <a:gdLst>
                  <a:gd name="T0" fmla="*/ 460 w 536"/>
                  <a:gd name="T1" fmla="*/ 2922 h 1075"/>
                  <a:gd name="T2" fmla="*/ 414 w 536"/>
                  <a:gd name="T3" fmla="*/ 2922 h 1075"/>
                  <a:gd name="T4" fmla="*/ 421 w 536"/>
                  <a:gd name="T5" fmla="*/ 2925 h 1075"/>
                  <a:gd name="T6" fmla="*/ 431 w 536"/>
                  <a:gd name="T7" fmla="*/ 2945 h 1075"/>
                  <a:gd name="T8" fmla="*/ 468 w 536"/>
                  <a:gd name="T9" fmla="*/ 3016 h 1075"/>
                  <a:gd name="T10" fmla="*/ 514 w 536"/>
                  <a:gd name="T11" fmla="*/ 3105 h 1075"/>
                  <a:gd name="T12" fmla="*/ 516 w 536"/>
                  <a:gd name="T13" fmla="*/ 3104 h 1075"/>
                  <a:gd name="T14" fmla="*/ 511 w 536"/>
                  <a:gd name="T15" fmla="*/ 3088 h 1075"/>
                  <a:gd name="T16" fmla="*/ 460 w 536"/>
                  <a:gd name="T17" fmla="*/ 2922 h 10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36" h="1075">
                    <a:moveTo>
                      <a:pt x="460" y="872"/>
                    </a:moveTo>
                    <a:lnTo>
                      <a:pt x="414" y="872"/>
                    </a:lnTo>
                    <a:lnTo>
                      <a:pt x="421" y="875"/>
                    </a:lnTo>
                    <a:lnTo>
                      <a:pt x="431" y="895"/>
                    </a:lnTo>
                    <a:lnTo>
                      <a:pt x="468" y="966"/>
                    </a:lnTo>
                    <a:lnTo>
                      <a:pt x="514" y="1055"/>
                    </a:lnTo>
                    <a:lnTo>
                      <a:pt x="516" y="1054"/>
                    </a:lnTo>
                    <a:lnTo>
                      <a:pt x="511" y="1038"/>
                    </a:lnTo>
                    <a:lnTo>
                      <a:pt x="460" y="872"/>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77" name="Freeform 74"/>
              <p:cNvSpPr>
                <a:spLocks/>
              </p:cNvSpPr>
              <p:nvPr/>
            </p:nvSpPr>
            <p:spPr bwMode="auto">
              <a:xfrm>
                <a:off x="5062" y="2050"/>
                <a:ext cx="536" cy="1075"/>
              </a:xfrm>
              <a:custGeom>
                <a:avLst/>
                <a:gdLst>
                  <a:gd name="T0" fmla="*/ 393 w 536"/>
                  <a:gd name="T1" fmla="*/ 2050 h 1075"/>
                  <a:gd name="T2" fmla="*/ 376 w 536"/>
                  <a:gd name="T3" fmla="*/ 2119 h 1075"/>
                  <a:gd name="T4" fmla="*/ 355 w 536"/>
                  <a:gd name="T5" fmla="*/ 2184 h 1075"/>
                  <a:gd name="T6" fmla="*/ 328 w 536"/>
                  <a:gd name="T7" fmla="*/ 2245 h 1075"/>
                  <a:gd name="T8" fmla="*/ 296 w 536"/>
                  <a:gd name="T9" fmla="*/ 2303 h 1075"/>
                  <a:gd name="T10" fmla="*/ 259 w 536"/>
                  <a:gd name="T11" fmla="*/ 2356 h 1075"/>
                  <a:gd name="T12" fmla="*/ 217 w 536"/>
                  <a:gd name="T13" fmla="*/ 2405 h 1075"/>
                  <a:gd name="T14" fmla="*/ 171 w 536"/>
                  <a:gd name="T15" fmla="*/ 2451 h 1075"/>
                  <a:gd name="T16" fmla="*/ 119 w 536"/>
                  <a:gd name="T17" fmla="*/ 2493 h 1075"/>
                  <a:gd name="T18" fmla="*/ 62 w 536"/>
                  <a:gd name="T19" fmla="*/ 2531 h 1075"/>
                  <a:gd name="T20" fmla="*/ 0 w 536"/>
                  <a:gd name="T21" fmla="*/ 2565 h 1075"/>
                  <a:gd name="T22" fmla="*/ 6 w 536"/>
                  <a:gd name="T23" fmla="*/ 2564 h 1075"/>
                  <a:gd name="T24" fmla="*/ 13 w 536"/>
                  <a:gd name="T25" fmla="*/ 2563 h 1075"/>
                  <a:gd name="T26" fmla="*/ 137 w 536"/>
                  <a:gd name="T27" fmla="*/ 2520 h 1075"/>
                  <a:gd name="T28" fmla="*/ 180 w 536"/>
                  <a:gd name="T29" fmla="*/ 2505 h 1075"/>
                  <a:gd name="T30" fmla="*/ 200 w 536"/>
                  <a:gd name="T31" fmla="*/ 2505 h 1075"/>
                  <a:gd name="T32" fmla="*/ 335 w 536"/>
                  <a:gd name="T33" fmla="*/ 2505 h 1075"/>
                  <a:gd name="T34" fmla="*/ 335 w 536"/>
                  <a:gd name="T35" fmla="*/ 2503 h 1075"/>
                  <a:gd name="T36" fmla="*/ 331 w 536"/>
                  <a:gd name="T37" fmla="*/ 2484 h 1075"/>
                  <a:gd name="T38" fmla="*/ 329 w 536"/>
                  <a:gd name="T39" fmla="*/ 2464 h 1075"/>
                  <a:gd name="T40" fmla="*/ 329 w 536"/>
                  <a:gd name="T41" fmla="*/ 2445 h 1075"/>
                  <a:gd name="T42" fmla="*/ 331 w 536"/>
                  <a:gd name="T43" fmla="*/ 2425 h 1075"/>
                  <a:gd name="T44" fmla="*/ 335 w 536"/>
                  <a:gd name="T45" fmla="*/ 2405 h 1075"/>
                  <a:gd name="T46" fmla="*/ 339 w 536"/>
                  <a:gd name="T47" fmla="*/ 2387 h 1075"/>
                  <a:gd name="T48" fmla="*/ 348 w 536"/>
                  <a:gd name="T49" fmla="*/ 2351 h 1075"/>
                  <a:gd name="T50" fmla="*/ 353 w 536"/>
                  <a:gd name="T51" fmla="*/ 2332 h 1075"/>
                  <a:gd name="T52" fmla="*/ 366 w 536"/>
                  <a:gd name="T53" fmla="*/ 2273 h 1075"/>
                  <a:gd name="T54" fmla="*/ 377 w 536"/>
                  <a:gd name="T55" fmla="*/ 2210 h 1075"/>
                  <a:gd name="T56" fmla="*/ 386 w 536"/>
                  <a:gd name="T57" fmla="*/ 2130 h 1075"/>
                  <a:gd name="T58" fmla="*/ 389 w 536"/>
                  <a:gd name="T59" fmla="*/ 2090 h 1075"/>
                  <a:gd name="T60" fmla="*/ 391 w 536"/>
                  <a:gd name="T61" fmla="*/ 2070 h 1075"/>
                  <a:gd name="T62" fmla="*/ 393 w 536"/>
                  <a:gd name="T63" fmla="*/ 2050 h 107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36" h="1075">
                    <a:moveTo>
                      <a:pt x="393" y="0"/>
                    </a:moveTo>
                    <a:lnTo>
                      <a:pt x="376" y="69"/>
                    </a:lnTo>
                    <a:lnTo>
                      <a:pt x="355" y="134"/>
                    </a:lnTo>
                    <a:lnTo>
                      <a:pt x="328" y="195"/>
                    </a:lnTo>
                    <a:lnTo>
                      <a:pt x="296" y="253"/>
                    </a:lnTo>
                    <a:lnTo>
                      <a:pt x="259" y="306"/>
                    </a:lnTo>
                    <a:lnTo>
                      <a:pt x="217" y="355"/>
                    </a:lnTo>
                    <a:lnTo>
                      <a:pt x="171" y="401"/>
                    </a:lnTo>
                    <a:lnTo>
                      <a:pt x="119" y="443"/>
                    </a:lnTo>
                    <a:lnTo>
                      <a:pt x="62" y="481"/>
                    </a:lnTo>
                    <a:lnTo>
                      <a:pt x="0" y="515"/>
                    </a:lnTo>
                    <a:lnTo>
                      <a:pt x="6" y="514"/>
                    </a:lnTo>
                    <a:lnTo>
                      <a:pt x="13" y="513"/>
                    </a:lnTo>
                    <a:lnTo>
                      <a:pt x="137" y="470"/>
                    </a:lnTo>
                    <a:lnTo>
                      <a:pt x="180" y="455"/>
                    </a:lnTo>
                    <a:lnTo>
                      <a:pt x="200" y="455"/>
                    </a:lnTo>
                    <a:lnTo>
                      <a:pt x="335" y="455"/>
                    </a:lnTo>
                    <a:lnTo>
                      <a:pt x="335" y="453"/>
                    </a:lnTo>
                    <a:lnTo>
                      <a:pt x="331" y="434"/>
                    </a:lnTo>
                    <a:lnTo>
                      <a:pt x="329" y="414"/>
                    </a:lnTo>
                    <a:lnTo>
                      <a:pt x="329" y="395"/>
                    </a:lnTo>
                    <a:lnTo>
                      <a:pt x="331" y="375"/>
                    </a:lnTo>
                    <a:lnTo>
                      <a:pt x="335" y="355"/>
                    </a:lnTo>
                    <a:lnTo>
                      <a:pt x="339" y="337"/>
                    </a:lnTo>
                    <a:lnTo>
                      <a:pt x="348" y="301"/>
                    </a:lnTo>
                    <a:lnTo>
                      <a:pt x="353" y="282"/>
                    </a:lnTo>
                    <a:lnTo>
                      <a:pt x="366" y="223"/>
                    </a:lnTo>
                    <a:lnTo>
                      <a:pt x="377" y="160"/>
                    </a:lnTo>
                    <a:lnTo>
                      <a:pt x="386" y="80"/>
                    </a:lnTo>
                    <a:lnTo>
                      <a:pt x="389" y="40"/>
                    </a:lnTo>
                    <a:lnTo>
                      <a:pt x="391" y="20"/>
                    </a:lnTo>
                    <a:lnTo>
                      <a:pt x="393" y="0"/>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9709" name="Group 69"/>
            <p:cNvGrpSpPr>
              <a:grpSpLocks/>
            </p:cNvGrpSpPr>
            <p:nvPr/>
          </p:nvGrpSpPr>
          <p:grpSpPr bwMode="auto">
            <a:xfrm>
              <a:off x="4556" y="2589"/>
              <a:ext cx="447" cy="546"/>
              <a:chOff x="4556" y="2589"/>
              <a:chExt cx="447" cy="546"/>
            </a:xfrm>
          </p:grpSpPr>
          <p:sp>
            <p:nvSpPr>
              <p:cNvPr id="29772" name="Freeform 72"/>
              <p:cNvSpPr>
                <a:spLocks/>
              </p:cNvSpPr>
              <p:nvPr/>
            </p:nvSpPr>
            <p:spPr bwMode="auto">
              <a:xfrm>
                <a:off x="4556" y="2589"/>
                <a:ext cx="447" cy="546"/>
              </a:xfrm>
              <a:custGeom>
                <a:avLst/>
                <a:gdLst>
                  <a:gd name="T0" fmla="*/ 0 w 447"/>
                  <a:gd name="T1" fmla="*/ 2589 h 546"/>
                  <a:gd name="T2" fmla="*/ 2 w 447"/>
                  <a:gd name="T3" fmla="*/ 2595 h 546"/>
                  <a:gd name="T4" fmla="*/ 7 w 447"/>
                  <a:gd name="T5" fmla="*/ 2597 h 546"/>
                  <a:gd name="T6" fmla="*/ 23 w 447"/>
                  <a:gd name="T7" fmla="*/ 2605 h 546"/>
                  <a:gd name="T8" fmla="*/ 71 w 447"/>
                  <a:gd name="T9" fmla="*/ 2633 h 546"/>
                  <a:gd name="T10" fmla="*/ 106 w 447"/>
                  <a:gd name="T11" fmla="*/ 2653 h 546"/>
                  <a:gd name="T12" fmla="*/ 126 w 447"/>
                  <a:gd name="T13" fmla="*/ 2663 h 546"/>
                  <a:gd name="T14" fmla="*/ 147 w 447"/>
                  <a:gd name="T15" fmla="*/ 2674 h 546"/>
                  <a:gd name="T16" fmla="*/ 161 w 447"/>
                  <a:gd name="T17" fmla="*/ 2686 h 546"/>
                  <a:gd name="T18" fmla="*/ 169 w 447"/>
                  <a:gd name="T19" fmla="*/ 2700 h 546"/>
                  <a:gd name="T20" fmla="*/ 172 w 447"/>
                  <a:gd name="T21" fmla="*/ 2719 h 546"/>
                  <a:gd name="T22" fmla="*/ 169 w 447"/>
                  <a:gd name="T23" fmla="*/ 2745 h 546"/>
                  <a:gd name="T24" fmla="*/ 157 w 447"/>
                  <a:gd name="T25" fmla="*/ 2822 h 546"/>
                  <a:gd name="T26" fmla="*/ 142 w 447"/>
                  <a:gd name="T27" fmla="*/ 2899 h 546"/>
                  <a:gd name="T28" fmla="*/ 129 w 447"/>
                  <a:gd name="T29" fmla="*/ 2958 h 546"/>
                  <a:gd name="T30" fmla="*/ 113 w 447"/>
                  <a:gd name="T31" fmla="*/ 3018 h 546"/>
                  <a:gd name="T32" fmla="*/ 101 w 447"/>
                  <a:gd name="T33" fmla="*/ 3058 h 546"/>
                  <a:gd name="T34" fmla="*/ 95 w 447"/>
                  <a:gd name="T35" fmla="*/ 3079 h 546"/>
                  <a:gd name="T36" fmla="*/ 90 w 447"/>
                  <a:gd name="T37" fmla="*/ 3099 h 546"/>
                  <a:gd name="T38" fmla="*/ 85 w 447"/>
                  <a:gd name="T39" fmla="*/ 3118 h 546"/>
                  <a:gd name="T40" fmla="*/ 81 w 447"/>
                  <a:gd name="T41" fmla="*/ 3135 h 546"/>
                  <a:gd name="T42" fmla="*/ 89 w 447"/>
                  <a:gd name="T43" fmla="*/ 3120 h 546"/>
                  <a:gd name="T44" fmla="*/ 97 w 447"/>
                  <a:gd name="T45" fmla="*/ 3103 h 546"/>
                  <a:gd name="T46" fmla="*/ 107 w 447"/>
                  <a:gd name="T47" fmla="*/ 3084 h 546"/>
                  <a:gd name="T48" fmla="*/ 139 w 447"/>
                  <a:gd name="T49" fmla="*/ 3029 h 546"/>
                  <a:gd name="T50" fmla="*/ 180 w 447"/>
                  <a:gd name="T51" fmla="*/ 2961 h 546"/>
                  <a:gd name="T52" fmla="*/ 228 w 447"/>
                  <a:gd name="T53" fmla="*/ 2913 h 546"/>
                  <a:gd name="T54" fmla="*/ 314 w 447"/>
                  <a:gd name="T55" fmla="*/ 2913 h 546"/>
                  <a:gd name="T56" fmla="*/ 312 w 447"/>
                  <a:gd name="T57" fmla="*/ 2903 h 546"/>
                  <a:gd name="T58" fmla="*/ 297 w 447"/>
                  <a:gd name="T59" fmla="*/ 2826 h 546"/>
                  <a:gd name="T60" fmla="*/ 287 w 447"/>
                  <a:gd name="T61" fmla="*/ 2765 h 546"/>
                  <a:gd name="T62" fmla="*/ 280 w 447"/>
                  <a:gd name="T63" fmla="*/ 2724 h 546"/>
                  <a:gd name="T64" fmla="*/ 281 w 447"/>
                  <a:gd name="T65" fmla="*/ 2705 h 546"/>
                  <a:gd name="T66" fmla="*/ 289 w 447"/>
                  <a:gd name="T67" fmla="*/ 2689 h 546"/>
                  <a:gd name="T68" fmla="*/ 303 w 447"/>
                  <a:gd name="T69" fmla="*/ 2676 h 546"/>
                  <a:gd name="T70" fmla="*/ 325 w 447"/>
                  <a:gd name="T71" fmla="*/ 2663 h 546"/>
                  <a:gd name="T72" fmla="*/ 341 w 447"/>
                  <a:gd name="T73" fmla="*/ 2655 h 546"/>
                  <a:gd name="T74" fmla="*/ 358 w 447"/>
                  <a:gd name="T75" fmla="*/ 2646 h 546"/>
                  <a:gd name="T76" fmla="*/ 376 w 447"/>
                  <a:gd name="T77" fmla="*/ 2637 h 546"/>
                  <a:gd name="T78" fmla="*/ 394 w 447"/>
                  <a:gd name="T79" fmla="*/ 2627 h 546"/>
                  <a:gd name="T80" fmla="*/ 400 w 447"/>
                  <a:gd name="T81" fmla="*/ 2624 h 546"/>
                  <a:gd name="T82" fmla="*/ 224 w 447"/>
                  <a:gd name="T83" fmla="*/ 2624 h 546"/>
                  <a:gd name="T84" fmla="*/ 201 w 447"/>
                  <a:gd name="T85" fmla="*/ 2623 h 546"/>
                  <a:gd name="T86" fmla="*/ 134 w 447"/>
                  <a:gd name="T87" fmla="*/ 2618 h 546"/>
                  <a:gd name="T88" fmla="*/ 67 w 447"/>
                  <a:gd name="T89" fmla="*/ 2607 h 546"/>
                  <a:gd name="T90" fmla="*/ 22 w 447"/>
                  <a:gd name="T91" fmla="*/ 2596 h 546"/>
                  <a:gd name="T92" fmla="*/ 0 w 447"/>
                  <a:gd name="T93" fmla="*/ 2589 h 54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47" h="546">
                    <a:moveTo>
                      <a:pt x="0" y="0"/>
                    </a:moveTo>
                    <a:lnTo>
                      <a:pt x="2" y="6"/>
                    </a:lnTo>
                    <a:lnTo>
                      <a:pt x="7" y="8"/>
                    </a:lnTo>
                    <a:lnTo>
                      <a:pt x="23" y="16"/>
                    </a:lnTo>
                    <a:lnTo>
                      <a:pt x="71" y="44"/>
                    </a:lnTo>
                    <a:lnTo>
                      <a:pt x="106" y="64"/>
                    </a:lnTo>
                    <a:lnTo>
                      <a:pt x="126" y="74"/>
                    </a:lnTo>
                    <a:lnTo>
                      <a:pt x="147" y="85"/>
                    </a:lnTo>
                    <a:lnTo>
                      <a:pt x="161" y="97"/>
                    </a:lnTo>
                    <a:lnTo>
                      <a:pt x="169" y="111"/>
                    </a:lnTo>
                    <a:lnTo>
                      <a:pt x="172" y="130"/>
                    </a:lnTo>
                    <a:lnTo>
                      <a:pt x="169" y="156"/>
                    </a:lnTo>
                    <a:lnTo>
                      <a:pt x="157" y="233"/>
                    </a:lnTo>
                    <a:lnTo>
                      <a:pt x="142" y="310"/>
                    </a:lnTo>
                    <a:lnTo>
                      <a:pt x="129" y="369"/>
                    </a:lnTo>
                    <a:lnTo>
                      <a:pt x="113" y="429"/>
                    </a:lnTo>
                    <a:lnTo>
                      <a:pt x="101" y="469"/>
                    </a:lnTo>
                    <a:lnTo>
                      <a:pt x="95" y="490"/>
                    </a:lnTo>
                    <a:lnTo>
                      <a:pt x="90" y="510"/>
                    </a:lnTo>
                    <a:lnTo>
                      <a:pt x="85" y="529"/>
                    </a:lnTo>
                    <a:lnTo>
                      <a:pt x="81" y="546"/>
                    </a:lnTo>
                    <a:lnTo>
                      <a:pt x="89" y="531"/>
                    </a:lnTo>
                    <a:lnTo>
                      <a:pt x="97" y="514"/>
                    </a:lnTo>
                    <a:lnTo>
                      <a:pt x="107" y="495"/>
                    </a:lnTo>
                    <a:lnTo>
                      <a:pt x="139" y="440"/>
                    </a:lnTo>
                    <a:lnTo>
                      <a:pt x="180" y="372"/>
                    </a:lnTo>
                    <a:lnTo>
                      <a:pt x="228" y="324"/>
                    </a:lnTo>
                    <a:lnTo>
                      <a:pt x="314" y="324"/>
                    </a:lnTo>
                    <a:lnTo>
                      <a:pt x="312" y="314"/>
                    </a:lnTo>
                    <a:lnTo>
                      <a:pt x="297" y="237"/>
                    </a:lnTo>
                    <a:lnTo>
                      <a:pt x="287" y="176"/>
                    </a:lnTo>
                    <a:lnTo>
                      <a:pt x="280" y="135"/>
                    </a:lnTo>
                    <a:lnTo>
                      <a:pt x="281" y="116"/>
                    </a:lnTo>
                    <a:lnTo>
                      <a:pt x="289" y="100"/>
                    </a:lnTo>
                    <a:lnTo>
                      <a:pt x="303" y="87"/>
                    </a:lnTo>
                    <a:lnTo>
                      <a:pt x="325" y="74"/>
                    </a:lnTo>
                    <a:lnTo>
                      <a:pt x="341" y="66"/>
                    </a:lnTo>
                    <a:lnTo>
                      <a:pt x="358" y="57"/>
                    </a:lnTo>
                    <a:lnTo>
                      <a:pt x="376" y="48"/>
                    </a:lnTo>
                    <a:lnTo>
                      <a:pt x="394" y="38"/>
                    </a:lnTo>
                    <a:lnTo>
                      <a:pt x="400" y="35"/>
                    </a:lnTo>
                    <a:lnTo>
                      <a:pt x="224" y="35"/>
                    </a:lnTo>
                    <a:lnTo>
                      <a:pt x="201" y="34"/>
                    </a:lnTo>
                    <a:lnTo>
                      <a:pt x="134" y="29"/>
                    </a:lnTo>
                    <a:lnTo>
                      <a:pt x="67" y="18"/>
                    </a:lnTo>
                    <a:lnTo>
                      <a:pt x="22" y="7"/>
                    </a:lnTo>
                    <a:lnTo>
                      <a:pt x="0" y="0"/>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73" name="Freeform 71"/>
              <p:cNvSpPr>
                <a:spLocks/>
              </p:cNvSpPr>
              <p:nvPr/>
            </p:nvSpPr>
            <p:spPr bwMode="auto">
              <a:xfrm>
                <a:off x="4556" y="2589"/>
                <a:ext cx="447" cy="546"/>
              </a:xfrm>
              <a:custGeom>
                <a:avLst/>
                <a:gdLst>
                  <a:gd name="T0" fmla="*/ 314 w 447"/>
                  <a:gd name="T1" fmla="*/ 2913 h 546"/>
                  <a:gd name="T2" fmla="*/ 228 w 447"/>
                  <a:gd name="T3" fmla="*/ 2913 h 546"/>
                  <a:gd name="T4" fmla="*/ 242 w 447"/>
                  <a:gd name="T5" fmla="*/ 2921 h 546"/>
                  <a:gd name="T6" fmla="*/ 259 w 447"/>
                  <a:gd name="T7" fmla="*/ 2939 h 546"/>
                  <a:gd name="T8" fmla="*/ 302 w 447"/>
                  <a:gd name="T9" fmla="*/ 3004 h 546"/>
                  <a:gd name="T10" fmla="*/ 334 w 447"/>
                  <a:gd name="T11" fmla="*/ 3061 h 546"/>
                  <a:gd name="T12" fmla="*/ 361 w 447"/>
                  <a:gd name="T13" fmla="*/ 3114 h 546"/>
                  <a:gd name="T14" fmla="*/ 370 w 447"/>
                  <a:gd name="T15" fmla="*/ 3132 h 546"/>
                  <a:gd name="T16" fmla="*/ 372 w 447"/>
                  <a:gd name="T17" fmla="*/ 3131 h 546"/>
                  <a:gd name="T18" fmla="*/ 371 w 447"/>
                  <a:gd name="T19" fmla="*/ 3127 h 546"/>
                  <a:gd name="T20" fmla="*/ 370 w 447"/>
                  <a:gd name="T21" fmla="*/ 3122 h 546"/>
                  <a:gd name="T22" fmla="*/ 367 w 447"/>
                  <a:gd name="T23" fmla="*/ 3114 h 546"/>
                  <a:gd name="T24" fmla="*/ 362 w 447"/>
                  <a:gd name="T25" fmla="*/ 3095 h 546"/>
                  <a:gd name="T26" fmla="*/ 346 w 447"/>
                  <a:gd name="T27" fmla="*/ 3038 h 546"/>
                  <a:gd name="T28" fmla="*/ 340 w 447"/>
                  <a:gd name="T29" fmla="*/ 3019 h 546"/>
                  <a:gd name="T30" fmla="*/ 325 w 447"/>
                  <a:gd name="T31" fmla="*/ 2960 h 546"/>
                  <a:gd name="T32" fmla="*/ 316 w 447"/>
                  <a:gd name="T33" fmla="*/ 2921 h 546"/>
                  <a:gd name="T34" fmla="*/ 314 w 447"/>
                  <a:gd name="T35" fmla="*/ 2913 h 5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47" h="546">
                    <a:moveTo>
                      <a:pt x="314" y="324"/>
                    </a:moveTo>
                    <a:lnTo>
                      <a:pt x="228" y="324"/>
                    </a:lnTo>
                    <a:lnTo>
                      <a:pt x="242" y="332"/>
                    </a:lnTo>
                    <a:lnTo>
                      <a:pt x="259" y="350"/>
                    </a:lnTo>
                    <a:lnTo>
                      <a:pt x="302" y="415"/>
                    </a:lnTo>
                    <a:lnTo>
                      <a:pt x="334" y="472"/>
                    </a:lnTo>
                    <a:lnTo>
                      <a:pt x="361" y="525"/>
                    </a:lnTo>
                    <a:lnTo>
                      <a:pt x="370" y="543"/>
                    </a:lnTo>
                    <a:lnTo>
                      <a:pt x="372" y="542"/>
                    </a:lnTo>
                    <a:lnTo>
                      <a:pt x="371" y="538"/>
                    </a:lnTo>
                    <a:lnTo>
                      <a:pt x="370" y="533"/>
                    </a:lnTo>
                    <a:lnTo>
                      <a:pt x="367" y="525"/>
                    </a:lnTo>
                    <a:lnTo>
                      <a:pt x="362" y="506"/>
                    </a:lnTo>
                    <a:lnTo>
                      <a:pt x="346" y="449"/>
                    </a:lnTo>
                    <a:lnTo>
                      <a:pt x="340" y="430"/>
                    </a:lnTo>
                    <a:lnTo>
                      <a:pt x="325" y="371"/>
                    </a:lnTo>
                    <a:lnTo>
                      <a:pt x="316" y="332"/>
                    </a:lnTo>
                    <a:lnTo>
                      <a:pt x="314" y="324"/>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74" name="Freeform 70"/>
              <p:cNvSpPr>
                <a:spLocks/>
              </p:cNvSpPr>
              <p:nvPr/>
            </p:nvSpPr>
            <p:spPr bwMode="auto">
              <a:xfrm>
                <a:off x="4556" y="2589"/>
                <a:ext cx="447" cy="546"/>
              </a:xfrm>
              <a:custGeom>
                <a:avLst/>
                <a:gdLst>
                  <a:gd name="T0" fmla="*/ 447 w 447"/>
                  <a:gd name="T1" fmla="*/ 2592 h 546"/>
                  <a:gd name="T2" fmla="*/ 380 w 447"/>
                  <a:gd name="T3" fmla="*/ 2608 h 546"/>
                  <a:gd name="T4" fmla="*/ 313 w 447"/>
                  <a:gd name="T5" fmla="*/ 2619 h 546"/>
                  <a:gd name="T6" fmla="*/ 246 w 447"/>
                  <a:gd name="T7" fmla="*/ 2624 h 546"/>
                  <a:gd name="T8" fmla="*/ 224 w 447"/>
                  <a:gd name="T9" fmla="*/ 2624 h 546"/>
                  <a:gd name="T10" fmla="*/ 400 w 447"/>
                  <a:gd name="T11" fmla="*/ 2624 h 546"/>
                  <a:gd name="T12" fmla="*/ 414 w 447"/>
                  <a:gd name="T13" fmla="*/ 2616 h 546"/>
                  <a:gd name="T14" fmla="*/ 431 w 447"/>
                  <a:gd name="T15" fmla="*/ 2604 h 546"/>
                  <a:gd name="T16" fmla="*/ 447 w 447"/>
                  <a:gd name="T17" fmla="*/ 2592 h 5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7" h="546">
                    <a:moveTo>
                      <a:pt x="447" y="3"/>
                    </a:moveTo>
                    <a:lnTo>
                      <a:pt x="380" y="19"/>
                    </a:lnTo>
                    <a:lnTo>
                      <a:pt x="313" y="30"/>
                    </a:lnTo>
                    <a:lnTo>
                      <a:pt x="246" y="35"/>
                    </a:lnTo>
                    <a:lnTo>
                      <a:pt x="224" y="35"/>
                    </a:lnTo>
                    <a:lnTo>
                      <a:pt x="400" y="35"/>
                    </a:lnTo>
                    <a:lnTo>
                      <a:pt x="414" y="27"/>
                    </a:lnTo>
                    <a:lnTo>
                      <a:pt x="431" y="15"/>
                    </a:lnTo>
                    <a:lnTo>
                      <a:pt x="447" y="3"/>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9710" name="Group 67"/>
            <p:cNvGrpSpPr>
              <a:grpSpLocks/>
            </p:cNvGrpSpPr>
            <p:nvPr/>
          </p:nvGrpSpPr>
          <p:grpSpPr bwMode="auto">
            <a:xfrm>
              <a:off x="5210" y="2201"/>
              <a:ext cx="132" cy="133"/>
              <a:chOff x="5210" y="2201"/>
              <a:chExt cx="132" cy="133"/>
            </a:xfrm>
          </p:grpSpPr>
          <p:sp>
            <p:nvSpPr>
              <p:cNvPr id="29771" name="Freeform 68"/>
              <p:cNvSpPr>
                <a:spLocks/>
              </p:cNvSpPr>
              <p:nvPr/>
            </p:nvSpPr>
            <p:spPr bwMode="auto">
              <a:xfrm>
                <a:off x="5210" y="2201"/>
                <a:ext cx="132" cy="133"/>
              </a:xfrm>
              <a:custGeom>
                <a:avLst/>
                <a:gdLst>
                  <a:gd name="T0" fmla="*/ 67 w 132"/>
                  <a:gd name="T1" fmla="*/ 2201 h 133"/>
                  <a:gd name="T2" fmla="*/ 4 w 132"/>
                  <a:gd name="T3" fmla="*/ 2246 h 133"/>
                  <a:gd name="T4" fmla="*/ 0 w 132"/>
                  <a:gd name="T5" fmla="*/ 2269 h 133"/>
                  <a:gd name="T6" fmla="*/ 4 w 132"/>
                  <a:gd name="T7" fmla="*/ 2289 h 133"/>
                  <a:gd name="T8" fmla="*/ 14 w 132"/>
                  <a:gd name="T9" fmla="*/ 2307 h 133"/>
                  <a:gd name="T10" fmla="*/ 30 w 132"/>
                  <a:gd name="T11" fmla="*/ 2321 h 133"/>
                  <a:gd name="T12" fmla="*/ 51 w 132"/>
                  <a:gd name="T13" fmla="*/ 2330 h 133"/>
                  <a:gd name="T14" fmla="*/ 76 w 132"/>
                  <a:gd name="T15" fmla="*/ 2333 h 133"/>
                  <a:gd name="T16" fmla="*/ 95 w 132"/>
                  <a:gd name="T17" fmla="*/ 2328 h 133"/>
                  <a:gd name="T18" fmla="*/ 111 w 132"/>
                  <a:gd name="T19" fmla="*/ 2316 h 133"/>
                  <a:gd name="T20" fmla="*/ 123 w 132"/>
                  <a:gd name="T21" fmla="*/ 2299 h 133"/>
                  <a:gd name="T22" fmla="*/ 130 w 132"/>
                  <a:gd name="T23" fmla="*/ 2277 h 133"/>
                  <a:gd name="T24" fmla="*/ 132 w 132"/>
                  <a:gd name="T25" fmla="*/ 2251 h 133"/>
                  <a:gd name="T26" fmla="*/ 123 w 132"/>
                  <a:gd name="T27" fmla="*/ 2231 h 133"/>
                  <a:gd name="T28" fmla="*/ 108 w 132"/>
                  <a:gd name="T29" fmla="*/ 2215 h 133"/>
                  <a:gd name="T30" fmla="*/ 89 w 132"/>
                  <a:gd name="T31" fmla="*/ 2205 h 133"/>
                  <a:gd name="T32" fmla="*/ 67 w 132"/>
                  <a:gd name="T33" fmla="*/ 2201 h 1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32" h="133">
                    <a:moveTo>
                      <a:pt x="67" y="0"/>
                    </a:moveTo>
                    <a:lnTo>
                      <a:pt x="4" y="45"/>
                    </a:lnTo>
                    <a:lnTo>
                      <a:pt x="0" y="68"/>
                    </a:lnTo>
                    <a:lnTo>
                      <a:pt x="4" y="88"/>
                    </a:lnTo>
                    <a:lnTo>
                      <a:pt x="14" y="106"/>
                    </a:lnTo>
                    <a:lnTo>
                      <a:pt x="30" y="120"/>
                    </a:lnTo>
                    <a:lnTo>
                      <a:pt x="51" y="129"/>
                    </a:lnTo>
                    <a:lnTo>
                      <a:pt x="76" y="132"/>
                    </a:lnTo>
                    <a:lnTo>
                      <a:pt x="95" y="127"/>
                    </a:lnTo>
                    <a:lnTo>
                      <a:pt x="111" y="115"/>
                    </a:lnTo>
                    <a:lnTo>
                      <a:pt x="123" y="98"/>
                    </a:lnTo>
                    <a:lnTo>
                      <a:pt x="130" y="76"/>
                    </a:lnTo>
                    <a:lnTo>
                      <a:pt x="132" y="50"/>
                    </a:lnTo>
                    <a:lnTo>
                      <a:pt x="123" y="30"/>
                    </a:lnTo>
                    <a:lnTo>
                      <a:pt x="108" y="14"/>
                    </a:lnTo>
                    <a:lnTo>
                      <a:pt x="89" y="4"/>
                    </a:lnTo>
                    <a:lnTo>
                      <a:pt x="67" y="0"/>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9711" name="Group 65"/>
            <p:cNvGrpSpPr>
              <a:grpSpLocks/>
            </p:cNvGrpSpPr>
            <p:nvPr/>
          </p:nvGrpSpPr>
          <p:grpSpPr bwMode="auto">
            <a:xfrm>
              <a:off x="4225" y="2202"/>
              <a:ext cx="131" cy="132"/>
              <a:chOff x="4225" y="2202"/>
              <a:chExt cx="131" cy="132"/>
            </a:xfrm>
          </p:grpSpPr>
          <p:sp>
            <p:nvSpPr>
              <p:cNvPr id="29770" name="Freeform 66"/>
              <p:cNvSpPr>
                <a:spLocks/>
              </p:cNvSpPr>
              <p:nvPr/>
            </p:nvSpPr>
            <p:spPr bwMode="auto">
              <a:xfrm>
                <a:off x="4225" y="2202"/>
                <a:ext cx="131" cy="132"/>
              </a:xfrm>
              <a:custGeom>
                <a:avLst/>
                <a:gdLst>
                  <a:gd name="T0" fmla="*/ 56 w 131"/>
                  <a:gd name="T1" fmla="*/ 2202 h 132"/>
                  <a:gd name="T2" fmla="*/ 2 w 131"/>
                  <a:gd name="T3" fmla="*/ 2257 h 132"/>
                  <a:gd name="T4" fmla="*/ 0 w 131"/>
                  <a:gd name="T5" fmla="*/ 2284 h 132"/>
                  <a:gd name="T6" fmla="*/ 9 w 131"/>
                  <a:gd name="T7" fmla="*/ 2304 h 132"/>
                  <a:gd name="T8" fmla="*/ 23 w 131"/>
                  <a:gd name="T9" fmla="*/ 2320 h 132"/>
                  <a:gd name="T10" fmla="*/ 42 w 131"/>
                  <a:gd name="T11" fmla="*/ 2330 h 132"/>
                  <a:gd name="T12" fmla="*/ 65 w 131"/>
                  <a:gd name="T13" fmla="*/ 2334 h 132"/>
                  <a:gd name="T14" fmla="*/ 81 w 131"/>
                  <a:gd name="T15" fmla="*/ 2332 h 132"/>
                  <a:gd name="T16" fmla="*/ 101 w 131"/>
                  <a:gd name="T17" fmla="*/ 2323 h 132"/>
                  <a:gd name="T18" fmla="*/ 117 w 131"/>
                  <a:gd name="T19" fmla="*/ 2308 h 132"/>
                  <a:gd name="T20" fmla="*/ 127 w 131"/>
                  <a:gd name="T21" fmla="*/ 2289 h 132"/>
                  <a:gd name="T22" fmla="*/ 131 w 131"/>
                  <a:gd name="T23" fmla="*/ 2266 h 132"/>
                  <a:gd name="T24" fmla="*/ 127 w 131"/>
                  <a:gd name="T25" fmla="*/ 2245 h 132"/>
                  <a:gd name="T26" fmla="*/ 117 w 131"/>
                  <a:gd name="T27" fmla="*/ 2227 h 132"/>
                  <a:gd name="T28" fmla="*/ 101 w 131"/>
                  <a:gd name="T29" fmla="*/ 2213 h 132"/>
                  <a:gd name="T30" fmla="*/ 81 w 131"/>
                  <a:gd name="T31" fmla="*/ 2205 h 132"/>
                  <a:gd name="T32" fmla="*/ 56 w 131"/>
                  <a:gd name="T33" fmla="*/ 2202 h 1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31" h="132">
                    <a:moveTo>
                      <a:pt x="56" y="0"/>
                    </a:moveTo>
                    <a:lnTo>
                      <a:pt x="2" y="55"/>
                    </a:lnTo>
                    <a:lnTo>
                      <a:pt x="0" y="82"/>
                    </a:lnTo>
                    <a:lnTo>
                      <a:pt x="9" y="102"/>
                    </a:lnTo>
                    <a:lnTo>
                      <a:pt x="23" y="118"/>
                    </a:lnTo>
                    <a:lnTo>
                      <a:pt x="42" y="128"/>
                    </a:lnTo>
                    <a:lnTo>
                      <a:pt x="65" y="132"/>
                    </a:lnTo>
                    <a:lnTo>
                      <a:pt x="81" y="130"/>
                    </a:lnTo>
                    <a:lnTo>
                      <a:pt x="101" y="121"/>
                    </a:lnTo>
                    <a:lnTo>
                      <a:pt x="117" y="106"/>
                    </a:lnTo>
                    <a:lnTo>
                      <a:pt x="127" y="87"/>
                    </a:lnTo>
                    <a:lnTo>
                      <a:pt x="131" y="64"/>
                    </a:lnTo>
                    <a:lnTo>
                      <a:pt x="127" y="43"/>
                    </a:lnTo>
                    <a:lnTo>
                      <a:pt x="117" y="25"/>
                    </a:lnTo>
                    <a:lnTo>
                      <a:pt x="101" y="11"/>
                    </a:lnTo>
                    <a:lnTo>
                      <a:pt x="81" y="3"/>
                    </a:lnTo>
                    <a:lnTo>
                      <a:pt x="56" y="0"/>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9712" name="Group 63"/>
            <p:cNvGrpSpPr>
              <a:grpSpLocks/>
            </p:cNvGrpSpPr>
            <p:nvPr/>
          </p:nvGrpSpPr>
          <p:grpSpPr bwMode="auto">
            <a:xfrm>
              <a:off x="4723" y="2491"/>
              <a:ext cx="119" cy="119"/>
              <a:chOff x="4723" y="2491"/>
              <a:chExt cx="119" cy="119"/>
            </a:xfrm>
          </p:grpSpPr>
          <p:sp>
            <p:nvSpPr>
              <p:cNvPr id="29769" name="Freeform 64"/>
              <p:cNvSpPr>
                <a:spLocks/>
              </p:cNvSpPr>
              <p:nvPr/>
            </p:nvSpPr>
            <p:spPr bwMode="auto">
              <a:xfrm>
                <a:off x="4723" y="2491"/>
                <a:ext cx="119" cy="119"/>
              </a:xfrm>
              <a:custGeom>
                <a:avLst/>
                <a:gdLst>
                  <a:gd name="T0" fmla="*/ 53 w 119"/>
                  <a:gd name="T1" fmla="*/ 2491 h 119"/>
                  <a:gd name="T2" fmla="*/ 32 w 119"/>
                  <a:gd name="T3" fmla="*/ 2497 h 119"/>
                  <a:gd name="T4" fmla="*/ 15 w 119"/>
                  <a:gd name="T5" fmla="*/ 2510 h 119"/>
                  <a:gd name="T6" fmla="*/ 4 w 119"/>
                  <a:gd name="T7" fmla="*/ 2528 h 119"/>
                  <a:gd name="T8" fmla="*/ 0 w 119"/>
                  <a:gd name="T9" fmla="*/ 2551 h 119"/>
                  <a:gd name="T10" fmla="*/ 2 w 119"/>
                  <a:gd name="T11" fmla="*/ 2566 h 119"/>
                  <a:gd name="T12" fmla="*/ 11 w 119"/>
                  <a:gd name="T13" fmla="*/ 2583 h 119"/>
                  <a:gd name="T14" fmla="*/ 26 w 119"/>
                  <a:gd name="T15" fmla="*/ 2597 h 119"/>
                  <a:gd name="T16" fmla="*/ 48 w 119"/>
                  <a:gd name="T17" fmla="*/ 2606 h 119"/>
                  <a:gd name="T18" fmla="*/ 74 w 119"/>
                  <a:gd name="T19" fmla="*/ 2609 h 119"/>
                  <a:gd name="T20" fmla="*/ 92 w 119"/>
                  <a:gd name="T21" fmla="*/ 2601 h 119"/>
                  <a:gd name="T22" fmla="*/ 106 w 119"/>
                  <a:gd name="T23" fmla="*/ 2586 h 119"/>
                  <a:gd name="T24" fmla="*/ 115 w 119"/>
                  <a:gd name="T25" fmla="*/ 2566 h 119"/>
                  <a:gd name="T26" fmla="*/ 118 w 119"/>
                  <a:gd name="T27" fmla="*/ 2540 h 119"/>
                  <a:gd name="T28" fmla="*/ 111 w 119"/>
                  <a:gd name="T29" fmla="*/ 2520 h 119"/>
                  <a:gd name="T30" fmla="*/ 97 w 119"/>
                  <a:gd name="T31" fmla="*/ 2505 h 119"/>
                  <a:gd name="T32" fmla="*/ 78 w 119"/>
                  <a:gd name="T33" fmla="*/ 2494 h 119"/>
                  <a:gd name="T34" fmla="*/ 53 w 119"/>
                  <a:gd name="T35" fmla="*/ 2491 h 1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9" h="119">
                    <a:moveTo>
                      <a:pt x="53" y="0"/>
                    </a:moveTo>
                    <a:lnTo>
                      <a:pt x="32" y="6"/>
                    </a:lnTo>
                    <a:lnTo>
                      <a:pt x="15" y="19"/>
                    </a:lnTo>
                    <a:lnTo>
                      <a:pt x="4" y="37"/>
                    </a:lnTo>
                    <a:lnTo>
                      <a:pt x="0" y="60"/>
                    </a:lnTo>
                    <a:lnTo>
                      <a:pt x="2" y="75"/>
                    </a:lnTo>
                    <a:lnTo>
                      <a:pt x="11" y="92"/>
                    </a:lnTo>
                    <a:lnTo>
                      <a:pt x="26" y="106"/>
                    </a:lnTo>
                    <a:lnTo>
                      <a:pt x="48" y="115"/>
                    </a:lnTo>
                    <a:lnTo>
                      <a:pt x="74" y="118"/>
                    </a:lnTo>
                    <a:lnTo>
                      <a:pt x="92" y="110"/>
                    </a:lnTo>
                    <a:lnTo>
                      <a:pt x="106" y="95"/>
                    </a:lnTo>
                    <a:lnTo>
                      <a:pt x="115" y="75"/>
                    </a:lnTo>
                    <a:lnTo>
                      <a:pt x="118" y="49"/>
                    </a:lnTo>
                    <a:lnTo>
                      <a:pt x="111" y="29"/>
                    </a:lnTo>
                    <a:lnTo>
                      <a:pt x="97" y="14"/>
                    </a:lnTo>
                    <a:lnTo>
                      <a:pt x="78" y="3"/>
                    </a:lnTo>
                    <a:lnTo>
                      <a:pt x="53" y="0"/>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9713" name="Group 56"/>
            <p:cNvGrpSpPr>
              <a:grpSpLocks/>
            </p:cNvGrpSpPr>
            <p:nvPr/>
          </p:nvGrpSpPr>
          <p:grpSpPr bwMode="auto">
            <a:xfrm>
              <a:off x="428" y="3350"/>
              <a:ext cx="1327" cy="549"/>
              <a:chOff x="428" y="3350"/>
              <a:chExt cx="1327" cy="549"/>
            </a:xfrm>
          </p:grpSpPr>
          <p:sp>
            <p:nvSpPr>
              <p:cNvPr id="29763" name="Freeform 62"/>
              <p:cNvSpPr>
                <a:spLocks/>
              </p:cNvSpPr>
              <p:nvPr/>
            </p:nvSpPr>
            <p:spPr bwMode="auto">
              <a:xfrm>
                <a:off x="428" y="3350"/>
                <a:ext cx="1327" cy="549"/>
              </a:xfrm>
              <a:custGeom>
                <a:avLst/>
                <a:gdLst>
                  <a:gd name="T0" fmla="*/ 467 w 1327"/>
                  <a:gd name="T1" fmla="*/ 3486 h 549"/>
                  <a:gd name="T2" fmla="*/ 413 w 1327"/>
                  <a:gd name="T3" fmla="*/ 3520 h 549"/>
                  <a:gd name="T4" fmla="*/ 417 w 1327"/>
                  <a:gd name="T5" fmla="*/ 3534 h 549"/>
                  <a:gd name="T6" fmla="*/ 472 w 1327"/>
                  <a:gd name="T7" fmla="*/ 3586 h 549"/>
                  <a:gd name="T8" fmla="*/ 549 w 1327"/>
                  <a:gd name="T9" fmla="*/ 3611 h 549"/>
                  <a:gd name="T10" fmla="*/ 572 w 1327"/>
                  <a:gd name="T11" fmla="*/ 3620 h 549"/>
                  <a:gd name="T12" fmla="*/ 618 w 1327"/>
                  <a:gd name="T13" fmla="*/ 3659 h 549"/>
                  <a:gd name="T14" fmla="*/ 650 w 1327"/>
                  <a:gd name="T15" fmla="*/ 3708 h 549"/>
                  <a:gd name="T16" fmla="*/ 661 w 1327"/>
                  <a:gd name="T17" fmla="*/ 3725 h 549"/>
                  <a:gd name="T18" fmla="*/ 707 w 1327"/>
                  <a:gd name="T19" fmla="*/ 3780 h 549"/>
                  <a:gd name="T20" fmla="*/ 753 w 1327"/>
                  <a:gd name="T21" fmla="*/ 3822 h 549"/>
                  <a:gd name="T22" fmla="*/ 814 w 1327"/>
                  <a:gd name="T23" fmla="*/ 3860 h 549"/>
                  <a:gd name="T24" fmla="*/ 892 w 1327"/>
                  <a:gd name="T25" fmla="*/ 3888 h 549"/>
                  <a:gd name="T26" fmla="*/ 954 w 1327"/>
                  <a:gd name="T27" fmla="*/ 3897 h 549"/>
                  <a:gd name="T28" fmla="*/ 987 w 1327"/>
                  <a:gd name="T29" fmla="*/ 3898 h 549"/>
                  <a:gd name="T30" fmla="*/ 1023 w 1327"/>
                  <a:gd name="T31" fmla="*/ 3896 h 549"/>
                  <a:gd name="T32" fmla="*/ 1061 w 1327"/>
                  <a:gd name="T33" fmla="*/ 3891 h 549"/>
                  <a:gd name="T34" fmla="*/ 1101 w 1327"/>
                  <a:gd name="T35" fmla="*/ 3882 h 549"/>
                  <a:gd name="T36" fmla="*/ 1325 w 1327"/>
                  <a:gd name="T37" fmla="*/ 3868 h 549"/>
                  <a:gd name="T38" fmla="*/ 1326 w 1327"/>
                  <a:gd name="T39" fmla="*/ 3641 h 549"/>
                  <a:gd name="T40" fmla="*/ 812 w 1327"/>
                  <a:gd name="T41" fmla="*/ 3641 h 549"/>
                  <a:gd name="T42" fmla="*/ 791 w 1327"/>
                  <a:gd name="T43" fmla="*/ 3625 h 549"/>
                  <a:gd name="T44" fmla="*/ 735 w 1327"/>
                  <a:gd name="T45" fmla="*/ 3587 h 549"/>
                  <a:gd name="T46" fmla="*/ 680 w 1327"/>
                  <a:gd name="T47" fmla="*/ 3556 h 549"/>
                  <a:gd name="T48" fmla="*/ 620 w 1327"/>
                  <a:gd name="T49" fmla="*/ 3530 h 549"/>
                  <a:gd name="T50" fmla="*/ 560 w 1327"/>
                  <a:gd name="T51" fmla="*/ 3510 h 549"/>
                  <a:gd name="T52" fmla="*/ 491 w 1327"/>
                  <a:gd name="T53" fmla="*/ 3491 h 549"/>
                  <a:gd name="T54" fmla="*/ 467 w 1327"/>
                  <a:gd name="T55" fmla="*/ 3486 h 54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327" h="549">
                    <a:moveTo>
                      <a:pt x="467" y="136"/>
                    </a:moveTo>
                    <a:lnTo>
                      <a:pt x="413" y="170"/>
                    </a:lnTo>
                    <a:lnTo>
                      <a:pt x="417" y="184"/>
                    </a:lnTo>
                    <a:lnTo>
                      <a:pt x="472" y="236"/>
                    </a:lnTo>
                    <a:lnTo>
                      <a:pt x="549" y="261"/>
                    </a:lnTo>
                    <a:lnTo>
                      <a:pt x="572" y="270"/>
                    </a:lnTo>
                    <a:lnTo>
                      <a:pt x="618" y="309"/>
                    </a:lnTo>
                    <a:lnTo>
                      <a:pt x="650" y="358"/>
                    </a:lnTo>
                    <a:lnTo>
                      <a:pt x="661" y="375"/>
                    </a:lnTo>
                    <a:lnTo>
                      <a:pt x="707" y="430"/>
                    </a:lnTo>
                    <a:lnTo>
                      <a:pt x="753" y="472"/>
                    </a:lnTo>
                    <a:lnTo>
                      <a:pt x="814" y="510"/>
                    </a:lnTo>
                    <a:lnTo>
                      <a:pt x="892" y="538"/>
                    </a:lnTo>
                    <a:lnTo>
                      <a:pt x="954" y="547"/>
                    </a:lnTo>
                    <a:lnTo>
                      <a:pt x="987" y="548"/>
                    </a:lnTo>
                    <a:lnTo>
                      <a:pt x="1023" y="546"/>
                    </a:lnTo>
                    <a:lnTo>
                      <a:pt x="1061" y="541"/>
                    </a:lnTo>
                    <a:lnTo>
                      <a:pt x="1101" y="532"/>
                    </a:lnTo>
                    <a:lnTo>
                      <a:pt x="1325" y="518"/>
                    </a:lnTo>
                    <a:lnTo>
                      <a:pt x="1326" y="291"/>
                    </a:lnTo>
                    <a:lnTo>
                      <a:pt x="812" y="291"/>
                    </a:lnTo>
                    <a:lnTo>
                      <a:pt x="791" y="275"/>
                    </a:lnTo>
                    <a:lnTo>
                      <a:pt x="735" y="237"/>
                    </a:lnTo>
                    <a:lnTo>
                      <a:pt x="680" y="206"/>
                    </a:lnTo>
                    <a:lnTo>
                      <a:pt x="620" y="180"/>
                    </a:lnTo>
                    <a:lnTo>
                      <a:pt x="560" y="160"/>
                    </a:lnTo>
                    <a:lnTo>
                      <a:pt x="491" y="141"/>
                    </a:lnTo>
                    <a:lnTo>
                      <a:pt x="467" y="1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64" name="Freeform 61"/>
              <p:cNvSpPr>
                <a:spLocks/>
              </p:cNvSpPr>
              <p:nvPr/>
            </p:nvSpPr>
            <p:spPr bwMode="auto">
              <a:xfrm>
                <a:off x="428" y="3350"/>
                <a:ext cx="1327" cy="549"/>
              </a:xfrm>
              <a:custGeom>
                <a:avLst/>
                <a:gdLst>
                  <a:gd name="T0" fmla="*/ 804 w 1327"/>
                  <a:gd name="T1" fmla="*/ 3432 h 549"/>
                  <a:gd name="T2" fmla="*/ 447 w 1327"/>
                  <a:gd name="T3" fmla="*/ 3432 h 549"/>
                  <a:gd name="T4" fmla="*/ 464 w 1327"/>
                  <a:gd name="T5" fmla="*/ 3433 h 549"/>
                  <a:gd name="T6" fmla="*/ 480 w 1327"/>
                  <a:gd name="T7" fmla="*/ 3436 h 549"/>
                  <a:gd name="T8" fmla="*/ 494 w 1327"/>
                  <a:gd name="T9" fmla="*/ 3440 h 549"/>
                  <a:gd name="T10" fmla="*/ 508 w 1327"/>
                  <a:gd name="T11" fmla="*/ 3443 h 549"/>
                  <a:gd name="T12" fmla="*/ 516 w 1327"/>
                  <a:gd name="T13" fmla="*/ 3445 h 549"/>
                  <a:gd name="T14" fmla="*/ 578 w 1327"/>
                  <a:gd name="T15" fmla="*/ 3461 h 549"/>
                  <a:gd name="T16" fmla="*/ 643 w 1327"/>
                  <a:gd name="T17" fmla="*/ 3481 h 549"/>
                  <a:gd name="T18" fmla="*/ 710 w 1327"/>
                  <a:gd name="T19" fmla="*/ 3513 h 549"/>
                  <a:gd name="T20" fmla="*/ 768 w 1327"/>
                  <a:gd name="T21" fmla="*/ 3557 h 549"/>
                  <a:gd name="T22" fmla="*/ 806 w 1327"/>
                  <a:gd name="T23" fmla="*/ 3617 h 549"/>
                  <a:gd name="T24" fmla="*/ 812 w 1327"/>
                  <a:gd name="T25" fmla="*/ 3641 h 549"/>
                  <a:gd name="T26" fmla="*/ 1326 w 1327"/>
                  <a:gd name="T27" fmla="*/ 3641 h 549"/>
                  <a:gd name="T28" fmla="*/ 1327 w 1327"/>
                  <a:gd name="T29" fmla="*/ 3592 h 549"/>
                  <a:gd name="T30" fmla="*/ 1055 w 1327"/>
                  <a:gd name="T31" fmla="*/ 3592 h 549"/>
                  <a:gd name="T32" fmla="*/ 1036 w 1327"/>
                  <a:gd name="T33" fmla="*/ 3592 h 549"/>
                  <a:gd name="T34" fmla="*/ 968 w 1327"/>
                  <a:gd name="T35" fmla="*/ 3561 h 549"/>
                  <a:gd name="T36" fmla="*/ 940 w 1327"/>
                  <a:gd name="T37" fmla="*/ 3531 h 549"/>
                  <a:gd name="T38" fmla="*/ 927 w 1327"/>
                  <a:gd name="T39" fmla="*/ 3520 h 549"/>
                  <a:gd name="T40" fmla="*/ 863 w 1327"/>
                  <a:gd name="T41" fmla="*/ 3470 h 549"/>
                  <a:gd name="T42" fmla="*/ 805 w 1327"/>
                  <a:gd name="T43" fmla="*/ 3433 h 549"/>
                  <a:gd name="T44" fmla="*/ 804 w 1327"/>
                  <a:gd name="T45" fmla="*/ 3432 h 54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327" h="549">
                    <a:moveTo>
                      <a:pt x="804" y="82"/>
                    </a:moveTo>
                    <a:lnTo>
                      <a:pt x="447" y="82"/>
                    </a:lnTo>
                    <a:lnTo>
                      <a:pt x="464" y="83"/>
                    </a:lnTo>
                    <a:lnTo>
                      <a:pt x="480" y="86"/>
                    </a:lnTo>
                    <a:lnTo>
                      <a:pt x="494" y="90"/>
                    </a:lnTo>
                    <a:lnTo>
                      <a:pt x="508" y="93"/>
                    </a:lnTo>
                    <a:lnTo>
                      <a:pt x="516" y="95"/>
                    </a:lnTo>
                    <a:lnTo>
                      <a:pt x="578" y="111"/>
                    </a:lnTo>
                    <a:lnTo>
                      <a:pt x="643" y="131"/>
                    </a:lnTo>
                    <a:lnTo>
                      <a:pt x="710" y="163"/>
                    </a:lnTo>
                    <a:lnTo>
                      <a:pt x="768" y="207"/>
                    </a:lnTo>
                    <a:lnTo>
                      <a:pt x="806" y="267"/>
                    </a:lnTo>
                    <a:lnTo>
                      <a:pt x="812" y="291"/>
                    </a:lnTo>
                    <a:lnTo>
                      <a:pt x="1326" y="291"/>
                    </a:lnTo>
                    <a:lnTo>
                      <a:pt x="1327" y="242"/>
                    </a:lnTo>
                    <a:lnTo>
                      <a:pt x="1055" y="242"/>
                    </a:lnTo>
                    <a:lnTo>
                      <a:pt x="1036" y="242"/>
                    </a:lnTo>
                    <a:lnTo>
                      <a:pt x="968" y="211"/>
                    </a:lnTo>
                    <a:lnTo>
                      <a:pt x="940" y="181"/>
                    </a:lnTo>
                    <a:lnTo>
                      <a:pt x="927" y="170"/>
                    </a:lnTo>
                    <a:lnTo>
                      <a:pt x="863" y="120"/>
                    </a:lnTo>
                    <a:lnTo>
                      <a:pt x="805" y="83"/>
                    </a:lnTo>
                    <a:lnTo>
                      <a:pt x="804"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65" name="Freeform 60"/>
              <p:cNvSpPr>
                <a:spLocks/>
              </p:cNvSpPr>
              <p:nvPr/>
            </p:nvSpPr>
            <p:spPr bwMode="auto">
              <a:xfrm>
                <a:off x="428" y="3350"/>
                <a:ext cx="1327" cy="549"/>
              </a:xfrm>
              <a:custGeom>
                <a:avLst/>
                <a:gdLst>
                  <a:gd name="T0" fmla="*/ 401 w 1327"/>
                  <a:gd name="T1" fmla="*/ 3588 h 549"/>
                  <a:gd name="T2" fmla="*/ 201 w 1327"/>
                  <a:gd name="T3" fmla="*/ 3588 h 549"/>
                  <a:gd name="T4" fmla="*/ 200 w 1327"/>
                  <a:gd name="T5" fmla="*/ 3606 h 549"/>
                  <a:gd name="T6" fmla="*/ 200 w 1327"/>
                  <a:gd name="T7" fmla="*/ 3611 h 549"/>
                  <a:gd name="T8" fmla="*/ 201 w 1327"/>
                  <a:gd name="T9" fmla="*/ 3625 h 549"/>
                  <a:gd name="T10" fmla="*/ 206 w 1327"/>
                  <a:gd name="T11" fmla="*/ 3635 h 549"/>
                  <a:gd name="T12" fmla="*/ 217 w 1327"/>
                  <a:gd name="T13" fmla="*/ 3639 h 549"/>
                  <a:gd name="T14" fmla="*/ 236 w 1327"/>
                  <a:gd name="T15" fmla="*/ 3638 h 549"/>
                  <a:gd name="T16" fmla="*/ 265 w 1327"/>
                  <a:gd name="T17" fmla="*/ 3634 h 549"/>
                  <a:gd name="T18" fmla="*/ 386 w 1327"/>
                  <a:gd name="T19" fmla="*/ 3610 h 549"/>
                  <a:gd name="T20" fmla="*/ 407 w 1327"/>
                  <a:gd name="T21" fmla="*/ 3606 h 549"/>
                  <a:gd name="T22" fmla="*/ 419 w 1327"/>
                  <a:gd name="T23" fmla="*/ 3604 h 549"/>
                  <a:gd name="T24" fmla="*/ 425 w 1327"/>
                  <a:gd name="T25" fmla="*/ 3603 h 549"/>
                  <a:gd name="T26" fmla="*/ 426 w 1327"/>
                  <a:gd name="T27" fmla="*/ 3603 h 549"/>
                  <a:gd name="T28" fmla="*/ 401 w 1327"/>
                  <a:gd name="T29" fmla="*/ 3588 h 5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27" h="549">
                    <a:moveTo>
                      <a:pt x="401" y="238"/>
                    </a:moveTo>
                    <a:lnTo>
                      <a:pt x="201" y="238"/>
                    </a:lnTo>
                    <a:lnTo>
                      <a:pt x="200" y="256"/>
                    </a:lnTo>
                    <a:lnTo>
                      <a:pt x="200" y="261"/>
                    </a:lnTo>
                    <a:lnTo>
                      <a:pt x="201" y="275"/>
                    </a:lnTo>
                    <a:lnTo>
                      <a:pt x="206" y="285"/>
                    </a:lnTo>
                    <a:lnTo>
                      <a:pt x="217" y="289"/>
                    </a:lnTo>
                    <a:lnTo>
                      <a:pt x="236" y="288"/>
                    </a:lnTo>
                    <a:lnTo>
                      <a:pt x="265" y="284"/>
                    </a:lnTo>
                    <a:lnTo>
                      <a:pt x="386" y="260"/>
                    </a:lnTo>
                    <a:lnTo>
                      <a:pt x="407" y="256"/>
                    </a:lnTo>
                    <a:lnTo>
                      <a:pt x="419" y="254"/>
                    </a:lnTo>
                    <a:lnTo>
                      <a:pt x="425" y="253"/>
                    </a:lnTo>
                    <a:lnTo>
                      <a:pt x="426" y="253"/>
                    </a:lnTo>
                    <a:lnTo>
                      <a:pt x="401" y="2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66" name="Freeform 59"/>
              <p:cNvSpPr>
                <a:spLocks/>
              </p:cNvSpPr>
              <p:nvPr/>
            </p:nvSpPr>
            <p:spPr bwMode="auto">
              <a:xfrm>
                <a:off x="428" y="3350"/>
                <a:ext cx="1327" cy="549"/>
              </a:xfrm>
              <a:custGeom>
                <a:avLst/>
                <a:gdLst>
                  <a:gd name="T0" fmla="*/ 356 w 1327"/>
                  <a:gd name="T1" fmla="*/ 3543 h 549"/>
                  <a:gd name="T2" fmla="*/ 108 w 1327"/>
                  <a:gd name="T3" fmla="*/ 3543 h 549"/>
                  <a:gd name="T4" fmla="*/ 106 w 1327"/>
                  <a:gd name="T5" fmla="*/ 3561 h 549"/>
                  <a:gd name="T6" fmla="*/ 106 w 1327"/>
                  <a:gd name="T7" fmla="*/ 3581 h 549"/>
                  <a:gd name="T8" fmla="*/ 110 w 1327"/>
                  <a:gd name="T9" fmla="*/ 3591 h 549"/>
                  <a:gd name="T10" fmla="*/ 120 w 1327"/>
                  <a:gd name="T11" fmla="*/ 3596 h 549"/>
                  <a:gd name="T12" fmla="*/ 138 w 1327"/>
                  <a:gd name="T13" fmla="*/ 3597 h 549"/>
                  <a:gd name="T14" fmla="*/ 164 w 1327"/>
                  <a:gd name="T15" fmla="*/ 3594 h 549"/>
                  <a:gd name="T16" fmla="*/ 201 w 1327"/>
                  <a:gd name="T17" fmla="*/ 3588 h 549"/>
                  <a:gd name="T18" fmla="*/ 401 w 1327"/>
                  <a:gd name="T19" fmla="*/ 3588 h 549"/>
                  <a:gd name="T20" fmla="*/ 400 w 1327"/>
                  <a:gd name="T21" fmla="*/ 3587 h 549"/>
                  <a:gd name="T22" fmla="*/ 380 w 1327"/>
                  <a:gd name="T23" fmla="*/ 3575 h 549"/>
                  <a:gd name="T24" fmla="*/ 367 w 1327"/>
                  <a:gd name="T25" fmla="*/ 3564 h 549"/>
                  <a:gd name="T26" fmla="*/ 358 w 1327"/>
                  <a:gd name="T27" fmla="*/ 3553 h 549"/>
                  <a:gd name="T28" fmla="*/ 356 w 1327"/>
                  <a:gd name="T29" fmla="*/ 3543 h 5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27" h="549">
                    <a:moveTo>
                      <a:pt x="356" y="193"/>
                    </a:moveTo>
                    <a:lnTo>
                      <a:pt x="108" y="193"/>
                    </a:lnTo>
                    <a:lnTo>
                      <a:pt x="106" y="211"/>
                    </a:lnTo>
                    <a:lnTo>
                      <a:pt x="106" y="231"/>
                    </a:lnTo>
                    <a:lnTo>
                      <a:pt x="110" y="241"/>
                    </a:lnTo>
                    <a:lnTo>
                      <a:pt x="120" y="246"/>
                    </a:lnTo>
                    <a:lnTo>
                      <a:pt x="138" y="247"/>
                    </a:lnTo>
                    <a:lnTo>
                      <a:pt x="164" y="244"/>
                    </a:lnTo>
                    <a:lnTo>
                      <a:pt x="201" y="238"/>
                    </a:lnTo>
                    <a:lnTo>
                      <a:pt x="401" y="238"/>
                    </a:lnTo>
                    <a:lnTo>
                      <a:pt x="400" y="237"/>
                    </a:lnTo>
                    <a:lnTo>
                      <a:pt x="380" y="225"/>
                    </a:lnTo>
                    <a:lnTo>
                      <a:pt x="367" y="214"/>
                    </a:lnTo>
                    <a:lnTo>
                      <a:pt x="358" y="203"/>
                    </a:lnTo>
                    <a:lnTo>
                      <a:pt x="356" y="1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67" name="Freeform 58"/>
              <p:cNvSpPr>
                <a:spLocks/>
              </p:cNvSpPr>
              <p:nvPr/>
            </p:nvSpPr>
            <p:spPr bwMode="auto">
              <a:xfrm>
                <a:off x="428" y="3350"/>
                <a:ext cx="1327" cy="549"/>
              </a:xfrm>
              <a:custGeom>
                <a:avLst/>
                <a:gdLst>
                  <a:gd name="T0" fmla="*/ 1327 w 1327"/>
                  <a:gd name="T1" fmla="*/ 3556 h 549"/>
                  <a:gd name="T2" fmla="*/ 1118 w 1327"/>
                  <a:gd name="T3" fmla="*/ 3587 h 549"/>
                  <a:gd name="T4" fmla="*/ 1055 w 1327"/>
                  <a:gd name="T5" fmla="*/ 3592 h 549"/>
                  <a:gd name="T6" fmla="*/ 1327 w 1327"/>
                  <a:gd name="T7" fmla="*/ 3592 h 549"/>
                  <a:gd name="T8" fmla="*/ 1327 w 1327"/>
                  <a:gd name="T9" fmla="*/ 3556 h 5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7" h="549">
                    <a:moveTo>
                      <a:pt x="1327" y="206"/>
                    </a:moveTo>
                    <a:lnTo>
                      <a:pt x="1118" y="237"/>
                    </a:lnTo>
                    <a:lnTo>
                      <a:pt x="1055" y="242"/>
                    </a:lnTo>
                    <a:lnTo>
                      <a:pt x="1327" y="242"/>
                    </a:lnTo>
                    <a:lnTo>
                      <a:pt x="1327" y="2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68" name="Freeform 57"/>
              <p:cNvSpPr>
                <a:spLocks/>
              </p:cNvSpPr>
              <p:nvPr/>
            </p:nvSpPr>
            <p:spPr bwMode="auto">
              <a:xfrm>
                <a:off x="428" y="3350"/>
                <a:ext cx="1327" cy="549"/>
              </a:xfrm>
              <a:custGeom>
                <a:avLst/>
                <a:gdLst>
                  <a:gd name="T0" fmla="*/ 519 w 1327"/>
                  <a:gd name="T1" fmla="*/ 3350 h 549"/>
                  <a:gd name="T2" fmla="*/ 455 w 1327"/>
                  <a:gd name="T3" fmla="*/ 3351 h 549"/>
                  <a:gd name="T4" fmla="*/ 389 w 1327"/>
                  <a:gd name="T5" fmla="*/ 3359 h 549"/>
                  <a:gd name="T6" fmla="*/ 322 w 1327"/>
                  <a:gd name="T7" fmla="*/ 3372 h 549"/>
                  <a:gd name="T8" fmla="*/ 219 w 1327"/>
                  <a:gd name="T9" fmla="*/ 3396 h 549"/>
                  <a:gd name="T10" fmla="*/ 145 w 1327"/>
                  <a:gd name="T11" fmla="*/ 3415 h 549"/>
                  <a:gd name="T12" fmla="*/ 81 w 1327"/>
                  <a:gd name="T13" fmla="*/ 3435 h 549"/>
                  <a:gd name="T14" fmla="*/ 20 w 1327"/>
                  <a:gd name="T15" fmla="*/ 3464 h 549"/>
                  <a:gd name="T16" fmla="*/ 0 w 1327"/>
                  <a:gd name="T17" fmla="*/ 3504 h 549"/>
                  <a:gd name="T18" fmla="*/ 5 w 1327"/>
                  <a:gd name="T19" fmla="*/ 3518 h 549"/>
                  <a:gd name="T20" fmla="*/ 14 w 1327"/>
                  <a:gd name="T21" fmla="*/ 3529 h 549"/>
                  <a:gd name="T22" fmla="*/ 27 w 1327"/>
                  <a:gd name="T23" fmla="*/ 3538 h 549"/>
                  <a:gd name="T24" fmla="*/ 44 w 1327"/>
                  <a:gd name="T25" fmla="*/ 3545 h 549"/>
                  <a:gd name="T26" fmla="*/ 63 w 1327"/>
                  <a:gd name="T27" fmla="*/ 3548 h 549"/>
                  <a:gd name="T28" fmla="*/ 85 w 1327"/>
                  <a:gd name="T29" fmla="*/ 3547 h 549"/>
                  <a:gd name="T30" fmla="*/ 108 w 1327"/>
                  <a:gd name="T31" fmla="*/ 3543 h 549"/>
                  <a:gd name="T32" fmla="*/ 356 w 1327"/>
                  <a:gd name="T33" fmla="*/ 3543 h 549"/>
                  <a:gd name="T34" fmla="*/ 355 w 1327"/>
                  <a:gd name="T35" fmla="*/ 3543 h 549"/>
                  <a:gd name="T36" fmla="*/ 355 w 1327"/>
                  <a:gd name="T37" fmla="*/ 3541 h 549"/>
                  <a:gd name="T38" fmla="*/ 356 w 1327"/>
                  <a:gd name="T39" fmla="*/ 3529 h 549"/>
                  <a:gd name="T40" fmla="*/ 383 w 1327"/>
                  <a:gd name="T41" fmla="*/ 3469 h 549"/>
                  <a:gd name="T42" fmla="*/ 447 w 1327"/>
                  <a:gd name="T43" fmla="*/ 3432 h 549"/>
                  <a:gd name="T44" fmla="*/ 804 w 1327"/>
                  <a:gd name="T45" fmla="*/ 3432 h 549"/>
                  <a:gd name="T46" fmla="*/ 785 w 1327"/>
                  <a:gd name="T47" fmla="*/ 3422 h 549"/>
                  <a:gd name="T48" fmla="*/ 728 w 1327"/>
                  <a:gd name="T49" fmla="*/ 3392 h 549"/>
                  <a:gd name="T50" fmla="*/ 665 w 1327"/>
                  <a:gd name="T51" fmla="*/ 3368 h 549"/>
                  <a:gd name="T52" fmla="*/ 597 w 1327"/>
                  <a:gd name="T53" fmla="*/ 3355 h 549"/>
                  <a:gd name="T54" fmla="*/ 539 w 1327"/>
                  <a:gd name="T55" fmla="*/ 3350 h 549"/>
                  <a:gd name="T56" fmla="*/ 519 w 1327"/>
                  <a:gd name="T57" fmla="*/ 3350 h 5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27" h="549">
                    <a:moveTo>
                      <a:pt x="519" y="0"/>
                    </a:moveTo>
                    <a:lnTo>
                      <a:pt x="455" y="1"/>
                    </a:lnTo>
                    <a:lnTo>
                      <a:pt x="389" y="9"/>
                    </a:lnTo>
                    <a:lnTo>
                      <a:pt x="322" y="22"/>
                    </a:lnTo>
                    <a:lnTo>
                      <a:pt x="219" y="46"/>
                    </a:lnTo>
                    <a:lnTo>
                      <a:pt x="145" y="65"/>
                    </a:lnTo>
                    <a:lnTo>
                      <a:pt x="81" y="85"/>
                    </a:lnTo>
                    <a:lnTo>
                      <a:pt x="20" y="114"/>
                    </a:lnTo>
                    <a:lnTo>
                      <a:pt x="0" y="154"/>
                    </a:lnTo>
                    <a:lnTo>
                      <a:pt x="5" y="168"/>
                    </a:lnTo>
                    <a:lnTo>
                      <a:pt x="14" y="179"/>
                    </a:lnTo>
                    <a:lnTo>
                      <a:pt x="27" y="188"/>
                    </a:lnTo>
                    <a:lnTo>
                      <a:pt x="44" y="195"/>
                    </a:lnTo>
                    <a:lnTo>
                      <a:pt x="63" y="198"/>
                    </a:lnTo>
                    <a:lnTo>
                      <a:pt x="85" y="197"/>
                    </a:lnTo>
                    <a:lnTo>
                      <a:pt x="108" y="193"/>
                    </a:lnTo>
                    <a:lnTo>
                      <a:pt x="356" y="193"/>
                    </a:lnTo>
                    <a:lnTo>
                      <a:pt x="355" y="193"/>
                    </a:lnTo>
                    <a:lnTo>
                      <a:pt x="355" y="191"/>
                    </a:lnTo>
                    <a:lnTo>
                      <a:pt x="356" y="179"/>
                    </a:lnTo>
                    <a:lnTo>
                      <a:pt x="383" y="119"/>
                    </a:lnTo>
                    <a:lnTo>
                      <a:pt x="447" y="82"/>
                    </a:lnTo>
                    <a:lnTo>
                      <a:pt x="804" y="82"/>
                    </a:lnTo>
                    <a:lnTo>
                      <a:pt x="785" y="72"/>
                    </a:lnTo>
                    <a:lnTo>
                      <a:pt x="728" y="42"/>
                    </a:lnTo>
                    <a:lnTo>
                      <a:pt x="665" y="18"/>
                    </a:lnTo>
                    <a:lnTo>
                      <a:pt x="597" y="5"/>
                    </a:lnTo>
                    <a:lnTo>
                      <a:pt x="539" y="0"/>
                    </a:lnTo>
                    <a:lnTo>
                      <a:pt x="5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9714" name="Group 49"/>
            <p:cNvGrpSpPr>
              <a:grpSpLocks/>
            </p:cNvGrpSpPr>
            <p:nvPr/>
          </p:nvGrpSpPr>
          <p:grpSpPr bwMode="auto">
            <a:xfrm>
              <a:off x="422" y="4041"/>
              <a:ext cx="1330" cy="542"/>
              <a:chOff x="422" y="4041"/>
              <a:chExt cx="1330" cy="542"/>
            </a:xfrm>
          </p:grpSpPr>
          <p:sp>
            <p:nvSpPr>
              <p:cNvPr id="29757" name="Freeform 55"/>
              <p:cNvSpPr>
                <a:spLocks/>
              </p:cNvSpPr>
              <p:nvPr/>
            </p:nvSpPr>
            <p:spPr bwMode="auto">
              <a:xfrm>
                <a:off x="422" y="4041"/>
                <a:ext cx="1330" cy="542"/>
              </a:xfrm>
              <a:custGeom>
                <a:avLst/>
                <a:gdLst>
                  <a:gd name="T0" fmla="*/ 63 w 1330"/>
                  <a:gd name="T1" fmla="*/ 4378 h 542"/>
                  <a:gd name="T2" fmla="*/ 5 w 1330"/>
                  <a:gd name="T3" fmla="*/ 4407 h 542"/>
                  <a:gd name="T4" fmla="*/ 0 w 1330"/>
                  <a:gd name="T5" fmla="*/ 4421 h 542"/>
                  <a:gd name="T6" fmla="*/ 0 w 1330"/>
                  <a:gd name="T7" fmla="*/ 4430 h 542"/>
                  <a:gd name="T8" fmla="*/ 45 w 1330"/>
                  <a:gd name="T9" fmla="*/ 4476 h 542"/>
                  <a:gd name="T10" fmla="*/ 121 w 1330"/>
                  <a:gd name="T11" fmla="*/ 4504 h 542"/>
                  <a:gd name="T12" fmla="*/ 192 w 1330"/>
                  <a:gd name="T13" fmla="*/ 4525 h 542"/>
                  <a:gd name="T14" fmla="*/ 319 w 1330"/>
                  <a:gd name="T15" fmla="*/ 4557 h 542"/>
                  <a:gd name="T16" fmla="*/ 387 w 1330"/>
                  <a:gd name="T17" fmla="*/ 4572 h 542"/>
                  <a:gd name="T18" fmla="*/ 453 w 1330"/>
                  <a:gd name="T19" fmla="*/ 4580 h 542"/>
                  <a:gd name="T20" fmla="*/ 516 w 1330"/>
                  <a:gd name="T21" fmla="*/ 4583 h 542"/>
                  <a:gd name="T22" fmla="*/ 536 w 1330"/>
                  <a:gd name="T23" fmla="*/ 4582 h 542"/>
                  <a:gd name="T24" fmla="*/ 612 w 1330"/>
                  <a:gd name="T25" fmla="*/ 4576 h 542"/>
                  <a:gd name="T26" fmla="*/ 678 w 1330"/>
                  <a:gd name="T27" fmla="*/ 4562 h 542"/>
                  <a:gd name="T28" fmla="*/ 744 w 1330"/>
                  <a:gd name="T29" fmla="*/ 4534 h 542"/>
                  <a:gd name="T30" fmla="*/ 803 w 1330"/>
                  <a:gd name="T31" fmla="*/ 4503 h 542"/>
                  <a:gd name="T32" fmla="*/ 811 w 1330"/>
                  <a:gd name="T33" fmla="*/ 4499 h 542"/>
                  <a:gd name="T34" fmla="*/ 446 w 1330"/>
                  <a:gd name="T35" fmla="*/ 4499 h 542"/>
                  <a:gd name="T36" fmla="*/ 429 w 1330"/>
                  <a:gd name="T37" fmla="*/ 4496 h 542"/>
                  <a:gd name="T38" fmla="*/ 370 w 1330"/>
                  <a:gd name="T39" fmla="*/ 4439 h 542"/>
                  <a:gd name="T40" fmla="*/ 355 w 1330"/>
                  <a:gd name="T41" fmla="*/ 4388 h 542"/>
                  <a:gd name="T42" fmla="*/ 356 w 1330"/>
                  <a:gd name="T43" fmla="*/ 4383 h 542"/>
                  <a:gd name="T44" fmla="*/ 108 w 1330"/>
                  <a:gd name="T45" fmla="*/ 4383 h 542"/>
                  <a:gd name="T46" fmla="*/ 85 w 1330"/>
                  <a:gd name="T47" fmla="*/ 4378 h 542"/>
                  <a:gd name="T48" fmla="*/ 63 w 1330"/>
                  <a:gd name="T49" fmla="*/ 4378 h 54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30" h="542">
                    <a:moveTo>
                      <a:pt x="63" y="337"/>
                    </a:moveTo>
                    <a:lnTo>
                      <a:pt x="5" y="366"/>
                    </a:lnTo>
                    <a:lnTo>
                      <a:pt x="0" y="380"/>
                    </a:lnTo>
                    <a:lnTo>
                      <a:pt x="0" y="389"/>
                    </a:lnTo>
                    <a:lnTo>
                      <a:pt x="45" y="435"/>
                    </a:lnTo>
                    <a:lnTo>
                      <a:pt x="121" y="463"/>
                    </a:lnTo>
                    <a:lnTo>
                      <a:pt x="192" y="484"/>
                    </a:lnTo>
                    <a:lnTo>
                      <a:pt x="319" y="516"/>
                    </a:lnTo>
                    <a:lnTo>
                      <a:pt x="387" y="531"/>
                    </a:lnTo>
                    <a:lnTo>
                      <a:pt x="453" y="539"/>
                    </a:lnTo>
                    <a:lnTo>
                      <a:pt x="516" y="542"/>
                    </a:lnTo>
                    <a:lnTo>
                      <a:pt x="536" y="541"/>
                    </a:lnTo>
                    <a:lnTo>
                      <a:pt x="612" y="535"/>
                    </a:lnTo>
                    <a:lnTo>
                      <a:pt x="678" y="521"/>
                    </a:lnTo>
                    <a:lnTo>
                      <a:pt x="744" y="493"/>
                    </a:lnTo>
                    <a:lnTo>
                      <a:pt x="803" y="462"/>
                    </a:lnTo>
                    <a:lnTo>
                      <a:pt x="811" y="458"/>
                    </a:lnTo>
                    <a:lnTo>
                      <a:pt x="446" y="458"/>
                    </a:lnTo>
                    <a:lnTo>
                      <a:pt x="429" y="455"/>
                    </a:lnTo>
                    <a:lnTo>
                      <a:pt x="370" y="398"/>
                    </a:lnTo>
                    <a:lnTo>
                      <a:pt x="355" y="347"/>
                    </a:lnTo>
                    <a:lnTo>
                      <a:pt x="356" y="342"/>
                    </a:lnTo>
                    <a:lnTo>
                      <a:pt x="108" y="342"/>
                    </a:lnTo>
                    <a:lnTo>
                      <a:pt x="85" y="337"/>
                    </a:lnTo>
                    <a:lnTo>
                      <a:pt x="63" y="3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58" name="Freeform 54"/>
              <p:cNvSpPr>
                <a:spLocks/>
              </p:cNvSpPr>
              <p:nvPr/>
            </p:nvSpPr>
            <p:spPr bwMode="auto">
              <a:xfrm>
                <a:off x="422" y="4041"/>
                <a:ext cx="1330" cy="542"/>
              </a:xfrm>
              <a:custGeom>
                <a:avLst/>
                <a:gdLst>
                  <a:gd name="T0" fmla="*/ 1328 w 1330"/>
                  <a:gd name="T1" fmla="*/ 4294 h 542"/>
                  <a:gd name="T2" fmla="*/ 814 w 1330"/>
                  <a:gd name="T3" fmla="*/ 4294 h 542"/>
                  <a:gd name="T4" fmla="*/ 807 w 1330"/>
                  <a:gd name="T5" fmla="*/ 4318 h 542"/>
                  <a:gd name="T6" fmla="*/ 798 w 1330"/>
                  <a:gd name="T7" fmla="*/ 4340 h 542"/>
                  <a:gd name="T8" fmla="*/ 751 w 1330"/>
                  <a:gd name="T9" fmla="*/ 4394 h 542"/>
                  <a:gd name="T10" fmla="*/ 688 w 1330"/>
                  <a:gd name="T11" fmla="*/ 4433 h 542"/>
                  <a:gd name="T12" fmla="*/ 620 w 1330"/>
                  <a:gd name="T13" fmla="*/ 4460 h 542"/>
                  <a:gd name="T14" fmla="*/ 558 w 1330"/>
                  <a:gd name="T15" fmla="*/ 4477 h 542"/>
                  <a:gd name="T16" fmla="*/ 515 w 1330"/>
                  <a:gd name="T17" fmla="*/ 4486 h 542"/>
                  <a:gd name="T18" fmla="*/ 507 w 1330"/>
                  <a:gd name="T19" fmla="*/ 4488 h 542"/>
                  <a:gd name="T20" fmla="*/ 494 w 1330"/>
                  <a:gd name="T21" fmla="*/ 4492 h 542"/>
                  <a:gd name="T22" fmla="*/ 479 w 1330"/>
                  <a:gd name="T23" fmla="*/ 4495 h 542"/>
                  <a:gd name="T24" fmla="*/ 463 w 1330"/>
                  <a:gd name="T25" fmla="*/ 4498 h 542"/>
                  <a:gd name="T26" fmla="*/ 446 w 1330"/>
                  <a:gd name="T27" fmla="*/ 4499 h 542"/>
                  <a:gd name="T28" fmla="*/ 811 w 1330"/>
                  <a:gd name="T29" fmla="*/ 4499 h 542"/>
                  <a:gd name="T30" fmla="*/ 862 w 1330"/>
                  <a:gd name="T31" fmla="*/ 4467 h 542"/>
                  <a:gd name="T32" fmla="*/ 913 w 1330"/>
                  <a:gd name="T33" fmla="*/ 4430 h 542"/>
                  <a:gd name="T34" fmla="*/ 950 w 1330"/>
                  <a:gd name="T35" fmla="*/ 4395 h 542"/>
                  <a:gd name="T36" fmla="*/ 968 w 1330"/>
                  <a:gd name="T37" fmla="*/ 4377 h 542"/>
                  <a:gd name="T38" fmla="*/ 1037 w 1330"/>
                  <a:gd name="T39" fmla="*/ 4348 h 542"/>
                  <a:gd name="T40" fmla="*/ 1327 w 1330"/>
                  <a:gd name="T41" fmla="*/ 4348 h 542"/>
                  <a:gd name="T42" fmla="*/ 1328 w 1330"/>
                  <a:gd name="T43" fmla="*/ 4294 h 5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30" h="542">
                    <a:moveTo>
                      <a:pt x="1328" y="253"/>
                    </a:moveTo>
                    <a:lnTo>
                      <a:pt x="814" y="253"/>
                    </a:lnTo>
                    <a:lnTo>
                      <a:pt x="807" y="277"/>
                    </a:lnTo>
                    <a:lnTo>
                      <a:pt x="798" y="299"/>
                    </a:lnTo>
                    <a:lnTo>
                      <a:pt x="751" y="353"/>
                    </a:lnTo>
                    <a:lnTo>
                      <a:pt x="688" y="392"/>
                    </a:lnTo>
                    <a:lnTo>
                      <a:pt x="620" y="419"/>
                    </a:lnTo>
                    <a:lnTo>
                      <a:pt x="558" y="436"/>
                    </a:lnTo>
                    <a:lnTo>
                      <a:pt x="515" y="445"/>
                    </a:lnTo>
                    <a:lnTo>
                      <a:pt x="507" y="447"/>
                    </a:lnTo>
                    <a:lnTo>
                      <a:pt x="494" y="451"/>
                    </a:lnTo>
                    <a:lnTo>
                      <a:pt x="479" y="454"/>
                    </a:lnTo>
                    <a:lnTo>
                      <a:pt x="463" y="457"/>
                    </a:lnTo>
                    <a:lnTo>
                      <a:pt x="446" y="458"/>
                    </a:lnTo>
                    <a:lnTo>
                      <a:pt x="811" y="458"/>
                    </a:lnTo>
                    <a:lnTo>
                      <a:pt x="862" y="426"/>
                    </a:lnTo>
                    <a:lnTo>
                      <a:pt x="913" y="389"/>
                    </a:lnTo>
                    <a:lnTo>
                      <a:pt x="950" y="354"/>
                    </a:lnTo>
                    <a:lnTo>
                      <a:pt x="968" y="336"/>
                    </a:lnTo>
                    <a:lnTo>
                      <a:pt x="1037" y="307"/>
                    </a:lnTo>
                    <a:lnTo>
                      <a:pt x="1327" y="307"/>
                    </a:lnTo>
                    <a:lnTo>
                      <a:pt x="1328" y="2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59" name="Freeform 53"/>
              <p:cNvSpPr>
                <a:spLocks/>
              </p:cNvSpPr>
              <p:nvPr/>
            </p:nvSpPr>
            <p:spPr bwMode="auto">
              <a:xfrm>
                <a:off x="422" y="4041"/>
                <a:ext cx="1330" cy="542"/>
              </a:xfrm>
              <a:custGeom>
                <a:avLst/>
                <a:gdLst>
                  <a:gd name="T0" fmla="*/ 992 w 1330"/>
                  <a:gd name="T1" fmla="*/ 4041 h 542"/>
                  <a:gd name="T2" fmla="*/ 927 w 1330"/>
                  <a:gd name="T3" fmla="*/ 4044 h 542"/>
                  <a:gd name="T4" fmla="*/ 843 w 1330"/>
                  <a:gd name="T5" fmla="*/ 4066 h 542"/>
                  <a:gd name="T6" fmla="*/ 776 w 1330"/>
                  <a:gd name="T7" fmla="*/ 4101 h 542"/>
                  <a:gd name="T8" fmla="*/ 724 w 1330"/>
                  <a:gd name="T9" fmla="*/ 4142 h 542"/>
                  <a:gd name="T10" fmla="*/ 678 w 1330"/>
                  <a:gd name="T11" fmla="*/ 4191 h 542"/>
                  <a:gd name="T12" fmla="*/ 641 w 1330"/>
                  <a:gd name="T13" fmla="*/ 4243 h 542"/>
                  <a:gd name="T14" fmla="*/ 631 w 1330"/>
                  <a:gd name="T15" fmla="*/ 4259 h 542"/>
                  <a:gd name="T16" fmla="*/ 573 w 1330"/>
                  <a:gd name="T17" fmla="*/ 4313 h 542"/>
                  <a:gd name="T18" fmla="*/ 509 w 1330"/>
                  <a:gd name="T19" fmla="*/ 4333 h 542"/>
                  <a:gd name="T20" fmla="*/ 491 w 1330"/>
                  <a:gd name="T21" fmla="*/ 4339 h 542"/>
                  <a:gd name="T22" fmla="*/ 425 w 1330"/>
                  <a:gd name="T23" fmla="*/ 4382 h 542"/>
                  <a:gd name="T24" fmla="*/ 413 w 1330"/>
                  <a:gd name="T25" fmla="*/ 4410 h 542"/>
                  <a:gd name="T26" fmla="*/ 414 w 1330"/>
                  <a:gd name="T27" fmla="*/ 4423 h 542"/>
                  <a:gd name="T28" fmla="*/ 420 w 1330"/>
                  <a:gd name="T29" fmla="*/ 4433 h 542"/>
                  <a:gd name="T30" fmla="*/ 431 w 1330"/>
                  <a:gd name="T31" fmla="*/ 4440 h 542"/>
                  <a:gd name="T32" fmla="*/ 447 w 1330"/>
                  <a:gd name="T33" fmla="*/ 4444 h 542"/>
                  <a:gd name="T34" fmla="*/ 466 w 1330"/>
                  <a:gd name="T35" fmla="*/ 4445 h 542"/>
                  <a:gd name="T36" fmla="*/ 490 w 1330"/>
                  <a:gd name="T37" fmla="*/ 4441 h 542"/>
                  <a:gd name="T38" fmla="*/ 560 w 1330"/>
                  <a:gd name="T39" fmla="*/ 4422 h 542"/>
                  <a:gd name="T40" fmla="*/ 620 w 1330"/>
                  <a:gd name="T41" fmla="*/ 4403 h 542"/>
                  <a:gd name="T42" fmla="*/ 680 w 1330"/>
                  <a:gd name="T43" fmla="*/ 4378 h 542"/>
                  <a:gd name="T44" fmla="*/ 736 w 1330"/>
                  <a:gd name="T45" fmla="*/ 4348 h 542"/>
                  <a:gd name="T46" fmla="*/ 792 w 1330"/>
                  <a:gd name="T47" fmla="*/ 4310 h 542"/>
                  <a:gd name="T48" fmla="*/ 814 w 1330"/>
                  <a:gd name="T49" fmla="*/ 4294 h 542"/>
                  <a:gd name="T50" fmla="*/ 1328 w 1330"/>
                  <a:gd name="T51" fmla="*/ 4294 h 542"/>
                  <a:gd name="T52" fmla="*/ 1329 w 1330"/>
                  <a:gd name="T53" fmla="*/ 4076 h 542"/>
                  <a:gd name="T54" fmla="*/ 1106 w 1330"/>
                  <a:gd name="T55" fmla="*/ 4059 h 542"/>
                  <a:gd name="T56" fmla="*/ 1066 w 1330"/>
                  <a:gd name="T57" fmla="*/ 4050 h 542"/>
                  <a:gd name="T58" fmla="*/ 1028 w 1330"/>
                  <a:gd name="T59" fmla="*/ 4044 h 542"/>
                  <a:gd name="T60" fmla="*/ 992 w 1330"/>
                  <a:gd name="T61" fmla="*/ 4041 h 54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330" h="542">
                    <a:moveTo>
                      <a:pt x="992" y="0"/>
                    </a:moveTo>
                    <a:lnTo>
                      <a:pt x="927" y="3"/>
                    </a:lnTo>
                    <a:lnTo>
                      <a:pt x="843" y="25"/>
                    </a:lnTo>
                    <a:lnTo>
                      <a:pt x="776" y="60"/>
                    </a:lnTo>
                    <a:lnTo>
                      <a:pt x="724" y="101"/>
                    </a:lnTo>
                    <a:lnTo>
                      <a:pt x="678" y="150"/>
                    </a:lnTo>
                    <a:lnTo>
                      <a:pt x="641" y="202"/>
                    </a:lnTo>
                    <a:lnTo>
                      <a:pt x="631" y="218"/>
                    </a:lnTo>
                    <a:lnTo>
                      <a:pt x="573" y="272"/>
                    </a:lnTo>
                    <a:lnTo>
                      <a:pt x="509" y="292"/>
                    </a:lnTo>
                    <a:lnTo>
                      <a:pt x="491" y="298"/>
                    </a:lnTo>
                    <a:lnTo>
                      <a:pt x="425" y="341"/>
                    </a:lnTo>
                    <a:lnTo>
                      <a:pt x="413" y="369"/>
                    </a:lnTo>
                    <a:lnTo>
                      <a:pt x="414" y="382"/>
                    </a:lnTo>
                    <a:lnTo>
                      <a:pt x="420" y="392"/>
                    </a:lnTo>
                    <a:lnTo>
                      <a:pt x="431" y="399"/>
                    </a:lnTo>
                    <a:lnTo>
                      <a:pt x="447" y="403"/>
                    </a:lnTo>
                    <a:lnTo>
                      <a:pt x="466" y="404"/>
                    </a:lnTo>
                    <a:lnTo>
                      <a:pt x="490" y="400"/>
                    </a:lnTo>
                    <a:lnTo>
                      <a:pt x="560" y="381"/>
                    </a:lnTo>
                    <a:lnTo>
                      <a:pt x="620" y="362"/>
                    </a:lnTo>
                    <a:lnTo>
                      <a:pt x="680" y="337"/>
                    </a:lnTo>
                    <a:lnTo>
                      <a:pt x="736" y="307"/>
                    </a:lnTo>
                    <a:lnTo>
                      <a:pt x="792" y="269"/>
                    </a:lnTo>
                    <a:lnTo>
                      <a:pt x="814" y="253"/>
                    </a:lnTo>
                    <a:lnTo>
                      <a:pt x="1328" y="253"/>
                    </a:lnTo>
                    <a:lnTo>
                      <a:pt x="1329" y="35"/>
                    </a:lnTo>
                    <a:lnTo>
                      <a:pt x="1106" y="18"/>
                    </a:lnTo>
                    <a:lnTo>
                      <a:pt x="1066" y="9"/>
                    </a:lnTo>
                    <a:lnTo>
                      <a:pt x="1028" y="3"/>
                    </a:lnTo>
                    <a:lnTo>
                      <a:pt x="99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60" name="Freeform 52"/>
              <p:cNvSpPr>
                <a:spLocks/>
              </p:cNvSpPr>
              <p:nvPr/>
            </p:nvSpPr>
            <p:spPr bwMode="auto">
              <a:xfrm>
                <a:off x="422" y="4041"/>
                <a:ext cx="1330" cy="542"/>
              </a:xfrm>
              <a:custGeom>
                <a:avLst/>
                <a:gdLst>
                  <a:gd name="T0" fmla="*/ 1327 w 1330"/>
                  <a:gd name="T1" fmla="*/ 4348 h 542"/>
                  <a:gd name="T2" fmla="*/ 1056 w 1330"/>
                  <a:gd name="T3" fmla="*/ 4348 h 542"/>
                  <a:gd name="T4" fmla="*/ 1070 w 1330"/>
                  <a:gd name="T5" fmla="*/ 4349 h 542"/>
                  <a:gd name="T6" fmla="*/ 1078 w 1330"/>
                  <a:gd name="T7" fmla="*/ 4349 h 542"/>
                  <a:gd name="T8" fmla="*/ 1154 w 1330"/>
                  <a:gd name="T9" fmla="*/ 4360 h 542"/>
                  <a:gd name="T10" fmla="*/ 1327 w 1330"/>
                  <a:gd name="T11" fmla="*/ 4388 h 542"/>
                  <a:gd name="T12" fmla="*/ 1327 w 1330"/>
                  <a:gd name="T13" fmla="*/ 4348 h 5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30" h="542">
                    <a:moveTo>
                      <a:pt x="1327" y="307"/>
                    </a:moveTo>
                    <a:lnTo>
                      <a:pt x="1056" y="307"/>
                    </a:lnTo>
                    <a:lnTo>
                      <a:pt x="1070" y="308"/>
                    </a:lnTo>
                    <a:lnTo>
                      <a:pt x="1078" y="308"/>
                    </a:lnTo>
                    <a:lnTo>
                      <a:pt x="1154" y="319"/>
                    </a:lnTo>
                    <a:lnTo>
                      <a:pt x="1327" y="347"/>
                    </a:lnTo>
                    <a:lnTo>
                      <a:pt x="1327" y="30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61" name="Freeform 51"/>
              <p:cNvSpPr>
                <a:spLocks/>
              </p:cNvSpPr>
              <p:nvPr/>
            </p:nvSpPr>
            <p:spPr bwMode="auto">
              <a:xfrm>
                <a:off x="422" y="4041"/>
                <a:ext cx="1330" cy="542"/>
              </a:xfrm>
              <a:custGeom>
                <a:avLst/>
                <a:gdLst>
                  <a:gd name="T0" fmla="*/ 138 w 1330"/>
                  <a:gd name="T1" fmla="*/ 4330 h 542"/>
                  <a:gd name="T2" fmla="*/ 121 w 1330"/>
                  <a:gd name="T3" fmla="*/ 4330 h 542"/>
                  <a:gd name="T4" fmla="*/ 111 w 1330"/>
                  <a:gd name="T5" fmla="*/ 4335 h 542"/>
                  <a:gd name="T6" fmla="*/ 107 w 1330"/>
                  <a:gd name="T7" fmla="*/ 4345 h 542"/>
                  <a:gd name="T8" fmla="*/ 106 w 1330"/>
                  <a:gd name="T9" fmla="*/ 4361 h 542"/>
                  <a:gd name="T10" fmla="*/ 108 w 1330"/>
                  <a:gd name="T11" fmla="*/ 4383 h 542"/>
                  <a:gd name="T12" fmla="*/ 356 w 1330"/>
                  <a:gd name="T13" fmla="*/ 4383 h 542"/>
                  <a:gd name="T14" fmla="*/ 358 w 1330"/>
                  <a:gd name="T15" fmla="*/ 4377 h 542"/>
                  <a:gd name="T16" fmla="*/ 367 w 1330"/>
                  <a:gd name="T17" fmla="*/ 4366 h 542"/>
                  <a:gd name="T18" fmla="*/ 380 w 1330"/>
                  <a:gd name="T19" fmla="*/ 4355 h 542"/>
                  <a:gd name="T20" fmla="*/ 400 w 1330"/>
                  <a:gd name="T21" fmla="*/ 4343 h 542"/>
                  <a:gd name="T22" fmla="*/ 407 w 1330"/>
                  <a:gd name="T23" fmla="*/ 4339 h 542"/>
                  <a:gd name="T24" fmla="*/ 201 w 1330"/>
                  <a:gd name="T25" fmla="*/ 4339 h 542"/>
                  <a:gd name="T26" fmla="*/ 164 w 1330"/>
                  <a:gd name="T27" fmla="*/ 4333 h 542"/>
                  <a:gd name="T28" fmla="*/ 138 w 1330"/>
                  <a:gd name="T29" fmla="*/ 4330 h 5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30" h="542">
                    <a:moveTo>
                      <a:pt x="138" y="289"/>
                    </a:moveTo>
                    <a:lnTo>
                      <a:pt x="121" y="289"/>
                    </a:lnTo>
                    <a:lnTo>
                      <a:pt x="111" y="294"/>
                    </a:lnTo>
                    <a:lnTo>
                      <a:pt x="107" y="304"/>
                    </a:lnTo>
                    <a:lnTo>
                      <a:pt x="106" y="320"/>
                    </a:lnTo>
                    <a:lnTo>
                      <a:pt x="108" y="342"/>
                    </a:lnTo>
                    <a:lnTo>
                      <a:pt x="356" y="342"/>
                    </a:lnTo>
                    <a:lnTo>
                      <a:pt x="358" y="336"/>
                    </a:lnTo>
                    <a:lnTo>
                      <a:pt x="367" y="325"/>
                    </a:lnTo>
                    <a:lnTo>
                      <a:pt x="380" y="314"/>
                    </a:lnTo>
                    <a:lnTo>
                      <a:pt x="400" y="302"/>
                    </a:lnTo>
                    <a:lnTo>
                      <a:pt x="407" y="298"/>
                    </a:lnTo>
                    <a:lnTo>
                      <a:pt x="201" y="298"/>
                    </a:lnTo>
                    <a:lnTo>
                      <a:pt x="164" y="292"/>
                    </a:lnTo>
                    <a:lnTo>
                      <a:pt x="138" y="2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62" name="Freeform 50"/>
              <p:cNvSpPr>
                <a:spLocks/>
              </p:cNvSpPr>
              <p:nvPr/>
            </p:nvSpPr>
            <p:spPr bwMode="auto">
              <a:xfrm>
                <a:off x="422" y="4041"/>
                <a:ext cx="1330" cy="542"/>
              </a:xfrm>
              <a:custGeom>
                <a:avLst/>
                <a:gdLst>
                  <a:gd name="T0" fmla="*/ 219 w 1330"/>
                  <a:gd name="T1" fmla="*/ 4289 h 542"/>
                  <a:gd name="T2" fmla="*/ 207 w 1330"/>
                  <a:gd name="T3" fmla="*/ 4293 h 542"/>
                  <a:gd name="T4" fmla="*/ 202 w 1330"/>
                  <a:gd name="T5" fmla="*/ 4302 h 542"/>
                  <a:gd name="T6" fmla="*/ 200 w 1330"/>
                  <a:gd name="T7" fmla="*/ 4313 h 542"/>
                  <a:gd name="T8" fmla="*/ 200 w 1330"/>
                  <a:gd name="T9" fmla="*/ 4324 h 542"/>
                  <a:gd name="T10" fmla="*/ 201 w 1330"/>
                  <a:gd name="T11" fmla="*/ 4339 h 542"/>
                  <a:gd name="T12" fmla="*/ 407 w 1330"/>
                  <a:gd name="T13" fmla="*/ 4339 h 542"/>
                  <a:gd name="T14" fmla="*/ 427 w 1330"/>
                  <a:gd name="T15" fmla="*/ 4328 h 542"/>
                  <a:gd name="T16" fmla="*/ 425 w 1330"/>
                  <a:gd name="T17" fmla="*/ 4327 h 542"/>
                  <a:gd name="T18" fmla="*/ 420 w 1330"/>
                  <a:gd name="T19" fmla="*/ 4327 h 542"/>
                  <a:gd name="T20" fmla="*/ 409 w 1330"/>
                  <a:gd name="T21" fmla="*/ 4324 h 542"/>
                  <a:gd name="T22" fmla="*/ 267 w 1330"/>
                  <a:gd name="T23" fmla="*/ 4295 h 542"/>
                  <a:gd name="T24" fmla="*/ 238 w 1330"/>
                  <a:gd name="T25" fmla="*/ 4290 h 542"/>
                  <a:gd name="T26" fmla="*/ 219 w 1330"/>
                  <a:gd name="T27" fmla="*/ 4289 h 5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30" h="542">
                    <a:moveTo>
                      <a:pt x="219" y="248"/>
                    </a:moveTo>
                    <a:lnTo>
                      <a:pt x="207" y="252"/>
                    </a:lnTo>
                    <a:lnTo>
                      <a:pt x="202" y="261"/>
                    </a:lnTo>
                    <a:lnTo>
                      <a:pt x="200" y="272"/>
                    </a:lnTo>
                    <a:lnTo>
                      <a:pt x="200" y="283"/>
                    </a:lnTo>
                    <a:lnTo>
                      <a:pt x="201" y="298"/>
                    </a:lnTo>
                    <a:lnTo>
                      <a:pt x="407" y="298"/>
                    </a:lnTo>
                    <a:lnTo>
                      <a:pt x="427" y="287"/>
                    </a:lnTo>
                    <a:lnTo>
                      <a:pt x="425" y="286"/>
                    </a:lnTo>
                    <a:lnTo>
                      <a:pt x="420" y="286"/>
                    </a:lnTo>
                    <a:lnTo>
                      <a:pt x="409" y="283"/>
                    </a:lnTo>
                    <a:lnTo>
                      <a:pt x="267" y="254"/>
                    </a:lnTo>
                    <a:lnTo>
                      <a:pt x="238" y="249"/>
                    </a:lnTo>
                    <a:lnTo>
                      <a:pt x="219" y="2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9715" name="Group 43"/>
            <p:cNvGrpSpPr>
              <a:grpSpLocks/>
            </p:cNvGrpSpPr>
            <p:nvPr/>
          </p:nvGrpSpPr>
          <p:grpSpPr bwMode="auto">
            <a:xfrm>
              <a:off x="673" y="3709"/>
              <a:ext cx="349" cy="553"/>
              <a:chOff x="673" y="3709"/>
              <a:chExt cx="349" cy="553"/>
            </a:xfrm>
          </p:grpSpPr>
          <p:sp>
            <p:nvSpPr>
              <p:cNvPr id="29752" name="Freeform 48"/>
              <p:cNvSpPr>
                <a:spLocks/>
              </p:cNvSpPr>
              <p:nvPr/>
            </p:nvSpPr>
            <p:spPr bwMode="auto">
              <a:xfrm>
                <a:off x="673" y="3709"/>
                <a:ext cx="349" cy="553"/>
              </a:xfrm>
              <a:custGeom>
                <a:avLst/>
                <a:gdLst>
                  <a:gd name="T0" fmla="*/ 65 w 349"/>
                  <a:gd name="T1" fmla="*/ 4032 h 553"/>
                  <a:gd name="T2" fmla="*/ 53 w 349"/>
                  <a:gd name="T3" fmla="*/ 4032 h 553"/>
                  <a:gd name="T4" fmla="*/ 33 w 349"/>
                  <a:gd name="T5" fmla="*/ 4035 h 553"/>
                  <a:gd name="T6" fmla="*/ 16 w 349"/>
                  <a:gd name="T7" fmla="*/ 4046 h 553"/>
                  <a:gd name="T8" fmla="*/ 6 w 349"/>
                  <a:gd name="T9" fmla="*/ 4055 h 553"/>
                  <a:gd name="T10" fmla="*/ 1 w 349"/>
                  <a:gd name="T11" fmla="*/ 4066 h 553"/>
                  <a:gd name="T12" fmla="*/ 0 w 349"/>
                  <a:gd name="T13" fmla="*/ 4079 h 553"/>
                  <a:gd name="T14" fmla="*/ 3 w 349"/>
                  <a:gd name="T15" fmla="*/ 4097 h 553"/>
                  <a:gd name="T16" fmla="*/ 31 w 349"/>
                  <a:gd name="T17" fmla="*/ 4150 h 553"/>
                  <a:gd name="T18" fmla="*/ 80 w 349"/>
                  <a:gd name="T19" fmla="*/ 4187 h 553"/>
                  <a:gd name="T20" fmla="*/ 137 w 349"/>
                  <a:gd name="T21" fmla="*/ 4205 h 553"/>
                  <a:gd name="T22" fmla="*/ 144 w 349"/>
                  <a:gd name="T23" fmla="*/ 4225 h 553"/>
                  <a:gd name="T24" fmla="*/ 144 w 349"/>
                  <a:gd name="T25" fmla="*/ 4236 h 553"/>
                  <a:gd name="T26" fmla="*/ 146 w 349"/>
                  <a:gd name="T27" fmla="*/ 4245 h 553"/>
                  <a:gd name="T28" fmla="*/ 154 w 349"/>
                  <a:gd name="T29" fmla="*/ 4256 h 553"/>
                  <a:gd name="T30" fmla="*/ 162 w 349"/>
                  <a:gd name="T31" fmla="*/ 4262 h 553"/>
                  <a:gd name="T32" fmla="*/ 194 w 349"/>
                  <a:gd name="T33" fmla="*/ 4262 h 553"/>
                  <a:gd name="T34" fmla="*/ 201 w 349"/>
                  <a:gd name="T35" fmla="*/ 4253 h 553"/>
                  <a:gd name="T36" fmla="*/ 206 w 349"/>
                  <a:gd name="T37" fmla="*/ 4241 h 553"/>
                  <a:gd name="T38" fmla="*/ 208 w 349"/>
                  <a:gd name="T39" fmla="*/ 4232 h 553"/>
                  <a:gd name="T40" fmla="*/ 208 w 349"/>
                  <a:gd name="T41" fmla="*/ 4206 h 553"/>
                  <a:gd name="T42" fmla="*/ 229 w 349"/>
                  <a:gd name="T43" fmla="*/ 4202 h 553"/>
                  <a:gd name="T44" fmla="*/ 289 w 349"/>
                  <a:gd name="T45" fmla="*/ 4177 h 553"/>
                  <a:gd name="T46" fmla="*/ 335 w 349"/>
                  <a:gd name="T47" fmla="*/ 4126 h 553"/>
                  <a:gd name="T48" fmla="*/ 208 w 349"/>
                  <a:gd name="T49" fmla="*/ 4126 h 553"/>
                  <a:gd name="T50" fmla="*/ 208 w 349"/>
                  <a:gd name="T51" fmla="*/ 4122 h 553"/>
                  <a:gd name="T52" fmla="*/ 144 w 349"/>
                  <a:gd name="T53" fmla="*/ 4122 h 553"/>
                  <a:gd name="T54" fmla="*/ 139 w 349"/>
                  <a:gd name="T55" fmla="*/ 4120 h 553"/>
                  <a:gd name="T56" fmla="*/ 102 w 349"/>
                  <a:gd name="T57" fmla="*/ 4062 h 553"/>
                  <a:gd name="T58" fmla="*/ 99 w 349"/>
                  <a:gd name="T59" fmla="*/ 4053 h 553"/>
                  <a:gd name="T60" fmla="*/ 92 w 349"/>
                  <a:gd name="T61" fmla="*/ 4045 h 553"/>
                  <a:gd name="T62" fmla="*/ 75 w 349"/>
                  <a:gd name="T63" fmla="*/ 4034 h 553"/>
                  <a:gd name="T64" fmla="*/ 65 w 349"/>
                  <a:gd name="T65" fmla="*/ 4032 h 5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49" h="553">
                    <a:moveTo>
                      <a:pt x="65" y="323"/>
                    </a:moveTo>
                    <a:lnTo>
                      <a:pt x="53" y="323"/>
                    </a:lnTo>
                    <a:lnTo>
                      <a:pt x="33" y="326"/>
                    </a:lnTo>
                    <a:lnTo>
                      <a:pt x="16" y="337"/>
                    </a:lnTo>
                    <a:lnTo>
                      <a:pt x="6" y="346"/>
                    </a:lnTo>
                    <a:lnTo>
                      <a:pt x="1" y="357"/>
                    </a:lnTo>
                    <a:lnTo>
                      <a:pt x="0" y="370"/>
                    </a:lnTo>
                    <a:lnTo>
                      <a:pt x="3" y="388"/>
                    </a:lnTo>
                    <a:lnTo>
                      <a:pt x="31" y="441"/>
                    </a:lnTo>
                    <a:lnTo>
                      <a:pt x="80" y="478"/>
                    </a:lnTo>
                    <a:lnTo>
                      <a:pt x="137" y="496"/>
                    </a:lnTo>
                    <a:lnTo>
                      <a:pt x="144" y="516"/>
                    </a:lnTo>
                    <a:lnTo>
                      <a:pt x="144" y="527"/>
                    </a:lnTo>
                    <a:lnTo>
                      <a:pt x="146" y="536"/>
                    </a:lnTo>
                    <a:lnTo>
                      <a:pt x="154" y="547"/>
                    </a:lnTo>
                    <a:lnTo>
                      <a:pt x="162" y="553"/>
                    </a:lnTo>
                    <a:lnTo>
                      <a:pt x="194" y="553"/>
                    </a:lnTo>
                    <a:lnTo>
                      <a:pt x="201" y="544"/>
                    </a:lnTo>
                    <a:lnTo>
                      <a:pt x="206" y="532"/>
                    </a:lnTo>
                    <a:lnTo>
                      <a:pt x="208" y="523"/>
                    </a:lnTo>
                    <a:lnTo>
                      <a:pt x="208" y="497"/>
                    </a:lnTo>
                    <a:lnTo>
                      <a:pt x="229" y="493"/>
                    </a:lnTo>
                    <a:lnTo>
                      <a:pt x="289" y="468"/>
                    </a:lnTo>
                    <a:lnTo>
                      <a:pt x="335" y="417"/>
                    </a:lnTo>
                    <a:lnTo>
                      <a:pt x="208" y="417"/>
                    </a:lnTo>
                    <a:lnTo>
                      <a:pt x="208" y="413"/>
                    </a:lnTo>
                    <a:lnTo>
                      <a:pt x="144" y="413"/>
                    </a:lnTo>
                    <a:lnTo>
                      <a:pt x="139" y="411"/>
                    </a:lnTo>
                    <a:lnTo>
                      <a:pt x="102" y="353"/>
                    </a:lnTo>
                    <a:lnTo>
                      <a:pt x="99" y="344"/>
                    </a:lnTo>
                    <a:lnTo>
                      <a:pt x="92" y="336"/>
                    </a:lnTo>
                    <a:lnTo>
                      <a:pt x="75" y="325"/>
                    </a:lnTo>
                    <a:lnTo>
                      <a:pt x="65" y="3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53" name="Freeform 47"/>
              <p:cNvSpPr>
                <a:spLocks/>
              </p:cNvSpPr>
              <p:nvPr/>
            </p:nvSpPr>
            <p:spPr bwMode="auto">
              <a:xfrm>
                <a:off x="673" y="3709"/>
                <a:ext cx="349" cy="553"/>
              </a:xfrm>
              <a:custGeom>
                <a:avLst/>
                <a:gdLst>
                  <a:gd name="T0" fmla="*/ 344 w 349"/>
                  <a:gd name="T1" fmla="*/ 4035 h 553"/>
                  <a:gd name="T2" fmla="*/ 208 w 349"/>
                  <a:gd name="T3" fmla="*/ 4035 h 553"/>
                  <a:gd name="T4" fmla="*/ 220 w 349"/>
                  <a:gd name="T5" fmla="*/ 4039 h 553"/>
                  <a:gd name="T6" fmla="*/ 229 w 349"/>
                  <a:gd name="T7" fmla="*/ 4044 h 553"/>
                  <a:gd name="T8" fmla="*/ 244 w 349"/>
                  <a:gd name="T9" fmla="*/ 4056 h 553"/>
                  <a:gd name="T10" fmla="*/ 248 w 349"/>
                  <a:gd name="T11" fmla="*/ 4066 h 553"/>
                  <a:gd name="T12" fmla="*/ 248 w 349"/>
                  <a:gd name="T13" fmla="*/ 4091 h 553"/>
                  <a:gd name="T14" fmla="*/ 244 w 349"/>
                  <a:gd name="T15" fmla="*/ 4101 h 553"/>
                  <a:gd name="T16" fmla="*/ 228 w 349"/>
                  <a:gd name="T17" fmla="*/ 4117 h 553"/>
                  <a:gd name="T18" fmla="*/ 219 w 349"/>
                  <a:gd name="T19" fmla="*/ 4123 h 553"/>
                  <a:gd name="T20" fmla="*/ 208 w 349"/>
                  <a:gd name="T21" fmla="*/ 4126 h 553"/>
                  <a:gd name="T22" fmla="*/ 335 w 349"/>
                  <a:gd name="T23" fmla="*/ 4126 h 553"/>
                  <a:gd name="T24" fmla="*/ 339 w 349"/>
                  <a:gd name="T25" fmla="*/ 4119 h 553"/>
                  <a:gd name="T26" fmla="*/ 346 w 349"/>
                  <a:gd name="T27" fmla="*/ 4099 h 553"/>
                  <a:gd name="T28" fmla="*/ 349 w 349"/>
                  <a:gd name="T29" fmla="*/ 4080 h 553"/>
                  <a:gd name="T30" fmla="*/ 348 w 349"/>
                  <a:gd name="T31" fmla="*/ 4056 h 553"/>
                  <a:gd name="T32" fmla="*/ 345 w 349"/>
                  <a:gd name="T33" fmla="*/ 4037 h 553"/>
                  <a:gd name="T34" fmla="*/ 344 w 349"/>
                  <a:gd name="T35" fmla="*/ 4035 h 5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9" h="553">
                    <a:moveTo>
                      <a:pt x="344" y="326"/>
                    </a:moveTo>
                    <a:lnTo>
                      <a:pt x="208" y="326"/>
                    </a:lnTo>
                    <a:lnTo>
                      <a:pt x="220" y="330"/>
                    </a:lnTo>
                    <a:lnTo>
                      <a:pt x="229" y="335"/>
                    </a:lnTo>
                    <a:lnTo>
                      <a:pt x="244" y="347"/>
                    </a:lnTo>
                    <a:lnTo>
                      <a:pt x="248" y="357"/>
                    </a:lnTo>
                    <a:lnTo>
                      <a:pt x="248" y="382"/>
                    </a:lnTo>
                    <a:lnTo>
                      <a:pt x="244" y="392"/>
                    </a:lnTo>
                    <a:lnTo>
                      <a:pt x="228" y="408"/>
                    </a:lnTo>
                    <a:lnTo>
                      <a:pt x="219" y="414"/>
                    </a:lnTo>
                    <a:lnTo>
                      <a:pt x="208" y="417"/>
                    </a:lnTo>
                    <a:lnTo>
                      <a:pt x="335" y="417"/>
                    </a:lnTo>
                    <a:lnTo>
                      <a:pt x="339" y="410"/>
                    </a:lnTo>
                    <a:lnTo>
                      <a:pt x="346" y="390"/>
                    </a:lnTo>
                    <a:lnTo>
                      <a:pt x="349" y="371"/>
                    </a:lnTo>
                    <a:lnTo>
                      <a:pt x="348" y="347"/>
                    </a:lnTo>
                    <a:lnTo>
                      <a:pt x="345" y="328"/>
                    </a:lnTo>
                    <a:lnTo>
                      <a:pt x="344" y="3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54" name="Freeform 46"/>
              <p:cNvSpPr>
                <a:spLocks/>
              </p:cNvSpPr>
              <p:nvPr/>
            </p:nvSpPr>
            <p:spPr bwMode="auto">
              <a:xfrm>
                <a:off x="673" y="3709"/>
                <a:ext cx="349" cy="553"/>
              </a:xfrm>
              <a:custGeom>
                <a:avLst/>
                <a:gdLst>
                  <a:gd name="T0" fmla="*/ 180 w 349"/>
                  <a:gd name="T1" fmla="*/ 3709 h 553"/>
                  <a:gd name="T2" fmla="*/ 162 w 349"/>
                  <a:gd name="T3" fmla="*/ 3712 h 553"/>
                  <a:gd name="T4" fmla="*/ 147 w 349"/>
                  <a:gd name="T5" fmla="*/ 3727 h 553"/>
                  <a:gd name="T6" fmla="*/ 144 w 349"/>
                  <a:gd name="T7" fmla="*/ 3763 h 553"/>
                  <a:gd name="T8" fmla="*/ 121 w 349"/>
                  <a:gd name="T9" fmla="*/ 3767 h 553"/>
                  <a:gd name="T10" fmla="*/ 65 w 349"/>
                  <a:gd name="T11" fmla="*/ 3789 h 553"/>
                  <a:gd name="T12" fmla="*/ 18 w 349"/>
                  <a:gd name="T13" fmla="*/ 3851 h 553"/>
                  <a:gd name="T14" fmla="*/ 13 w 349"/>
                  <a:gd name="T15" fmla="*/ 3871 h 553"/>
                  <a:gd name="T16" fmla="*/ 14 w 349"/>
                  <a:gd name="T17" fmla="*/ 3899 h 553"/>
                  <a:gd name="T18" fmla="*/ 43 w 349"/>
                  <a:gd name="T19" fmla="*/ 3968 h 553"/>
                  <a:gd name="T20" fmla="*/ 112 w 349"/>
                  <a:gd name="T21" fmla="*/ 4007 h 553"/>
                  <a:gd name="T22" fmla="*/ 130 w 349"/>
                  <a:gd name="T23" fmla="*/ 4013 h 553"/>
                  <a:gd name="T24" fmla="*/ 144 w 349"/>
                  <a:gd name="T25" fmla="*/ 4122 h 553"/>
                  <a:gd name="T26" fmla="*/ 208 w 349"/>
                  <a:gd name="T27" fmla="*/ 4122 h 553"/>
                  <a:gd name="T28" fmla="*/ 208 w 349"/>
                  <a:gd name="T29" fmla="*/ 4035 h 553"/>
                  <a:gd name="T30" fmla="*/ 344 w 349"/>
                  <a:gd name="T31" fmla="*/ 4035 h 553"/>
                  <a:gd name="T32" fmla="*/ 295 w 349"/>
                  <a:gd name="T33" fmla="*/ 3970 h 553"/>
                  <a:gd name="T34" fmla="*/ 227 w 349"/>
                  <a:gd name="T35" fmla="*/ 3942 h 553"/>
                  <a:gd name="T36" fmla="*/ 222 w 349"/>
                  <a:gd name="T37" fmla="*/ 3918 h 553"/>
                  <a:gd name="T38" fmla="*/ 144 w 349"/>
                  <a:gd name="T39" fmla="*/ 3918 h 553"/>
                  <a:gd name="T40" fmla="*/ 135 w 349"/>
                  <a:gd name="T41" fmla="*/ 3915 h 553"/>
                  <a:gd name="T42" fmla="*/ 128 w 349"/>
                  <a:gd name="T43" fmla="*/ 3911 h 553"/>
                  <a:gd name="T44" fmla="*/ 123 w 349"/>
                  <a:gd name="T45" fmla="*/ 3906 h 553"/>
                  <a:gd name="T46" fmla="*/ 117 w 349"/>
                  <a:gd name="T47" fmla="*/ 3901 h 553"/>
                  <a:gd name="T48" fmla="*/ 114 w 349"/>
                  <a:gd name="T49" fmla="*/ 3893 h 553"/>
                  <a:gd name="T50" fmla="*/ 114 w 349"/>
                  <a:gd name="T51" fmla="*/ 3869 h 553"/>
                  <a:gd name="T52" fmla="*/ 117 w 349"/>
                  <a:gd name="T53" fmla="*/ 3861 h 553"/>
                  <a:gd name="T54" fmla="*/ 129 w 349"/>
                  <a:gd name="T55" fmla="*/ 3851 h 553"/>
                  <a:gd name="T56" fmla="*/ 136 w 349"/>
                  <a:gd name="T57" fmla="*/ 3847 h 553"/>
                  <a:gd name="T58" fmla="*/ 144 w 349"/>
                  <a:gd name="T59" fmla="*/ 3844 h 553"/>
                  <a:gd name="T60" fmla="*/ 329 w 349"/>
                  <a:gd name="T61" fmla="*/ 3844 h 553"/>
                  <a:gd name="T62" fmla="*/ 321 w 349"/>
                  <a:gd name="T63" fmla="*/ 3827 h 553"/>
                  <a:gd name="T64" fmla="*/ 271 w 349"/>
                  <a:gd name="T65" fmla="*/ 3782 h 553"/>
                  <a:gd name="T66" fmla="*/ 213 w 349"/>
                  <a:gd name="T67" fmla="*/ 3764 h 553"/>
                  <a:gd name="T68" fmla="*/ 208 w 349"/>
                  <a:gd name="T69" fmla="*/ 3743 h 553"/>
                  <a:gd name="T70" fmla="*/ 198 w 349"/>
                  <a:gd name="T71" fmla="*/ 3717 h 553"/>
                  <a:gd name="T72" fmla="*/ 180 w 349"/>
                  <a:gd name="T73" fmla="*/ 3709 h 55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49" h="553">
                    <a:moveTo>
                      <a:pt x="180" y="0"/>
                    </a:moveTo>
                    <a:lnTo>
                      <a:pt x="162" y="3"/>
                    </a:lnTo>
                    <a:lnTo>
                      <a:pt x="147" y="18"/>
                    </a:lnTo>
                    <a:lnTo>
                      <a:pt x="144" y="54"/>
                    </a:lnTo>
                    <a:lnTo>
                      <a:pt x="121" y="58"/>
                    </a:lnTo>
                    <a:lnTo>
                      <a:pt x="65" y="80"/>
                    </a:lnTo>
                    <a:lnTo>
                      <a:pt x="18" y="142"/>
                    </a:lnTo>
                    <a:lnTo>
                      <a:pt x="13" y="162"/>
                    </a:lnTo>
                    <a:lnTo>
                      <a:pt x="14" y="190"/>
                    </a:lnTo>
                    <a:lnTo>
                      <a:pt x="43" y="259"/>
                    </a:lnTo>
                    <a:lnTo>
                      <a:pt x="112" y="298"/>
                    </a:lnTo>
                    <a:lnTo>
                      <a:pt x="130" y="304"/>
                    </a:lnTo>
                    <a:lnTo>
                      <a:pt x="144" y="413"/>
                    </a:lnTo>
                    <a:lnTo>
                      <a:pt x="208" y="413"/>
                    </a:lnTo>
                    <a:lnTo>
                      <a:pt x="208" y="326"/>
                    </a:lnTo>
                    <a:lnTo>
                      <a:pt x="344" y="326"/>
                    </a:lnTo>
                    <a:lnTo>
                      <a:pt x="295" y="261"/>
                    </a:lnTo>
                    <a:lnTo>
                      <a:pt x="227" y="233"/>
                    </a:lnTo>
                    <a:lnTo>
                      <a:pt x="222" y="209"/>
                    </a:lnTo>
                    <a:lnTo>
                      <a:pt x="144" y="209"/>
                    </a:lnTo>
                    <a:lnTo>
                      <a:pt x="135" y="206"/>
                    </a:lnTo>
                    <a:lnTo>
                      <a:pt x="128" y="202"/>
                    </a:lnTo>
                    <a:lnTo>
                      <a:pt x="123" y="197"/>
                    </a:lnTo>
                    <a:lnTo>
                      <a:pt x="117" y="192"/>
                    </a:lnTo>
                    <a:lnTo>
                      <a:pt x="114" y="184"/>
                    </a:lnTo>
                    <a:lnTo>
                      <a:pt x="114" y="160"/>
                    </a:lnTo>
                    <a:lnTo>
                      <a:pt x="117" y="152"/>
                    </a:lnTo>
                    <a:lnTo>
                      <a:pt x="129" y="142"/>
                    </a:lnTo>
                    <a:lnTo>
                      <a:pt x="136" y="138"/>
                    </a:lnTo>
                    <a:lnTo>
                      <a:pt x="144" y="135"/>
                    </a:lnTo>
                    <a:lnTo>
                      <a:pt x="329" y="135"/>
                    </a:lnTo>
                    <a:lnTo>
                      <a:pt x="321" y="118"/>
                    </a:lnTo>
                    <a:lnTo>
                      <a:pt x="271" y="73"/>
                    </a:lnTo>
                    <a:lnTo>
                      <a:pt x="213" y="55"/>
                    </a:lnTo>
                    <a:lnTo>
                      <a:pt x="208" y="34"/>
                    </a:lnTo>
                    <a:lnTo>
                      <a:pt x="198" y="8"/>
                    </a:lnTo>
                    <a:lnTo>
                      <a:pt x="1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55" name="Freeform 45"/>
              <p:cNvSpPr>
                <a:spLocks/>
              </p:cNvSpPr>
              <p:nvPr/>
            </p:nvSpPr>
            <p:spPr bwMode="auto">
              <a:xfrm>
                <a:off x="673" y="3709"/>
                <a:ext cx="349" cy="553"/>
              </a:xfrm>
              <a:custGeom>
                <a:avLst/>
                <a:gdLst>
                  <a:gd name="T0" fmla="*/ 329 w 349"/>
                  <a:gd name="T1" fmla="*/ 3844 h 553"/>
                  <a:gd name="T2" fmla="*/ 144 w 349"/>
                  <a:gd name="T3" fmla="*/ 3844 h 553"/>
                  <a:gd name="T4" fmla="*/ 144 w 349"/>
                  <a:gd name="T5" fmla="*/ 3918 h 553"/>
                  <a:gd name="T6" fmla="*/ 222 w 349"/>
                  <a:gd name="T7" fmla="*/ 3918 h 553"/>
                  <a:gd name="T8" fmla="*/ 208 w 349"/>
                  <a:gd name="T9" fmla="*/ 3847 h 553"/>
                  <a:gd name="T10" fmla="*/ 330 w 349"/>
                  <a:gd name="T11" fmla="*/ 3847 h 553"/>
                  <a:gd name="T12" fmla="*/ 329 w 349"/>
                  <a:gd name="T13" fmla="*/ 3844 h 5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9" h="553">
                    <a:moveTo>
                      <a:pt x="329" y="135"/>
                    </a:moveTo>
                    <a:lnTo>
                      <a:pt x="144" y="135"/>
                    </a:lnTo>
                    <a:lnTo>
                      <a:pt x="144" y="209"/>
                    </a:lnTo>
                    <a:lnTo>
                      <a:pt x="222" y="209"/>
                    </a:lnTo>
                    <a:lnTo>
                      <a:pt x="208" y="138"/>
                    </a:lnTo>
                    <a:lnTo>
                      <a:pt x="330" y="138"/>
                    </a:lnTo>
                    <a:lnTo>
                      <a:pt x="329"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56" name="Freeform 44"/>
              <p:cNvSpPr>
                <a:spLocks/>
              </p:cNvSpPr>
              <p:nvPr/>
            </p:nvSpPr>
            <p:spPr bwMode="auto">
              <a:xfrm>
                <a:off x="673" y="3709"/>
                <a:ext cx="349" cy="553"/>
              </a:xfrm>
              <a:custGeom>
                <a:avLst/>
                <a:gdLst>
                  <a:gd name="T0" fmla="*/ 330 w 349"/>
                  <a:gd name="T1" fmla="*/ 3847 h 553"/>
                  <a:gd name="T2" fmla="*/ 208 w 349"/>
                  <a:gd name="T3" fmla="*/ 3847 h 553"/>
                  <a:gd name="T4" fmla="*/ 223 w 349"/>
                  <a:gd name="T5" fmla="*/ 3860 h 553"/>
                  <a:gd name="T6" fmla="*/ 232 w 349"/>
                  <a:gd name="T7" fmla="*/ 3879 h 553"/>
                  <a:gd name="T8" fmla="*/ 245 w 349"/>
                  <a:gd name="T9" fmla="*/ 3901 h 553"/>
                  <a:gd name="T10" fmla="*/ 262 w 349"/>
                  <a:gd name="T11" fmla="*/ 3913 h 553"/>
                  <a:gd name="T12" fmla="*/ 280 w 349"/>
                  <a:gd name="T13" fmla="*/ 3917 h 553"/>
                  <a:gd name="T14" fmla="*/ 302 w 349"/>
                  <a:gd name="T15" fmla="*/ 3914 h 553"/>
                  <a:gd name="T16" fmla="*/ 319 w 349"/>
                  <a:gd name="T17" fmla="*/ 3904 h 553"/>
                  <a:gd name="T18" fmla="*/ 330 w 349"/>
                  <a:gd name="T19" fmla="*/ 3894 h 553"/>
                  <a:gd name="T20" fmla="*/ 335 w 349"/>
                  <a:gd name="T21" fmla="*/ 3883 h 553"/>
                  <a:gd name="T22" fmla="*/ 335 w 349"/>
                  <a:gd name="T23" fmla="*/ 3861 h 553"/>
                  <a:gd name="T24" fmla="*/ 332 w 349"/>
                  <a:gd name="T25" fmla="*/ 3850 h 553"/>
                  <a:gd name="T26" fmla="*/ 330 w 349"/>
                  <a:gd name="T27" fmla="*/ 3847 h 5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49" h="553">
                    <a:moveTo>
                      <a:pt x="330" y="138"/>
                    </a:moveTo>
                    <a:lnTo>
                      <a:pt x="208" y="138"/>
                    </a:lnTo>
                    <a:lnTo>
                      <a:pt x="223" y="151"/>
                    </a:lnTo>
                    <a:lnTo>
                      <a:pt x="232" y="170"/>
                    </a:lnTo>
                    <a:lnTo>
                      <a:pt x="245" y="192"/>
                    </a:lnTo>
                    <a:lnTo>
                      <a:pt x="262" y="204"/>
                    </a:lnTo>
                    <a:lnTo>
                      <a:pt x="280" y="208"/>
                    </a:lnTo>
                    <a:lnTo>
                      <a:pt x="302" y="205"/>
                    </a:lnTo>
                    <a:lnTo>
                      <a:pt x="319" y="195"/>
                    </a:lnTo>
                    <a:lnTo>
                      <a:pt x="330" y="185"/>
                    </a:lnTo>
                    <a:lnTo>
                      <a:pt x="335" y="174"/>
                    </a:lnTo>
                    <a:lnTo>
                      <a:pt x="335" y="152"/>
                    </a:lnTo>
                    <a:lnTo>
                      <a:pt x="332" y="141"/>
                    </a:lnTo>
                    <a:lnTo>
                      <a:pt x="330" y="1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9716" name="Group 32"/>
            <p:cNvGrpSpPr>
              <a:grpSpLocks/>
            </p:cNvGrpSpPr>
            <p:nvPr/>
          </p:nvGrpSpPr>
          <p:grpSpPr bwMode="auto">
            <a:xfrm>
              <a:off x="205" y="454"/>
              <a:ext cx="1140" cy="925"/>
              <a:chOff x="205" y="454"/>
              <a:chExt cx="1140" cy="925"/>
            </a:xfrm>
          </p:grpSpPr>
          <p:sp>
            <p:nvSpPr>
              <p:cNvPr id="29742" name="Freeform 42"/>
              <p:cNvSpPr>
                <a:spLocks/>
              </p:cNvSpPr>
              <p:nvPr/>
            </p:nvSpPr>
            <p:spPr bwMode="auto">
              <a:xfrm>
                <a:off x="205" y="454"/>
                <a:ext cx="1140" cy="925"/>
              </a:xfrm>
              <a:custGeom>
                <a:avLst/>
                <a:gdLst>
                  <a:gd name="T0" fmla="*/ 1069 w 1140"/>
                  <a:gd name="T1" fmla="*/ 1255 h 925"/>
                  <a:gd name="T2" fmla="*/ 755 w 1140"/>
                  <a:gd name="T3" fmla="*/ 1255 h 925"/>
                  <a:gd name="T4" fmla="*/ 775 w 1140"/>
                  <a:gd name="T5" fmla="*/ 1259 h 925"/>
                  <a:gd name="T6" fmla="*/ 792 w 1140"/>
                  <a:gd name="T7" fmla="*/ 1271 h 925"/>
                  <a:gd name="T8" fmla="*/ 804 w 1140"/>
                  <a:gd name="T9" fmla="*/ 1293 h 925"/>
                  <a:gd name="T10" fmla="*/ 809 w 1140"/>
                  <a:gd name="T11" fmla="*/ 1310 h 925"/>
                  <a:gd name="T12" fmla="*/ 804 w 1140"/>
                  <a:gd name="T13" fmla="*/ 1336 h 925"/>
                  <a:gd name="T14" fmla="*/ 797 w 1140"/>
                  <a:gd name="T15" fmla="*/ 1353 h 925"/>
                  <a:gd name="T16" fmla="*/ 812 w 1140"/>
                  <a:gd name="T17" fmla="*/ 1371 h 925"/>
                  <a:gd name="T18" fmla="*/ 830 w 1140"/>
                  <a:gd name="T19" fmla="*/ 1378 h 925"/>
                  <a:gd name="T20" fmla="*/ 842 w 1140"/>
                  <a:gd name="T21" fmla="*/ 1379 h 925"/>
                  <a:gd name="T22" fmla="*/ 846 w 1140"/>
                  <a:gd name="T23" fmla="*/ 1378 h 925"/>
                  <a:gd name="T24" fmla="*/ 863 w 1140"/>
                  <a:gd name="T25" fmla="*/ 1370 h 925"/>
                  <a:gd name="T26" fmla="*/ 866 w 1140"/>
                  <a:gd name="T27" fmla="*/ 1314 h 925"/>
                  <a:gd name="T28" fmla="*/ 965 w 1140"/>
                  <a:gd name="T29" fmla="*/ 1314 h 925"/>
                  <a:gd name="T30" fmla="*/ 968 w 1140"/>
                  <a:gd name="T31" fmla="*/ 1298 h 925"/>
                  <a:gd name="T32" fmla="*/ 1060 w 1140"/>
                  <a:gd name="T33" fmla="*/ 1298 h 925"/>
                  <a:gd name="T34" fmla="*/ 1066 w 1140"/>
                  <a:gd name="T35" fmla="*/ 1280 h 925"/>
                  <a:gd name="T36" fmla="*/ 1068 w 1140"/>
                  <a:gd name="T37" fmla="*/ 1259 h 925"/>
                  <a:gd name="T38" fmla="*/ 1069 w 1140"/>
                  <a:gd name="T39" fmla="*/ 1255 h 9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40" h="925">
                    <a:moveTo>
                      <a:pt x="1069" y="801"/>
                    </a:moveTo>
                    <a:lnTo>
                      <a:pt x="755" y="801"/>
                    </a:lnTo>
                    <a:lnTo>
                      <a:pt x="775" y="805"/>
                    </a:lnTo>
                    <a:lnTo>
                      <a:pt x="792" y="817"/>
                    </a:lnTo>
                    <a:lnTo>
                      <a:pt x="804" y="839"/>
                    </a:lnTo>
                    <a:lnTo>
                      <a:pt x="809" y="856"/>
                    </a:lnTo>
                    <a:lnTo>
                      <a:pt x="804" y="882"/>
                    </a:lnTo>
                    <a:lnTo>
                      <a:pt x="797" y="899"/>
                    </a:lnTo>
                    <a:lnTo>
                      <a:pt x="812" y="917"/>
                    </a:lnTo>
                    <a:lnTo>
                      <a:pt x="830" y="924"/>
                    </a:lnTo>
                    <a:lnTo>
                      <a:pt x="842" y="925"/>
                    </a:lnTo>
                    <a:lnTo>
                      <a:pt x="846" y="924"/>
                    </a:lnTo>
                    <a:lnTo>
                      <a:pt x="863" y="916"/>
                    </a:lnTo>
                    <a:lnTo>
                      <a:pt x="866" y="860"/>
                    </a:lnTo>
                    <a:lnTo>
                      <a:pt x="965" y="860"/>
                    </a:lnTo>
                    <a:lnTo>
                      <a:pt x="968" y="844"/>
                    </a:lnTo>
                    <a:lnTo>
                      <a:pt x="1060" y="844"/>
                    </a:lnTo>
                    <a:lnTo>
                      <a:pt x="1066" y="826"/>
                    </a:lnTo>
                    <a:lnTo>
                      <a:pt x="1068" y="805"/>
                    </a:lnTo>
                    <a:lnTo>
                      <a:pt x="1069" y="8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43" name="Freeform 41"/>
              <p:cNvSpPr>
                <a:spLocks/>
              </p:cNvSpPr>
              <p:nvPr/>
            </p:nvSpPr>
            <p:spPr bwMode="auto">
              <a:xfrm>
                <a:off x="205" y="454"/>
                <a:ext cx="1140" cy="925"/>
              </a:xfrm>
              <a:custGeom>
                <a:avLst/>
                <a:gdLst>
                  <a:gd name="T0" fmla="*/ 965 w 1140"/>
                  <a:gd name="T1" fmla="*/ 1314 h 925"/>
                  <a:gd name="T2" fmla="*/ 866 w 1140"/>
                  <a:gd name="T3" fmla="*/ 1314 h 925"/>
                  <a:gd name="T4" fmla="*/ 889 w 1140"/>
                  <a:gd name="T5" fmla="*/ 1348 h 925"/>
                  <a:gd name="T6" fmla="*/ 903 w 1140"/>
                  <a:gd name="T7" fmla="*/ 1355 h 925"/>
                  <a:gd name="T8" fmla="*/ 923 w 1140"/>
                  <a:gd name="T9" fmla="*/ 1355 h 925"/>
                  <a:gd name="T10" fmla="*/ 965 w 1140"/>
                  <a:gd name="T11" fmla="*/ 1314 h 9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40" h="925">
                    <a:moveTo>
                      <a:pt x="965" y="860"/>
                    </a:moveTo>
                    <a:lnTo>
                      <a:pt x="866" y="860"/>
                    </a:lnTo>
                    <a:lnTo>
                      <a:pt x="889" y="894"/>
                    </a:lnTo>
                    <a:lnTo>
                      <a:pt x="903" y="901"/>
                    </a:lnTo>
                    <a:lnTo>
                      <a:pt x="923" y="901"/>
                    </a:lnTo>
                    <a:lnTo>
                      <a:pt x="965" y="8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44" name="Freeform 40"/>
              <p:cNvSpPr>
                <a:spLocks/>
              </p:cNvSpPr>
              <p:nvPr/>
            </p:nvSpPr>
            <p:spPr bwMode="auto">
              <a:xfrm>
                <a:off x="205" y="454"/>
                <a:ext cx="1140" cy="925"/>
              </a:xfrm>
              <a:custGeom>
                <a:avLst/>
                <a:gdLst>
                  <a:gd name="T0" fmla="*/ 1060 w 1140"/>
                  <a:gd name="T1" fmla="*/ 1298 h 925"/>
                  <a:gd name="T2" fmla="*/ 968 w 1140"/>
                  <a:gd name="T3" fmla="*/ 1298 h 925"/>
                  <a:gd name="T4" fmla="*/ 988 w 1140"/>
                  <a:gd name="T5" fmla="*/ 1318 h 925"/>
                  <a:gd name="T6" fmla="*/ 1000 w 1140"/>
                  <a:gd name="T7" fmla="*/ 1321 h 925"/>
                  <a:gd name="T8" fmla="*/ 1024 w 1140"/>
                  <a:gd name="T9" fmla="*/ 1321 h 925"/>
                  <a:gd name="T10" fmla="*/ 1037 w 1140"/>
                  <a:gd name="T11" fmla="*/ 1318 h 925"/>
                  <a:gd name="T12" fmla="*/ 1046 w 1140"/>
                  <a:gd name="T13" fmla="*/ 1312 h 925"/>
                  <a:gd name="T14" fmla="*/ 1060 w 1140"/>
                  <a:gd name="T15" fmla="*/ 1298 h 925"/>
                  <a:gd name="T16" fmla="*/ 1060 w 1140"/>
                  <a:gd name="T17" fmla="*/ 1298 h 9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40" h="925">
                    <a:moveTo>
                      <a:pt x="1060" y="844"/>
                    </a:moveTo>
                    <a:lnTo>
                      <a:pt x="968" y="844"/>
                    </a:lnTo>
                    <a:lnTo>
                      <a:pt x="988" y="864"/>
                    </a:lnTo>
                    <a:lnTo>
                      <a:pt x="1000" y="867"/>
                    </a:lnTo>
                    <a:lnTo>
                      <a:pt x="1024" y="867"/>
                    </a:lnTo>
                    <a:lnTo>
                      <a:pt x="1037" y="864"/>
                    </a:lnTo>
                    <a:lnTo>
                      <a:pt x="1046" y="858"/>
                    </a:lnTo>
                    <a:lnTo>
                      <a:pt x="1060" y="8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45" name="Freeform 39"/>
              <p:cNvSpPr>
                <a:spLocks/>
              </p:cNvSpPr>
              <p:nvPr/>
            </p:nvSpPr>
            <p:spPr bwMode="auto">
              <a:xfrm>
                <a:off x="205" y="454"/>
                <a:ext cx="1140" cy="925"/>
              </a:xfrm>
              <a:custGeom>
                <a:avLst/>
                <a:gdLst>
                  <a:gd name="T0" fmla="*/ 1139 w 1140"/>
                  <a:gd name="T1" fmla="*/ 1177 h 925"/>
                  <a:gd name="T2" fmla="*/ 664 w 1140"/>
                  <a:gd name="T3" fmla="*/ 1177 h 925"/>
                  <a:gd name="T4" fmla="*/ 673 w 1140"/>
                  <a:gd name="T5" fmla="*/ 1177 h 925"/>
                  <a:gd name="T6" fmla="*/ 694 w 1140"/>
                  <a:gd name="T7" fmla="*/ 1181 h 925"/>
                  <a:gd name="T8" fmla="*/ 710 w 1140"/>
                  <a:gd name="T9" fmla="*/ 1193 h 925"/>
                  <a:gd name="T10" fmla="*/ 722 w 1140"/>
                  <a:gd name="T11" fmla="*/ 1215 h 925"/>
                  <a:gd name="T12" fmla="*/ 727 w 1140"/>
                  <a:gd name="T13" fmla="*/ 1233 h 925"/>
                  <a:gd name="T14" fmla="*/ 726 w 1140"/>
                  <a:gd name="T15" fmla="*/ 1253 h 925"/>
                  <a:gd name="T16" fmla="*/ 724 w 1140"/>
                  <a:gd name="T17" fmla="*/ 1258 h 925"/>
                  <a:gd name="T18" fmla="*/ 722 w 1140"/>
                  <a:gd name="T19" fmla="*/ 1262 h 925"/>
                  <a:gd name="T20" fmla="*/ 734 w 1140"/>
                  <a:gd name="T21" fmla="*/ 1257 h 925"/>
                  <a:gd name="T22" fmla="*/ 745 w 1140"/>
                  <a:gd name="T23" fmla="*/ 1255 h 925"/>
                  <a:gd name="T24" fmla="*/ 1069 w 1140"/>
                  <a:gd name="T25" fmla="*/ 1255 h 925"/>
                  <a:gd name="T26" fmla="*/ 1069 w 1140"/>
                  <a:gd name="T27" fmla="*/ 1240 h 925"/>
                  <a:gd name="T28" fmla="*/ 1070 w 1140"/>
                  <a:gd name="T29" fmla="*/ 1223 h 925"/>
                  <a:gd name="T30" fmla="*/ 1120 w 1140"/>
                  <a:gd name="T31" fmla="*/ 1223 h 925"/>
                  <a:gd name="T32" fmla="*/ 1122 w 1140"/>
                  <a:gd name="T33" fmla="*/ 1221 h 925"/>
                  <a:gd name="T34" fmla="*/ 1130 w 1140"/>
                  <a:gd name="T35" fmla="*/ 1209 h 925"/>
                  <a:gd name="T36" fmla="*/ 1137 w 1140"/>
                  <a:gd name="T37" fmla="*/ 1193 h 925"/>
                  <a:gd name="T38" fmla="*/ 1139 w 1140"/>
                  <a:gd name="T39" fmla="*/ 1177 h 9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40" h="925">
                    <a:moveTo>
                      <a:pt x="1139" y="723"/>
                    </a:moveTo>
                    <a:lnTo>
                      <a:pt x="664" y="723"/>
                    </a:lnTo>
                    <a:lnTo>
                      <a:pt x="673" y="723"/>
                    </a:lnTo>
                    <a:lnTo>
                      <a:pt x="694" y="727"/>
                    </a:lnTo>
                    <a:lnTo>
                      <a:pt x="710" y="739"/>
                    </a:lnTo>
                    <a:lnTo>
                      <a:pt x="722" y="761"/>
                    </a:lnTo>
                    <a:lnTo>
                      <a:pt x="727" y="779"/>
                    </a:lnTo>
                    <a:lnTo>
                      <a:pt x="726" y="799"/>
                    </a:lnTo>
                    <a:lnTo>
                      <a:pt x="724" y="804"/>
                    </a:lnTo>
                    <a:lnTo>
                      <a:pt x="722" y="808"/>
                    </a:lnTo>
                    <a:lnTo>
                      <a:pt x="734" y="803"/>
                    </a:lnTo>
                    <a:lnTo>
                      <a:pt x="745" y="801"/>
                    </a:lnTo>
                    <a:lnTo>
                      <a:pt x="1069" y="801"/>
                    </a:lnTo>
                    <a:lnTo>
                      <a:pt x="1069" y="786"/>
                    </a:lnTo>
                    <a:lnTo>
                      <a:pt x="1070" y="769"/>
                    </a:lnTo>
                    <a:lnTo>
                      <a:pt x="1120" y="769"/>
                    </a:lnTo>
                    <a:lnTo>
                      <a:pt x="1122" y="767"/>
                    </a:lnTo>
                    <a:lnTo>
                      <a:pt x="1130" y="755"/>
                    </a:lnTo>
                    <a:lnTo>
                      <a:pt x="1137" y="739"/>
                    </a:lnTo>
                    <a:lnTo>
                      <a:pt x="1139" y="7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46" name="Freeform 38"/>
              <p:cNvSpPr>
                <a:spLocks/>
              </p:cNvSpPr>
              <p:nvPr/>
            </p:nvSpPr>
            <p:spPr bwMode="auto">
              <a:xfrm>
                <a:off x="205" y="454"/>
                <a:ext cx="1140" cy="925"/>
              </a:xfrm>
              <a:custGeom>
                <a:avLst/>
                <a:gdLst>
                  <a:gd name="T0" fmla="*/ 1120 w 1140"/>
                  <a:gd name="T1" fmla="*/ 1223 h 925"/>
                  <a:gd name="T2" fmla="*/ 1070 w 1140"/>
                  <a:gd name="T3" fmla="*/ 1223 h 925"/>
                  <a:gd name="T4" fmla="*/ 1086 w 1140"/>
                  <a:gd name="T5" fmla="*/ 1227 h 925"/>
                  <a:gd name="T6" fmla="*/ 1091 w 1140"/>
                  <a:gd name="T7" fmla="*/ 1228 h 925"/>
                  <a:gd name="T8" fmla="*/ 1110 w 1140"/>
                  <a:gd name="T9" fmla="*/ 1228 h 925"/>
                  <a:gd name="T10" fmla="*/ 1120 w 1140"/>
                  <a:gd name="T11" fmla="*/ 1223 h 9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40" h="925">
                    <a:moveTo>
                      <a:pt x="1120" y="769"/>
                    </a:moveTo>
                    <a:lnTo>
                      <a:pt x="1070" y="769"/>
                    </a:lnTo>
                    <a:lnTo>
                      <a:pt x="1086" y="773"/>
                    </a:lnTo>
                    <a:lnTo>
                      <a:pt x="1091" y="774"/>
                    </a:lnTo>
                    <a:lnTo>
                      <a:pt x="1110" y="774"/>
                    </a:lnTo>
                    <a:lnTo>
                      <a:pt x="1120" y="7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47" name="Freeform 37"/>
              <p:cNvSpPr>
                <a:spLocks/>
              </p:cNvSpPr>
              <p:nvPr/>
            </p:nvSpPr>
            <p:spPr bwMode="auto">
              <a:xfrm>
                <a:off x="205" y="454"/>
                <a:ext cx="1140" cy="925"/>
              </a:xfrm>
              <a:custGeom>
                <a:avLst/>
                <a:gdLst>
                  <a:gd name="T0" fmla="*/ 1090 w 1140"/>
                  <a:gd name="T1" fmla="*/ 1090 h 925"/>
                  <a:gd name="T2" fmla="*/ 599 w 1140"/>
                  <a:gd name="T3" fmla="*/ 1090 h 925"/>
                  <a:gd name="T4" fmla="*/ 619 w 1140"/>
                  <a:gd name="T5" fmla="*/ 1094 h 925"/>
                  <a:gd name="T6" fmla="*/ 635 w 1140"/>
                  <a:gd name="T7" fmla="*/ 1106 h 925"/>
                  <a:gd name="T8" fmla="*/ 647 w 1140"/>
                  <a:gd name="T9" fmla="*/ 1128 h 925"/>
                  <a:gd name="T10" fmla="*/ 652 w 1140"/>
                  <a:gd name="T11" fmla="*/ 1145 h 925"/>
                  <a:gd name="T12" fmla="*/ 650 w 1140"/>
                  <a:gd name="T13" fmla="*/ 1169 h 925"/>
                  <a:gd name="T14" fmla="*/ 647 w 1140"/>
                  <a:gd name="T15" fmla="*/ 1177 h 925"/>
                  <a:gd name="T16" fmla="*/ 643 w 1140"/>
                  <a:gd name="T17" fmla="*/ 1184 h 925"/>
                  <a:gd name="T18" fmla="*/ 654 w 1140"/>
                  <a:gd name="T19" fmla="*/ 1180 h 925"/>
                  <a:gd name="T20" fmla="*/ 664 w 1140"/>
                  <a:gd name="T21" fmla="*/ 1177 h 925"/>
                  <a:gd name="T22" fmla="*/ 1139 w 1140"/>
                  <a:gd name="T23" fmla="*/ 1177 h 925"/>
                  <a:gd name="T24" fmla="*/ 1140 w 1140"/>
                  <a:gd name="T25" fmla="*/ 1174 h 925"/>
                  <a:gd name="T26" fmla="*/ 1140 w 1140"/>
                  <a:gd name="T27" fmla="*/ 1153 h 925"/>
                  <a:gd name="T28" fmla="*/ 1137 w 1140"/>
                  <a:gd name="T29" fmla="*/ 1132 h 925"/>
                  <a:gd name="T30" fmla="*/ 1114 w 1140"/>
                  <a:gd name="T31" fmla="*/ 1132 h 925"/>
                  <a:gd name="T32" fmla="*/ 1107 w 1140"/>
                  <a:gd name="T33" fmla="*/ 1120 h 925"/>
                  <a:gd name="T34" fmla="*/ 1101 w 1140"/>
                  <a:gd name="T35" fmla="*/ 1109 h 925"/>
                  <a:gd name="T36" fmla="*/ 1097 w 1140"/>
                  <a:gd name="T37" fmla="*/ 1103 h 925"/>
                  <a:gd name="T38" fmla="*/ 1090 w 1140"/>
                  <a:gd name="T39" fmla="*/ 1090 h 9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40" h="925">
                    <a:moveTo>
                      <a:pt x="1090" y="636"/>
                    </a:moveTo>
                    <a:lnTo>
                      <a:pt x="599" y="636"/>
                    </a:lnTo>
                    <a:lnTo>
                      <a:pt x="619" y="640"/>
                    </a:lnTo>
                    <a:lnTo>
                      <a:pt x="635" y="652"/>
                    </a:lnTo>
                    <a:lnTo>
                      <a:pt x="647" y="674"/>
                    </a:lnTo>
                    <a:lnTo>
                      <a:pt x="652" y="691"/>
                    </a:lnTo>
                    <a:lnTo>
                      <a:pt x="650" y="715"/>
                    </a:lnTo>
                    <a:lnTo>
                      <a:pt x="647" y="723"/>
                    </a:lnTo>
                    <a:lnTo>
                      <a:pt x="643" y="730"/>
                    </a:lnTo>
                    <a:lnTo>
                      <a:pt x="654" y="726"/>
                    </a:lnTo>
                    <a:lnTo>
                      <a:pt x="664" y="723"/>
                    </a:lnTo>
                    <a:lnTo>
                      <a:pt x="1139" y="723"/>
                    </a:lnTo>
                    <a:lnTo>
                      <a:pt x="1140" y="720"/>
                    </a:lnTo>
                    <a:lnTo>
                      <a:pt x="1140" y="699"/>
                    </a:lnTo>
                    <a:lnTo>
                      <a:pt x="1137" y="678"/>
                    </a:lnTo>
                    <a:lnTo>
                      <a:pt x="1114" y="678"/>
                    </a:lnTo>
                    <a:lnTo>
                      <a:pt x="1107" y="666"/>
                    </a:lnTo>
                    <a:lnTo>
                      <a:pt x="1101" y="655"/>
                    </a:lnTo>
                    <a:lnTo>
                      <a:pt x="1097" y="649"/>
                    </a:lnTo>
                    <a:lnTo>
                      <a:pt x="1090" y="6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48" name="Freeform 36"/>
              <p:cNvSpPr>
                <a:spLocks/>
              </p:cNvSpPr>
              <p:nvPr/>
            </p:nvSpPr>
            <p:spPr bwMode="auto">
              <a:xfrm>
                <a:off x="205" y="454"/>
                <a:ext cx="1140" cy="925"/>
              </a:xfrm>
              <a:custGeom>
                <a:avLst/>
                <a:gdLst>
                  <a:gd name="T0" fmla="*/ 1133 w 1140"/>
                  <a:gd name="T1" fmla="*/ 1130 h 925"/>
                  <a:gd name="T2" fmla="*/ 1129 w 1140"/>
                  <a:gd name="T3" fmla="*/ 1132 h 925"/>
                  <a:gd name="T4" fmla="*/ 1137 w 1140"/>
                  <a:gd name="T5" fmla="*/ 1132 h 925"/>
                  <a:gd name="T6" fmla="*/ 1137 w 1140"/>
                  <a:gd name="T7" fmla="*/ 1132 h 925"/>
                  <a:gd name="T8" fmla="*/ 1133 w 1140"/>
                  <a:gd name="T9" fmla="*/ 1130 h 9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0" h="925">
                    <a:moveTo>
                      <a:pt x="1133" y="676"/>
                    </a:moveTo>
                    <a:lnTo>
                      <a:pt x="1129" y="678"/>
                    </a:lnTo>
                    <a:lnTo>
                      <a:pt x="1137" y="678"/>
                    </a:lnTo>
                    <a:lnTo>
                      <a:pt x="1133" y="6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49" name="Freeform 35"/>
              <p:cNvSpPr>
                <a:spLocks/>
              </p:cNvSpPr>
              <p:nvPr/>
            </p:nvSpPr>
            <p:spPr bwMode="auto">
              <a:xfrm>
                <a:off x="205" y="454"/>
                <a:ext cx="1140" cy="925"/>
              </a:xfrm>
              <a:custGeom>
                <a:avLst/>
                <a:gdLst>
                  <a:gd name="T0" fmla="*/ 1032 w 1140"/>
                  <a:gd name="T1" fmla="*/ 1002 h 925"/>
                  <a:gd name="T2" fmla="*/ 534 w 1140"/>
                  <a:gd name="T3" fmla="*/ 1002 h 925"/>
                  <a:gd name="T4" fmla="*/ 555 w 1140"/>
                  <a:gd name="T5" fmla="*/ 1005 h 925"/>
                  <a:gd name="T6" fmla="*/ 572 w 1140"/>
                  <a:gd name="T7" fmla="*/ 1016 h 925"/>
                  <a:gd name="T8" fmla="*/ 585 w 1140"/>
                  <a:gd name="T9" fmla="*/ 1039 h 925"/>
                  <a:gd name="T10" fmla="*/ 589 w 1140"/>
                  <a:gd name="T11" fmla="*/ 1056 h 925"/>
                  <a:gd name="T12" fmla="*/ 588 w 1140"/>
                  <a:gd name="T13" fmla="*/ 1078 h 925"/>
                  <a:gd name="T14" fmla="*/ 585 w 1140"/>
                  <a:gd name="T15" fmla="*/ 1085 h 925"/>
                  <a:gd name="T16" fmla="*/ 582 w 1140"/>
                  <a:gd name="T17" fmla="*/ 1092 h 925"/>
                  <a:gd name="T18" fmla="*/ 587 w 1140"/>
                  <a:gd name="T19" fmla="*/ 1091 h 925"/>
                  <a:gd name="T20" fmla="*/ 593 w 1140"/>
                  <a:gd name="T21" fmla="*/ 1090 h 925"/>
                  <a:gd name="T22" fmla="*/ 1090 w 1140"/>
                  <a:gd name="T23" fmla="*/ 1090 h 925"/>
                  <a:gd name="T24" fmla="*/ 1086 w 1140"/>
                  <a:gd name="T25" fmla="*/ 1083 h 925"/>
                  <a:gd name="T26" fmla="*/ 1075 w 1140"/>
                  <a:gd name="T27" fmla="*/ 1067 h 925"/>
                  <a:gd name="T28" fmla="*/ 1065 w 1140"/>
                  <a:gd name="T29" fmla="*/ 1050 h 925"/>
                  <a:gd name="T30" fmla="*/ 1054 w 1140"/>
                  <a:gd name="T31" fmla="*/ 1033 h 925"/>
                  <a:gd name="T32" fmla="*/ 1042 w 1140"/>
                  <a:gd name="T33" fmla="*/ 1016 h 925"/>
                  <a:gd name="T34" fmla="*/ 1032 w 1140"/>
                  <a:gd name="T35" fmla="*/ 1002 h 9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40" h="925">
                    <a:moveTo>
                      <a:pt x="1032" y="548"/>
                    </a:moveTo>
                    <a:lnTo>
                      <a:pt x="534" y="548"/>
                    </a:lnTo>
                    <a:lnTo>
                      <a:pt x="555" y="551"/>
                    </a:lnTo>
                    <a:lnTo>
                      <a:pt x="572" y="562"/>
                    </a:lnTo>
                    <a:lnTo>
                      <a:pt x="585" y="585"/>
                    </a:lnTo>
                    <a:lnTo>
                      <a:pt x="589" y="602"/>
                    </a:lnTo>
                    <a:lnTo>
                      <a:pt x="588" y="624"/>
                    </a:lnTo>
                    <a:lnTo>
                      <a:pt x="585" y="631"/>
                    </a:lnTo>
                    <a:lnTo>
                      <a:pt x="582" y="638"/>
                    </a:lnTo>
                    <a:lnTo>
                      <a:pt x="587" y="637"/>
                    </a:lnTo>
                    <a:lnTo>
                      <a:pt x="593" y="636"/>
                    </a:lnTo>
                    <a:lnTo>
                      <a:pt x="1090" y="636"/>
                    </a:lnTo>
                    <a:lnTo>
                      <a:pt x="1086" y="629"/>
                    </a:lnTo>
                    <a:lnTo>
                      <a:pt x="1075" y="613"/>
                    </a:lnTo>
                    <a:lnTo>
                      <a:pt x="1065" y="596"/>
                    </a:lnTo>
                    <a:lnTo>
                      <a:pt x="1054" y="579"/>
                    </a:lnTo>
                    <a:lnTo>
                      <a:pt x="1042" y="562"/>
                    </a:lnTo>
                    <a:lnTo>
                      <a:pt x="1032" y="5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50" name="Freeform 34"/>
              <p:cNvSpPr>
                <a:spLocks/>
              </p:cNvSpPr>
              <p:nvPr/>
            </p:nvSpPr>
            <p:spPr bwMode="auto">
              <a:xfrm>
                <a:off x="205" y="454"/>
                <a:ext cx="1140" cy="925"/>
              </a:xfrm>
              <a:custGeom>
                <a:avLst/>
                <a:gdLst>
                  <a:gd name="T0" fmla="*/ 409 w 1140"/>
                  <a:gd name="T1" fmla="*/ 454 h 925"/>
                  <a:gd name="T2" fmla="*/ 0 w 1140"/>
                  <a:gd name="T3" fmla="*/ 454 h 925"/>
                  <a:gd name="T4" fmla="*/ 363 w 1140"/>
                  <a:gd name="T5" fmla="*/ 850 h 925"/>
                  <a:gd name="T6" fmla="*/ 387 w 1140"/>
                  <a:gd name="T7" fmla="*/ 878 h 925"/>
                  <a:gd name="T8" fmla="*/ 434 w 1140"/>
                  <a:gd name="T9" fmla="*/ 931 h 925"/>
                  <a:gd name="T10" fmla="*/ 456 w 1140"/>
                  <a:gd name="T11" fmla="*/ 965 h 925"/>
                  <a:gd name="T12" fmla="*/ 466 w 1140"/>
                  <a:gd name="T13" fmla="*/ 983 h 925"/>
                  <a:gd name="T14" fmla="*/ 477 w 1140"/>
                  <a:gd name="T15" fmla="*/ 1000 h 925"/>
                  <a:gd name="T16" fmla="*/ 488 w 1140"/>
                  <a:gd name="T17" fmla="*/ 1016 h 925"/>
                  <a:gd name="T18" fmla="*/ 494 w 1140"/>
                  <a:gd name="T19" fmla="*/ 1013 h 925"/>
                  <a:gd name="T20" fmla="*/ 498 w 1140"/>
                  <a:gd name="T21" fmla="*/ 1011 h 925"/>
                  <a:gd name="T22" fmla="*/ 509 w 1140"/>
                  <a:gd name="T23" fmla="*/ 1005 h 925"/>
                  <a:gd name="T24" fmla="*/ 522 w 1140"/>
                  <a:gd name="T25" fmla="*/ 1002 h 925"/>
                  <a:gd name="T26" fmla="*/ 1032 w 1140"/>
                  <a:gd name="T27" fmla="*/ 1002 h 925"/>
                  <a:gd name="T28" fmla="*/ 1031 w 1140"/>
                  <a:gd name="T29" fmla="*/ 999 h 925"/>
                  <a:gd name="T30" fmla="*/ 1023 w 1140"/>
                  <a:gd name="T31" fmla="*/ 989 h 925"/>
                  <a:gd name="T32" fmla="*/ 1018 w 1140"/>
                  <a:gd name="T33" fmla="*/ 981 h 925"/>
                  <a:gd name="T34" fmla="*/ 1006 w 1140"/>
                  <a:gd name="T35" fmla="*/ 964 h 925"/>
                  <a:gd name="T36" fmla="*/ 993 w 1140"/>
                  <a:gd name="T37" fmla="*/ 949 h 925"/>
                  <a:gd name="T38" fmla="*/ 974 w 1140"/>
                  <a:gd name="T39" fmla="*/ 936 h 925"/>
                  <a:gd name="T40" fmla="*/ 957 w 1140"/>
                  <a:gd name="T41" fmla="*/ 932 h 925"/>
                  <a:gd name="T42" fmla="*/ 942 w 1140"/>
                  <a:gd name="T43" fmla="*/ 930 h 925"/>
                  <a:gd name="T44" fmla="*/ 933 w 1140"/>
                  <a:gd name="T45" fmla="*/ 927 h 925"/>
                  <a:gd name="T46" fmla="*/ 915 w 1140"/>
                  <a:gd name="T47" fmla="*/ 921 h 925"/>
                  <a:gd name="T48" fmla="*/ 898 w 1140"/>
                  <a:gd name="T49" fmla="*/ 911 h 925"/>
                  <a:gd name="T50" fmla="*/ 897 w 1140"/>
                  <a:gd name="T51" fmla="*/ 910 h 925"/>
                  <a:gd name="T52" fmla="*/ 675 w 1140"/>
                  <a:gd name="T53" fmla="*/ 910 h 925"/>
                  <a:gd name="T54" fmla="*/ 613 w 1140"/>
                  <a:gd name="T55" fmla="*/ 882 h 925"/>
                  <a:gd name="T56" fmla="*/ 603 w 1140"/>
                  <a:gd name="T57" fmla="*/ 846 h 925"/>
                  <a:gd name="T58" fmla="*/ 606 w 1140"/>
                  <a:gd name="T59" fmla="*/ 828 h 925"/>
                  <a:gd name="T60" fmla="*/ 652 w 1140"/>
                  <a:gd name="T61" fmla="*/ 789 h 925"/>
                  <a:gd name="T62" fmla="*/ 683 w 1140"/>
                  <a:gd name="T63" fmla="*/ 777 h 925"/>
                  <a:gd name="T64" fmla="*/ 689 w 1140"/>
                  <a:gd name="T65" fmla="*/ 774 h 925"/>
                  <a:gd name="T66" fmla="*/ 705 w 1140"/>
                  <a:gd name="T67" fmla="*/ 763 h 925"/>
                  <a:gd name="T68" fmla="*/ 720 w 1140"/>
                  <a:gd name="T69" fmla="*/ 750 h 925"/>
                  <a:gd name="T70" fmla="*/ 735 w 1140"/>
                  <a:gd name="T71" fmla="*/ 736 h 925"/>
                  <a:gd name="T72" fmla="*/ 601 w 1140"/>
                  <a:gd name="T73" fmla="*/ 641 h 925"/>
                  <a:gd name="T74" fmla="*/ 585 w 1140"/>
                  <a:gd name="T75" fmla="*/ 630 h 925"/>
                  <a:gd name="T76" fmla="*/ 571 w 1140"/>
                  <a:gd name="T77" fmla="*/ 621 h 925"/>
                  <a:gd name="T78" fmla="*/ 567 w 1140"/>
                  <a:gd name="T79" fmla="*/ 617 h 925"/>
                  <a:gd name="T80" fmla="*/ 557 w 1140"/>
                  <a:gd name="T81" fmla="*/ 607 h 925"/>
                  <a:gd name="T82" fmla="*/ 409 w 1140"/>
                  <a:gd name="T83" fmla="*/ 454 h 9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140" h="925">
                    <a:moveTo>
                      <a:pt x="409" y="0"/>
                    </a:moveTo>
                    <a:lnTo>
                      <a:pt x="0" y="0"/>
                    </a:lnTo>
                    <a:lnTo>
                      <a:pt x="363" y="396"/>
                    </a:lnTo>
                    <a:lnTo>
                      <a:pt x="387" y="424"/>
                    </a:lnTo>
                    <a:lnTo>
                      <a:pt x="434" y="477"/>
                    </a:lnTo>
                    <a:lnTo>
                      <a:pt x="456" y="511"/>
                    </a:lnTo>
                    <a:lnTo>
                      <a:pt x="466" y="529"/>
                    </a:lnTo>
                    <a:lnTo>
                      <a:pt x="477" y="546"/>
                    </a:lnTo>
                    <a:lnTo>
                      <a:pt x="488" y="562"/>
                    </a:lnTo>
                    <a:lnTo>
                      <a:pt x="494" y="559"/>
                    </a:lnTo>
                    <a:lnTo>
                      <a:pt x="498" y="557"/>
                    </a:lnTo>
                    <a:lnTo>
                      <a:pt x="509" y="551"/>
                    </a:lnTo>
                    <a:lnTo>
                      <a:pt x="522" y="548"/>
                    </a:lnTo>
                    <a:lnTo>
                      <a:pt x="1032" y="548"/>
                    </a:lnTo>
                    <a:lnTo>
                      <a:pt x="1031" y="545"/>
                    </a:lnTo>
                    <a:lnTo>
                      <a:pt x="1023" y="535"/>
                    </a:lnTo>
                    <a:lnTo>
                      <a:pt x="1018" y="527"/>
                    </a:lnTo>
                    <a:lnTo>
                      <a:pt x="1006" y="510"/>
                    </a:lnTo>
                    <a:lnTo>
                      <a:pt x="993" y="495"/>
                    </a:lnTo>
                    <a:lnTo>
                      <a:pt x="974" y="482"/>
                    </a:lnTo>
                    <a:lnTo>
                      <a:pt x="957" y="478"/>
                    </a:lnTo>
                    <a:lnTo>
                      <a:pt x="942" y="476"/>
                    </a:lnTo>
                    <a:lnTo>
                      <a:pt x="933" y="473"/>
                    </a:lnTo>
                    <a:lnTo>
                      <a:pt x="915" y="467"/>
                    </a:lnTo>
                    <a:lnTo>
                      <a:pt x="898" y="457"/>
                    </a:lnTo>
                    <a:lnTo>
                      <a:pt x="897" y="456"/>
                    </a:lnTo>
                    <a:lnTo>
                      <a:pt x="675" y="456"/>
                    </a:lnTo>
                    <a:lnTo>
                      <a:pt x="613" y="428"/>
                    </a:lnTo>
                    <a:lnTo>
                      <a:pt x="603" y="392"/>
                    </a:lnTo>
                    <a:lnTo>
                      <a:pt x="606" y="374"/>
                    </a:lnTo>
                    <a:lnTo>
                      <a:pt x="652" y="335"/>
                    </a:lnTo>
                    <a:lnTo>
                      <a:pt x="683" y="323"/>
                    </a:lnTo>
                    <a:lnTo>
                      <a:pt x="689" y="320"/>
                    </a:lnTo>
                    <a:lnTo>
                      <a:pt x="705" y="309"/>
                    </a:lnTo>
                    <a:lnTo>
                      <a:pt x="720" y="296"/>
                    </a:lnTo>
                    <a:lnTo>
                      <a:pt x="735" y="282"/>
                    </a:lnTo>
                    <a:lnTo>
                      <a:pt x="601" y="187"/>
                    </a:lnTo>
                    <a:lnTo>
                      <a:pt x="585" y="176"/>
                    </a:lnTo>
                    <a:lnTo>
                      <a:pt x="571" y="167"/>
                    </a:lnTo>
                    <a:lnTo>
                      <a:pt x="567" y="163"/>
                    </a:lnTo>
                    <a:lnTo>
                      <a:pt x="557" y="153"/>
                    </a:lnTo>
                    <a:lnTo>
                      <a:pt x="40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51" name="Freeform 33"/>
              <p:cNvSpPr>
                <a:spLocks/>
              </p:cNvSpPr>
              <p:nvPr/>
            </p:nvSpPr>
            <p:spPr bwMode="auto">
              <a:xfrm>
                <a:off x="205" y="454"/>
                <a:ext cx="1140" cy="925"/>
              </a:xfrm>
              <a:custGeom>
                <a:avLst/>
                <a:gdLst>
                  <a:gd name="T0" fmla="*/ 826 w 1140"/>
                  <a:gd name="T1" fmla="*/ 850 h 925"/>
                  <a:gd name="T2" fmla="*/ 771 w 1140"/>
                  <a:gd name="T3" fmla="*/ 886 h 925"/>
                  <a:gd name="T4" fmla="*/ 709 w 1140"/>
                  <a:gd name="T5" fmla="*/ 906 h 925"/>
                  <a:gd name="T6" fmla="*/ 675 w 1140"/>
                  <a:gd name="T7" fmla="*/ 910 h 925"/>
                  <a:gd name="T8" fmla="*/ 897 w 1140"/>
                  <a:gd name="T9" fmla="*/ 910 h 925"/>
                  <a:gd name="T10" fmla="*/ 881 w 1140"/>
                  <a:gd name="T11" fmla="*/ 899 h 925"/>
                  <a:gd name="T12" fmla="*/ 868 w 1140"/>
                  <a:gd name="T13" fmla="*/ 887 h 925"/>
                  <a:gd name="T14" fmla="*/ 842 w 1140"/>
                  <a:gd name="T15" fmla="*/ 852 h 925"/>
                  <a:gd name="T16" fmla="*/ 837 w 1140"/>
                  <a:gd name="T17" fmla="*/ 850 h 925"/>
                  <a:gd name="T18" fmla="*/ 826 w 1140"/>
                  <a:gd name="T19" fmla="*/ 850 h 9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40" h="925">
                    <a:moveTo>
                      <a:pt x="826" y="396"/>
                    </a:moveTo>
                    <a:lnTo>
                      <a:pt x="771" y="432"/>
                    </a:lnTo>
                    <a:lnTo>
                      <a:pt x="709" y="452"/>
                    </a:lnTo>
                    <a:lnTo>
                      <a:pt x="675" y="456"/>
                    </a:lnTo>
                    <a:lnTo>
                      <a:pt x="897" y="456"/>
                    </a:lnTo>
                    <a:lnTo>
                      <a:pt x="881" y="445"/>
                    </a:lnTo>
                    <a:lnTo>
                      <a:pt x="868" y="433"/>
                    </a:lnTo>
                    <a:lnTo>
                      <a:pt x="842" y="398"/>
                    </a:lnTo>
                    <a:lnTo>
                      <a:pt x="837" y="396"/>
                    </a:lnTo>
                    <a:lnTo>
                      <a:pt x="826" y="3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9717" name="Group 28"/>
            <p:cNvGrpSpPr>
              <a:grpSpLocks/>
            </p:cNvGrpSpPr>
            <p:nvPr/>
          </p:nvGrpSpPr>
          <p:grpSpPr bwMode="auto">
            <a:xfrm>
              <a:off x="826" y="444"/>
              <a:ext cx="1092" cy="665"/>
              <a:chOff x="826" y="444"/>
              <a:chExt cx="1092" cy="665"/>
            </a:xfrm>
          </p:grpSpPr>
          <p:sp>
            <p:nvSpPr>
              <p:cNvPr id="29739" name="Freeform 31"/>
              <p:cNvSpPr>
                <a:spLocks/>
              </p:cNvSpPr>
              <p:nvPr/>
            </p:nvSpPr>
            <p:spPr bwMode="auto">
              <a:xfrm>
                <a:off x="826" y="444"/>
                <a:ext cx="1092" cy="665"/>
              </a:xfrm>
              <a:custGeom>
                <a:avLst/>
                <a:gdLst>
                  <a:gd name="T0" fmla="*/ 733 w 1092"/>
                  <a:gd name="T1" fmla="*/ 827 h 665"/>
                  <a:gd name="T2" fmla="*/ 216 w 1092"/>
                  <a:gd name="T3" fmla="*/ 827 h 665"/>
                  <a:gd name="T4" fmla="*/ 218 w 1092"/>
                  <a:gd name="T5" fmla="*/ 827 h 665"/>
                  <a:gd name="T6" fmla="*/ 220 w 1092"/>
                  <a:gd name="T7" fmla="*/ 828 h 665"/>
                  <a:gd name="T8" fmla="*/ 235 w 1092"/>
                  <a:gd name="T9" fmla="*/ 838 h 665"/>
                  <a:gd name="T10" fmla="*/ 249 w 1092"/>
                  <a:gd name="T11" fmla="*/ 855 h 665"/>
                  <a:gd name="T12" fmla="*/ 260 w 1092"/>
                  <a:gd name="T13" fmla="*/ 870 h 665"/>
                  <a:gd name="T14" fmla="*/ 264 w 1092"/>
                  <a:gd name="T15" fmla="*/ 873 h 665"/>
                  <a:gd name="T16" fmla="*/ 315 w 1092"/>
                  <a:gd name="T17" fmla="*/ 905 h 665"/>
                  <a:gd name="T18" fmla="*/ 338 w 1092"/>
                  <a:gd name="T19" fmla="*/ 909 h 665"/>
                  <a:gd name="T20" fmla="*/ 356 w 1092"/>
                  <a:gd name="T21" fmla="*/ 913 h 665"/>
                  <a:gd name="T22" fmla="*/ 402 w 1092"/>
                  <a:gd name="T23" fmla="*/ 954 h 665"/>
                  <a:gd name="T24" fmla="*/ 417 w 1092"/>
                  <a:gd name="T25" fmla="*/ 974 h 665"/>
                  <a:gd name="T26" fmla="*/ 420 w 1092"/>
                  <a:gd name="T27" fmla="*/ 978 h 665"/>
                  <a:gd name="T28" fmla="*/ 454 w 1092"/>
                  <a:gd name="T29" fmla="*/ 1028 h 665"/>
                  <a:gd name="T30" fmla="*/ 492 w 1092"/>
                  <a:gd name="T31" fmla="*/ 1089 h 665"/>
                  <a:gd name="T32" fmla="*/ 502 w 1092"/>
                  <a:gd name="T33" fmla="*/ 1107 h 665"/>
                  <a:gd name="T34" fmla="*/ 504 w 1092"/>
                  <a:gd name="T35" fmla="*/ 1109 h 665"/>
                  <a:gd name="T36" fmla="*/ 537 w 1092"/>
                  <a:gd name="T37" fmla="*/ 1050 h 665"/>
                  <a:gd name="T38" fmla="*/ 544 w 1092"/>
                  <a:gd name="T39" fmla="*/ 1042 h 665"/>
                  <a:gd name="T40" fmla="*/ 558 w 1092"/>
                  <a:gd name="T41" fmla="*/ 1025 h 665"/>
                  <a:gd name="T42" fmla="*/ 570 w 1092"/>
                  <a:gd name="T43" fmla="*/ 1010 h 665"/>
                  <a:gd name="T44" fmla="*/ 584 w 1092"/>
                  <a:gd name="T45" fmla="*/ 992 h 665"/>
                  <a:gd name="T46" fmla="*/ 596 w 1092"/>
                  <a:gd name="T47" fmla="*/ 977 h 665"/>
                  <a:gd name="T48" fmla="*/ 608 w 1092"/>
                  <a:gd name="T49" fmla="*/ 963 h 665"/>
                  <a:gd name="T50" fmla="*/ 621 w 1092"/>
                  <a:gd name="T51" fmla="*/ 948 h 665"/>
                  <a:gd name="T52" fmla="*/ 634 w 1092"/>
                  <a:gd name="T53" fmla="*/ 935 h 665"/>
                  <a:gd name="T54" fmla="*/ 642 w 1092"/>
                  <a:gd name="T55" fmla="*/ 925 h 665"/>
                  <a:gd name="T56" fmla="*/ 647 w 1092"/>
                  <a:gd name="T57" fmla="*/ 920 h 665"/>
                  <a:gd name="T58" fmla="*/ 677 w 1092"/>
                  <a:gd name="T59" fmla="*/ 887 h 665"/>
                  <a:gd name="T60" fmla="*/ 733 w 1092"/>
                  <a:gd name="T61" fmla="*/ 827 h 66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92" h="665">
                    <a:moveTo>
                      <a:pt x="733" y="383"/>
                    </a:moveTo>
                    <a:lnTo>
                      <a:pt x="216" y="383"/>
                    </a:lnTo>
                    <a:lnTo>
                      <a:pt x="218" y="383"/>
                    </a:lnTo>
                    <a:lnTo>
                      <a:pt x="220" y="384"/>
                    </a:lnTo>
                    <a:lnTo>
                      <a:pt x="235" y="394"/>
                    </a:lnTo>
                    <a:lnTo>
                      <a:pt x="249" y="411"/>
                    </a:lnTo>
                    <a:lnTo>
                      <a:pt x="260" y="426"/>
                    </a:lnTo>
                    <a:lnTo>
                      <a:pt x="264" y="429"/>
                    </a:lnTo>
                    <a:lnTo>
                      <a:pt x="315" y="461"/>
                    </a:lnTo>
                    <a:lnTo>
                      <a:pt x="338" y="465"/>
                    </a:lnTo>
                    <a:lnTo>
                      <a:pt x="356" y="469"/>
                    </a:lnTo>
                    <a:lnTo>
                      <a:pt x="402" y="510"/>
                    </a:lnTo>
                    <a:lnTo>
                      <a:pt x="417" y="530"/>
                    </a:lnTo>
                    <a:lnTo>
                      <a:pt x="420" y="534"/>
                    </a:lnTo>
                    <a:lnTo>
                      <a:pt x="454" y="584"/>
                    </a:lnTo>
                    <a:lnTo>
                      <a:pt x="492" y="645"/>
                    </a:lnTo>
                    <a:lnTo>
                      <a:pt x="502" y="663"/>
                    </a:lnTo>
                    <a:lnTo>
                      <a:pt x="504" y="665"/>
                    </a:lnTo>
                    <a:lnTo>
                      <a:pt x="537" y="606"/>
                    </a:lnTo>
                    <a:lnTo>
                      <a:pt x="544" y="598"/>
                    </a:lnTo>
                    <a:lnTo>
                      <a:pt x="558" y="581"/>
                    </a:lnTo>
                    <a:lnTo>
                      <a:pt x="570" y="566"/>
                    </a:lnTo>
                    <a:lnTo>
                      <a:pt x="584" y="548"/>
                    </a:lnTo>
                    <a:lnTo>
                      <a:pt x="596" y="533"/>
                    </a:lnTo>
                    <a:lnTo>
                      <a:pt x="608" y="519"/>
                    </a:lnTo>
                    <a:lnTo>
                      <a:pt x="621" y="504"/>
                    </a:lnTo>
                    <a:lnTo>
                      <a:pt x="634" y="491"/>
                    </a:lnTo>
                    <a:lnTo>
                      <a:pt x="642" y="481"/>
                    </a:lnTo>
                    <a:lnTo>
                      <a:pt x="647" y="476"/>
                    </a:lnTo>
                    <a:lnTo>
                      <a:pt x="677" y="443"/>
                    </a:lnTo>
                    <a:lnTo>
                      <a:pt x="733" y="3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40" name="Freeform 30"/>
              <p:cNvSpPr>
                <a:spLocks/>
              </p:cNvSpPr>
              <p:nvPr/>
            </p:nvSpPr>
            <p:spPr bwMode="auto">
              <a:xfrm>
                <a:off x="826" y="444"/>
                <a:ext cx="1092" cy="665"/>
              </a:xfrm>
              <a:custGeom>
                <a:avLst/>
                <a:gdLst>
                  <a:gd name="T0" fmla="*/ 282 w 1092"/>
                  <a:gd name="T1" fmla="*/ 656 h 665"/>
                  <a:gd name="T2" fmla="*/ 219 w 1092"/>
                  <a:gd name="T3" fmla="*/ 672 h 665"/>
                  <a:gd name="T4" fmla="*/ 170 w 1092"/>
                  <a:gd name="T5" fmla="*/ 709 h 665"/>
                  <a:gd name="T6" fmla="*/ 143 w 1092"/>
                  <a:gd name="T7" fmla="*/ 736 h 665"/>
                  <a:gd name="T8" fmla="*/ 129 w 1092"/>
                  <a:gd name="T9" fmla="*/ 751 h 665"/>
                  <a:gd name="T10" fmla="*/ 83 w 1092"/>
                  <a:gd name="T11" fmla="*/ 790 h 665"/>
                  <a:gd name="T12" fmla="*/ 51 w 1092"/>
                  <a:gd name="T13" fmla="*/ 806 h 665"/>
                  <a:gd name="T14" fmla="*/ 31 w 1092"/>
                  <a:gd name="T15" fmla="*/ 814 h 665"/>
                  <a:gd name="T16" fmla="*/ 13 w 1092"/>
                  <a:gd name="T17" fmla="*/ 824 h 665"/>
                  <a:gd name="T18" fmla="*/ 0 w 1092"/>
                  <a:gd name="T19" fmla="*/ 842 h 665"/>
                  <a:gd name="T20" fmla="*/ 0 w 1092"/>
                  <a:gd name="T21" fmla="*/ 850 h 665"/>
                  <a:gd name="T22" fmla="*/ 3 w 1092"/>
                  <a:gd name="T23" fmla="*/ 859 h 665"/>
                  <a:gd name="T24" fmla="*/ 10 w 1092"/>
                  <a:gd name="T25" fmla="*/ 872 h 665"/>
                  <a:gd name="T26" fmla="*/ 22 w 1092"/>
                  <a:gd name="T27" fmla="*/ 881 h 665"/>
                  <a:gd name="T28" fmla="*/ 39 w 1092"/>
                  <a:gd name="T29" fmla="*/ 886 h 665"/>
                  <a:gd name="T30" fmla="*/ 61 w 1092"/>
                  <a:gd name="T31" fmla="*/ 887 h 665"/>
                  <a:gd name="T32" fmla="*/ 88 w 1092"/>
                  <a:gd name="T33" fmla="*/ 883 h 665"/>
                  <a:gd name="T34" fmla="*/ 147 w 1092"/>
                  <a:gd name="T35" fmla="*/ 863 h 665"/>
                  <a:gd name="T36" fmla="*/ 170 w 1092"/>
                  <a:gd name="T37" fmla="*/ 849 h 665"/>
                  <a:gd name="T38" fmla="*/ 187 w 1092"/>
                  <a:gd name="T39" fmla="*/ 837 h 665"/>
                  <a:gd name="T40" fmla="*/ 206 w 1092"/>
                  <a:gd name="T41" fmla="*/ 828 h 665"/>
                  <a:gd name="T42" fmla="*/ 216 w 1092"/>
                  <a:gd name="T43" fmla="*/ 827 h 665"/>
                  <a:gd name="T44" fmla="*/ 733 w 1092"/>
                  <a:gd name="T45" fmla="*/ 827 h 665"/>
                  <a:gd name="T46" fmla="*/ 857 w 1092"/>
                  <a:gd name="T47" fmla="*/ 694 h 665"/>
                  <a:gd name="T48" fmla="*/ 394 w 1092"/>
                  <a:gd name="T49" fmla="*/ 694 h 665"/>
                  <a:gd name="T50" fmla="*/ 376 w 1092"/>
                  <a:gd name="T51" fmla="*/ 691 h 665"/>
                  <a:gd name="T52" fmla="*/ 357 w 1092"/>
                  <a:gd name="T53" fmla="*/ 684 h 665"/>
                  <a:gd name="T54" fmla="*/ 332 w 1092"/>
                  <a:gd name="T55" fmla="*/ 672 h 665"/>
                  <a:gd name="T56" fmla="*/ 312 w 1092"/>
                  <a:gd name="T57" fmla="*/ 663 h 665"/>
                  <a:gd name="T58" fmla="*/ 296 w 1092"/>
                  <a:gd name="T59" fmla="*/ 658 h 665"/>
                  <a:gd name="T60" fmla="*/ 282 w 1092"/>
                  <a:gd name="T61" fmla="*/ 656 h 66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92" h="665">
                    <a:moveTo>
                      <a:pt x="282" y="212"/>
                    </a:moveTo>
                    <a:lnTo>
                      <a:pt x="219" y="228"/>
                    </a:lnTo>
                    <a:lnTo>
                      <a:pt x="170" y="265"/>
                    </a:lnTo>
                    <a:lnTo>
                      <a:pt x="143" y="292"/>
                    </a:lnTo>
                    <a:lnTo>
                      <a:pt x="129" y="307"/>
                    </a:lnTo>
                    <a:lnTo>
                      <a:pt x="83" y="346"/>
                    </a:lnTo>
                    <a:lnTo>
                      <a:pt x="51" y="362"/>
                    </a:lnTo>
                    <a:lnTo>
                      <a:pt x="31" y="370"/>
                    </a:lnTo>
                    <a:lnTo>
                      <a:pt x="13" y="380"/>
                    </a:lnTo>
                    <a:lnTo>
                      <a:pt x="0" y="398"/>
                    </a:lnTo>
                    <a:lnTo>
                      <a:pt x="0" y="406"/>
                    </a:lnTo>
                    <a:lnTo>
                      <a:pt x="3" y="415"/>
                    </a:lnTo>
                    <a:lnTo>
                      <a:pt x="10" y="428"/>
                    </a:lnTo>
                    <a:lnTo>
                      <a:pt x="22" y="437"/>
                    </a:lnTo>
                    <a:lnTo>
                      <a:pt x="39" y="442"/>
                    </a:lnTo>
                    <a:lnTo>
                      <a:pt x="61" y="443"/>
                    </a:lnTo>
                    <a:lnTo>
                      <a:pt x="88" y="439"/>
                    </a:lnTo>
                    <a:lnTo>
                      <a:pt x="147" y="419"/>
                    </a:lnTo>
                    <a:lnTo>
                      <a:pt x="170" y="405"/>
                    </a:lnTo>
                    <a:lnTo>
                      <a:pt x="187" y="393"/>
                    </a:lnTo>
                    <a:lnTo>
                      <a:pt x="206" y="384"/>
                    </a:lnTo>
                    <a:lnTo>
                      <a:pt x="216" y="383"/>
                    </a:lnTo>
                    <a:lnTo>
                      <a:pt x="733" y="383"/>
                    </a:lnTo>
                    <a:lnTo>
                      <a:pt x="857" y="250"/>
                    </a:lnTo>
                    <a:lnTo>
                      <a:pt x="394" y="250"/>
                    </a:lnTo>
                    <a:lnTo>
                      <a:pt x="376" y="247"/>
                    </a:lnTo>
                    <a:lnTo>
                      <a:pt x="357" y="240"/>
                    </a:lnTo>
                    <a:lnTo>
                      <a:pt x="332" y="228"/>
                    </a:lnTo>
                    <a:lnTo>
                      <a:pt x="312" y="219"/>
                    </a:lnTo>
                    <a:lnTo>
                      <a:pt x="296" y="214"/>
                    </a:lnTo>
                    <a:lnTo>
                      <a:pt x="282" y="2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41" name="Freeform 29"/>
              <p:cNvSpPr>
                <a:spLocks/>
              </p:cNvSpPr>
              <p:nvPr/>
            </p:nvSpPr>
            <p:spPr bwMode="auto">
              <a:xfrm>
                <a:off x="826" y="444"/>
                <a:ext cx="1092" cy="665"/>
              </a:xfrm>
              <a:custGeom>
                <a:avLst/>
                <a:gdLst>
                  <a:gd name="T0" fmla="*/ 1092 w 1092"/>
                  <a:gd name="T1" fmla="*/ 444 h 665"/>
                  <a:gd name="T2" fmla="*/ 663 w 1092"/>
                  <a:gd name="T3" fmla="*/ 444 h 665"/>
                  <a:gd name="T4" fmla="*/ 654 w 1092"/>
                  <a:gd name="T5" fmla="*/ 457 h 665"/>
                  <a:gd name="T6" fmla="*/ 643 w 1092"/>
                  <a:gd name="T7" fmla="*/ 472 h 665"/>
                  <a:gd name="T8" fmla="*/ 600 w 1092"/>
                  <a:gd name="T9" fmla="*/ 523 h 665"/>
                  <a:gd name="T10" fmla="*/ 548 w 1092"/>
                  <a:gd name="T11" fmla="*/ 577 h 665"/>
                  <a:gd name="T12" fmla="*/ 494 w 1092"/>
                  <a:gd name="T13" fmla="*/ 627 h 665"/>
                  <a:gd name="T14" fmla="*/ 446 w 1092"/>
                  <a:gd name="T15" fmla="*/ 667 h 665"/>
                  <a:gd name="T16" fmla="*/ 398 w 1092"/>
                  <a:gd name="T17" fmla="*/ 694 h 665"/>
                  <a:gd name="T18" fmla="*/ 857 w 1092"/>
                  <a:gd name="T19" fmla="*/ 694 h 665"/>
                  <a:gd name="T20" fmla="*/ 893 w 1092"/>
                  <a:gd name="T21" fmla="*/ 656 h 665"/>
                  <a:gd name="T22" fmla="*/ 1092 w 1092"/>
                  <a:gd name="T23" fmla="*/ 444 h 66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92" h="665">
                    <a:moveTo>
                      <a:pt x="1092" y="0"/>
                    </a:moveTo>
                    <a:lnTo>
                      <a:pt x="663" y="0"/>
                    </a:lnTo>
                    <a:lnTo>
                      <a:pt x="654" y="13"/>
                    </a:lnTo>
                    <a:lnTo>
                      <a:pt x="643" y="28"/>
                    </a:lnTo>
                    <a:lnTo>
                      <a:pt x="600" y="79"/>
                    </a:lnTo>
                    <a:lnTo>
                      <a:pt x="548" y="133"/>
                    </a:lnTo>
                    <a:lnTo>
                      <a:pt x="494" y="183"/>
                    </a:lnTo>
                    <a:lnTo>
                      <a:pt x="446" y="223"/>
                    </a:lnTo>
                    <a:lnTo>
                      <a:pt x="398" y="250"/>
                    </a:lnTo>
                    <a:lnTo>
                      <a:pt x="857" y="250"/>
                    </a:lnTo>
                    <a:lnTo>
                      <a:pt x="893" y="212"/>
                    </a:lnTo>
                    <a:lnTo>
                      <a:pt x="109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9718" name="Group 26"/>
            <p:cNvGrpSpPr>
              <a:grpSpLocks/>
            </p:cNvGrpSpPr>
            <p:nvPr/>
          </p:nvGrpSpPr>
          <p:grpSpPr bwMode="auto">
            <a:xfrm>
              <a:off x="670" y="1025"/>
              <a:ext cx="107" cy="107"/>
              <a:chOff x="670" y="1025"/>
              <a:chExt cx="107" cy="107"/>
            </a:xfrm>
          </p:grpSpPr>
          <p:sp>
            <p:nvSpPr>
              <p:cNvPr id="29738" name="Freeform 27"/>
              <p:cNvSpPr>
                <a:spLocks/>
              </p:cNvSpPr>
              <p:nvPr/>
            </p:nvSpPr>
            <p:spPr bwMode="auto">
              <a:xfrm>
                <a:off x="670" y="1025"/>
                <a:ext cx="107" cy="107"/>
              </a:xfrm>
              <a:custGeom>
                <a:avLst/>
                <a:gdLst>
                  <a:gd name="T0" fmla="*/ 79 w 107"/>
                  <a:gd name="T1" fmla="*/ 1025 h 107"/>
                  <a:gd name="T2" fmla="*/ 59 w 107"/>
                  <a:gd name="T3" fmla="*/ 1025 h 107"/>
                  <a:gd name="T4" fmla="*/ 49 w 107"/>
                  <a:gd name="T5" fmla="*/ 1027 h 107"/>
                  <a:gd name="T6" fmla="*/ 3 w 107"/>
                  <a:gd name="T7" fmla="*/ 1066 h 107"/>
                  <a:gd name="T8" fmla="*/ 0 w 107"/>
                  <a:gd name="T9" fmla="*/ 1098 h 107"/>
                  <a:gd name="T10" fmla="*/ 7 w 107"/>
                  <a:gd name="T11" fmla="*/ 1117 h 107"/>
                  <a:gd name="T12" fmla="*/ 13 w 107"/>
                  <a:gd name="T13" fmla="*/ 1128 h 107"/>
                  <a:gd name="T14" fmla="*/ 18 w 107"/>
                  <a:gd name="T15" fmla="*/ 1131 h 107"/>
                  <a:gd name="T16" fmla="*/ 27 w 107"/>
                  <a:gd name="T17" fmla="*/ 1131 h 107"/>
                  <a:gd name="T18" fmla="*/ 84 w 107"/>
                  <a:gd name="T19" fmla="*/ 1101 h 107"/>
                  <a:gd name="T20" fmla="*/ 106 w 107"/>
                  <a:gd name="T21" fmla="*/ 1057 h 107"/>
                  <a:gd name="T22" fmla="*/ 105 w 107"/>
                  <a:gd name="T23" fmla="*/ 1049 h 107"/>
                  <a:gd name="T24" fmla="*/ 93 w 107"/>
                  <a:gd name="T25" fmla="*/ 1028 h 107"/>
                  <a:gd name="T26" fmla="*/ 79 w 107"/>
                  <a:gd name="T27" fmla="*/ 1025 h 10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7" h="107">
                    <a:moveTo>
                      <a:pt x="79" y="0"/>
                    </a:moveTo>
                    <a:lnTo>
                      <a:pt x="59" y="0"/>
                    </a:lnTo>
                    <a:lnTo>
                      <a:pt x="49" y="2"/>
                    </a:lnTo>
                    <a:lnTo>
                      <a:pt x="3" y="41"/>
                    </a:lnTo>
                    <a:lnTo>
                      <a:pt x="0" y="73"/>
                    </a:lnTo>
                    <a:lnTo>
                      <a:pt x="7" y="92"/>
                    </a:lnTo>
                    <a:lnTo>
                      <a:pt x="13" y="103"/>
                    </a:lnTo>
                    <a:lnTo>
                      <a:pt x="18" y="106"/>
                    </a:lnTo>
                    <a:lnTo>
                      <a:pt x="27" y="106"/>
                    </a:lnTo>
                    <a:lnTo>
                      <a:pt x="84" y="76"/>
                    </a:lnTo>
                    <a:lnTo>
                      <a:pt x="106" y="32"/>
                    </a:lnTo>
                    <a:lnTo>
                      <a:pt x="105" y="24"/>
                    </a:lnTo>
                    <a:lnTo>
                      <a:pt x="93" y="3"/>
                    </a:lnTo>
                    <a:lnTo>
                      <a:pt x="7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9719" name="Group 24"/>
            <p:cNvGrpSpPr>
              <a:grpSpLocks/>
            </p:cNvGrpSpPr>
            <p:nvPr/>
          </p:nvGrpSpPr>
          <p:grpSpPr bwMode="auto">
            <a:xfrm>
              <a:off x="715" y="1112"/>
              <a:ext cx="125" cy="119"/>
              <a:chOff x="715" y="1112"/>
              <a:chExt cx="125" cy="119"/>
            </a:xfrm>
          </p:grpSpPr>
          <p:sp>
            <p:nvSpPr>
              <p:cNvPr id="29737" name="Freeform 25"/>
              <p:cNvSpPr>
                <a:spLocks/>
              </p:cNvSpPr>
              <p:nvPr/>
            </p:nvSpPr>
            <p:spPr bwMode="auto">
              <a:xfrm>
                <a:off x="715" y="1112"/>
                <a:ext cx="125" cy="119"/>
              </a:xfrm>
              <a:custGeom>
                <a:avLst/>
                <a:gdLst>
                  <a:gd name="T0" fmla="*/ 101 w 125"/>
                  <a:gd name="T1" fmla="*/ 1112 h 119"/>
                  <a:gd name="T2" fmla="*/ 81 w 125"/>
                  <a:gd name="T3" fmla="*/ 1112 h 119"/>
                  <a:gd name="T4" fmla="*/ 71 w 125"/>
                  <a:gd name="T5" fmla="*/ 1115 h 119"/>
                  <a:gd name="T6" fmla="*/ 59 w 125"/>
                  <a:gd name="T7" fmla="*/ 1120 h 119"/>
                  <a:gd name="T8" fmla="*/ 57 w 125"/>
                  <a:gd name="T9" fmla="*/ 1121 h 119"/>
                  <a:gd name="T10" fmla="*/ 1 w 125"/>
                  <a:gd name="T11" fmla="*/ 1174 h 119"/>
                  <a:gd name="T12" fmla="*/ 0 w 125"/>
                  <a:gd name="T13" fmla="*/ 1194 h 119"/>
                  <a:gd name="T14" fmla="*/ 6 w 125"/>
                  <a:gd name="T15" fmla="*/ 1212 h 119"/>
                  <a:gd name="T16" fmla="*/ 17 w 125"/>
                  <a:gd name="T17" fmla="*/ 1227 h 119"/>
                  <a:gd name="T18" fmla="*/ 24 w 125"/>
                  <a:gd name="T19" fmla="*/ 1231 h 119"/>
                  <a:gd name="T20" fmla="*/ 33 w 125"/>
                  <a:gd name="T21" fmla="*/ 1231 h 119"/>
                  <a:gd name="T22" fmla="*/ 86 w 125"/>
                  <a:gd name="T23" fmla="*/ 1204 h 119"/>
                  <a:gd name="T24" fmla="*/ 124 w 125"/>
                  <a:gd name="T25" fmla="*/ 1146 h 119"/>
                  <a:gd name="T26" fmla="*/ 122 w 125"/>
                  <a:gd name="T27" fmla="*/ 1138 h 119"/>
                  <a:gd name="T28" fmla="*/ 111 w 125"/>
                  <a:gd name="T29" fmla="*/ 1118 h 119"/>
                  <a:gd name="T30" fmla="*/ 101 w 125"/>
                  <a:gd name="T31" fmla="*/ 1112 h 1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5" h="119">
                    <a:moveTo>
                      <a:pt x="101" y="0"/>
                    </a:moveTo>
                    <a:lnTo>
                      <a:pt x="81" y="0"/>
                    </a:lnTo>
                    <a:lnTo>
                      <a:pt x="71" y="3"/>
                    </a:lnTo>
                    <a:lnTo>
                      <a:pt x="59" y="8"/>
                    </a:lnTo>
                    <a:lnTo>
                      <a:pt x="57" y="9"/>
                    </a:lnTo>
                    <a:lnTo>
                      <a:pt x="1" y="62"/>
                    </a:lnTo>
                    <a:lnTo>
                      <a:pt x="0" y="82"/>
                    </a:lnTo>
                    <a:lnTo>
                      <a:pt x="6" y="100"/>
                    </a:lnTo>
                    <a:lnTo>
                      <a:pt x="17" y="115"/>
                    </a:lnTo>
                    <a:lnTo>
                      <a:pt x="24" y="119"/>
                    </a:lnTo>
                    <a:lnTo>
                      <a:pt x="33" y="119"/>
                    </a:lnTo>
                    <a:lnTo>
                      <a:pt x="86" y="92"/>
                    </a:lnTo>
                    <a:lnTo>
                      <a:pt x="124" y="34"/>
                    </a:lnTo>
                    <a:lnTo>
                      <a:pt x="122" y="26"/>
                    </a:lnTo>
                    <a:lnTo>
                      <a:pt x="111" y="6"/>
                    </a:lnTo>
                    <a:lnTo>
                      <a:pt x="10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9720" name="Group 22"/>
            <p:cNvGrpSpPr>
              <a:grpSpLocks/>
            </p:cNvGrpSpPr>
            <p:nvPr/>
          </p:nvGrpSpPr>
          <p:grpSpPr bwMode="auto">
            <a:xfrm>
              <a:off x="791" y="1200"/>
              <a:ext cx="124" cy="119"/>
              <a:chOff x="791" y="1200"/>
              <a:chExt cx="124" cy="119"/>
            </a:xfrm>
          </p:grpSpPr>
          <p:sp>
            <p:nvSpPr>
              <p:cNvPr id="29736" name="Freeform 23"/>
              <p:cNvSpPr>
                <a:spLocks/>
              </p:cNvSpPr>
              <p:nvPr/>
            </p:nvSpPr>
            <p:spPr bwMode="auto">
              <a:xfrm>
                <a:off x="791" y="1200"/>
                <a:ext cx="124" cy="119"/>
              </a:xfrm>
              <a:custGeom>
                <a:avLst/>
                <a:gdLst>
                  <a:gd name="T0" fmla="*/ 100 w 124"/>
                  <a:gd name="T1" fmla="*/ 1200 h 119"/>
                  <a:gd name="T2" fmla="*/ 78 w 124"/>
                  <a:gd name="T3" fmla="*/ 1200 h 119"/>
                  <a:gd name="T4" fmla="*/ 67 w 124"/>
                  <a:gd name="T5" fmla="*/ 1203 h 119"/>
                  <a:gd name="T6" fmla="*/ 5 w 124"/>
                  <a:gd name="T7" fmla="*/ 1251 h 119"/>
                  <a:gd name="T8" fmla="*/ 0 w 124"/>
                  <a:gd name="T9" fmla="*/ 1275 h 119"/>
                  <a:gd name="T10" fmla="*/ 2 w 124"/>
                  <a:gd name="T11" fmla="*/ 1292 h 119"/>
                  <a:gd name="T12" fmla="*/ 16 w 124"/>
                  <a:gd name="T13" fmla="*/ 1315 h 119"/>
                  <a:gd name="T14" fmla="*/ 23 w 124"/>
                  <a:gd name="T15" fmla="*/ 1319 h 119"/>
                  <a:gd name="T16" fmla="*/ 31 w 124"/>
                  <a:gd name="T17" fmla="*/ 1319 h 119"/>
                  <a:gd name="T18" fmla="*/ 85 w 124"/>
                  <a:gd name="T19" fmla="*/ 1291 h 119"/>
                  <a:gd name="T20" fmla="*/ 123 w 124"/>
                  <a:gd name="T21" fmla="*/ 1234 h 119"/>
                  <a:gd name="T22" fmla="*/ 121 w 124"/>
                  <a:gd name="T23" fmla="*/ 1225 h 119"/>
                  <a:gd name="T24" fmla="*/ 110 w 124"/>
                  <a:gd name="T25" fmla="*/ 1205 h 119"/>
                  <a:gd name="T26" fmla="*/ 100 w 124"/>
                  <a:gd name="T27" fmla="*/ 1200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4" h="119">
                    <a:moveTo>
                      <a:pt x="100" y="0"/>
                    </a:moveTo>
                    <a:lnTo>
                      <a:pt x="78" y="0"/>
                    </a:lnTo>
                    <a:lnTo>
                      <a:pt x="67" y="3"/>
                    </a:lnTo>
                    <a:lnTo>
                      <a:pt x="5" y="51"/>
                    </a:lnTo>
                    <a:lnTo>
                      <a:pt x="0" y="75"/>
                    </a:lnTo>
                    <a:lnTo>
                      <a:pt x="2" y="92"/>
                    </a:lnTo>
                    <a:lnTo>
                      <a:pt x="16" y="115"/>
                    </a:lnTo>
                    <a:lnTo>
                      <a:pt x="23" y="119"/>
                    </a:lnTo>
                    <a:lnTo>
                      <a:pt x="31" y="119"/>
                    </a:lnTo>
                    <a:lnTo>
                      <a:pt x="85" y="91"/>
                    </a:lnTo>
                    <a:lnTo>
                      <a:pt x="123" y="34"/>
                    </a:lnTo>
                    <a:lnTo>
                      <a:pt x="121" y="25"/>
                    </a:lnTo>
                    <a:lnTo>
                      <a:pt x="110" y="5"/>
                    </a:lnTo>
                    <a:lnTo>
                      <a:pt x="10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29721" name="Group 19"/>
            <p:cNvGrpSpPr>
              <a:grpSpLocks/>
            </p:cNvGrpSpPr>
            <p:nvPr/>
          </p:nvGrpSpPr>
          <p:grpSpPr bwMode="auto">
            <a:xfrm>
              <a:off x="872" y="1278"/>
              <a:ext cx="125" cy="119"/>
              <a:chOff x="872" y="1278"/>
              <a:chExt cx="125" cy="119"/>
            </a:xfrm>
          </p:grpSpPr>
          <p:sp>
            <p:nvSpPr>
              <p:cNvPr id="29734" name="Freeform 21"/>
              <p:cNvSpPr>
                <a:spLocks/>
              </p:cNvSpPr>
              <p:nvPr/>
            </p:nvSpPr>
            <p:spPr bwMode="auto">
              <a:xfrm>
                <a:off x="872" y="1278"/>
                <a:ext cx="125" cy="119"/>
              </a:xfrm>
              <a:custGeom>
                <a:avLst/>
                <a:gdLst>
                  <a:gd name="T0" fmla="*/ 101 w 125"/>
                  <a:gd name="T1" fmla="*/ 1278 h 119"/>
                  <a:gd name="T2" fmla="*/ 79 w 125"/>
                  <a:gd name="T3" fmla="*/ 1278 h 119"/>
                  <a:gd name="T4" fmla="*/ 67 w 125"/>
                  <a:gd name="T5" fmla="*/ 1281 h 119"/>
                  <a:gd name="T6" fmla="*/ 55 w 125"/>
                  <a:gd name="T7" fmla="*/ 1287 h 119"/>
                  <a:gd name="T8" fmla="*/ 53 w 125"/>
                  <a:gd name="T9" fmla="*/ 1288 h 119"/>
                  <a:gd name="T10" fmla="*/ 2 w 125"/>
                  <a:gd name="T11" fmla="*/ 1335 h 119"/>
                  <a:gd name="T12" fmla="*/ 0 w 125"/>
                  <a:gd name="T13" fmla="*/ 1357 h 119"/>
                  <a:gd name="T14" fmla="*/ 4 w 125"/>
                  <a:gd name="T15" fmla="*/ 1374 h 119"/>
                  <a:gd name="T16" fmla="*/ 16 w 125"/>
                  <a:gd name="T17" fmla="*/ 1392 h 119"/>
                  <a:gd name="T18" fmla="*/ 23 w 125"/>
                  <a:gd name="T19" fmla="*/ 1396 h 119"/>
                  <a:gd name="T20" fmla="*/ 32 w 125"/>
                  <a:gd name="T21" fmla="*/ 1396 h 119"/>
                  <a:gd name="T22" fmla="*/ 85 w 125"/>
                  <a:gd name="T23" fmla="*/ 1369 h 119"/>
                  <a:gd name="T24" fmla="*/ 90 w 125"/>
                  <a:gd name="T25" fmla="*/ 1365 h 119"/>
                  <a:gd name="T26" fmla="*/ 93 w 125"/>
                  <a:gd name="T27" fmla="*/ 1363 h 119"/>
                  <a:gd name="T28" fmla="*/ 124 w 125"/>
                  <a:gd name="T29" fmla="*/ 1312 h 119"/>
                  <a:gd name="T30" fmla="*/ 122 w 125"/>
                  <a:gd name="T31" fmla="*/ 1303 h 119"/>
                  <a:gd name="T32" fmla="*/ 110 w 125"/>
                  <a:gd name="T33" fmla="*/ 1283 h 119"/>
                  <a:gd name="T34" fmla="*/ 101 w 125"/>
                  <a:gd name="T35" fmla="*/ 1278 h 1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5" h="119">
                    <a:moveTo>
                      <a:pt x="101" y="0"/>
                    </a:moveTo>
                    <a:lnTo>
                      <a:pt x="79" y="0"/>
                    </a:lnTo>
                    <a:lnTo>
                      <a:pt x="67" y="3"/>
                    </a:lnTo>
                    <a:lnTo>
                      <a:pt x="55" y="9"/>
                    </a:lnTo>
                    <a:lnTo>
                      <a:pt x="53" y="10"/>
                    </a:lnTo>
                    <a:lnTo>
                      <a:pt x="2" y="57"/>
                    </a:lnTo>
                    <a:lnTo>
                      <a:pt x="0" y="79"/>
                    </a:lnTo>
                    <a:lnTo>
                      <a:pt x="4" y="96"/>
                    </a:lnTo>
                    <a:lnTo>
                      <a:pt x="16" y="114"/>
                    </a:lnTo>
                    <a:lnTo>
                      <a:pt x="23" y="118"/>
                    </a:lnTo>
                    <a:lnTo>
                      <a:pt x="32" y="118"/>
                    </a:lnTo>
                    <a:lnTo>
                      <a:pt x="85" y="91"/>
                    </a:lnTo>
                    <a:lnTo>
                      <a:pt x="90" y="87"/>
                    </a:lnTo>
                    <a:lnTo>
                      <a:pt x="93" y="85"/>
                    </a:lnTo>
                    <a:lnTo>
                      <a:pt x="124" y="34"/>
                    </a:lnTo>
                    <a:lnTo>
                      <a:pt x="122" y="25"/>
                    </a:lnTo>
                    <a:lnTo>
                      <a:pt x="110" y="5"/>
                    </a:lnTo>
                    <a:lnTo>
                      <a:pt x="10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pic>
            <p:nvPicPr>
              <p:cNvPr id="29735" name="Picture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0" y="333"/>
                <a:ext cx="1285" cy="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9722" name="Group 7"/>
            <p:cNvGrpSpPr>
              <a:grpSpLocks/>
            </p:cNvGrpSpPr>
            <p:nvPr/>
          </p:nvGrpSpPr>
          <p:grpSpPr bwMode="auto">
            <a:xfrm>
              <a:off x="2061" y="180"/>
              <a:ext cx="7197" cy="4874"/>
              <a:chOff x="2061" y="180"/>
              <a:chExt cx="7197" cy="4874"/>
            </a:xfrm>
          </p:grpSpPr>
          <p:sp>
            <p:nvSpPr>
              <p:cNvPr id="29723" name="Freeform 18"/>
              <p:cNvSpPr>
                <a:spLocks/>
              </p:cNvSpPr>
              <p:nvPr/>
            </p:nvSpPr>
            <p:spPr bwMode="auto">
              <a:xfrm>
                <a:off x="8323" y="3324"/>
                <a:ext cx="935" cy="1151"/>
              </a:xfrm>
              <a:custGeom>
                <a:avLst/>
                <a:gdLst>
                  <a:gd name="T0" fmla="*/ 480 w 935"/>
                  <a:gd name="T1" fmla="*/ 3324 h 1151"/>
                  <a:gd name="T2" fmla="*/ 74 w 935"/>
                  <a:gd name="T3" fmla="*/ 3324 h 1151"/>
                  <a:gd name="T4" fmla="*/ 45 w 935"/>
                  <a:gd name="T5" fmla="*/ 3329 h 1151"/>
                  <a:gd name="T6" fmla="*/ 1 w 935"/>
                  <a:gd name="T7" fmla="*/ 3377 h 1151"/>
                  <a:gd name="T8" fmla="*/ 0 w 935"/>
                  <a:gd name="T9" fmla="*/ 3405 h 1151"/>
                  <a:gd name="T10" fmla="*/ 1 w 935"/>
                  <a:gd name="T11" fmla="*/ 3502 h 1151"/>
                  <a:gd name="T12" fmla="*/ 1 w 935"/>
                  <a:gd name="T13" fmla="*/ 3640 h 1151"/>
                  <a:gd name="T14" fmla="*/ 1 w 935"/>
                  <a:gd name="T15" fmla="*/ 4365 h 1151"/>
                  <a:gd name="T16" fmla="*/ 21 w 935"/>
                  <a:gd name="T17" fmla="*/ 4428 h 1151"/>
                  <a:gd name="T18" fmla="*/ 72 w 935"/>
                  <a:gd name="T19" fmla="*/ 4467 h 1151"/>
                  <a:gd name="T20" fmla="*/ 400 w 935"/>
                  <a:gd name="T21" fmla="*/ 4474 h 1151"/>
                  <a:gd name="T22" fmla="*/ 401 w 935"/>
                  <a:gd name="T23" fmla="*/ 4472 h 1151"/>
                  <a:gd name="T24" fmla="*/ 403 w 935"/>
                  <a:gd name="T25" fmla="*/ 4472 h 1151"/>
                  <a:gd name="T26" fmla="*/ 483 w 935"/>
                  <a:gd name="T27" fmla="*/ 4392 h 1151"/>
                  <a:gd name="T28" fmla="*/ 94 w 935"/>
                  <a:gd name="T29" fmla="*/ 4392 h 1151"/>
                  <a:gd name="T30" fmla="*/ 82 w 935"/>
                  <a:gd name="T31" fmla="*/ 4380 h 1151"/>
                  <a:gd name="T32" fmla="*/ 82 w 935"/>
                  <a:gd name="T33" fmla="*/ 4032 h 1151"/>
                  <a:gd name="T34" fmla="*/ 82 w 935"/>
                  <a:gd name="T35" fmla="*/ 4032 h 1151"/>
                  <a:gd name="T36" fmla="*/ 480 w 935"/>
                  <a:gd name="T37" fmla="*/ 3405 h 1151"/>
                  <a:gd name="T38" fmla="*/ 930 w 935"/>
                  <a:gd name="T39" fmla="*/ 3405 h 1151"/>
                  <a:gd name="T40" fmla="*/ 925 w 935"/>
                  <a:gd name="T41" fmla="*/ 3388 h 1151"/>
                  <a:gd name="T42" fmla="*/ 914 w 935"/>
                  <a:gd name="T43" fmla="*/ 3369 h 1151"/>
                  <a:gd name="T44" fmla="*/ 863 w 935"/>
                  <a:gd name="T45" fmla="*/ 3330 h 1151"/>
                  <a:gd name="T46" fmla="*/ 480 w 935"/>
                  <a:gd name="T47" fmla="*/ 3324 h 1151"/>
                  <a:gd name="T48" fmla="*/ 480 w 935"/>
                  <a:gd name="T49" fmla="*/ 3324 h 11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935" h="1151">
                    <a:moveTo>
                      <a:pt x="480" y="0"/>
                    </a:moveTo>
                    <a:lnTo>
                      <a:pt x="74" y="0"/>
                    </a:lnTo>
                    <a:lnTo>
                      <a:pt x="45" y="5"/>
                    </a:lnTo>
                    <a:lnTo>
                      <a:pt x="1" y="53"/>
                    </a:lnTo>
                    <a:lnTo>
                      <a:pt x="0" y="81"/>
                    </a:lnTo>
                    <a:lnTo>
                      <a:pt x="1" y="178"/>
                    </a:lnTo>
                    <a:lnTo>
                      <a:pt x="1" y="316"/>
                    </a:lnTo>
                    <a:lnTo>
                      <a:pt x="1" y="1041"/>
                    </a:lnTo>
                    <a:lnTo>
                      <a:pt x="21" y="1104"/>
                    </a:lnTo>
                    <a:lnTo>
                      <a:pt x="72" y="1143"/>
                    </a:lnTo>
                    <a:lnTo>
                      <a:pt x="400" y="1150"/>
                    </a:lnTo>
                    <a:lnTo>
                      <a:pt x="401" y="1148"/>
                    </a:lnTo>
                    <a:lnTo>
                      <a:pt x="403" y="1148"/>
                    </a:lnTo>
                    <a:lnTo>
                      <a:pt x="483" y="1068"/>
                    </a:lnTo>
                    <a:lnTo>
                      <a:pt x="94" y="1068"/>
                    </a:lnTo>
                    <a:lnTo>
                      <a:pt x="82" y="1056"/>
                    </a:lnTo>
                    <a:lnTo>
                      <a:pt x="82" y="708"/>
                    </a:lnTo>
                    <a:lnTo>
                      <a:pt x="480" y="81"/>
                    </a:lnTo>
                    <a:lnTo>
                      <a:pt x="930" y="81"/>
                    </a:lnTo>
                    <a:lnTo>
                      <a:pt x="925" y="64"/>
                    </a:lnTo>
                    <a:lnTo>
                      <a:pt x="914" y="45"/>
                    </a:lnTo>
                    <a:lnTo>
                      <a:pt x="863" y="6"/>
                    </a:lnTo>
                    <a:lnTo>
                      <a:pt x="4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24" name="Freeform 17"/>
              <p:cNvSpPr>
                <a:spLocks/>
              </p:cNvSpPr>
              <p:nvPr/>
            </p:nvSpPr>
            <p:spPr bwMode="auto">
              <a:xfrm>
                <a:off x="8323" y="3324"/>
                <a:ext cx="935" cy="1151"/>
              </a:xfrm>
              <a:custGeom>
                <a:avLst/>
                <a:gdLst>
                  <a:gd name="T0" fmla="*/ 935 w 935"/>
                  <a:gd name="T1" fmla="*/ 3937 h 1151"/>
                  <a:gd name="T2" fmla="*/ 509 w 935"/>
                  <a:gd name="T3" fmla="*/ 3937 h 1151"/>
                  <a:gd name="T4" fmla="*/ 487 w 935"/>
                  <a:gd name="T5" fmla="*/ 3940 h 1151"/>
                  <a:gd name="T6" fmla="*/ 430 w 935"/>
                  <a:gd name="T7" fmla="*/ 3972 h 1151"/>
                  <a:gd name="T8" fmla="*/ 402 w 935"/>
                  <a:gd name="T9" fmla="*/ 4030 h 1151"/>
                  <a:gd name="T10" fmla="*/ 401 w 935"/>
                  <a:gd name="T11" fmla="*/ 4392 h 1151"/>
                  <a:gd name="T12" fmla="*/ 483 w 935"/>
                  <a:gd name="T13" fmla="*/ 4392 h 1151"/>
                  <a:gd name="T14" fmla="*/ 545 w 935"/>
                  <a:gd name="T15" fmla="*/ 4330 h 1151"/>
                  <a:gd name="T16" fmla="*/ 482 w 935"/>
                  <a:gd name="T17" fmla="*/ 4330 h 1151"/>
                  <a:gd name="T18" fmla="*/ 482 w 935"/>
                  <a:gd name="T19" fmla="*/ 4031 h 1151"/>
                  <a:gd name="T20" fmla="*/ 494 w 935"/>
                  <a:gd name="T21" fmla="*/ 4018 h 1151"/>
                  <a:gd name="T22" fmla="*/ 857 w 935"/>
                  <a:gd name="T23" fmla="*/ 4018 h 1151"/>
                  <a:gd name="T24" fmla="*/ 933 w 935"/>
                  <a:gd name="T25" fmla="*/ 3942 h 1151"/>
                  <a:gd name="T26" fmla="*/ 933 w 935"/>
                  <a:gd name="T27" fmla="*/ 3941 h 1151"/>
                  <a:gd name="T28" fmla="*/ 934 w 935"/>
                  <a:gd name="T29" fmla="*/ 3939 h 1151"/>
                  <a:gd name="T30" fmla="*/ 934 w 935"/>
                  <a:gd name="T31" fmla="*/ 3938 h 1151"/>
                  <a:gd name="T32" fmla="*/ 935 w 935"/>
                  <a:gd name="T33" fmla="*/ 3937 h 115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35" h="1151">
                    <a:moveTo>
                      <a:pt x="935" y="613"/>
                    </a:moveTo>
                    <a:lnTo>
                      <a:pt x="509" y="613"/>
                    </a:lnTo>
                    <a:lnTo>
                      <a:pt x="487" y="616"/>
                    </a:lnTo>
                    <a:lnTo>
                      <a:pt x="430" y="648"/>
                    </a:lnTo>
                    <a:lnTo>
                      <a:pt x="402" y="706"/>
                    </a:lnTo>
                    <a:lnTo>
                      <a:pt x="401" y="1068"/>
                    </a:lnTo>
                    <a:lnTo>
                      <a:pt x="483" y="1068"/>
                    </a:lnTo>
                    <a:lnTo>
                      <a:pt x="545" y="1006"/>
                    </a:lnTo>
                    <a:lnTo>
                      <a:pt x="482" y="1006"/>
                    </a:lnTo>
                    <a:lnTo>
                      <a:pt x="482" y="707"/>
                    </a:lnTo>
                    <a:lnTo>
                      <a:pt x="494" y="694"/>
                    </a:lnTo>
                    <a:lnTo>
                      <a:pt x="857" y="694"/>
                    </a:lnTo>
                    <a:lnTo>
                      <a:pt x="933" y="618"/>
                    </a:lnTo>
                    <a:lnTo>
                      <a:pt x="933" y="617"/>
                    </a:lnTo>
                    <a:lnTo>
                      <a:pt x="934" y="615"/>
                    </a:lnTo>
                    <a:lnTo>
                      <a:pt x="934" y="614"/>
                    </a:lnTo>
                    <a:lnTo>
                      <a:pt x="935" y="6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25" name="Freeform 16"/>
              <p:cNvSpPr>
                <a:spLocks/>
              </p:cNvSpPr>
              <p:nvPr/>
            </p:nvSpPr>
            <p:spPr bwMode="auto">
              <a:xfrm>
                <a:off x="8323" y="3324"/>
                <a:ext cx="935" cy="1151"/>
              </a:xfrm>
              <a:custGeom>
                <a:avLst/>
                <a:gdLst>
                  <a:gd name="T0" fmla="*/ 857 w 935"/>
                  <a:gd name="T1" fmla="*/ 4018 h 1151"/>
                  <a:gd name="T2" fmla="*/ 794 w 935"/>
                  <a:gd name="T3" fmla="*/ 4018 h 1151"/>
                  <a:gd name="T4" fmla="*/ 482 w 935"/>
                  <a:gd name="T5" fmla="*/ 4330 h 1151"/>
                  <a:gd name="T6" fmla="*/ 545 w 935"/>
                  <a:gd name="T7" fmla="*/ 4330 h 1151"/>
                  <a:gd name="T8" fmla="*/ 857 w 935"/>
                  <a:gd name="T9" fmla="*/ 4018 h 11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35" h="1151">
                    <a:moveTo>
                      <a:pt x="857" y="694"/>
                    </a:moveTo>
                    <a:lnTo>
                      <a:pt x="794" y="694"/>
                    </a:lnTo>
                    <a:lnTo>
                      <a:pt x="482" y="1006"/>
                    </a:lnTo>
                    <a:lnTo>
                      <a:pt x="545" y="1006"/>
                    </a:lnTo>
                    <a:lnTo>
                      <a:pt x="857" y="6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26" name="Freeform 15"/>
              <p:cNvSpPr>
                <a:spLocks/>
              </p:cNvSpPr>
              <p:nvPr/>
            </p:nvSpPr>
            <p:spPr bwMode="auto">
              <a:xfrm>
                <a:off x="8323" y="3324"/>
                <a:ext cx="935" cy="1151"/>
              </a:xfrm>
              <a:custGeom>
                <a:avLst/>
                <a:gdLst>
                  <a:gd name="T0" fmla="*/ 930 w 935"/>
                  <a:gd name="T1" fmla="*/ 3405 h 1151"/>
                  <a:gd name="T2" fmla="*/ 841 w 935"/>
                  <a:gd name="T3" fmla="*/ 3405 h 1151"/>
                  <a:gd name="T4" fmla="*/ 853 w 935"/>
                  <a:gd name="T5" fmla="*/ 3417 h 1151"/>
                  <a:gd name="T6" fmla="*/ 853 w 935"/>
                  <a:gd name="T7" fmla="*/ 3937 h 1151"/>
                  <a:gd name="T8" fmla="*/ 934 w 935"/>
                  <a:gd name="T9" fmla="*/ 3937 h 1151"/>
                  <a:gd name="T10" fmla="*/ 934 w 935"/>
                  <a:gd name="T11" fmla="*/ 3432 h 1151"/>
                  <a:gd name="T12" fmla="*/ 932 w 935"/>
                  <a:gd name="T13" fmla="*/ 3409 h 1151"/>
                  <a:gd name="T14" fmla="*/ 930 w 935"/>
                  <a:gd name="T15" fmla="*/ 3405 h 11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35" h="1151">
                    <a:moveTo>
                      <a:pt x="930" y="81"/>
                    </a:moveTo>
                    <a:lnTo>
                      <a:pt x="841" y="81"/>
                    </a:lnTo>
                    <a:lnTo>
                      <a:pt x="853" y="93"/>
                    </a:lnTo>
                    <a:lnTo>
                      <a:pt x="853" y="613"/>
                    </a:lnTo>
                    <a:lnTo>
                      <a:pt x="934" y="613"/>
                    </a:lnTo>
                    <a:lnTo>
                      <a:pt x="934" y="108"/>
                    </a:lnTo>
                    <a:lnTo>
                      <a:pt x="932" y="85"/>
                    </a:lnTo>
                    <a:lnTo>
                      <a:pt x="930"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27" name="Freeform 14"/>
              <p:cNvSpPr>
                <a:spLocks/>
              </p:cNvSpPr>
              <p:nvPr/>
            </p:nvSpPr>
            <p:spPr bwMode="auto">
              <a:xfrm>
                <a:off x="8323" y="3324"/>
                <a:ext cx="935" cy="1151"/>
              </a:xfrm>
              <a:custGeom>
                <a:avLst/>
                <a:gdLst>
                  <a:gd name="T0" fmla="*/ 772 w 935"/>
                  <a:gd name="T1" fmla="*/ 3778 h 1151"/>
                  <a:gd name="T2" fmla="*/ 468 w 935"/>
                  <a:gd name="T3" fmla="*/ 3778 h 1151"/>
                  <a:gd name="T4" fmla="*/ 468 w 935"/>
                  <a:gd name="T5" fmla="*/ 3829 h 1151"/>
                  <a:gd name="T6" fmla="*/ 772 w 935"/>
                  <a:gd name="T7" fmla="*/ 3829 h 1151"/>
                  <a:gd name="T8" fmla="*/ 772 w 935"/>
                  <a:gd name="T9" fmla="*/ 3778 h 11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35" h="1151">
                    <a:moveTo>
                      <a:pt x="772" y="454"/>
                    </a:moveTo>
                    <a:lnTo>
                      <a:pt x="468" y="454"/>
                    </a:lnTo>
                    <a:lnTo>
                      <a:pt x="468" y="505"/>
                    </a:lnTo>
                    <a:lnTo>
                      <a:pt x="772" y="505"/>
                    </a:lnTo>
                    <a:lnTo>
                      <a:pt x="772" y="4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28" name="Freeform 13"/>
              <p:cNvSpPr>
                <a:spLocks/>
              </p:cNvSpPr>
              <p:nvPr/>
            </p:nvSpPr>
            <p:spPr bwMode="auto">
              <a:xfrm>
                <a:off x="8323" y="3324"/>
                <a:ext cx="935" cy="1151"/>
              </a:xfrm>
              <a:custGeom>
                <a:avLst/>
                <a:gdLst>
                  <a:gd name="T0" fmla="*/ 772 w 935"/>
                  <a:gd name="T1" fmla="*/ 3640 h 1151"/>
                  <a:gd name="T2" fmla="*/ 468 w 935"/>
                  <a:gd name="T3" fmla="*/ 3640 h 1151"/>
                  <a:gd name="T4" fmla="*/ 468 w 935"/>
                  <a:gd name="T5" fmla="*/ 3691 h 1151"/>
                  <a:gd name="T6" fmla="*/ 772 w 935"/>
                  <a:gd name="T7" fmla="*/ 3691 h 1151"/>
                  <a:gd name="T8" fmla="*/ 772 w 935"/>
                  <a:gd name="T9" fmla="*/ 3640 h 11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35" h="1151">
                    <a:moveTo>
                      <a:pt x="772" y="316"/>
                    </a:moveTo>
                    <a:lnTo>
                      <a:pt x="468" y="316"/>
                    </a:lnTo>
                    <a:lnTo>
                      <a:pt x="468" y="367"/>
                    </a:lnTo>
                    <a:lnTo>
                      <a:pt x="772" y="367"/>
                    </a:lnTo>
                    <a:lnTo>
                      <a:pt x="772" y="3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29" name="Freeform 12"/>
              <p:cNvSpPr>
                <a:spLocks/>
              </p:cNvSpPr>
              <p:nvPr/>
            </p:nvSpPr>
            <p:spPr bwMode="auto">
              <a:xfrm>
                <a:off x="8323" y="3324"/>
                <a:ext cx="935" cy="1151"/>
              </a:xfrm>
              <a:custGeom>
                <a:avLst/>
                <a:gdLst>
                  <a:gd name="T0" fmla="*/ 772 w 935"/>
                  <a:gd name="T1" fmla="*/ 3502 h 1151"/>
                  <a:gd name="T2" fmla="*/ 468 w 935"/>
                  <a:gd name="T3" fmla="*/ 3502 h 1151"/>
                  <a:gd name="T4" fmla="*/ 468 w 935"/>
                  <a:gd name="T5" fmla="*/ 3553 h 1151"/>
                  <a:gd name="T6" fmla="*/ 772 w 935"/>
                  <a:gd name="T7" fmla="*/ 3553 h 1151"/>
                  <a:gd name="T8" fmla="*/ 772 w 935"/>
                  <a:gd name="T9" fmla="*/ 3502 h 11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35" h="1151">
                    <a:moveTo>
                      <a:pt x="772" y="178"/>
                    </a:moveTo>
                    <a:lnTo>
                      <a:pt x="468" y="178"/>
                    </a:lnTo>
                    <a:lnTo>
                      <a:pt x="468" y="229"/>
                    </a:lnTo>
                    <a:lnTo>
                      <a:pt x="772" y="229"/>
                    </a:lnTo>
                    <a:lnTo>
                      <a:pt x="772" y="1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29730" name="Text Box 11"/>
              <p:cNvSpPr txBox="1">
                <a:spLocks noChangeArrowheads="1"/>
              </p:cNvSpPr>
              <p:nvPr/>
            </p:nvSpPr>
            <p:spPr bwMode="auto">
              <a:xfrm>
                <a:off x="2091" y="180"/>
                <a:ext cx="2103" cy="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en-US" sz="1200" b="1" dirty="0">
                    <a:solidFill>
                      <a:srgbClr val="FFFFFF"/>
                    </a:solidFill>
                    <a:latin typeface="Trebuchet MS" charset="0"/>
                  </a:rPr>
                  <a:t>A. Political</a:t>
                </a:r>
                <a:endParaRPr lang="en-US" altLang="en-US" sz="1200" dirty="0"/>
              </a:p>
              <a:p>
                <a:r>
                  <a:rPr lang="en-US" altLang="en-US" sz="1200" b="1" dirty="0">
                    <a:solidFill>
                      <a:srgbClr val="FFFFFF"/>
                    </a:solidFill>
                    <a:latin typeface="Trebuchet MS" charset="0"/>
                  </a:rPr>
                  <a:t>commitment with adequate resources for TB care and prevention</a:t>
                </a:r>
                <a:endParaRPr lang="en-US" altLang="en-US" sz="1200" dirty="0"/>
              </a:p>
            </p:txBody>
          </p:sp>
          <p:sp>
            <p:nvSpPr>
              <p:cNvPr id="29731" name="Text Box 10"/>
              <p:cNvSpPr txBox="1">
                <a:spLocks noChangeArrowheads="1"/>
              </p:cNvSpPr>
              <p:nvPr/>
            </p:nvSpPr>
            <p:spPr bwMode="auto">
              <a:xfrm>
                <a:off x="5458" y="180"/>
                <a:ext cx="2329" cy="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en-US" sz="1200" b="1" dirty="0">
                    <a:solidFill>
                      <a:srgbClr val="FFFFFF"/>
                    </a:solidFill>
                    <a:latin typeface="Trebuchet MS" charset="0"/>
                  </a:rPr>
                  <a:t>B. Engagement of</a:t>
                </a:r>
                <a:endParaRPr lang="en-US" altLang="en-US" sz="1200" dirty="0"/>
              </a:p>
              <a:p>
                <a:r>
                  <a:rPr lang="en-US" altLang="en-US" sz="1200" b="1" dirty="0">
                    <a:solidFill>
                      <a:srgbClr val="FFFFFF"/>
                    </a:solidFill>
                    <a:latin typeface="Trebuchet MS" charset="0"/>
                  </a:rPr>
                  <a:t>communities, civil society organizations, and all public and private care providers</a:t>
                </a:r>
                <a:endParaRPr lang="en-US" altLang="en-US" sz="1200" dirty="0"/>
              </a:p>
            </p:txBody>
          </p:sp>
          <p:sp>
            <p:nvSpPr>
              <p:cNvPr id="29732" name="Text Box 9"/>
              <p:cNvSpPr txBox="1">
                <a:spLocks noChangeArrowheads="1"/>
              </p:cNvSpPr>
              <p:nvPr/>
            </p:nvSpPr>
            <p:spPr bwMode="auto">
              <a:xfrm>
                <a:off x="2061" y="2923"/>
                <a:ext cx="2434" cy="2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en-US" sz="1200" b="1" dirty="0">
                    <a:solidFill>
                      <a:srgbClr val="FFFFFF"/>
                    </a:solidFill>
                    <a:latin typeface="Trebuchet MS" charset="0"/>
                  </a:rPr>
                  <a:t>D. Social protection,</a:t>
                </a:r>
                <a:endParaRPr lang="en-US" altLang="en-US" sz="1200" dirty="0"/>
              </a:p>
              <a:p>
                <a:r>
                  <a:rPr lang="en-US" altLang="en-US" sz="1200" b="1" dirty="0">
                    <a:solidFill>
                      <a:srgbClr val="FFFFFF"/>
                    </a:solidFill>
                    <a:latin typeface="Trebuchet MS" charset="0"/>
                  </a:rPr>
                  <a:t>poverty alleviation and actions on other determinants of TB</a:t>
                </a:r>
                <a:endParaRPr lang="en-US" altLang="en-US" sz="1200" dirty="0"/>
              </a:p>
            </p:txBody>
          </p:sp>
          <p:sp>
            <p:nvSpPr>
              <p:cNvPr id="29733" name="Text Box 8"/>
              <p:cNvSpPr txBox="1">
                <a:spLocks noChangeArrowheads="1"/>
              </p:cNvSpPr>
              <p:nvPr/>
            </p:nvSpPr>
            <p:spPr bwMode="auto">
              <a:xfrm>
                <a:off x="5467" y="2950"/>
                <a:ext cx="2856" cy="2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en-US" sz="1200" b="1">
                    <a:solidFill>
                      <a:srgbClr val="FFFFFF"/>
                    </a:solidFill>
                    <a:latin typeface="Trebuchet MS" charset="0"/>
                  </a:rPr>
                  <a:t>C. </a:t>
                </a:r>
                <a:r>
                  <a:rPr lang="en-US" altLang="en-US" sz="1200" b="1" dirty="0">
                    <a:solidFill>
                      <a:srgbClr val="FFFFFF"/>
                    </a:solidFill>
                    <a:latin typeface="Trebuchet MS" charset="0"/>
                  </a:rPr>
                  <a:t>Universal health</a:t>
                </a:r>
                <a:endParaRPr lang="en-US" altLang="en-US" sz="1200" dirty="0"/>
              </a:p>
              <a:p>
                <a:r>
                  <a:rPr lang="en-US" altLang="en-US" sz="1200" b="1" dirty="0">
                    <a:solidFill>
                      <a:srgbClr val="FFFFFF"/>
                    </a:solidFill>
                    <a:latin typeface="Trebuchet MS" charset="0"/>
                  </a:rPr>
                  <a:t>coverage policy, regulatory frameworks for case notification, vital registration, quality and rational use of medicines, infection control</a:t>
                </a:r>
                <a:endParaRPr lang="en-US" altLang="en-US" sz="1200" dirty="0"/>
              </a:p>
            </p:txBody>
          </p:sp>
        </p:grpSp>
      </p:grpSp>
    </p:spTree>
    <p:extLst>
      <p:ext uri="{BB962C8B-B14F-4D97-AF65-F5344CB8AC3E}">
        <p14:creationId xmlns:p14="http://schemas.microsoft.com/office/powerpoint/2010/main" val="12655723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6"/>
          <p:cNvSpPr>
            <a:spLocks noGrp="1"/>
          </p:cNvSpPr>
          <p:nvPr>
            <p:ph idx="1"/>
          </p:nvPr>
        </p:nvSpPr>
        <p:spPr>
          <a:xfrm>
            <a:off x="1296775" y="5610672"/>
            <a:ext cx="7631223" cy="780700"/>
          </a:xfrm>
        </p:spPr>
        <p:txBody>
          <a:bodyPr/>
          <a:lstStyle/>
          <a:p>
            <a:pPr>
              <a:spcBef>
                <a:spcPts val="0"/>
              </a:spcBef>
              <a:spcAft>
                <a:spcPts val="0"/>
              </a:spcAft>
            </a:pPr>
            <a:r>
              <a:rPr altLang="en-US" sz="2000" dirty="0">
                <a:solidFill>
                  <a:schemeClr val="tx1">
                    <a:lumMod val="65000"/>
                    <a:lumOff val="35000"/>
                  </a:schemeClr>
                </a:solidFill>
              </a:rPr>
              <a:t>Urgently invest in research and adopt and rollout of new tools</a:t>
            </a:r>
          </a:p>
          <a:p>
            <a:pPr>
              <a:spcBef>
                <a:spcPts val="0"/>
              </a:spcBef>
              <a:spcAft>
                <a:spcPts val="0"/>
              </a:spcAft>
            </a:pPr>
            <a:r>
              <a:rPr altLang="en-US" sz="2000" dirty="0">
                <a:solidFill>
                  <a:schemeClr val="tx1">
                    <a:lumMod val="65000"/>
                    <a:lumOff val="35000"/>
                  </a:schemeClr>
                </a:solidFill>
              </a:rPr>
              <a:t>Support operational research and scaling-up innovations</a:t>
            </a:r>
          </a:p>
        </p:txBody>
      </p:sp>
      <p:sp>
        <p:nvSpPr>
          <p:cNvPr id="4" name="Title 3"/>
          <p:cNvSpPr>
            <a:spLocks noGrp="1"/>
          </p:cNvSpPr>
          <p:nvPr>
            <p:ph type="title"/>
          </p:nvPr>
        </p:nvSpPr>
        <p:spPr/>
        <p:txBody>
          <a:bodyPr>
            <a:noAutofit/>
          </a:bodyPr>
          <a:lstStyle/>
          <a:p>
            <a:pPr>
              <a:defRPr/>
            </a:pPr>
            <a:r>
              <a:rPr lang="en-US" dirty="0" smtClean="0"/>
              <a:t>PILLAR 3: INTENSIFIED RESEARCH AND INNOVATION</a:t>
            </a:r>
            <a:endParaRPr lang="en-US" dirty="0"/>
          </a:p>
        </p:txBody>
      </p:sp>
      <p:sp>
        <p:nvSpPr>
          <p:cNvPr id="30724" name="Rectangle 9"/>
          <p:cNvSpPr>
            <a:spLocks noChangeArrowheads="1"/>
          </p:cNvSpPr>
          <p:nvPr/>
        </p:nvSpPr>
        <p:spPr bwMode="auto">
          <a:xfrm>
            <a:off x="6250521" y="6768941"/>
            <a:ext cx="26629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r>
              <a:rPr lang="en-US" altLang="en-US" sz="1000" u="sng" dirty="0">
                <a:solidFill>
                  <a:srgbClr val="DC1F26"/>
                </a:solidFill>
              </a:rPr>
              <a:t>http://www.who.int/tb/post2015_strategy/en/</a:t>
            </a:r>
          </a:p>
          <a:p>
            <a:pPr algn="r" eaLnBrk="1" hangingPunct="1"/>
            <a:endParaRPr lang="en-US" altLang="en-US" sz="1000" dirty="0">
              <a:solidFill>
                <a:srgbClr val="DC1F26"/>
              </a:solidFill>
            </a:endParaRPr>
          </a:p>
        </p:txBody>
      </p:sp>
      <p:sp>
        <p:nvSpPr>
          <p:cNvPr id="45061" name="Rectangle 86"/>
          <p:cNvSpPr>
            <a:spLocks noChangeArrowheads="1"/>
          </p:cNvSpPr>
          <p:nvPr/>
        </p:nvSpPr>
        <p:spPr bwMode="auto">
          <a:xfrm>
            <a:off x="1" y="-184996"/>
            <a:ext cx="184731" cy="396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endParaRPr lang="en-US" altLang="en-US" sz="1977"/>
          </a:p>
        </p:txBody>
      </p:sp>
      <p:grpSp>
        <p:nvGrpSpPr>
          <p:cNvPr id="30726" name="Group 6"/>
          <p:cNvGrpSpPr>
            <a:grpSpLocks/>
          </p:cNvGrpSpPr>
          <p:nvPr/>
        </p:nvGrpSpPr>
        <p:grpSpPr bwMode="auto">
          <a:xfrm>
            <a:off x="1439457" y="1902117"/>
            <a:ext cx="7076217" cy="3501489"/>
            <a:chOff x="0" y="0"/>
            <a:chExt cx="9628" cy="4429"/>
          </a:xfrm>
        </p:grpSpPr>
        <p:grpSp>
          <p:nvGrpSpPr>
            <p:cNvPr id="30727" name="Group 84"/>
            <p:cNvGrpSpPr>
              <a:grpSpLocks/>
            </p:cNvGrpSpPr>
            <p:nvPr/>
          </p:nvGrpSpPr>
          <p:grpSpPr bwMode="auto">
            <a:xfrm>
              <a:off x="0" y="0"/>
              <a:ext cx="4526" cy="4429"/>
              <a:chOff x="0" y="0"/>
              <a:chExt cx="4526" cy="4429"/>
            </a:xfrm>
          </p:grpSpPr>
          <p:sp>
            <p:nvSpPr>
              <p:cNvPr id="30805" name="Freeform 85"/>
              <p:cNvSpPr>
                <a:spLocks/>
              </p:cNvSpPr>
              <p:nvPr/>
            </p:nvSpPr>
            <p:spPr bwMode="auto">
              <a:xfrm>
                <a:off x="0" y="0"/>
                <a:ext cx="4526" cy="4429"/>
              </a:xfrm>
              <a:custGeom>
                <a:avLst/>
                <a:gdLst>
                  <a:gd name="T0" fmla="*/ 227 w 4526"/>
                  <a:gd name="T1" fmla="*/ 0 h 4429"/>
                  <a:gd name="T2" fmla="*/ 152 w 4526"/>
                  <a:gd name="T3" fmla="*/ 0 h 4429"/>
                  <a:gd name="T4" fmla="*/ 74 w 4526"/>
                  <a:gd name="T5" fmla="*/ 7 h 4429"/>
                  <a:gd name="T6" fmla="*/ 19 w 4526"/>
                  <a:gd name="T7" fmla="*/ 40 h 4429"/>
                  <a:gd name="T8" fmla="*/ 1 w 4526"/>
                  <a:gd name="T9" fmla="*/ 121 h 4429"/>
                  <a:gd name="T10" fmla="*/ 0 w 4526"/>
                  <a:gd name="T11" fmla="*/ 186 h 4429"/>
                  <a:gd name="T12" fmla="*/ 0 w 4526"/>
                  <a:gd name="T13" fmla="*/ 4243 h 4429"/>
                  <a:gd name="T14" fmla="*/ 1 w 4526"/>
                  <a:gd name="T15" fmla="*/ 4307 h 4429"/>
                  <a:gd name="T16" fmla="*/ 12 w 4526"/>
                  <a:gd name="T17" fmla="*/ 4373 h 4429"/>
                  <a:gd name="T18" fmla="*/ 55 w 4526"/>
                  <a:gd name="T19" fmla="*/ 4417 h 4429"/>
                  <a:gd name="T20" fmla="*/ 121 w 4526"/>
                  <a:gd name="T21" fmla="*/ 4428 h 4429"/>
                  <a:gd name="T22" fmla="*/ 186 w 4526"/>
                  <a:gd name="T23" fmla="*/ 4429 h 4429"/>
                  <a:gd name="T24" fmla="*/ 4338 w 4526"/>
                  <a:gd name="T25" fmla="*/ 4429 h 4429"/>
                  <a:gd name="T26" fmla="*/ 4373 w 4526"/>
                  <a:gd name="T27" fmla="*/ 4429 h 4429"/>
                  <a:gd name="T28" fmla="*/ 4451 w 4526"/>
                  <a:gd name="T29" fmla="*/ 4422 h 4429"/>
                  <a:gd name="T30" fmla="*/ 4506 w 4526"/>
                  <a:gd name="T31" fmla="*/ 4389 h 4429"/>
                  <a:gd name="T32" fmla="*/ 4524 w 4526"/>
                  <a:gd name="T33" fmla="*/ 4308 h 4429"/>
                  <a:gd name="T34" fmla="*/ 4525 w 4526"/>
                  <a:gd name="T35" fmla="*/ 4243 h 4429"/>
                  <a:gd name="T36" fmla="*/ 4525 w 4526"/>
                  <a:gd name="T37" fmla="*/ 186 h 4429"/>
                  <a:gd name="T38" fmla="*/ 4524 w 4526"/>
                  <a:gd name="T39" fmla="*/ 122 h 4429"/>
                  <a:gd name="T40" fmla="*/ 4513 w 4526"/>
                  <a:gd name="T41" fmla="*/ 56 h 4429"/>
                  <a:gd name="T42" fmla="*/ 4470 w 4526"/>
                  <a:gd name="T43" fmla="*/ 12 h 4429"/>
                  <a:gd name="T44" fmla="*/ 4405 w 4526"/>
                  <a:gd name="T45" fmla="*/ 2 h 4429"/>
                  <a:gd name="T46" fmla="*/ 4340 w 4526"/>
                  <a:gd name="T47" fmla="*/ 0 h 4429"/>
                  <a:gd name="T48" fmla="*/ 227 w 4526"/>
                  <a:gd name="T49" fmla="*/ 0 h 442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26" h="4429">
                    <a:moveTo>
                      <a:pt x="227" y="0"/>
                    </a:moveTo>
                    <a:lnTo>
                      <a:pt x="152" y="0"/>
                    </a:lnTo>
                    <a:lnTo>
                      <a:pt x="74" y="7"/>
                    </a:lnTo>
                    <a:lnTo>
                      <a:pt x="19" y="40"/>
                    </a:lnTo>
                    <a:lnTo>
                      <a:pt x="1" y="121"/>
                    </a:lnTo>
                    <a:lnTo>
                      <a:pt x="0" y="186"/>
                    </a:lnTo>
                    <a:lnTo>
                      <a:pt x="0" y="4243"/>
                    </a:lnTo>
                    <a:lnTo>
                      <a:pt x="1" y="4307"/>
                    </a:lnTo>
                    <a:lnTo>
                      <a:pt x="12" y="4373"/>
                    </a:lnTo>
                    <a:lnTo>
                      <a:pt x="55" y="4417"/>
                    </a:lnTo>
                    <a:lnTo>
                      <a:pt x="121" y="4428"/>
                    </a:lnTo>
                    <a:lnTo>
                      <a:pt x="186" y="4429"/>
                    </a:lnTo>
                    <a:lnTo>
                      <a:pt x="4338" y="4429"/>
                    </a:lnTo>
                    <a:lnTo>
                      <a:pt x="4373" y="4429"/>
                    </a:lnTo>
                    <a:lnTo>
                      <a:pt x="4451" y="4422"/>
                    </a:lnTo>
                    <a:lnTo>
                      <a:pt x="4506" y="4389"/>
                    </a:lnTo>
                    <a:lnTo>
                      <a:pt x="4524" y="4308"/>
                    </a:lnTo>
                    <a:lnTo>
                      <a:pt x="4525" y="4243"/>
                    </a:lnTo>
                    <a:lnTo>
                      <a:pt x="4525" y="186"/>
                    </a:lnTo>
                    <a:lnTo>
                      <a:pt x="4524" y="122"/>
                    </a:lnTo>
                    <a:lnTo>
                      <a:pt x="4513" y="56"/>
                    </a:lnTo>
                    <a:lnTo>
                      <a:pt x="4470" y="12"/>
                    </a:lnTo>
                    <a:lnTo>
                      <a:pt x="4405" y="2"/>
                    </a:lnTo>
                    <a:lnTo>
                      <a:pt x="4340" y="0"/>
                    </a:lnTo>
                    <a:lnTo>
                      <a:pt x="227" y="0"/>
                    </a:lnTo>
                    <a:close/>
                  </a:path>
                </a:pathLst>
              </a:custGeom>
              <a:solidFill>
                <a:srgbClr val="005EA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30728" name="Group 80"/>
            <p:cNvGrpSpPr>
              <a:grpSpLocks/>
            </p:cNvGrpSpPr>
            <p:nvPr/>
          </p:nvGrpSpPr>
          <p:grpSpPr bwMode="auto">
            <a:xfrm>
              <a:off x="3997" y="1621"/>
              <a:ext cx="498" cy="1061"/>
              <a:chOff x="3997" y="1621"/>
              <a:chExt cx="498" cy="1061"/>
            </a:xfrm>
          </p:grpSpPr>
          <p:sp>
            <p:nvSpPr>
              <p:cNvPr id="30802" name="Freeform 83"/>
              <p:cNvSpPr>
                <a:spLocks/>
              </p:cNvSpPr>
              <p:nvPr/>
            </p:nvSpPr>
            <p:spPr bwMode="auto">
              <a:xfrm>
                <a:off x="3997" y="1621"/>
                <a:ext cx="498" cy="1061"/>
              </a:xfrm>
              <a:custGeom>
                <a:avLst/>
                <a:gdLst>
                  <a:gd name="T0" fmla="*/ 302 w 498"/>
                  <a:gd name="T1" fmla="*/ 2360 h 1061"/>
                  <a:gd name="T2" fmla="*/ 192 w 498"/>
                  <a:gd name="T3" fmla="*/ 2360 h 1061"/>
                  <a:gd name="T4" fmla="*/ 204 w 498"/>
                  <a:gd name="T5" fmla="*/ 2364 h 1061"/>
                  <a:gd name="T6" fmla="*/ 217 w 498"/>
                  <a:gd name="T7" fmla="*/ 2377 h 1061"/>
                  <a:gd name="T8" fmla="*/ 246 w 498"/>
                  <a:gd name="T9" fmla="*/ 2432 h 1061"/>
                  <a:gd name="T10" fmla="*/ 278 w 498"/>
                  <a:gd name="T11" fmla="*/ 2505 h 1061"/>
                  <a:gd name="T12" fmla="*/ 299 w 498"/>
                  <a:gd name="T13" fmla="*/ 2566 h 1061"/>
                  <a:gd name="T14" fmla="*/ 315 w 498"/>
                  <a:gd name="T15" fmla="*/ 2625 h 1061"/>
                  <a:gd name="T16" fmla="*/ 325 w 498"/>
                  <a:gd name="T17" fmla="*/ 2663 h 1061"/>
                  <a:gd name="T18" fmla="*/ 329 w 498"/>
                  <a:gd name="T19" fmla="*/ 2682 h 1061"/>
                  <a:gd name="T20" fmla="*/ 330 w 498"/>
                  <a:gd name="T21" fmla="*/ 2649 h 1061"/>
                  <a:gd name="T22" fmla="*/ 329 w 498"/>
                  <a:gd name="T23" fmla="*/ 2628 h 1061"/>
                  <a:gd name="T24" fmla="*/ 323 w 498"/>
                  <a:gd name="T25" fmla="*/ 2564 h 1061"/>
                  <a:gd name="T26" fmla="*/ 302 w 498"/>
                  <a:gd name="T27" fmla="*/ 2360 h 10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98" h="1061">
                    <a:moveTo>
                      <a:pt x="302" y="739"/>
                    </a:moveTo>
                    <a:lnTo>
                      <a:pt x="192" y="739"/>
                    </a:lnTo>
                    <a:lnTo>
                      <a:pt x="204" y="743"/>
                    </a:lnTo>
                    <a:lnTo>
                      <a:pt x="217" y="756"/>
                    </a:lnTo>
                    <a:lnTo>
                      <a:pt x="246" y="811"/>
                    </a:lnTo>
                    <a:lnTo>
                      <a:pt x="278" y="884"/>
                    </a:lnTo>
                    <a:lnTo>
                      <a:pt x="299" y="945"/>
                    </a:lnTo>
                    <a:lnTo>
                      <a:pt x="315" y="1004"/>
                    </a:lnTo>
                    <a:lnTo>
                      <a:pt x="325" y="1042"/>
                    </a:lnTo>
                    <a:lnTo>
                      <a:pt x="329" y="1061"/>
                    </a:lnTo>
                    <a:lnTo>
                      <a:pt x="330" y="1028"/>
                    </a:lnTo>
                    <a:lnTo>
                      <a:pt x="329" y="1007"/>
                    </a:lnTo>
                    <a:lnTo>
                      <a:pt x="323" y="943"/>
                    </a:lnTo>
                    <a:lnTo>
                      <a:pt x="302" y="739"/>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803" name="Freeform 82"/>
              <p:cNvSpPr>
                <a:spLocks/>
              </p:cNvSpPr>
              <p:nvPr/>
            </p:nvSpPr>
            <p:spPr bwMode="auto">
              <a:xfrm>
                <a:off x="3997" y="1621"/>
                <a:ext cx="498" cy="1061"/>
              </a:xfrm>
              <a:custGeom>
                <a:avLst/>
                <a:gdLst>
                  <a:gd name="T0" fmla="*/ 119 w 498"/>
                  <a:gd name="T1" fmla="*/ 1621 h 1061"/>
                  <a:gd name="T2" fmla="*/ 122 w 498"/>
                  <a:gd name="T3" fmla="*/ 1698 h 1061"/>
                  <a:gd name="T4" fmla="*/ 131 w 498"/>
                  <a:gd name="T5" fmla="*/ 1777 h 1061"/>
                  <a:gd name="T6" fmla="*/ 142 w 498"/>
                  <a:gd name="T7" fmla="*/ 1837 h 1061"/>
                  <a:gd name="T8" fmla="*/ 150 w 498"/>
                  <a:gd name="T9" fmla="*/ 1879 h 1061"/>
                  <a:gd name="T10" fmla="*/ 153 w 498"/>
                  <a:gd name="T11" fmla="*/ 1899 h 1061"/>
                  <a:gd name="T12" fmla="*/ 163 w 498"/>
                  <a:gd name="T13" fmla="*/ 1977 h 1061"/>
                  <a:gd name="T14" fmla="*/ 164 w 498"/>
                  <a:gd name="T15" fmla="*/ 1996 h 1061"/>
                  <a:gd name="T16" fmla="*/ 163 w 498"/>
                  <a:gd name="T17" fmla="*/ 2016 h 1061"/>
                  <a:gd name="T18" fmla="*/ 161 w 498"/>
                  <a:gd name="T19" fmla="*/ 2036 h 1061"/>
                  <a:gd name="T20" fmla="*/ 158 w 498"/>
                  <a:gd name="T21" fmla="*/ 2055 h 1061"/>
                  <a:gd name="T22" fmla="*/ 154 w 498"/>
                  <a:gd name="T23" fmla="*/ 2075 h 1061"/>
                  <a:gd name="T24" fmla="*/ 6 w 498"/>
                  <a:gd name="T25" fmla="*/ 2614 h 1061"/>
                  <a:gd name="T26" fmla="*/ 1 w 498"/>
                  <a:gd name="T27" fmla="*/ 2635 h 1061"/>
                  <a:gd name="T28" fmla="*/ 0 w 498"/>
                  <a:gd name="T29" fmla="*/ 2650 h 1061"/>
                  <a:gd name="T30" fmla="*/ 9 w 498"/>
                  <a:gd name="T31" fmla="*/ 2633 h 1061"/>
                  <a:gd name="T32" fmla="*/ 18 w 498"/>
                  <a:gd name="T33" fmla="*/ 2615 h 1061"/>
                  <a:gd name="T34" fmla="*/ 27 w 498"/>
                  <a:gd name="T35" fmla="*/ 2598 h 1061"/>
                  <a:gd name="T36" fmla="*/ 37 w 498"/>
                  <a:gd name="T37" fmla="*/ 2580 h 1061"/>
                  <a:gd name="T38" fmla="*/ 67 w 498"/>
                  <a:gd name="T39" fmla="*/ 2528 h 1061"/>
                  <a:gd name="T40" fmla="*/ 109 w 498"/>
                  <a:gd name="T41" fmla="*/ 2463 h 1061"/>
                  <a:gd name="T42" fmla="*/ 143 w 498"/>
                  <a:gd name="T43" fmla="*/ 2412 h 1061"/>
                  <a:gd name="T44" fmla="*/ 180 w 498"/>
                  <a:gd name="T45" fmla="*/ 2364 h 1061"/>
                  <a:gd name="T46" fmla="*/ 192 w 498"/>
                  <a:gd name="T47" fmla="*/ 2360 h 1061"/>
                  <a:gd name="T48" fmla="*/ 302 w 498"/>
                  <a:gd name="T49" fmla="*/ 2360 h 1061"/>
                  <a:gd name="T50" fmla="*/ 297 w 498"/>
                  <a:gd name="T51" fmla="*/ 2308 h 1061"/>
                  <a:gd name="T52" fmla="*/ 290 w 498"/>
                  <a:gd name="T53" fmla="*/ 2242 h 1061"/>
                  <a:gd name="T54" fmla="*/ 285 w 498"/>
                  <a:gd name="T55" fmla="*/ 2178 h 1061"/>
                  <a:gd name="T56" fmla="*/ 284 w 498"/>
                  <a:gd name="T57" fmla="*/ 2138 h 1061"/>
                  <a:gd name="T58" fmla="*/ 284 w 498"/>
                  <a:gd name="T59" fmla="*/ 2118 h 1061"/>
                  <a:gd name="T60" fmla="*/ 286 w 498"/>
                  <a:gd name="T61" fmla="*/ 2098 h 1061"/>
                  <a:gd name="T62" fmla="*/ 291 w 498"/>
                  <a:gd name="T63" fmla="*/ 2079 h 1061"/>
                  <a:gd name="T64" fmla="*/ 304 w 498"/>
                  <a:gd name="T65" fmla="*/ 2067 h 1061"/>
                  <a:gd name="T66" fmla="*/ 322 w 498"/>
                  <a:gd name="T67" fmla="*/ 2063 h 1061"/>
                  <a:gd name="T68" fmla="*/ 403 w 498"/>
                  <a:gd name="T69" fmla="*/ 2063 h 1061"/>
                  <a:gd name="T70" fmla="*/ 383 w 498"/>
                  <a:gd name="T71" fmla="*/ 2049 h 1061"/>
                  <a:gd name="T72" fmla="*/ 333 w 498"/>
                  <a:gd name="T73" fmla="*/ 2007 h 1061"/>
                  <a:gd name="T74" fmla="*/ 288 w 498"/>
                  <a:gd name="T75" fmla="*/ 1962 h 1061"/>
                  <a:gd name="T76" fmla="*/ 247 w 498"/>
                  <a:gd name="T77" fmla="*/ 1914 h 1061"/>
                  <a:gd name="T78" fmla="*/ 212 w 498"/>
                  <a:gd name="T79" fmla="*/ 1862 h 1061"/>
                  <a:gd name="T80" fmla="*/ 181 w 498"/>
                  <a:gd name="T81" fmla="*/ 1807 h 1061"/>
                  <a:gd name="T82" fmla="*/ 156 w 498"/>
                  <a:gd name="T83" fmla="*/ 1748 h 1061"/>
                  <a:gd name="T84" fmla="*/ 135 w 498"/>
                  <a:gd name="T85" fmla="*/ 1686 h 1061"/>
                  <a:gd name="T86" fmla="*/ 126 w 498"/>
                  <a:gd name="T87" fmla="*/ 1654 h 1061"/>
                  <a:gd name="T88" fmla="*/ 119 w 498"/>
                  <a:gd name="T89" fmla="*/ 1621 h 106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8" h="1061">
                    <a:moveTo>
                      <a:pt x="119" y="0"/>
                    </a:moveTo>
                    <a:lnTo>
                      <a:pt x="122" y="77"/>
                    </a:lnTo>
                    <a:lnTo>
                      <a:pt x="131" y="156"/>
                    </a:lnTo>
                    <a:lnTo>
                      <a:pt x="142" y="216"/>
                    </a:lnTo>
                    <a:lnTo>
                      <a:pt x="150" y="258"/>
                    </a:lnTo>
                    <a:lnTo>
                      <a:pt x="153" y="278"/>
                    </a:lnTo>
                    <a:lnTo>
                      <a:pt x="163" y="356"/>
                    </a:lnTo>
                    <a:lnTo>
                      <a:pt x="164" y="375"/>
                    </a:lnTo>
                    <a:lnTo>
                      <a:pt x="163" y="395"/>
                    </a:lnTo>
                    <a:lnTo>
                      <a:pt x="161" y="415"/>
                    </a:lnTo>
                    <a:lnTo>
                      <a:pt x="158" y="434"/>
                    </a:lnTo>
                    <a:lnTo>
                      <a:pt x="154" y="454"/>
                    </a:lnTo>
                    <a:lnTo>
                      <a:pt x="6" y="993"/>
                    </a:lnTo>
                    <a:lnTo>
                      <a:pt x="1" y="1014"/>
                    </a:lnTo>
                    <a:lnTo>
                      <a:pt x="0" y="1029"/>
                    </a:lnTo>
                    <a:lnTo>
                      <a:pt x="9" y="1012"/>
                    </a:lnTo>
                    <a:lnTo>
                      <a:pt x="18" y="994"/>
                    </a:lnTo>
                    <a:lnTo>
                      <a:pt x="27" y="977"/>
                    </a:lnTo>
                    <a:lnTo>
                      <a:pt x="37" y="959"/>
                    </a:lnTo>
                    <a:lnTo>
                      <a:pt x="67" y="907"/>
                    </a:lnTo>
                    <a:lnTo>
                      <a:pt x="109" y="842"/>
                    </a:lnTo>
                    <a:lnTo>
                      <a:pt x="143" y="791"/>
                    </a:lnTo>
                    <a:lnTo>
                      <a:pt x="180" y="743"/>
                    </a:lnTo>
                    <a:lnTo>
                      <a:pt x="192" y="739"/>
                    </a:lnTo>
                    <a:lnTo>
                      <a:pt x="302" y="739"/>
                    </a:lnTo>
                    <a:lnTo>
                      <a:pt x="297" y="687"/>
                    </a:lnTo>
                    <a:lnTo>
                      <a:pt x="290" y="621"/>
                    </a:lnTo>
                    <a:lnTo>
                      <a:pt x="285" y="557"/>
                    </a:lnTo>
                    <a:lnTo>
                      <a:pt x="284" y="517"/>
                    </a:lnTo>
                    <a:lnTo>
                      <a:pt x="284" y="497"/>
                    </a:lnTo>
                    <a:lnTo>
                      <a:pt x="286" y="477"/>
                    </a:lnTo>
                    <a:lnTo>
                      <a:pt x="291" y="458"/>
                    </a:lnTo>
                    <a:lnTo>
                      <a:pt x="304" y="446"/>
                    </a:lnTo>
                    <a:lnTo>
                      <a:pt x="322" y="442"/>
                    </a:lnTo>
                    <a:lnTo>
                      <a:pt x="403" y="442"/>
                    </a:lnTo>
                    <a:lnTo>
                      <a:pt x="383" y="428"/>
                    </a:lnTo>
                    <a:lnTo>
                      <a:pt x="333" y="386"/>
                    </a:lnTo>
                    <a:lnTo>
                      <a:pt x="288" y="341"/>
                    </a:lnTo>
                    <a:lnTo>
                      <a:pt x="247" y="293"/>
                    </a:lnTo>
                    <a:lnTo>
                      <a:pt x="212" y="241"/>
                    </a:lnTo>
                    <a:lnTo>
                      <a:pt x="181" y="186"/>
                    </a:lnTo>
                    <a:lnTo>
                      <a:pt x="156" y="127"/>
                    </a:lnTo>
                    <a:lnTo>
                      <a:pt x="135" y="65"/>
                    </a:lnTo>
                    <a:lnTo>
                      <a:pt x="126" y="33"/>
                    </a:lnTo>
                    <a:lnTo>
                      <a:pt x="119" y="0"/>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804" name="Freeform 81"/>
              <p:cNvSpPr>
                <a:spLocks/>
              </p:cNvSpPr>
              <p:nvPr/>
            </p:nvSpPr>
            <p:spPr bwMode="auto">
              <a:xfrm>
                <a:off x="3997" y="1621"/>
                <a:ext cx="498" cy="1061"/>
              </a:xfrm>
              <a:custGeom>
                <a:avLst/>
                <a:gdLst>
                  <a:gd name="T0" fmla="*/ 403 w 498"/>
                  <a:gd name="T1" fmla="*/ 2063 h 1061"/>
                  <a:gd name="T2" fmla="*/ 322 w 498"/>
                  <a:gd name="T3" fmla="*/ 2063 h 1061"/>
                  <a:gd name="T4" fmla="*/ 346 w 498"/>
                  <a:gd name="T5" fmla="*/ 2068 h 1061"/>
                  <a:gd name="T6" fmla="*/ 384 w 498"/>
                  <a:gd name="T7" fmla="*/ 2082 h 1061"/>
                  <a:gd name="T8" fmla="*/ 497 w 498"/>
                  <a:gd name="T9" fmla="*/ 2122 h 1061"/>
                  <a:gd name="T10" fmla="*/ 467 w 498"/>
                  <a:gd name="T11" fmla="*/ 2105 h 1061"/>
                  <a:gd name="T12" fmla="*/ 438 w 498"/>
                  <a:gd name="T13" fmla="*/ 2087 h 1061"/>
                  <a:gd name="T14" fmla="*/ 410 w 498"/>
                  <a:gd name="T15" fmla="*/ 2068 h 1061"/>
                  <a:gd name="T16" fmla="*/ 403 w 498"/>
                  <a:gd name="T17" fmla="*/ 2063 h 10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8" h="1061">
                    <a:moveTo>
                      <a:pt x="403" y="442"/>
                    </a:moveTo>
                    <a:lnTo>
                      <a:pt x="322" y="442"/>
                    </a:lnTo>
                    <a:lnTo>
                      <a:pt x="346" y="447"/>
                    </a:lnTo>
                    <a:lnTo>
                      <a:pt x="384" y="461"/>
                    </a:lnTo>
                    <a:lnTo>
                      <a:pt x="497" y="501"/>
                    </a:lnTo>
                    <a:lnTo>
                      <a:pt x="467" y="484"/>
                    </a:lnTo>
                    <a:lnTo>
                      <a:pt x="438" y="466"/>
                    </a:lnTo>
                    <a:lnTo>
                      <a:pt x="410" y="447"/>
                    </a:lnTo>
                    <a:lnTo>
                      <a:pt x="403" y="442"/>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30729" name="Group 78"/>
            <p:cNvGrpSpPr>
              <a:grpSpLocks/>
            </p:cNvGrpSpPr>
            <p:nvPr/>
          </p:nvGrpSpPr>
          <p:grpSpPr bwMode="auto">
            <a:xfrm>
              <a:off x="5036" y="0"/>
              <a:ext cx="4592" cy="4429"/>
              <a:chOff x="5036" y="0"/>
              <a:chExt cx="4592" cy="4429"/>
            </a:xfrm>
          </p:grpSpPr>
          <p:sp>
            <p:nvSpPr>
              <p:cNvPr id="30801" name="Freeform 79"/>
              <p:cNvSpPr>
                <a:spLocks/>
              </p:cNvSpPr>
              <p:nvPr/>
            </p:nvSpPr>
            <p:spPr bwMode="auto">
              <a:xfrm>
                <a:off x="5036" y="0"/>
                <a:ext cx="4592" cy="4429"/>
              </a:xfrm>
              <a:custGeom>
                <a:avLst/>
                <a:gdLst>
                  <a:gd name="T0" fmla="*/ 226 w 4592"/>
                  <a:gd name="T1" fmla="*/ 0 h 4429"/>
                  <a:gd name="T2" fmla="*/ 152 w 4592"/>
                  <a:gd name="T3" fmla="*/ 0 h 4429"/>
                  <a:gd name="T4" fmla="*/ 74 w 4592"/>
                  <a:gd name="T5" fmla="*/ 7 h 4429"/>
                  <a:gd name="T6" fmla="*/ 19 w 4592"/>
                  <a:gd name="T7" fmla="*/ 40 h 4429"/>
                  <a:gd name="T8" fmla="*/ 1 w 4592"/>
                  <a:gd name="T9" fmla="*/ 121 h 4429"/>
                  <a:gd name="T10" fmla="*/ 0 w 4592"/>
                  <a:gd name="T11" fmla="*/ 186 h 4429"/>
                  <a:gd name="T12" fmla="*/ 0 w 4592"/>
                  <a:gd name="T13" fmla="*/ 4243 h 4429"/>
                  <a:gd name="T14" fmla="*/ 1 w 4592"/>
                  <a:gd name="T15" fmla="*/ 4307 h 4429"/>
                  <a:gd name="T16" fmla="*/ 11 w 4592"/>
                  <a:gd name="T17" fmla="*/ 4373 h 4429"/>
                  <a:gd name="T18" fmla="*/ 55 w 4592"/>
                  <a:gd name="T19" fmla="*/ 4417 h 4429"/>
                  <a:gd name="T20" fmla="*/ 120 w 4592"/>
                  <a:gd name="T21" fmla="*/ 4428 h 4429"/>
                  <a:gd name="T22" fmla="*/ 185 w 4592"/>
                  <a:gd name="T23" fmla="*/ 4429 h 4429"/>
                  <a:gd name="T24" fmla="*/ 4405 w 4592"/>
                  <a:gd name="T25" fmla="*/ 4429 h 4429"/>
                  <a:gd name="T26" fmla="*/ 4440 w 4592"/>
                  <a:gd name="T27" fmla="*/ 4429 h 4429"/>
                  <a:gd name="T28" fmla="*/ 4518 w 4592"/>
                  <a:gd name="T29" fmla="*/ 4422 h 4429"/>
                  <a:gd name="T30" fmla="*/ 4573 w 4592"/>
                  <a:gd name="T31" fmla="*/ 4389 h 4429"/>
                  <a:gd name="T32" fmla="*/ 4590 w 4592"/>
                  <a:gd name="T33" fmla="*/ 4308 h 4429"/>
                  <a:gd name="T34" fmla="*/ 4592 w 4592"/>
                  <a:gd name="T35" fmla="*/ 4243 h 4429"/>
                  <a:gd name="T36" fmla="*/ 4592 w 4592"/>
                  <a:gd name="T37" fmla="*/ 186 h 4429"/>
                  <a:gd name="T38" fmla="*/ 4590 w 4592"/>
                  <a:gd name="T39" fmla="*/ 122 h 4429"/>
                  <a:gd name="T40" fmla="*/ 4580 w 4592"/>
                  <a:gd name="T41" fmla="*/ 56 h 4429"/>
                  <a:gd name="T42" fmla="*/ 4537 w 4592"/>
                  <a:gd name="T43" fmla="*/ 12 h 4429"/>
                  <a:gd name="T44" fmla="*/ 4471 w 4592"/>
                  <a:gd name="T45" fmla="*/ 2 h 4429"/>
                  <a:gd name="T46" fmla="*/ 4406 w 4592"/>
                  <a:gd name="T47" fmla="*/ 0 h 4429"/>
                  <a:gd name="T48" fmla="*/ 226 w 4592"/>
                  <a:gd name="T49" fmla="*/ 0 h 442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92" h="4429">
                    <a:moveTo>
                      <a:pt x="226" y="0"/>
                    </a:moveTo>
                    <a:lnTo>
                      <a:pt x="152" y="0"/>
                    </a:lnTo>
                    <a:lnTo>
                      <a:pt x="74" y="7"/>
                    </a:lnTo>
                    <a:lnTo>
                      <a:pt x="19" y="40"/>
                    </a:lnTo>
                    <a:lnTo>
                      <a:pt x="1" y="121"/>
                    </a:lnTo>
                    <a:lnTo>
                      <a:pt x="0" y="186"/>
                    </a:lnTo>
                    <a:lnTo>
                      <a:pt x="0" y="4243"/>
                    </a:lnTo>
                    <a:lnTo>
                      <a:pt x="1" y="4307"/>
                    </a:lnTo>
                    <a:lnTo>
                      <a:pt x="11" y="4373"/>
                    </a:lnTo>
                    <a:lnTo>
                      <a:pt x="55" y="4417"/>
                    </a:lnTo>
                    <a:lnTo>
                      <a:pt x="120" y="4428"/>
                    </a:lnTo>
                    <a:lnTo>
                      <a:pt x="185" y="4429"/>
                    </a:lnTo>
                    <a:lnTo>
                      <a:pt x="4405" y="4429"/>
                    </a:lnTo>
                    <a:lnTo>
                      <a:pt x="4440" y="4429"/>
                    </a:lnTo>
                    <a:lnTo>
                      <a:pt x="4518" y="4422"/>
                    </a:lnTo>
                    <a:lnTo>
                      <a:pt x="4573" y="4389"/>
                    </a:lnTo>
                    <a:lnTo>
                      <a:pt x="4590" y="4308"/>
                    </a:lnTo>
                    <a:lnTo>
                      <a:pt x="4592" y="4243"/>
                    </a:lnTo>
                    <a:lnTo>
                      <a:pt x="4592" y="186"/>
                    </a:lnTo>
                    <a:lnTo>
                      <a:pt x="4590" y="122"/>
                    </a:lnTo>
                    <a:lnTo>
                      <a:pt x="4580" y="56"/>
                    </a:lnTo>
                    <a:lnTo>
                      <a:pt x="4537" y="12"/>
                    </a:lnTo>
                    <a:lnTo>
                      <a:pt x="4471" y="2"/>
                    </a:lnTo>
                    <a:lnTo>
                      <a:pt x="4406" y="0"/>
                    </a:lnTo>
                    <a:lnTo>
                      <a:pt x="226" y="0"/>
                    </a:lnTo>
                    <a:close/>
                  </a:path>
                </a:pathLst>
              </a:custGeom>
              <a:solidFill>
                <a:srgbClr val="008BD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200" dirty="0"/>
              </a:p>
            </p:txBody>
          </p:sp>
        </p:grpSp>
        <p:grpSp>
          <p:nvGrpSpPr>
            <p:cNvPr id="30730" name="Group 74"/>
            <p:cNvGrpSpPr>
              <a:grpSpLocks/>
            </p:cNvGrpSpPr>
            <p:nvPr/>
          </p:nvGrpSpPr>
          <p:grpSpPr bwMode="auto">
            <a:xfrm>
              <a:off x="5062" y="1608"/>
              <a:ext cx="536" cy="1075"/>
              <a:chOff x="5062" y="1608"/>
              <a:chExt cx="536" cy="1075"/>
            </a:xfrm>
          </p:grpSpPr>
          <p:sp>
            <p:nvSpPr>
              <p:cNvPr id="30798" name="Freeform 77"/>
              <p:cNvSpPr>
                <a:spLocks/>
              </p:cNvSpPr>
              <p:nvPr/>
            </p:nvSpPr>
            <p:spPr bwMode="auto">
              <a:xfrm>
                <a:off x="5062" y="1608"/>
                <a:ext cx="536" cy="1075"/>
              </a:xfrm>
              <a:custGeom>
                <a:avLst/>
                <a:gdLst>
                  <a:gd name="T0" fmla="*/ 335 w 536"/>
                  <a:gd name="T1" fmla="*/ 2063 h 1075"/>
                  <a:gd name="T2" fmla="*/ 200 w 536"/>
                  <a:gd name="T3" fmla="*/ 2063 h 1075"/>
                  <a:gd name="T4" fmla="*/ 216 w 536"/>
                  <a:gd name="T5" fmla="*/ 2068 h 1075"/>
                  <a:gd name="T6" fmla="*/ 228 w 536"/>
                  <a:gd name="T7" fmla="*/ 2080 h 1075"/>
                  <a:gd name="T8" fmla="*/ 236 w 536"/>
                  <a:gd name="T9" fmla="*/ 2098 h 1075"/>
                  <a:gd name="T10" fmla="*/ 239 w 536"/>
                  <a:gd name="T11" fmla="*/ 2121 h 1075"/>
                  <a:gd name="T12" fmla="*/ 239 w 536"/>
                  <a:gd name="T13" fmla="*/ 2128 h 1075"/>
                  <a:gd name="T14" fmla="*/ 239 w 536"/>
                  <a:gd name="T15" fmla="*/ 2135 h 1075"/>
                  <a:gd name="T16" fmla="*/ 237 w 536"/>
                  <a:gd name="T17" fmla="*/ 2145 h 1075"/>
                  <a:gd name="T18" fmla="*/ 233 w 536"/>
                  <a:gd name="T19" fmla="*/ 2164 h 1075"/>
                  <a:gd name="T20" fmla="*/ 224 w 536"/>
                  <a:gd name="T21" fmla="*/ 2202 h 1075"/>
                  <a:gd name="T22" fmla="*/ 220 w 536"/>
                  <a:gd name="T23" fmla="*/ 2221 h 1075"/>
                  <a:gd name="T24" fmla="*/ 206 w 536"/>
                  <a:gd name="T25" fmla="*/ 2280 h 1075"/>
                  <a:gd name="T26" fmla="*/ 189 w 536"/>
                  <a:gd name="T27" fmla="*/ 2339 h 1075"/>
                  <a:gd name="T28" fmla="*/ 183 w 536"/>
                  <a:gd name="T29" fmla="*/ 2359 h 1075"/>
                  <a:gd name="T30" fmla="*/ 177 w 536"/>
                  <a:gd name="T31" fmla="*/ 2378 h 1075"/>
                  <a:gd name="T32" fmla="*/ 158 w 536"/>
                  <a:gd name="T33" fmla="*/ 2455 h 1075"/>
                  <a:gd name="T34" fmla="*/ 156 w 536"/>
                  <a:gd name="T35" fmla="*/ 2476 h 1075"/>
                  <a:gd name="T36" fmla="*/ 176 w 536"/>
                  <a:gd name="T37" fmla="*/ 2479 h 1075"/>
                  <a:gd name="T38" fmla="*/ 196 w 536"/>
                  <a:gd name="T39" fmla="*/ 2483 h 1075"/>
                  <a:gd name="T40" fmla="*/ 174 w 536"/>
                  <a:gd name="T41" fmla="*/ 2682 h 1075"/>
                  <a:gd name="T42" fmla="*/ 180 w 536"/>
                  <a:gd name="T43" fmla="*/ 2683 h 1075"/>
                  <a:gd name="T44" fmla="*/ 181 w 536"/>
                  <a:gd name="T45" fmla="*/ 2677 h 1075"/>
                  <a:gd name="T46" fmla="*/ 183 w 536"/>
                  <a:gd name="T47" fmla="*/ 2670 h 1075"/>
                  <a:gd name="T48" fmla="*/ 204 w 536"/>
                  <a:gd name="T49" fmla="*/ 2594 h 1075"/>
                  <a:gd name="T50" fmla="*/ 225 w 536"/>
                  <a:gd name="T51" fmla="*/ 2517 h 1075"/>
                  <a:gd name="T52" fmla="*/ 381 w 536"/>
                  <a:gd name="T53" fmla="*/ 2481 h 1075"/>
                  <a:gd name="T54" fmla="*/ 414 w 536"/>
                  <a:gd name="T55" fmla="*/ 2480 h 1075"/>
                  <a:gd name="T56" fmla="*/ 460 w 536"/>
                  <a:gd name="T57" fmla="*/ 2480 h 1075"/>
                  <a:gd name="T58" fmla="*/ 458 w 536"/>
                  <a:gd name="T59" fmla="*/ 2474 h 1075"/>
                  <a:gd name="T60" fmla="*/ 496 w 536"/>
                  <a:gd name="T61" fmla="*/ 2464 h 1075"/>
                  <a:gd name="T62" fmla="*/ 516 w 536"/>
                  <a:gd name="T63" fmla="*/ 2458 h 1075"/>
                  <a:gd name="T64" fmla="*/ 535 w 536"/>
                  <a:gd name="T65" fmla="*/ 2453 h 1075"/>
                  <a:gd name="T66" fmla="*/ 483 w 536"/>
                  <a:gd name="T67" fmla="*/ 2367 h 1075"/>
                  <a:gd name="T68" fmla="*/ 473 w 536"/>
                  <a:gd name="T69" fmla="*/ 2351 h 1075"/>
                  <a:gd name="T70" fmla="*/ 434 w 536"/>
                  <a:gd name="T71" fmla="*/ 2284 h 1075"/>
                  <a:gd name="T72" fmla="*/ 398 w 536"/>
                  <a:gd name="T73" fmla="*/ 2214 h 1075"/>
                  <a:gd name="T74" fmla="*/ 372 w 536"/>
                  <a:gd name="T75" fmla="*/ 2159 h 1075"/>
                  <a:gd name="T76" fmla="*/ 349 w 536"/>
                  <a:gd name="T77" fmla="*/ 2101 h 1075"/>
                  <a:gd name="T78" fmla="*/ 342 w 536"/>
                  <a:gd name="T79" fmla="*/ 2082 h 1075"/>
                  <a:gd name="T80" fmla="*/ 335 w 536"/>
                  <a:gd name="T81" fmla="*/ 2063 h 10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536" h="1075">
                    <a:moveTo>
                      <a:pt x="335" y="455"/>
                    </a:moveTo>
                    <a:lnTo>
                      <a:pt x="200" y="455"/>
                    </a:lnTo>
                    <a:lnTo>
                      <a:pt x="216" y="460"/>
                    </a:lnTo>
                    <a:lnTo>
                      <a:pt x="228" y="472"/>
                    </a:lnTo>
                    <a:lnTo>
                      <a:pt x="236" y="490"/>
                    </a:lnTo>
                    <a:lnTo>
                      <a:pt x="239" y="513"/>
                    </a:lnTo>
                    <a:lnTo>
                      <a:pt x="239" y="520"/>
                    </a:lnTo>
                    <a:lnTo>
                      <a:pt x="239" y="527"/>
                    </a:lnTo>
                    <a:lnTo>
                      <a:pt x="237" y="537"/>
                    </a:lnTo>
                    <a:lnTo>
                      <a:pt x="233" y="556"/>
                    </a:lnTo>
                    <a:lnTo>
                      <a:pt x="224" y="594"/>
                    </a:lnTo>
                    <a:lnTo>
                      <a:pt x="220" y="613"/>
                    </a:lnTo>
                    <a:lnTo>
                      <a:pt x="206" y="672"/>
                    </a:lnTo>
                    <a:lnTo>
                      <a:pt x="189" y="731"/>
                    </a:lnTo>
                    <a:lnTo>
                      <a:pt x="183" y="751"/>
                    </a:lnTo>
                    <a:lnTo>
                      <a:pt x="177" y="770"/>
                    </a:lnTo>
                    <a:lnTo>
                      <a:pt x="158" y="847"/>
                    </a:lnTo>
                    <a:lnTo>
                      <a:pt x="156" y="868"/>
                    </a:lnTo>
                    <a:lnTo>
                      <a:pt x="176" y="871"/>
                    </a:lnTo>
                    <a:lnTo>
                      <a:pt x="196" y="875"/>
                    </a:lnTo>
                    <a:lnTo>
                      <a:pt x="174" y="1074"/>
                    </a:lnTo>
                    <a:lnTo>
                      <a:pt x="180" y="1075"/>
                    </a:lnTo>
                    <a:lnTo>
                      <a:pt x="181" y="1069"/>
                    </a:lnTo>
                    <a:lnTo>
                      <a:pt x="183" y="1062"/>
                    </a:lnTo>
                    <a:lnTo>
                      <a:pt x="204" y="986"/>
                    </a:lnTo>
                    <a:lnTo>
                      <a:pt x="225" y="909"/>
                    </a:lnTo>
                    <a:lnTo>
                      <a:pt x="381" y="873"/>
                    </a:lnTo>
                    <a:lnTo>
                      <a:pt x="414" y="872"/>
                    </a:lnTo>
                    <a:lnTo>
                      <a:pt x="460" y="872"/>
                    </a:lnTo>
                    <a:lnTo>
                      <a:pt x="458" y="866"/>
                    </a:lnTo>
                    <a:lnTo>
                      <a:pt x="496" y="856"/>
                    </a:lnTo>
                    <a:lnTo>
                      <a:pt x="516" y="850"/>
                    </a:lnTo>
                    <a:lnTo>
                      <a:pt x="535" y="845"/>
                    </a:lnTo>
                    <a:lnTo>
                      <a:pt x="483" y="759"/>
                    </a:lnTo>
                    <a:lnTo>
                      <a:pt x="473" y="743"/>
                    </a:lnTo>
                    <a:lnTo>
                      <a:pt x="434" y="676"/>
                    </a:lnTo>
                    <a:lnTo>
                      <a:pt x="398" y="606"/>
                    </a:lnTo>
                    <a:lnTo>
                      <a:pt x="372" y="551"/>
                    </a:lnTo>
                    <a:lnTo>
                      <a:pt x="349" y="493"/>
                    </a:lnTo>
                    <a:lnTo>
                      <a:pt x="342" y="474"/>
                    </a:lnTo>
                    <a:lnTo>
                      <a:pt x="335" y="455"/>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99" name="Freeform 76"/>
              <p:cNvSpPr>
                <a:spLocks/>
              </p:cNvSpPr>
              <p:nvPr/>
            </p:nvSpPr>
            <p:spPr bwMode="auto">
              <a:xfrm>
                <a:off x="5062" y="1608"/>
                <a:ext cx="536" cy="1075"/>
              </a:xfrm>
              <a:custGeom>
                <a:avLst/>
                <a:gdLst>
                  <a:gd name="T0" fmla="*/ 460 w 536"/>
                  <a:gd name="T1" fmla="*/ 2480 h 1075"/>
                  <a:gd name="T2" fmla="*/ 414 w 536"/>
                  <a:gd name="T3" fmla="*/ 2480 h 1075"/>
                  <a:gd name="T4" fmla="*/ 421 w 536"/>
                  <a:gd name="T5" fmla="*/ 2483 h 1075"/>
                  <a:gd name="T6" fmla="*/ 431 w 536"/>
                  <a:gd name="T7" fmla="*/ 2503 h 1075"/>
                  <a:gd name="T8" fmla="*/ 468 w 536"/>
                  <a:gd name="T9" fmla="*/ 2574 h 1075"/>
                  <a:gd name="T10" fmla="*/ 514 w 536"/>
                  <a:gd name="T11" fmla="*/ 2663 h 1075"/>
                  <a:gd name="T12" fmla="*/ 516 w 536"/>
                  <a:gd name="T13" fmla="*/ 2662 h 1075"/>
                  <a:gd name="T14" fmla="*/ 511 w 536"/>
                  <a:gd name="T15" fmla="*/ 2646 h 1075"/>
                  <a:gd name="T16" fmla="*/ 460 w 536"/>
                  <a:gd name="T17" fmla="*/ 2480 h 10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36" h="1075">
                    <a:moveTo>
                      <a:pt x="460" y="872"/>
                    </a:moveTo>
                    <a:lnTo>
                      <a:pt x="414" y="872"/>
                    </a:lnTo>
                    <a:lnTo>
                      <a:pt x="421" y="875"/>
                    </a:lnTo>
                    <a:lnTo>
                      <a:pt x="431" y="895"/>
                    </a:lnTo>
                    <a:lnTo>
                      <a:pt x="468" y="966"/>
                    </a:lnTo>
                    <a:lnTo>
                      <a:pt x="514" y="1055"/>
                    </a:lnTo>
                    <a:lnTo>
                      <a:pt x="516" y="1054"/>
                    </a:lnTo>
                    <a:lnTo>
                      <a:pt x="511" y="1038"/>
                    </a:lnTo>
                    <a:lnTo>
                      <a:pt x="460" y="872"/>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800" name="Freeform 75"/>
              <p:cNvSpPr>
                <a:spLocks/>
              </p:cNvSpPr>
              <p:nvPr/>
            </p:nvSpPr>
            <p:spPr bwMode="auto">
              <a:xfrm>
                <a:off x="5062" y="1608"/>
                <a:ext cx="536" cy="1075"/>
              </a:xfrm>
              <a:custGeom>
                <a:avLst/>
                <a:gdLst>
                  <a:gd name="T0" fmla="*/ 393 w 536"/>
                  <a:gd name="T1" fmla="*/ 1608 h 1075"/>
                  <a:gd name="T2" fmla="*/ 376 w 536"/>
                  <a:gd name="T3" fmla="*/ 1677 h 1075"/>
                  <a:gd name="T4" fmla="*/ 355 w 536"/>
                  <a:gd name="T5" fmla="*/ 1742 h 1075"/>
                  <a:gd name="T6" fmla="*/ 328 w 536"/>
                  <a:gd name="T7" fmla="*/ 1804 h 1075"/>
                  <a:gd name="T8" fmla="*/ 296 w 536"/>
                  <a:gd name="T9" fmla="*/ 1861 h 1075"/>
                  <a:gd name="T10" fmla="*/ 259 w 536"/>
                  <a:gd name="T11" fmla="*/ 1914 h 1075"/>
                  <a:gd name="T12" fmla="*/ 217 w 536"/>
                  <a:gd name="T13" fmla="*/ 1963 h 1075"/>
                  <a:gd name="T14" fmla="*/ 171 w 536"/>
                  <a:gd name="T15" fmla="*/ 2009 h 1075"/>
                  <a:gd name="T16" fmla="*/ 119 w 536"/>
                  <a:gd name="T17" fmla="*/ 2051 h 1075"/>
                  <a:gd name="T18" fmla="*/ 62 w 536"/>
                  <a:gd name="T19" fmla="*/ 2089 h 1075"/>
                  <a:gd name="T20" fmla="*/ 0 w 536"/>
                  <a:gd name="T21" fmla="*/ 2123 h 1075"/>
                  <a:gd name="T22" fmla="*/ 6 w 536"/>
                  <a:gd name="T23" fmla="*/ 2122 h 1075"/>
                  <a:gd name="T24" fmla="*/ 13 w 536"/>
                  <a:gd name="T25" fmla="*/ 2121 h 1075"/>
                  <a:gd name="T26" fmla="*/ 137 w 536"/>
                  <a:gd name="T27" fmla="*/ 2078 h 1075"/>
                  <a:gd name="T28" fmla="*/ 180 w 536"/>
                  <a:gd name="T29" fmla="*/ 2063 h 1075"/>
                  <a:gd name="T30" fmla="*/ 200 w 536"/>
                  <a:gd name="T31" fmla="*/ 2063 h 1075"/>
                  <a:gd name="T32" fmla="*/ 335 w 536"/>
                  <a:gd name="T33" fmla="*/ 2063 h 1075"/>
                  <a:gd name="T34" fmla="*/ 335 w 536"/>
                  <a:gd name="T35" fmla="*/ 2061 h 1075"/>
                  <a:gd name="T36" fmla="*/ 331 w 536"/>
                  <a:gd name="T37" fmla="*/ 2042 h 1075"/>
                  <a:gd name="T38" fmla="*/ 329 w 536"/>
                  <a:gd name="T39" fmla="*/ 2022 h 1075"/>
                  <a:gd name="T40" fmla="*/ 329 w 536"/>
                  <a:gd name="T41" fmla="*/ 2003 h 1075"/>
                  <a:gd name="T42" fmla="*/ 331 w 536"/>
                  <a:gd name="T43" fmla="*/ 1983 h 1075"/>
                  <a:gd name="T44" fmla="*/ 335 w 536"/>
                  <a:gd name="T45" fmla="*/ 1963 h 1075"/>
                  <a:gd name="T46" fmla="*/ 339 w 536"/>
                  <a:gd name="T47" fmla="*/ 1945 h 1075"/>
                  <a:gd name="T48" fmla="*/ 348 w 536"/>
                  <a:gd name="T49" fmla="*/ 1909 h 1075"/>
                  <a:gd name="T50" fmla="*/ 353 w 536"/>
                  <a:gd name="T51" fmla="*/ 1890 h 1075"/>
                  <a:gd name="T52" fmla="*/ 366 w 536"/>
                  <a:gd name="T53" fmla="*/ 1831 h 1075"/>
                  <a:gd name="T54" fmla="*/ 377 w 536"/>
                  <a:gd name="T55" fmla="*/ 1768 h 1075"/>
                  <a:gd name="T56" fmla="*/ 386 w 536"/>
                  <a:gd name="T57" fmla="*/ 1688 h 1075"/>
                  <a:gd name="T58" fmla="*/ 389 w 536"/>
                  <a:gd name="T59" fmla="*/ 1648 h 1075"/>
                  <a:gd name="T60" fmla="*/ 391 w 536"/>
                  <a:gd name="T61" fmla="*/ 1628 h 1075"/>
                  <a:gd name="T62" fmla="*/ 393 w 536"/>
                  <a:gd name="T63" fmla="*/ 1608 h 107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36" h="1075">
                    <a:moveTo>
                      <a:pt x="393" y="0"/>
                    </a:moveTo>
                    <a:lnTo>
                      <a:pt x="376" y="69"/>
                    </a:lnTo>
                    <a:lnTo>
                      <a:pt x="355" y="134"/>
                    </a:lnTo>
                    <a:lnTo>
                      <a:pt x="328" y="196"/>
                    </a:lnTo>
                    <a:lnTo>
                      <a:pt x="296" y="253"/>
                    </a:lnTo>
                    <a:lnTo>
                      <a:pt x="259" y="306"/>
                    </a:lnTo>
                    <a:lnTo>
                      <a:pt x="217" y="355"/>
                    </a:lnTo>
                    <a:lnTo>
                      <a:pt x="171" y="401"/>
                    </a:lnTo>
                    <a:lnTo>
                      <a:pt x="119" y="443"/>
                    </a:lnTo>
                    <a:lnTo>
                      <a:pt x="62" y="481"/>
                    </a:lnTo>
                    <a:lnTo>
                      <a:pt x="0" y="515"/>
                    </a:lnTo>
                    <a:lnTo>
                      <a:pt x="6" y="514"/>
                    </a:lnTo>
                    <a:lnTo>
                      <a:pt x="13" y="513"/>
                    </a:lnTo>
                    <a:lnTo>
                      <a:pt x="137" y="470"/>
                    </a:lnTo>
                    <a:lnTo>
                      <a:pt x="180" y="455"/>
                    </a:lnTo>
                    <a:lnTo>
                      <a:pt x="200" y="455"/>
                    </a:lnTo>
                    <a:lnTo>
                      <a:pt x="335" y="455"/>
                    </a:lnTo>
                    <a:lnTo>
                      <a:pt x="335" y="453"/>
                    </a:lnTo>
                    <a:lnTo>
                      <a:pt x="331" y="434"/>
                    </a:lnTo>
                    <a:lnTo>
                      <a:pt x="329" y="414"/>
                    </a:lnTo>
                    <a:lnTo>
                      <a:pt x="329" y="395"/>
                    </a:lnTo>
                    <a:lnTo>
                      <a:pt x="331" y="375"/>
                    </a:lnTo>
                    <a:lnTo>
                      <a:pt x="335" y="355"/>
                    </a:lnTo>
                    <a:lnTo>
                      <a:pt x="339" y="337"/>
                    </a:lnTo>
                    <a:lnTo>
                      <a:pt x="348" y="301"/>
                    </a:lnTo>
                    <a:lnTo>
                      <a:pt x="353" y="282"/>
                    </a:lnTo>
                    <a:lnTo>
                      <a:pt x="366" y="223"/>
                    </a:lnTo>
                    <a:lnTo>
                      <a:pt x="377" y="160"/>
                    </a:lnTo>
                    <a:lnTo>
                      <a:pt x="386" y="80"/>
                    </a:lnTo>
                    <a:lnTo>
                      <a:pt x="389" y="40"/>
                    </a:lnTo>
                    <a:lnTo>
                      <a:pt x="391" y="20"/>
                    </a:lnTo>
                    <a:lnTo>
                      <a:pt x="393" y="0"/>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30731" name="Group 70"/>
            <p:cNvGrpSpPr>
              <a:grpSpLocks/>
            </p:cNvGrpSpPr>
            <p:nvPr/>
          </p:nvGrpSpPr>
          <p:grpSpPr bwMode="auto">
            <a:xfrm>
              <a:off x="4556" y="2147"/>
              <a:ext cx="447" cy="546"/>
              <a:chOff x="4556" y="2147"/>
              <a:chExt cx="447" cy="546"/>
            </a:xfrm>
          </p:grpSpPr>
          <p:sp>
            <p:nvSpPr>
              <p:cNvPr id="30795" name="Freeform 73"/>
              <p:cNvSpPr>
                <a:spLocks/>
              </p:cNvSpPr>
              <p:nvPr/>
            </p:nvSpPr>
            <p:spPr bwMode="auto">
              <a:xfrm>
                <a:off x="4556" y="2147"/>
                <a:ext cx="447" cy="546"/>
              </a:xfrm>
              <a:custGeom>
                <a:avLst/>
                <a:gdLst>
                  <a:gd name="T0" fmla="*/ 0 w 447"/>
                  <a:gd name="T1" fmla="*/ 2147 h 546"/>
                  <a:gd name="T2" fmla="*/ 2 w 447"/>
                  <a:gd name="T3" fmla="*/ 2153 h 546"/>
                  <a:gd name="T4" fmla="*/ 7 w 447"/>
                  <a:gd name="T5" fmla="*/ 2155 h 546"/>
                  <a:gd name="T6" fmla="*/ 23 w 447"/>
                  <a:gd name="T7" fmla="*/ 2163 h 546"/>
                  <a:gd name="T8" fmla="*/ 71 w 447"/>
                  <a:gd name="T9" fmla="*/ 2191 h 546"/>
                  <a:gd name="T10" fmla="*/ 106 w 447"/>
                  <a:gd name="T11" fmla="*/ 2211 h 546"/>
                  <a:gd name="T12" fmla="*/ 126 w 447"/>
                  <a:gd name="T13" fmla="*/ 2221 h 546"/>
                  <a:gd name="T14" fmla="*/ 147 w 447"/>
                  <a:gd name="T15" fmla="*/ 2232 h 546"/>
                  <a:gd name="T16" fmla="*/ 161 w 447"/>
                  <a:gd name="T17" fmla="*/ 2244 h 546"/>
                  <a:gd name="T18" fmla="*/ 169 w 447"/>
                  <a:gd name="T19" fmla="*/ 2258 h 546"/>
                  <a:gd name="T20" fmla="*/ 172 w 447"/>
                  <a:gd name="T21" fmla="*/ 2277 h 546"/>
                  <a:gd name="T22" fmla="*/ 169 w 447"/>
                  <a:gd name="T23" fmla="*/ 2303 h 546"/>
                  <a:gd name="T24" fmla="*/ 157 w 447"/>
                  <a:gd name="T25" fmla="*/ 2380 h 546"/>
                  <a:gd name="T26" fmla="*/ 142 w 447"/>
                  <a:gd name="T27" fmla="*/ 2457 h 546"/>
                  <a:gd name="T28" fmla="*/ 129 w 447"/>
                  <a:gd name="T29" fmla="*/ 2516 h 546"/>
                  <a:gd name="T30" fmla="*/ 113 w 447"/>
                  <a:gd name="T31" fmla="*/ 2576 h 546"/>
                  <a:gd name="T32" fmla="*/ 101 w 447"/>
                  <a:gd name="T33" fmla="*/ 2616 h 546"/>
                  <a:gd name="T34" fmla="*/ 95 w 447"/>
                  <a:gd name="T35" fmla="*/ 2637 h 546"/>
                  <a:gd name="T36" fmla="*/ 90 w 447"/>
                  <a:gd name="T37" fmla="*/ 2657 h 546"/>
                  <a:gd name="T38" fmla="*/ 85 w 447"/>
                  <a:gd name="T39" fmla="*/ 2676 h 546"/>
                  <a:gd name="T40" fmla="*/ 81 w 447"/>
                  <a:gd name="T41" fmla="*/ 2693 h 546"/>
                  <a:gd name="T42" fmla="*/ 89 w 447"/>
                  <a:gd name="T43" fmla="*/ 2678 h 546"/>
                  <a:gd name="T44" fmla="*/ 97 w 447"/>
                  <a:gd name="T45" fmla="*/ 2661 h 546"/>
                  <a:gd name="T46" fmla="*/ 107 w 447"/>
                  <a:gd name="T47" fmla="*/ 2642 h 546"/>
                  <a:gd name="T48" fmla="*/ 139 w 447"/>
                  <a:gd name="T49" fmla="*/ 2587 h 546"/>
                  <a:gd name="T50" fmla="*/ 180 w 447"/>
                  <a:gd name="T51" fmla="*/ 2519 h 546"/>
                  <a:gd name="T52" fmla="*/ 228 w 447"/>
                  <a:gd name="T53" fmla="*/ 2471 h 546"/>
                  <a:gd name="T54" fmla="*/ 314 w 447"/>
                  <a:gd name="T55" fmla="*/ 2471 h 546"/>
                  <a:gd name="T56" fmla="*/ 312 w 447"/>
                  <a:gd name="T57" fmla="*/ 2461 h 546"/>
                  <a:gd name="T58" fmla="*/ 297 w 447"/>
                  <a:gd name="T59" fmla="*/ 2384 h 546"/>
                  <a:gd name="T60" fmla="*/ 287 w 447"/>
                  <a:gd name="T61" fmla="*/ 2323 h 546"/>
                  <a:gd name="T62" fmla="*/ 280 w 447"/>
                  <a:gd name="T63" fmla="*/ 2282 h 546"/>
                  <a:gd name="T64" fmla="*/ 281 w 447"/>
                  <a:gd name="T65" fmla="*/ 2263 h 546"/>
                  <a:gd name="T66" fmla="*/ 289 w 447"/>
                  <a:gd name="T67" fmla="*/ 2247 h 546"/>
                  <a:gd name="T68" fmla="*/ 303 w 447"/>
                  <a:gd name="T69" fmla="*/ 2234 h 546"/>
                  <a:gd name="T70" fmla="*/ 325 w 447"/>
                  <a:gd name="T71" fmla="*/ 2221 h 546"/>
                  <a:gd name="T72" fmla="*/ 341 w 447"/>
                  <a:gd name="T73" fmla="*/ 2213 h 546"/>
                  <a:gd name="T74" fmla="*/ 358 w 447"/>
                  <a:gd name="T75" fmla="*/ 2204 h 546"/>
                  <a:gd name="T76" fmla="*/ 376 w 447"/>
                  <a:gd name="T77" fmla="*/ 2195 h 546"/>
                  <a:gd name="T78" fmla="*/ 394 w 447"/>
                  <a:gd name="T79" fmla="*/ 2185 h 546"/>
                  <a:gd name="T80" fmla="*/ 400 w 447"/>
                  <a:gd name="T81" fmla="*/ 2182 h 546"/>
                  <a:gd name="T82" fmla="*/ 224 w 447"/>
                  <a:gd name="T83" fmla="*/ 2182 h 546"/>
                  <a:gd name="T84" fmla="*/ 201 w 447"/>
                  <a:gd name="T85" fmla="*/ 2181 h 546"/>
                  <a:gd name="T86" fmla="*/ 134 w 447"/>
                  <a:gd name="T87" fmla="*/ 2176 h 546"/>
                  <a:gd name="T88" fmla="*/ 67 w 447"/>
                  <a:gd name="T89" fmla="*/ 2165 h 546"/>
                  <a:gd name="T90" fmla="*/ 22 w 447"/>
                  <a:gd name="T91" fmla="*/ 2154 h 546"/>
                  <a:gd name="T92" fmla="*/ 0 w 447"/>
                  <a:gd name="T93" fmla="*/ 2147 h 54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47" h="546">
                    <a:moveTo>
                      <a:pt x="0" y="0"/>
                    </a:moveTo>
                    <a:lnTo>
                      <a:pt x="2" y="6"/>
                    </a:lnTo>
                    <a:lnTo>
                      <a:pt x="7" y="8"/>
                    </a:lnTo>
                    <a:lnTo>
                      <a:pt x="23" y="16"/>
                    </a:lnTo>
                    <a:lnTo>
                      <a:pt x="71" y="44"/>
                    </a:lnTo>
                    <a:lnTo>
                      <a:pt x="106" y="64"/>
                    </a:lnTo>
                    <a:lnTo>
                      <a:pt x="126" y="74"/>
                    </a:lnTo>
                    <a:lnTo>
                      <a:pt x="147" y="85"/>
                    </a:lnTo>
                    <a:lnTo>
                      <a:pt x="161" y="97"/>
                    </a:lnTo>
                    <a:lnTo>
                      <a:pt x="169" y="111"/>
                    </a:lnTo>
                    <a:lnTo>
                      <a:pt x="172" y="130"/>
                    </a:lnTo>
                    <a:lnTo>
                      <a:pt x="169" y="156"/>
                    </a:lnTo>
                    <a:lnTo>
                      <a:pt x="157" y="233"/>
                    </a:lnTo>
                    <a:lnTo>
                      <a:pt x="142" y="310"/>
                    </a:lnTo>
                    <a:lnTo>
                      <a:pt x="129" y="369"/>
                    </a:lnTo>
                    <a:lnTo>
                      <a:pt x="113" y="429"/>
                    </a:lnTo>
                    <a:lnTo>
                      <a:pt x="101" y="469"/>
                    </a:lnTo>
                    <a:lnTo>
                      <a:pt x="95" y="490"/>
                    </a:lnTo>
                    <a:lnTo>
                      <a:pt x="90" y="510"/>
                    </a:lnTo>
                    <a:lnTo>
                      <a:pt x="85" y="529"/>
                    </a:lnTo>
                    <a:lnTo>
                      <a:pt x="81" y="546"/>
                    </a:lnTo>
                    <a:lnTo>
                      <a:pt x="89" y="531"/>
                    </a:lnTo>
                    <a:lnTo>
                      <a:pt x="97" y="514"/>
                    </a:lnTo>
                    <a:lnTo>
                      <a:pt x="107" y="495"/>
                    </a:lnTo>
                    <a:lnTo>
                      <a:pt x="139" y="440"/>
                    </a:lnTo>
                    <a:lnTo>
                      <a:pt x="180" y="372"/>
                    </a:lnTo>
                    <a:lnTo>
                      <a:pt x="228" y="324"/>
                    </a:lnTo>
                    <a:lnTo>
                      <a:pt x="314" y="324"/>
                    </a:lnTo>
                    <a:lnTo>
                      <a:pt x="312" y="314"/>
                    </a:lnTo>
                    <a:lnTo>
                      <a:pt x="297" y="237"/>
                    </a:lnTo>
                    <a:lnTo>
                      <a:pt x="287" y="176"/>
                    </a:lnTo>
                    <a:lnTo>
                      <a:pt x="280" y="135"/>
                    </a:lnTo>
                    <a:lnTo>
                      <a:pt x="281" y="116"/>
                    </a:lnTo>
                    <a:lnTo>
                      <a:pt x="289" y="100"/>
                    </a:lnTo>
                    <a:lnTo>
                      <a:pt x="303" y="87"/>
                    </a:lnTo>
                    <a:lnTo>
                      <a:pt x="325" y="74"/>
                    </a:lnTo>
                    <a:lnTo>
                      <a:pt x="341" y="66"/>
                    </a:lnTo>
                    <a:lnTo>
                      <a:pt x="358" y="57"/>
                    </a:lnTo>
                    <a:lnTo>
                      <a:pt x="376" y="48"/>
                    </a:lnTo>
                    <a:lnTo>
                      <a:pt x="394" y="38"/>
                    </a:lnTo>
                    <a:lnTo>
                      <a:pt x="400" y="35"/>
                    </a:lnTo>
                    <a:lnTo>
                      <a:pt x="224" y="35"/>
                    </a:lnTo>
                    <a:lnTo>
                      <a:pt x="201" y="34"/>
                    </a:lnTo>
                    <a:lnTo>
                      <a:pt x="134" y="29"/>
                    </a:lnTo>
                    <a:lnTo>
                      <a:pt x="67" y="18"/>
                    </a:lnTo>
                    <a:lnTo>
                      <a:pt x="22" y="7"/>
                    </a:lnTo>
                    <a:lnTo>
                      <a:pt x="0" y="0"/>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96" name="Freeform 72"/>
              <p:cNvSpPr>
                <a:spLocks/>
              </p:cNvSpPr>
              <p:nvPr/>
            </p:nvSpPr>
            <p:spPr bwMode="auto">
              <a:xfrm>
                <a:off x="4556" y="2147"/>
                <a:ext cx="447" cy="546"/>
              </a:xfrm>
              <a:custGeom>
                <a:avLst/>
                <a:gdLst>
                  <a:gd name="T0" fmla="*/ 314 w 447"/>
                  <a:gd name="T1" fmla="*/ 2471 h 546"/>
                  <a:gd name="T2" fmla="*/ 228 w 447"/>
                  <a:gd name="T3" fmla="*/ 2471 h 546"/>
                  <a:gd name="T4" fmla="*/ 242 w 447"/>
                  <a:gd name="T5" fmla="*/ 2479 h 546"/>
                  <a:gd name="T6" fmla="*/ 259 w 447"/>
                  <a:gd name="T7" fmla="*/ 2498 h 546"/>
                  <a:gd name="T8" fmla="*/ 302 w 447"/>
                  <a:gd name="T9" fmla="*/ 2562 h 546"/>
                  <a:gd name="T10" fmla="*/ 334 w 447"/>
                  <a:gd name="T11" fmla="*/ 2619 h 546"/>
                  <a:gd name="T12" fmla="*/ 361 w 447"/>
                  <a:gd name="T13" fmla="*/ 2672 h 546"/>
                  <a:gd name="T14" fmla="*/ 370 w 447"/>
                  <a:gd name="T15" fmla="*/ 2690 h 546"/>
                  <a:gd name="T16" fmla="*/ 372 w 447"/>
                  <a:gd name="T17" fmla="*/ 2689 h 546"/>
                  <a:gd name="T18" fmla="*/ 371 w 447"/>
                  <a:gd name="T19" fmla="*/ 2685 h 546"/>
                  <a:gd name="T20" fmla="*/ 370 w 447"/>
                  <a:gd name="T21" fmla="*/ 2681 h 546"/>
                  <a:gd name="T22" fmla="*/ 367 w 447"/>
                  <a:gd name="T23" fmla="*/ 2672 h 546"/>
                  <a:gd name="T24" fmla="*/ 362 w 447"/>
                  <a:gd name="T25" fmla="*/ 2653 h 546"/>
                  <a:gd name="T26" fmla="*/ 346 w 447"/>
                  <a:gd name="T27" fmla="*/ 2596 h 546"/>
                  <a:gd name="T28" fmla="*/ 340 w 447"/>
                  <a:gd name="T29" fmla="*/ 2577 h 546"/>
                  <a:gd name="T30" fmla="*/ 325 w 447"/>
                  <a:gd name="T31" fmla="*/ 2518 h 546"/>
                  <a:gd name="T32" fmla="*/ 316 w 447"/>
                  <a:gd name="T33" fmla="*/ 2479 h 546"/>
                  <a:gd name="T34" fmla="*/ 314 w 447"/>
                  <a:gd name="T35" fmla="*/ 2471 h 5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47" h="546">
                    <a:moveTo>
                      <a:pt x="314" y="324"/>
                    </a:moveTo>
                    <a:lnTo>
                      <a:pt x="228" y="324"/>
                    </a:lnTo>
                    <a:lnTo>
                      <a:pt x="242" y="332"/>
                    </a:lnTo>
                    <a:lnTo>
                      <a:pt x="259" y="351"/>
                    </a:lnTo>
                    <a:lnTo>
                      <a:pt x="302" y="415"/>
                    </a:lnTo>
                    <a:lnTo>
                      <a:pt x="334" y="472"/>
                    </a:lnTo>
                    <a:lnTo>
                      <a:pt x="361" y="525"/>
                    </a:lnTo>
                    <a:lnTo>
                      <a:pt x="370" y="543"/>
                    </a:lnTo>
                    <a:lnTo>
                      <a:pt x="372" y="542"/>
                    </a:lnTo>
                    <a:lnTo>
                      <a:pt x="371" y="538"/>
                    </a:lnTo>
                    <a:lnTo>
                      <a:pt x="370" y="534"/>
                    </a:lnTo>
                    <a:lnTo>
                      <a:pt x="367" y="525"/>
                    </a:lnTo>
                    <a:lnTo>
                      <a:pt x="362" y="506"/>
                    </a:lnTo>
                    <a:lnTo>
                      <a:pt x="346" y="449"/>
                    </a:lnTo>
                    <a:lnTo>
                      <a:pt x="340" y="430"/>
                    </a:lnTo>
                    <a:lnTo>
                      <a:pt x="325" y="371"/>
                    </a:lnTo>
                    <a:lnTo>
                      <a:pt x="316" y="332"/>
                    </a:lnTo>
                    <a:lnTo>
                      <a:pt x="314" y="324"/>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97" name="Freeform 71"/>
              <p:cNvSpPr>
                <a:spLocks/>
              </p:cNvSpPr>
              <p:nvPr/>
            </p:nvSpPr>
            <p:spPr bwMode="auto">
              <a:xfrm>
                <a:off x="4556" y="2147"/>
                <a:ext cx="447" cy="546"/>
              </a:xfrm>
              <a:custGeom>
                <a:avLst/>
                <a:gdLst>
                  <a:gd name="T0" fmla="*/ 447 w 447"/>
                  <a:gd name="T1" fmla="*/ 2150 h 546"/>
                  <a:gd name="T2" fmla="*/ 380 w 447"/>
                  <a:gd name="T3" fmla="*/ 2166 h 546"/>
                  <a:gd name="T4" fmla="*/ 313 w 447"/>
                  <a:gd name="T5" fmla="*/ 2177 h 546"/>
                  <a:gd name="T6" fmla="*/ 246 w 447"/>
                  <a:gd name="T7" fmla="*/ 2182 h 546"/>
                  <a:gd name="T8" fmla="*/ 224 w 447"/>
                  <a:gd name="T9" fmla="*/ 2182 h 546"/>
                  <a:gd name="T10" fmla="*/ 400 w 447"/>
                  <a:gd name="T11" fmla="*/ 2182 h 546"/>
                  <a:gd name="T12" fmla="*/ 414 w 447"/>
                  <a:gd name="T13" fmla="*/ 2174 h 546"/>
                  <a:gd name="T14" fmla="*/ 431 w 447"/>
                  <a:gd name="T15" fmla="*/ 2162 h 546"/>
                  <a:gd name="T16" fmla="*/ 447 w 447"/>
                  <a:gd name="T17" fmla="*/ 2150 h 5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7" h="546">
                    <a:moveTo>
                      <a:pt x="447" y="3"/>
                    </a:moveTo>
                    <a:lnTo>
                      <a:pt x="380" y="19"/>
                    </a:lnTo>
                    <a:lnTo>
                      <a:pt x="313" y="30"/>
                    </a:lnTo>
                    <a:lnTo>
                      <a:pt x="246" y="35"/>
                    </a:lnTo>
                    <a:lnTo>
                      <a:pt x="224" y="35"/>
                    </a:lnTo>
                    <a:lnTo>
                      <a:pt x="400" y="35"/>
                    </a:lnTo>
                    <a:lnTo>
                      <a:pt x="414" y="27"/>
                    </a:lnTo>
                    <a:lnTo>
                      <a:pt x="431" y="15"/>
                    </a:lnTo>
                    <a:lnTo>
                      <a:pt x="447" y="3"/>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30732" name="Group 68"/>
            <p:cNvGrpSpPr>
              <a:grpSpLocks/>
            </p:cNvGrpSpPr>
            <p:nvPr/>
          </p:nvGrpSpPr>
          <p:grpSpPr bwMode="auto">
            <a:xfrm>
              <a:off x="5210" y="1759"/>
              <a:ext cx="132" cy="133"/>
              <a:chOff x="5210" y="1759"/>
              <a:chExt cx="132" cy="133"/>
            </a:xfrm>
          </p:grpSpPr>
          <p:sp>
            <p:nvSpPr>
              <p:cNvPr id="30794" name="Freeform 69"/>
              <p:cNvSpPr>
                <a:spLocks/>
              </p:cNvSpPr>
              <p:nvPr/>
            </p:nvSpPr>
            <p:spPr bwMode="auto">
              <a:xfrm>
                <a:off x="5210" y="1759"/>
                <a:ext cx="132" cy="133"/>
              </a:xfrm>
              <a:custGeom>
                <a:avLst/>
                <a:gdLst>
                  <a:gd name="T0" fmla="*/ 67 w 132"/>
                  <a:gd name="T1" fmla="*/ 1759 h 133"/>
                  <a:gd name="T2" fmla="*/ 4 w 132"/>
                  <a:gd name="T3" fmla="*/ 1804 h 133"/>
                  <a:gd name="T4" fmla="*/ 0 w 132"/>
                  <a:gd name="T5" fmla="*/ 1827 h 133"/>
                  <a:gd name="T6" fmla="*/ 4 w 132"/>
                  <a:gd name="T7" fmla="*/ 1847 h 133"/>
                  <a:gd name="T8" fmla="*/ 14 w 132"/>
                  <a:gd name="T9" fmla="*/ 1865 h 133"/>
                  <a:gd name="T10" fmla="*/ 30 w 132"/>
                  <a:gd name="T11" fmla="*/ 1879 h 133"/>
                  <a:gd name="T12" fmla="*/ 51 w 132"/>
                  <a:gd name="T13" fmla="*/ 1888 h 133"/>
                  <a:gd name="T14" fmla="*/ 76 w 132"/>
                  <a:gd name="T15" fmla="*/ 1891 h 133"/>
                  <a:gd name="T16" fmla="*/ 95 w 132"/>
                  <a:gd name="T17" fmla="*/ 1886 h 133"/>
                  <a:gd name="T18" fmla="*/ 111 w 132"/>
                  <a:gd name="T19" fmla="*/ 1874 h 133"/>
                  <a:gd name="T20" fmla="*/ 123 w 132"/>
                  <a:gd name="T21" fmla="*/ 1857 h 133"/>
                  <a:gd name="T22" fmla="*/ 130 w 132"/>
                  <a:gd name="T23" fmla="*/ 1835 h 133"/>
                  <a:gd name="T24" fmla="*/ 132 w 132"/>
                  <a:gd name="T25" fmla="*/ 1809 h 133"/>
                  <a:gd name="T26" fmla="*/ 123 w 132"/>
                  <a:gd name="T27" fmla="*/ 1789 h 133"/>
                  <a:gd name="T28" fmla="*/ 108 w 132"/>
                  <a:gd name="T29" fmla="*/ 1773 h 133"/>
                  <a:gd name="T30" fmla="*/ 89 w 132"/>
                  <a:gd name="T31" fmla="*/ 1763 h 133"/>
                  <a:gd name="T32" fmla="*/ 67 w 132"/>
                  <a:gd name="T33" fmla="*/ 1759 h 1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32" h="133">
                    <a:moveTo>
                      <a:pt x="67" y="0"/>
                    </a:moveTo>
                    <a:lnTo>
                      <a:pt x="4" y="45"/>
                    </a:lnTo>
                    <a:lnTo>
                      <a:pt x="0" y="68"/>
                    </a:lnTo>
                    <a:lnTo>
                      <a:pt x="4" y="88"/>
                    </a:lnTo>
                    <a:lnTo>
                      <a:pt x="14" y="106"/>
                    </a:lnTo>
                    <a:lnTo>
                      <a:pt x="30" y="120"/>
                    </a:lnTo>
                    <a:lnTo>
                      <a:pt x="51" y="129"/>
                    </a:lnTo>
                    <a:lnTo>
                      <a:pt x="76" y="132"/>
                    </a:lnTo>
                    <a:lnTo>
                      <a:pt x="95" y="127"/>
                    </a:lnTo>
                    <a:lnTo>
                      <a:pt x="111" y="115"/>
                    </a:lnTo>
                    <a:lnTo>
                      <a:pt x="123" y="98"/>
                    </a:lnTo>
                    <a:lnTo>
                      <a:pt x="130" y="76"/>
                    </a:lnTo>
                    <a:lnTo>
                      <a:pt x="132" y="50"/>
                    </a:lnTo>
                    <a:lnTo>
                      <a:pt x="123" y="30"/>
                    </a:lnTo>
                    <a:lnTo>
                      <a:pt x="108" y="14"/>
                    </a:lnTo>
                    <a:lnTo>
                      <a:pt x="89" y="4"/>
                    </a:lnTo>
                    <a:lnTo>
                      <a:pt x="67" y="0"/>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30733" name="Group 66"/>
            <p:cNvGrpSpPr>
              <a:grpSpLocks/>
            </p:cNvGrpSpPr>
            <p:nvPr/>
          </p:nvGrpSpPr>
          <p:grpSpPr bwMode="auto">
            <a:xfrm>
              <a:off x="4225" y="1760"/>
              <a:ext cx="131" cy="132"/>
              <a:chOff x="4225" y="1760"/>
              <a:chExt cx="131" cy="132"/>
            </a:xfrm>
          </p:grpSpPr>
          <p:sp>
            <p:nvSpPr>
              <p:cNvPr id="30793" name="Freeform 67"/>
              <p:cNvSpPr>
                <a:spLocks/>
              </p:cNvSpPr>
              <p:nvPr/>
            </p:nvSpPr>
            <p:spPr bwMode="auto">
              <a:xfrm>
                <a:off x="4225" y="1760"/>
                <a:ext cx="131" cy="132"/>
              </a:xfrm>
              <a:custGeom>
                <a:avLst/>
                <a:gdLst>
                  <a:gd name="T0" fmla="*/ 56 w 131"/>
                  <a:gd name="T1" fmla="*/ 1760 h 132"/>
                  <a:gd name="T2" fmla="*/ 2 w 131"/>
                  <a:gd name="T3" fmla="*/ 1815 h 132"/>
                  <a:gd name="T4" fmla="*/ 0 w 131"/>
                  <a:gd name="T5" fmla="*/ 1842 h 132"/>
                  <a:gd name="T6" fmla="*/ 9 w 131"/>
                  <a:gd name="T7" fmla="*/ 1862 h 132"/>
                  <a:gd name="T8" fmla="*/ 23 w 131"/>
                  <a:gd name="T9" fmla="*/ 1878 h 132"/>
                  <a:gd name="T10" fmla="*/ 42 w 131"/>
                  <a:gd name="T11" fmla="*/ 1888 h 132"/>
                  <a:gd name="T12" fmla="*/ 65 w 131"/>
                  <a:gd name="T13" fmla="*/ 1892 h 132"/>
                  <a:gd name="T14" fmla="*/ 81 w 131"/>
                  <a:gd name="T15" fmla="*/ 1890 h 132"/>
                  <a:gd name="T16" fmla="*/ 101 w 131"/>
                  <a:gd name="T17" fmla="*/ 1881 h 132"/>
                  <a:gd name="T18" fmla="*/ 117 w 131"/>
                  <a:gd name="T19" fmla="*/ 1866 h 132"/>
                  <a:gd name="T20" fmla="*/ 127 w 131"/>
                  <a:gd name="T21" fmla="*/ 1847 h 132"/>
                  <a:gd name="T22" fmla="*/ 131 w 131"/>
                  <a:gd name="T23" fmla="*/ 1824 h 132"/>
                  <a:gd name="T24" fmla="*/ 127 w 131"/>
                  <a:gd name="T25" fmla="*/ 1803 h 132"/>
                  <a:gd name="T26" fmla="*/ 117 w 131"/>
                  <a:gd name="T27" fmla="*/ 1785 h 132"/>
                  <a:gd name="T28" fmla="*/ 101 w 131"/>
                  <a:gd name="T29" fmla="*/ 1772 h 132"/>
                  <a:gd name="T30" fmla="*/ 81 w 131"/>
                  <a:gd name="T31" fmla="*/ 1763 h 132"/>
                  <a:gd name="T32" fmla="*/ 56 w 131"/>
                  <a:gd name="T33" fmla="*/ 1760 h 1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31" h="132">
                    <a:moveTo>
                      <a:pt x="56" y="0"/>
                    </a:moveTo>
                    <a:lnTo>
                      <a:pt x="2" y="55"/>
                    </a:lnTo>
                    <a:lnTo>
                      <a:pt x="0" y="82"/>
                    </a:lnTo>
                    <a:lnTo>
                      <a:pt x="9" y="102"/>
                    </a:lnTo>
                    <a:lnTo>
                      <a:pt x="23" y="118"/>
                    </a:lnTo>
                    <a:lnTo>
                      <a:pt x="42" y="128"/>
                    </a:lnTo>
                    <a:lnTo>
                      <a:pt x="65" y="132"/>
                    </a:lnTo>
                    <a:lnTo>
                      <a:pt x="81" y="130"/>
                    </a:lnTo>
                    <a:lnTo>
                      <a:pt x="101" y="121"/>
                    </a:lnTo>
                    <a:lnTo>
                      <a:pt x="117" y="106"/>
                    </a:lnTo>
                    <a:lnTo>
                      <a:pt x="127" y="87"/>
                    </a:lnTo>
                    <a:lnTo>
                      <a:pt x="131" y="64"/>
                    </a:lnTo>
                    <a:lnTo>
                      <a:pt x="127" y="43"/>
                    </a:lnTo>
                    <a:lnTo>
                      <a:pt x="117" y="25"/>
                    </a:lnTo>
                    <a:lnTo>
                      <a:pt x="101" y="12"/>
                    </a:lnTo>
                    <a:lnTo>
                      <a:pt x="81" y="3"/>
                    </a:lnTo>
                    <a:lnTo>
                      <a:pt x="56" y="0"/>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30734" name="Group 64"/>
            <p:cNvGrpSpPr>
              <a:grpSpLocks/>
            </p:cNvGrpSpPr>
            <p:nvPr/>
          </p:nvGrpSpPr>
          <p:grpSpPr bwMode="auto">
            <a:xfrm>
              <a:off x="4723" y="2049"/>
              <a:ext cx="119" cy="119"/>
              <a:chOff x="4723" y="2049"/>
              <a:chExt cx="119" cy="119"/>
            </a:xfrm>
          </p:grpSpPr>
          <p:sp>
            <p:nvSpPr>
              <p:cNvPr id="30792" name="Freeform 65"/>
              <p:cNvSpPr>
                <a:spLocks/>
              </p:cNvSpPr>
              <p:nvPr/>
            </p:nvSpPr>
            <p:spPr bwMode="auto">
              <a:xfrm>
                <a:off x="4723" y="2049"/>
                <a:ext cx="119" cy="119"/>
              </a:xfrm>
              <a:custGeom>
                <a:avLst/>
                <a:gdLst>
                  <a:gd name="T0" fmla="*/ 53 w 119"/>
                  <a:gd name="T1" fmla="*/ 2049 h 119"/>
                  <a:gd name="T2" fmla="*/ 32 w 119"/>
                  <a:gd name="T3" fmla="*/ 2055 h 119"/>
                  <a:gd name="T4" fmla="*/ 15 w 119"/>
                  <a:gd name="T5" fmla="*/ 2068 h 119"/>
                  <a:gd name="T6" fmla="*/ 4 w 119"/>
                  <a:gd name="T7" fmla="*/ 2086 h 119"/>
                  <a:gd name="T8" fmla="*/ 0 w 119"/>
                  <a:gd name="T9" fmla="*/ 2109 h 119"/>
                  <a:gd name="T10" fmla="*/ 2 w 119"/>
                  <a:gd name="T11" fmla="*/ 2124 h 119"/>
                  <a:gd name="T12" fmla="*/ 11 w 119"/>
                  <a:gd name="T13" fmla="*/ 2141 h 119"/>
                  <a:gd name="T14" fmla="*/ 26 w 119"/>
                  <a:gd name="T15" fmla="*/ 2155 h 119"/>
                  <a:gd name="T16" fmla="*/ 48 w 119"/>
                  <a:gd name="T17" fmla="*/ 2164 h 119"/>
                  <a:gd name="T18" fmla="*/ 74 w 119"/>
                  <a:gd name="T19" fmla="*/ 2167 h 119"/>
                  <a:gd name="T20" fmla="*/ 92 w 119"/>
                  <a:gd name="T21" fmla="*/ 2159 h 119"/>
                  <a:gd name="T22" fmla="*/ 106 w 119"/>
                  <a:gd name="T23" fmla="*/ 2144 h 119"/>
                  <a:gd name="T24" fmla="*/ 115 w 119"/>
                  <a:gd name="T25" fmla="*/ 2124 h 119"/>
                  <a:gd name="T26" fmla="*/ 118 w 119"/>
                  <a:gd name="T27" fmla="*/ 2098 h 119"/>
                  <a:gd name="T28" fmla="*/ 111 w 119"/>
                  <a:gd name="T29" fmla="*/ 2078 h 119"/>
                  <a:gd name="T30" fmla="*/ 97 w 119"/>
                  <a:gd name="T31" fmla="*/ 2063 h 119"/>
                  <a:gd name="T32" fmla="*/ 78 w 119"/>
                  <a:gd name="T33" fmla="*/ 2052 h 119"/>
                  <a:gd name="T34" fmla="*/ 53 w 119"/>
                  <a:gd name="T35" fmla="*/ 2049 h 1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9" h="119">
                    <a:moveTo>
                      <a:pt x="53" y="0"/>
                    </a:moveTo>
                    <a:lnTo>
                      <a:pt x="32" y="6"/>
                    </a:lnTo>
                    <a:lnTo>
                      <a:pt x="15" y="19"/>
                    </a:lnTo>
                    <a:lnTo>
                      <a:pt x="4" y="37"/>
                    </a:lnTo>
                    <a:lnTo>
                      <a:pt x="0" y="60"/>
                    </a:lnTo>
                    <a:lnTo>
                      <a:pt x="2" y="75"/>
                    </a:lnTo>
                    <a:lnTo>
                      <a:pt x="11" y="92"/>
                    </a:lnTo>
                    <a:lnTo>
                      <a:pt x="26" y="106"/>
                    </a:lnTo>
                    <a:lnTo>
                      <a:pt x="48" y="115"/>
                    </a:lnTo>
                    <a:lnTo>
                      <a:pt x="74" y="118"/>
                    </a:lnTo>
                    <a:lnTo>
                      <a:pt x="92" y="110"/>
                    </a:lnTo>
                    <a:lnTo>
                      <a:pt x="106" y="95"/>
                    </a:lnTo>
                    <a:lnTo>
                      <a:pt x="115" y="75"/>
                    </a:lnTo>
                    <a:lnTo>
                      <a:pt x="118" y="49"/>
                    </a:lnTo>
                    <a:lnTo>
                      <a:pt x="111" y="29"/>
                    </a:lnTo>
                    <a:lnTo>
                      <a:pt x="97" y="14"/>
                    </a:lnTo>
                    <a:lnTo>
                      <a:pt x="78" y="3"/>
                    </a:lnTo>
                    <a:lnTo>
                      <a:pt x="53" y="0"/>
                    </a:lnTo>
                    <a:close/>
                  </a:path>
                </a:pathLst>
              </a:custGeom>
              <a:solidFill>
                <a:srgbClr val="9C9E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30735" name="Group 62"/>
            <p:cNvGrpSpPr>
              <a:grpSpLocks/>
            </p:cNvGrpSpPr>
            <p:nvPr/>
          </p:nvGrpSpPr>
          <p:grpSpPr bwMode="auto">
            <a:xfrm>
              <a:off x="1798" y="1589"/>
              <a:ext cx="644" cy="2"/>
              <a:chOff x="1798" y="1589"/>
              <a:chExt cx="644" cy="2"/>
            </a:xfrm>
          </p:grpSpPr>
          <p:sp>
            <p:nvSpPr>
              <p:cNvPr id="30791" name="Freeform 63"/>
              <p:cNvSpPr>
                <a:spLocks/>
              </p:cNvSpPr>
              <p:nvPr/>
            </p:nvSpPr>
            <p:spPr bwMode="auto">
              <a:xfrm>
                <a:off x="1798" y="1589"/>
                <a:ext cx="644" cy="2"/>
              </a:xfrm>
              <a:custGeom>
                <a:avLst/>
                <a:gdLst>
                  <a:gd name="T0" fmla="*/ 0 w 644"/>
                  <a:gd name="T1" fmla="*/ 0 h 2"/>
                  <a:gd name="T2" fmla="*/ 644 w 644"/>
                  <a:gd name="T3" fmla="*/ 0 h 2"/>
                  <a:gd name="T4" fmla="*/ 0 60000 65536"/>
                  <a:gd name="T5" fmla="*/ 0 60000 65536"/>
                </a:gdLst>
                <a:ahLst/>
                <a:cxnLst>
                  <a:cxn ang="T4">
                    <a:pos x="T0" y="T1"/>
                  </a:cxn>
                  <a:cxn ang="T5">
                    <a:pos x="T2" y="T3"/>
                  </a:cxn>
                </a:cxnLst>
                <a:rect l="0" t="0" r="r" b="b"/>
                <a:pathLst>
                  <a:path w="644" h="2">
                    <a:moveTo>
                      <a:pt x="0" y="0"/>
                    </a:moveTo>
                    <a:lnTo>
                      <a:pt x="644" y="0"/>
                    </a:lnTo>
                  </a:path>
                </a:pathLst>
              </a:custGeom>
              <a:noFill/>
              <a:ln w="40005">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sz="1977"/>
              </a:p>
            </p:txBody>
          </p:sp>
        </p:grpSp>
        <p:grpSp>
          <p:nvGrpSpPr>
            <p:cNvPr id="30736" name="Group 53"/>
            <p:cNvGrpSpPr>
              <a:grpSpLocks/>
            </p:cNvGrpSpPr>
            <p:nvPr/>
          </p:nvGrpSpPr>
          <p:grpSpPr bwMode="auto">
            <a:xfrm>
              <a:off x="1658" y="504"/>
              <a:ext cx="1492" cy="1835"/>
              <a:chOff x="1658" y="504"/>
              <a:chExt cx="1492" cy="1835"/>
            </a:xfrm>
          </p:grpSpPr>
          <p:sp>
            <p:nvSpPr>
              <p:cNvPr id="30783" name="Freeform 61"/>
              <p:cNvSpPr>
                <a:spLocks/>
              </p:cNvSpPr>
              <p:nvPr/>
            </p:nvSpPr>
            <p:spPr bwMode="auto">
              <a:xfrm>
                <a:off x="1658" y="504"/>
                <a:ext cx="1492" cy="1835"/>
              </a:xfrm>
              <a:custGeom>
                <a:avLst/>
                <a:gdLst>
                  <a:gd name="T0" fmla="*/ 690 w 1492"/>
                  <a:gd name="T1" fmla="*/ 1718 h 1835"/>
                  <a:gd name="T2" fmla="*/ 525 w 1492"/>
                  <a:gd name="T3" fmla="*/ 1718 h 1835"/>
                  <a:gd name="T4" fmla="*/ 525 w 1492"/>
                  <a:gd name="T5" fmla="*/ 2087 h 1835"/>
                  <a:gd name="T6" fmla="*/ 485 w 1492"/>
                  <a:gd name="T7" fmla="*/ 2089 h 1835"/>
                  <a:gd name="T8" fmla="*/ 407 w 1492"/>
                  <a:gd name="T9" fmla="*/ 2095 h 1835"/>
                  <a:gd name="T10" fmla="*/ 334 w 1492"/>
                  <a:gd name="T11" fmla="*/ 2103 h 1835"/>
                  <a:gd name="T12" fmla="*/ 269 w 1492"/>
                  <a:gd name="T13" fmla="*/ 2112 h 1835"/>
                  <a:gd name="T14" fmla="*/ 183 w 1492"/>
                  <a:gd name="T15" fmla="*/ 2129 h 1835"/>
                  <a:gd name="T16" fmla="*/ 116 w 1492"/>
                  <a:gd name="T17" fmla="*/ 2149 h 1835"/>
                  <a:gd name="T18" fmla="*/ 61 w 1492"/>
                  <a:gd name="T19" fmla="*/ 2178 h 1835"/>
                  <a:gd name="T20" fmla="*/ 47 w 1492"/>
                  <a:gd name="T21" fmla="*/ 2203 h 1835"/>
                  <a:gd name="T22" fmla="*/ 47 w 1492"/>
                  <a:gd name="T23" fmla="*/ 2206 h 1835"/>
                  <a:gd name="T24" fmla="*/ 48 w 1492"/>
                  <a:gd name="T25" fmla="*/ 2209 h 1835"/>
                  <a:gd name="T26" fmla="*/ 50 w 1492"/>
                  <a:gd name="T27" fmla="*/ 2212 h 1835"/>
                  <a:gd name="T28" fmla="*/ 50 w 1492"/>
                  <a:gd name="T29" fmla="*/ 2338 h 1835"/>
                  <a:gd name="T30" fmla="*/ 1352 w 1492"/>
                  <a:gd name="T31" fmla="*/ 2338 h 1835"/>
                  <a:gd name="T32" fmla="*/ 1352 w 1492"/>
                  <a:gd name="T33" fmla="*/ 2203 h 1835"/>
                  <a:gd name="T34" fmla="*/ 1301 w 1492"/>
                  <a:gd name="T35" fmla="*/ 2156 h 1835"/>
                  <a:gd name="T36" fmla="*/ 1227 w 1492"/>
                  <a:gd name="T37" fmla="*/ 2131 h 1835"/>
                  <a:gd name="T38" fmla="*/ 1161 w 1492"/>
                  <a:gd name="T39" fmla="*/ 2117 h 1835"/>
                  <a:gd name="T40" fmla="*/ 1085 w 1492"/>
                  <a:gd name="T41" fmla="*/ 2105 h 1835"/>
                  <a:gd name="T42" fmla="*/ 1000 w 1492"/>
                  <a:gd name="T43" fmla="*/ 2096 h 1835"/>
                  <a:gd name="T44" fmla="*/ 906 w 1492"/>
                  <a:gd name="T45" fmla="*/ 2088 h 1835"/>
                  <a:gd name="T46" fmla="*/ 806 w 1492"/>
                  <a:gd name="T47" fmla="*/ 2084 h 1835"/>
                  <a:gd name="T48" fmla="*/ 690 w 1492"/>
                  <a:gd name="T49" fmla="*/ 2082 h 1835"/>
                  <a:gd name="T50" fmla="*/ 690 w 1492"/>
                  <a:gd name="T51" fmla="*/ 2073 h 1835"/>
                  <a:gd name="T52" fmla="*/ 752 w 1492"/>
                  <a:gd name="T53" fmla="*/ 2068 h 1835"/>
                  <a:gd name="T54" fmla="*/ 814 w 1492"/>
                  <a:gd name="T55" fmla="*/ 2060 h 1835"/>
                  <a:gd name="T56" fmla="*/ 873 w 1492"/>
                  <a:gd name="T57" fmla="*/ 2050 h 1835"/>
                  <a:gd name="T58" fmla="*/ 959 w 1492"/>
                  <a:gd name="T59" fmla="*/ 2030 h 1835"/>
                  <a:gd name="T60" fmla="*/ 1041 w 1492"/>
                  <a:gd name="T61" fmla="*/ 2004 h 1835"/>
                  <a:gd name="T62" fmla="*/ 1110 w 1492"/>
                  <a:gd name="T63" fmla="*/ 1976 h 1835"/>
                  <a:gd name="T64" fmla="*/ 690 w 1492"/>
                  <a:gd name="T65" fmla="*/ 1976 h 1835"/>
                  <a:gd name="T66" fmla="*/ 690 w 1492"/>
                  <a:gd name="T67" fmla="*/ 1718 h 183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492" h="1835">
                    <a:moveTo>
                      <a:pt x="690" y="1214"/>
                    </a:moveTo>
                    <a:lnTo>
                      <a:pt x="525" y="1214"/>
                    </a:lnTo>
                    <a:lnTo>
                      <a:pt x="525" y="1583"/>
                    </a:lnTo>
                    <a:lnTo>
                      <a:pt x="485" y="1585"/>
                    </a:lnTo>
                    <a:lnTo>
                      <a:pt x="407" y="1591"/>
                    </a:lnTo>
                    <a:lnTo>
                      <a:pt x="334" y="1599"/>
                    </a:lnTo>
                    <a:lnTo>
                      <a:pt x="269" y="1608"/>
                    </a:lnTo>
                    <a:lnTo>
                      <a:pt x="183" y="1625"/>
                    </a:lnTo>
                    <a:lnTo>
                      <a:pt x="116" y="1645"/>
                    </a:lnTo>
                    <a:lnTo>
                      <a:pt x="61" y="1674"/>
                    </a:lnTo>
                    <a:lnTo>
                      <a:pt x="47" y="1699"/>
                    </a:lnTo>
                    <a:lnTo>
                      <a:pt x="47" y="1702"/>
                    </a:lnTo>
                    <a:lnTo>
                      <a:pt x="48" y="1705"/>
                    </a:lnTo>
                    <a:lnTo>
                      <a:pt x="50" y="1708"/>
                    </a:lnTo>
                    <a:lnTo>
                      <a:pt x="50" y="1834"/>
                    </a:lnTo>
                    <a:lnTo>
                      <a:pt x="1352" y="1834"/>
                    </a:lnTo>
                    <a:lnTo>
                      <a:pt x="1352" y="1699"/>
                    </a:lnTo>
                    <a:lnTo>
                      <a:pt x="1301" y="1652"/>
                    </a:lnTo>
                    <a:lnTo>
                      <a:pt x="1227" y="1627"/>
                    </a:lnTo>
                    <a:lnTo>
                      <a:pt x="1161" y="1613"/>
                    </a:lnTo>
                    <a:lnTo>
                      <a:pt x="1085" y="1601"/>
                    </a:lnTo>
                    <a:lnTo>
                      <a:pt x="1000" y="1592"/>
                    </a:lnTo>
                    <a:lnTo>
                      <a:pt x="906" y="1584"/>
                    </a:lnTo>
                    <a:lnTo>
                      <a:pt x="806" y="1580"/>
                    </a:lnTo>
                    <a:lnTo>
                      <a:pt x="690" y="1578"/>
                    </a:lnTo>
                    <a:lnTo>
                      <a:pt x="690" y="1569"/>
                    </a:lnTo>
                    <a:lnTo>
                      <a:pt x="752" y="1564"/>
                    </a:lnTo>
                    <a:lnTo>
                      <a:pt x="814" y="1556"/>
                    </a:lnTo>
                    <a:lnTo>
                      <a:pt x="873" y="1546"/>
                    </a:lnTo>
                    <a:lnTo>
                      <a:pt x="959" y="1526"/>
                    </a:lnTo>
                    <a:lnTo>
                      <a:pt x="1041" y="1500"/>
                    </a:lnTo>
                    <a:lnTo>
                      <a:pt x="1110" y="1472"/>
                    </a:lnTo>
                    <a:lnTo>
                      <a:pt x="690" y="1472"/>
                    </a:lnTo>
                    <a:lnTo>
                      <a:pt x="690" y="12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84" name="Freeform 60"/>
              <p:cNvSpPr>
                <a:spLocks/>
              </p:cNvSpPr>
              <p:nvPr/>
            </p:nvSpPr>
            <p:spPr bwMode="auto">
              <a:xfrm>
                <a:off x="1658" y="504"/>
                <a:ext cx="1492" cy="1835"/>
              </a:xfrm>
              <a:custGeom>
                <a:avLst/>
                <a:gdLst>
                  <a:gd name="T0" fmla="*/ 700 w 1492"/>
                  <a:gd name="T1" fmla="*/ 2082 h 1835"/>
                  <a:gd name="T2" fmla="*/ 690 w 1492"/>
                  <a:gd name="T3" fmla="*/ 2082 h 1835"/>
                  <a:gd name="T4" fmla="*/ 711 w 1492"/>
                  <a:gd name="T5" fmla="*/ 2082 h 1835"/>
                  <a:gd name="T6" fmla="*/ 700 w 1492"/>
                  <a:gd name="T7" fmla="*/ 2082 h 18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92" h="1835">
                    <a:moveTo>
                      <a:pt x="700" y="1578"/>
                    </a:moveTo>
                    <a:lnTo>
                      <a:pt x="690" y="1578"/>
                    </a:lnTo>
                    <a:lnTo>
                      <a:pt x="711" y="1578"/>
                    </a:lnTo>
                    <a:lnTo>
                      <a:pt x="700" y="15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85" name="Freeform 59"/>
              <p:cNvSpPr>
                <a:spLocks/>
              </p:cNvSpPr>
              <p:nvPr/>
            </p:nvSpPr>
            <p:spPr bwMode="auto">
              <a:xfrm>
                <a:off x="1658" y="504"/>
                <a:ext cx="1492" cy="1835"/>
              </a:xfrm>
              <a:custGeom>
                <a:avLst/>
                <a:gdLst>
                  <a:gd name="T0" fmla="*/ 1306 w 1492"/>
                  <a:gd name="T1" fmla="*/ 1160 h 1835"/>
                  <a:gd name="T2" fmla="*/ 1075 w 1492"/>
                  <a:gd name="T3" fmla="*/ 1160 h 1835"/>
                  <a:gd name="T4" fmla="*/ 1098 w 1492"/>
                  <a:gd name="T5" fmla="*/ 1160 h 1835"/>
                  <a:gd name="T6" fmla="*/ 1117 w 1492"/>
                  <a:gd name="T7" fmla="*/ 1166 h 1835"/>
                  <a:gd name="T8" fmla="*/ 1172 w 1492"/>
                  <a:gd name="T9" fmla="*/ 1202 h 1835"/>
                  <a:gd name="T10" fmla="*/ 1224 w 1492"/>
                  <a:gd name="T11" fmla="*/ 1246 h 1835"/>
                  <a:gd name="T12" fmla="*/ 1269 w 1492"/>
                  <a:gd name="T13" fmla="*/ 1293 h 1835"/>
                  <a:gd name="T14" fmla="*/ 1304 w 1492"/>
                  <a:gd name="T15" fmla="*/ 1344 h 1835"/>
                  <a:gd name="T16" fmla="*/ 1336 w 1492"/>
                  <a:gd name="T17" fmla="*/ 1415 h 1835"/>
                  <a:gd name="T18" fmla="*/ 1350 w 1492"/>
                  <a:gd name="T19" fmla="*/ 1490 h 1835"/>
                  <a:gd name="T20" fmla="*/ 1349 w 1492"/>
                  <a:gd name="T21" fmla="*/ 1512 h 1835"/>
                  <a:gd name="T22" fmla="*/ 1340 w 1492"/>
                  <a:gd name="T23" fmla="*/ 1575 h 1835"/>
                  <a:gd name="T24" fmla="*/ 1321 w 1492"/>
                  <a:gd name="T25" fmla="*/ 1634 h 1835"/>
                  <a:gd name="T26" fmla="*/ 1293 w 1492"/>
                  <a:gd name="T27" fmla="*/ 1688 h 1835"/>
                  <a:gd name="T28" fmla="*/ 1256 w 1492"/>
                  <a:gd name="T29" fmla="*/ 1738 h 1835"/>
                  <a:gd name="T30" fmla="*/ 1210 w 1492"/>
                  <a:gd name="T31" fmla="*/ 1785 h 1835"/>
                  <a:gd name="T32" fmla="*/ 1156 w 1492"/>
                  <a:gd name="T33" fmla="*/ 1827 h 1835"/>
                  <a:gd name="T34" fmla="*/ 1101 w 1492"/>
                  <a:gd name="T35" fmla="*/ 1861 h 1835"/>
                  <a:gd name="T36" fmla="*/ 1042 w 1492"/>
                  <a:gd name="T37" fmla="*/ 1891 h 1835"/>
                  <a:gd name="T38" fmla="*/ 979 w 1492"/>
                  <a:gd name="T39" fmla="*/ 1917 h 1835"/>
                  <a:gd name="T40" fmla="*/ 912 w 1492"/>
                  <a:gd name="T41" fmla="*/ 1939 h 1835"/>
                  <a:gd name="T42" fmla="*/ 841 w 1492"/>
                  <a:gd name="T43" fmla="*/ 1956 h 1835"/>
                  <a:gd name="T44" fmla="*/ 767 w 1492"/>
                  <a:gd name="T45" fmla="*/ 1968 h 1835"/>
                  <a:gd name="T46" fmla="*/ 690 w 1492"/>
                  <a:gd name="T47" fmla="*/ 1976 h 1835"/>
                  <a:gd name="T48" fmla="*/ 1110 w 1492"/>
                  <a:gd name="T49" fmla="*/ 1976 h 1835"/>
                  <a:gd name="T50" fmla="*/ 1166 w 1492"/>
                  <a:gd name="T51" fmla="*/ 1949 h 1835"/>
                  <a:gd name="T52" fmla="*/ 1233 w 1492"/>
                  <a:gd name="T53" fmla="*/ 1910 h 1835"/>
                  <a:gd name="T54" fmla="*/ 1300 w 1492"/>
                  <a:gd name="T55" fmla="*/ 1862 h 1835"/>
                  <a:gd name="T56" fmla="*/ 1359 w 1492"/>
                  <a:gd name="T57" fmla="*/ 1808 h 1835"/>
                  <a:gd name="T58" fmla="*/ 1408 w 1492"/>
                  <a:gd name="T59" fmla="*/ 1750 h 1835"/>
                  <a:gd name="T60" fmla="*/ 1446 w 1492"/>
                  <a:gd name="T61" fmla="*/ 1688 h 1835"/>
                  <a:gd name="T62" fmla="*/ 1473 w 1492"/>
                  <a:gd name="T63" fmla="*/ 1623 h 1835"/>
                  <a:gd name="T64" fmla="*/ 1488 w 1492"/>
                  <a:gd name="T65" fmla="*/ 1555 h 1835"/>
                  <a:gd name="T66" fmla="*/ 1491 w 1492"/>
                  <a:gd name="T67" fmla="*/ 1508 h 1835"/>
                  <a:gd name="T68" fmla="*/ 1490 w 1492"/>
                  <a:gd name="T69" fmla="*/ 1485 h 1835"/>
                  <a:gd name="T70" fmla="*/ 1479 w 1492"/>
                  <a:gd name="T71" fmla="*/ 1416 h 1835"/>
                  <a:gd name="T72" fmla="*/ 1456 w 1492"/>
                  <a:gd name="T73" fmla="*/ 1350 h 1835"/>
                  <a:gd name="T74" fmla="*/ 1422 w 1492"/>
                  <a:gd name="T75" fmla="*/ 1287 h 1835"/>
                  <a:gd name="T76" fmla="*/ 1376 w 1492"/>
                  <a:gd name="T77" fmla="*/ 1227 h 1835"/>
                  <a:gd name="T78" fmla="*/ 1321 w 1492"/>
                  <a:gd name="T79" fmla="*/ 1172 h 1835"/>
                  <a:gd name="T80" fmla="*/ 1306 w 1492"/>
                  <a:gd name="T81" fmla="*/ 1160 h 183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92" h="1835">
                    <a:moveTo>
                      <a:pt x="1306" y="656"/>
                    </a:moveTo>
                    <a:lnTo>
                      <a:pt x="1075" y="656"/>
                    </a:lnTo>
                    <a:lnTo>
                      <a:pt x="1098" y="656"/>
                    </a:lnTo>
                    <a:lnTo>
                      <a:pt x="1117" y="662"/>
                    </a:lnTo>
                    <a:lnTo>
                      <a:pt x="1172" y="698"/>
                    </a:lnTo>
                    <a:lnTo>
                      <a:pt x="1224" y="742"/>
                    </a:lnTo>
                    <a:lnTo>
                      <a:pt x="1269" y="789"/>
                    </a:lnTo>
                    <a:lnTo>
                      <a:pt x="1304" y="840"/>
                    </a:lnTo>
                    <a:lnTo>
                      <a:pt x="1336" y="911"/>
                    </a:lnTo>
                    <a:lnTo>
                      <a:pt x="1350" y="986"/>
                    </a:lnTo>
                    <a:lnTo>
                      <a:pt x="1349" y="1008"/>
                    </a:lnTo>
                    <a:lnTo>
                      <a:pt x="1340" y="1071"/>
                    </a:lnTo>
                    <a:lnTo>
                      <a:pt x="1321" y="1130"/>
                    </a:lnTo>
                    <a:lnTo>
                      <a:pt x="1293" y="1184"/>
                    </a:lnTo>
                    <a:lnTo>
                      <a:pt x="1256" y="1234"/>
                    </a:lnTo>
                    <a:lnTo>
                      <a:pt x="1210" y="1281"/>
                    </a:lnTo>
                    <a:lnTo>
                      <a:pt x="1156" y="1323"/>
                    </a:lnTo>
                    <a:lnTo>
                      <a:pt x="1101" y="1357"/>
                    </a:lnTo>
                    <a:lnTo>
                      <a:pt x="1042" y="1387"/>
                    </a:lnTo>
                    <a:lnTo>
                      <a:pt x="979" y="1413"/>
                    </a:lnTo>
                    <a:lnTo>
                      <a:pt x="912" y="1435"/>
                    </a:lnTo>
                    <a:lnTo>
                      <a:pt x="841" y="1452"/>
                    </a:lnTo>
                    <a:lnTo>
                      <a:pt x="767" y="1464"/>
                    </a:lnTo>
                    <a:lnTo>
                      <a:pt x="690" y="1472"/>
                    </a:lnTo>
                    <a:lnTo>
                      <a:pt x="1110" y="1472"/>
                    </a:lnTo>
                    <a:lnTo>
                      <a:pt x="1166" y="1445"/>
                    </a:lnTo>
                    <a:lnTo>
                      <a:pt x="1233" y="1406"/>
                    </a:lnTo>
                    <a:lnTo>
                      <a:pt x="1300" y="1358"/>
                    </a:lnTo>
                    <a:lnTo>
                      <a:pt x="1359" y="1304"/>
                    </a:lnTo>
                    <a:lnTo>
                      <a:pt x="1408" y="1246"/>
                    </a:lnTo>
                    <a:lnTo>
                      <a:pt x="1446" y="1184"/>
                    </a:lnTo>
                    <a:lnTo>
                      <a:pt x="1473" y="1119"/>
                    </a:lnTo>
                    <a:lnTo>
                      <a:pt x="1488" y="1051"/>
                    </a:lnTo>
                    <a:lnTo>
                      <a:pt x="1491" y="1004"/>
                    </a:lnTo>
                    <a:lnTo>
                      <a:pt x="1490" y="981"/>
                    </a:lnTo>
                    <a:lnTo>
                      <a:pt x="1479" y="912"/>
                    </a:lnTo>
                    <a:lnTo>
                      <a:pt x="1456" y="846"/>
                    </a:lnTo>
                    <a:lnTo>
                      <a:pt x="1422" y="783"/>
                    </a:lnTo>
                    <a:lnTo>
                      <a:pt x="1376" y="723"/>
                    </a:lnTo>
                    <a:lnTo>
                      <a:pt x="1321" y="668"/>
                    </a:lnTo>
                    <a:lnTo>
                      <a:pt x="1306" y="6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86" name="Freeform 58"/>
              <p:cNvSpPr>
                <a:spLocks/>
              </p:cNvSpPr>
              <p:nvPr/>
            </p:nvSpPr>
            <p:spPr bwMode="auto">
              <a:xfrm>
                <a:off x="1658" y="504"/>
                <a:ext cx="1492" cy="1835"/>
              </a:xfrm>
              <a:custGeom>
                <a:avLst/>
                <a:gdLst>
                  <a:gd name="T0" fmla="*/ 877 w 1492"/>
                  <a:gd name="T1" fmla="*/ 1634 h 1835"/>
                  <a:gd name="T2" fmla="*/ 0 w 1492"/>
                  <a:gd name="T3" fmla="*/ 1634 h 1835"/>
                  <a:gd name="T4" fmla="*/ 0 w 1492"/>
                  <a:gd name="T5" fmla="*/ 1718 h 1835"/>
                  <a:gd name="T6" fmla="*/ 877 w 1492"/>
                  <a:gd name="T7" fmla="*/ 1718 h 1835"/>
                  <a:gd name="T8" fmla="*/ 877 w 1492"/>
                  <a:gd name="T9" fmla="*/ 1634 h 18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2" h="1835">
                    <a:moveTo>
                      <a:pt x="877" y="1130"/>
                    </a:moveTo>
                    <a:lnTo>
                      <a:pt x="0" y="1130"/>
                    </a:lnTo>
                    <a:lnTo>
                      <a:pt x="0" y="1214"/>
                    </a:lnTo>
                    <a:lnTo>
                      <a:pt x="877" y="1214"/>
                    </a:lnTo>
                    <a:lnTo>
                      <a:pt x="877" y="11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87" name="Freeform 57"/>
              <p:cNvSpPr>
                <a:spLocks/>
              </p:cNvSpPr>
              <p:nvPr/>
            </p:nvSpPr>
            <p:spPr bwMode="auto">
              <a:xfrm>
                <a:off x="1658" y="504"/>
                <a:ext cx="1492" cy="1835"/>
              </a:xfrm>
              <a:custGeom>
                <a:avLst/>
                <a:gdLst>
                  <a:gd name="T0" fmla="*/ 1053 w 1492"/>
                  <a:gd name="T1" fmla="*/ 504 h 1835"/>
                  <a:gd name="T2" fmla="*/ 488 w 1492"/>
                  <a:gd name="T3" fmla="*/ 1040 h 1835"/>
                  <a:gd name="T4" fmla="*/ 472 w 1492"/>
                  <a:gd name="T5" fmla="*/ 1076 h 1835"/>
                  <a:gd name="T6" fmla="*/ 476 w 1492"/>
                  <a:gd name="T7" fmla="*/ 1093 h 1835"/>
                  <a:gd name="T8" fmla="*/ 511 w 1492"/>
                  <a:gd name="T9" fmla="*/ 1129 h 1835"/>
                  <a:gd name="T10" fmla="*/ 333 w 1492"/>
                  <a:gd name="T11" fmla="*/ 1216 h 1835"/>
                  <a:gd name="T12" fmla="*/ 558 w 1492"/>
                  <a:gd name="T13" fmla="*/ 1460 h 1835"/>
                  <a:gd name="T14" fmla="*/ 646 w 1492"/>
                  <a:gd name="T15" fmla="*/ 1264 h 1835"/>
                  <a:gd name="T16" fmla="*/ 768 w 1492"/>
                  <a:gd name="T17" fmla="*/ 1264 h 1835"/>
                  <a:gd name="T18" fmla="*/ 861 w 1492"/>
                  <a:gd name="T19" fmla="*/ 1172 h 1835"/>
                  <a:gd name="T20" fmla="*/ 631 w 1492"/>
                  <a:gd name="T21" fmla="*/ 1172 h 1835"/>
                  <a:gd name="T22" fmla="*/ 607 w 1492"/>
                  <a:gd name="T23" fmla="*/ 1158 h 1835"/>
                  <a:gd name="T24" fmla="*/ 530 w 1492"/>
                  <a:gd name="T25" fmla="*/ 1066 h 1835"/>
                  <a:gd name="T26" fmla="*/ 1042 w 1492"/>
                  <a:gd name="T27" fmla="*/ 531 h 1835"/>
                  <a:gd name="T28" fmla="*/ 1087 w 1492"/>
                  <a:gd name="T29" fmla="*/ 531 h 1835"/>
                  <a:gd name="T30" fmla="*/ 1068 w 1492"/>
                  <a:gd name="T31" fmla="*/ 512 h 1835"/>
                  <a:gd name="T32" fmla="*/ 1053 w 1492"/>
                  <a:gd name="T33" fmla="*/ 504 h 18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92" h="1835">
                    <a:moveTo>
                      <a:pt x="1053" y="0"/>
                    </a:moveTo>
                    <a:lnTo>
                      <a:pt x="488" y="536"/>
                    </a:lnTo>
                    <a:lnTo>
                      <a:pt x="472" y="572"/>
                    </a:lnTo>
                    <a:lnTo>
                      <a:pt x="476" y="589"/>
                    </a:lnTo>
                    <a:lnTo>
                      <a:pt x="511" y="625"/>
                    </a:lnTo>
                    <a:lnTo>
                      <a:pt x="333" y="712"/>
                    </a:lnTo>
                    <a:lnTo>
                      <a:pt x="558" y="956"/>
                    </a:lnTo>
                    <a:lnTo>
                      <a:pt x="646" y="760"/>
                    </a:lnTo>
                    <a:lnTo>
                      <a:pt x="768" y="760"/>
                    </a:lnTo>
                    <a:lnTo>
                      <a:pt x="861" y="668"/>
                    </a:lnTo>
                    <a:lnTo>
                      <a:pt x="631" y="668"/>
                    </a:lnTo>
                    <a:lnTo>
                      <a:pt x="607" y="654"/>
                    </a:lnTo>
                    <a:lnTo>
                      <a:pt x="530" y="562"/>
                    </a:lnTo>
                    <a:lnTo>
                      <a:pt x="1042" y="27"/>
                    </a:lnTo>
                    <a:lnTo>
                      <a:pt x="1087" y="27"/>
                    </a:lnTo>
                    <a:lnTo>
                      <a:pt x="1068" y="8"/>
                    </a:lnTo>
                    <a:lnTo>
                      <a:pt x="105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88" name="Freeform 56"/>
              <p:cNvSpPr>
                <a:spLocks/>
              </p:cNvSpPr>
              <p:nvPr/>
            </p:nvSpPr>
            <p:spPr bwMode="auto">
              <a:xfrm>
                <a:off x="1658" y="504"/>
                <a:ext cx="1492" cy="1835"/>
              </a:xfrm>
              <a:custGeom>
                <a:avLst/>
                <a:gdLst>
                  <a:gd name="T0" fmla="*/ 768 w 1492"/>
                  <a:gd name="T1" fmla="*/ 1264 h 1835"/>
                  <a:gd name="T2" fmla="*/ 646 w 1492"/>
                  <a:gd name="T3" fmla="*/ 1264 h 1835"/>
                  <a:gd name="T4" fmla="*/ 682 w 1492"/>
                  <a:gd name="T5" fmla="*/ 1300 h 1835"/>
                  <a:gd name="T6" fmla="*/ 697 w 1492"/>
                  <a:gd name="T7" fmla="*/ 1308 h 1835"/>
                  <a:gd name="T8" fmla="*/ 715 w 1492"/>
                  <a:gd name="T9" fmla="*/ 1308 h 1835"/>
                  <a:gd name="T10" fmla="*/ 733 w 1492"/>
                  <a:gd name="T11" fmla="*/ 1299 h 1835"/>
                  <a:gd name="T12" fmla="*/ 768 w 1492"/>
                  <a:gd name="T13" fmla="*/ 1264 h 18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92" h="1835">
                    <a:moveTo>
                      <a:pt x="768" y="760"/>
                    </a:moveTo>
                    <a:lnTo>
                      <a:pt x="646" y="760"/>
                    </a:lnTo>
                    <a:lnTo>
                      <a:pt x="682" y="796"/>
                    </a:lnTo>
                    <a:lnTo>
                      <a:pt x="697" y="804"/>
                    </a:lnTo>
                    <a:lnTo>
                      <a:pt x="715" y="804"/>
                    </a:lnTo>
                    <a:lnTo>
                      <a:pt x="733" y="795"/>
                    </a:lnTo>
                    <a:lnTo>
                      <a:pt x="768" y="7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89" name="Freeform 55"/>
              <p:cNvSpPr>
                <a:spLocks/>
              </p:cNvSpPr>
              <p:nvPr/>
            </p:nvSpPr>
            <p:spPr bwMode="auto">
              <a:xfrm>
                <a:off x="1658" y="504"/>
                <a:ext cx="1492" cy="1835"/>
              </a:xfrm>
              <a:custGeom>
                <a:avLst/>
                <a:gdLst>
                  <a:gd name="T0" fmla="*/ 1199 w 1492"/>
                  <a:gd name="T1" fmla="*/ 1086 h 1835"/>
                  <a:gd name="T2" fmla="*/ 948 w 1492"/>
                  <a:gd name="T3" fmla="*/ 1086 h 1835"/>
                  <a:gd name="T4" fmla="*/ 948 w 1492"/>
                  <a:gd name="T5" fmla="*/ 1101 h 1835"/>
                  <a:gd name="T6" fmla="*/ 975 w 1492"/>
                  <a:gd name="T7" fmla="*/ 1160 h 1835"/>
                  <a:gd name="T8" fmla="*/ 1014 w 1492"/>
                  <a:gd name="T9" fmla="*/ 1178 h 1835"/>
                  <a:gd name="T10" fmla="*/ 1039 w 1492"/>
                  <a:gd name="T11" fmla="*/ 1176 h 1835"/>
                  <a:gd name="T12" fmla="*/ 1059 w 1492"/>
                  <a:gd name="T13" fmla="*/ 1170 h 1835"/>
                  <a:gd name="T14" fmla="*/ 1075 w 1492"/>
                  <a:gd name="T15" fmla="*/ 1160 h 1835"/>
                  <a:gd name="T16" fmla="*/ 1306 w 1492"/>
                  <a:gd name="T17" fmla="*/ 1160 h 1835"/>
                  <a:gd name="T18" fmla="*/ 1256 w 1492"/>
                  <a:gd name="T19" fmla="*/ 1122 h 1835"/>
                  <a:gd name="T20" fmla="*/ 1200 w 1492"/>
                  <a:gd name="T21" fmla="*/ 1086 h 1835"/>
                  <a:gd name="T22" fmla="*/ 1199 w 1492"/>
                  <a:gd name="T23" fmla="*/ 1086 h 18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92" h="1835">
                    <a:moveTo>
                      <a:pt x="1199" y="582"/>
                    </a:moveTo>
                    <a:lnTo>
                      <a:pt x="948" y="582"/>
                    </a:lnTo>
                    <a:lnTo>
                      <a:pt x="948" y="597"/>
                    </a:lnTo>
                    <a:lnTo>
                      <a:pt x="975" y="656"/>
                    </a:lnTo>
                    <a:lnTo>
                      <a:pt x="1014" y="674"/>
                    </a:lnTo>
                    <a:lnTo>
                      <a:pt x="1039" y="672"/>
                    </a:lnTo>
                    <a:lnTo>
                      <a:pt x="1059" y="666"/>
                    </a:lnTo>
                    <a:lnTo>
                      <a:pt x="1075" y="656"/>
                    </a:lnTo>
                    <a:lnTo>
                      <a:pt x="1306" y="656"/>
                    </a:lnTo>
                    <a:lnTo>
                      <a:pt x="1256" y="618"/>
                    </a:lnTo>
                    <a:lnTo>
                      <a:pt x="1200" y="582"/>
                    </a:lnTo>
                    <a:lnTo>
                      <a:pt x="1199" y="5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90" name="Freeform 54"/>
              <p:cNvSpPr>
                <a:spLocks/>
              </p:cNvSpPr>
              <p:nvPr/>
            </p:nvSpPr>
            <p:spPr bwMode="auto">
              <a:xfrm>
                <a:off x="1658" y="504"/>
                <a:ext cx="1492" cy="1835"/>
              </a:xfrm>
              <a:custGeom>
                <a:avLst/>
                <a:gdLst>
                  <a:gd name="T0" fmla="*/ 1087 w 1492"/>
                  <a:gd name="T1" fmla="*/ 531 h 1835"/>
                  <a:gd name="T2" fmla="*/ 1042 w 1492"/>
                  <a:gd name="T3" fmla="*/ 531 h 1835"/>
                  <a:gd name="T4" fmla="*/ 1168 w 1492"/>
                  <a:gd name="T5" fmla="*/ 653 h 1835"/>
                  <a:gd name="T6" fmla="*/ 631 w 1492"/>
                  <a:gd name="T7" fmla="*/ 1172 h 1835"/>
                  <a:gd name="T8" fmla="*/ 861 w 1492"/>
                  <a:gd name="T9" fmla="*/ 1172 h 1835"/>
                  <a:gd name="T10" fmla="*/ 948 w 1492"/>
                  <a:gd name="T11" fmla="*/ 1086 h 1835"/>
                  <a:gd name="T12" fmla="*/ 1199 w 1492"/>
                  <a:gd name="T13" fmla="*/ 1086 h 1835"/>
                  <a:gd name="T14" fmla="*/ 1128 w 1492"/>
                  <a:gd name="T15" fmla="*/ 1049 h 1835"/>
                  <a:gd name="T16" fmla="*/ 1110 w 1492"/>
                  <a:gd name="T17" fmla="*/ 1041 h 1835"/>
                  <a:gd name="T18" fmla="*/ 1103 w 1492"/>
                  <a:gd name="T19" fmla="*/ 988 h 1835"/>
                  <a:gd name="T20" fmla="*/ 1100 w 1492"/>
                  <a:gd name="T21" fmla="*/ 968 h 1835"/>
                  <a:gd name="T22" fmla="*/ 1092 w 1492"/>
                  <a:gd name="T23" fmla="*/ 949 h 1835"/>
                  <a:gd name="T24" fmla="*/ 1262 w 1492"/>
                  <a:gd name="T25" fmla="*/ 772 h 1835"/>
                  <a:gd name="T26" fmla="*/ 1274 w 1492"/>
                  <a:gd name="T27" fmla="*/ 754 h 1835"/>
                  <a:gd name="T28" fmla="*/ 1278 w 1492"/>
                  <a:gd name="T29" fmla="*/ 736 h 1835"/>
                  <a:gd name="T30" fmla="*/ 1274 w 1492"/>
                  <a:gd name="T31" fmla="*/ 719 h 1835"/>
                  <a:gd name="T32" fmla="*/ 1087 w 1492"/>
                  <a:gd name="T33" fmla="*/ 531 h 18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92" h="1835">
                    <a:moveTo>
                      <a:pt x="1087" y="27"/>
                    </a:moveTo>
                    <a:lnTo>
                      <a:pt x="1042" y="27"/>
                    </a:lnTo>
                    <a:lnTo>
                      <a:pt x="1168" y="149"/>
                    </a:lnTo>
                    <a:lnTo>
                      <a:pt x="631" y="668"/>
                    </a:lnTo>
                    <a:lnTo>
                      <a:pt x="861" y="668"/>
                    </a:lnTo>
                    <a:lnTo>
                      <a:pt x="948" y="582"/>
                    </a:lnTo>
                    <a:lnTo>
                      <a:pt x="1199" y="582"/>
                    </a:lnTo>
                    <a:lnTo>
                      <a:pt x="1128" y="545"/>
                    </a:lnTo>
                    <a:lnTo>
                      <a:pt x="1110" y="537"/>
                    </a:lnTo>
                    <a:lnTo>
                      <a:pt x="1103" y="484"/>
                    </a:lnTo>
                    <a:lnTo>
                      <a:pt x="1100" y="464"/>
                    </a:lnTo>
                    <a:lnTo>
                      <a:pt x="1092" y="445"/>
                    </a:lnTo>
                    <a:lnTo>
                      <a:pt x="1262" y="268"/>
                    </a:lnTo>
                    <a:lnTo>
                      <a:pt x="1274" y="250"/>
                    </a:lnTo>
                    <a:lnTo>
                      <a:pt x="1278" y="232"/>
                    </a:lnTo>
                    <a:lnTo>
                      <a:pt x="1274" y="215"/>
                    </a:lnTo>
                    <a:lnTo>
                      <a:pt x="1087"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30737" name="Group 47"/>
            <p:cNvGrpSpPr>
              <a:grpSpLocks/>
            </p:cNvGrpSpPr>
            <p:nvPr/>
          </p:nvGrpSpPr>
          <p:grpSpPr bwMode="auto">
            <a:xfrm>
              <a:off x="387" y="1346"/>
              <a:ext cx="418" cy="1002"/>
              <a:chOff x="387" y="1346"/>
              <a:chExt cx="418" cy="1002"/>
            </a:xfrm>
          </p:grpSpPr>
          <p:sp>
            <p:nvSpPr>
              <p:cNvPr id="30778" name="Freeform 52"/>
              <p:cNvSpPr>
                <a:spLocks/>
              </p:cNvSpPr>
              <p:nvPr/>
            </p:nvSpPr>
            <p:spPr bwMode="auto">
              <a:xfrm>
                <a:off x="387" y="1346"/>
                <a:ext cx="418" cy="1002"/>
              </a:xfrm>
              <a:custGeom>
                <a:avLst/>
                <a:gdLst>
                  <a:gd name="T0" fmla="*/ 389 w 418"/>
                  <a:gd name="T1" fmla="*/ 1346 h 1002"/>
                  <a:gd name="T2" fmla="*/ 29 w 418"/>
                  <a:gd name="T3" fmla="*/ 1346 h 1002"/>
                  <a:gd name="T4" fmla="*/ 8 w 418"/>
                  <a:gd name="T5" fmla="*/ 1354 h 1002"/>
                  <a:gd name="T6" fmla="*/ 0 w 418"/>
                  <a:gd name="T7" fmla="*/ 1374 h 1002"/>
                  <a:gd name="T8" fmla="*/ 0 w 418"/>
                  <a:gd name="T9" fmla="*/ 1388 h 1002"/>
                  <a:gd name="T10" fmla="*/ 9 w 418"/>
                  <a:gd name="T11" fmla="*/ 1399 h 1002"/>
                  <a:gd name="T12" fmla="*/ 21 w 418"/>
                  <a:gd name="T13" fmla="*/ 1402 h 1002"/>
                  <a:gd name="T14" fmla="*/ 21 w 418"/>
                  <a:gd name="T15" fmla="*/ 2167 h 1002"/>
                  <a:gd name="T16" fmla="*/ 33 w 418"/>
                  <a:gd name="T17" fmla="*/ 2234 h 1002"/>
                  <a:gd name="T18" fmla="*/ 68 w 418"/>
                  <a:gd name="T19" fmla="*/ 2289 h 1002"/>
                  <a:gd name="T20" fmla="*/ 119 w 418"/>
                  <a:gd name="T21" fmla="*/ 2329 h 1002"/>
                  <a:gd name="T22" fmla="*/ 183 w 418"/>
                  <a:gd name="T23" fmla="*/ 2348 h 1002"/>
                  <a:gd name="T24" fmla="*/ 209 w 418"/>
                  <a:gd name="T25" fmla="*/ 2347 h 1002"/>
                  <a:gd name="T26" fmla="*/ 278 w 418"/>
                  <a:gd name="T27" fmla="*/ 2329 h 1002"/>
                  <a:gd name="T28" fmla="*/ 306 w 418"/>
                  <a:gd name="T29" fmla="*/ 2313 h 1002"/>
                  <a:gd name="T30" fmla="*/ 107 w 418"/>
                  <a:gd name="T31" fmla="*/ 2313 h 1002"/>
                  <a:gd name="T32" fmla="*/ 92 w 418"/>
                  <a:gd name="T33" fmla="*/ 2302 h 1002"/>
                  <a:gd name="T34" fmla="*/ 46 w 418"/>
                  <a:gd name="T35" fmla="*/ 2236 h 1002"/>
                  <a:gd name="T36" fmla="*/ 33 w 418"/>
                  <a:gd name="T37" fmla="*/ 2171 h 1002"/>
                  <a:gd name="T38" fmla="*/ 33 w 418"/>
                  <a:gd name="T39" fmla="*/ 1403 h 1002"/>
                  <a:gd name="T40" fmla="*/ 16 w 418"/>
                  <a:gd name="T41" fmla="*/ 1393 h 1002"/>
                  <a:gd name="T42" fmla="*/ 16 w 418"/>
                  <a:gd name="T43" fmla="*/ 1364 h 1002"/>
                  <a:gd name="T44" fmla="*/ 25 w 418"/>
                  <a:gd name="T45" fmla="*/ 1357 h 1002"/>
                  <a:gd name="T46" fmla="*/ 410 w 418"/>
                  <a:gd name="T47" fmla="*/ 1357 h 1002"/>
                  <a:gd name="T48" fmla="*/ 409 w 418"/>
                  <a:gd name="T49" fmla="*/ 1355 h 1002"/>
                  <a:gd name="T50" fmla="*/ 390 w 418"/>
                  <a:gd name="T51" fmla="*/ 1346 h 1002"/>
                  <a:gd name="T52" fmla="*/ 389 w 418"/>
                  <a:gd name="T53" fmla="*/ 1346 h 100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18" h="1002">
                    <a:moveTo>
                      <a:pt x="389" y="0"/>
                    </a:moveTo>
                    <a:lnTo>
                      <a:pt x="29" y="0"/>
                    </a:lnTo>
                    <a:lnTo>
                      <a:pt x="8" y="8"/>
                    </a:lnTo>
                    <a:lnTo>
                      <a:pt x="0" y="28"/>
                    </a:lnTo>
                    <a:lnTo>
                      <a:pt x="0" y="42"/>
                    </a:lnTo>
                    <a:lnTo>
                      <a:pt x="9" y="53"/>
                    </a:lnTo>
                    <a:lnTo>
                      <a:pt x="21" y="56"/>
                    </a:lnTo>
                    <a:lnTo>
                      <a:pt x="21" y="821"/>
                    </a:lnTo>
                    <a:lnTo>
                      <a:pt x="33" y="888"/>
                    </a:lnTo>
                    <a:lnTo>
                      <a:pt x="68" y="943"/>
                    </a:lnTo>
                    <a:lnTo>
                      <a:pt x="119" y="983"/>
                    </a:lnTo>
                    <a:lnTo>
                      <a:pt x="183" y="1002"/>
                    </a:lnTo>
                    <a:lnTo>
                      <a:pt x="209" y="1001"/>
                    </a:lnTo>
                    <a:lnTo>
                      <a:pt x="278" y="983"/>
                    </a:lnTo>
                    <a:lnTo>
                      <a:pt x="306" y="967"/>
                    </a:lnTo>
                    <a:lnTo>
                      <a:pt x="107" y="967"/>
                    </a:lnTo>
                    <a:lnTo>
                      <a:pt x="92" y="956"/>
                    </a:lnTo>
                    <a:lnTo>
                      <a:pt x="46" y="890"/>
                    </a:lnTo>
                    <a:lnTo>
                      <a:pt x="33" y="825"/>
                    </a:lnTo>
                    <a:lnTo>
                      <a:pt x="33" y="57"/>
                    </a:lnTo>
                    <a:lnTo>
                      <a:pt x="16" y="47"/>
                    </a:lnTo>
                    <a:lnTo>
                      <a:pt x="16" y="18"/>
                    </a:lnTo>
                    <a:lnTo>
                      <a:pt x="25" y="11"/>
                    </a:lnTo>
                    <a:lnTo>
                      <a:pt x="410" y="11"/>
                    </a:lnTo>
                    <a:lnTo>
                      <a:pt x="409" y="9"/>
                    </a:lnTo>
                    <a:lnTo>
                      <a:pt x="390" y="0"/>
                    </a:lnTo>
                    <a:lnTo>
                      <a:pt x="38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79" name="Freeform 51"/>
              <p:cNvSpPr>
                <a:spLocks/>
              </p:cNvSpPr>
              <p:nvPr/>
            </p:nvSpPr>
            <p:spPr bwMode="auto">
              <a:xfrm>
                <a:off x="387" y="1346"/>
                <a:ext cx="418" cy="1002"/>
              </a:xfrm>
              <a:custGeom>
                <a:avLst/>
                <a:gdLst>
                  <a:gd name="T0" fmla="*/ 60 w 418"/>
                  <a:gd name="T1" fmla="*/ 1915 h 1002"/>
                  <a:gd name="T2" fmla="*/ 54 w 418"/>
                  <a:gd name="T3" fmla="*/ 2183 h 1002"/>
                  <a:gd name="T4" fmla="*/ 55 w 418"/>
                  <a:gd name="T5" fmla="*/ 2204 h 1002"/>
                  <a:gd name="T6" fmla="*/ 58 w 418"/>
                  <a:gd name="T7" fmla="*/ 2225 h 1002"/>
                  <a:gd name="T8" fmla="*/ 82 w 418"/>
                  <a:gd name="T9" fmla="*/ 2282 h 1002"/>
                  <a:gd name="T10" fmla="*/ 107 w 418"/>
                  <a:gd name="T11" fmla="*/ 2313 h 1002"/>
                  <a:gd name="T12" fmla="*/ 306 w 418"/>
                  <a:gd name="T13" fmla="*/ 2313 h 1002"/>
                  <a:gd name="T14" fmla="*/ 358 w 418"/>
                  <a:gd name="T15" fmla="*/ 2260 h 1002"/>
                  <a:gd name="T16" fmla="*/ 381 w 418"/>
                  <a:gd name="T17" fmla="*/ 2201 h 1002"/>
                  <a:gd name="T18" fmla="*/ 384 w 418"/>
                  <a:gd name="T19" fmla="*/ 1925 h 1002"/>
                  <a:gd name="T20" fmla="*/ 226 w 418"/>
                  <a:gd name="T21" fmla="*/ 1925 h 1002"/>
                  <a:gd name="T22" fmla="*/ 197 w 418"/>
                  <a:gd name="T23" fmla="*/ 1925 h 1002"/>
                  <a:gd name="T24" fmla="*/ 123 w 418"/>
                  <a:gd name="T25" fmla="*/ 1922 h 1002"/>
                  <a:gd name="T26" fmla="*/ 72 w 418"/>
                  <a:gd name="T27" fmla="*/ 1917 h 1002"/>
                  <a:gd name="T28" fmla="*/ 60 w 418"/>
                  <a:gd name="T29" fmla="*/ 1915 h 10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18" h="1002">
                    <a:moveTo>
                      <a:pt x="60" y="569"/>
                    </a:moveTo>
                    <a:lnTo>
                      <a:pt x="54" y="837"/>
                    </a:lnTo>
                    <a:lnTo>
                      <a:pt x="55" y="858"/>
                    </a:lnTo>
                    <a:lnTo>
                      <a:pt x="58" y="879"/>
                    </a:lnTo>
                    <a:lnTo>
                      <a:pt x="82" y="936"/>
                    </a:lnTo>
                    <a:lnTo>
                      <a:pt x="107" y="967"/>
                    </a:lnTo>
                    <a:lnTo>
                      <a:pt x="306" y="967"/>
                    </a:lnTo>
                    <a:lnTo>
                      <a:pt x="358" y="914"/>
                    </a:lnTo>
                    <a:lnTo>
                      <a:pt x="381" y="855"/>
                    </a:lnTo>
                    <a:lnTo>
                      <a:pt x="384" y="579"/>
                    </a:lnTo>
                    <a:lnTo>
                      <a:pt x="226" y="579"/>
                    </a:lnTo>
                    <a:lnTo>
                      <a:pt x="197" y="579"/>
                    </a:lnTo>
                    <a:lnTo>
                      <a:pt x="123" y="576"/>
                    </a:lnTo>
                    <a:lnTo>
                      <a:pt x="72" y="571"/>
                    </a:lnTo>
                    <a:lnTo>
                      <a:pt x="60" y="5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80" name="Freeform 50"/>
              <p:cNvSpPr>
                <a:spLocks/>
              </p:cNvSpPr>
              <p:nvPr/>
            </p:nvSpPr>
            <p:spPr bwMode="auto">
              <a:xfrm>
                <a:off x="387" y="1346"/>
                <a:ext cx="418" cy="1002"/>
              </a:xfrm>
              <a:custGeom>
                <a:avLst/>
                <a:gdLst>
                  <a:gd name="T0" fmla="*/ 384 w 418"/>
                  <a:gd name="T1" fmla="*/ 1887 h 1002"/>
                  <a:gd name="T2" fmla="*/ 188 w 418"/>
                  <a:gd name="T3" fmla="*/ 1887 h 1002"/>
                  <a:gd name="T4" fmla="*/ 223 w 418"/>
                  <a:gd name="T5" fmla="*/ 1887 h 1002"/>
                  <a:gd name="T6" fmla="*/ 254 w 418"/>
                  <a:gd name="T7" fmla="*/ 1888 h 1002"/>
                  <a:gd name="T8" fmla="*/ 330 w 418"/>
                  <a:gd name="T9" fmla="*/ 1893 h 1002"/>
                  <a:gd name="T10" fmla="*/ 376 w 418"/>
                  <a:gd name="T11" fmla="*/ 1904 h 1002"/>
                  <a:gd name="T12" fmla="*/ 374 w 418"/>
                  <a:gd name="T13" fmla="*/ 1908 h 1002"/>
                  <a:gd name="T14" fmla="*/ 311 w 418"/>
                  <a:gd name="T15" fmla="*/ 1921 h 1002"/>
                  <a:gd name="T16" fmla="*/ 226 w 418"/>
                  <a:gd name="T17" fmla="*/ 1925 h 1002"/>
                  <a:gd name="T18" fmla="*/ 384 w 418"/>
                  <a:gd name="T19" fmla="*/ 1925 h 1002"/>
                  <a:gd name="T20" fmla="*/ 384 w 418"/>
                  <a:gd name="T21" fmla="*/ 1887 h 10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18" h="1002">
                    <a:moveTo>
                      <a:pt x="384" y="541"/>
                    </a:moveTo>
                    <a:lnTo>
                      <a:pt x="188" y="541"/>
                    </a:lnTo>
                    <a:lnTo>
                      <a:pt x="223" y="541"/>
                    </a:lnTo>
                    <a:lnTo>
                      <a:pt x="254" y="542"/>
                    </a:lnTo>
                    <a:lnTo>
                      <a:pt x="330" y="547"/>
                    </a:lnTo>
                    <a:lnTo>
                      <a:pt x="376" y="558"/>
                    </a:lnTo>
                    <a:lnTo>
                      <a:pt x="374" y="562"/>
                    </a:lnTo>
                    <a:lnTo>
                      <a:pt x="311" y="575"/>
                    </a:lnTo>
                    <a:lnTo>
                      <a:pt x="226" y="579"/>
                    </a:lnTo>
                    <a:lnTo>
                      <a:pt x="384" y="579"/>
                    </a:lnTo>
                    <a:lnTo>
                      <a:pt x="384" y="5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81" name="Freeform 49"/>
              <p:cNvSpPr>
                <a:spLocks/>
              </p:cNvSpPr>
              <p:nvPr/>
            </p:nvSpPr>
            <p:spPr bwMode="auto">
              <a:xfrm>
                <a:off x="387" y="1346"/>
                <a:ext cx="418" cy="1002"/>
              </a:xfrm>
              <a:custGeom>
                <a:avLst/>
                <a:gdLst>
                  <a:gd name="T0" fmla="*/ 401 w 418"/>
                  <a:gd name="T1" fmla="*/ 1373 h 1002"/>
                  <a:gd name="T2" fmla="*/ 46 w 418"/>
                  <a:gd name="T3" fmla="*/ 1373 h 1002"/>
                  <a:gd name="T4" fmla="*/ 38 w 418"/>
                  <a:gd name="T5" fmla="*/ 1375 h 1002"/>
                  <a:gd name="T6" fmla="*/ 38 w 418"/>
                  <a:gd name="T7" fmla="*/ 1399 h 1002"/>
                  <a:gd name="T8" fmla="*/ 42 w 418"/>
                  <a:gd name="T9" fmla="*/ 1400 h 1002"/>
                  <a:gd name="T10" fmla="*/ 54 w 418"/>
                  <a:gd name="T11" fmla="*/ 1403 h 1002"/>
                  <a:gd name="T12" fmla="*/ 54 w 418"/>
                  <a:gd name="T13" fmla="*/ 1898 h 1002"/>
                  <a:gd name="T14" fmla="*/ 117 w 418"/>
                  <a:gd name="T15" fmla="*/ 1889 h 1002"/>
                  <a:gd name="T16" fmla="*/ 188 w 418"/>
                  <a:gd name="T17" fmla="*/ 1887 h 1002"/>
                  <a:gd name="T18" fmla="*/ 384 w 418"/>
                  <a:gd name="T19" fmla="*/ 1887 h 1002"/>
                  <a:gd name="T20" fmla="*/ 384 w 418"/>
                  <a:gd name="T21" fmla="*/ 1404 h 1002"/>
                  <a:gd name="T22" fmla="*/ 389 w 418"/>
                  <a:gd name="T23" fmla="*/ 1404 h 1002"/>
                  <a:gd name="T24" fmla="*/ 409 w 418"/>
                  <a:gd name="T25" fmla="*/ 1395 h 1002"/>
                  <a:gd name="T26" fmla="*/ 417 w 418"/>
                  <a:gd name="T27" fmla="*/ 1375 h 1002"/>
                  <a:gd name="T28" fmla="*/ 416 w 418"/>
                  <a:gd name="T29" fmla="*/ 1373 h 1002"/>
                  <a:gd name="T30" fmla="*/ 404 w 418"/>
                  <a:gd name="T31" fmla="*/ 1373 h 1002"/>
                  <a:gd name="T32" fmla="*/ 401 w 418"/>
                  <a:gd name="T33" fmla="*/ 1373 h 10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18" h="1002">
                    <a:moveTo>
                      <a:pt x="401" y="27"/>
                    </a:moveTo>
                    <a:lnTo>
                      <a:pt x="46" y="27"/>
                    </a:lnTo>
                    <a:lnTo>
                      <a:pt x="38" y="29"/>
                    </a:lnTo>
                    <a:lnTo>
                      <a:pt x="38" y="53"/>
                    </a:lnTo>
                    <a:lnTo>
                      <a:pt x="42" y="54"/>
                    </a:lnTo>
                    <a:lnTo>
                      <a:pt x="54" y="57"/>
                    </a:lnTo>
                    <a:lnTo>
                      <a:pt x="54" y="552"/>
                    </a:lnTo>
                    <a:lnTo>
                      <a:pt x="117" y="543"/>
                    </a:lnTo>
                    <a:lnTo>
                      <a:pt x="188" y="541"/>
                    </a:lnTo>
                    <a:lnTo>
                      <a:pt x="384" y="541"/>
                    </a:lnTo>
                    <a:lnTo>
                      <a:pt x="384" y="58"/>
                    </a:lnTo>
                    <a:lnTo>
                      <a:pt x="389" y="58"/>
                    </a:lnTo>
                    <a:lnTo>
                      <a:pt x="409" y="49"/>
                    </a:lnTo>
                    <a:lnTo>
                      <a:pt x="417" y="29"/>
                    </a:lnTo>
                    <a:lnTo>
                      <a:pt x="416" y="27"/>
                    </a:lnTo>
                    <a:lnTo>
                      <a:pt x="404" y="27"/>
                    </a:lnTo>
                    <a:lnTo>
                      <a:pt x="401"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82" name="Freeform 48"/>
              <p:cNvSpPr>
                <a:spLocks/>
              </p:cNvSpPr>
              <p:nvPr/>
            </p:nvSpPr>
            <p:spPr bwMode="auto">
              <a:xfrm>
                <a:off x="387" y="1346"/>
                <a:ext cx="418" cy="1002"/>
              </a:xfrm>
              <a:custGeom>
                <a:avLst/>
                <a:gdLst>
                  <a:gd name="T0" fmla="*/ 410 w 418"/>
                  <a:gd name="T1" fmla="*/ 1357 h 1002"/>
                  <a:gd name="T2" fmla="*/ 390 w 418"/>
                  <a:gd name="T3" fmla="*/ 1357 h 1002"/>
                  <a:gd name="T4" fmla="*/ 400 w 418"/>
                  <a:gd name="T5" fmla="*/ 1364 h 1002"/>
                  <a:gd name="T6" fmla="*/ 404 w 418"/>
                  <a:gd name="T7" fmla="*/ 1373 h 1002"/>
                  <a:gd name="T8" fmla="*/ 416 w 418"/>
                  <a:gd name="T9" fmla="*/ 1373 h 1002"/>
                  <a:gd name="T10" fmla="*/ 410 w 418"/>
                  <a:gd name="T11" fmla="*/ 1357 h 100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8" h="1002">
                    <a:moveTo>
                      <a:pt x="410" y="11"/>
                    </a:moveTo>
                    <a:lnTo>
                      <a:pt x="390" y="11"/>
                    </a:lnTo>
                    <a:lnTo>
                      <a:pt x="400" y="18"/>
                    </a:lnTo>
                    <a:lnTo>
                      <a:pt x="404" y="27"/>
                    </a:lnTo>
                    <a:lnTo>
                      <a:pt x="416" y="27"/>
                    </a:lnTo>
                    <a:lnTo>
                      <a:pt x="41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30738" name="Group 41"/>
            <p:cNvGrpSpPr>
              <a:grpSpLocks/>
            </p:cNvGrpSpPr>
            <p:nvPr/>
          </p:nvGrpSpPr>
          <p:grpSpPr bwMode="auto">
            <a:xfrm>
              <a:off x="865" y="1226"/>
              <a:ext cx="235" cy="1000"/>
              <a:chOff x="865" y="1226"/>
              <a:chExt cx="235" cy="1000"/>
            </a:xfrm>
          </p:grpSpPr>
          <p:sp>
            <p:nvSpPr>
              <p:cNvPr id="30773" name="Freeform 46"/>
              <p:cNvSpPr>
                <a:spLocks/>
              </p:cNvSpPr>
              <p:nvPr/>
            </p:nvSpPr>
            <p:spPr bwMode="auto">
              <a:xfrm>
                <a:off x="865" y="1226"/>
                <a:ext cx="235" cy="1000"/>
              </a:xfrm>
              <a:custGeom>
                <a:avLst/>
                <a:gdLst>
                  <a:gd name="T0" fmla="*/ 228 w 235"/>
                  <a:gd name="T1" fmla="*/ 1226 h 1000"/>
                  <a:gd name="T2" fmla="*/ 8 w 235"/>
                  <a:gd name="T3" fmla="*/ 1226 h 1000"/>
                  <a:gd name="T4" fmla="*/ 0 w 235"/>
                  <a:gd name="T5" fmla="*/ 1233 h 1000"/>
                  <a:gd name="T6" fmla="*/ 0 w 235"/>
                  <a:gd name="T7" fmla="*/ 1249 h 1000"/>
                  <a:gd name="T8" fmla="*/ 6 w 235"/>
                  <a:gd name="T9" fmla="*/ 1255 h 1000"/>
                  <a:gd name="T10" fmla="*/ 12 w 235"/>
                  <a:gd name="T11" fmla="*/ 1257 h 1000"/>
                  <a:gd name="T12" fmla="*/ 12 w 235"/>
                  <a:gd name="T13" fmla="*/ 2123 h 1000"/>
                  <a:gd name="T14" fmla="*/ 34 w 235"/>
                  <a:gd name="T15" fmla="*/ 2185 h 1000"/>
                  <a:gd name="T16" fmla="*/ 87 w 235"/>
                  <a:gd name="T17" fmla="*/ 2221 h 1000"/>
                  <a:gd name="T18" fmla="*/ 110 w 235"/>
                  <a:gd name="T19" fmla="*/ 2225 h 1000"/>
                  <a:gd name="T20" fmla="*/ 133 w 235"/>
                  <a:gd name="T21" fmla="*/ 2223 h 1000"/>
                  <a:gd name="T22" fmla="*/ 155 w 235"/>
                  <a:gd name="T23" fmla="*/ 2216 h 1000"/>
                  <a:gd name="T24" fmla="*/ 173 w 235"/>
                  <a:gd name="T25" fmla="*/ 2206 h 1000"/>
                  <a:gd name="T26" fmla="*/ 62 w 235"/>
                  <a:gd name="T27" fmla="*/ 2206 h 1000"/>
                  <a:gd name="T28" fmla="*/ 47 w 235"/>
                  <a:gd name="T29" fmla="*/ 2193 h 1000"/>
                  <a:gd name="T30" fmla="*/ 35 w 235"/>
                  <a:gd name="T31" fmla="*/ 2177 h 1000"/>
                  <a:gd name="T32" fmla="*/ 25 w 235"/>
                  <a:gd name="T33" fmla="*/ 2159 h 1000"/>
                  <a:gd name="T34" fmla="*/ 20 w 235"/>
                  <a:gd name="T35" fmla="*/ 2138 h 1000"/>
                  <a:gd name="T36" fmla="*/ 19 w 235"/>
                  <a:gd name="T37" fmla="*/ 1258 h 1000"/>
                  <a:gd name="T38" fmla="*/ 10 w 235"/>
                  <a:gd name="T39" fmla="*/ 1252 h 1000"/>
                  <a:gd name="T40" fmla="*/ 10 w 235"/>
                  <a:gd name="T41" fmla="*/ 1236 h 1000"/>
                  <a:gd name="T42" fmla="*/ 15 w 235"/>
                  <a:gd name="T43" fmla="*/ 1232 h 1000"/>
                  <a:gd name="T44" fmla="*/ 234 w 235"/>
                  <a:gd name="T45" fmla="*/ 1232 h 1000"/>
                  <a:gd name="T46" fmla="*/ 228 w 235"/>
                  <a:gd name="T47" fmla="*/ 1226 h 10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35" h="1000">
                    <a:moveTo>
                      <a:pt x="228" y="0"/>
                    </a:moveTo>
                    <a:lnTo>
                      <a:pt x="8" y="0"/>
                    </a:lnTo>
                    <a:lnTo>
                      <a:pt x="0" y="7"/>
                    </a:lnTo>
                    <a:lnTo>
                      <a:pt x="0" y="23"/>
                    </a:lnTo>
                    <a:lnTo>
                      <a:pt x="6" y="29"/>
                    </a:lnTo>
                    <a:lnTo>
                      <a:pt x="12" y="31"/>
                    </a:lnTo>
                    <a:lnTo>
                      <a:pt x="12" y="897"/>
                    </a:lnTo>
                    <a:lnTo>
                      <a:pt x="34" y="959"/>
                    </a:lnTo>
                    <a:lnTo>
                      <a:pt x="87" y="995"/>
                    </a:lnTo>
                    <a:lnTo>
                      <a:pt x="110" y="999"/>
                    </a:lnTo>
                    <a:lnTo>
                      <a:pt x="133" y="997"/>
                    </a:lnTo>
                    <a:lnTo>
                      <a:pt x="155" y="990"/>
                    </a:lnTo>
                    <a:lnTo>
                      <a:pt x="173" y="980"/>
                    </a:lnTo>
                    <a:lnTo>
                      <a:pt x="62" y="980"/>
                    </a:lnTo>
                    <a:lnTo>
                      <a:pt x="47" y="967"/>
                    </a:lnTo>
                    <a:lnTo>
                      <a:pt x="35" y="951"/>
                    </a:lnTo>
                    <a:lnTo>
                      <a:pt x="25" y="933"/>
                    </a:lnTo>
                    <a:lnTo>
                      <a:pt x="20" y="912"/>
                    </a:lnTo>
                    <a:lnTo>
                      <a:pt x="19" y="32"/>
                    </a:lnTo>
                    <a:lnTo>
                      <a:pt x="10" y="26"/>
                    </a:lnTo>
                    <a:lnTo>
                      <a:pt x="10" y="10"/>
                    </a:lnTo>
                    <a:lnTo>
                      <a:pt x="15" y="6"/>
                    </a:lnTo>
                    <a:lnTo>
                      <a:pt x="234" y="6"/>
                    </a:lnTo>
                    <a:lnTo>
                      <a:pt x="22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74" name="Freeform 45"/>
              <p:cNvSpPr>
                <a:spLocks/>
              </p:cNvSpPr>
              <p:nvPr/>
            </p:nvSpPr>
            <p:spPr bwMode="auto">
              <a:xfrm>
                <a:off x="865" y="1226"/>
                <a:ext cx="235" cy="1000"/>
              </a:xfrm>
              <a:custGeom>
                <a:avLst/>
                <a:gdLst>
                  <a:gd name="T0" fmla="*/ 34 w 235"/>
                  <a:gd name="T1" fmla="*/ 1520 h 1000"/>
                  <a:gd name="T2" fmla="*/ 31 w 235"/>
                  <a:gd name="T3" fmla="*/ 2132 h 1000"/>
                  <a:gd name="T4" fmla="*/ 33 w 235"/>
                  <a:gd name="T5" fmla="*/ 2153 h 1000"/>
                  <a:gd name="T6" fmla="*/ 39 w 235"/>
                  <a:gd name="T7" fmla="*/ 2173 h 1000"/>
                  <a:gd name="T8" fmla="*/ 49 w 235"/>
                  <a:gd name="T9" fmla="*/ 2191 h 1000"/>
                  <a:gd name="T10" fmla="*/ 62 w 235"/>
                  <a:gd name="T11" fmla="*/ 2206 h 1000"/>
                  <a:gd name="T12" fmla="*/ 173 w 235"/>
                  <a:gd name="T13" fmla="*/ 2206 h 1000"/>
                  <a:gd name="T14" fmla="*/ 212 w 235"/>
                  <a:gd name="T15" fmla="*/ 2153 h 1000"/>
                  <a:gd name="T16" fmla="*/ 216 w 235"/>
                  <a:gd name="T17" fmla="*/ 1526 h 1000"/>
                  <a:gd name="T18" fmla="*/ 139 w 235"/>
                  <a:gd name="T19" fmla="*/ 1526 h 1000"/>
                  <a:gd name="T20" fmla="*/ 108 w 235"/>
                  <a:gd name="T21" fmla="*/ 1525 h 1000"/>
                  <a:gd name="T22" fmla="*/ 82 w 235"/>
                  <a:gd name="T23" fmla="*/ 1525 h 1000"/>
                  <a:gd name="T24" fmla="*/ 61 w 235"/>
                  <a:gd name="T25" fmla="*/ 1523 h 1000"/>
                  <a:gd name="T26" fmla="*/ 45 w 235"/>
                  <a:gd name="T27" fmla="*/ 1522 h 1000"/>
                  <a:gd name="T28" fmla="*/ 34 w 235"/>
                  <a:gd name="T29" fmla="*/ 1520 h 1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5" h="1000">
                    <a:moveTo>
                      <a:pt x="34" y="294"/>
                    </a:moveTo>
                    <a:lnTo>
                      <a:pt x="31" y="906"/>
                    </a:lnTo>
                    <a:lnTo>
                      <a:pt x="33" y="927"/>
                    </a:lnTo>
                    <a:lnTo>
                      <a:pt x="39" y="947"/>
                    </a:lnTo>
                    <a:lnTo>
                      <a:pt x="49" y="965"/>
                    </a:lnTo>
                    <a:lnTo>
                      <a:pt x="62" y="980"/>
                    </a:lnTo>
                    <a:lnTo>
                      <a:pt x="173" y="980"/>
                    </a:lnTo>
                    <a:lnTo>
                      <a:pt x="212" y="927"/>
                    </a:lnTo>
                    <a:lnTo>
                      <a:pt x="216" y="300"/>
                    </a:lnTo>
                    <a:lnTo>
                      <a:pt x="139" y="300"/>
                    </a:lnTo>
                    <a:lnTo>
                      <a:pt x="108" y="299"/>
                    </a:lnTo>
                    <a:lnTo>
                      <a:pt x="82" y="299"/>
                    </a:lnTo>
                    <a:lnTo>
                      <a:pt x="61" y="297"/>
                    </a:lnTo>
                    <a:lnTo>
                      <a:pt x="45" y="296"/>
                    </a:lnTo>
                    <a:lnTo>
                      <a:pt x="34" y="2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75" name="Freeform 44"/>
              <p:cNvSpPr>
                <a:spLocks/>
              </p:cNvSpPr>
              <p:nvPr/>
            </p:nvSpPr>
            <p:spPr bwMode="auto">
              <a:xfrm>
                <a:off x="865" y="1226"/>
                <a:ext cx="235" cy="1000"/>
              </a:xfrm>
              <a:custGeom>
                <a:avLst/>
                <a:gdLst>
                  <a:gd name="T0" fmla="*/ 216 w 235"/>
                  <a:gd name="T1" fmla="*/ 1505 h 1000"/>
                  <a:gd name="T2" fmla="*/ 108 w 235"/>
                  <a:gd name="T3" fmla="*/ 1505 h 1000"/>
                  <a:gd name="T4" fmla="*/ 141 w 235"/>
                  <a:gd name="T5" fmla="*/ 1505 h 1000"/>
                  <a:gd name="T6" fmla="*/ 169 w 235"/>
                  <a:gd name="T7" fmla="*/ 1507 h 1000"/>
                  <a:gd name="T8" fmla="*/ 190 w 235"/>
                  <a:gd name="T9" fmla="*/ 1509 h 1000"/>
                  <a:gd name="T10" fmla="*/ 204 w 235"/>
                  <a:gd name="T11" fmla="*/ 1511 h 1000"/>
                  <a:gd name="T12" fmla="*/ 210 w 235"/>
                  <a:gd name="T13" fmla="*/ 1515 h 1000"/>
                  <a:gd name="T14" fmla="*/ 205 w 235"/>
                  <a:gd name="T15" fmla="*/ 1518 h 1000"/>
                  <a:gd name="T16" fmla="*/ 190 w 235"/>
                  <a:gd name="T17" fmla="*/ 1522 h 1000"/>
                  <a:gd name="T18" fmla="*/ 168 w 235"/>
                  <a:gd name="T19" fmla="*/ 1524 h 1000"/>
                  <a:gd name="T20" fmla="*/ 139 w 235"/>
                  <a:gd name="T21" fmla="*/ 1526 h 1000"/>
                  <a:gd name="T22" fmla="*/ 216 w 235"/>
                  <a:gd name="T23" fmla="*/ 1526 h 1000"/>
                  <a:gd name="T24" fmla="*/ 216 w 235"/>
                  <a:gd name="T25" fmla="*/ 1505 h 1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5" h="1000">
                    <a:moveTo>
                      <a:pt x="216" y="279"/>
                    </a:moveTo>
                    <a:lnTo>
                      <a:pt x="108" y="279"/>
                    </a:lnTo>
                    <a:lnTo>
                      <a:pt x="141" y="279"/>
                    </a:lnTo>
                    <a:lnTo>
                      <a:pt x="169" y="281"/>
                    </a:lnTo>
                    <a:lnTo>
                      <a:pt x="190" y="283"/>
                    </a:lnTo>
                    <a:lnTo>
                      <a:pt x="204" y="285"/>
                    </a:lnTo>
                    <a:lnTo>
                      <a:pt x="210" y="289"/>
                    </a:lnTo>
                    <a:lnTo>
                      <a:pt x="205" y="292"/>
                    </a:lnTo>
                    <a:lnTo>
                      <a:pt x="190" y="296"/>
                    </a:lnTo>
                    <a:lnTo>
                      <a:pt x="168" y="298"/>
                    </a:lnTo>
                    <a:lnTo>
                      <a:pt x="139" y="300"/>
                    </a:lnTo>
                    <a:lnTo>
                      <a:pt x="216" y="300"/>
                    </a:lnTo>
                    <a:lnTo>
                      <a:pt x="216" y="2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76" name="Freeform 43"/>
              <p:cNvSpPr>
                <a:spLocks/>
              </p:cNvSpPr>
              <p:nvPr/>
            </p:nvSpPr>
            <p:spPr bwMode="auto">
              <a:xfrm>
                <a:off x="865" y="1226"/>
                <a:ext cx="235" cy="1000"/>
              </a:xfrm>
              <a:custGeom>
                <a:avLst/>
                <a:gdLst>
                  <a:gd name="T0" fmla="*/ 226 w 235"/>
                  <a:gd name="T1" fmla="*/ 1241 h 1000"/>
                  <a:gd name="T2" fmla="*/ 26 w 235"/>
                  <a:gd name="T3" fmla="*/ 1241 h 1000"/>
                  <a:gd name="T4" fmla="*/ 22 w 235"/>
                  <a:gd name="T5" fmla="*/ 1242 h 1000"/>
                  <a:gd name="T6" fmla="*/ 22 w 235"/>
                  <a:gd name="T7" fmla="*/ 1255 h 1000"/>
                  <a:gd name="T8" fmla="*/ 24 w 235"/>
                  <a:gd name="T9" fmla="*/ 1256 h 1000"/>
                  <a:gd name="T10" fmla="*/ 31 w 235"/>
                  <a:gd name="T11" fmla="*/ 1258 h 1000"/>
                  <a:gd name="T12" fmla="*/ 31 w 235"/>
                  <a:gd name="T13" fmla="*/ 1512 h 1000"/>
                  <a:gd name="T14" fmla="*/ 43 w 235"/>
                  <a:gd name="T15" fmla="*/ 1509 h 1000"/>
                  <a:gd name="T16" fmla="*/ 60 w 235"/>
                  <a:gd name="T17" fmla="*/ 1507 h 1000"/>
                  <a:gd name="T18" fmla="*/ 82 w 235"/>
                  <a:gd name="T19" fmla="*/ 1505 h 1000"/>
                  <a:gd name="T20" fmla="*/ 108 w 235"/>
                  <a:gd name="T21" fmla="*/ 1505 h 1000"/>
                  <a:gd name="T22" fmla="*/ 216 w 235"/>
                  <a:gd name="T23" fmla="*/ 1505 h 1000"/>
                  <a:gd name="T24" fmla="*/ 216 w 235"/>
                  <a:gd name="T25" fmla="*/ 1258 h 1000"/>
                  <a:gd name="T26" fmla="*/ 228 w 235"/>
                  <a:gd name="T27" fmla="*/ 1258 h 1000"/>
                  <a:gd name="T28" fmla="*/ 235 w 235"/>
                  <a:gd name="T29" fmla="*/ 1251 h 1000"/>
                  <a:gd name="T30" fmla="*/ 235 w 235"/>
                  <a:gd name="T31" fmla="*/ 1241 h 1000"/>
                  <a:gd name="T32" fmla="*/ 227 w 235"/>
                  <a:gd name="T33" fmla="*/ 1241 h 1000"/>
                  <a:gd name="T34" fmla="*/ 226 w 235"/>
                  <a:gd name="T35" fmla="*/ 1241 h 1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5" h="1000">
                    <a:moveTo>
                      <a:pt x="226" y="15"/>
                    </a:moveTo>
                    <a:lnTo>
                      <a:pt x="26" y="15"/>
                    </a:lnTo>
                    <a:lnTo>
                      <a:pt x="22" y="16"/>
                    </a:lnTo>
                    <a:lnTo>
                      <a:pt x="22" y="29"/>
                    </a:lnTo>
                    <a:lnTo>
                      <a:pt x="24" y="30"/>
                    </a:lnTo>
                    <a:lnTo>
                      <a:pt x="31" y="32"/>
                    </a:lnTo>
                    <a:lnTo>
                      <a:pt x="31" y="286"/>
                    </a:lnTo>
                    <a:lnTo>
                      <a:pt x="43" y="283"/>
                    </a:lnTo>
                    <a:lnTo>
                      <a:pt x="60" y="281"/>
                    </a:lnTo>
                    <a:lnTo>
                      <a:pt x="82" y="279"/>
                    </a:lnTo>
                    <a:lnTo>
                      <a:pt x="108" y="279"/>
                    </a:lnTo>
                    <a:lnTo>
                      <a:pt x="216" y="279"/>
                    </a:lnTo>
                    <a:lnTo>
                      <a:pt x="216" y="32"/>
                    </a:lnTo>
                    <a:lnTo>
                      <a:pt x="228" y="32"/>
                    </a:lnTo>
                    <a:lnTo>
                      <a:pt x="235" y="25"/>
                    </a:lnTo>
                    <a:lnTo>
                      <a:pt x="235" y="15"/>
                    </a:lnTo>
                    <a:lnTo>
                      <a:pt x="227" y="15"/>
                    </a:lnTo>
                    <a:lnTo>
                      <a:pt x="22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77" name="Freeform 42"/>
              <p:cNvSpPr>
                <a:spLocks/>
              </p:cNvSpPr>
              <p:nvPr/>
            </p:nvSpPr>
            <p:spPr bwMode="auto">
              <a:xfrm>
                <a:off x="865" y="1226"/>
                <a:ext cx="235" cy="1000"/>
              </a:xfrm>
              <a:custGeom>
                <a:avLst/>
                <a:gdLst>
                  <a:gd name="T0" fmla="*/ 234 w 235"/>
                  <a:gd name="T1" fmla="*/ 1232 h 1000"/>
                  <a:gd name="T2" fmla="*/ 220 w 235"/>
                  <a:gd name="T3" fmla="*/ 1232 h 1000"/>
                  <a:gd name="T4" fmla="*/ 225 w 235"/>
                  <a:gd name="T5" fmla="*/ 1235 h 1000"/>
                  <a:gd name="T6" fmla="*/ 227 w 235"/>
                  <a:gd name="T7" fmla="*/ 1241 h 1000"/>
                  <a:gd name="T8" fmla="*/ 235 w 235"/>
                  <a:gd name="T9" fmla="*/ 1241 h 1000"/>
                  <a:gd name="T10" fmla="*/ 235 w 235"/>
                  <a:gd name="T11" fmla="*/ 1233 h 1000"/>
                  <a:gd name="T12" fmla="*/ 234 w 235"/>
                  <a:gd name="T13" fmla="*/ 1232 h 10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5" h="1000">
                    <a:moveTo>
                      <a:pt x="234" y="6"/>
                    </a:moveTo>
                    <a:lnTo>
                      <a:pt x="220" y="6"/>
                    </a:lnTo>
                    <a:lnTo>
                      <a:pt x="225" y="9"/>
                    </a:lnTo>
                    <a:lnTo>
                      <a:pt x="227" y="15"/>
                    </a:lnTo>
                    <a:lnTo>
                      <a:pt x="235" y="15"/>
                    </a:lnTo>
                    <a:lnTo>
                      <a:pt x="235" y="7"/>
                    </a:lnTo>
                    <a:lnTo>
                      <a:pt x="234"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30739" name="Group 35"/>
            <p:cNvGrpSpPr>
              <a:grpSpLocks/>
            </p:cNvGrpSpPr>
            <p:nvPr/>
          </p:nvGrpSpPr>
          <p:grpSpPr bwMode="auto">
            <a:xfrm>
              <a:off x="1172" y="1502"/>
              <a:ext cx="317" cy="857"/>
              <a:chOff x="1172" y="1502"/>
              <a:chExt cx="317" cy="857"/>
            </a:xfrm>
          </p:grpSpPr>
          <p:sp>
            <p:nvSpPr>
              <p:cNvPr id="30768" name="Freeform 40"/>
              <p:cNvSpPr>
                <a:spLocks/>
              </p:cNvSpPr>
              <p:nvPr/>
            </p:nvSpPr>
            <p:spPr bwMode="auto">
              <a:xfrm>
                <a:off x="1172" y="1502"/>
                <a:ext cx="317" cy="857"/>
              </a:xfrm>
              <a:custGeom>
                <a:avLst/>
                <a:gdLst>
                  <a:gd name="T0" fmla="*/ 307 w 317"/>
                  <a:gd name="T1" fmla="*/ 1502 h 857"/>
                  <a:gd name="T2" fmla="*/ 10 w 317"/>
                  <a:gd name="T3" fmla="*/ 1502 h 857"/>
                  <a:gd name="T4" fmla="*/ 0 w 317"/>
                  <a:gd name="T5" fmla="*/ 1512 h 857"/>
                  <a:gd name="T6" fmla="*/ 0 w 317"/>
                  <a:gd name="T7" fmla="*/ 1534 h 857"/>
                  <a:gd name="T8" fmla="*/ 7 w 317"/>
                  <a:gd name="T9" fmla="*/ 1543 h 857"/>
                  <a:gd name="T10" fmla="*/ 16 w 317"/>
                  <a:gd name="T11" fmla="*/ 1545 h 857"/>
                  <a:gd name="T12" fmla="*/ 16 w 317"/>
                  <a:gd name="T13" fmla="*/ 2222 h 857"/>
                  <a:gd name="T14" fmla="*/ 32 w 317"/>
                  <a:gd name="T15" fmla="*/ 2287 h 857"/>
                  <a:gd name="T16" fmla="*/ 75 w 317"/>
                  <a:gd name="T17" fmla="*/ 2335 h 857"/>
                  <a:gd name="T18" fmla="*/ 137 w 317"/>
                  <a:gd name="T19" fmla="*/ 2359 h 857"/>
                  <a:gd name="T20" fmla="*/ 163 w 317"/>
                  <a:gd name="T21" fmla="*/ 2357 h 857"/>
                  <a:gd name="T22" fmla="*/ 187 w 317"/>
                  <a:gd name="T23" fmla="*/ 2353 h 857"/>
                  <a:gd name="T24" fmla="*/ 209 w 317"/>
                  <a:gd name="T25" fmla="*/ 2345 h 857"/>
                  <a:gd name="T26" fmla="*/ 229 w 317"/>
                  <a:gd name="T27" fmla="*/ 2335 h 857"/>
                  <a:gd name="T28" fmla="*/ 238 w 317"/>
                  <a:gd name="T29" fmla="*/ 2328 h 857"/>
                  <a:gd name="T30" fmla="*/ 77 w 317"/>
                  <a:gd name="T31" fmla="*/ 2328 h 857"/>
                  <a:gd name="T32" fmla="*/ 64 w 317"/>
                  <a:gd name="T33" fmla="*/ 2318 h 857"/>
                  <a:gd name="T34" fmla="*/ 32 w 317"/>
                  <a:gd name="T35" fmla="*/ 2266 h 857"/>
                  <a:gd name="T36" fmla="*/ 25 w 317"/>
                  <a:gd name="T37" fmla="*/ 1546 h 857"/>
                  <a:gd name="T38" fmla="*/ 13 w 317"/>
                  <a:gd name="T39" fmla="*/ 1538 h 857"/>
                  <a:gd name="T40" fmla="*/ 13 w 317"/>
                  <a:gd name="T41" fmla="*/ 1516 h 857"/>
                  <a:gd name="T42" fmla="*/ 20 w 317"/>
                  <a:gd name="T43" fmla="*/ 1511 h 857"/>
                  <a:gd name="T44" fmla="*/ 315 w 317"/>
                  <a:gd name="T45" fmla="*/ 1511 h 857"/>
                  <a:gd name="T46" fmla="*/ 307 w 317"/>
                  <a:gd name="T47" fmla="*/ 1502 h 85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17" h="857">
                    <a:moveTo>
                      <a:pt x="307" y="0"/>
                    </a:moveTo>
                    <a:lnTo>
                      <a:pt x="10" y="0"/>
                    </a:lnTo>
                    <a:lnTo>
                      <a:pt x="0" y="10"/>
                    </a:lnTo>
                    <a:lnTo>
                      <a:pt x="0" y="32"/>
                    </a:lnTo>
                    <a:lnTo>
                      <a:pt x="7" y="41"/>
                    </a:lnTo>
                    <a:lnTo>
                      <a:pt x="16" y="43"/>
                    </a:lnTo>
                    <a:lnTo>
                      <a:pt x="16" y="720"/>
                    </a:lnTo>
                    <a:lnTo>
                      <a:pt x="32" y="785"/>
                    </a:lnTo>
                    <a:lnTo>
                      <a:pt x="75" y="833"/>
                    </a:lnTo>
                    <a:lnTo>
                      <a:pt x="137" y="857"/>
                    </a:lnTo>
                    <a:lnTo>
                      <a:pt x="163" y="855"/>
                    </a:lnTo>
                    <a:lnTo>
                      <a:pt x="187" y="851"/>
                    </a:lnTo>
                    <a:lnTo>
                      <a:pt x="209" y="843"/>
                    </a:lnTo>
                    <a:lnTo>
                      <a:pt x="229" y="833"/>
                    </a:lnTo>
                    <a:lnTo>
                      <a:pt x="238" y="826"/>
                    </a:lnTo>
                    <a:lnTo>
                      <a:pt x="77" y="826"/>
                    </a:lnTo>
                    <a:lnTo>
                      <a:pt x="64" y="816"/>
                    </a:lnTo>
                    <a:lnTo>
                      <a:pt x="32" y="764"/>
                    </a:lnTo>
                    <a:lnTo>
                      <a:pt x="25" y="44"/>
                    </a:lnTo>
                    <a:lnTo>
                      <a:pt x="13" y="36"/>
                    </a:lnTo>
                    <a:lnTo>
                      <a:pt x="13" y="14"/>
                    </a:lnTo>
                    <a:lnTo>
                      <a:pt x="20" y="9"/>
                    </a:lnTo>
                    <a:lnTo>
                      <a:pt x="315" y="9"/>
                    </a:lnTo>
                    <a:lnTo>
                      <a:pt x="30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69" name="Freeform 39"/>
              <p:cNvSpPr>
                <a:spLocks/>
              </p:cNvSpPr>
              <p:nvPr/>
            </p:nvSpPr>
            <p:spPr bwMode="auto">
              <a:xfrm>
                <a:off x="1172" y="1502"/>
                <a:ext cx="317" cy="857"/>
              </a:xfrm>
              <a:custGeom>
                <a:avLst/>
                <a:gdLst>
                  <a:gd name="T0" fmla="*/ 48 w 317"/>
                  <a:gd name="T1" fmla="*/ 1812 h 857"/>
                  <a:gd name="T2" fmla="*/ 41 w 317"/>
                  <a:gd name="T3" fmla="*/ 2234 h 857"/>
                  <a:gd name="T4" fmla="*/ 42 w 317"/>
                  <a:gd name="T5" fmla="*/ 2255 h 857"/>
                  <a:gd name="T6" fmla="*/ 47 w 317"/>
                  <a:gd name="T7" fmla="*/ 2276 h 857"/>
                  <a:gd name="T8" fmla="*/ 55 w 317"/>
                  <a:gd name="T9" fmla="*/ 2295 h 857"/>
                  <a:gd name="T10" fmla="*/ 65 w 317"/>
                  <a:gd name="T11" fmla="*/ 2312 h 857"/>
                  <a:gd name="T12" fmla="*/ 77 w 317"/>
                  <a:gd name="T13" fmla="*/ 2328 h 857"/>
                  <a:gd name="T14" fmla="*/ 238 w 317"/>
                  <a:gd name="T15" fmla="*/ 2328 h 857"/>
                  <a:gd name="T16" fmla="*/ 282 w 317"/>
                  <a:gd name="T17" fmla="*/ 2272 h 857"/>
                  <a:gd name="T18" fmla="*/ 291 w 317"/>
                  <a:gd name="T19" fmla="*/ 1819 h 857"/>
                  <a:gd name="T20" fmla="*/ 174 w 317"/>
                  <a:gd name="T21" fmla="*/ 1819 h 857"/>
                  <a:gd name="T22" fmla="*/ 145 w 317"/>
                  <a:gd name="T23" fmla="*/ 1819 h 857"/>
                  <a:gd name="T24" fmla="*/ 119 w 317"/>
                  <a:gd name="T25" fmla="*/ 1818 h 857"/>
                  <a:gd name="T26" fmla="*/ 97 w 317"/>
                  <a:gd name="T27" fmla="*/ 1817 h 857"/>
                  <a:gd name="T28" fmla="*/ 77 w 317"/>
                  <a:gd name="T29" fmla="*/ 1816 h 857"/>
                  <a:gd name="T30" fmla="*/ 61 w 317"/>
                  <a:gd name="T31" fmla="*/ 1814 h 857"/>
                  <a:gd name="T32" fmla="*/ 48 w 317"/>
                  <a:gd name="T33" fmla="*/ 1812 h 8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7" h="857">
                    <a:moveTo>
                      <a:pt x="48" y="310"/>
                    </a:moveTo>
                    <a:lnTo>
                      <a:pt x="41" y="732"/>
                    </a:lnTo>
                    <a:lnTo>
                      <a:pt x="42" y="753"/>
                    </a:lnTo>
                    <a:lnTo>
                      <a:pt x="47" y="774"/>
                    </a:lnTo>
                    <a:lnTo>
                      <a:pt x="55" y="793"/>
                    </a:lnTo>
                    <a:lnTo>
                      <a:pt x="65" y="810"/>
                    </a:lnTo>
                    <a:lnTo>
                      <a:pt x="77" y="826"/>
                    </a:lnTo>
                    <a:lnTo>
                      <a:pt x="238" y="826"/>
                    </a:lnTo>
                    <a:lnTo>
                      <a:pt x="282" y="770"/>
                    </a:lnTo>
                    <a:lnTo>
                      <a:pt x="291" y="317"/>
                    </a:lnTo>
                    <a:lnTo>
                      <a:pt x="174" y="317"/>
                    </a:lnTo>
                    <a:lnTo>
                      <a:pt x="145" y="317"/>
                    </a:lnTo>
                    <a:lnTo>
                      <a:pt x="119" y="316"/>
                    </a:lnTo>
                    <a:lnTo>
                      <a:pt x="97" y="315"/>
                    </a:lnTo>
                    <a:lnTo>
                      <a:pt x="77" y="314"/>
                    </a:lnTo>
                    <a:lnTo>
                      <a:pt x="61" y="312"/>
                    </a:lnTo>
                    <a:lnTo>
                      <a:pt x="48" y="3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70" name="Freeform 38"/>
              <p:cNvSpPr>
                <a:spLocks/>
              </p:cNvSpPr>
              <p:nvPr/>
            </p:nvSpPr>
            <p:spPr bwMode="auto">
              <a:xfrm>
                <a:off x="1172" y="1502"/>
                <a:ext cx="317" cy="857"/>
              </a:xfrm>
              <a:custGeom>
                <a:avLst/>
                <a:gdLst>
                  <a:gd name="T0" fmla="*/ 291 w 317"/>
                  <a:gd name="T1" fmla="*/ 1789 h 857"/>
                  <a:gd name="T2" fmla="*/ 136 w 317"/>
                  <a:gd name="T3" fmla="*/ 1789 h 857"/>
                  <a:gd name="T4" fmla="*/ 171 w 317"/>
                  <a:gd name="T5" fmla="*/ 1790 h 857"/>
                  <a:gd name="T6" fmla="*/ 202 w 317"/>
                  <a:gd name="T7" fmla="*/ 1791 h 857"/>
                  <a:gd name="T8" fmla="*/ 267 w 317"/>
                  <a:gd name="T9" fmla="*/ 1797 h 857"/>
                  <a:gd name="T10" fmla="*/ 285 w 317"/>
                  <a:gd name="T11" fmla="*/ 1803 h 857"/>
                  <a:gd name="T12" fmla="*/ 281 w 317"/>
                  <a:gd name="T13" fmla="*/ 1807 h 857"/>
                  <a:gd name="T14" fmla="*/ 204 w 317"/>
                  <a:gd name="T15" fmla="*/ 1818 h 857"/>
                  <a:gd name="T16" fmla="*/ 174 w 317"/>
                  <a:gd name="T17" fmla="*/ 1819 h 857"/>
                  <a:gd name="T18" fmla="*/ 291 w 317"/>
                  <a:gd name="T19" fmla="*/ 1819 h 857"/>
                  <a:gd name="T20" fmla="*/ 291 w 317"/>
                  <a:gd name="T21" fmla="*/ 1789 h 8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17" h="857">
                    <a:moveTo>
                      <a:pt x="291" y="287"/>
                    </a:moveTo>
                    <a:lnTo>
                      <a:pt x="136" y="287"/>
                    </a:lnTo>
                    <a:lnTo>
                      <a:pt x="171" y="288"/>
                    </a:lnTo>
                    <a:lnTo>
                      <a:pt x="202" y="289"/>
                    </a:lnTo>
                    <a:lnTo>
                      <a:pt x="267" y="295"/>
                    </a:lnTo>
                    <a:lnTo>
                      <a:pt x="285" y="301"/>
                    </a:lnTo>
                    <a:lnTo>
                      <a:pt x="281" y="305"/>
                    </a:lnTo>
                    <a:lnTo>
                      <a:pt x="204" y="316"/>
                    </a:lnTo>
                    <a:lnTo>
                      <a:pt x="174" y="317"/>
                    </a:lnTo>
                    <a:lnTo>
                      <a:pt x="291" y="317"/>
                    </a:lnTo>
                    <a:lnTo>
                      <a:pt x="291" y="2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71" name="Freeform 37"/>
              <p:cNvSpPr>
                <a:spLocks/>
              </p:cNvSpPr>
              <p:nvPr/>
            </p:nvSpPr>
            <p:spPr bwMode="auto">
              <a:xfrm>
                <a:off x="1172" y="1502"/>
                <a:ext cx="317" cy="857"/>
              </a:xfrm>
              <a:custGeom>
                <a:avLst/>
                <a:gdLst>
                  <a:gd name="T0" fmla="*/ 304 w 317"/>
                  <a:gd name="T1" fmla="*/ 1523 h 857"/>
                  <a:gd name="T2" fmla="*/ 35 w 317"/>
                  <a:gd name="T3" fmla="*/ 1523 h 857"/>
                  <a:gd name="T4" fmla="*/ 29 w 317"/>
                  <a:gd name="T5" fmla="*/ 1524 h 857"/>
                  <a:gd name="T6" fmla="*/ 29 w 317"/>
                  <a:gd name="T7" fmla="*/ 1542 h 857"/>
                  <a:gd name="T8" fmla="*/ 32 w 317"/>
                  <a:gd name="T9" fmla="*/ 1543 h 857"/>
                  <a:gd name="T10" fmla="*/ 41 w 317"/>
                  <a:gd name="T11" fmla="*/ 1546 h 857"/>
                  <a:gd name="T12" fmla="*/ 41 w 317"/>
                  <a:gd name="T13" fmla="*/ 1797 h 857"/>
                  <a:gd name="T14" fmla="*/ 112 w 317"/>
                  <a:gd name="T15" fmla="*/ 1790 h 857"/>
                  <a:gd name="T16" fmla="*/ 136 w 317"/>
                  <a:gd name="T17" fmla="*/ 1789 h 857"/>
                  <a:gd name="T18" fmla="*/ 291 w 317"/>
                  <a:gd name="T19" fmla="*/ 1789 h 857"/>
                  <a:gd name="T20" fmla="*/ 292 w 317"/>
                  <a:gd name="T21" fmla="*/ 1546 h 857"/>
                  <a:gd name="T22" fmla="*/ 307 w 317"/>
                  <a:gd name="T23" fmla="*/ 1546 h 857"/>
                  <a:gd name="T24" fmla="*/ 317 w 317"/>
                  <a:gd name="T25" fmla="*/ 1536 h 857"/>
                  <a:gd name="T26" fmla="*/ 317 w 317"/>
                  <a:gd name="T27" fmla="*/ 1523 h 857"/>
                  <a:gd name="T28" fmla="*/ 306 w 317"/>
                  <a:gd name="T29" fmla="*/ 1523 h 857"/>
                  <a:gd name="T30" fmla="*/ 304 w 317"/>
                  <a:gd name="T31" fmla="*/ 1523 h 8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17" h="857">
                    <a:moveTo>
                      <a:pt x="304" y="21"/>
                    </a:moveTo>
                    <a:lnTo>
                      <a:pt x="35" y="21"/>
                    </a:lnTo>
                    <a:lnTo>
                      <a:pt x="29" y="22"/>
                    </a:lnTo>
                    <a:lnTo>
                      <a:pt x="29" y="40"/>
                    </a:lnTo>
                    <a:lnTo>
                      <a:pt x="32" y="41"/>
                    </a:lnTo>
                    <a:lnTo>
                      <a:pt x="41" y="44"/>
                    </a:lnTo>
                    <a:lnTo>
                      <a:pt x="41" y="295"/>
                    </a:lnTo>
                    <a:lnTo>
                      <a:pt x="112" y="288"/>
                    </a:lnTo>
                    <a:lnTo>
                      <a:pt x="136" y="287"/>
                    </a:lnTo>
                    <a:lnTo>
                      <a:pt x="291" y="287"/>
                    </a:lnTo>
                    <a:lnTo>
                      <a:pt x="292" y="44"/>
                    </a:lnTo>
                    <a:lnTo>
                      <a:pt x="307" y="44"/>
                    </a:lnTo>
                    <a:lnTo>
                      <a:pt x="317" y="34"/>
                    </a:lnTo>
                    <a:lnTo>
                      <a:pt x="317" y="21"/>
                    </a:lnTo>
                    <a:lnTo>
                      <a:pt x="306" y="21"/>
                    </a:lnTo>
                    <a:lnTo>
                      <a:pt x="304"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72" name="Freeform 36"/>
              <p:cNvSpPr>
                <a:spLocks/>
              </p:cNvSpPr>
              <p:nvPr/>
            </p:nvSpPr>
            <p:spPr bwMode="auto">
              <a:xfrm>
                <a:off x="1172" y="1502"/>
                <a:ext cx="317" cy="857"/>
              </a:xfrm>
              <a:custGeom>
                <a:avLst/>
                <a:gdLst>
                  <a:gd name="T0" fmla="*/ 315 w 317"/>
                  <a:gd name="T1" fmla="*/ 1511 h 857"/>
                  <a:gd name="T2" fmla="*/ 296 w 317"/>
                  <a:gd name="T3" fmla="*/ 1511 h 857"/>
                  <a:gd name="T4" fmla="*/ 303 w 317"/>
                  <a:gd name="T5" fmla="*/ 1516 h 857"/>
                  <a:gd name="T6" fmla="*/ 306 w 317"/>
                  <a:gd name="T7" fmla="*/ 1523 h 857"/>
                  <a:gd name="T8" fmla="*/ 317 w 317"/>
                  <a:gd name="T9" fmla="*/ 1523 h 857"/>
                  <a:gd name="T10" fmla="*/ 317 w 317"/>
                  <a:gd name="T11" fmla="*/ 1512 h 857"/>
                  <a:gd name="T12" fmla="*/ 315 w 317"/>
                  <a:gd name="T13" fmla="*/ 1511 h 8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7" h="857">
                    <a:moveTo>
                      <a:pt x="315" y="9"/>
                    </a:moveTo>
                    <a:lnTo>
                      <a:pt x="296" y="9"/>
                    </a:lnTo>
                    <a:lnTo>
                      <a:pt x="303" y="14"/>
                    </a:lnTo>
                    <a:lnTo>
                      <a:pt x="306" y="21"/>
                    </a:lnTo>
                    <a:lnTo>
                      <a:pt x="317" y="21"/>
                    </a:lnTo>
                    <a:lnTo>
                      <a:pt x="317" y="10"/>
                    </a:lnTo>
                    <a:lnTo>
                      <a:pt x="31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30740" name="Group 33"/>
            <p:cNvGrpSpPr>
              <a:grpSpLocks/>
            </p:cNvGrpSpPr>
            <p:nvPr/>
          </p:nvGrpSpPr>
          <p:grpSpPr bwMode="auto">
            <a:xfrm>
              <a:off x="6352" y="1199"/>
              <a:ext cx="194" cy="191"/>
              <a:chOff x="6352" y="1199"/>
              <a:chExt cx="194" cy="191"/>
            </a:xfrm>
          </p:grpSpPr>
          <p:sp>
            <p:nvSpPr>
              <p:cNvPr id="30767" name="Freeform 34"/>
              <p:cNvSpPr>
                <a:spLocks/>
              </p:cNvSpPr>
              <p:nvPr/>
            </p:nvSpPr>
            <p:spPr bwMode="auto">
              <a:xfrm>
                <a:off x="6352" y="1199"/>
                <a:ext cx="194" cy="191"/>
              </a:xfrm>
              <a:custGeom>
                <a:avLst/>
                <a:gdLst>
                  <a:gd name="T0" fmla="*/ 93 w 194"/>
                  <a:gd name="T1" fmla="*/ 1199 h 191"/>
                  <a:gd name="T2" fmla="*/ 27 w 194"/>
                  <a:gd name="T3" fmla="*/ 1229 h 191"/>
                  <a:gd name="T4" fmla="*/ 0 w 194"/>
                  <a:gd name="T5" fmla="*/ 1296 h 191"/>
                  <a:gd name="T6" fmla="*/ 1 w 194"/>
                  <a:gd name="T7" fmla="*/ 1314 h 191"/>
                  <a:gd name="T8" fmla="*/ 45 w 194"/>
                  <a:gd name="T9" fmla="*/ 1374 h 191"/>
                  <a:gd name="T10" fmla="*/ 99 w 194"/>
                  <a:gd name="T11" fmla="*/ 1389 h 191"/>
                  <a:gd name="T12" fmla="*/ 117 w 194"/>
                  <a:gd name="T13" fmla="*/ 1387 h 191"/>
                  <a:gd name="T14" fmla="*/ 175 w 194"/>
                  <a:gd name="T15" fmla="*/ 1351 h 191"/>
                  <a:gd name="T16" fmla="*/ 193 w 194"/>
                  <a:gd name="T17" fmla="*/ 1294 h 191"/>
                  <a:gd name="T18" fmla="*/ 191 w 194"/>
                  <a:gd name="T19" fmla="*/ 1278 h 191"/>
                  <a:gd name="T20" fmla="*/ 156 w 194"/>
                  <a:gd name="T21" fmla="*/ 1221 h 191"/>
                  <a:gd name="T22" fmla="*/ 93 w 194"/>
                  <a:gd name="T23" fmla="*/ 1199 h 1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4" h="191">
                    <a:moveTo>
                      <a:pt x="93" y="0"/>
                    </a:moveTo>
                    <a:lnTo>
                      <a:pt x="27" y="30"/>
                    </a:lnTo>
                    <a:lnTo>
                      <a:pt x="0" y="97"/>
                    </a:lnTo>
                    <a:lnTo>
                      <a:pt x="1" y="115"/>
                    </a:lnTo>
                    <a:lnTo>
                      <a:pt x="45" y="175"/>
                    </a:lnTo>
                    <a:lnTo>
                      <a:pt x="99" y="190"/>
                    </a:lnTo>
                    <a:lnTo>
                      <a:pt x="117" y="188"/>
                    </a:lnTo>
                    <a:lnTo>
                      <a:pt x="175" y="152"/>
                    </a:lnTo>
                    <a:lnTo>
                      <a:pt x="193" y="95"/>
                    </a:lnTo>
                    <a:lnTo>
                      <a:pt x="191" y="79"/>
                    </a:lnTo>
                    <a:lnTo>
                      <a:pt x="156" y="22"/>
                    </a:lnTo>
                    <a:lnTo>
                      <a:pt x="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30741" name="Group 27"/>
            <p:cNvGrpSpPr>
              <a:grpSpLocks/>
            </p:cNvGrpSpPr>
            <p:nvPr/>
          </p:nvGrpSpPr>
          <p:grpSpPr bwMode="auto">
            <a:xfrm>
              <a:off x="6212" y="1410"/>
              <a:ext cx="465" cy="979"/>
              <a:chOff x="6212" y="1410"/>
              <a:chExt cx="465" cy="979"/>
            </a:xfrm>
          </p:grpSpPr>
          <p:sp>
            <p:nvSpPr>
              <p:cNvPr id="30762" name="Freeform 32"/>
              <p:cNvSpPr>
                <a:spLocks/>
              </p:cNvSpPr>
              <p:nvPr/>
            </p:nvSpPr>
            <p:spPr bwMode="auto">
              <a:xfrm>
                <a:off x="6212" y="1410"/>
                <a:ext cx="465" cy="979"/>
              </a:xfrm>
              <a:custGeom>
                <a:avLst/>
                <a:gdLst>
                  <a:gd name="T0" fmla="*/ 353 w 465"/>
                  <a:gd name="T1" fmla="*/ 1571 h 979"/>
                  <a:gd name="T2" fmla="*/ 107 w 465"/>
                  <a:gd name="T3" fmla="*/ 1571 h 979"/>
                  <a:gd name="T4" fmla="*/ 107 w 465"/>
                  <a:gd name="T5" fmla="*/ 1619 h 979"/>
                  <a:gd name="T6" fmla="*/ 108 w 465"/>
                  <a:gd name="T7" fmla="*/ 1686 h 979"/>
                  <a:gd name="T8" fmla="*/ 108 w 465"/>
                  <a:gd name="T9" fmla="*/ 2260 h 979"/>
                  <a:gd name="T10" fmla="*/ 108 w 465"/>
                  <a:gd name="T11" fmla="*/ 2335 h 979"/>
                  <a:gd name="T12" fmla="*/ 153 w 465"/>
                  <a:gd name="T13" fmla="*/ 2388 h 979"/>
                  <a:gd name="T14" fmla="*/ 172 w 465"/>
                  <a:gd name="T15" fmla="*/ 2388 h 979"/>
                  <a:gd name="T16" fmla="*/ 190 w 465"/>
                  <a:gd name="T17" fmla="*/ 2384 h 979"/>
                  <a:gd name="T18" fmla="*/ 220 w 465"/>
                  <a:gd name="T19" fmla="*/ 2315 h 979"/>
                  <a:gd name="T20" fmla="*/ 220 w 465"/>
                  <a:gd name="T21" fmla="*/ 2298 h 979"/>
                  <a:gd name="T22" fmla="*/ 220 w 465"/>
                  <a:gd name="T23" fmla="*/ 1887 h 979"/>
                  <a:gd name="T24" fmla="*/ 353 w 465"/>
                  <a:gd name="T25" fmla="*/ 1887 h 979"/>
                  <a:gd name="T26" fmla="*/ 353 w 465"/>
                  <a:gd name="T27" fmla="*/ 1571 h 97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65" h="979">
                    <a:moveTo>
                      <a:pt x="353" y="161"/>
                    </a:moveTo>
                    <a:lnTo>
                      <a:pt x="107" y="161"/>
                    </a:lnTo>
                    <a:lnTo>
                      <a:pt x="107" y="209"/>
                    </a:lnTo>
                    <a:lnTo>
                      <a:pt x="108" y="276"/>
                    </a:lnTo>
                    <a:lnTo>
                      <a:pt x="108" y="850"/>
                    </a:lnTo>
                    <a:lnTo>
                      <a:pt x="108" y="925"/>
                    </a:lnTo>
                    <a:lnTo>
                      <a:pt x="153" y="978"/>
                    </a:lnTo>
                    <a:lnTo>
                      <a:pt x="172" y="978"/>
                    </a:lnTo>
                    <a:lnTo>
                      <a:pt x="190" y="974"/>
                    </a:lnTo>
                    <a:lnTo>
                      <a:pt x="220" y="905"/>
                    </a:lnTo>
                    <a:lnTo>
                      <a:pt x="220" y="888"/>
                    </a:lnTo>
                    <a:lnTo>
                      <a:pt x="220" y="477"/>
                    </a:lnTo>
                    <a:lnTo>
                      <a:pt x="353" y="477"/>
                    </a:lnTo>
                    <a:lnTo>
                      <a:pt x="353" y="1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63" name="Freeform 31"/>
              <p:cNvSpPr>
                <a:spLocks/>
              </p:cNvSpPr>
              <p:nvPr/>
            </p:nvSpPr>
            <p:spPr bwMode="auto">
              <a:xfrm>
                <a:off x="6212" y="1410"/>
                <a:ext cx="465" cy="979"/>
              </a:xfrm>
              <a:custGeom>
                <a:avLst/>
                <a:gdLst>
                  <a:gd name="T0" fmla="*/ 353 w 465"/>
                  <a:gd name="T1" fmla="*/ 1887 h 979"/>
                  <a:gd name="T2" fmla="*/ 245 w 465"/>
                  <a:gd name="T3" fmla="*/ 1887 h 979"/>
                  <a:gd name="T4" fmla="*/ 245 w 465"/>
                  <a:gd name="T5" fmla="*/ 2212 h 979"/>
                  <a:gd name="T6" fmla="*/ 245 w 465"/>
                  <a:gd name="T7" fmla="*/ 2278 h 979"/>
                  <a:gd name="T8" fmla="*/ 246 w 465"/>
                  <a:gd name="T9" fmla="*/ 2347 h 979"/>
                  <a:gd name="T10" fmla="*/ 294 w 465"/>
                  <a:gd name="T11" fmla="*/ 2388 h 979"/>
                  <a:gd name="T12" fmla="*/ 311 w 465"/>
                  <a:gd name="T13" fmla="*/ 2386 h 979"/>
                  <a:gd name="T14" fmla="*/ 352 w 465"/>
                  <a:gd name="T15" fmla="*/ 2337 h 979"/>
                  <a:gd name="T16" fmla="*/ 352 w 465"/>
                  <a:gd name="T17" fmla="*/ 2260 h 979"/>
                  <a:gd name="T18" fmla="*/ 352 w 465"/>
                  <a:gd name="T19" fmla="*/ 2163 h 979"/>
                  <a:gd name="T20" fmla="*/ 353 w 465"/>
                  <a:gd name="T21" fmla="*/ 1887 h 9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5" h="979">
                    <a:moveTo>
                      <a:pt x="353" y="477"/>
                    </a:moveTo>
                    <a:lnTo>
                      <a:pt x="245" y="477"/>
                    </a:lnTo>
                    <a:lnTo>
                      <a:pt x="245" y="802"/>
                    </a:lnTo>
                    <a:lnTo>
                      <a:pt x="245" y="868"/>
                    </a:lnTo>
                    <a:lnTo>
                      <a:pt x="246" y="937"/>
                    </a:lnTo>
                    <a:lnTo>
                      <a:pt x="294" y="978"/>
                    </a:lnTo>
                    <a:lnTo>
                      <a:pt x="311" y="976"/>
                    </a:lnTo>
                    <a:lnTo>
                      <a:pt x="352" y="927"/>
                    </a:lnTo>
                    <a:lnTo>
                      <a:pt x="352" y="850"/>
                    </a:lnTo>
                    <a:lnTo>
                      <a:pt x="352" y="753"/>
                    </a:lnTo>
                    <a:lnTo>
                      <a:pt x="353" y="4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64" name="Freeform 30"/>
              <p:cNvSpPr>
                <a:spLocks/>
              </p:cNvSpPr>
              <p:nvPr/>
            </p:nvSpPr>
            <p:spPr bwMode="auto">
              <a:xfrm>
                <a:off x="6212" y="1410"/>
                <a:ext cx="465" cy="979"/>
              </a:xfrm>
              <a:custGeom>
                <a:avLst/>
                <a:gdLst>
                  <a:gd name="T0" fmla="*/ 465 w 465"/>
                  <a:gd name="T1" fmla="*/ 1570 h 979"/>
                  <a:gd name="T2" fmla="*/ 383 w 465"/>
                  <a:gd name="T3" fmla="*/ 1570 h 979"/>
                  <a:gd name="T4" fmla="*/ 383 w 465"/>
                  <a:gd name="T5" fmla="*/ 1830 h 979"/>
                  <a:gd name="T6" fmla="*/ 385 w 465"/>
                  <a:gd name="T7" fmla="*/ 1852 h 979"/>
                  <a:gd name="T8" fmla="*/ 393 w 465"/>
                  <a:gd name="T9" fmla="*/ 1871 h 979"/>
                  <a:gd name="T10" fmla="*/ 406 w 465"/>
                  <a:gd name="T11" fmla="*/ 1884 h 979"/>
                  <a:gd name="T12" fmla="*/ 423 w 465"/>
                  <a:gd name="T13" fmla="*/ 1889 h 979"/>
                  <a:gd name="T14" fmla="*/ 447 w 465"/>
                  <a:gd name="T15" fmla="*/ 1882 h 979"/>
                  <a:gd name="T16" fmla="*/ 465 w 465"/>
                  <a:gd name="T17" fmla="*/ 1818 h 979"/>
                  <a:gd name="T18" fmla="*/ 465 w 465"/>
                  <a:gd name="T19" fmla="*/ 1686 h 979"/>
                  <a:gd name="T20" fmla="*/ 465 w 465"/>
                  <a:gd name="T21" fmla="*/ 1570 h 9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5" h="979">
                    <a:moveTo>
                      <a:pt x="465" y="160"/>
                    </a:moveTo>
                    <a:lnTo>
                      <a:pt x="383" y="160"/>
                    </a:lnTo>
                    <a:lnTo>
                      <a:pt x="383" y="420"/>
                    </a:lnTo>
                    <a:lnTo>
                      <a:pt x="385" y="442"/>
                    </a:lnTo>
                    <a:lnTo>
                      <a:pt x="393" y="461"/>
                    </a:lnTo>
                    <a:lnTo>
                      <a:pt x="406" y="474"/>
                    </a:lnTo>
                    <a:lnTo>
                      <a:pt x="423" y="479"/>
                    </a:lnTo>
                    <a:lnTo>
                      <a:pt x="447" y="472"/>
                    </a:lnTo>
                    <a:lnTo>
                      <a:pt x="465" y="408"/>
                    </a:lnTo>
                    <a:lnTo>
                      <a:pt x="465" y="276"/>
                    </a:lnTo>
                    <a:lnTo>
                      <a:pt x="465" y="1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65" name="Freeform 29"/>
              <p:cNvSpPr>
                <a:spLocks/>
              </p:cNvSpPr>
              <p:nvPr/>
            </p:nvSpPr>
            <p:spPr bwMode="auto">
              <a:xfrm>
                <a:off x="6212" y="1410"/>
                <a:ext cx="465" cy="979"/>
              </a:xfrm>
              <a:custGeom>
                <a:avLst/>
                <a:gdLst>
                  <a:gd name="T0" fmla="*/ 168 w 465"/>
                  <a:gd name="T1" fmla="*/ 1410 h 979"/>
                  <a:gd name="T2" fmla="*/ 93 w 465"/>
                  <a:gd name="T3" fmla="*/ 1416 h 979"/>
                  <a:gd name="T4" fmla="*/ 34 w 465"/>
                  <a:gd name="T5" fmla="*/ 1445 h 979"/>
                  <a:gd name="T6" fmla="*/ 1 w 465"/>
                  <a:gd name="T7" fmla="*/ 1516 h 979"/>
                  <a:gd name="T8" fmla="*/ 0 w 465"/>
                  <a:gd name="T9" fmla="*/ 1686 h 979"/>
                  <a:gd name="T10" fmla="*/ 0 w 465"/>
                  <a:gd name="T11" fmla="*/ 1797 h 979"/>
                  <a:gd name="T12" fmla="*/ 1 w 465"/>
                  <a:gd name="T13" fmla="*/ 1836 h 979"/>
                  <a:gd name="T14" fmla="*/ 3 w 465"/>
                  <a:gd name="T15" fmla="*/ 1861 h 979"/>
                  <a:gd name="T16" fmla="*/ 12 w 465"/>
                  <a:gd name="T17" fmla="*/ 1879 h 979"/>
                  <a:gd name="T18" fmla="*/ 28 w 465"/>
                  <a:gd name="T19" fmla="*/ 1888 h 979"/>
                  <a:gd name="T20" fmla="*/ 50 w 465"/>
                  <a:gd name="T21" fmla="*/ 1887 h 979"/>
                  <a:gd name="T22" fmla="*/ 82 w 465"/>
                  <a:gd name="T23" fmla="*/ 1817 h 979"/>
                  <a:gd name="T24" fmla="*/ 82 w 465"/>
                  <a:gd name="T25" fmla="*/ 1755 h 979"/>
                  <a:gd name="T26" fmla="*/ 82 w 465"/>
                  <a:gd name="T27" fmla="*/ 1618 h 979"/>
                  <a:gd name="T28" fmla="*/ 83 w 465"/>
                  <a:gd name="T29" fmla="*/ 1599 h 979"/>
                  <a:gd name="T30" fmla="*/ 83 w 465"/>
                  <a:gd name="T31" fmla="*/ 1580 h 979"/>
                  <a:gd name="T32" fmla="*/ 107 w 465"/>
                  <a:gd name="T33" fmla="*/ 1571 h 979"/>
                  <a:gd name="T34" fmla="*/ 353 w 465"/>
                  <a:gd name="T35" fmla="*/ 1571 h 979"/>
                  <a:gd name="T36" fmla="*/ 353 w 465"/>
                  <a:gd name="T37" fmla="*/ 1570 h 979"/>
                  <a:gd name="T38" fmla="*/ 383 w 465"/>
                  <a:gd name="T39" fmla="*/ 1570 h 979"/>
                  <a:gd name="T40" fmla="*/ 465 w 465"/>
                  <a:gd name="T41" fmla="*/ 1570 h 979"/>
                  <a:gd name="T42" fmla="*/ 465 w 465"/>
                  <a:gd name="T43" fmla="*/ 1558 h 979"/>
                  <a:gd name="T44" fmla="*/ 455 w 465"/>
                  <a:gd name="T45" fmla="*/ 1481 h 979"/>
                  <a:gd name="T46" fmla="*/ 411 w 465"/>
                  <a:gd name="T47" fmla="*/ 1431 h 979"/>
                  <a:gd name="T48" fmla="*/ 335 w 465"/>
                  <a:gd name="T49" fmla="*/ 1411 h 979"/>
                  <a:gd name="T50" fmla="*/ 332 w 465"/>
                  <a:gd name="T51" fmla="*/ 1411 h 979"/>
                  <a:gd name="T52" fmla="*/ 252 w 465"/>
                  <a:gd name="T53" fmla="*/ 1411 h 979"/>
                  <a:gd name="T54" fmla="*/ 230 w 465"/>
                  <a:gd name="T55" fmla="*/ 1411 h 979"/>
                  <a:gd name="T56" fmla="*/ 168 w 465"/>
                  <a:gd name="T57" fmla="*/ 1410 h 9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65" h="979">
                    <a:moveTo>
                      <a:pt x="168" y="0"/>
                    </a:moveTo>
                    <a:lnTo>
                      <a:pt x="93" y="6"/>
                    </a:lnTo>
                    <a:lnTo>
                      <a:pt x="34" y="35"/>
                    </a:lnTo>
                    <a:lnTo>
                      <a:pt x="1" y="106"/>
                    </a:lnTo>
                    <a:lnTo>
                      <a:pt x="0" y="276"/>
                    </a:lnTo>
                    <a:lnTo>
                      <a:pt x="0" y="387"/>
                    </a:lnTo>
                    <a:lnTo>
                      <a:pt x="1" y="426"/>
                    </a:lnTo>
                    <a:lnTo>
                      <a:pt x="3" y="451"/>
                    </a:lnTo>
                    <a:lnTo>
                      <a:pt x="12" y="469"/>
                    </a:lnTo>
                    <a:lnTo>
                      <a:pt x="28" y="478"/>
                    </a:lnTo>
                    <a:lnTo>
                      <a:pt x="50" y="477"/>
                    </a:lnTo>
                    <a:lnTo>
                      <a:pt x="82" y="407"/>
                    </a:lnTo>
                    <a:lnTo>
                      <a:pt x="82" y="345"/>
                    </a:lnTo>
                    <a:lnTo>
                      <a:pt x="82" y="208"/>
                    </a:lnTo>
                    <a:lnTo>
                      <a:pt x="83" y="189"/>
                    </a:lnTo>
                    <a:lnTo>
                      <a:pt x="83" y="170"/>
                    </a:lnTo>
                    <a:lnTo>
                      <a:pt x="107" y="161"/>
                    </a:lnTo>
                    <a:lnTo>
                      <a:pt x="353" y="161"/>
                    </a:lnTo>
                    <a:lnTo>
                      <a:pt x="353" y="160"/>
                    </a:lnTo>
                    <a:lnTo>
                      <a:pt x="383" y="160"/>
                    </a:lnTo>
                    <a:lnTo>
                      <a:pt x="465" y="160"/>
                    </a:lnTo>
                    <a:lnTo>
                      <a:pt x="465" y="148"/>
                    </a:lnTo>
                    <a:lnTo>
                      <a:pt x="455" y="71"/>
                    </a:lnTo>
                    <a:lnTo>
                      <a:pt x="411" y="21"/>
                    </a:lnTo>
                    <a:lnTo>
                      <a:pt x="335" y="1"/>
                    </a:lnTo>
                    <a:lnTo>
                      <a:pt x="332" y="1"/>
                    </a:lnTo>
                    <a:lnTo>
                      <a:pt x="252" y="1"/>
                    </a:lnTo>
                    <a:lnTo>
                      <a:pt x="230" y="1"/>
                    </a:lnTo>
                    <a:lnTo>
                      <a:pt x="16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66" name="Freeform 28"/>
              <p:cNvSpPr>
                <a:spLocks/>
              </p:cNvSpPr>
              <p:nvPr/>
            </p:nvSpPr>
            <p:spPr bwMode="auto">
              <a:xfrm>
                <a:off x="6212" y="1410"/>
                <a:ext cx="465" cy="979"/>
              </a:xfrm>
              <a:custGeom>
                <a:avLst/>
                <a:gdLst>
                  <a:gd name="T0" fmla="*/ 314 w 465"/>
                  <a:gd name="T1" fmla="*/ 1410 h 979"/>
                  <a:gd name="T2" fmla="*/ 274 w 465"/>
                  <a:gd name="T3" fmla="*/ 1410 h 979"/>
                  <a:gd name="T4" fmla="*/ 252 w 465"/>
                  <a:gd name="T5" fmla="*/ 1411 h 979"/>
                  <a:gd name="T6" fmla="*/ 332 w 465"/>
                  <a:gd name="T7" fmla="*/ 1411 h 979"/>
                  <a:gd name="T8" fmla="*/ 314 w 465"/>
                  <a:gd name="T9" fmla="*/ 1410 h 9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5" h="979">
                    <a:moveTo>
                      <a:pt x="314" y="0"/>
                    </a:moveTo>
                    <a:lnTo>
                      <a:pt x="274" y="0"/>
                    </a:lnTo>
                    <a:lnTo>
                      <a:pt x="252" y="1"/>
                    </a:lnTo>
                    <a:lnTo>
                      <a:pt x="332" y="1"/>
                    </a:lnTo>
                    <a:lnTo>
                      <a:pt x="3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30742" name="Group 25"/>
            <p:cNvGrpSpPr>
              <a:grpSpLocks/>
            </p:cNvGrpSpPr>
            <p:nvPr/>
          </p:nvGrpSpPr>
          <p:grpSpPr bwMode="auto">
            <a:xfrm>
              <a:off x="6825" y="1228"/>
              <a:ext cx="191" cy="186"/>
              <a:chOff x="6825" y="1228"/>
              <a:chExt cx="191" cy="186"/>
            </a:xfrm>
          </p:grpSpPr>
          <p:sp>
            <p:nvSpPr>
              <p:cNvPr id="30761" name="Freeform 26"/>
              <p:cNvSpPr>
                <a:spLocks/>
              </p:cNvSpPr>
              <p:nvPr/>
            </p:nvSpPr>
            <p:spPr bwMode="auto">
              <a:xfrm>
                <a:off x="6825" y="1228"/>
                <a:ext cx="191" cy="186"/>
              </a:xfrm>
              <a:custGeom>
                <a:avLst/>
                <a:gdLst>
                  <a:gd name="T0" fmla="*/ 90 w 191"/>
                  <a:gd name="T1" fmla="*/ 1228 h 186"/>
                  <a:gd name="T2" fmla="*/ 23 w 191"/>
                  <a:gd name="T3" fmla="*/ 1267 h 186"/>
                  <a:gd name="T4" fmla="*/ 0 w 191"/>
                  <a:gd name="T5" fmla="*/ 1332 h 186"/>
                  <a:gd name="T6" fmla="*/ 3 w 191"/>
                  <a:gd name="T7" fmla="*/ 1349 h 186"/>
                  <a:gd name="T8" fmla="*/ 55 w 191"/>
                  <a:gd name="T9" fmla="*/ 1404 h 186"/>
                  <a:gd name="T10" fmla="*/ 91 w 191"/>
                  <a:gd name="T11" fmla="*/ 1414 h 186"/>
                  <a:gd name="T12" fmla="*/ 109 w 191"/>
                  <a:gd name="T13" fmla="*/ 1414 h 186"/>
                  <a:gd name="T14" fmla="*/ 170 w 191"/>
                  <a:gd name="T15" fmla="*/ 1385 h 186"/>
                  <a:gd name="T16" fmla="*/ 191 w 191"/>
                  <a:gd name="T17" fmla="*/ 1319 h 186"/>
                  <a:gd name="T18" fmla="*/ 188 w 191"/>
                  <a:gd name="T19" fmla="*/ 1300 h 186"/>
                  <a:gd name="T20" fmla="*/ 144 w 191"/>
                  <a:gd name="T21" fmla="*/ 1242 h 186"/>
                  <a:gd name="T22" fmla="*/ 90 w 191"/>
                  <a:gd name="T23" fmla="*/ 1228 h 1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1" h="186">
                    <a:moveTo>
                      <a:pt x="90" y="0"/>
                    </a:moveTo>
                    <a:lnTo>
                      <a:pt x="23" y="39"/>
                    </a:lnTo>
                    <a:lnTo>
                      <a:pt x="0" y="104"/>
                    </a:lnTo>
                    <a:lnTo>
                      <a:pt x="3" y="121"/>
                    </a:lnTo>
                    <a:lnTo>
                      <a:pt x="55" y="176"/>
                    </a:lnTo>
                    <a:lnTo>
                      <a:pt x="91" y="186"/>
                    </a:lnTo>
                    <a:lnTo>
                      <a:pt x="109" y="186"/>
                    </a:lnTo>
                    <a:lnTo>
                      <a:pt x="170" y="157"/>
                    </a:lnTo>
                    <a:lnTo>
                      <a:pt x="191" y="91"/>
                    </a:lnTo>
                    <a:lnTo>
                      <a:pt x="188" y="72"/>
                    </a:lnTo>
                    <a:lnTo>
                      <a:pt x="144" y="14"/>
                    </a:lnTo>
                    <a:lnTo>
                      <a:pt x="9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30743" name="Group 18"/>
            <p:cNvGrpSpPr>
              <a:grpSpLocks/>
            </p:cNvGrpSpPr>
            <p:nvPr/>
          </p:nvGrpSpPr>
          <p:grpSpPr bwMode="auto">
            <a:xfrm>
              <a:off x="6662" y="1447"/>
              <a:ext cx="512" cy="946"/>
              <a:chOff x="6662" y="1447"/>
              <a:chExt cx="512" cy="946"/>
            </a:xfrm>
          </p:grpSpPr>
          <p:sp>
            <p:nvSpPr>
              <p:cNvPr id="30755" name="Freeform 24"/>
              <p:cNvSpPr>
                <a:spLocks/>
              </p:cNvSpPr>
              <p:nvPr/>
            </p:nvSpPr>
            <p:spPr bwMode="auto">
              <a:xfrm>
                <a:off x="6662" y="1447"/>
                <a:ext cx="512" cy="946"/>
              </a:xfrm>
              <a:custGeom>
                <a:avLst/>
                <a:gdLst>
                  <a:gd name="T0" fmla="*/ 257 w 512"/>
                  <a:gd name="T1" fmla="*/ 2020 h 946"/>
                  <a:gd name="T2" fmla="*/ 150 w 512"/>
                  <a:gd name="T3" fmla="*/ 2020 h 946"/>
                  <a:gd name="T4" fmla="*/ 153 w 512"/>
                  <a:gd name="T5" fmla="*/ 2040 h 946"/>
                  <a:gd name="T6" fmla="*/ 155 w 512"/>
                  <a:gd name="T7" fmla="*/ 2060 h 946"/>
                  <a:gd name="T8" fmla="*/ 159 w 512"/>
                  <a:gd name="T9" fmla="*/ 2121 h 946"/>
                  <a:gd name="T10" fmla="*/ 162 w 512"/>
                  <a:gd name="T11" fmla="*/ 2200 h 946"/>
                  <a:gd name="T12" fmla="*/ 164 w 512"/>
                  <a:gd name="T13" fmla="*/ 2320 h 946"/>
                  <a:gd name="T14" fmla="*/ 164 w 512"/>
                  <a:gd name="T15" fmla="*/ 2340 h 946"/>
                  <a:gd name="T16" fmla="*/ 170 w 512"/>
                  <a:gd name="T17" fmla="*/ 2363 h 946"/>
                  <a:gd name="T18" fmla="*/ 181 w 512"/>
                  <a:gd name="T19" fmla="*/ 2380 h 946"/>
                  <a:gd name="T20" fmla="*/ 196 w 512"/>
                  <a:gd name="T21" fmla="*/ 2390 h 946"/>
                  <a:gd name="T22" fmla="*/ 213 w 512"/>
                  <a:gd name="T23" fmla="*/ 2392 h 946"/>
                  <a:gd name="T24" fmla="*/ 228 w 512"/>
                  <a:gd name="T25" fmla="*/ 2389 h 946"/>
                  <a:gd name="T26" fmla="*/ 249 w 512"/>
                  <a:gd name="T27" fmla="*/ 2320 h 946"/>
                  <a:gd name="T28" fmla="*/ 250 w 512"/>
                  <a:gd name="T29" fmla="*/ 2040 h 946"/>
                  <a:gd name="T30" fmla="*/ 251 w 512"/>
                  <a:gd name="T31" fmla="*/ 2023 h 946"/>
                  <a:gd name="T32" fmla="*/ 257 w 512"/>
                  <a:gd name="T33" fmla="*/ 2020 h 94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12" h="946">
                    <a:moveTo>
                      <a:pt x="257" y="573"/>
                    </a:moveTo>
                    <a:lnTo>
                      <a:pt x="150" y="573"/>
                    </a:lnTo>
                    <a:lnTo>
                      <a:pt x="153" y="593"/>
                    </a:lnTo>
                    <a:lnTo>
                      <a:pt x="155" y="613"/>
                    </a:lnTo>
                    <a:lnTo>
                      <a:pt x="159" y="674"/>
                    </a:lnTo>
                    <a:lnTo>
                      <a:pt x="162" y="753"/>
                    </a:lnTo>
                    <a:lnTo>
                      <a:pt x="164" y="873"/>
                    </a:lnTo>
                    <a:lnTo>
                      <a:pt x="164" y="893"/>
                    </a:lnTo>
                    <a:lnTo>
                      <a:pt x="170" y="916"/>
                    </a:lnTo>
                    <a:lnTo>
                      <a:pt x="181" y="933"/>
                    </a:lnTo>
                    <a:lnTo>
                      <a:pt x="196" y="943"/>
                    </a:lnTo>
                    <a:lnTo>
                      <a:pt x="213" y="945"/>
                    </a:lnTo>
                    <a:lnTo>
                      <a:pt x="228" y="942"/>
                    </a:lnTo>
                    <a:lnTo>
                      <a:pt x="249" y="873"/>
                    </a:lnTo>
                    <a:lnTo>
                      <a:pt x="250" y="593"/>
                    </a:lnTo>
                    <a:lnTo>
                      <a:pt x="251" y="576"/>
                    </a:lnTo>
                    <a:lnTo>
                      <a:pt x="257" y="57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56" name="Freeform 23"/>
              <p:cNvSpPr>
                <a:spLocks/>
              </p:cNvSpPr>
              <p:nvPr/>
            </p:nvSpPr>
            <p:spPr bwMode="auto">
              <a:xfrm>
                <a:off x="6662" y="1447"/>
                <a:ext cx="512" cy="946"/>
              </a:xfrm>
              <a:custGeom>
                <a:avLst/>
                <a:gdLst>
                  <a:gd name="T0" fmla="*/ 465 w 512"/>
                  <a:gd name="T1" fmla="*/ 2020 h 946"/>
                  <a:gd name="T2" fmla="*/ 277 w 512"/>
                  <a:gd name="T3" fmla="*/ 2020 h 946"/>
                  <a:gd name="T4" fmla="*/ 277 w 512"/>
                  <a:gd name="T5" fmla="*/ 2040 h 946"/>
                  <a:gd name="T6" fmla="*/ 278 w 512"/>
                  <a:gd name="T7" fmla="*/ 2060 h 946"/>
                  <a:gd name="T8" fmla="*/ 278 w 512"/>
                  <a:gd name="T9" fmla="*/ 2261 h 946"/>
                  <a:gd name="T10" fmla="*/ 278 w 512"/>
                  <a:gd name="T11" fmla="*/ 2340 h 946"/>
                  <a:gd name="T12" fmla="*/ 304 w 512"/>
                  <a:gd name="T13" fmla="*/ 2392 h 946"/>
                  <a:gd name="T14" fmla="*/ 331 w 512"/>
                  <a:gd name="T15" fmla="*/ 2390 h 946"/>
                  <a:gd name="T16" fmla="*/ 364 w 512"/>
                  <a:gd name="T17" fmla="*/ 2326 h 946"/>
                  <a:gd name="T18" fmla="*/ 365 w 512"/>
                  <a:gd name="T19" fmla="*/ 2281 h 946"/>
                  <a:gd name="T20" fmla="*/ 365 w 512"/>
                  <a:gd name="T21" fmla="*/ 2180 h 946"/>
                  <a:gd name="T22" fmla="*/ 365 w 512"/>
                  <a:gd name="T23" fmla="*/ 2140 h 946"/>
                  <a:gd name="T24" fmla="*/ 365 w 512"/>
                  <a:gd name="T25" fmla="*/ 2066 h 946"/>
                  <a:gd name="T26" fmla="*/ 405 w 512"/>
                  <a:gd name="T27" fmla="*/ 2022 h 946"/>
                  <a:gd name="T28" fmla="*/ 465 w 512"/>
                  <a:gd name="T29" fmla="*/ 2020 h 946"/>
                  <a:gd name="T30" fmla="*/ 465 w 512"/>
                  <a:gd name="T31" fmla="*/ 2020 h 94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2" h="946">
                    <a:moveTo>
                      <a:pt x="465" y="573"/>
                    </a:moveTo>
                    <a:lnTo>
                      <a:pt x="277" y="573"/>
                    </a:lnTo>
                    <a:lnTo>
                      <a:pt x="277" y="593"/>
                    </a:lnTo>
                    <a:lnTo>
                      <a:pt x="278" y="613"/>
                    </a:lnTo>
                    <a:lnTo>
                      <a:pt x="278" y="814"/>
                    </a:lnTo>
                    <a:lnTo>
                      <a:pt x="278" y="893"/>
                    </a:lnTo>
                    <a:lnTo>
                      <a:pt x="304" y="945"/>
                    </a:lnTo>
                    <a:lnTo>
                      <a:pt x="331" y="943"/>
                    </a:lnTo>
                    <a:lnTo>
                      <a:pt x="364" y="879"/>
                    </a:lnTo>
                    <a:lnTo>
                      <a:pt x="365" y="834"/>
                    </a:lnTo>
                    <a:lnTo>
                      <a:pt x="365" y="733"/>
                    </a:lnTo>
                    <a:lnTo>
                      <a:pt x="365" y="693"/>
                    </a:lnTo>
                    <a:lnTo>
                      <a:pt x="365" y="619"/>
                    </a:lnTo>
                    <a:lnTo>
                      <a:pt x="405" y="575"/>
                    </a:lnTo>
                    <a:lnTo>
                      <a:pt x="465" y="57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57" name="Freeform 22"/>
              <p:cNvSpPr>
                <a:spLocks/>
              </p:cNvSpPr>
              <p:nvPr/>
            </p:nvSpPr>
            <p:spPr bwMode="auto">
              <a:xfrm>
                <a:off x="6662" y="1447"/>
                <a:ext cx="512" cy="946"/>
              </a:xfrm>
              <a:custGeom>
                <a:avLst/>
                <a:gdLst>
                  <a:gd name="T0" fmla="*/ 353 w 512"/>
                  <a:gd name="T1" fmla="*/ 1576 h 946"/>
                  <a:gd name="T2" fmla="*/ 162 w 512"/>
                  <a:gd name="T3" fmla="*/ 1576 h 946"/>
                  <a:gd name="T4" fmla="*/ 157 w 512"/>
                  <a:gd name="T5" fmla="*/ 1598 h 946"/>
                  <a:gd name="T6" fmla="*/ 151 w 512"/>
                  <a:gd name="T7" fmla="*/ 1620 h 946"/>
                  <a:gd name="T8" fmla="*/ 135 w 512"/>
                  <a:gd name="T9" fmla="*/ 1687 h 946"/>
                  <a:gd name="T10" fmla="*/ 118 w 512"/>
                  <a:gd name="T11" fmla="*/ 1754 h 946"/>
                  <a:gd name="T12" fmla="*/ 89 w 512"/>
                  <a:gd name="T13" fmla="*/ 1864 h 946"/>
                  <a:gd name="T14" fmla="*/ 78 w 512"/>
                  <a:gd name="T15" fmla="*/ 1909 h 946"/>
                  <a:gd name="T16" fmla="*/ 61 w 512"/>
                  <a:gd name="T17" fmla="*/ 1975 h 946"/>
                  <a:gd name="T18" fmla="*/ 50 w 512"/>
                  <a:gd name="T19" fmla="*/ 2020 h 946"/>
                  <a:gd name="T20" fmla="*/ 110 w 512"/>
                  <a:gd name="T21" fmla="*/ 2020 h 946"/>
                  <a:gd name="T22" fmla="*/ 257 w 512"/>
                  <a:gd name="T23" fmla="*/ 2020 h 946"/>
                  <a:gd name="T24" fmla="*/ 257 w 512"/>
                  <a:gd name="T25" fmla="*/ 2020 h 946"/>
                  <a:gd name="T26" fmla="*/ 277 w 512"/>
                  <a:gd name="T27" fmla="*/ 2020 h 946"/>
                  <a:gd name="T28" fmla="*/ 465 w 512"/>
                  <a:gd name="T29" fmla="*/ 2020 h 946"/>
                  <a:gd name="T30" fmla="*/ 461 w 512"/>
                  <a:gd name="T31" fmla="*/ 1997 h 946"/>
                  <a:gd name="T32" fmla="*/ 446 w 512"/>
                  <a:gd name="T33" fmla="*/ 1930 h 946"/>
                  <a:gd name="T34" fmla="*/ 429 w 512"/>
                  <a:gd name="T35" fmla="*/ 1862 h 946"/>
                  <a:gd name="T36" fmla="*/ 411 w 512"/>
                  <a:gd name="T37" fmla="*/ 1794 h 946"/>
                  <a:gd name="T38" fmla="*/ 391 w 512"/>
                  <a:gd name="T39" fmla="*/ 1723 h 946"/>
                  <a:gd name="T40" fmla="*/ 386 w 512"/>
                  <a:gd name="T41" fmla="*/ 1704 h 946"/>
                  <a:gd name="T42" fmla="*/ 368 w 512"/>
                  <a:gd name="T43" fmla="*/ 1636 h 946"/>
                  <a:gd name="T44" fmla="*/ 356 w 512"/>
                  <a:gd name="T45" fmla="*/ 1591 h 946"/>
                  <a:gd name="T46" fmla="*/ 353 w 512"/>
                  <a:gd name="T47" fmla="*/ 1576 h 94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12" h="946">
                    <a:moveTo>
                      <a:pt x="353" y="129"/>
                    </a:moveTo>
                    <a:lnTo>
                      <a:pt x="162" y="129"/>
                    </a:lnTo>
                    <a:lnTo>
                      <a:pt x="157" y="151"/>
                    </a:lnTo>
                    <a:lnTo>
                      <a:pt x="151" y="173"/>
                    </a:lnTo>
                    <a:lnTo>
                      <a:pt x="135" y="240"/>
                    </a:lnTo>
                    <a:lnTo>
                      <a:pt x="118" y="307"/>
                    </a:lnTo>
                    <a:lnTo>
                      <a:pt x="89" y="417"/>
                    </a:lnTo>
                    <a:lnTo>
                      <a:pt x="78" y="462"/>
                    </a:lnTo>
                    <a:lnTo>
                      <a:pt x="61" y="528"/>
                    </a:lnTo>
                    <a:lnTo>
                      <a:pt x="50" y="573"/>
                    </a:lnTo>
                    <a:lnTo>
                      <a:pt x="110" y="573"/>
                    </a:lnTo>
                    <a:lnTo>
                      <a:pt x="257" y="573"/>
                    </a:lnTo>
                    <a:lnTo>
                      <a:pt x="277" y="573"/>
                    </a:lnTo>
                    <a:lnTo>
                      <a:pt x="465" y="573"/>
                    </a:lnTo>
                    <a:lnTo>
                      <a:pt x="461" y="550"/>
                    </a:lnTo>
                    <a:lnTo>
                      <a:pt x="446" y="483"/>
                    </a:lnTo>
                    <a:lnTo>
                      <a:pt x="429" y="415"/>
                    </a:lnTo>
                    <a:lnTo>
                      <a:pt x="411" y="347"/>
                    </a:lnTo>
                    <a:lnTo>
                      <a:pt x="391" y="276"/>
                    </a:lnTo>
                    <a:lnTo>
                      <a:pt x="386" y="257"/>
                    </a:lnTo>
                    <a:lnTo>
                      <a:pt x="368" y="189"/>
                    </a:lnTo>
                    <a:lnTo>
                      <a:pt x="356" y="144"/>
                    </a:lnTo>
                    <a:lnTo>
                      <a:pt x="353" y="1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58" name="Freeform 21"/>
              <p:cNvSpPr>
                <a:spLocks/>
              </p:cNvSpPr>
              <p:nvPr/>
            </p:nvSpPr>
            <p:spPr bwMode="auto">
              <a:xfrm>
                <a:off x="6662" y="1447"/>
                <a:ext cx="512" cy="946"/>
              </a:xfrm>
              <a:custGeom>
                <a:avLst/>
                <a:gdLst>
                  <a:gd name="T0" fmla="*/ 210 w 512"/>
                  <a:gd name="T1" fmla="*/ 1447 h 946"/>
                  <a:gd name="T2" fmla="*/ 136 w 512"/>
                  <a:gd name="T3" fmla="*/ 1461 h 946"/>
                  <a:gd name="T4" fmla="*/ 93 w 512"/>
                  <a:gd name="T5" fmla="*/ 1506 h 946"/>
                  <a:gd name="T6" fmla="*/ 69 w 512"/>
                  <a:gd name="T7" fmla="*/ 1562 h 946"/>
                  <a:gd name="T8" fmla="*/ 53 w 512"/>
                  <a:gd name="T9" fmla="*/ 1618 h 946"/>
                  <a:gd name="T10" fmla="*/ 48 w 512"/>
                  <a:gd name="T11" fmla="*/ 1636 h 946"/>
                  <a:gd name="T12" fmla="*/ 42 w 512"/>
                  <a:gd name="T13" fmla="*/ 1657 h 946"/>
                  <a:gd name="T14" fmla="*/ 36 w 512"/>
                  <a:gd name="T15" fmla="*/ 1677 h 946"/>
                  <a:gd name="T16" fmla="*/ 30 w 512"/>
                  <a:gd name="T17" fmla="*/ 1697 h 946"/>
                  <a:gd name="T18" fmla="*/ 23 w 512"/>
                  <a:gd name="T19" fmla="*/ 1716 h 946"/>
                  <a:gd name="T20" fmla="*/ 18 w 512"/>
                  <a:gd name="T21" fmla="*/ 1735 h 946"/>
                  <a:gd name="T22" fmla="*/ 12 w 512"/>
                  <a:gd name="T23" fmla="*/ 1754 h 946"/>
                  <a:gd name="T24" fmla="*/ 7 w 512"/>
                  <a:gd name="T25" fmla="*/ 1773 h 946"/>
                  <a:gd name="T26" fmla="*/ 3 w 512"/>
                  <a:gd name="T27" fmla="*/ 1792 h 946"/>
                  <a:gd name="T28" fmla="*/ 0 w 512"/>
                  <a:gd name="T29" fmla="*/ 1810 h 946"/>
                  <a:gd name="T30" fmla="*/ 5 w 512"/>
                  <a:gd name="T31" fmla="*/ 1833 h 946"/>
                  <a:gd name="T32" fmla="*/ 17 w 512"/>
                  <a:gd name="T33" fmla="*/ 1847 h 946"/>
                  <a:gd name="T34" fmla="*/ 34 w 512"/>
                  <a:gd name="T35" fmla="*/ 1854 h 946"/>
                  <a:gd name="T36" fmla="*/ 51 w 512"/>
                  <a:gd name="T37" fmla="*/ 1852 h 946"/>
                  <a:gd name="T38" fmla="*/ 86 w 512"/>
                  <a:gd name="T39" fmla="*/ 1782 h 946"/>
                  <a:gd name="T40" fmla="*/ 104 w 512"/>
                  <a:gd name="T41" fmla="*/ 1723 h 946"/>
                  <a:gd name="T42" fmla="*/ 120 w 512"/>
                  <a:gd name="T43" fmla="*/ 1667 h 946"/>
                  <a:gd name="T44" fmla="*/ 125 w 512"/>
                  <a:gd name="T45" fmla="*/ 1649 h 946"/>
                  <a:gd name="T46" fmla="*/ 149 w 512"/>
                  <a:gd name="T47" fmla="*/ 1584 h 946"/>
                  <a:gd name="T48" fmla="*/ 162 w 512"/>
                  <a:gd name="T49" fmla="*/ 1576 h 946"/>
                  <a:gd name="T50" fmla="*/ 353 w 512"/>
                  <a:gd name="T51" fmla="*/ 1576 h 946"/>
                  <a:gd name="T52" fmla="*/ 351 w 512"/>
                  <a:gd name="T53" fmla="*/ 1568 h 946"/>
                  <a:gd name="T54" fmla="*/ 452 w 512"/>
                  <a:gd name="T55" fmla="*/ 1568 h 946"/>
                  <a:gd name="T56" fmla="*/ 446 w 512"/>
                  <a:gd name="T57" fmla="*/ 1550 h 946"/>
                  <a:gd name="T58" fmla="*/ 407 w 512"/>
                  <a:gd name="T59" fmla="*/ 1479 h 946"/>
                  <a:gd name="T60" fmla="*/ 354 w 512"/>
                  <a:gd name="T61" fmla="*/ 1452 h 946"/>
                  <a:gd name="T62" fmla="*/ 327 w 512"/>
                  <a:gd name="T63" fmla="*/ 1448 h 946"/>
                  <a:gd name="T64" fmla="*/ 271 w 512"/>
                  <a:gd name="T65" fmla="*/ 1448 h 946"/>
                  <a:gd name="T66" fmla="*/ 251 w 512"/>
                  <a:gd name="T67" fmla="*/ 1448 h 946"/>
                  <a:gd name="T68" fmla="*/ 231 w 512"/>
                  <a:gd name="T69" fmla="*/ 1447 h 946"/>
                  <a:gd name="T70" fmla="*/ 210 w 512"/>
                  <a:gd name="T71" fmla="*/ 1447 h 9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12" h="946">
                    <a:moveTo>
                      <a:pt x="210" y="0"/>
                    </a:moveTo>
                    <a:lnTo>
                      <a:pt x="136" y="14"/>
                    </a:lnTo>
                    <a:lnTo>
                      <a:pt x="93" y="59"/>
                    </a:lnTo>
                    <a:lnTo>
                      <a:pt x="69" y="115"/>
                    </a:lnTo>
                    <a:lnTo>
                      <a:pt x="53" y="171"/>
                    </a:lnTo>
                    <a:lnTo>
                      <a:pt x="48" y="189"/>
                    </a:lnTo>
                    <a:lnTo>
                      <a:pt x="42" y="210"/>
                    </a:lnTo>
                    <a:lnTo>
                      <a:pt x="36" y="230"/>
                    </a:lnTo>
                    <a:lnTo>
                      <a:pt x="30" y="250"/>
                    </a:lnTo>
                    <a:lnTo>
                      <a:pt x="23" y="269"/>
                    </a:lnTo>
                    <a:lnTo>
                      <a:pt x="18" y="288"/>
                    </a:lnTo>
                    <a:lnTo>
                      <a:pt x="12" y="307"/>
                    </a:lnTo>
                    <a:lnTo>
                      <a:pt x="7" y="326"/>
                    </a:lnTo>
                    <a:lnTo>
                      <a:pt x="3" y="345"/>
                    </a:lnTo>
                    <a:lnTo>
                      <a:pt x="0" y="363"/>
                    </a:lnTo>
                    <a:lnTo>
                      <a:pt x="5" y="386"/>
                    </a:lnTo>
                    <a:lnTo>
                      <a:pt x="17" y="400"/>
                    </a:lnTo>
                    <a:lnTo>
                      <a:pt x="34" y="407"/>
                    </a:lnTo>
                    <a:lnTo>
                      <a:pt x="51" y="405"/>
                    </a:lnTo>
                    <a:lnTo>
                      <a:pt x="86" y="335"/>
                    </a:lnTo>
                    <a:lnTo>
                      <a:pt x="104" y="276"/>
                    </a:lnTo>
                    <a:lnTo>
                      <a:pt x="120" y="220"/>
                    </a:lnTo>
                    <a:lnTo>
                      <a:pt x="125" y="202"/>
                    </a:lnTo>
                    <a:lnTo>
                      <a:pt x="149" y="137"/>
                    </a:lnTo>
                    <a:lnTo>
                      <a:pt x="162" y="129"/>
                    </a:lnTo>
                    <a:lnTo>
                      <a:pt x="353" y="129"/>
                    </a:lnTo>
                    <a:lnTo>
                      <a:pt x="351" y="121"/>
                    </a:lnTo>
                    <a:lnTo>
                      <a:pt x="452" y="121"/>
                    </a:lnTo>
                    <a:lnTo>
                      <a:pt x="446" y="103"/>
                    </a:lnTo>
                    <a:lnTo>
                      <a:pt x="407" y="32"/>
                    </a:lnTo>
                    <a:lnTo>
                      <a:pt x="354" y="5"/>
                    </a:lnTo>
                    <a:lnTo>
                      <a:pt x="327" y="1"/>
                    </a:lnTo>
                    <a:lnTo>
                      <a:pt x="271" y="1"/>
                    </a:lnTo>
                    <a:lnTo>
                      <a:pt x="251" y="1"/>
                    </a:lnTo>
                    <a:lnTo>
                      <a:pt x="231" y="0"/>
                    </a:lnTo>
                    <a:lnTo>
                      <a:pt x="2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59" name="Freeform 20"/>
              <p:cNvSpPr>
                <a:spLocks/>
              </p:cNvSpPr>
              <p:nvPr/>
            </p:nvSpPr>
            <p:spPr bwMode="auto">
              <a:xfrm>
                <a:off x="6662" y="1447"/>
                <a:ext cx="512" cy="946"/>
              </a:xfrm>
              <a:custGeom>
                <a:avLst/>
                <a:gdLst>
                  <a:gd name="T0" fmla="*/ 452 w 512"/>
                  <a:gd name="T1" fmla="*/ 1568 h 946"/>
                  <a:gd name="T2" fmla="*/ 351 w 512"/>
                  <a:gd name="T3" fmla="*/ 1568 h 946"/>
                  <a:gd name="T4" fmla="*/ 360 w 512"/>
                  <a:gd name="T5" fmla="*/ 1577 h 946"/>
                  <a:gd name="T6" fmla="*/ 371 w 512"/>
                  <a:gd name="T7" fmla="*/ 1585 h 946"/>
                  <a:gd name="T8" fmla="*/ 374 w 512"/>
                  <a:gd name="T9" fmla="*/ 1598 h 946"/>
                  <a:gd name="T10" fmla="*/ 393 w 512"/>
                  <a:gd name="T11" fmla="*/ 1655 h 946"/>
                  <a:gd name="T12" fmla="*/ 416 w 512"/>
                  <a:gd name="T13" fmla="*/ 1732 h 946"/>
                  <a:gd name="T14" fmla="*/ 422 w 512"/>
                  <a:gd name="T15" fmla="*/ 1751 h 946"/>
                  <a:gd name="T16" fmla="*/ 447 w 512"/>
                  <a:gd name="T17" fmla="*/ 1827 h 946"/>
                  <a:gd name="T18" fmla="*/ 497 w 512"/>
                  <a:gd name="T19" fmla="*/ 1853 h 946"/>
                  <a:gd name="T20" fmla="*/ 505 w 512"/>
                  <a:gd name="T21" fmla="*/ 1834 h 946"/>
                  <a:gd name="T22" fmla="*/ 510 w 512"/>
                  <a:gd name="T23" fmla="*/ 1815 h 946"/>
                  <a:gd name="T24" fmla="*/ 511 w 512"/>
                  <a:gd name="T25" fmla="*/ 1796 h 946"/>
                  <a:gd name="T26" fmla="*/ 510 w 512"/>
                  <a:gd name="T27" fmla="*/ 1777 h 946"/>
                  <a:gd name="T28" fmla="*/ 507 w 512"/>
                  <a:gd name="T29" fmla="*/ 1759 h 946"/>
                  <a:gd name="T30" fmla="*/ 503 w 512"/>
                  <a:gd name="T31" fmla="*/ 1742 h 946"/>
                  <a:gd name="T32" fmla="*/ 498 w 512"/>
                  <a:gd name="T33" fmla="*/ 1723 h 946"/>
                  <a:gd name="T34" fmla="*/ 492 w 512"/>
                  <a:gd name="T35" fmla="*/ 1706 h 946"/>
                  <a:gd name="T36" fmla="*/ 487 w 512"/>
                  <a:gd name="T37" fmla="*/ 1689 h 946"/>
                  <a:gd name="T38" fmla="*/ 486 w 512"/>
                  <a:gd name="T39" fmla="*/ 1685 h 946"/>
                  <a:gd name="T40" fmla="*/ 480 w 512"/>
                  <a:gd name="T41" fmla="*/ 1666 h 946"/>
                  <a:gd name="T42" fmla="*/ 474 w 512"/>
                  <a:gd name="T43" fmla="*/ 1647 h 946"/>
                  <a:gd name="T44" fmla="*/ 469 w 512"/>
                  <a:gd name="T45" fmla="*/ 1627 h 946"/>
                  <a:gd name="T46" fmla="*/ 464 w 512"/>
                  <a:gd name="T47" fmla="*/ 1608 h 946"/>
                  <a:gd name="T48" fmla="*/ 458 w 512"/>
                  <a:gd name="T49" fmla="*/ 1588 h 946"/>
                  <a:gd name="T50" fmla="*/ 452 w 512"/>
                  <a:gd name="T51" fmla="*/ 1569 h 946"/>
                  <a:gd name="T52" fmla="*/ 452 w 512"/>
                  <a:gd name="T53" fmla="*/ 1568 h 94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12" h="946">
                    <a:moveTo>
                      <a:pt x="452" y="121"/>
                    </a:moveTo>
                    <a:lnTo>
                      <a:pt x="351" y="121"/>
                    </a:lnTo>
                    <a:lnTo>
                      <a:pt x="360" y="130"/>
                    </a:lnTo>
                    <a:lnTo>
                      <a:pt x="371" y="138"/>
                    </a:lnTo>
                    <a:lnTo>
                      <a:pt x="374" y="151"/>
                    </a:lnTo>
                    <a:lnTo>
                      <a:pt x="393" y="208"/>
                    </a:lnTo>
                    <a:lnTo>
                      <a:pt x="416" y="285"/>
                    </a:lnTo>
                    <a:lnTo>
                      <a:pt x="422" y="304"/>
                    </a:lnTo>
                    <a:lnTo>
                      <a:pt x="447" y="380"/>
                    </a:lnTo>
                    <a:lnTo>
                      <a:pt x="497" y="406"/>
                    </a:lnTo>
                    <a:lnTo>
                      <a:pt x="505" y="387"/>
                    </a:lnTo>
                    <a:lnTo>
                      <a:pt x="510" y="368"/>
                    </a:lnTo>
                    <a:lnTo>
                      <a:pt x="511" y="349"/>
                    </a:lnTo>
                    <a:lnTo>
                      <a:pt x="510" y="330"/>
                    </a:lnTo>
                    <a:lnTo>
                      <a:pt x="507" y="312"/>
                    </a:lnTo>
                    <a:lnTo>
                      <a:pt x="503" y="295"/>
                    </a:lnTo>
                    <a:lnTo>
                      <a:pt x="498" y="276"/>
                    </a:lnTo>
                    <a:lnTo>
                      <a:pt x="492" y="259"/>
                    </a:lnTo>
                    <a:lnTo>
                      <a:pt x="487" y="242"/>
                    </a:lnTo>
                    <a:lnTo>
                      <a:pt x="486" y="238"/>
                    </a:lnTo>
                    <a:lnTo>
                      <a:pt x="480" y="219"/>
                    </a:lnTo>
                    <a:lnTo>
                      <a:pt x="474" y="200"/>
                    </a:lnTo>
                    <a:lnTo>
                      <a:pt x="469" y="180"/>
                    </a:lnTo>
                    <a:lnTo>
                      <a:pt x="464" y="161"/>
                    </a:lnTo>
                    <a:lnTo>
                      <a:pt x="458" y="141"/>
                    </a:lnTo>
                    <a:lnTo>
                      <a:pt x="452" y="122"/>
                    </a:lnTo>
                    <a:lnTo>
                      <a:pt x="452" y="1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60" name="Freeform 19"/>
              <p:cNvSpPr>
                <a:spLocks/>
              </p:cNvSpPr>
              <p:nvPr/>
            </p:nvSpPr>
            <p:spPr bwMode="auto">
              <a:xfrm>
                <a:off x="6662" y="1447"/>
                <a:ext cx="512" cy="946"/>
              </a:xfrm>
              <a:custGeom>
                <a:avLst/>
                <a:gdLst>
                  <a:gd name="T0" fmla="*/ 312 w 512"/>
                  <a:gd name="T1" fmla="*/ 1447 h 946"/>
                  <a:gd name="T2" fmla="*/ 291 w 512"/>
                  <a:gd name="T3" fmla="*/ 1447 h 946"/>
                  <a:gd name="T4" fmla="*/ 271 w 512"/>
                  <a:gd name="T5" fmla="*/ 1448 h 946"/>
                  <a:gd name="T6" fmla="*/ 327 w 512"/>
                  <a:gd name="T7" fmla="*/ 1448 h 946"/>
                  <a:gd name="T8" fmla="*/ 312 w 512"/>
                  <a:gd name="T9" fmla="*/ 1447 h 9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2" h="946">
                    <a:moveTo>
                      <a:pt x="312" y="0"/>
                    </a:moveTo>
                    <a:lnTo>
                      <a:pt x="291" y="0"/>
                    </a:lnTo>
                    <a:lnTo>
                      <a:pt x="271" y="1"/>
                    </a:lnTo>
                    <a:lnTo>
                      <a:pt x="327" y="1"/>
                    </a:lnTo>
                    <a:lnTo>
                      <a:pt x="3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30744" name="Group 13"/>
            <p:cNvGrpSpPr>
              <a:grpSpLocks/>
            </p:cNvGrpSpPr>
            <p:nvPr/>
          </p:nvGrpSpPr>
          <p:grpSpPr bwMode="auto">
            <a:xfrm>
              <a:off x="7170" y="574"/>
              <a:ext cx="1848" cy="1637"/>
              <a:chOff x="7170" y="574"/>
              <a:chExt cx="1848" cy="1637"/>
            </a:xfrm>
          </p:grpSpPr>
          <p:sp>
            <p:nvSpPr>
              <p:cNvPr id="30751" name="Freeform 17"/>
              <p:cNvSpPr>
                <a:spLocks/>
              </p:cNvSpPr>
              <p:nvPr/>
            </p:nvSpPr>
            <p:spPr bwMode="auto">
              <a:xfrm>
                <a:off x="7170" y="574"/>
                <a:ext cx="1848" cy="1637"/>
              </a:xfrm>
              <a:custGeom>
                <a:avLst/>
                <a:gdLst>
                  <a:gd name="T0" fmla="*/ 1761 w 1848"/>
                  <a:gd name="T1" fmla="*/ 574 h 1637"/>
                  <a:gd name="T2" fmla="*/ 88 w 1848"/>
                  <a:gd name="T3" fmla="*/ 574 h 1637"/>
                  <a:gd name="T4" fmla="*/ 64 w 1848"/>
                  <a:gd name="T5" fmla="*/ 577 h 1637"/>
                  <a:gd name="T6" fmla="*/ 11 w 1848"/>
                  <a:gd name="T7" fmla="*/ 614 h 1637"/>
                  <a:gd name="T8" fmla="*/ 0 w 1848"/>
                  <a:gd name="T9" fmla="*/ 2133 h 1637"/>
                  <a:gd name="T10" fmla="*/ 4 w 1848"/>
                  <a:gd name="T11" fmla="*/ 2154 h 1637"/>
                  <a:gd name="T12" fmla="*/ 46 w 1848"/>
                  <a:gd name="T13" fmla="*/ 2201 h 1637"/>
                  <a:gd name="T14" fmla="*/ 406 w 1848"/>
                  <a:gd name="T15" fmla="*/ 2211 h 1637"/>
                  <a:gd name="T16" fmla="*/ 406 w 1848"/>
                  <a:gd name="T17" fmla="*/ 1339 h 1637"/>
                  <a:gd name="T18" fmla="*/ 1847 w 1848"/>
                  <a:gd name="T19" fmla="*/ 1339 h 1637"/>
                  <a:gd name="T20" fmla="*/ 1847 w 1848"/>
                  <a:gd name="T21" fmla="*/ 1178 h 1637"/>
                  <a:gd name="T22" fmla="*/ 858 w 1848"/>
                  <a:gd name="T23" fmla="*/ 1178 h 1637"/>
                  <a:gd name="T24" fmla="*/ 846 w 1848"/>
                  <a:gd name="T25" fmla="*/ 1166 h 1637"/>
                  <a:gd name="T26" fmla="*/ 846 w 1848"/>
                  <a:gd name="T27" fmla="*/ 1011 h 1637"/>
                  <a:gd name="T28" fmla="*/ 835 w 1848"/>
                  <a:gd name="T29" fmla="*/ 999 h 1637"/>
                  <a:gd name="T30" fmla="*/ 679 w 1848"/>
                  <a:gd name="T31" fmla="*/ 999 h 1637"/>
                  <a:gd name="T32" fmla="*/ 667 w 1848"/>
                  <a:gd name="T33" fmla="*/ 987 h 1637"/>
                  <a:gd name="T34" fmla="*/ 667 w 1848"/>
                  <a:gd name="T35" fmla="*/ 888 h 1637"/>
                  <a:gd name="T36" fmla="*/ 679 w 1848"/>
                  <a:gd name="T37" fmla="*/ 876 h 1637"/>
                  <a:gd name="T38" fmla="*/ 835 w 1848"/>
                  <a:gd name="T39" fmla="*/ 876 h 1637"/>
                  <a:gd name="T40" fmla="*/ 846 w 1848"/>
                  <a:gd name="T41" fmla="*/ 864 h 1637"/>
                  <a:gd name="T42" fmla="*/ 846 w 1848"/>
                  <a:gd name="T43" fmla="*/ 708 h 1637"/>
                  <a:gd name="T44" fmla="*/ 858 w 1848"/>
                  <a:gd name="T45" fmla="*/ 696 h 1637"/>
                  <a:gd name="T46" fmla="*/ 1848 w 1848"/>
                  <a:gd name="T47" fmla="*/ 696 h 1637"/>
                  <a:gd name="T48" fmla="*/ 1848 w 1848"/>
                  <a:gd name="T49" fmla="*/ 652 h 1637"/>
                  <a:gd name="T50" fmla="*/ 1821 w 1848"/>
                  <a:gd name="T51" fmla="*/ 596 h 1637"/>
                  <a:gd name="T52" fmla="*/ 1781 w 1848"/>
                  <a:gd name="T53" fmla="*/ 576 h 1637"/>
                  <a:gd name="T54" fmla="*/ 1761 w 1848"/>
                  <a:gd name="T55" fmla="*/ 574 h 163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48" h="1637">
                    <a:moveTo>
                      <a:pt x="1761" y="0"/>
                    </a:moveTo>
                    <a:lnTo>
                      <a:pt x="88" y="0"/>
                    </a:lnTo>
                    <a:lnTo>
                      <a:pt x="64" y="3"/>
                    </a:lnTo>
                    <a:lnTo>
                      <a:pt x="11" y="40"/>
                    </a:lnTo>
                    <a:lnTo>
                      <a:pt x="0" y="1559"/>
                    </a:lnTo>
                    <a:lnTo>
                      <a:pt x="4" y="1580"/>
                    </a:lnTo>
                    <a:lnTo>
                      <a:pt x="46" y="1627"/>
                    </a:lnTo>
                    <a:lnTo>
                      <a:pt x="406" y="1637"/>
                    </a:lnTo>
                    <a:lnTo>
                      <a:pt x="406" y="765"/>
                    </a:lnTo>
                    <a:lnTo>
                      <a:pt x="1847" y="765"/>
                    </a:lnTo>
                    <a:lnTo>
                      <a:pt x="1847" y="604"/>
                    </a:lnTo>
                    <a:lnTo>
                      <a:pt x="858" y="604"/>
                    </a:lnTo>
                    <a:lnTo>
                      <a:pt x="846" y="592"/>
                    </a:lnTo>
                    <a:lnTo>
                      <a:pt x="846" y="437"/>
                    </a:lnTo>
                    <a:lnTo>
                      <a:pt x="835" y="425"/>
                    </a:lnTo>
                    <a:lnTo>
                      <a:pt x="679" y="425"/>
                    </a:lnTo>
                    <a:lnTo>
                      <a:pt x="667" y="413"/>
                    </a:lnTo>
                    <a:lnTo>
                      <a:pt x="667" y="314"/>
                    </a:lnTo>
                    <a:lnTo>
                      <a:pt x="679" y="302"/>
                    </a:lnTo>
                    <a:lnTo>
                      <a:pt x="835" y="302"/>
                    </a:lnTo>
                    <a:lnTo>
                      <a:pt x="846" y="290"/>
                    </a:lnTo>
                    <a:lnTo>
                      <a:pt x="846" y="134"/>
                    </a:lnTo>
                    <a:lnTo>
                      <a:pt x="858" y="122"/>
                    </a:lnTo>
                    <a:lnTo>
                      <a:pt x="1848" y="122"/>
                    </a:lnTo>
                    <a:lnTo>
                      <a:pt x="1848" y="78"/>
                    </a:lnTo>
                    <a:lnTo>
                      <a:pt x="1821" y="22"/>
                    </a:lnTo>
                    <a:lnTo>
                      <a:pt x="1781" y="2"/>
                    </a:lnTo>
                    <a:lnTo>
                      <a:pt x="176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52" name="Freeform 16"/>
              <p:cNvSpPr>
                <a:spLocks/>
              </p:cNvSpPr>
              <p:nvPr/>
            </p:nvSpPr>
            <p:spPr bwMode="auto">
              <a:xfrm>
                <a:off x="7170" y="574"/>
                <a:ext cx="1848" cy="1637"/>
              </a:xfrm>
              <a:custGeom>
                <a:avLst/>
                <a:gdLst>
                  <a:gd name="T0" fmla="*/ 1847 w 1848"/>
                  <a:gd name="T1" fmla="*/ 1339 h 1637"/>
                  <a:gd name="T2" fmla="*/ 1420 w 1848"/>
                  <a:gd name="T3" fmla="*/ 1339 h 1637"/>
                  <a:gd name="T4" fmla="*/ 1420 w 1848"/>
                  <a:gd name="T5" fmla="*/ 2211 h 1637"/>
                  <a:gd name="T6" fmla="*/ 1761 w 1848"/>
                  <a:gd name="T7" fmla="*/ 2211 h 1637"/>
                  <a:gd name="T8" fmla="*/ 1785 w 1848"/>
                  <a:gd name="T9" fmla="*/ 2208 h 1637"/>
                  <a:gd name="T10" fmla="*/ 1838 w 1848"/>
                  <a:gd name="T11" fmla="*/ 2170 h 1637"/>
                  <a:gd name="T12" fmla="*/ 1847 w 1848"/>
                  <a:gd name="T13" fmla="*/ 1339 h 16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48" h="1637">
                    <a:moveTo>
                      <a:pt x="1847" y="765"/>
                    </a:moveTo>
                    <a:lnTo>
                      <a:pt x="1420" y="765"/>
                    </a:lnTo>
                    <a:lnTo>
                      <a:pt x="1420" y="1637"/>
                    </a:lnTo>
                    <a:lnTo>
                      <a:pt x="1761" y="1637"/>
                    </a:lnTo>
                    <a:lnTo>
                      <a:pt x="1785" y="1634"/>
                    </a:lnTo>
                    <a:lnTo>
                      <a:pt x="1838" y="1596"/>
                    </a:lnTo>
                    <a:lnTo>
                      <a:pt x="1847" y="7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53" name="Freeform 15"/>
              <p:cNvSpPr>
                <a:spLocks/>
              </p:cNvSpPr>
              <p:nvPr/>
            </p:nvSpPr>
            <p:spPr bwMode="auto">
              <a:xfrm>
                <a:off x="7170" y="574"/>
                <a:ext cx="1848" cy="1637"/>
              </a:xfrm>
              <a:custGeom>
                <a:avLst/>
                <a:gdLst>
                  <a:gd name="T0" fmla="*/ 940 w 1848"/>
                  <a:gd name="T1" fmla="*/ 1339 h 1637"/>
                  <a:gd name="T2" fmla="*/ 890 w 1848"/>
                  <a:gd name="T3" fmla="*/ 1339 h 1637"/>
                  <a:gd name="T4" fmla="*/ 890 w 1848"/>
                  <a:gd name="T5" fmla="*/ 2202 h 1637"/>
                  <a:gd name="T6" fmla="*/ 940 w 1848"/>
                  <a:gd name="T7" fmla="*/ 2202 h 1637"/>
                  <a:gd name="T8" fmla="*/ 940 w 1848"/>
                  <a:gd name="T9" fmla="*/ 1339 h 16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8" h="1637">
                    <a:moveTo>
                      <a:pt x="940" y="765"/>
                    </a:moveTo>
                    <a:lnTo>
                      <a:pt x="890" y="765"/>
                    </a:lnTo>
                    <a:lnTo>
                      <a:pt x="890" y="1628"/>
                    </a:lnTo>
                    <a:lnTo>
                      <a:pt x="940" y="1628"/>
                    </a:lnTo>
                    <a:lnTo>
                      <a:pt x="940" y="7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sp>
            <p:nvSpPr>
              <p:cNvPr id="30754" name="Freeform 14"/>
              <p:cNvSpPr>
                <a:spLocks/>
              </p:cNvSpPr>
              <p:nvPr/>
            </p:nvSpPr>
            <p:spPr bwMode="auto">
              <a:xfrm>
                <a:off x="7170" y="574"/>
                <a:ext cx="1848" cy="1637"/>
              </a:xfrm>
              <a:custGeom>
                <a:avLst/>
                <a:gdLst>
                  <a:gd name="T0" fmla="*/ 1848 w 1848"/>
                  <a:gd name="T1" fmla="*/ 696 h 1637"/>
                  <a:gd name="T2" fmla="*/ 956 w 1848"/>
                  <a:gd name="T3" fmla="*/ 696 h 1637"/>
                  <a:gd name="T4" fmla="*/ 967 w 1848"/>
                  <a:gd name="T5" fmla="*/ 708 h 1637"/>
                  <a:gd name="T6" fmla="*/ 967 w 1848"/>
                  <a:gd name="T7" fmla="*/ 864 h 1637"/>
                  <a:gd name="T8" fmla="*/ 979 w 1848"/>
                  <a:gd name="T9" fmla="*/ 876 h 1637"/>
                  <a:gd name="T10" fmla="*/ 1136 w 1848"/>
                  <a:gd name="T11" fmla="*/ 876 h 1637"/>
                  <a:gd name="T12" fmla="*/ 1148 w 1848"/>
                  <a:gd name="T13" fmla="*/ 888 h 1637"/>
                  <a:gd name="T14" fmla="*/ 1148 w 1848"/>
                  <a:gd name="T15" fmla="*/ 987 h 1637"/>
                  <a:gd name="T16" fmla="*/ 1136 w 1848"/>
                  <a:gd name="T17" fmla="*/ 999 h 1637"/>
                  <a:gd name="T18" fmla="*/ 979 w 1848"/>
                  <a:gd name="T19" fmla="*/ 999 h 1637"/>
                  <a:gd name="T20" fmla="*/ 968 w 1848"/>
                  <a:gd name="T21" fmla="*/ 1011 h 1637"/>
                  <a:gd name="T22" fmla="*/ 967 w 1848"/>
                  <a:gd name="T23" fmla="*/ 1166 h 1637"/>
                  <a:gd name="T24" fmla="*/ 956 w 1848"/>
                  <a:gd name="T25" fmla="*/ 1178 h 1637"/>
                  <a:gd name="T26" fmla="*/ 1847 w 1848"/>
                  <a:gd name="T27" fmla="*/ 1178 h 1637"/>
                  <a:gd name="T28" fmla="*/ 1848 w 1848"/>
                  <a:gd name="T29" fmla="*/ 696 h 16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848" h="1637">
                    <a:moveTo>
                      <a:pt x="1848" y="122"/>
                    </a:moveTo>
                    <a:lnTo>
                      <a:pt x="956" y="122"/>
                    </a:lnTo>
                    <a:lnTo>
                      <a:pt x="967" y="134"/>
                    </a:lnTo>
                    <a:lnTo>
                      <a:pt x="967" y="290"/>
                    </a:lnTo>
                    <a:lnTo>
                      <a:pt x="979" y="302"/>
                    </a:lnTo>
                    <a:lnTo>
                      <a:pt x="1136" y="302"/>
                    </a:lnTo>
                    <a:lnTo>
                      <a:pt x="1148" y="314"/>
                    </a:lnTo>
                    <a:lnTo>
                      <a:pt x="1148" y="413"/>
                    </a:lnTo>
                    <a:lnTo>
                      <a:pt x="1136" y="425"/>
                    </a:lnTo>
                    <a:lnTo>
                      <a:pt x="979" y="425"/>
                    </a:lnTo>
                    <a:lnTo>
                      <a:pt x="968" y="437"/>
                    </a:lnTo>
                    <a:lnTo>
                      <a:pt x="967" y="592"/>
                    </a:lnTo>
                    <a:lnTo>
                      <a:pt x="956" y="604"/>
                    </a:lnTo>
                    <a:lnTo>
                      <a:pt x="1847" y="604"/>
                    </a:lnTo>
                    <a:lnTo>
                      <a:pt x="1848" y="1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sz="1977"/>
              </a:p>
            </p:txBody>
          </p:sp>
        </p:grpSp>
        <p:grpSp>
          <p:nvGrpSpPr>
            <p:cNvPr id="30745" name="Group 11"/>
            <p:cNvGrpSpPr>
              <a:grpSpLocks/>
            </p:cNvGrpSpPr>
            <p:nvPr/>
          </p:nvGrpSpPr>
          <p:grpSpPr bwMode="auto">
            <a:xfrm>
              <a:off x="7988" y="1654"/>
              <a:ext cx="2" cy="156"/>
              <a:chOff x="7988" y="1654"/>
              <a:chExt cx="2" cy="156"/>
            </a:xfrm>
          </p:grpSpPr>
          <p:sp>
            <p:nvSpPr>
              <p:cNvPr id="30750" name="Freeform 12"/>
              <p:cNvSpPr>
                <a:spLocks/>
              </p:cNvSpPr>
              <p:nvPr/>
            </p:nvSpPr>
            <p:spPr bwMode="auto">
              <a:xfrm>
                <a:off x="7988" y="1654"/>
                <a:ext cx="2" cy="156"/>
              </a:xfrm>
              <a:custGeom>
                <a:avLst/>
                <a:gdLst>
                  <a:gd name="T0" fmla="*/ 0 w 2"/>
                  <a:gd name="T1" fmla="*/ 1654 h 156"/>
                  <a:gd name="T2" fmla="*/ 0 w 2"/>
                  <a:gd name="T3" fmla="*/ 1810 h 156"/>
                  <a:gd name="T4" fmla="*/ 0 60000 65536"/>
                  <a:gd name="T5" fmla="*/ 0 60000 65536"/>
                </a:gdLst>
                <a:ahLst/>
                <a:cxnLst>
                  <a:cxn ang="T4">
                    <a:pos x="T0" y="T1"/>
                  </a:cxn>
                  <a:cxn ang="T5">
                    <a:pos x="T2" y="T3"/>
                  </a:cxn>
                </a:cxnLst>
                <a:rect l="0" t="0" r="r" b="b"/>
                <a:pathLst>
                  <a:path w="2" h="156">
                    <a:moveTo>
                      <a:pt x="0" y="0"/>
                    </a:moveTo>
                    <a:lnTo>
                      <a:pt x="0" y="156"/>
                    </a:lnTo>
                  </a:path>
                </a:pathLst>
              </a:custGeom>
              <a:noFill/>
              <a:ln w="25984">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sz="1977"/>
              </a:p>
            </p:txBody>
          </p:sp>
        </p:grpSp>
        <p:grpSp>
          <p:nvGrpSpPr>
            <p:cNvPr id="30746" name="Group 7"/>
            <p:cNvGrpSpPr>
              <a:grpSpLocks/>
            </p:cNvGrpSpPr>
            <p:nvPr/>
          </p:nvGrpSpPr>
          <p:grpSpPr bwMode="auto">
            <a:xfrm>
              <a:off x="476" y="1654"/>
              <a:ext cx="8790" cy="1764"/>
              <a:chOff x="476" y="1654"/>
              <a:chExt cx="8790" cy="1764"/>
            </a:xfrm>
          </p:grpSpPr>
          <p:sp>
            <p:nvSpPr>
              <p:cNvPr id="30747" name="Freeform 10"/>
              <p:cNvSpPr>
                <a:spLocks/>
              </p:cNvSpPr>
              <p:nvPr/>
            </p:nvSpPr>
            <p:spPr bwMode="auto">
              <a:xfrm>
                <a:off x="8174" y="1654"/>
                <a:ext cx="2" cy="156"/>
              </a:xfrm>
              <a:custGeom>
                <a:avLst/>
                <a:gdLst>
                  <a:gd name="T0" fmla="*/ 0 w 2"/>
                  <a:gd name="T1" fmla="*/ 1654 h 156"/>
                  <a:gd name="T2" fmla="*/ 0 w 2"/>
                  <a:gd name="T3" fmla="*/ 1810 h 156"/>
                  <a:gd name="T4" fmla="*/ 0 60000 65536"/>
                  <a:gd name="T5" fmla="*/ 0 60000 65536"/>
                </a:gdLst>
                <a:ahLst/>
                <a:cxnLst>
                  <a:cxn ang="T4">
                    <a:pos x="T0" y="T1"/>
                  </a:cxn>
                  <a:cxn ang="T5">
                    <a:pos x="T2" y="T3"/>
                  </a:cxn>
                </a:cxnLst>
                <a:rect l="0" t="0" r="r" b="b"/>
                <a:pathLst>
                  <a:path w="2" h="156">
                    <a:moveTo>
                      <a:pt x="0" y="0"/>
                    </a:moveTo>
                    <a:lnTo>
                      <a:pt x="0" y="156"/>
                    </a:lnTo>
                  </a:path>
                </a:pathLst>
              </a:custGeom>
              <a:noFill/>
              <a:ln w="25972">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sz="1977"/>
              </a:p>
            </p:txBody>
          </p:sp>
          <p:sp>
            <p:nvSpPr>
              <p:cNvPr id="30748" name="Text Box 9"/>
              <p:cNvSpPr txBox="1">
                <a:spLocks noChangeArrowheads="1"/>
              </p:cNvSpPr>
              <p:nvPr/>
            </p:nvSpPr>
            <p:spPr bwMode="auto">
              <a:xfrm>
                <a:off x="476" y="2685"/>
                <a:ext cx="3106" cy="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en-US" sz="1200" b="1" dirty="0">
                    <a:solidFill>
                      <a:srgbClr val="FFFFFF"/>
                    </a:solidFill>
                  </a:rPr>
                  <a:t>A. Discovery, development</a:t>
                </a:r>
                <a:endParaRPr lang="en-US" altLang="en-US" sz="1200" dirty="0"/>
              </a:p>
              <a:p>
                <a:r>
                  <a:rPr lang="en-US" altLang="en-US" sz="1200" b="1" dirty="0">
                    <a:solidFill>
                      <a:srgbClr val="FFFFFF"/>
                    </a:solidFill>
                  </a:rPr>
                  <a:t>and rapid uptake of new tools, interventions and strategies</a:t>
                </a:r>
                <a:endParaRPr lang="en-US" altLang="en-US" sz="1200" dirty="0"/>
              </a:p>
            </p:txBody>
          </p:sp>
          <p:sp>
            <p:nvSpPr>
              <p:cNvPr id="30749" name="Text Box 8"/>
              <p:cNvSpPr txBox="1">
                <a:spLocks noChangeArrowheads="1"/>
              </p:cNvSpPr>
              <p:nvPr/>
            </p:nvSpPr>
            <p:spPr bwMode="auto">
              <a:xfrm>
                <a:off x="6171" y="2738"/>
                <a:ext cx="3095" cy="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en-US" sz="1200" b="1" dirty="0">
                    <a:solidFill>
                      <a:srgbClr val="FFFFFF"/>
                    </a:solidFill>
                  </a:rPr>
                  <a:t>B. Research to optimize</a:t>
                </a:r>
                <a:endParaRPr lang="en-US" altLang="en-US" sz="1200" dirty="0"/>
              </a:p>
              <a:p>
                <a:r>
                  <a:rPr lang="en-US" altLang="en-US" sz="1200" b="1" dirty="0">
                    <a:solidFill>
                      <a:srgbClr val="FFFFFF"/>
                    </a:solidFill>
                  </a:rPr>
                  <a:t>implementation and impact; and promote innovations</a:t>
                </a:r>
                <a:endParaRPr lang="en-US" altLang="en-US" sz="1200" dirty="0"/>
              </a:p>
            </p:txBody>
          </p:sp>
        </p:grpSp>
      </p:grpSp>
    </p:spTree>
    <p:extLst>
      <p:ext uri="{BB962C8B-B14F-4D97-AF65-F5344CB8AC3E}">
        <p14:creationId xmlns:p14="http://schemas.microsoft.com/office/powerpoint/2010/main" val="17960936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7796" y="889428"/>
            <a:ext cx="7700264" cy="1013130"/>
          </a:xfrm>
        </p:spPr>
        <p:txBody>
          <a:bodyPr>
            <a:noAutofit/>
          </a:bodyPr>
          <a:lstStyle/>
          <a:p>
            <a:pPr>
              <a:defRPr/>
            </a:pPr>
            <a:r>
              <a:rPr lang="en-GB" altLang="en-US" dirty="0"/>
              <a:t>FRAMEWORK OF INDICATORS AND TARGETS FOR GUIDING LABORATORY STRENGTHENING UNDER END TB STRATEGY </a:t>
            </a:r>
            <a:endParaRPr lang="en-US" dirty="0"/>
          </a:p>
        </p:txBody>
      </p:sp>
      <p:sp>
        <p:nvSpPr>
          <p:cNvPr id="31747" name="Content Placeholder 2"/>
          <p:cNvSpPr>
            <a:spLocks noGrp="1"/>
          </p:cNvSpPr>
          <p:nvPr>
            <p:ph sz="quarter" idx="4294967295"/>
          </p:nvPr>
        </p:nvSpPr>
        <p:spPr>
          <a:xfrm>
            <a:off x="1087796" y="2311737"/>
            <a:ext cx="5343689" cy="4490207"/>
          </a:xfrm>
          <a:prstGeom prst="rect">
            <a:avLst/>
          </a:prstGeom>
        </p:spPr>
        <p:txBody>
          <a:bodyPr/>
          <a:lstStyle/>
          <a:p>
            <a:pPr marL="0" indent="0">
              <a:buClr>
                <a:srgbClr val="31B6FD"/>
              </a:buClr>
              <a:buNone/>
            </a:pPr>
            <a:r>
              <a:rPr lang="en-US" altLang="en-US" sz="2000" dirty="0" smtClean="0">
                <a:solidFill>
                  <a:schemeClr val="tx1">
                    <a:lumMod val="65000"/>
                    <a:lumOff val="35000"/>
                  </a:schemeClr>
                </a:solidFill>
              </a:rPr>
              <a:t>O</a:t>
            </a:r>
            <a:r>
              <a:rPr altLang="en-US" sz="2000" dirty="0" smtClean="0">
                <a:solidFill>
                  <a:schemeClr val="tx1">
                    <a:lumMod val="65000"/>
                    <a:lumOff val="35000"/>
                  </a:schemeClr>
                </a:solidFill>
              </a:rPr>
              <a:t>bjectives </a:t>
            </a:r>
            <a:r>
              <a:rPr altLang="en-US" sz="2000" dirty="0">
                <a:solidFill>
                  <a:schemeClr val="tx1">
                    <a:lumMod val="65000"/>
                    <a:lumOff val="35000"/>
                  </a:schemeClr>
                </a:solidFill>
              </a:rPr>
              <a:t>for TB diagnostic services:</a:t>
            </a:r>
          </a:p>
          <a:p>
            <a:r>
              <a:rPr lang="en-US" altLang="en-US" sz="2000" dirty="0" smtClean="0">
                <a:solidFill>
                  <a:schemeClr val="tx1">
                    <a:lumMod val="65000"/>
                    <a:lumOff val="35000"/>
                  </a:schemeClr>
                </a:solidFill>
              </a:rPr>
              <a:t>Objective </a:t>
            </a:r>
            <a:r>
              <a:rPr lang="en-US" altLang="en-US" sz="2000" dirty="0">
                <a:solidFill>
                  <a:schemeClr val="tx1">
                    <a:lumMod val="65000"/>
                    <a:lumOff val="35000"/>
                  </a:schemeClr>
                </a:solidFill>
              </a:rPr>
              <a:t>1: Increase access to rapid and accurate detection of TB</a:t>
            </a:r>
          </a:p>
          <a:p>
            <a:r>
              <a:rPr lang="en-US" altLang="en-US" sz="2000" dirty="0" smtClean="0">
                <a:solidFill>
                  <a:schemeClr val="tx1">
                    <a:lumMod val="65000"/>
                    <a:lumOff val="35000"/>
                  </a:schemeClr>
                </a:solidFill>
              </a:rPr>
              <a:t>Objective </a:t>
            </a:r>
            <a:r>
              <a:rPr lang="en-US" altLang="en-US" sz="2000" dirty="0">
                <a:solidFill>
                  <a:schemeClr val="tx1">
                    <a:lumMod val="65000"/>
                    <a:lumOff val="35000"/>
                  </a:schemeClr>
                </a:solidFill>
              </a:rPr>
              <a:t>2: Reach universal access to DST</a:t>
            </a:r>
          </a:p>
          <a:p>
            <a:r>
              <a:rPr lang="en-US" altLang="en-US" sz="2000" dirty="0" smtClean="0">
                <a:solidFill>
                  <a:schemeClr val="tx1">
                    <a:lumMod val="65000"/>
                    <a:lumOff val="35000"/>
                  </a:schemeClr>
                </a:solidFill>
              </a:rPr>
              <a:t>Objective </a:t>
            </a:r>
            <a:r>
              <a:rPr lang="en-US" altLang="en-US" sz="2000" dirty="0">
                <a:solidFill>
                  <a:schemeClr val="tx1">
                    <a:lumMod val="65000"/>
                    <a:lumOff val="35000"/>
                  </a:schemeClr>
                </a:solidFill>
              </a:rPr>
              <a:t>3: Strengthen quality of laboratory </a:t>
            </a:r>
            <a:r>
              <a:rPr lang="en-US" altLang="en-US" sz="2000" dirty="0" smtClean="0">
                <a:solidFill>
                  <a:schemeClr val="tx1">
                    <a:lumMod val="65000"/>
                    <a:lumOff val="35000"/>
                  </a:schemeClr>
                </a:solidFill>
              </a:rPr>
              <a:t>services</a:t>
            </a:r>
            <a:endParaRPr lang="en-US" altLang="en-US" sz="2000" dirty="0">
              <a:solidFill>
                <a:schemeClr val="tx1">
                  <a:lumMod val="65000"/>
                  <a:lumOff val="35000"/>
                </a:schemeClr>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4231" y="2311737"/>
            <a:ext cx="3018853" cy="4276427"/>
          </a:xfrm>
          <a:prstGeom prst="rect">
            <a:avLst/>
          </a:prstGeom>
        </p:spPr>
      </p:pic>
    </p:spTree>
    <p:extLst>
      <p:ext uri="{BB962C8B-B14F-4D97-AF65-F5344CB8AC3E}">
        <p14:creationId xmlns:p14="http://schemas.microsoft.com/office/powerpoint/2010/main" val="19152450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1218" y="837378"/>
            <a:ext cx="7565252" cy="1013130"/>
          </a:xfrm>
        </p:spPr>
        <p:txBody>
          <a:bodyPr>
            <a:noAutofit/>
          </a:bodyPr>
          <a:lstStyle/>
          <a:p>
            <a:pPr>
              <a:defRPr/>
            </a:pPr>
            <a:r>
              <a:rPr lang="en-US" dirty="0" smtClean="0"/>
              <a:t>FOCUS AREAS FOR TB LAB STRENGTHENING</a:t>
            </a:r>
            <a:endParaRPr lang="en-US" dirty="0"/>
          </a:p>
        </p:txBody>
      </p:sp>
      <p:sp>
        <p:nvSpPr>
          <p:cNvPr id="32771" name="Content Placeholder 2"/>
          <p:cNvSpPr>
            <a:spLocks noGrp="1"/>
          </p:cNvSpPr>
          <p:nvPr>
            <p:ph sz="quarter" idx="4294967295"/>
          </p:nvPr>
        </p:nvSpPr>
        <p:spPr>
          <a:xfrm>
            <a:off x="1241218" y="1992618"/>
            <a:ext cx="7565252" cy="4490207"/>
          </a:xfrm>
          <a:prstGeom prst="rect">
            <a:avLst/>
          </a:prstGeom>
        </p:spPr>
        <p:txBody>
          <a:bodyPr/>
          <a:lstStyle/>
          <a:p>
            <a:r>
              <a:rPr altLang="en-US" sz="2000" dirty="0">
                <a:solidFill>
                  <a:schemeClr val="tx1">
                    <a:lumMod val="65000"/>
                    <a:lumOff val="35000"/>
                  </a:schemeClr>
                </a:solidFill>
              </a:rPr>
              <a:t>Use of WHO-recommended rapid diagnostics* (WRD) as initial diagnostic test for all people with signs and symptoms of </a:t>
            </a:r>
            <a:r>
              <a:rPr altLang="en-US" sz="2000" dirty="0" smtClean="0">
                <a:solidFill>
                  <a:schemeClr val="tx1">
                    <a:lumMod val="65000"/>
                    <a:lumOff val="35000"/>
                  </a:schemeClr>
                </a:solidFill>
              </a:rPr>
              <a:t>TB</a:t>
            </a:r>
            <a:endParaRPr lang="en-US" altLang="en-US" sz="2000" dirty="0" smtClean="0">
              <a:solidFill>
                <a:schemeClr val="tx1">
                  <a:lumMod val="65000"/>
                  <a:lumOff val="35000"/>
                </a:schemeClr>
              </a:solidFill>
            </a:endParaRPr>
          </a:p>
          <a:p>
            <a:r>
              <a:rPr lang="en-US" altLang="en-US" sz="2000" dirty="0">
                <a:solidFill>
                  <a:schemeClr val="tx1">
                    <a:lumMod val="65000"/>
                    <a:lumOff val="35000"/>
                  </a:schemeClr>
                </a:solidFill>
              </a:rPr>
              <a:t>Universal access to DST</a:t>
            </a:r>
          </a:p>
          <a:p>
            <a:r>
              <a:rPr altLang="en-US" sz="2000" dirty="0" smtClean="0">
                <a:solidFill>
                  <a:schemeClr val="tx1">
                    <a:lumMod val="65000"/>
                    <a:lumOff val="35000"/>
                  </a:schemeClr>
                </a:solidFill>
              </a:rPr>
              <a:t>Access </a:t>
            </a:r>
            <a:r>
              <a:rPr altLang="en-US" sz="2000" dirty="0">
                <a:solidFill>
                  <a:schemeClr val="tx1">
                    <a:lumMod val="65000"/>
                    <a:lumOff val="35000"/>
                  </a:schemeClr>
                </a:solidFill>
              </a:rPr>
              <a:t>to diagnostic and follow up tests free-of-charge for all people with TB</a:t>
            </a:r>
          </a:p>
          <a:p>
            <a:endParaRPr altLang="en-US" sz="2000" dirty="0">
              <a:solidFill>
                <a:schemeClr val="tx1">
                  <a:lumMod val="65000"/>
                  <a:lumOff val="35000"/>
                </a:schemeClr>
              </a:solidFill>
            </a:endParaRPr>
          </a:p>
          <a:p>
            <a:pPr>
              <a:buFont typeface="Arial" charset="0"/>
              <a:buNone/>
            </a:pPr>
            <a:endParaRPr altLang="en-US" sz="2000" dirty="0">
              <a:solidFill>
                <a:schemeClr val="tx1">
                  <a:lumMod val="65000"/>
                  <a:lumOff val="35000"/>
                </a:schemeClr>
              </a:solidFill>
            </a:endParaRPr>
          </a:p>
        </p:txBody>
      </p:sp>
      <p:sp>
        <p:nvSpPr>
          <p:cNvPr id="3" name="TextBox 2"/>
          <p:cNvSpPr txBox="1"/>
          <p:nvPr/>
        </p:nvSpPr>
        <p:spPr>
          <a:xfrm>
            <a:off x="5691515" y="6767046"/>
            <a:ext cx="3114955" cy="430887"/>
          </a:xfrm>
          <a:prstGeom prst="rect">
            <a:avLst/>
          </a:prstGeom>
          <a:noFill/>
        </p:spPr>
        <p:txBody>
          <a:bodyPr wrap="none" rtlCol="0">
            <a:spAutoFit/>
          </a:bodyPr>
          <a:lstStyle/>
          <a:p>
            <a:r>
              <a:rPr lang="en-US" altLang="en-US" sz="1000" i="1" dirty="0">
                <a:solidFill>
                  <a:srgbClr val="DC1F26"/>
                </a:solidFill>
              </a:rPr>
              <a:t>* WRDs employ molecular techniques for detection of TB</a:t>
            </a:r>
          </a:p>
          <a:p>
            <a:endParaRPr lang="en-GB" sz="1200" dirty="0">
              <a:solidFill>
                <a:srgbClr val="DC1F26"/>
              </a:solidFill>
            </a:endParaRPr>
          </a:p>
        </p:txBody>
      </p:sp>
    </p:spTree>
    <p:extLst>
      <p:ext uri="{BB962C8B-B14F-4D97-AF65-F5344CB8AC3E}">
        <p14:creationId xmlns:p14="http://schemas.microsoft.com/office/powerpoint/2010/main" val="8915570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4936" y="797374"/>
            <a:ext cx="7606082" cy="1013130"/>
          </a:xfrm>
        </p:spPr>
        <p:txBody>
          <a:bodyPr>
            <a:noAutofit/>
          </a:bodyPr>
          <a:lstStyle/>
          <a:p>
            <a:pPr>
              <a:defRPr/>
            </a:pPr>
            <a:r>
              <a:rPr lang="en-US" dirty="0" smtClean="0"/>
              <a:t>FOCUS AREAS FOR TB LAB STRENGTHENING</a:t>
            </a:r>
            <a:endParaRPr lang="en-US" dirty="0"/>
          </a:p>
        </p:txBody>
      </p:sp>
      <p:sp>
        <p:nvSpPr>
          <p:cNvPr id="34819" name="Content Placeholder 2"/>
          <p:cNvSpPr>
            <a:spLocks noGrp="1"/>
          </p:cNvSpPr>
          <p:nvPr>
            <p:ph sz="quarter" idx="4294967295"/>
          </p:nvPr>
        </p:nvSpPr>
        <p:spPr>
          <a:xfrm>
            <a:off x="1224936" y="2004891"/>
            <a:ext cx="7563123" cy="4490207"/>
          </a:xfrm>
          <a:prstGeom prst="rect">
            <a:avLst/>
          </a:prstGeom>
        </p:spPr>
        <p:txBody>
          <a:bodyPr/>
          <a:lstStyle/>
          <a:p>
            <a:r>
              <a:rPr lang="en-US" altLang="en-US" sz="2000" dirty="0">
                <a:solidFill>
                  <a:schemeClr val="tx1">
                    <a:lumMod val="65000"/>
                    <a:lumOff val="35000"/>
                  </a:schemeClr>
                </a:solidFill>
              </a:rPr>
              <a:t>Use of data connectivity systems to transmit results</a:t>
            </a:r>
          </a:p>
          <a:p>
            <a:r>
              <a:rPr altLang="en-US" sz="2000" dirty="0" smtClean="0">
                <a:solidFill>
                  <a:schemeClr val="tx1">
                    <a:lumMod val="65000"/>
                    <a:lumOff val="35000"/>
                  </a:schemeClr>
                </a:solidFill>
              </a:rPr>
              <a:t>Use </a:t>
            </a:r>
            <a:r>
              <a:rPr altLang="en-US" sz="2000" dirty="0">
                <a:solidFill>
                  <a:schemeClr val="tx1">
                    <a:lumMod val="65000"/>
                    <a:lumOff val="35000"/>
                  </a:schemeClr>
                </a:solidFill>
              </a:rPr>
              <a:t>of external quality assurance (EQA) and performance indicator monitoring for all TB diagnostics</a:t>
            </a:r>
          </a:p>
          <a:p>
            <a:r>
              <a:rPr altLang="en-US" sz="2000" dirty="0" smtClean="0">
                <a:solidFill>
                  <a:schemeClr val="tx1">
                    <a:lumMod val="65000"/>
                    <a:lumOff val="35000"/>
                  </a:schemeClr>
                </a:solidFill>
              </a:rPr>
              <a:t>Implementation </a:t>
            </a:r>
            <a:r>
              <a:rPr altLang="en-US" sz="2000" dirty="0">
                <a:solidFill>
                  <a:schemeClr val="tx1">
                    <a:lumMod val="65000"/>
                    <a:lumOff val="35000"/>
                  </a:schemeClr>
                </a:solidFill>
              </a:rPr>
              <a:t>of quality management systems (QMS) at culture/DST labs and accreditation of National TB Reference Laboratories (NTRLs</a:t>
            </a:r>
            <a:r>
              <a:rPr altLang="en-US" sz="2000" dirty="0" smtClean="0">
                <a:solidFill>
                  <a:schemeClr val="tx1">
                    <a:lumMod val="65000"/>
                    <a:lumOff val="35000"/>
                  </a:schemeClr>
                </a:solidFill>
              </a:rPr>
              <a:t>)</a:t>
            </a:r>
            <a:endParaRPr lang="en-US" altLang="en-US" sz="2000" dirty="0" smtClean="0">
              <a:solidFill>
                <a:schemeClr val="tx1">
                  <a:lumMod val="65000"/>
                  <a:lumOff val="35000"/>
                </a:schemeClr>
              </a:solidFill>
            </a:endParaRPr>
          </a:p>
          <a:p>
            <a:r>
              <a:rPr lang="en-US" altLang="en-US" sz="2000" dirty="0" smtClean="0">
                <a:solidFill>
                  <a:schemeClr val="tx1">
                    <a:lumMod val="65000"/>
                    <a:lumOff val="35000"/>
                  </a:schemeClr>
                </a:solidFill>
              </a:rPr>
              <a:t>Implementation of new technologies for early TB diagnosis</a:t>
            </a:r>
            <a:endParaRPr altLang="en-US" sz="2000" dirty="0">
              <a:solidFill>
                <a:schemeClr val="tx1">
                  <a:lumMod val="65000"/>
                  <a:lumOff val="35000"/>
                </a:schemeClr>
              </a:solidFill>
            </a:endParaRPr>
          </a:p>
        </p:txBody>
      </p:sp>
    </p:spTree>
    <p:extLst>
      <p:ext uri="{BB962C8B-B14F-4D97-AF65-F5344CB8AC3E}">
        <p14:creationId xmlns:p14="http://schemas.microsoft.com/office/powerpoint/2010/main" val="10020479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4412" y="832240"/>
            <a:ext cx="9039701" cy="1013130"/>
          </a:xfrm>
        </p:spPr>
        <p:txBody>
          <a:bodyPr>
            <a:noAutofit/>
          </a:bodyPr>
          <a:lstStyle/>
          <a:p>
            <a:pPr>
              <a:defRPr/>
            </a:pPr>
            <a:r>
              <a:rPr lang="en-US" dirty="0" smtClean="0"/>
              <a:t>WHO POLICIES / REPORTS ON TB DIAGNOSTICS</a:t>
            </a:r>
            <a:endParaRPr lang="en-US" dirty="0"/>
          </a:p>
        </p:txBody>
      </p:sp>
      <p:pic>
        <p:nvPicPr>
          <p:cNvPr id="36868"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t="11212"/>
          <a:stretch/>
        </p:blipFill>
        <p:spPr bwMode="auto">
          <a:xfrm>
            <a:off x="6339852" y="2106270"/>
            <a:ext cx="2520000" cy="3390157"/>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a:spLocks noChangeArrowheads="1"/>
          </p:cNvSpPr>
          <p:nvPr/>
        </p:nvSpPr>
        <p:spPr bwMode="auto">
          <a:xfrm>
            <a:off x="6238967" y="5685795"/>
            <a:ext cx="262088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en-US" sz="1600" dirty="0">
                <a:solidFill>
                  <a:schemeClr val="tx2"/>
                </a:solidFill>
                <a:latin typeface="Trebuchet MS" charset="0"/>
                <a:ea typeface="Trebuchet MS" charset="0"/>
                <a:cs typeface="Trebuchet MS" charset="0"/>
              </a:rPr>
              <a:t>Loop-mediated isothermal amplification (TB-LAMP) for diagnosis of pulmonary TB </a:t>
            </a:r>
            <a:r>
              <a:rPr lang="en-US" altLang="en-US" sz="1600" b="1" dirty="0">
                <a:solidFill>
                  <a:schemeClr val="tx2"/>
                </a:solidFill>
                <a:latin typeface="Trebuchet MS" charset="0"/>
                <a:ea typeface="Trebuchet MS" charset="0"/>
                <a:cs typeface="Trebuchet MS" charset="0"/>
              </a:rPr>
              <a:t>[2016</a:t>
            </a:r>
            <a:r>
              <a:rPr lang="en-US" altLang="en-US" sz="1600" b="1" dirty="0" smtClean="0">
                <a:solidFill>
                  <a:schemeClr val="tx2"/>
                </a:solidFill>
                <a:latin typeface="Trebuchet MS" charset="0"/>
                <a:ea typeface="Trebuchet MS" charset="0"/>
                <a:cs typeface="Trebuchet MS" charset="0"/>
              </a:rPr>
              <a:t>]*</a:t>
            </a:r>
            <a:endParaRPr lang="en-US" altLang="en-US" sz="1600" b="1" dirty="0">
              <a:solidFill>
                <a:schemeClr val="tx2"/>
              </a:solidFill>
              <a:latin typeface="Trebuchet MS" charset="0"/>
              <a:ea typeface="Trebuchet MS" charset="0"/>
              <a:cs typeface="Trebuchet MS" charset="0"/>
            </a:endParaRPr>
          </a:p>
        </p:txBody>
      </p:sp>
      <p:sp>
        <p:nvSpPr>
          <p:cNvPr id="5" name="Rectangle 4"/>
          <p:cNvSpPr/>
          <p:nvPr/>
        </p:nvSpPr>
        <p:spPr>
          <a:xfrm>
            <a:off x="3920944" y="6763013"/>
            <a:ext cx="5019675" cy="261610"/>
          </a:xfrm>
          <a:prstGeom prst="rect">
            <a:avLst/>
          </a:prstGeom>
        </p:spPr>
        <p:txBody>
          <a:bodyPr>
            <a:spAutoFit/>
          </a:bodyPr>
          <a:lstStyle/>
          <a:p>
            <a:pPr algn="r"/>
            <a:r>
              <a:rPr lang="en-GB" sz="1100" u="sng" dirty="0" smtClean="0">
                <a:solidFill>
                  <a:srgbClr val="DC1F26"/>
                </a:solidFill>
              </a:rPr>
              <a:t>* http</a:t>
            </a:r>
            <a:r>
              <a:rPr lang="en-GB" sz="1100" u="sng" dirty="0">
                <a:solidFill>
                  <a:srgbClr val="DC1F26"/>
                </a:solidFill>
              </a:rPr>
              <a:t>://</a:t>
            </a:r>
            <a:r>
              <a:rPr lang="en-GB" sz="1100" u="sng" dirty="0" err="1">
                <a:solidFill>
                  <a:srgbClr val="DC1F26"/>
                </a:solidFill>
              </a:rPr>
              <a:t>www.who.int</a:t>
            </a:r>
            <a:r>
              <a:rPr lang="en-GB" sz="1100" u="sng" dirty="0">
                <a:solidFill>
                  <a:srgbClr val="DC1F26"/>
                </a:solidFill>
              </a:rPr>
              <a:t>/publications/guidelines/tuberculosis/</a:t>
            </a:r>
            <a:r>
              <a:rPr lang="en-GB" sz="1100" u="sng" dirty="0" err="1">
                <a:solidFill>
                  <a:srgbClr val="DC1F26"/>
                </a:solidFill>
              </a:rPr>
              <a:t>en</a:t>
            </a:r>
            <a:r>
              <a:rPr lang="en-GB" sz="1100" u="sng" dirty="0">
                <a:solidFill>
                  <a:srgbClr val="DC1F26"/>
                </a:solidFill>
              </a:rPr>
              <a:t>/</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1013" y="2106405"/>
            <a:ext cx="2525411" cy="3389888"/>
          </a:xfrm>
          <a:prstGeom prst="rect">
            <a:avLst/>
          </a:prstGeom>
          <a:ln>
            <a:noFill/>
          </a:ln>
          <a:effectLst>
            <a:outerShdw blurRad="292100" dist="139700" dir="2700000" algn="tl" rotWithShape="0">
              <a:srgbClr val="333333">
                <a:alpha val="65000"/>
              </a:srgbClr>
            </a:outerShdw>
          </a:effectLst>
        </p:spPr>
      </p:pic>
      <p:sp>
        <p:nvSpPr>
          <p:cNvPr id="7" name="TextBox 6"/>
          <p:cNvSpPr txBox="1">
            <a:spLocks noChangeArrowheads="1"/>
          </p:cNvSpPr>
          <p:nvPr/>
        </p:nvSpPr>
        <p:spPr bwMode="auto">
          <a:xfrm>
            <a:off x="1073275" y="5757328"/>
            <a:ext cx="26208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en-US" sz="1600" dirty="0" smtClean="0">
                <a:solidFill>
                  <a:schemeClr val="tx2"/>
                </a:solidFill>
                <a:latin typeface="Trebuchet MS" charset="0"/>
                <a:ea typeface="Trebuchet MS" charset="0"/>
                <a:cs typeface="Trebuchet MS" charset="0"/>
              </a:rPr>
              <a:t>Non-inferiority of Xpert Ultra </a:t>
            </a:r>
            <a:r>
              <a:rPr lang="en-US" altLang="en-US" sz="1600" b="1" dirty="0">
                <a:solidFill>
                  <a:schemeClr val="tx2"/>
                </a:solidFill>
                <a:latin typeface="Trebuchet MS" charset="0"/>
                <a:ea typeface="Trebuchet MS" charset="0"/>
                <a:cs typeface="Trebuchet MS" charset="0"/>
              </a:rPr>
              <a:t>[</a:t>
            </a:r>
            <a:r>
              <a:rPr lang="en-US" altLang="en-US" sz="1600" b="1" dirty="0" smtClean="0">
                <a:solidFill>
                  <a:schemeClr val="tx2"/>
                </a:solidFill>
                <a:latin typeface="Trebuchet MS" charset="0"/>
                <a:ea typeface="Trebuchet MS" charset="0"/>
                <a:cs typeface="Trebuchet MS" charset="0"/>
              </a:rPr>
              <a:t>2017]*</a:t>
            </a:r>
            <a:endParaRPr lang="en-US" altLang="en-US" sz="1600" b="1" dirty="0">
              <a:solidFill>
                <a:schemeClr val="tx2"/>
              </a:solidFill>
              <a:latin typeface="Trebuchet MS" charset="0"/>
              <a:ea typeface="Trebuchet MS" charset="0"/>
              <a:cs typeface="Trebuchet MS" charset="0"/>
            </a:endParaRPr>
          </a:p>
        </p:txBody>
      </p:sp>
    </p:spTree>
    <p:extLst>
      <p:ext uri="{BB962C8B-B14F-4D97-AF65-F5344CB8AC3E}">
        <p14:creationId xmlns:p14="http://schemas.microsoft.com/office/powerpoint/2010/main" val="10940964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4412" y="832240"/>
            <a:ext cx="9039701" cy="1013130"/>
          </a:xfrm>
        </p:spPr>
        <p:txBody>
          <a:bodyPr>
            <a:noAutofit/>
          </a:bodyPr>
          <a:lstStyle/>
          <a:p>
            <a:pPr>
              <a:defRPr/>
            </a:pPr>
            <a:r>
              <a:rPr lang="en-US" dirty="0" smtClean="0"/>
              <a:t>WHO POLICIES / REPORTS ON TB DIAGNOSTICS</a:t>
            </a:r>
            <a:endParaRPr lang="en-US" dirty="0"/>
          </a:p>
        </p:txBody>
      </p:sp>
      <p:pic>
        <p:nvPicPr>
          <p:cNvPr id="36869"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t="11559"/>
          <a:stretch/>
        </p:blipFill>
        <p:spPr bwMode="auto">
          <a:xfrm>
            <a:off x="1588870" y="1957675"/>
            <a:ext cx="2520000" cy="3394901"/>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6870" name="TextBox 6"/>
          <p:cNvSpPr txBox="1">
            <a:spLocks noChangeArrowheads="1"/>
          </p:cNvSpPr>
          <p:nvPr/>
        </p:nvSpPr>
        <p:spPr bwMode="auto">
          <a:xfrm>
            <a:off x="1503730" y="5421042"/>
            <a:ext cx="2530209"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en-US" sz="1600" dirty="0">
                <a:solidFill>
                  <a:schemeClr val="tx1">
                    <a:lumMod val="65000"/>
                    <a:lumOff val="35000"/>
                  </a:schemeClr>
                </a:solidFill>
                <a:latin typeface="Trebuchet MS" charset="0"/>
                <a:ea typeface="Trebuchet MS" charset="0"/>
                <a:cs typeface="Trebuchet MS" charset="0"/>
              </a:rPr>
              <a:t>Molecular line probe assays for detection of resistance to second  line drugs </a:t>
            </a:r>
            <a:r>
              <a:rPr lang="en-US" altLang="en-US" sz="1600" b="1" dirty="0">
                <a:solidFill>
                  <a:schemeClr val="tx1">
                    <a:lumMod val="65000"/>
                    <a:lumOff val="35000"/>
                  </a:schemeClr>
                </a:solidFill>
                <a:latin typeface="Trebuchet MS" charset="0"/>
                <a:ea typeface="Trebuchet MS" charset="0"/>
                <a:cs typeface="Trebuchet MS" charset="0"/>
              </a:rPr>
              <a:t>[2016</a:t>
            </a:r>
            <a:r>
              <a:rPr lang="en-US" altLang="en-US" sz="1600" b="1" dirty="0" smtClean="0">
                <a:solidFill>
                  <a:schemeClr val="tx1">
                    <a:lumMod val="65000"/>
                    <a:lumOff val="35000"/>
                  </a:schemeClr>
                </a:solidFill>
                <a:latin typeface="Trebuchet MS" charset="0"/>
                <a:ea typeface="Trebuchet MS" charset="0"/>
                <a:cs typeface="Trebuchet MS" charset="0"/>
              </a:rPr>
              <a:t>]*</a:t>
            </a:r>
            <a:endParaRPr lang="en-US" altLang="en-US" sz="1600" b="1" dirty="0">
              <a:solidFill>
                <a:schemeClr val="tx1">
                  <a:lumMod val="65000"/>
                  <a:lumOff val="35000"/>
                </a:schemeClr>
              </a:solidFill>
              <a:latin typeface="Trebuchet MS" charset="0"/>
              <a:ea typeface="Trebuchet MS" charset="0"/>
              <a:cs typeface="Trebuchet MS" charset="0"/>
            </a:endParaRPr>
          </a:p>
          <a:p>
            <a:pPr eaLnBrk="1" hangingPunct="1"/>
            <a:endParaRPr lang="en-US" altLang="en-US" sz="1600" dirty="0">
              <a:solidFill>
                <a:schemeClr val="tx1">
                  <a:lumMod val="65000"/>
                  <a:lumOff val="35000"/>
                </a:schemeClr>
              </a:solidFill>
              <a:latin typeface="Trebuchet MS" charset="0"/>
              <a:ea typeface="Trebuchet MS" charset="0"/>
              <a:cs typeface="Trebuchet MS" charset="0"/>
            </a:endParaRPr>
          </a:p>
        </p:txBody>
      </p:sp>
      <p:sp>
        <p:nvSpPr>
          <p:cNvPr id="36871" name="TextBox 7"/>
          <p:cNvSpPr txBox="1">
            <a:spLocks noChangeArrowheads="1"/>
          </p:cNvSpPr>
          <p:nvPr/>
        </p:nvSpPr>
        <p:spPr bwMode="auto">
          <a:xfrm>
            <a:off x="5649480" y="5421042"/>
            <a:ext cx="259821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en-US" sz="1600" dirty="0">
                <a:solidFill>
                  <a:schemeClr val="tx1">
                    <a:lumMod val="65000"/>
                    <a:lumOff val="35000"/>
                  </a:schemeClr>
                </a:solidFill>
                <a:latin typeface="Trebuchet MS" charset="0"/>
                <a:ea typeface="Trebuchet MS" charset="0"/>
                <a:cs typeface="Trebuchet MS" charset="0"/>
              </a:rPr>
              <a:t>Lateral flow urine lipoarabinomannan assay (LF-LAM) for the diagnosis and screening of active TB in PLHIV </a:t>
            </a:r>
            <a:r>
              <a:rPr lang="en-US" altLang="en-US" sz="1600" b="1" dirty="0">
                <a:solidFill>
                  <a:schemeClr val="tx1">
                    <a:lumMod val="65000"/>
                    <a:lumOff val="35000"/>
                  </a:schemeClr>
                </a:solidFill>
                <a:latin typeface="Trebuchet MS" charset="0"/>
                <a:ea typeface="Trebuchet MS" charset="0"/>
                <a:cs typeface="Trebuchet MS" charset="0"/>
              </a:rPr>
              <a:t>[2015</a:t>
            </a:r>
            <a:r>
              <a:rPr lang="en-US" altLang="en-US" sz="1600" b="1" dirty="0" smtClean="0">
                <a:solidFill>
                  <a:schemeClr val="tx1">
                    <a:lumMod val="65000"/>
                    <a:lumOff val="35000"/>
                  </a:schemeClr>
                </a:solidFill>
                <a:latin typeface="Trebuchet MS" charset="0"/>
                <a:ea typeface="Trebuchet MS" charset="0"/>
                <a:cs typeface="Trebuchet MS" charset="0"/>
              </a:rPr>
              <a:t>]*</a:t>
            </a:r>
            <a:endParaRPr lang="en-US" altLang="en-US" sz="1600" b="1" dirty="0">
              <a:solidFill>
                <a:schemeClr val="tx1">
                  <a:lumMod val="65000"/>
                  <a:lumOff val="35000"/>
                </a:schemeClr>
              </a:solidFill>
              <a:latin typeface="Trebuchet MS" charset="0"/>
              <a:ea typeface="Trebuchet MS" charset="0"/>
              <a:cs typeface="Trebuchet MS" charset="0"/>
            </a:endParaRPr>
          </a:p>
          <a:p>
            <a:pPr eaLnBrk="1" hangingPunct="1"/>
            <a:endParaRPr lang="en-US" altLang="en-US" sz="1600" dirty="0">
              <a:solidFill>
                <a:schemeClr val="tx1">
                  <a:lumMod val="65000"/>
                  <a:lumOff val="35000"/>
                </a:schemeClr>
              </a:solidFill>
              <a:latin typeface="Trebuchet MS" charset="0"/>
              <a:ea typeface="Trebuchet MS" charset="0"/>
              <a:cs typeface="Trebuchet MS" charset="0"/>
            </a:endParaRPr>
          </a:p>
        </p:txBody>
      </p:sp>
      <p:pic>
        <p:nvPicPr>
          <p:cNvPr id="48136"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t="3204"/>
          <a:stretch/>
        </p:blipFill>
        <p:spPr bwMode="auto">
          <a:xfrm>
            <a:off x="5716616" y="1957675"/>
            <a:ext cx="2520000" cy="3392154"/>
          </a:xfrm>
          <a:prstGeom prst="rect">
            <a:avLst/>
          </a:prstGeom>
          <a:noFill/>
          <a:ln>
            <a:noFill/>
          </a:ln>
          <a:effectLst>
            <a:outerShdw blurRad="190500" algn="ctr"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3920944" y="6763013"/>
            <a:ext cx="5019675" cy="261610"/>
          </a:xfrm>
          <a:prstGeom prst="rect">
            <a:avLst/>
          </a:prstGeom>
        </p:spPr>
        <p:txBody>
          <a:bodyPr>
            <a:spAutoFit/>
          </a:bodyPr>
          <a:lstStyle/>
          <a:p>
            <a:pPr algn="r"/>
            <a:r>
              <a:rPr lang="en-GB" sz="1100" u="sng" dirty="0" smtClean="0">
                <a:solidFill>
                  <a:srgbClr val="DC1F26"/>
                </a:solidFill>
              </a:rPr>
              <a:t>* http</a:t>
            </a:r>
            <a:r>
              <a:rPr lang="en-GB" sz="1100" u="sng" dirty="0">
                <a:solidFill>
                  <a:srgbClr val="DC1F26"/>
                </a:solidFill>
              </a:rPr>
              <a:t>://</a:t>
            </a:r>
            <a:r>
              <a:rPr lang="en-GB" sz="1100" u="sng" dirty="0" err="1">
                <a:solidFill>
                  <a:srgbClr val="DC1F26"/>
                </a:solidFill>
              </a:rPr>
              <a:t>www.who.int</a:t>
            </a:r>
            <a:r>
              <a:rPr lang="en-GB" sz="1100" u="sng" dirty="0">
                <a:solidFill>
                  <a:srgbClr val="DC1F26"/>
                </a:solidFill>
              </a:rPr>
              <a:t>/publications/guidelines/tuberculosis/</a:t>
            </a:r>
            <a:r>
              <a:rPr lang="en-GB" sz="1100" u="sng" dirty="0" err="1">
                <a:solidFill>
                  <a:srgbClr val="DC1F26"/>
                </a:solidFill>
              </a:rPr>
              <a:t>en</a:t>
            </a:r>
            <a:r>
              <a:rPr lang="en-GB" sz="1100" u="sng" dirty="0">
                <a:solidFill>
                  <a:srgbClr val="DC1F26"/>
                </a:solidFill>
              </a:rPr>
              <a:t>/</a:t>
            </a:r>
          </a:p>
        </p:txBody>
      </p:sp>
    </p:spTree>
    <p:extLst>
      <p:ext uri="{BB962C8B-B14F-4D97-AF65-F5344CB8AC3E}">
        <p14:creationId xmlns:p14="http://schemas.microsoft.com/office/powerpoint/2010/main" val="5613199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527" y="917685"/>
            <a:ext cx="9265628" cy="1013130"/>
          </a:xfrm>
        </p:spPr>
        <p:txBody>
          <a:bodyPr>
            <a:noAutofit/>
          </a:bodyPr>
          <a:lstStyle/>
          <a:p>
            <a:pPr>
              <a:defRPr/>
            </a:pPr>
            <a:r>
              <a:rPr lang="en-US" dirty="0" smtClean="0"/>
              <a:t>WHO POLICIES ON TB DIAGNOSTICS</a:t>
            </a:r>
            <a:endParaRPr lang="en-US" dirty="0"/>
          </a:p>
        </p:txBody>
      </p:sp>
      <p:pic>
        <p:nvPicPr>
          <p:cNvPr id="4915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0908" y="1930816"/>
            <a:ext cx="2520000" cy="3375342"/>
          </a:xfrm>
          <a:prstGeom prst="rect">
            <a:avLst/>
          </a:prstGeom>
          <a:noFill/>
          <a:ln>
            <a:noFill/>
          </a:ln>
          <a:effectLst>
            <a:outerShdw blurRad="190500" algn="ctr"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892" name="Rectangle 2"/>
          <p:cNvSpPr>
            <a:spLocks noChangeArrowheads="1"/>
          </p:cNvSpPr>
          <p:nvPr/>
        </p:nvSpPr>
        <p:spPr bwMode="auto">
          <a:xfrm>
            <a:off x="1250908" y="5526680"/>
            <a:ext cx="310391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en-US" sz="1600" dirty="0">
                <a:solidFill>
                  <a:schemeClr val="tx1">
                    <a:lumMod val="65000"/>
                    <a:lumOff val="35000"/>
                  </a:schemeClr>
                </a:solidFill>
                <a:latin typeface="Trebuchet MS" charset="0"/>
                <a:ea typeface="Trebuchet MS" charset="0"/>
                <a:cs typeface="Trebuchet MS" charset="0"/>
              </a:rPr>
              <a:t>Xpert MTB/RIF for diagnosis of pulmonary and </a:t>
            </a:r>
            <a:r>
              <a:rPr lang="en-US" altLang="en-US" sz="1600" dirty="0" err="1">
                <a:solidFill>
                  <a:schemeClr val="tx1">
                    <a:lumMod val="65000"/>
                    <a:lumOff val="35000"/>
                  </a:schemeClr>
                </a:solidFill>
                <a:latin typeface="Trebuchet MS" charset="0"/>
                <a:ea typeface="Trebuchet MS" charset="0"/>
                <a:cs typeface="Trebuchet MS" charset="0"/>
              </a:rPr>
              <a:t>extrapulmonary</a:t>
            </a:r>
            <a:r>
              <a:rPr lang="en-US" altLang="en-US" sz="1600" dirty="0">
                <a:solidFill>
                  <a:schemeClr val="tx1">
                    <a:lumMod val="65000"/>
                    <a:lumOff val="35000"/>
                  </a:schemeClr>
                </a:solidFill>
                <a:latin typeface="Trebuchet MS" charset="0"/>
                <a:ea typeface="Trebuchet MS" charset="0"/>
                <a:cs typeface="Trebuchet MS" charset="0"/>
              </a:rPr>
              <a:t> TB, detection of rifampicin resistance </a:t>
            </a:r>
            <a:r>
              <a:rPr lang="en-US" altLang="en-US" sz="1600" b="1" dirty="0" smtClean="0">
                <a:solidFill>
                  <a:schemeClr val="tx1">
                    <a:lumMod val="65000"/>
                    <a:lumOff val="35000"/>
                  </a:schemeClr>
                </a:solidFill>
                <a:latin typeface="Trebuchet MS" charset="0"/>
                <a:ea typeface="Trebuchet MS" charset="0"/>
                <a:cs typeface="Trebuchet MS" charset="0"/>
              </a:rPr>
              <a:t>[</a:t>
            </a:r>
            <a:r>
              <a:rPr lang="en-US" altLang="en-US" sz="1600" b="1" dirty="0">
                <a:solidFill>
                  <a:schemeClr val="tx1">
                    <a:lumMod val="65000"/>
                    <a:lumOff val="35000"/>
                  </a:schemeClr>
                </a:solidFill>
                <a:latin typeface="Trebuchet MS" charset="0"/>
                <a:ea typeface="Trebuchet MS" charset="0"/>
                <a:cs typeface="Trebuchet MS" charset="0"/>
              </a:rPr>
              <a:t>Policy update, 2013</a:t>
            </a:r>
            <a:r>
              <a:rPr lang="en-US" altLang="en-US" sz="1600" b="1" dirty="0" smtClean="0">
                <a:solidFill>
                  <a:schemeClr val="tx1">
                    <a:lumMod val="65000"/>
                    <a:lumOff val="35000"/>
                  </a:schemeClr>
                </a:solidFill>
                <a:latin typeface="Trebuchet MS" charset="0"/>
                <a:ea typeface="Trebuchet MS" charset="0"/>
                <a:cs typeface="Trebuchet MS" charset="0"/>
              </a:rPr>
              <a:t>]*</a:t>
            </a:r>
            <a:endParaRPr lang="en-US" altLang="en-US" sz="1600" b="1" dirty="0">
              <a:solidFill>
                <a:schemeClr val="tx1">
                  <a:lumMod val="65000"/>
                  <a:lumOff val="35000"/>
                </a:schemeClr>
              </a:solidFill>
              <a:latin typeface="Trebuchet MS" charset="0"/>
              <a:ea typeface="Trebuchet MS" charset="0"/>
              <a:cs typeface="Trebuchet MS" charset="0"/>
            </a:endParaRPr>
          </a:p>
        </p:txBody>
      </p:sp>
      <p:pic>
        <p:nvPicPr>
          <p:cNvPr id="9" name="Picture 8"/>
          <p:cNvPicPr>
            <a:picLocks noChangeAspect="1" noChangeArrowheads="1"/>
          </p:cNvPicPr>
          <p:nvPr/>
        </p:nvPicPr>
        <p:blipFill rotWithShape="1">
          <a:blip r:embed="rId3">
            <a:extLst>
              <a:ext uri="{28A0092B-C50C-407E-A947-70E740481C1C}">
                <a14:useLocalDpi xmlns:a14="http://schemas.microsoft.com/office/drawing/2010/main" val="0"/>
              </a:ext>
            </a:extLst>
          </a:blip>
          <a:srcRect l="1679" r="446"/>
          <a:stretch/>
        </p:blipFill>
        <p:spPr bwMode="auto">
          <a:xfrm>
            <a:off x="5731877" y="1930814"/>
            <a:ext cx="2534544" cy="3384000"/>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8"/>
          <p:cNvSpPr>
            <a:spLocks noChangeArrowheads="1"/>
          </p:cNvSpPr>
          <p:nvPr/>
        </p:nvSpPr>
        <p:spPr bwMode="auto">
          <a:xfrm>
            <a:off x="5687341" y="5526680"/>
            <a:ext cx="271330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en-US" sz="1600" dirty="0">
                <a:solidFill>
                  <a:schemeClr val="tx1">
                    <a:lumMod val="65000"/>
                    <a:lumOff val="35000"/>
                  </a:schemeClr>
                </a:solidFill>
                <a:latin typeface="Trebuchet MS" charset="0"/>
                <a:ea typeface="Trebuchet MS" charset="0"/>
                <a:cs typeface="Trebuchet MS" charset="0"/>
              </a:rPr>
              <a:t>Fluorescent light-emitting diode (LED) microscopy for diagnosis of TB </a:t>
            </a:r>
            <a:r>
              <a:rPr lang="en-US" altLang="en-US" sz="1600" b="1" dirty="0">
                <a:solidFill>
                  <a:schemeClr val="tx1">
                    <a:lumMod val="65000"/>
                    <a:lumOff val="35000"/>
                  </a:schemeClr>
                </a:solidFill>
                <a:latin typeface="Trebuchet MS" charset="0"/>
                <a:ea typeface="Trebuchet MS" charset="0"/>
                <a:cs typeface="Trebuchet MS" charset="0"/>
              </a:rPr>
              <a:t>[2011</a:t>
            </a:r>
            <a:r>
              <a:rPr lang="en-US" altLang="en-US" sz="1600" b="1" dirty="0" smtClean="0">
                <a:solidFill>
                  <a:schemeClr val="tx1">
                    <a:lumMod val="65000"/>
                    <a:lumOff val="35000"/>
                  </a:schemeClr>
                </a:solidFill>
                <a:latin typeface="Trebuchet MS" charset="0"/>
                <a:ea typeface="Trebuchet MS" charset="0"/>
                <a:cs typeface="Trebuchet MS" charset="0"/>
              </a:rPr>
              <a:t>]*</a:t>
            </a:r>
            <a:endParaRPr lang="en-US" altLang="en-US" sz="1600" b="1" dirty="0">
              <a:solidFill>
                <a:schemeClr val="tx1">
                  <a:lumMod val="65000"/>
                  <a:lumOff val="35000"/>
                </a:schemeClr>
              </a:solidFill>
              <a:latin typeface="Trebuchet MS" charset="0"/>
              <a:ea typeface="Trebuchet MS" charset="0"/>
              <a:cs typeface="Trebuchet MS" charset="0"/>
            </a:endParaRPr>
          </a:p>
        </p:txBody>
      </p:sp>
      <p:sp>
        <p:nvSpPr>
          <p:cNvPr id="7" name="Rectangle 6"/>
          <p:cNvSpPr/>
          <p:nvPr/>
        </p:nvSpPr>
        <p:spPr>
          <a:xfrm>
            <a:off x="3920944" y="6763013"/>
            <a:ext cx="5019675" cy="261610"/>
          </a:xfrm>
          <a:prstGeom prst="rect">
            <a:avLst/>
          </a:prstGeom>
        </p:spPr>
        <p:txBody>
          <a:bodyPr>
            <a:spAutoFit/>
          </a:bodyPr>
          <a:lstStyle/>
          <a:p>
            <a:pPr algn="r"/>
            <a:r>
              <a:rPr lang="en-GB" sz="1100" u="sng" dirty="0" smtClean="0">
                <a:solidFill>
                  <a:srgbClr val="DC1F26"/>
                </a:solidFill>
              </a:rPr>
              <a:t>* http</a:t>
            </a:r>
            <a:r>
              <a:rPr lang="en-GB" sz="1100" u="sng" dirty="0">
                <a:solidFill>
                  <a:srgbClr val="DC1F26"/>
                </a:solidFill>
              </a:rPr>
              <a:t>://</a:t>
            </a:r>
            <a:r>
              <a:rPr lang="en-GB" sz="1100" u="sng" dirty="0" err="1">
                <a:solidFill>
                  <a:srgbClr val="DC1F26"/>
                </a:solidFill>
              </a:rPr>
              <a:t>www.who.int</a:t>
            </a:r>
            <a:r>
              <a:rPr lang="en-GB" sz="1100" u="sng" dirty="0">
                <a:solidFill>
                  <a:srgbClr val="DC1F26"/>
                </a:solidFill>
              </a:rPr>
              <a:t>/publications/guidelines/tuberculosis/</a:t>
            </a:r>
            <a:r>
              <a:rPr lang="en-GB" sz="1100" u="sng" dirty="0" err="1">
                <a:solidFill>
                  <a:srgbClr val="DC1F26"/>
                </a:solidFill>
              </a:rPr>
              <a:t>en</a:t>
            </a:r>
            <a:r>
              <a:rPr lang="en-GB" sz="1100" u="sng" dirty="0">
                <a:solidFill>
                  <a:srgbClr val="DC1F26"/>
                </a:solidFill>
              </a:rPr>
              <a:t>/</a:t>
            </a:r>
          </a:p>
        </p:txBody>
      </p:sp>
    </p:spTree>
    <p:extLst>
      <p:ext uri="{BB962C8B-B14F-4D97-AF65-F5344CB8AC3E}">
        <p14:creationId xmlns:p14="http://schemas.microsoft.com/office/powerpoint/2010/main" val="17243520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5654" y="842741"/>
            <a:ext cx="7874680" cy="1012885"/>
          </a:xfrm>
        </p:spPr>
        <p:txBody>
          <a:bodyPr/>
          <a:lstStyle/>
          <a:p>
            <a:pPr eaLnBrk="1" hangingPunct="1">
              <a:defRPr/>
            </a:pPr>
            <a:r>
              <a:rPr lang="en-GB" dirty="0" smtClean="0">
                <a:ea typeface="+mj-ea"/>
              </a:rPr>
              <a:t>MODULE CONTENTS</a:t>
            </a:r>
            <a:endParaRPr lang="en-GB" dirty="0">
              <a:ea typeface="+mj-ea"/>
            </a:endParaRPr>
          </a:p>
        </p:txBody>
      </p:sp>
      <p:sp>
        <p:nvSpPr>
          <p:cNvPr id="18435" name="Content Placeholder 2"/>
          <p:cNvSpPr>
            <a:spLocks noGrp="1"/>
          </p:cNvSpPr>
          <p:nvPr>
            <p:ph sz="quarter" idx="4294967295"/>
          </p:nvPr>
        </p:nvSpPr>
        <p:spPr>
          <a:xfrm>
            <a:off x="879140" y="2164451"/>
            <a:ext cx="7921193" cy="4490207"/>
          </a:xfrm>
          <a:prstGeom prst="rect">
            <a:avLst/>
          </a:prstGeom>
        </p:spPr>
        <p:txBody>
          <a:bodyPr/>
          <a:lstStyle/>
          <a:p>
            <a:pPr eaLnBrk="1" hangingPunct="1"/>
            <a:r>
              <a:rPr lang="en-GB" altLang="en-US" sz="2000" dirty="0">
                <a:solidFill>
                  <a:schemeClr val="tx1">
                    <a:lumMod val="65000"/>
                    <a:lumOff val="35000"/>
                  </a:schemeClr>
                </a:solidFill>
              </a:rPr>
              <a:t>End TB Strategy and diagnostic needs</a:t>
            </a:r>
          </a:p>
          <a:p>
            <a:pPr eaLnBrk="1" hangingPunct="1"/>
            <a:r>
              <a:rPr lang="en-GB" altLang="en-US" sz="2000" dirty="0" smtClean="0">
                <a:solidFill>
                  <a:schemeClr val="tx1">
                    <a:lumMod val="65000"/>
                    <a:lumOff val="35000"/>
                  </a:schemeClr>
                </a:solidFill>
              </a:rPr>
              <a:t>WHO </a:t>
            </a:r>
            <a:r>
              <a:rPr lang="en-GB" altLang="en-US" sz="2000" dirty="0">
                <a:solidFill>
                  <a:schemeClr val="tx1">
                    <a:lumMod val="65000"/>
                    <a:lumOff val="35000"/>
                  </a:schemeClr>
                </a:solidFill>
              </a:rPr>
              <a:t>policy development on TB diagnostics</a:t>
            </a:r>
          </a:p>
          <a:p>
            <a:pPr eaLnBrk="1" hangingPunct="1"/>
            <a:r>
              <a:rPr lang="en-GB" altLang="en-US" sz="2000" dirty="0" smtClean="0">
                <a:solidFill>
                  <a:schemeClr val="tx1">
                    <a:lumMod val="65000"/>
                    <a:lumOff val="35000"/>
                  </a:schemeClr>
                </a:solidFill>
              </a:rPr>
              <a:t>Policy </a:t>
            </a:r>
            <a:r>
              <a:rPr lang="en-GB" altLang="en-US" sz="2000" dirty="0">
                <a:solidFill>
                  <a:schemeClr val="tx1">
                    <a:lumMod val="65000"/>
                    <a:lumOff val="35000"/>
                  </a:schemeClr>
                </a:solidFill>
              </a:rPr>
              <a:t>framework and algorithms for TB diagnostics</a:t>
            </a:r>
          </a:p>
          <a:p>
            <a:pPr eaLnBrk="1" hangingPunct="1"/>
            <a:r>
              <a:rPr lang="en-GB" altLang="en-US" sz="2000" dirty="0" smtClean="0">
                <a:solidFill>
                  <a:schemeClr val="tx1">
                    <a:lumMod val="65000"/>
                    <a:lumOff val="35000"/>
                  </a:schemeClr>
                </a:solidFill>
              </a:rPr>
              <a:t>Country </a:t>
            </a:r>
            <a:r>
              <a:rPr lang="en-GB" altLang="en-US" sz="2000" dirty="0">
                <a:solidFill>
                  <a:schemeClr val="tx1">
                    <a:lumMod val="65000"/>
                    <a:lumOff val="35000"/>
                  </a:schemeClr>
                </a:solidFill>
              </a:rPr>
              <a:t>process to implement new TB diagnostics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1757" y="4823481"/>
            <a:ext cx="2498576" cy="2140002"/>
          </a:xfrm>
          <a:prstGeom prst="rect">
            <a:avLst/>
          </a:prstGeom>
        </p:spPr>
      </p:pic>
    </p:spTree>
    <p:extLst>
      <p:ext uri="{BB962C8B-B14F-4D97-AF65-F5344CB8AC3E}">
        <p14:creationId xmlns:p14="http://schemas.microsoft.com/office/powerpoint/2010/main" val="18301177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2881" y="830468"/>
            <a:ext cx="7441291" cy="1013130"/>
          </a:xfrm>
        </p:spPr>
        <p:txBody>
          <a:bodyPr>
            <a:noAutofit/>
          </a:bodyPr>
          <a:lstStyle/>
          <a:p>
            <a:pPr>
              <a:defRPr/>
            </a:pPr>
            <a:r>
              <a:rPr lang="en-US" dirty="0" smtClean="0"/>
              <a:t>WHO POLICIES ON TB DIAGNOSTICS</a:t>
            </a:r>
            <a:endParaRPr lang="en-US" dirty="0"/>
          </a:p>
        </p:txBody>
      </p:sp>
      <p:sp>
        <p:nvSpPr>
          <p:cNvPr id="38916" name="Rectangle 10"/>
          <p:cNvSpPr>
            <a:spLocks noChangeArrowheads="1"/>
          </p:cNvSpPr>
          <p:nvPr/>
        </p:nvSpPr>
        <p:spPr bwMode="auto">
          <a:xfrm>
            <a:off x="5719749" y="5686912"/>
            <a:ext cx="29905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en-US" sz="1600" dirty="0">
                <a:solidFill>
                  <a:schemeClr val="tx1">
                    <a:lumMod val="65000"/>
                    <a:lumOff val="35000"/>
                  </a:schemeClr>
                </a:solidFill>
                <a:latin typeface="Trebuchet MS" charset="0"/>
                <a:ea typeface="Trebuchet MS" charset="0"/>
                <a:cs typeface="Trebuchet MS" charset="0"/>
              </a:rPr>
              <a:t>Use of liquid TB culture and DST </a:t>
            </a:r>
            <a:r>
              <a:rPr lang="en-US" altLang="en-US" sz="1600" b="1" dirty="0">
                <a:solidFill>
                  <a:schemeClr val="tx1">
                    <a:lumMod val="65000"/>
                    <a:lumOff val="35000"/>
                  </a:schemeClr>
                </a:solidFill>
                <a:latin typeface="Trebuchet MS" charset="0"/>
                <a:ea typeface="Trebuchet MS" charset="0"/>
                <a:cs typeface="Trebuchet MS" charset="0"/>
              </a:rPr>
              <a:t>[2007</a:t>
            </a:r>
            <a:r>
              <a:rPr lang="en-US" altLang="en-US" sz="1600" b="1" dirty="0" smtClean="0">
                <a:solidFill>
                  <a:schemeClr val="tx1">
                    <a:lumMod val="65000"/>
                    <a:lumOff val="35000"/>
                  </a:schemeClr>
                </a:solidFill>
                <a:latin typeface="Trebuchet MS" charset="0"/>
                <a:ea typeface="Trebuchet MS" charset="0"/>
                <a:cs typeface="Trebuchet MS" charset="0"/>
              </a:rPr>
              <a:t>]*</a:t>
            </a:r>
            <a:endParaRPr lang="en-US" altLang="en-US" sz="1600" b="1" dirty="0">
              <a:solidFill>
                <a:schemeClr val="tx1">
                  <a:lumMod val="65000"/>
                  <a:lumOff val="35000"/>
                </a:schemeClr>
              </a:solidFill>
              <a:latin typeface="Trebuchet MS" charset="0"/>
              <a:ea typeface="Trebuchet MS" charset="0"/>
              <a:cs typeface="Trebuchet MS" charset="0"/>
            </a:endParaRP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2295" r="3329"/>
          <a:stretch/>
        </p:blipFill>
        <p:spPr>
          <a:xfrm>
            <a:off x="5953896" y="2033841"/>
            <a:ext cx="2522271" cy="3384000"/>
          </a:xfrm>
          <a:prstGeom prst="rect">
            <a:avLst/>
          </a:prstGeom>
          <a:ln>
            <a:noFill/>
          </a:ln>
          <a:effectLst>
            <a:outerShdw blurRad="292100" dist="139700" dir="2700000" algn="tl" rotWithShape="0">
              <a:srgbClr val="333333">
                <a:alpha val="65000"/>
              </a:srgbClr>
            </a:outerShdw>
          </a:effectLst>
        </p:spPr>
      </p:pic>
      <p:pic>
        <p:nvPicPr>
          <p:cNvPr id="9"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r="1995"/>
          <a:stretch/>
        </p:blipFill>
        <p:spPr bwMode="auto">
          <a:xfrm>
            <a:off x="1520371" y="2033841"/>
            <a:ext cx="2542001" cy="3384000"/>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3"/>
          <p:cNvSpPr>
            <a:spLocks noChangeArrowheads="1"/>
          </p:cNvSpPr>
          <p:nvPr/>
        </p:nvSpPr>
        <p:spPr bwMode="auto">
          <a:xfrm>
            <a:off x="1434718" y="5686912"/>
            <a:ext cx="271330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en-US" sz="1600" dirty="0">
                <a:solidFill>
                  <a:schemeClr val="tx1">
                    <a:lumMod val="65000"/>
                    <a:lumOff val="35000"/>
                  </a:schemeClr>
                </a:solidFill>
                <a:latin typeface="Trebuchet MS" charset="0"/>
                <a:ea typeface="Trebuchet MS" charset="0"/>
                <a:cs typeface="Trebuchet MS" charset="0"/>
              </a:rPr>
              <a:t>Molecular line probe assays for detection of resistance to first line drugs </a:t>
            </a:r>
            <a:r>
              <a:rPr lang="en-US" altLang="en-US" sz="1600" b="1" dirty="0">
                <a:solidFill>
                  <a:schemeClr val="tx1">
                    <a:lumMod val="65000"/>
                    <a:lumOff val="35000"/>
                  </a:schemeClr>
                </a:solidFill>
                <a:latin typeface="Trebuchet MS" charset="0"/>
                <a:ea typeface="Trebuchet MS" charset="0"/>
                <a:cs typeface="Trebuchet MS" charset="0"/>
              </a:rPr>
              <a:t>[2008</a:t>
            </a:r>
            <a:r>
              <a:rPr lang="en-US" altLang="en-US" sz="1600" b="1" dirty="0" smtClean="0">
                <a:solidFill>
                  <a:schemeClr val="tx1">
                    <a:lumMod val="65000"/>
                    <a:lumOff val="35000"/>
                  </a:schemeClr>
                </a:solidFill>
                <a:latin typeface="Trebuchet MS" charset="0"/>
                <a:ea typeface="Trebuchet MS" charset="0"/>
                <a:cs typeface="Trebuchet MS" charset="0"/>
              </a:rPr>
              <a:t>]*</a:t>
            </a:r>
            <a:endParaRPr lang="en-US" altLang="en-US" sz="1600" b="1" dirty="0">
              <a:solidFill>
                <a:schemeClr val="tx1">
                  <a:lumMod val="65000"/>
                  <a:lumOff val="35000"/>
                </a:schemeClr>
              </a:solidFill>
              <a:latin typeface="Trebuchet MS" charset="0"/>
              <a:ea typeface="Trebuchet MS" charset="0"/>
              <a:cs typeface="Trebuchet MS" charset="0"/>
            </a:endParaRPr>
          </a:p>
        </p:txBody>
      </p:sp>
      <p:sp>
        <p:nvSpPr>
          <p:cNvPr id="7" name="Rectangle 6"/>
          <p:cNvSpPr/>
          <p:nvPr/>
        </p:nvSpPr>
        <p:spPr>
          <a:xfrm>
            <a:off x="3920944" y="6763013"/>
            <a:ext cx="5019675" cy="261610"/>
          </a:xfrm>
          <a:prstGeom prst="rect">
            <a:avLst/>
          </a:prstGeom>
        </p:spPr>
        <p:txBody>
          <a:bodyPr>
            <a:spAutoFit/>
          </a:bodyPr>
          <a:lstStyle/>
          <a:p>
            <a:pPr algn="r"/>
            <a:r>
              <a:rPr lang="en-GB" sz="1100" u="sng" dirty="0" smtClean="0">
                <a:solidFill>
                  <a:srgbClr val="DC1F26"/>
                </a:solidFill>
              </a:rPr>
              <a:t>* http</a:t>
            </a:r>
            <a:r>
              <a:rPr lang="en-GB" sz="1100" u="sng" dirty="0">
                <a:solidFill>
                  <a:srgbClr val="DC1F26"/>
                </a:solidFill>
              </a:rPr>
              <a:t>://</a:t>
            </a:r>
            <a:r>
              <a:rPr lang="en-GB" sz="1100" u="sng" dirty="0" err="1">
                <a:solidFill>
                  <a:srgbClr val="DC1F26"/>
                </a:solidFill>
              </a:rPr>
              <a:t>www.who.int</a:t>
            </a:r>
            <a:r>
              <a:rPr lang="en-GB" sz="1100" u="sng" dirty="0">
                <a:solidFill>
                  <a:srgbClr val="DC1F26"/>
                </a:solidFill>
              </a:rPr>
              <a:t>/publications/guidelines/tuberculosis/</a:t>
            </a:r>
            <a:r>
              <a:rPr lang="en-GB" sz="1100" u="sng" dirty="0" err="1">
                <a:solidFill>
                  <a:srgbClr val="DC1F26"/>
                </a:solidFill>
              </a:rPr>
              <a:t>en</a:t>
            </a:r>
            <a:r>
              <a:rPr lang="en-GB" sz="1100" u="sng" dirty="0">
                <a:solidFill>
                  <a:srgbClr val="DC1F26"/>
                </a:solidFill>
              </a:rPr>
              <a:t>/</a:t>
            </a:r>
          </a:p>
        </p:txBody>
      </p:sp>
    </p:spTree>
    <p:extLst>
      <p:ext uri="{BB962C8B-B14F-4D97-AF65-F5344CB8AC3E}">
        <p14:creationId xmlns:p14="http://schemas.microsoft.com/office/powerpoint/2010/main" val="8932897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7731" y="861153"/>
            <a:ext cx="7549423" cy="1013130"/>
          </a:xfrm>
        </p:spPr>
        <p:txBody>
          <a:bodyPr>
            <a:noAutofit/>
          </a:bodyPr>
          <a:lstStyle/>
          <a:p>
            <a:pPr>
              <a:defRPr/>
            </a:pPr>
            <a:r>
              <a:rPr lang="en-US" dirty="0" smtClean="0"/>
              <a:t>TESTS </a:t>
            </a:r>
            <a:r>
              <a:rPr lang="en-US" u="sng" dirty="0" smtClean="0"/>
              <a:t>NOT</a:t>
            </a:r>
            <a:r>
              <a:rPr lang="en-US" dirty="0" smtClean="0"/>
              <a:t> RECOMMENDED BY WHO</a:t>
            </a:r>
            <a:endParaRPr lang="en-US" dirty="0"/>
          </a:p>
        </p:txBody>
      </p:sp>
      <p:sp>
        <p:nvSpPr>
          <p:cNvPr id="40963" name="Rectangle 4"/>
          <p:cNvSpPr>
            <a:spLocks noChangeArrowheads="1"/>
          </p:cNvSpPr>
          <p:nvPr/>
        </p:nvSpPr>
        <p:spPr bwMode="auto">
          <a:xfrm>
            <a:off x="1742258" y="5724757"/>
            <a:ext cx="27115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en-US" sz="1600" dirty="0">
                <a:solidFill>
                  <a:schemeClr val="tx1">
                    <a:lumMod val="65000"/>
                    <a:lumOff val="35000"/>
                  </a:schemeClr>
                </a:solidFill>
                <a:latin typeface="Trebuchet MS" charset="0"/>
                <a:ea typeface="Trebuchet MS" charset="0"/>
                <a:cs typeface="Trebuchet MS" charset="0"/>
              </a:rPr>
              <a:t>Use of Interferon-Gamma Release Assays (IGRAs) in LMICs </a:t>
            </a:r>
            <a:r>
              <a:rPr lang="en-US" altLang="en-US" sz="1600" b="1" dirty="0">
                <a:solidFill>
                  <a:schemeClr val="tx1">
                    <a:lumMod val="65000"/>
                    <a:lumOff val="35000"/>
                  </a:schemeClr>
                </a:solidFill>
                <a:latin typeface="Trebuchet MS" charset="0"/>
                <a:ea typeface="Trebuchet MS" charset="0"/>
                <a:cs typeface="Trebuchet MS" charset="0"/>
              </a:rPr>
              <a:t>[2011</a:t>
            </a:r>
            <a:r>
              <a:rPr lang="en-US" altLang="en-US" sz="1600" b="1" dirty="0" smtClean="0">
                <a:solidFill>
                  <a:schemeClr val="tx1">
                    <a:lumMod val="65000"/>
                    <a:lumOff val="35000"/>
                  </a:schemeClr>
                </a:solidFill>
                <a:latin typeface="Trebuchet MS" charset="0"/>
                <a:ea typeface="Trebuchet MS" charset="0"/>
                <a:cs typeface="Trebuchet MS" charset="0"/>
              </a:rPr>
              <a:t>]*</a:t>
            </a:r>
            <a:endParaRPr lang="en-US" altLang="en-US" sz="1600" b="1" dirty="0">
              <a:solidFill>
                <a:schemeClr val="tx1">
                  <a:lumMod val="65000"/>
                  <a:lumOff val="35000"/>
                </a:schemeClr>
              </a:solidFill>
              <a:latin typeface="Trebuchet MS" charset="0"/>
              <a:ea typeface="Trebuchet MS" charset="0"/>
              <a:cs typeface="Trebuchet MS" charset="0"/>
            </a:endParaRPr>
          </a:p>
        </p:txBody>
      </p:sp>
      <p:pic>
        <p:nvPicPr>
          <p:cNvPr id="4096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2620"/>
          <a:stretch/>
        </p:blipFill>
        <p:spPr bwMode="auto">
          <a:xfrm>
            <a:off x="5422962" y="2176710"/>
            <a:ext cx="2520000" cy="344441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0965" name="Rectangle 6"/>
          <p:cNvSpPr>
            <a:spLocks noChangeArrowheads="1"/>
          </p:cNvSpPr>
          <p:nvPr/>
        </p:nvSpPr>
        <p:spPr bwMode="auto">
          <a:xfrm>
            <a:off x="5326310" y="5724757"/>
            <a:ext cx="271330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en-US" sz="1600" dirty="0">
                <a:solidFill>
                  <a:schemeClr val="tx1">
                    <a:lumMod val="65000"/>
                    <a:lumOff val="35000"/>
                  </a:schemeClr>
                </a:solidFill>
                <a:latin typeface="Trebuchet MS" charset="0"/>
                <a:ea typeface="Trebuchet MS" charset="0"/>
                <a:cs typeface="Trebuchet MS" charset="0"/>
              </a:rPr>
              <a:t>Commercial </a:t>
            </a:r>
            <a:r>
              <a:rPr lang="en-US" altLang="en-US" sz="1600" dirty="0" err="1">
                <a:solidFill>
                  <a:schemeClr val="tx1">
                    <a:lumMod val="65000"/>
                    <a:lumOff val="35000"/>
                  </a:schemeClr>
                </a:solidFill>
                <a:latin typeface="Trebuchet MS" charset="0"/>
                <a:ea typeface="Trebuchet MS" charset="0"/>
                <a:cs typeface="Trebuchet MS" charset="0"/>
              </a:rPr>
              <a:t>serodiagnostic</a:t>
            </a:r>
            <a:r>
              <a:rPr lang="en-US" altLang="en-US" sz="1600" dirty="0">
                <a:solidFill>
                  <a:schemeClr val="tx1">
                    <a:lumMod val="65000"/>
                    <a:lumOff val="35000"/>
                  </a:schemeClr>
                </a:solidFill>
                <a:latin typeface="Trebuchet MS" charset="0"/>
                <a:ea typeface="Trebuchet MS" charset="0"/>
                <a:cs typeface="Trebuchet MS" charset="0"/>
              </a:rPr>
              <a:t> tests for diagnosis of TB </a:t>
            </a:r>
            <a:r>
              <a:rPr lang="en-US" altLang="en-US" sz="1600" b="1" dirty="0">
                <a:solidFill>
                  <a:schemeClr val="tx1">
                    <a:lumMod val="65000"/>
                    <a:lumOff val="35000"/>
                  </a:schemeClr>
                </a:solidFill>
                <a:latin typeface="Trebuchet MS" charset="0"/>
                <a:ea typeface="Trebuchet MS" charset="0"/>
                <a:cs typeface="Trebuchet MS" charset="0"/>
              </a:rPr>
              <a:t>[2011</a:t>
            </a:r>
            <a:r>
              <a:rPr lang="en-US" altLang="en-US" sz="1600" b="1" dirty="0" smtClean="0">
                <a:solidFill>
                  <a:schemeClr val="tx1">
                    <a:lumMod val="65000"/>
                    <a:lumOff val="35000"/>
                  </a:schemeClr>
                </a:solidFill>
                <a:latin typeface="Trebuchet MS" charset="0"/>
                <a:ea typeface="Trebuchet MS" charset="0"/>
                <a:cs typeface="Trebuchet MS" charset="0"/>
              </a:rPr>
              <a:t>]*</a:t>
            </a:r>
            <a:endParaRPr lang="en-US" altLang="en-US" sz="1600" b="1" dirty="0">
              <a:solidFill>
                <a:schemeClr val="tx1">
                  <a:lumMod val="65000"/>
                  <a:lumOff val="35000"/>
                </a:schemeClr>
              </a:solidFill>
              <a:latin typeface="Trebuchet MS" charset="0"/>
              <a:ea typeface="Trebuchet MS" charset="0"/>
              <a:cs typeface="Trebuchet MS" charset="0"/>
            </a:endParaRPr>
          </a:p>
        </p:txBody>
      </p:sp>
      <p:pic>
        <p:nvPicPr>
          <p:cNvPr id="40966" name="Picture 3"/>
          <p:cNvPicPr>
            <a:picLocks noChangeAspect="1"/>
          </p:cNvPicPr>
          <p:nvPr/>
        </p:nvPicPr>
        <p:blipFill rotWithShape="1">
          <a:blip r:embed="rId3">
            <a:extLst>
              <a:ext uri="{28A0092B-C50C-407E-A947-70E740481C1C}">
                <a14:useLocalDpi xmlns:a14="http://schemas.microsoft.com/office/drawing/2010/main" val="0"/>
              </a:ext>
            </a:extLst>
          </a:blip>
          <a:srcRect l="67133" t="12627" r="17511" b="13625"/>
          <a:stretch/>
        </p:blipFill>
        <p:spPr bwMode="auto">
          <a:xfrm>
            <a:off x="1838039" y="2217316"/>
            <a:ext cx="2520000" cy="34038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3920944" y="6763013"/>
            <a:ext cx="5019675" cy="261610"/>
          </a:xfrm>
          <a:prstGeom prst="rect">
            <a:avLst/>
          </a:prstGeom>
        </p:spPr>
        <p:txBody>
          <a:bodyPr>
            <a:spAutoFit/>
          </a:bodyPr>
          <a:lstStyle/>
          <a:p>
            <a:pPr algn="r"/>
            <a:r>
              <a:rPr lang="en-GB" sz="1100" u="sng" dirty="0" smtClean="0">
                <a:solidFill>
                  <a:srgbClr val="DC1F26"/>
                </a:solidFill>
              </a:rPr>
              <a:t>* http</a:t>
            </a:r>
            <a:r>
              <a:rPr lang="en-GB" sz="1100" u="sng" dirty="0">
                <a:solidFill>
                  <a:srgbClr val="DC1F26"/>
                </a:solidFill>
              </a:rPr>
              <a:t>://</a:t>
            </a:r>
            <a:r>
              <a:rPr lang="en-GB" sz="1100" u="sng" dirty="0" err="1">
                <a:solidFill>
                  <a:srgbClr val="DC1F26"/>
                </a:solidFill>
              </a:rPr>
              <a:t>www.who.int</a:t>
            </a:r>
            <a:r>
              <a:rPr lang="en-GB" sz="1100" u="sng" dirty="0">
                <a:solidFill>
                  <a:srgbClr val="DC1F26"/>
                </a:solidFill>
              </a:rPr>
              <a:t>/publications/guidelines/tuberculosis/</a:t>
            </a:r>
            <a:r>
              <a:rPr lang="en-GB" sz="1100" u="sng" dirty="0" err="1">
                <a:solidFill>
                  <a:srgbClr val="DC1F26"/>
                </a:solidFill>
              </a:rPr>
              <a:t>en</a:t>
            </a:r>
            <a:r>
              <a:rPr lang="en-GB" sz="1100" u="sng" dirty="0">
                <a:solidFill>
                  <a:srgbClr val="DC1F26"/>
                </a:solidFill>
              </a:rPr>
              <a:t>/</a:t>
            </a:r>
          </a:p>
        </p:txBody>
      </p:sp>
    </p:spTree>
    <p:extLst>
      <p:ext uri="{BB962C8B-B14F-4D97-AF65-F5344CB8AC3E}">
        <p14:creationId xmlns:p14="http://schemas.microsoft.com/office/powerpoint/2010/main" val="8271675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0772" y="856721"/>
            <a:ext cx="7699562" cy="1013130"/>
          </a:xfrm>
        </p:spPr>
        <p:txBody>
          <a:bodyPr>
            <a:noAutofit/>
          </a:bodyPr>
          <a:lstStyle/>
          <a:p>
            <a:pPr>
              <a:defRPr/>
            </a:pPr>
            <a:r>
              <a:rPr lang="en-US" dirty="0" smtClean="0"/>
              <a:t>TB DIAGNOSTIC NETWORK STRUCTURE AND TEST MENU</a:t>
            </a:r>
            <a:endParaRPr lang="en-US" dirty="0"/>
          </a:p>
        </p:txBody>
      </p:sp>
      <p:graphicFrame>
        <p:nvGraphicFramePr>
          <p:cNvPr id="3" name="Content Placeholder 2"/>
          <p:cNvGraphicFramePr>
            <a:graphicFrameLocks noGrp="1"/>
          </p:cNvGraphicFramePr>
          <p:nvPr>
            <p:ph sz="quarter" idx="4294967295"/>
            <p:extLst>
              <p:ext uri="{D42A27DB-BD31-4B8C-83A1-F6EECF244321}">
                <p14:modId xmlns:p14="http://schemas.microsoft.com/office/powerpoint/2010/main" val="713780294"/>
              </p:ext>
            </p:extLst>
          </p:nvPr>
        </p:nvGraphicFramePr>
        <p:xfrm>
          <a:off x="1100771" y="1869851"/>
          <a:ext cx="7699562" cy="3881068"/>
        </p:xfrm>
        <a:graphic>
          <a:graphicData uri="http://schemas.openxmlformats.org/drawingml/2006/table">
            <a:tbl>
              <a:tblPr/>
              <a:tblGrid>
                <a:gridCol w="1909110"/>
                <a:gridCol w="2418299"/>
                <a:gridCol w="3372153"/>
              </a:tblGrid>
              <a:tr h="380142">
                <a:tc>
                  <a:txBody>
                    <a:bodyPr/>
                    <a:lstStyle>
                      <a:lvl1pPr>
                        <a:spcBef>
                          <a:spcPts val="400"/>
                        </a:spcBef>
                        <a:buClr>
                          <a:schemeClr val="accent1"/>
                        </a:buClr>
                        <a:buSzPct val="68000"/>
                        <a:buFont typeface="Arial" charset="0"/>
                        <a:defRPr sz="2100">
                          <a:solidFill>
                            <a:schemeClr val="tx2"/>
                          </a:solidFill>
                          <a:latin typeface="Arial" charset="0"/>
                          <a:ea typeface="Arial" charset="0"/>
                          <a:cs typeface="Arial" charset="0"/>
                        </a:defRPr>
                      </a:lvl1pPr>
                      <a:lvl2pPr>
                        <a:spcBef>
                          <a:spcPts val="325"/>
                        </a:spcBef>
                        <a:buClr>
                          <a:schemeClr val="accent1"/>
                        </a:buClr>
                        <a:buFont typeface="Wingdings" charset="2"/>
                        <a:defRPr sz="2100">
                          <a:solidFill>
                            <a:schemeClr val="tx2"/>
                          </a:solidFill>
                          <a:latin typeface="Arial" charset="0"/>
                          <a:ea typeface="Arial" charset="0"/>
                          <a:cs typeface="Arial" charset="0"/>
                        </a:defRPr>
                      </a:lvl2pPr>
                      <a:lvl3pPr>
                        <a:spcBef>
                          <a:spcPts val="350"/>
                        </a:spcBef>
                        <a:buClr>
                          <a:srgbClr val="5BBAF6"/>
                        </a:buClr>
                        <a:buSzPct val="100000"/>
                        <a:buFont typeface="Courier New" charset="0"/>
                        <a:defRPr sz="1900">
                          <a:solidFill>
                            <a:schemeClr val="tx2"/>
                          </a:solidFill>
                          <a:latin typeface="Arial" charset="0"/>
                          <a:ea typeface="Arial" charset="0"/>
                          <a:cs typeface="Arial" charset="0"/>
                        </a:defRPr>
                      </a:lvl3pPr>
                      <a:lvl4pPr>
                        <a:spcBef>
                          <a:spcPts val="350"/>
                        </a:spcBef>
                        <a:buClr>
                          <a:srgbClr val="5BBAF6"/>
                        </a:buClr>
                        <a:buFont typeface="Arial" charset="0"/>
                        <a:defRPr sz="1700">
                          <a:solidFill>
                            <a:schemeClr val="tx2"/>
                          </a:solidFill>
                          <a:latin typeface="Arial" charset="0"/>
                          <a:ea typeface="Arial" charset="0"/>
                          <a:cs typeface="Arial" charset="0"/>
                        </a:defRPr>
                      </a:lvl4pPr>
                      <a:lvl5pPr>
                        <a:spcBef>
                          <a:spcPts val="350"/>
                        </a:spcBef>
                        <a:buClr>
                          <a:srgbClr val="5BBAF6"/>
                        </a:buClr>
                        <a:buFont typeface="Arial" charset="0"/>
                        <a:defRPr sz="1600">
                          <a:solidFill>
                            <a:schemeClr val="tx2"/>
                          </a:solidFill>
                          <a:latin typeface="Arial" charset="0"/>
                          <a:ea typeface="Arial" charset="0"/>
                          <a:cs typeface="Arial" charset="0"/>
                        </a:defRPr>
                      </a:lvl5pPr>
                      <a:lvl6pPr marL="22844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6pPr>
                      <a:lvl7pPr marL="27416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7pPr>
                      <a:lvl8pPr marL="31988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8pPr>
                      <a:lvl9pPr marL="36560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bg1"/>
                          </a:solidFill>
                          <a:effectLst/>
                          <a:latin typeface="Trebuchet MS" charset="0"/>
                          <a:ea typeface="Trebuchet MS" charset="0"/>
                          <a:cs typeface="Trebuchet MS" charset="0"/>
                        </a:rPr>
                        <a:t>Laboratory level</a:t>
                      </a:r>
                    </a:p>
                  </a:txBody>
                  <a:tcPr marL="100451" marR="100451" marT="50229" marB="502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5BBFB4"/>
                    </a:solidFill>
                  </a:tcPr>
                </a:tc>
                <a:tc>
                  <a:txBody>
                    <a:bodyPr/>
                    <a:lstStyle>
                      <a:lvl1pPr>
                        <a:spcBef>
                          <a:spcPts val="400"/>
                        </a:spcBef>
                        <a:buClr>
                          <a:schemeClr val="accent1"/>
                        </a:buClr>
                        <a:buSzPct val="68000"/>
                        <a:buFont typeface="Arial" charset="0"/>
                        <a:defRPr sz="2100">
                          <a:solidFill>
                            <a:schemeClr val="tx2"/>
                          </a:solidFill>
                          <a:latin typeface="Arial" charset="0"/>
                          <a:ea typeface="Arial" charset="0"/>
                          <a:cs typeface="Arial" charset="0"/>
                        </a:defRPr>
                      </a:lvl1pPr>
                      <a:lvl2pPr>
                        <a:spcBef>
                          <a:spcPts val="325"/>
                        </a:spcBef>
                        <a:buClr>
                          <a:schemeClr val="accent1"/>
                        </a:buClr>
                        <a:buFont typeface="Wingdings" charset="2"/>
                        <a:defRPr sz="2100">
                          <a:solidFill>
                            <a:schemeClr val="tx2"/>
                          </a:solidFill>
                          <a:latin typeface="Arial" charset="0"/>
                          <a:ea typeface="Arial" charset="0"/>
                          <a:cs typeface="Arial" charset="0"/>
                        </a:defRPr>
                      </a:lvl2pPr>
                      <a:lvl3pPr>
                        <a:spcBef>
                          <a:spcPts val="350"/>
                        </a:spcBef>
                        <a:buClr>
                          <a:srgbClr val="5BBAF6"/>
                        </a:buClr>
                        <a:buSzPct val="100000"/>
                        <a:buFont typeface="Courier New" charset="0"/>
                        <a:defRPr sz="1900">
                          <a:solidFill>
                            <a:schemeClr val="tx2"/>
                          </a:solidFill>
                          <a:latin typeface="Arial" charset="0"/>
                          <a:ea typeface="Arial" charset="0"/>
                          <a:cs typeface="Arial" charset="0"/>
                        </a:defRPr>
                      </a:lvl3pPr>
                      <a:lvl4pPr>
                        <a:spcBef>
                          <a:spcPts val="350"/>
                        </a:spcBef>
                        <a:buClr>
                          <a:srgbClr val="5BBAF6"/>
                        </a:buClr>
                        <a:buFont typeface="Arial" charset="0"/>
                        <a:defRPr sz="1700">
                          <a:solidFill>
                            <a:schemeClr val="tx2"/>
                          </a:solidFill>
                          <a:latin typeface="Arial" charset="0"/>
                          <a:ea typeface="Arial" charset="0"/>
                          <a:cs typeface="Arial" charset="0"/>
                        </a:defRPr>
                      </a:lvl4pPr>
                      <a:lvl5pPr>
                        <a:spcBef>
                          <a:spcPts val="350"/>
                        </a:spcBef>
                        <a:buClr>
                          <a:srgbClr val="5BBAF6"/>
                        </a:buClr>
                        <a:buFont typeface="Arial" charset="0"/>
                        <a:defRPr sz="1600">
                          <a:solidFill>
                            <a:schemeClr val="tx2"/>
                          </a:solidFill>
                          <a:latin typeface="Arial" charset="0"/>
                          <a:ea typeface="Arial" charset="0"/>
                          <a:cs typeface="Arial" charset="0"/>
                        </a:defRPr>
                      </a:lvl5pPr>
                      <a:lvl6pPr marL="22844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6pPr>
                      <a:lvl7pPr marL="27416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7pPr>
                      <a:lvl8pPr marL="31988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8pPr>
                      <a:lvl9pPr marL="36560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bg1"/>
                          </a:solidFill>
                          <a:effectLst/>
                          <a:latin typeface="Trebuchet MS" charset="0"/>
                          <a:ea typeface="Trebuchet MS" charset="0"/>
                          <a:cs typeface="Trebuchet MS" charset="0"/>
                        </a:rPr>
                        <a:t>Function</a:t>
                      </a:r>
                    </a:p>
                  </a:txBody>
                  <a:tcPr marL="100451" marR="100451" marT="50229" marB="502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5BBFB4"/>
                    </a:solidFill>
                  </a:tcPr>
                </a:tc>
                <a:tc>
                  <a:txBody>
                    <a:bodyPr/>
                    <a:lstStyle>
                      <a:lvl1pPr>
                        <a:spcBef>
                          <a:spcPts val="400"/>
                        </a:spcBef>
                        <a:buClr>
                          <a:schemeClr val="accent1"/>
                        </a:buClr>
                        <a:buSzPct val="68000"/>
                        <a:buFont typeface="Arial" charset="0"/>
                        <a:defRPr sz="2100">
                          <a:solidFill>
                            <a:schemeClr val="tx2"/>
                          </a:solidFill>
                          <a:latin typeface="Arial" charset="0"/>
                          <a:ea typeface="Arial" charset="0"/>
                          <a:cs typeface="Arial" charset="0"/>
                        </a:defRPr>
                      </a:lvl1pPr>
                      <a:lvl2pPr>
                        <a:spcBef>
                          <a:spcPts val="325"/>
                        </a:spcBef>
                        <a:buClr>
                          <a:schemeClr val="accent1"/>
                        </a:buClr>
                        <a:buFont typeface="Wingdings" charset="2"/>
                        <a:defRPr sz="2100">
                          <a:solidFill>
                            <a:schemeClr val="tx2"/>
                          </a:solidFill>
                          <a:latin typeface="Arial" charset="0"/>
                          <a:ea typeface="Arial" charset="0"/>
                          <a:cs typeface="Arial" charset="0"/>
                        </a:defRPr>
                      </a:lvl2pPr>
                      <a:lvl3pPr>
                        <a:spcBef>
                          <a:spcPts val="350"/>
                        </a:spcBef>
                        <a:buClr>
                          <a:srgbClr val="5BBAF6"/>
                        </a:buClr>
                        <a:buSzPct val="100000"/>
                        <a:buFont typeface="Courier New" charset="0"/>
                        <a:defRPr sz="1900">
                          <a:solidFill>
                            <a:schemeClr val="tx2"/>
                          </a:solidFill>
                          <a:latin typeface="Arial" charset="0"/>
                          <a:ea typeface="Arial" charset="0"/>
                          <a:cs typeface="Arial" charset="0"/>
                        </a:defRPr>
                      </a:lvl3pPr>
                      <a:lvl4pPr>
                        <a:spcBef>
                          <a:spcPts val="350"/>
                        </a:spcBef>
                        <a:buClr>
                          <a:srgbClr val="5BBAF6"/>
                        </a:buClr>
                        <a:buFont typeface="Arial" charset="0"/>
                        <a:defRPr sz="1700">
                          <a:solidFill>
                            <a:schemeClr val="tx2"/>
                          </a:solidFill>
                          <a:latin typeface="Arial" charset="0"/>
                          <a:ea typeface="Arial" charset="0"/>
                          <a:cs typeface="Arial" charset="0"/>
                        </a:defRPr>
                      </a:lvl4pPr>
                      <a:lvl5pPr>
                        <a:spcBef>
                          <a:spcPts val="350"/>
                        </a:spcBef>
                        <a:buClr>
                          <a:srgbClr val="5BBAF6"/>
                        </a:buClr>
                        <a:buFont typeface="Arial" charset="0"/>
                        <a:defRPr sz="1600">
                          <a:solidFill>
                            <a:schemeClr val="tx2"/>
                          </a:solidFill>
                          <a:latin typeface="Arial" charset="0"/>
                          <a:ea typeface="Arial" charset="0"/>
                          <a:cs typeface="Arial" charset="0"/>
                        </a:defRPr>
                      </a:lvl5pPr>
                      <a:lvl6pPr marL="22844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6pPr>
                      <a:lvl7pPr marL="27416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7pPr>
                      <a:lvl8pPr marL="31988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8pPr>
                      <a:lvl9pPr marL="36560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bg1"/>
                          </a:solidFill>
                          <a:effectLst/>
                          <a:latin typeface="Trebuchet MS" charset="0"/>
                          <a:ea typeface="Trebuchet MS" charset="0"/>
                          <a:cs typeface="Trebuchet MS" charset="0"/>
                        </a:rPr>
                        <a:t>Test menu</a:t>
                      </a:r>
                    </a:p>
                  </a:txBody>
                  <a:tcPr marL="100451" marR="100451" marT="50229" marB="502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5BBFB4"/>
                    </a:solidFill>
                  </a:tcPr>
                </a:tc>
              </a:tr>
              <a:tr h="718433">
                <a:tc>
                  <a:txBody>
                    <a:bodyPr/>
                    <a:lstStyle>
                      <a:lvl1pPr>
                        <a:spcBef>
                          <a:spcPts val="400"/>
                        </a:spcBef>
                        <a:buClr>
                          <a:schemeClr val="accent1"/>
                        </a:buClr>
                        <a:buSzPct val="68000"/>
                        <a:buFont typeface="Arial" charset="0"/>
                        <a:defRPr sz="2100">
                          <a:solidFill>
                            <a:schemeClr val="tx2"/>
                          </a:solidFill>
                          <a:latin typeface="Arial" charset="0"/>
                          <a:ea typeface="Arial" charset="0"/>
                          <a:cs typeface="Arial" charset="0"/>
                        </a:defRPr>
                      </a:lvl1pPr>
                      <a:lvl2pPr>
                        <a:spcBef>
                          <a:spcPts val="325"/>
                        </a:spcBef>
                        <a:buClr>
                          <a:schemeClr val="accent1"/>
                        </a:buClr>
                        <a:buFont typeface="Wingdings" charset="2"/>
                        <a:defRPr sz="2100">
                          <a:solidFill>
                            <a:schemeClr val="tx2"/>
                          </a:solidFill>
                          <a:latin typeface="Arial" charset="0"/>
                          <a:ea typeface="Arial" charset="0"/>
                          <a:cs typeface="Arial" charset="0"/>
                        </a:defRPr>
                      </a:lvl2pPr>
                      <a:lvl3pPr>
                        <a:spcBef>
                          <a:spcPts val="350"/>
                        </a:spcBef>
                        <a:buClr>
                          <a:srgbClr val="5BBAF6"/>
                        </a:buClr>
                        <a:buSzPct val="100000"/>
                        <a:buFont typeface="Courier New" charset="0"/>
                        <a:defRPr sz="1900">
                          <a:solidFill>
                            <a:schemeClr val="tx2"/>
                          </a:solidFill>
                          <a:latin typeface="Arial" charset="0"/>
                          <a:ea typeface="Arial" charset="0"/>
                          <a:cs typeface="Arial" charset="0"/>
                        </a:defRPr>
                      </a:lvl3pPr>
                      <a:lvl4pPr>
                        <a:spcBef>
                          <a:spcPts val="350"/>
                        </a:spcBef>
                        <a:buClr>
                          <a:srgbClr val="5BBAF6"/>
                        </a:buClr>
                        <a:buFont typeface="Arial" charset="0"/>
                        <a:defRPr sz="1700">
                          <a:solidFill>
                            <a:schemeClr val="tx2"/>
                          </a:solidFill>
                          <a:latin typeface="Arial" charset="0"/>
                          <a:ea typeface="Arial" charset="0"/>
                          <a:cs typeface="Arial" charset="0"/>
                        </a:defRPr>
                      </a:lvl4pPr>
                      <a:lvl5pPr>
                        <a:spcBef>
                          <a:spcPts val="350"/>
                        </a:spcBef>
                        <a:buClr>
                          <a:srgbClr val="5BBAF6"/>
                        </a:buClr>
                        <a:buFont typeface="Arial" charset="0"/>
                        <a:defRPr sz="1600">
                          <a:solidFill>
                            <a:schemeClr val="tx2"/>
                          </a:solidFill>
                          <a:latin typeface="Arial" charset="0"/>
                          <a:ea typeface="Arial" charset="0"/>
                          <a:cs typeface="Arial" charset="0"/>
                        </a:defRPr>
                      </a:lvl5pPr>
                      <a:lvl6pPr marL="22844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6pPr>
                      <a:lvl7pPr marL="27416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7pPr>
                      <a:lvl8pPr marL="31988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8pPr>
                      <a:lvl9pPr marL="36560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lumMod val="65000"/>
                              <a:lumOff val="35000"/>
                            </a:schemeClr>
                          </a:solidFill>
                          <a:effectLst/>
                          <a:latin typeface="Trebuchet MS" charset="0"/>
                          <a:ea typeface="Trebuchet MS" charset="0"/>
                          <a:cs typeface="Trebuchet MS" charset="0"/>
                        </a:rPr>
                        <a:t>Peripheral (sub-district &amp; community)</a:t>
                      </a:r>
                    </a:p>
                  </a:txBody>
                  <a:tcPr marL="100451" marR="100451" marT="50229" marB="502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7EDE5"/>
                    </a:solidFill>
                  </a:tcPr>
                </a:tc>
                <a:tc>
                  <a:txBody>
                    <a:bodyPr/>
                    <a:lstStyle>
                      <a:lvl1pPr>
                        <a:spcBef>
                          <a:spcPts val="400"/>
                        </a:spcBef>
                        <a:buClr>
                          <a:schemeClr val="accent1"/>
                        </a:buClr>
                        <a:buSzPct val="68000"/>
                        <a:buFont typeface="Arial" charset="0"/>
                        <a:defRPr sz="2100">
                          <a:solidFill>
                            <a:schemeClr val="tx2"/>
                          </a:solidFill>
                          <a:latin typeface="Arial" charset="0"/>
                          <a:ea typeface="Arial" charset="0"/>
                          <a:cs typeface="Arial" charset="0"/>
                        </a:defRPr>
                      </a:lvl1pPr>
                      <a:lvl2pPr>
                        <a:spcBef>
                          <a:spcPts val="325"/>
                        </a:spcBef>
                        <a:buClr>
                          <a:schemeClr val="accent1"/>
                        </a:buClr>
                        <a:buFont typeface="Wingdings" charset="2"/>
                        <a:defRPr sz="2100">
                          <a:solidFill>
                            <a:schemeClr val="tx2"/>
                          </a:solidFill>
                          <a:latin typeface="Arial" charset="0"/>
                          <a:ea typeface="Arial" charset="0"/>
                          <a:cs typeface="Arial" charset="0"/>
                        </a:defRPr>
                      </a:lvl2pPr>
                      <a:lvl3pPr>
                        <a:spcBef>
                          <a:spcPts val="350"/>
                        </a:spcBef>
                        <a:buClr>
                          <a:srgbClr val="5BBAF6"/>
                        </a:buClr>
                        <a:buSzPct val="100000"/>
                        <a:buFont typeface="Courier New" charset="0"/>
                        <a:defRPr sz="1900">
                          <a:solidFill>
                            <a:schemeClr val="tx2"/>
                          </a:solidFill>
                          <a:latin typeface="Arial" charset="0"/>
                          <a:ea typeface="Arial" charset="0"/>
                          <a:cs typeface="Arial" charset="0"/>
                        </a:defRPr>
                      </a:lvl3pPr>
                      <a:lvl4pPr>
                        <a:spcBef>
                          <a:spcPts val="350"/>
                        </a:spcBef>
                        <a:buClr>
                          <a:srgbClr val="5BBAF6"/>
                        </a:buClr>
                        <a:buFont typeface="Arial" charset="0"/>
                        <a:defRPr sz="1700">
                          <a:solidFill>
                            <a:schemeClr val="tx2"/>
                          </a:solidFill>
                          <a:latin typeface="Arial" charset="0"/>
                          <a:ea typeface="Arial" charset="0"/>
                          <a:cs typeface="Arial" charset="0"/>
                        </a:defRPr>
                      </a:lvl4pPr>
                      <a:lvl5pPr>
                        <a:spcBef>
                          <a:spcPts val="350"/>
                        </a:spcBef>
                        <a:buClr>
                          <a:srgbClr val="5BBAF6"/>
                        </a:buClr>
                        <a:buFont typeface="Arial" charset="0"/>
                        <a:defRPr sz="1600">
                          <a:solidFill>
                            <a:schemeClr val="tx2"/>
                          </a:solidFill>
                          <a:latin typeface="Arial" charset="0"/>
                          <a:ea typeface="Arial" charset="0"/>
                          <a:cs typeface="Arial" charset="0"/>
                        </a:defRPr>
                      </a:lvl5pPr>
                      <a:lvl6pPr marL="22844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6pPr>
                      <a:lvl7pPr marL="27416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7pPr>
                      <a:lvl8pPr marL="31988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8pPr>
                      <a:lvl9pPr marL="36560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lumMod val="65000"/>
                              <a:lumOff val="35000"/>
                            </a:schemeClr>
                          </a:solidFill>
                          <a:effectLst/>
                          <a:latin typeface="Trebuchet MS" charset="0"/>
                          <a:ea typeface="Trebuchet MS" charset="0"/>
                          <a:cs typeface="Trebuchet MS" charset="0"/>
                        </a:rPr>
                        <a:t>Screening, case-finding, referral, treatment</a:t>
                      </a:r>
                    </a:p>
                  </a:txBody>
                  <a:tcPr marL="100451" marR="100451" marT="50229" marB="502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7EDE5"/>
                    </a:solidFill>
                  </a:tcPr>
                </a:tc>
                <a:tc>
                  <a:txBody>
                    <a:bodyPr/>
                    <a:lstStyle>
                      <a:lvl1pPr>
                        <a:spcBef>
                          <a:spcPts val="400"/>
                        </a:spcBef>
                        <a:buClr>
                          <a:schemeClr val="accent1"/>
                        </a:buClr>
                        <a:buSzPct val="68000"/>
                        <a:buFont typeface="Arial" charset="0"/>
                        <a:defRPr sz="2100">
                          <a:solidFill>
                            <a:schemeClr val="tx2"/>
                          </a:solidFill>
                          <a:latin typeface="Arial" charset="0"/>
                          <a:ea typeface="Arial" charset="0"/>
                          <a:cs typeface="Arial" charset="0"/>
                        </a:defRPr>
                      </a:lvl1pPr>
                      <a:lvl2pPr>
                        <a:spcBef>
                          <a:spcPts val="325"/>
                        </a:spcBef>
                        <a:buClr>
                          <a:schemeClr val="accent1"/>
                        </a:buClr>
                        <a:buFont typeface="Wingdings" charset="2"/>
                        <a:defRPr sz="2100">
                          <a:solidFill>
                            <a:schemeClr val="tx2"/>
                          </a:solidFill>
                          <a:latin typeface="Arial" charset="0"/>
                          <a:ea typeface="Arial" charset="0"/>
                          <a:cs typeface="Arial" charset="0"/>
                        </a:defRPr>
                      </a:lvl2pPr>
                      <a:lvl3pPr>
                        <a:spcBef>
                          <a:spcPts val="350"/>
                        </a:spcBef>
                        <a:buClr>
                          <a:srgbClr val="5BBAF6"/>
                        </a:buClr>
                        <a:buSzPct val="100000"/>
                        <a:buFont typeface="Courier New" charset="0"/>
                        <a:defRPr sz="1900">
                          <a:solidFill>
                            <a:schemeClr val="tx2"/>
                          </a:solidFill>
                          <a:latin typeface="Arial" charset="0"/>
                          <a:ea typeface="Arial" charset="0"/>
                          <a:cs typeface="Arial" charset="0"/>
                        </a:defRPr>
                      </a:lvl3pPr>
                      <a:lvl4pPr>
                        <a:spcBef>
                          <a:spcPts val="350"/>
                        </a:spcBef>
                        <a:buClr>
                          <a:srgbClr val="5BBAF6"/>
                        </a:buClr>
                        <a:buFont typeface="Arial" charset="0"/>
                        <a:defRPr sz="1700">
                          <a:solidFill>
                            <a:schemeClr val="tx2"/>
                          </a:solidFill>
                          <a:latin typeface="Arial" charset="0"/>
                          <a:ea typeface="Arial" charset="0"/>
                          <a:cs typeface="Arial" charset="0"/>
                        </a:defRPr>
                      </a:lvl4pPr>
                      <a:lvl5pPr>
                        <a:spcBef>
                          <a:spcPts val="350"/>
                        </a:spcBef>
                        <a:buClr>
                          <a:srgbClr val="5BBAF6"/>
                        </a:buClr>
                        <a:buFont typeface="Arial" charset="0"/>
                        <a:defRPr sz="1600">
                          <a:solidFill>
                            <a:schemeClr val="tx2"/>
                          </a:solidFill>
                          <a:latin typeface="Arial" charset="0"/>
                          <a:ea typeface="Arial" charset="0"/>
                          <a:cs typeface="Arial" charset="0"/>
                        </a:defRPr>
                      </a:lvl5pPr>
                      <a:lvl6pPr marL="22844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6pPr>
                      <a:lvl7pPr marL="27416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7pPr>
                      <a:lvl8pPr marL="31988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8pPr>
                      <a:lvl9pPr marL="36560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9pPr>
                    </a:lstStyle>
                    <a:p>
                      <a:pPr marL="285750" marR="0" lvl="0" indent="-285750" algn="l" defTabSz="914400" rtl="0" eaLnBrk="1" fontAlgn="base" latinLnBrk="0" hangingPunct="1">
                        <a:lnSpc>
                          <a:spcPct val="100000"/>
                        </a:lnSpc>
                        <a:spcBef>
                          <a:spcPct val="0"/>
                        </a:spcBef>
                        <a:spcAft>
                          <a:spcPct val="0"/>
                        </a:spcAft>
                        <a:buClr>
                          <a:srgbClr val="5BBFB4"/>
                        </a:buClr>
                        <a:buSzTx/>
                        <a:buFont typeface="Wingdings" charset="2"/>
                        <a:buChar char="§"/>
                        <a:tabLst/>
                      </a:pPr>
                      <a:r>
                        <a:rPr kumimoji="0" lang="en-US" altLang="en-US" sz="1400" b="0" i="0" u="none" strike="noStrike" cap="none" normalizeH="0" baseline="0" dirty="0">
                          <a:ln>
                            <a:noFill/>
                          </a:ln>
                          <a:solidFill>
                            <a:schemeClr val="tx1">
                              <a:lumMod val="65000"/>
                              <a:lumOff val="35000"/>
                            </a:schemeClr>
                          </a:solidFill>
                          <a:effectLst/>
                          <a:latin typeface="Trebuchet MS" charset="0"/>
                          <a:ea typeface="Trebuchet MS" charset="0"/>
                          <a:cs typeface="Trebuchet MS" charset="0"/>
                        </a:rPr>
                        <a:t>AFB smear microscopy (ZN or LED-FM)*</a:t>
                      </a:r>
                    </a:p>
                    <a:p>
                      <a:pPr marL="285750" marR="0" lvl="0" indent="-285750" algn="l" defTabSz="914400" rtl="0" eaLnBrk="1" fontAlgn="base" latinLnBrk="0" hangingPunct="1">
                        <a:lnSpc>
                          <a:spcPct val="100000"/>
                        </a:lnSpc>
                        <a:spcBef>
                          <a:spcPct val="0"/>
                        </a:spcBef>
                        <a:spcAft>
                          <a:spcPct val="0"/>
                        </a:spcAft>
                        <a:buClr>
                          <a:srgbClr val="5BBFB4"/>
                        </a:buClr>
                        <a:buSzTx/>
                        <a:buFont typeface="Wingdings" charset="2"/>
                        <a:buChar char="§"/>
                        <a:tabLst/>
                      </a:pPr>
                      <a:r>
                        <a:rPr kumimoji="0" lang="en-US" altLang="en-US" sz="1400" b="0" i="0" u="none" strike="noStrike" cap="none" normalizeH="0" baseline="0" dirty="0">
                          <a:ln>
                            <a:noFill/>
                          </a:ln>
                          <a:solidFill>
                            <a:schemeClr val="tx1">
                              <a:lumMod val="65000"/>
                              <a:lumOff val="35000"/>
                            </a:schemeClr>
                          </a:solidFill>
                          <a:effectLst/>
                          <a:latin typeface="Trebuchet MS" charset="0"/>
                          <a:ea typeface="Trebuchet MS" charset="0"/>
                          <a:cs typeface="Trebuchet MS" charset="0"/>
                        </a:rPr>
                        <a:t>Xpert </a:t>
                      </a:r>
                      <a:r>
                        <a:rPr kumimoji="0" lang="en-US" altLang="en-US" sz="1400" b="0" i="0" u="none" strike="noStrike" cap="none" normalizeH="0" baseline="0" dirty="0" smtClean="0">
                          <a:ln>
                            <a:noFill/>
                          </a:ln>
                          <a:solidFill>
                            <a:schemeClr val="tx1">
                              <a:lumMod val="65000"/>
                              <a:lumOff val="35000"/>
                            </a:schemeClr>
                          </a:solidFill>
                          <a:effectLst/>
                          <a:latin typeface="Trebuchet MS" charset="0"/>
                          <a:ea typeface="Trebuchet MS" charset="0"/>
                          <a:cs typeface="Trebuchet MS" charset="0"/>
                        </a:rPr>
                        <a:t>MTB/RIF or Xpert Ultra</a:t>
                      </a:r>
                      <a:endParaRPr kumimoji="0" lang="en-US" altLang="en-US" sz="1400" b="0" i="0" u="none" strike="noStrike" cap="none" normalizeH="0" baseline="0" dirty="0">
                        <a:ln>
                          <a:noFill/>
                        </a:ln>
                        <a:solidFill>
                          <a:schemeClr val="tx1">
                            <a:lumMod val="65000"/>
                            <a:lumOff val="35000"/>
                          </a:schemeClr>
                        </a:solidFill>
                        <a:effectLst/>
                        <a:latin typeface="Trebuchet MS" charset="0"/>
                        <a:ea typeface="Trebuchet MS" charset="0"/>
                        <a:cs typeface="Trebuchet MS" charset="0"/>
                      </a:endParaRPr>
                    </a:p>
                  </a:txBody>
                  <a:tcPr marL="100451" marR="100451" marT="50229" marB="502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7EDE5"/>
                    </a:solidFill>
                  </a:tcPr>
                </a:tc>
              </a:tr>
              <a:tr h="1152632">
                <a:tc>
                  <a:txBody>
                    <a:bodyPr/>
                    <a:lstStyle>
                      <a:lvl1pPr>
                        <a:spcBef>
                          <a:spcPts val="400"/>
                        </a:spcBef>
                        <a:buClr>
                          <a:schemeClr val="accent1"/>
                        </a:buClr>
                        <a:buSzPct val="68000"/>
                        <a:buFont typeface="Arial" charset="0"/>
                        <a:defRPr sz="2100">
                          <a:solidFill>
                            <a:schemeClr val="tx2"/>
                          </a:solidFill>
                          <a:latin typeface="Arial" charset="0"/>
                          <a:ea typeface="Arial" charset="0"/>
                          <a:cs typeface="Arial" charset="0"/>
                        </a:defRPr>
                      </a:lvl1pPr>
                      <a:lvl2pPr>
                        <a:spcBef>
                          <a:spcPts val="325"/>
                        </a:spcBef>
                        <a:buClr>
                          <a:schemeClr val="accent1"/>
                        </a:buClr>
                        <a:buFont typeface="Wingdings" charset="2"/>
                        <a:defRPr sz="2100">
                          <a:solidFill>
                            <a:schemeClr val="tx2"/>
                          </a:solidFill>
                          <a:latin typeface="Arial" charset="0"/>
                          <a:ea typeface="Arial" charset="0"/>
                          <a:cs typeface="Arial" charset="0"/>
                        </a:defRPr>
                      </a:lvl2pPr>
                      <a:lvl3pPr>
                        <a:spcBef>
                          <a:spcPts val="350"/>
                        </a:spcBef>
                        <a:buClr>
                          <a:srgbClr val="5BBAF6"/>
                        </a:buClr>
                        <a:buSzPct val="100000"/>
                        <a:buFont typeface="Courier New" charset="0"/>
                        <a:defRPr sz="1900">
                          <a:solidFill>
                            <a:schemeClr val="tx2"/>
                          </a:solidFill>
                          <a:latin typeface="Arial" charset="0"/>
                          <a:ea typeface="Arial" charset="0"/>
                          <a:cs typeface="Arial" charset="0"/>
                        </a:defRPr>
                      </a:lvl3pPr>
                      <a:lvl4pPr>
                        <a:spcBef>
                          <a:spcPts val="350"/>
                        </a:spcBef>
                        <a:buClr>
                          <a:srgbClr val="5BBAF6"/>
                        </a:buClr>
                        <a:buFont typeface="Arial" charset="0"/>
                        <a:defRPr sz="1700">
                          <a:solidFill>
                            <a:schemeClr val="tx2"/>
                          </a:solidFill>
                          <a:latin typeface="Arial" charset="0"/>
                          <a:ea typeface="Arial" charset="0"/>
                          <a:cs typeface="Arial" charset="0"/>
                        </a:defRPr>
                      </a:lvl4pPr>
                      <a:lvl5pPr>
                        <a:spcBef>
                          <a:spcPts val="350"/>
                        </a:spcBef>
                        <a:buClr>
                          <a:srgbClr val="5BBAF6"/>
                        </a:buClr>
                        <a:buFont typeface="Arial" charset="0"/>
                        <a:defRPr sz="1600">
                          <a:solidFill>
                            <a:schemeClr val="tx2"/>
                          </a:solidFill>
                          <a:latin typeface="Arial" charset="0"/>
                          <a:ea typeface="Arial" charset="0"/>
                          <a:cs typeface="Arial" charset="0"/>
                        </a:defRPr>
                      </a:lvl5pPr>
                      <a:lvl6pPr marL="22844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6pPr>
                      <a:lvl7pPr marL="27416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7pPr>
                      <a:lvl8pPr marL="31988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8pPr>
                      <a:lvl9pPr marL="36560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lumMod val="65000"/>
                              <a:lumOff val="35000"/>
                            </a:schemeClr>
                          </a:solidFill>
                          <a:effectLst/>
                          <a:latin typeface="Trebuchet MS" charset="0"/>
                          <a:ea typeface="Trebuchet MS" charset="0"/>
                          <a:cs typeface="Trebuchet MS" charset="0"/>
                        </a:rPr>
                        <a:t>Intermediate (regional &amp; district)</a:t>
                      </a:r>
                    </a:p>
                  </a:txBody>
                  <a:tcPr marL="100451" marR="100451" marT="50229" marB="502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lvl1pPr>
                        <a:spcBef>
                          <a:spcPts val="400"/>
                        </a:spcBef>
                        <a:buClr>
                          <a:schemeClr val="accent1"/>
                        </a:buClr>
                        <a:buSzPct val="68000"/>
                        <a:buFont typeface="Arial" charset="0"/>
                        <a:defRPr sz="2100">
                          <a:solidFill>
                            <a:schemeClr val="tx2"/>
                          </a:solidFill>
                          <a:latin typeface="Arial" charset="0"/>
                          <a:ea typeface="Arial" charset="0"/>
                          <a:cs typeface="Arial" charset="0"/>
                        </a:defRPr>
                      </a:lvl1pPr>
                      <a:lvl2pPr>
                        <a:spcBef>
                          <a:spcPts val="325"/>
                        </a:spcBef>
                        <a:buClr>
                          <a:schemeClr val="accent1"/>
                        </a:buClr>
                        <a:buFont typeface="Wingdings" charset="2"/>
                        <a:defRPr sz="2100">
                          <a:solidFill>
                            <a:schemeClr val="tx2"/>
                          </a:solidFill>
                          <a:latin typeface="Arial" charset="0"/>
                          <a:ea typeface="Arial" charset="0"/>
                          <a:cs typeface="Arial" charset="0"/>
                        </a:defRPr>
                      </a:lvl2pPr>
                      <a:lvl3pPr>
                        <a:spcBef>
                          <a:spcPts val="350"/>
                        </a:spcBef>
                        <a:buClr>
                          <a:srgbClr val="5BBAF6"/>
                        </a:buClr>
                        <a:buSzPct val="100000"/>
                        <a:buFont typeface="Courier New" charset="0"/>
                        <a:defRPr sz="1900">
                          <a:solidFill>
                            <a:schemeClr val="tx2"/>
                          </a:solidFill>
                          <a:latin typeface="Arial" charset="0"/>
                          <a:ea typeface="Arial" charset="0"/>
                          <a:cs typeface="Arial" charset="0"/>
                        </a:defRPr>
                      </a:lvl3pPr>
                      <a:lvl4pPr>
                        <a:spcBef>
                          <a:spcPts val="350"/>
                        </a:spcBef>
                        <a:buClr>
                          <a:srgbClr val="5BBAF6"/>
                        </a:buClr>
                        <a:buFont typeface="Arial" charset="0"/>
                        <a:defRPr sz="1700">
                          <a:solidFill>
                            <a:schemeClr val="tx2"/>
                          </a:solidFill>
                          <a:latin typeface="Arial" charset="0"/>
                          <a:ea typeface="Arial" charset="0"/>
                          <a:cs typeface="Arial" charset="0"/>
                        </a:defRPr>
                      </a:lvl4pPr>
                      <a:lvl5pPr>
                        <a:spcBef>
                          <a:spcPts val="350"/>
                        </a:spcBef>
                        <a:buClr>
                          <a:srgbClr val="5BBAF6"/>
                        </a:buClr>
                        <a:buFont typeface="Arial" charset="0"/>
                        <a:defRPr sz="1600">
                          <a:solidFill>
                            <a:schemeClr val="tx2"/>
                          </a:solidFill>
                          <a:latin typeface="Arial" charset="0"/>
                          <a:ea typeface="Arial" charset="0"/>
                          <a:cs typeface="Arial" charset="0"/>
                        </a:defRPr>
                      </a:lvl5pPr>
                      <a:lvl6pPr marL="22844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6pPr>
                      <a:lvl7pPr marL="27416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7pPr>
                      <a:lvl8pPr marL="31988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8pPr>
                      <a:lvl9pPr marL="36560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lumMod val="65000"/>
                              <a:lumOff val="35000"/>
                            </a:schemeClr>
                          </a:solidFill>
                          <a:effectLst/>
                          <a:latin typeface="Trebuchet MS" charset="0"/>
                          <a:ea typeface="Trebuchet MS" charset="0"/>
                          <a:cs typeface="Trebuchet MS" charset="0"/>
                        </a:rPr>
                        <a:t>Case-finding, treatment follow-up</a:t>
                      </a:r>
                    </a:p>
                  </a:txBody>
                  <a:tcPr marL="100451" marR="100451" marT="50229" marB="502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lvl1pPr>
                        <a:spcBef>
                          <a:spcPts val="400"/>
                        </a:spcBef>
                        <a:buClr>
                          <a:schemeClr val="accent1"/>
                        </a:buClr>
                        <a:buSzPct val="68000"/>
                        <a:buFont typeface="Arial" charset="0"/>
                        <a:defRPr sz="2100">
                          <a:solidFill>
                            <a:schemeClr val="tx2"/>
                          </a:solidFill>
                          <a:latin typeface="Arial" charset="0"/>
                          <a:ea typeface="Arial" charset="0"/>
                          <a:cs typeface="Arial" charset="0"/>
                        </a:defRPr>
                      </a:lvl1pPr>
                      <a:lvl2pPr>
                        <a:spcBef>
                          <a:spcPts val="325"/>
                        </a:spcBef>
                        <a:buClr>
                          <a:schemeClr val="accent1"/>
                        </a:buClr>
                        <a:buFont typeface="Wingdings" charset="2"/>
                        <a:defRPr sz="2100">
                          <a:solidFill>
                            <a:schemeClr val="tx2"/>
                          </a:solidFill>
                          <a:latin typeface="Arial" charset="0"/>
                          <a:ea typeface="Arial" charset="0"/>
                          <a:cs typeface="Arial" charset="0"/>
                        </a:defRPr>
                      </a:lvl2pPr>
                      <a:lvl3pPr>
                        <a:spcBef>
                          <a:spcPts val="350"/>
                        </a:spcBef>
                        <a:buClr>
                          <a:srgbClr val="5BBAF6"/>
                        </a:buClr>
                        <a:buSzPct val="100000"/>
                        <a:buFont typeface="Courier New" charset="0"/>
                        <a:defRPr sz="1900">
                          <a:solidFill>
                            <a:schemeClr val="tx2"/>
                          </a:solidFill>
                          <a:latin typeface="Arial" charset="0"/>
                          <a:ea typeface="Arial" charset="0"/>
                          <a:cs typeface="Arial" charset="0"/>
                        </a:defRPr>
                      </a:lvl3pPr>
                      <a:lvl4pPr>
                        <a:spcBef>
                          <a:spcPts val="350"/>
                        </a:spcBef>
                        <a:buClr>
                          <a:srgbClr val="5BBAF6"/>
                        </a:buClr>
                        <a:buFont typeface="Arial" charset="0"/>
                        <a:defRPr sz="1700">
                          <a:solidFill>
                            <a:schemeClr val="tx2"/>
                          </a:solidFill>
                          <a:latin typeface="Arial" charset="0"/>
                          <a:ea typeface="Arial" charset="0"/>
                          <a:cs typeface="Arial" charset="0"/>
                        </a:defRPr>
                      </a:lvl4pPr>
                      <a:lvl5pPr>
                        <a:spcBef>
                          <a:spcPts val="350"/>
                        </a:spcBef>
                        <a:buClr>
                          <a:srgbClr val="5BBAF6"/>
                        </a:buClr>
                        <a:buFont typeface="Arial" charset="0"/>
                        <a:defRPr sz="1600">
                          <a:solidFill>
                            <a:schemeClr val="tx2"/>
                          </a:solidFill>
                          <a:latin typeface="Arial" charset="0"/>
                          <a:ea typeface="Arial" charset="0"/>
                          <a:cs typeface="Arial" charset="0"/>
                        </a:defRPr>
                      </a:lvl5pPr>
                      <a:lvl6pPr marL="22844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6pPr>
                      <a:lvl7pPr marL="27416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7pPr>
                      <a:lvl8pPr marL="31988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8pPr>
                      <a:lvl9pPr marL="36560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9pPr>
                    </a:lstStyle>
                    <a:p>
                      <a:pPr marL="285750" marR="0" lvl="0" indent="-285750" algn="l" defTabSz="914400" rtl="0" eaLnBrk="1" fontAlgn="base" latinLnBrk="0" hangingPunct="1">
                        <a:lnSpc>
                          <a:spcPct val="100000"/>
                        </a:lnSpc>
                        <a:spcBef>
                          <a:spcPct val="0"/>
                        </a:spcBef>
                        <a:spcAft>
                          <a:spcPct val="0"/>
                        </a:spcAft>
                        <a:buClr>
                          <a:srgbClr val="5BBFB4"/>
                        </a:buClr>
                        <a:buSzTx/>
                        <a:buFont typeface="Wingdings" charset="2"/>
                        <a:buChar char="§"/>
                        <a:tabLst/>
                      </a:pPr>
                      <a:r>
                        <a:rPr kumimoji="0" lang="en-US" altLang="en-US" sz="1400" b="0" i="0" u="none" strike="noStrike" kern="1200" cap="none" normalizeH="0" baseline="0" dirty="0">
                          <a:ln>
                            <a:noFill/>
                          </a:ln>
                          <a:solidFill>
                            <a:schemeClr val="tx1">
                              <a:lumMod val="65000"/>
                              <a:lumOff val="35000"/>
                            </a:schemeClr>
                          </a:solidFill>
                          <a:effectLst/>
                          <a:latin typeface="Trebuchet MS" charset="0"/>
                          <a:ea typeface="Trebuchet MS" charset="0"/>
                          <a:cs typeface="Trebuchet MS" charset="0"/>
                        </a:rPr>
                        <a:t>All tests at peripheral level</a:t>
                      </a:r>
                    </a:p>
                    <a:p>
                      <a:pPr marL="285750" marR="0" lvl="0" indent="-285750" algn="l" defTabSz="914400" rtl="0" eaLnBrk="1" fontAlgn="base" latinLnBrk="0" hangingPunct="1">
                        <a:lnSpc>
                          <a:spcPct val="100000"/>
                        </a:lnSpc>
                        <a:spcBef>
                          <a:spcPct val="0"/>
                        </a:spcBef>
                        <a:spcAft>
                          <a:spcPct val="0"/>
                        </a:spcAft>
                        <a:buClr>
                          <a:srgbClr val="5BBFB4"/>
                        </a:buClr>
                        <a:buSzTx/>
                        <a:buFont typeface="Wingdings" charset="2"/>
                        <a:buChar char="§"/>
                        <a:tabLst/>
                      </a:pPr>
                      <a:r>
                        <a:rPr kumimoji="0" lang="en-US" altLang="en-US" sz="1400" b="0" i="0" u="none" strike="noStrike" kern="1200" cap="none" normalizeH="0" baseline="0" dirty="0">
                          <a:ln>
                            <a:noFill/>
                          </a:ln>
                          <a:solidFill>
                            <a:schemeClr val="tx1">
                              <a:lumMod val="65000"/>
                              <a:lumOff val="35000"/>
                            </a:schemeClr>
                          </a:solidFill>
                          <a:effectLst/>
                          <a:latin typeface="Trebuchet MS" charset="0"/>
                          <a:ea typeface="Trebuchet MS" charset="0"/>
                          <a:cs typeface="Trebuchet MS" charset="0"/>
                        </a:rPr>
                        <a:t>Solid culture (</a:t>
                      </a:r>
                      <a:r>
                        <a:rPr kumimoji="0" lang="en-US" altLang="en-US" sz="1400" b="0" i="0" u="none" strike="noStrike" kern="1200" cap="none" normalizeH="0" baseline="0" dirty="0" smtClean="0">
                          <a:ln>
                            <a:noFill/>
                          </a:ln>
                          <a:solidFill>
                            <a:schemeClr val="tx1">
                              <a:lumMod val="65000"/>
                              <a:lumOff val="35000"/>
                            </a:schemeClr>
                          </a:solidFill>
                          <a:effectLst/>
                          <a:latin typeface="Trebuchet MS" charset="0"/>
                          <a:ea typeface="Trebuchet MS" charset="0"/>
                          <a:cs typeface="Trebuchet MS" charset="0"/>
                        </a:rPr>
                        <a:t>optional)</a:t>
                      </a:r>
                      <a:r>
                        <a:rPr kumimoji="0" lang="en-US" altLang="en-US" sz="1400" b="0" i="0" u="none" strike="noStrike" kern="1200" cap="none" normalizeH="0" baseline="30000" dirty="0" smtClean="0">
                          <a:ln>
                            <a:noFill/>
                          </a:ln>
                          <a:solidFill>
                            <a:schemeClr val="tx1">
                              <a:lumMod val="65000"/>
                              <a:lumOff val="35000"/>
                            </a:schemeClr>
                          </a:solidFill>
                          <a:effectLst/>
                          <a:latin typeface="Trebuchet MS" charset="0"/>
                          <a:ea typeface="Trebuchet MS" charset="0"/>
                          <a:cs typeface="Trebuchet MS" charset="0"/>
                        </a:rPr>
                        <a:t>#</a:t>
                      </a:r>
                      <a:endParaRPr kumimoji="0" lang="en-US" altLang="en-US" sz="1400" b="0" i="0" u="none" strike="noStrike" kern="1200" cap="none" normalizeH="0" baseline="30000" dirty="0">
                        <a:ln>
                          <a:noFill/>
                        </a:ln>
                        <a:solidFill>
                          <a:schemeClr val="tx1">
                            <a:lumMod val="65000"/>
                            <a:lumOff val="35000"/>
                          </a:schemeClr>
                        </a:solidFill>
                        <a:effectLst/>
                        <a:latin typeface="Trebuchet MS" charset="0"/>
                        <a:ea typeface="Trebuchet MS" charset="0"/>
                        <a:cs typeface="Trebuchet MS" charset="0"/>
                      </a:endParaRPr>
                    </a:p>
                    <a:p>
                      <a:pPr marL="285750" marR="0" lvl="0" indent="-285750" algn="l" defTabSz="914400" rtl="0" eaLnBrk="1" fontAlgn="base" latinLnBrk="0" hangingPunct="1">
                        <a:lnSpc>
                          <a:spcPct val="100000"/>
                        </a:lnSpc>
                        <a:spcBef>
                          <a:spcPct val="0"/>
                        </a:spcBef>
                        <a:spcAft>
                          <a:spcPct val="0"/>
                        </a:spcAft>
                        <a:buClr>
                          <a:srgbClr val="5BBFB4"/>
                        </a:buClr>
                        <a:buSzTx/>
                        <a:buFont typeface="Wingdings" charset="2"/>
                        <a:buChar char="§"/>
                        <a:tabLst/>
                      </a:pPr>
                      <a:r>
                        <a:rPr kumimoji="0" lang="en-US" altLang="en-US" sz="1400" b="0" i="0" u="none" strike="noStrike" kern="1200" cap="none" normalizeH="0" baseline="0" dirty="0">
                          <a:ln>
                            <a:noFill/>
                          </a:ln>
                          <a:solidFill>
                            <a:schemeClr val="tx1">
                              <a:lumMod val="65000"/>
                              <a:lumOff val="35000"/>
                            </a:schemeClr>
                          </a:solidFill>
                          <a:effectLst/>
                          <a:latin typeface="Trebuchet MS" charset="0"/>
                          <a:ea typeface="Trebuchet MS" charset="0"/>
                          <a:cs typeface="Trebuchet MS" charset="0"/>
                        </a:rPr>
                        <a:t>LPA directly from smear-positive sputum (optional</a:t>
                      </a:r>
                      <a:r>
                        <a:rPr kumimoji="0" lang="en-US" altLang="en-US" sz="1400" b="0" i="0" u="none" strike="noStrike" kern="1200" cap="none" normalizeH="0" baseline="0" dirty="0" smtClean="0">
                          <a:ln>
                            <a:noFill/>
                          </a:ln>
                          <a:solidFill>
                            <a:schemeClr val="tx1">
                              <a:lumMod val="65000"/>
                              <a:lumOff val="35000"/>
                            </a:schemeClr>
                          </a:solidFill>
                          <a:effectLst/>
                          <a:latin typeface="Trebuchet MS" charset="0"/>
                          <a:ea typeface="Trebuchet MS" charset="0"/>
                          <a:cs typeface="Trebuchet MS" charset="0"/>
                        </a:rPr>
                        <a:t>)</a:t>
                      </a:r>
                      <a:r>
                        <a:rPr kumimoji="0" lang="en-US" altLang="en-US" sz="1400" b="0" i="0" u="none" strike="noStrike" kern="1200" cap="none" normalizeH="0" baseline="30000" dirty="0" smtClean="0">
                          <a:ln>
                            <a:noFill/>
                          </a:ln>
                          <a:solidFill>
                            <a:schemeClr val="tx1">
                              <a:lumMod val="65000"/>
                              <a:lumOff val="35000"/>
                            </a:schemeClr>
                          </a:solidFill>
                          <a:effectLst/>
                          <a:latin typeface="Trebuchet MS" charset="0"/>
                          <a:ea typeface="Trebuchet MS" charset="0"/>
                          <a:cs typeface="Trebuchet MS" charset="0"/>
                        </a:rPr>
                        <a:t>#</a:t>
                      </a:r>
                      <a:endParaRPr kumimoji="0" lang="en-US" altLang="en-US" sz="1400" b="0" i="0" u="none" strike="noStrike" kern="1200" cap="none" normalizeH="0" baseline="30000" dirty="0">
                        <a:ln>
                          <a:noFill/>
                        </a:ln>
                        <a:solidFill>
                          <a:schemeClr val="tx1">
                            <a:lumMod val="65000"/>
                            <a:lumOff val="35000"/>
                          </a:schemeClr>
                        </a:solidFill>
                        <a:effectLst/>
                        <a:latin typeface="Trebuchet MS" charset="0"/>
                        <a:ea typeface="Trebuchet MS" charset="0"/>
                        <a:cs typeface="Trebuchet MS" charset="0"/>
                      </a:endParaRPr>
                    </a:p>
                  </a:txBody>
                  <a:tcPr marL="100451" marR="100451" marT="50229" marB="502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r>
              <a:tr h="1607756">
                <a:tc>
                  <a:txBody>
                    <a:bodyPr/>
                    <a:lstStyle>
                      <a:lvl1pPr>
                        <a:spcBef>
                          <a:spcPts val="400"/>
                        </a:spcBef>
                        <a:buClr>
                          <a:schemeClr val="accent1"/>
                        </a:buClr>
                        <a:buSzPct val="68000"/>
                        <a:buFont typeface="Arial" charset="0"/>
                        <a:defRPr sz="2100">
                          <a:solidFill>
                            <a:schemeClr val="tx2"/>
                          </a:solidFill>
                          <a:latin typeface="Arial" charset="0"/>
                          <a:ea typeface="Arial" charset="0"/>
                          <a:cs typeface="Arial" charset="0"/>
                        </a:defRPr>
                      </a:lvl1pPr>
                      <a:lvl2pPr>
                        <a:spcBef>
                          <a:spcPts val="325"/>
                        </a:spcBef>
                        <a:buClr>
                          <a:schemeClr val="accent1"/>
                        </a:buClr>
                        <a:buFont typeface="Wingdings" charset="2"/>
                        <a:defRPr sz="2100">
                          <a:solidFill>
                            <a:schemeClr val="tx2"/>
                          </a:solidFill>
                          <a:latin typeface="Arial" charset="0"/>
                          <a:ea typeface="Arial" charset="0"/>
                          <a:cs typeface="Arial" charset="0"/>
                        </a:defRPr>
                      </a:lvl2pPr>
                      <a:lvl3pPr>
                        <a:spcBef>
                          <a:spcPts val="350"/>
                        </a:spcBef>
                        <a:buClr>
                          <a:srgbClr val="5BBAF6"/>
                        </a:buClr>
                        <a:buSzPct val="100000"/>
                        <a:buFont typeface="Courier New" charset="0"/>
                        <a:defRPr sz="1900">
                          <a:solidFill>
                            <a:schemeClr val="tx2"/>
                          </a:solidFill>
                          <a:latin typeface="Arial" charset="0"/>
                          <a:ea typeface="Arial" charset="0"/>
                          <a:cs typeface="Arial" charset="0"/>
                        </a:defRPr>
                      </a:lvl3pPr>
                      <a:lvl4pPr>
                        <a:spcBef>
                          <a:spcPts val="350"/>
                        </a:spcBef>
                        <a:buClr>
                          <a:srgbClr val="5BBAF6"/>
                        </a:buClr>
                        <a:buFont typeface="Arial" charset="0"/>
                        <a:defRPr sz="1700">
                          <a:solidFill>
                            <a:schemeClr val="tx2"/>
                          </a:solidFill>
                          <a:latin typeface="Arial" charset="0"/>
                          <a:ea typeface="Arial" charset="0"/>
                          <a:cs typeface="Arial" charset="0"/>
                        </a:defRPr>
                      </a:lvl4pPr>
                      <a:lvl5pPr>
                        <a:spcBef>
                          <a:spcPts val="350"/>
                        </a:spcBef>
                        <a:buClr>
                          <a:srgbClr val="5BBAF6"/>
                        </a:buClr>
                        <a:buFont typeface="Arial" charset="0"/>
                        <a:defRPr sz="1600">
                          <a:solidFill>
                            <a:schemeClr val="tx2"/>
                          </a:solidFill>
                          <a:latin typeface="Arial" charset="0"/>
                          <a:ea typeface="Arial" charset="0"/>
                          <a:cs typeface="Arial" charset="0"/>
                        </a:defRPr>
                      </a:lvl5pPr>
                      <a:lvl6pPr marL="22844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6pPr>
                      <a:lvl7pPr marL="27416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7pPr>
                      <a:lvl8pPr marL="31988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8pPr>
                      <a:lvl9pPr marL="36560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lumMod val="65000"/>
                              <a:lumOff val="35000"/>
                            </a:schemeClr>
                          </a:solidFill>
                          <a:effectLst/>
                          <a:latin typeface="Trebuchet MS" charset="0"/>
                          <a:ea typeface="Trebuchet MS" charset="0"/>
                          <a:cs typeface="Trebuchet MS" charset="0"/>
                        </a:rPr>
                        <a:t>Central (reference)</a:t>
                      </a:r>
                    </a:p>
                  </a:txBody>
                  <a:tcPr marL="100451" marR="100451" marT="50229" marB="502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7EDE5"/>
                    </a:solidFill>
                  </a:tcPr>
                </a:tc>
                <a:tc>
                  <a:txBody>
                    <a:bodyPr/>
                    <a:lstStyle>
                      <a:lvl1pPr>
                        <a:spcBef>
                          <a:spcPts val="400"/>
                        </a:spcBef>
                        <a:buClr>
                          <a:schemeClr val="accent1"/>
                        </a:buClr>
                        <a:buSzPct val="68000"/>
                        <a:buFont typeface="Arial" charset="0"/>
                        <a:defRPr sz="2100">
                          <a:solidFill>
                            <a:schemeClr val="tx2"/>
                          </a:solidFill>
                          <a:latin typeface="Arial" charset="0"/>
                          <a:ea typeface="Arial" charset="0"/>
                          <a:cs typeface="Arial" charset="0"/>
                        </a:defRPr>
                      </a:lvl1pPr>
                      <a:lvl2pPr>
                        <a:spcBef>
                          <a:spcPts val="325"/>
                        </a:spcBef>
                        <a:buClr>
                          <a:schemeClr val="accent1"/>
                        </a:buClr>
                        <a:buFont typeface="Wingdings" charset="2"/>
                        <a:defRPr sz="2100">
                          <a:solidFill>
                            <a:schemeClr val="tx2"/>
                          </a:solidFill>
                          <a:latin typeface="Arial" charset="0"/>
                          <a:ea typeface="Arial" charset="0"/>
                          <a:cs typeface="Arial" charset="0"/>
                        </a:defRPr>
                      </a:lvl2pPr>
                      <a:lvl3pPr>
                        <a:spcBef>
                          <a:spcPts val="350"/>
                        </a:spcBef>
                        <a:buClr>
                          <a:srgbClr val="5BBAF6"/>
                        </a:buClr>
                        <a:buSzPct val="100000"/>
                        <a:buFont typeface="Courier New" charset="0"/>
                        <a:defRPr sz="1900">
                          <a:solidFill>
                            <a:schemeClr val="tx2"/>
                          </a:solidFill>
                          <a:latin typeface="Arial" charset="0"/>
                          <a:ea typeface="Arial" charset="0"/>
                          <a:cs typeface="Arial" charset="0"/>
                        </a:defRPr>
                      </a:lvl3pPr>
                      <a:lvl4pPr>
                        <a:spcBef>
                          <a:spcPts val="350"/>
                        </a:spcBef>
                        <a:buClr>
                          <a:srgbClr val="5BBAF6"/>
                        </a:buClr>
                        <a:buFont typeface="Arial" charset="0"/>
                        <a:defRPr sz="1700">
                          <a:solidFill>
                            <a:schemeClr val="tx2"/>
                          </a:solidFill>
                          <a:latin typeface="Arial" charset="0"/>
                          <a:ea typeface="Arial" charset="0"/>
                          <a:cs typeface="Arial" charset="0"/>
                        </a:defRPr>
                      </a:lvl4pPr>
                      <a:lvl5pPr>
                        <a:spcBef>
                          <a:spcPts val="350"/>
                        </a:spcBef>
                        <a:buClr>
                          <a:srgbClr val="5BBAF6"/>
                        </a:buClr>
                        <a:buFont typeface="Arial" charset="0"/>
                        <a:defRPr sz="1600">
                          <a:solidFill>
                            <a:schemeClr val="tx2"/>
                          </a:solidFill>
                          <a:latin typeface="Arial" charset="0"/>
                          <a:ea typeface="Arial" charset="0"/>
                          <a:cs typeface="Arial" charset="0"/>
                        </a:defRPr>
                      </a:lvl5pPr>
                      <a:lvl6pPr marL="22844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6pPr>
                      <a:lvl7pPr marL="27416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7pPr>
                      <a:lvl8pPr marL="31988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8pPr>
                      <a:lvl9pPr marL="36560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lumMod val="65000"/>
                              <a:lumOff val="35000"/>
                            </a:schemeClr>
                          </a:solidFill>
                          <a:effectLst/>
                          <a:latin typeface="Trebuchet MS" charset="0"/>
                          <a:ea typeface="Trebuchet MS" charset="0"/>
                          <a:cs typeface="Trebuchet MS" charset="0"/>
                        </a:rPr>
                        <a:t>Case-finding, treatment follow up. Surveillance, development and provision of reference methods and standards, supervision of laboratory network</a:t>
                      </a:r>
                    </a:p>
                  </a:txBody>
                  <a:tcPr marL="100451" marR="100451" marT="50229" marB="502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7EDE5"/>
                    </a:solidFill>
                  </a:tcPr>
                </a:tc>
                <a:tc>
                  <a:txBody>
                    <a:bodyPr/>
                    <a:lstStyle>
                      <a:lvl1pPr>
                        <a:spcBef>
                          <a:spcPts val="400"/>
                        </a:spcBef>
                        <a:buClr>
                          <a:schemeClr val="accent1"/>
                        </a:buClr>
                        <a:buSzPct val="68000"/>
                        <a:buFont typeface="Arial" charset="0"/>
                        <a:defRPr sz="2100">
                          <a:solidFill>
                            <a:schemeClr val="tx2"/>
                          </a:solidFill>
                          <a:latin typeface="Arial" charset="0"/>
                          <a:ea typeface="Arial" charset="0"/>
                          <a:cs typeface="Arial" charset="0"/>
                        </a:defRPr>
                      </a:lvl1pPr>
                      <a:lvl2pPr>
                        <a:spcBef>
                          <a:spcPts val="325"/>
                        </a:spcBef>
                        <a:buClr>
                          <a:schemeClr val="accent1"/>
                        </a:buClr>
                        <a:buFont typeface="Wingdings" charset="2"/>
                        <a:defRPr sz="2100">
                          <a:solidFill>
                            <a:schemeClr val="tx2"/>
                          </a:solidFill>
                          <a:latin typeface="Arial" charset="0"/>
                          <a:ea typeface="Arial" charset="0"/>
                          <a:cs typeface="Arial" charset="0"/>
                        </a:defRPr>
                      </a:lvl2pPr>
                      <a:lvl3pPr>
                        <a:spcBef>
                          <a:spcPts val="350"/>
                        </a:spcBef>
                        <a:buClr>
                          <a:srgbClr val="5BBAF6"/>
                        </a:buClr>
                        <a:buSzPct val="100000"/>
                        <a:buFont typeface="Courier New" charset="0"/>
                        <a:defRPr sz="1900">
                          <a:solidFill>
                            <a:schemeClr val="tx2"/>
                          </a:solidFill>
                          <a:latin typeface="Arial" charset="0"/>
                          <a:ea typeface="Arial" charset="0"/>
                          <a:cs typeface="Arial" charset="0"/>
                        </a:defRPr>
                      </a:lvl3pPr>
                      <a:lvl4pPr>
                        <a:spcBef>
                          <a:spcPts val="350"/>
                        </a:spcBef>
                        <a:buClr>
                          <a:srgbClr val="5BBAF6"/>
                        </a:buClr>
                        <a:buFont typeface="Arial" charset="0"/>
                        <a:defRPr sz="1700">
                          <a:solidFill>
                            <a:schemeClr val="tx2"/>
                          </a:solidFill>
                          <a:latin typeface="Arial" charset="0"/>
                          <a:ea typeface="Arial" charset="0"/>
                          <a:cs typeface="Arial" charset="0"/>
                        </a:defRPr>
                      </a:lvl4pPr>
                      <a:lvl5pPr>
                        <a:spcBef>
                          <a:spcPts val="350"/>
                        </a:spcBef>
                        <a:buClr>
                          <a:srgbClr val="5BBAF6"/>
                        </a:buClr>
                        <a:buFont typeface="Arial" charset="0"/>
                        <a:defRPr sz="1600">
                          <a:solidFill>
                            <a:schemeClr val="tx2"/>
                          </a:solidFill>
                          <a:latin typeface="Arial" charset="0"/>
                          <a:ea typeface="Arial" charset="0"/>
                          <a:cs typeface="Arial" charset="0"/>
                        </a:defRPr>
                      </a:lvl5pPr>
                      <a:lvl6pPr marL="22844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6pPr>
                      <a:lvl7pPr marL="27416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7pPr>
                      <a:lvl8pPr marL="31988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8pPr>
                      <a:lvl9pPr marL="3656013" indent="1588" eaLnBrk="0" fontAlgn="base" hangingPunct="0">
                        <a:spcBef>
                          <a:spcPts val="350"/>
                        </a:spcBef>
                        <a:spcAft>
                          <a:spcPct val="0"/>
                        </a:spcAft>
                        <a:buClr>
                          <a:srgbClr val="5BBAF6"/>
                        </a:buClr>
                        <a:buFont typeface="Arial" charset="0"/>
                        <a:defRPr sz="1600">
                          <a:solidFill>
                            <a:schemeClr val="tx2"/>
                          </a:solidFill>
                          <a:latin typeface="Arial" charset="0"/>
                          <a:ea typeface="Arial" charset="0"/>
                          <a:cs typeface="Arial" charset="0"/>
                        </a:defRPr>
                      </a:lvl9pPr>
                    </a:lstStyle>
                    <a:p>
                      <a:pPr marL="285750" marR="0" lvl="0" indent="-285750" algn="l" defTabSz="914400" rtl="0" eaLnBrk="1" fontAlgn="base" latinLnBrk="0" hangingPunct="1">
                        <a:lnSpc>
                          <a:spcPct val="100000"/>
                        </a:lnSpc>
                        <a:spcBef>
                          <a:spcPct val="0"/>
                        </a:spcBef>
                        <a:spcAft>
                          <a:spcPct val="0"/>
                        </a:spcAft>
                        <a:buClr>
                          <a:srgbClr val="5BBFB4"/>
                        </a:buClr>
                        <a:buSzTx/>
                        <a:buFont typeface="Wingdings" charset="2"/>
                        <a:buChar char="§"/>
                        <a:tabLst/>
                      </a:pPr>
                      <a:r>
                        <a:rPr kumimoji="0" lang="en-US" altLang="en-US" sz="1400" b="0" i="0" u="none" strike="noStrike" kern="1200" cap="none" normalizeH="0" baseline="0" dirty="0">
                          <a:ln>
                            <a:noFill/>
                          </a:ln>
                          <a:solidFill>
                            <a:schemeClr val="tx1">
                              <a:lumMod val="65000"/>
                              <a:lumOff val="35000"/>
                            </a:schemeClr>
                          </a:solidFill>
                          <a:effectLst/>
                          <a:latin typeface="Trebuchet MS" charset="0"/>
                          <a:ea typeface="Trebuchet MS" charset="0"/>
                          <a:cs typeface="Trebuchet MS" charset="0"/>
                        </a:rPr>
                        <a:t>All tests at peripheral and intermediate level</a:t>
                      </a:r>
                    </a:p>
                    <a:p>
                      <a:pPr marL="285750" marR="0" lvl="0" indent="-285750" algn="l" defTabSz="914400" rtl="0" eaLnBrk="1" fontAlgn="base" latinLnBrk="0" hangingPunct="1">
                        <a:lnSpc>
                          <a:spcPct val="100000"/>
                        </a:lnSpc>
                        <a:spcBef>
                          <a:spcPct val="0"/>
                        </a:spcBef>
                        <a:spcAft>
                          <a:spcPct val="0"/>
                        </a:spcAft>
                        <a:buClr>
                          <a:srgbClr val="5BBFB4"/>
                        </a:buClr>
                        <a:buSzTx/>
                        <a:buFont typeface="Wingdings" charset="2"/>
                        <a:buChar char="§"/>
                        <a:tabLst/>
                      </a:pPr>
                      <a:r>
                        <a:rPr kumimoji="0" lang="en-US" altLang="en-US" sz="1400" b="0" i="0" u="none" strike="noStrike" kern="1200" cap="none" normalizeH="0" baseline="0" dirty="0">
                          <a:ln>
                            <a:noFill/>
                          </a:ln>
                          <a:solidFill>
                            <a:schemeClr val="tx1">
                              <a:lumMod val="65000"/>
                              <a:lumOff val="35000"/>
                            </a:schemeClr>
                          </a:solidFill>
                          <a:effectLst/>
                          <a:latin typeface="Trebuchet MS" charset="0"/>
                          <a:ea typeface="Trebuchet MS" charset="0"/>
                          <a:cs typeface="Trebuchet MS" charset="0"/>
                        </a:rPr>
                        <a:t>Liquid culture</a:t>
                      </a:r>
                    </a:p>
                    <a:p>
                      <a:pPr marL="285750" marR="0" lvl="0" indent="-285750" algn="l" defTabSz="914400" rtl="0" eaLnBrk="1" fontAlgn="base" latinLnBrk="0" hangingPunct="1">
                        <a:lnSpc>
                          <a:spcPct val="100000"/>
                        </a:lnSpc>
                        <a:spcBef>
                          <a:spcPct val="0"/>
                        </a:spcBef>
                        <a:spcAft>
                          <a:spcPct val="0"/>
                        </a:spcAft>
                        <a:buClr>
                          <a:srgbClr val="5BBFB4"/>
                        </a:buClr>
                        <a:buSzTx/>
                        <a:buFont typeface="Wingdings" charset="2"/>
                        <a:buChar char="§"/>
                        <a:tabLst/>
                      </a:pPr>
                      <a:r>
                        <a:rPr kumimoji="0" lang="en-US" altLang="en-US" sz="1400" b="0" i="0" u="none" strike="noStrike" kern="1200" cap="none" normalizeH="0" baseline="0" dirty="0">
                          <a:ln>
                            <a:noFill/>
                          </a:ln>
                          <a:solidFill>
                            <a:schemeClr val="tx1">
                              <a:lumMod val="65000"/>
                              <a:lumOff val="35000"/>
                            </a:schemeClr>
                          </a:solidFill>
                          <a:effectLst/>
                          <a:latin typeface="Trebuchet MS" charset="0"/>
                          <a:ea typeface="Trebuchet MS" charset="0"/>
                          <a:cs typeface="Trebuchet MS" charset="0"/>
                        </a:rPr>
                        <a:t>Rapid speciation tests</a:t>
                      </a:r>
                    </a:p>
                    <a:p>
                      <a:pPr marL="285750" marR="0" lvl="0" indent="-285750" algn="l" defTabSz="914400" rtl="0" eaLnBrk="1" fontAlgn="base" latinLnBrk="0" hangingPunct="1">
                        <a:lnSpc>
                          <a:spcPct val="100000"/>
                        </a:lnSpc>
                        <a:spcBef>
                          <a:spcPct val="0"/>
                        </a:spcBef>
                        <a:spcAft>
                          <a:spcPct val="0"/>
                        </a:spcAft>
                        <a:buClr>
                          <a:srgbClr val="5BBFB4"/>
                        </a:buClr>
                        <a:buSzTx/>
                        <a:buFont typeface="Wingdings" charset="2"/>
                        <a:buChar char="§"/>
                        <a:tabLst/>
                      </a:pPr>
                      <a:r>
                        <a:rPr kumimoji="0" lang="en-US" altLang="en-US" sz="1400" b="0" i="0" u="none" strike="noStrike" kern="1200" cap="none" normalizeH="0" baseline="0" dirty="0">
                          <a:ln>
                            <a:noFill/>
                          </a:ln>
                          <a:solidFill>
                            <a:schemeClr val="tx1">
                              <a:lumMod val="65000"/>
                              <a:lumOff val="35000"/>
                            </a:schemeClr>
                          </a:solidFill>
                          <a:effectLst/>
                          <a:latin typeface="Trebuchet MS" charset="0"/>
                          <a:ea typeface="Trebuchet MS" charset="0"/>
                          <a:cs typeface="Trebuchet MS" charset="0"/>
                        </a:rPr>
                        <a:t>First and second line DST</a:t>
                      </a:r>
                    </a:p>
                    <a:p>
                      <a:pPr marL="285750" marR="0" lvl="0" indent="-285750" algn="l" defTabSz="914400" rtl="0" eaLnBrk="1" fontAlgn="base" latinLnBrk="0" hangingPunct="1">
                        <a:lnSpc>
                          <a:spcPct val="100000"/>
                        </a:lnSpc>
                        <a:spcBef>
                          <a:spcPct val="0"/>
                        </a:spcBef>
                        <a:spcAft>
                          <a:spcPct val="0"/>
                        </a:spcAft>
                        <a:buClr>
                          <a:srgbClr val="5BBFB4"/>
                        </a:buClr>
                        <a:buSzTx/>
                        <a:buFont typeface="Wingdings" charset="2"/>
                        <a:buChar char="§"/>
                        <a:tabLst/>
                      </a:pPr>
                      <a:r>
                        <a:rPr kumimoji="0" lang="en-US" altLang="en-US" sz="1400" b="0" i="0" u="none" strike="noStrike" kern="1200" cap="none" normalizeH="0" baseline="0" dirty="0">
                          <a:ln>
                            <a:noFill/>
                          </a:ln>
                          <a:solidFill>
                            <a:schemeClr val="tx1">
                              <a:lumMod val="65000"/>
                              <a:lumOff val="35000"/>
                            </a:schemeClr>
                          </a:solidFill>
                          <a:effectLst/>
                          <a:latin typeface="Trebuchet MS" charset="0"/>
                          <a:ea typeface="Trebuchet MS" charset="0"/>
                          <a:cs typeface="Trebuchet MS" charset="0"/>
                        </a:rPr>
                        <a:t>LPA on positive cultures</a:t>
                      </a:r>
                    </a:p>
                  </a:txBody>
                  <a:tcPr marL="100451" marR="100451" marT="50229" marB="502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7EDE5"/>
                    </a:solidFill>
                  </a:tcPr>
                </a:tc>
              </a:tr>
            </a:tbl>
          </a:graphicData>
        </a:graphic>
      </p:graphicFrame>
      <p:sp>
        <p:nvSpPr>
          <p:cNvPr id="42009" name="TextBox 3"/>
          <p:cNvSpPr txBox="1">
            <a:spLocks noChangeArrowheads="1"/>
          </p:cNvSpPr>
          <p:nvPr/>
        </p:nvSpPr>
        <p:spPr bwMode="auto">
          <a:xfrm>
            <a:off x="940526" y="6314405"/>
            <a:ext cx="795559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eaLnBrk="1" hangingPunct="1"/>
            <a:r>
              <a:rPr lang="en-US" altLang="en-US" sz="1000" dirty="0">
                <a:solidFill>
                  <a:srgbClr val="DC1F26"/>
                </a:solidFill>
                <a:ea typeface="Trebuchet MS" charset="0"/>
                <a:cs typeface="Trebuchet MS" charset="0"/>
              </a:rPr>
              <a:t>Laboratory network structure and capacity at each level is country-specific. </a:t>
            </a:r>
            <a:r>
              <a:rPr lang="en-US" altLang="en-US" sz="1000" b="1" dirty="0">
                <a:solidFill>
                  <a:srgbClr val="DC1F26"/>
                </a:solidFill>
                <a:ea typeface="Trebuchet MS" charset="0"/>
                <a:cs typeface="Trebuchet MS" charset="0"/>
              </a:rPr>
              <a:t>This generic model should be adapted to country context and capacity.</a:t>
            </a:r>
          </a:p>
          <a:p>
            <a:pPr algn="r" eaLnBrk="1" hangingPunct="1"/>
            <a:r>
              <a:rPr lang="en-US" altLang="en-US" sz="1000" i="1" baseline="30000" dirty="0">
                <a:solidFill>
                  <a:srgbClr val="DC1F26"/>
                </a:solidFill>
                <a:ea typeface="Trebuchet MS" charset="0"/>
                <a:cs typeface="Trebuchet MS" charset="0"/>
              </a:rPr>
              <a:t>*</a:t>
            </a:r>
            <a:r>
              <a:rPr lang="en-US" altLang="en-US" sz="1000" i="1" dirty="0">
                <a:solidFill>
                  <a:srgbClr val="DC1F26"/>
                </a:solidFill>
                <a:ea typeface="Trebuchet MS" charset="0"/>
                <a:cs typeface="Trebuchet MS" charset="0"/>
              </a:rPr>
              <a:t> WHO recommends phasing out microscopy as initial diagnostic test by </a:t>
            </a:r>
            <a:r>
              <a:rPr lang="en-US" altLang="en-US" sz="1000" i="1" dirty="0" smtClean="0">
                <a:solidFill>
                  <a:srgbClr val="DC1F26"/>
                </a:solidFill>
                <a:ea typeface="Trebuchet MS" charset="0"/>
                <a:cs typeface="Trebuchet MS" charset="0"/>
              </a:rPr>
              <a:t>2020 (but no later than 2025)</a:t>
            </a:r>
            <a:endParaRPr lang="en-US" altLang="en-US" sz="1000" i="1" dirty="0">
              <a:solidFill>
                <a:srgbClr val="DC1F26"/>
              </a:solidFill>
              <a:ea typeface="Trebuchet MS" charset="0"/>
              <a:cs typeface="Trebuchet MS" charset="0"/>
            </a:endParaRPr>
          </a:p>
          <a:p>
            <a:pPr algn="r" eaLnBrk="1" hangingPunct="1"/>
            <a:r>
              <a:rPr lang="en-US" altLang="en-US" sz="1000" i="1" baseline="30000" dirty="0">
                <a:solidFill>
                  <a:srgbClr val="DC1F26"/>
                </a:solidFill>
                <a:ea typeface="Trebuchet MS" charset="0"/>
                <a:cs typeface="Trebuchet MS" charset="0"/>
              </a:rPr>
              <a:t>#</a:t>
            </a:r>
            <a:r>
              <a:rPr lang="en-US" altLang="en-US" sz="1000" i="1" dirty="0">
                <a:solidFill>
                  <a:srgbClr val="DC1F26"/>
                </a:solidFill>
                <a:ea typeface="Trebuchet MS" charset="0"/>
                <a:cs typeface="Trebuchet MS" charset="0"/>
              </a:rPr>
              <a:t> Based on country need and capacity</a:t>
            </a:r>
          </a:p>
        </p:txBody>
      </p:sp>
    </p:spTree>
    <p:extLst>
      <p:ext uri="{BB962C8B-B14F-4D97-AF65-F5344CB8AC3E}">
        <p14:creationId xmlns:p14="http://schemas.microsoft.com/office/powerpoint/2010/main" val="15435506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GLOBAL TB DIAGNOSTIC PIPELINE </a:t>
            </a:r>
            <a:endParaRPr lang="en-GB" dirty="0"/>
          </a:p>
        </p:txBody>
      </p:sp>
      <p:sp>
        <p:nvSpPr>
          <p:cNvPr id="6" name="Rectangle 5"/>
          <p:cNvSpPr/>
          <p:nvPr/>
        </p:nvSpPr>
        <p:spPr>
          <a:xfrm>
            <a:off x="1752601" y="1808439"/>
            <a:ext cx="4917769" cy="387748"/>
          </a:xfrm>
          <a:prstGeom prst="rect">
            <a:avLst/>
          </a:prstGeom>
          <a:solidFill>
            <a:srgbClr val="5BBFB4"/>
          </a:solidFill>
          <a:ln>
            <a:solidFill>
              <a:srgbClr val="AEDA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925316" y="1868991"/>
            <a:ext cx="4628907" cy="261610"/>
          </a:xfrm>
          <a:prstGeom prst="rect">
            <a:avLst/>
          </a:prstGeom>
          <a:noFill/>
        </p:spPr>
        <p:txBody>
          <a:bodyPr wrap="square" rtlCol="0">
            <a:spAutoFit/>
          </a:bodyPr>
          <a:lstStyle/>
          <a:p>
            <a:pPr>
              <a:defRPr/>
            </a:pPr>
            <a:r>
              <a:rPr lang="en-US" sz="1100" dirty="0" smtClean="0">
                <a:solidFill>
                  <a:schemeClr val="bg1"/>
                </a:solidFill>
                <a:latin typeface="Trebuchet MS" charset="0"/>
                <a:ea typeface="Trebuchet MS" charset="0"/>
                <a:cs typeface="Trebuchet MS" charset="0"/>
              </a:rPr>
              <a:t>Update with latest data from the New Diagnostic Working Group*</a:t>
            </a:r>
            <a:endParaRPr lang="en-US" sz="1100" u="sng" dirty="0">
              <a:solidFill>
                <a:schemeClr val="bg1"/>
              </a:solidFill>
              <a:latin typeface="Trebuchet MS" charset="0"/>
              <a:ea typeface="Trebuchet MS" charset="0"/>
              <a:cs typeface="Trebuchet MS" charset="0"/>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4914" y="1647547"/>
            <a:ext cx="680400" cy="680470"/>
          </a:xfrm>
          <a:prstGeom prst="rect">
            <a:avLst/>
          </a:prstGeom>
        </p:spPr>
      </p:pic>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654" b="460"/>
          <a:stretch/>
        </p:blipFill>
        <p:spPr>
          <a:xfrm>
            <a:off x="2300495" y="2307116"/>
            <a:ext cx="5440058" cy="4390311"/>
          </a:xfrm>
          <a:prstGeom prst="rect">
            <a:avLst/>
          </a:prstGeom>
        </p:spPr>
      </p:pic>
      <p:sp>
        <p:nvSpPr>
          <p:cNvPr id="9" name="Rectangle 8"/>
          <p:cNvSpPr/>
          <p:nvPr/>
        </p:nvSpPr>
        <p:spPr>
          <a:xfrm>
            <a:off x="3920944" y="6763013"/>
            <a:ext cx="5019675" cy="261610"/>
          </a:xfrm>
          <a:prstGeom prst="rect">
            <a:avLst/>
          </a:prstGeom>
        </p:spPr>
        <p:txBody>
          <a:bodyPr>
            <a:spAutoFit/>
          </a:bodyPr>
          <a:lstStyle/>
          <a:p>
            <a:pPr algn="r"/>
            <a:r>
              <a:rPr lang="en-GB" sz="1100" u="sng" dirty="0" smtClean="0">
                <a:solidFill>
                  <a:srgbClr val="DC1F26"/>
                </a:solidFill>
              </a:rPr>
              <a:t>* http</a:t>
            </a:r>
            <a:r>
              <a:rPr lang="en-GB" sz="1100" u="sng" dirty="0">
                <a:solidFill>
                  <a:srgbClr val="DC1F26"/>
                </a:solidFill>
              </a:rPr>
              <a:t>://</a:t>
            </a:r>
            <a:r>
              <a:rPr lang="en-GB" sz="1100" u="sng" dirty="0" err="1">
                <a:solidFill>
                  <a:srgbClr val="DC1F26"/>
                </a:solidFill>
              </a:rPr>
              <a:t>tbevidence.org</a:t>
            </a:r>
            <a:r>
              <a:rPr lang="en-GB" sz="1100" u="sng" dirty="0">
                <a:solidFill>
                  <a:srgbClr val="DC1F26"/>
                </a:solidFill>
              </a:rPr>
              <a:t>/</a:t>
            </a:r>
            <a:r>
              <a:rPr lang="en-GB" sz="1100" u="sng" dirty="0" err="1">
                <a:solidFill>
                  <a:srgbClr val="DC1F26"/>
                </a:solidFill>
              </a:rPr>
              <a:t>tb</a:t>
            </a:r>
            <a:r>
              <a:rPr lang="en-GB" sz="1100" u="sng" dirty="0">
                <a:solidFill>
                  <a:srgbClr val="DC1F26"/>
                </a:solidFill>
              </a:rPr>
              <a:t>-diagnostics-pipeline/</a:t>
            </a:r>
          </a:p>
        </p:txBody>
      </p:sp>
    </p:spTree>
    <p:extLst>
      <p:ext uri="{BB962C8B-B14F-4D97-AF65-F5344CB8AC3E}">
        <p14:creationId xmlns:p14="http://schemas.microsoft.com/office/powerpoint/2010/main" val="5900334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2"/>
          <p:cNvSpPr>
            <a:spLocks noGrp="1"/>
          </p:cNvSpPr>
          <p:nvPr>
            <p:ph idx="1"/>
          </p:nvPr>
        </p:nvSpPr>
        <p:spPr>
          <a:xfrm>
            <a:off x="1204914" y="1994996"/>
            <a:ext cx="3888000" cy="2380623"/>
          </a:xfrm>
        </p:spPr>
        <p:txBody>
          <a:bodyPr/>
          <a:lstStyle/>
          <a:p>
            <a:r>
              <a:rPr altLang="en-US" sz="2000" dirty="0">
                <a:solidFill>
                  <a:schemeClr val="tx1">
                    <a:lumMod val="65000"/>
                    <a:lumOff val="35000"/>
                  </a:schemeClr>
                </a:solidFill>
              </a:rPr>
              <a:t>Framework for introduction of WHO-Recommended TB Diagnostics </a:t>
            </a:r>
            <a:endParaRPr lang="en-US" altLang="en-US" sz="2000" dirty="0" smtClean="0">
              <a:solidFill>
                <a:schemeClr val="tx1">
                  <a:lumMod val="65000"/>
                  <a:lumOff val="35000"/>
                </a:schemeClr>
              </a:solidFill>
            </a:endParaRPr>
          </a:p>
          <a:p>
            <a:pPr marL="0" indent="0">
              <a:buNone/>
            </a:pPr>
            <a:endParaRPr altLang="en-US" sz="2000" dirty="0">
              <a:solidFill>
                <a:schemeClr val="tx1">
                  <a:lumMod val="65000"/>
                  <a:lumOff val="35000"/>
                </a:schemeClr>
              </a:solidFill>
            </a:endParaRPr>
          </a:p>
          <a:p>
            <a:pPr lvl="1"/>
            <a:r>
              <a:rPr lang="en-US" altLang="en-US" sz="2000" dirty="0">
                <a:solidFill>
                  <a:schemeClr val="tx1">
                    <a:lumMod val="65000"/>
                    <a:lumOff val="35000"/>
                  </a:schemeClr>
                </a:solidFill>
              </a:rPr>
              <a:t>For adaptation by countries according to local context, epidemiology and </a:t>
            </a:r>
            <a:r>
              <a:rPr lang="en-US" altLang="en-US" sz="2000" dirty="0" smtClean="0">
                <a:solidFill>
                  <a:schemeClr val="tx1">
                    <a:lumMod val="65000"/>
                    <a:lumOff val="35000"/>
                  </a:schemeClr>
                </a:solidFill>
              </a:rPr>
              <a:t>resources</a:t>
            </a:r>
          </a:p>
        </p:txBody>
      </p:sp>
      <p:sp>
        <p:nvSpPr>
          <p:cNvPr id="2" name="Title 1"/>
          <p:cNvSpPr>
            <a:spLocks noGrp="1"/>
          </p:cNvSpPr>
          <p:nvPr>
            <p:ph type="title"/>
          </p:nvPr>
        </p:nvSpPr>
        <p:spPr/>
        <p:txBody>
          <a:bodyPr>
            <a:noAutofit/>
          </a:bodyPr>
          <a:lstStyle/>
          <a:p>
            <a:pPr>
              <a:defRPr/>
            </a:pPr>
            <a:r>
              <a:rPr lang="en-GB" altLang="en-US" dirty="0" smtClean="0"/>
              <a:t>IMPLEMENTING TB DIAGNOSTICS: A POLICY FRAMEWORK</a:t>
            </a:r>
            <a:endParaRPr lang="en-US" dirty="0"/>
          </a:p>
        </p:txBody>
      </p:sp>
      <p:pic>
        <p:nvPicPr>
          <p:cNvPr id="819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5544" y="1844667"/>
            <a:ext cx="2022414" cy="3038279"/>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3014" name="Rectangle 3"/>
          <p:cNvSpPr>
            <a:spLocks noChangeArrowheads="1"/>
          </p:cNvSpPr>
          <p:nvPr/>
        </p:nvSpPr>
        <p:spPr bwMode="auto">
          <a:xfrm>
            <a:off x="2928030" y="6784409"/>
            <a:ext cx="59724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altLang="en-US" sz="1000" u="sng" dirty="0">
                <a:solidFill>
                  <a:srgbClr val="C00000"/>
                </a:solidFill>
              </a:rPr>
              <a:t>http://www.who.int/tb/publications/implementing_TB_diagnostics/en/</a:t>
            </a:r>
          </a:p>
          <a:p>
            <a:pPr algn="r" eaLnBrk="1" hangingPunct="1"/>
            <a:endParaRPr lang="en-US" altLang="en-US" sz="1000" dirty="0">
              <a:solidFill>
                <a:srgbClr val="C00000"/>
              </a:solidFill>
            </a:endParaRPr>
          </a:p>
        </p:txBody>
      </p:sp>
      <p:sp>
        <p:nvSpPr>
          <p:cNvPr id="3" name="TextBox 2"/>
          <p:cNvSpPr txBox="1"/>
          <p:nvPr/>
        </p:nvSpPr>
        <p:spPr>
          <a:xfrm>
            <a:off x="1135114" y="5032561"/>
            <a:ext cx="7701021" cy="1631216"/>
          </a:xfrm>
          <a:prstGeom prst="rect">
            <a:avLst/>
          </a:prstGeom>
          <a:noFill/>
        </p:spPr>
        <p:txBody>
          <a:bodyPr wrap="square" rtlCol="0">
            <a:spAutoFit/>
          </a:bodyPr>
          <a:lstStyle/>
          <a:p>
            <a:pPr marL="284400" lvl="1" indent="-284400" defTabSz="1004377">
              <a:spcBef>
                <a:spcPts val="1098"/>
              </a:spcBef>
              <a:spcAft>
                <a:spcPts val="600"/>
              </a:spcAft>
              <a:buClr>
                <a:srgbClr val="DC1F26"/>
              </a:buClr>
              <a:buFont typeface="Wingdings" charset="2"/>
              <a:buChar char="§"/>
            </a:pPr>
            <a:r>
              <a:rPr lang="en-US" altLang="en-US" sz="2000" dirty="0">
                <a:solidFill>
                  <a:schemeClr val="tx1">
                    <a:lumMod val="65000"/>
                    <a:lumOff val="35000"/>
                  </a:schemeClr>
                </a:solidFill>
                <a:latin typeface="Trebuchet MS" charset="0"/>
                <a:ea typeface="Trebuchet MS" charset="0"/>
                <a:cs typeface="Trebuchet MS" charset="0"/>
              </a:rPr>
              <a:t>On the following slides are example algorithms published by GLI that </a:t>
            </a:r>
            <a:r>
              <a:rPr lang="en-GB" sz="2000" dirty="0">
                <a:solidFill>
                  <a:schemeClr val="tx1">
                    <a:lumMod val="65000"/>
                    <a:lumOff val="35000"/>
                  </a:schemeClr>
                </a:solidFill>
                <a:latin typeface="Trebuchet MS" charset="0"/>
                <a:ea typeface="Trebuchet MS" charset="0"/>
                <a:cs typeface="Trebuchet MS" charset="0"/>
              </a:rPr>
              <a:t>illustrate testing algorithms in line with the goals of the End TB strategy and incorporate the recent WHO recommendations for tests to diagnose TB (TB-LAMP, LF-LAM) and detect drug resistance (first- and second-line LPAs)</a:t>
            </a:r>
            <a:endParaRPr lang="en-US" altLang="en-US" sz="2000" dirty="0">
              <a:solidFill>
                <a:schemeClr val="tx1">
                  <a:lumMod val="65000"/>
                  <a:lumOff val="35000"/>
                </a:schemeClr>
              </a:solidFill>
              <a:latin typeface="Trebuchet MS" charset="0"/>
              <a:ea typeface="Trebuchet MS" charset="0"/>
              <a:cs typeface="Trebuchet MS" charset="0"/>
            </a:endParaRPr>
          </a:p>
        </p:txBody>
      </p:sp>
    </p:spTree>
    <p:extLst>
      <p:ext uri="{BB962C8B-B14F-4D97-AF65-F5344CB8AC3E}">
        <p14:creationId xmlns:p14="http://schemas.microsoft.com/office/powerpoint/2010/main" val="8540919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1197452" y="1781895"/>
            <a:ext cx="3823072" cy="4611670"/>
          </a:xfrm>
        </p:spPr>
        <p:txBody>
          <a:bodyPr/>
          <a:lstStyle/>
          <a:p>
            <a:r>
              <a:rPr lang="en-US" sz="2000" dirty="0" smtClean="0">
                <a:solidFill>
                  <a:schemeClr val="tx1">
                    <a:lumMod val="65000"/>
                    <a:lumOff val="35000"/>
                  </a:schemeClr>
                </a:solidFill>
              </a:rPr>
              <a:t>The GLI guide on TB diagnostic algorithms illustrates testing algorithms in line with the goals of the End TB strategy and incorporates the recent WHO recommendations for tests to detect MTB (TB-LAMP, LF-LAM) and detect drug resistance (first- and second-line LPAs)</a:t>
            </a:r>
            <a:endParaRPr lang="en-US" sz="2000" dirty="0">
              <a:solidFill>
                <a:schemeClr val="tx1">
                  <a:lumMod val="65000"/>
                  <a:lumOff val="35000"/>
                </a:schemeClr>
              </a:solidFill>
            </a:endParaRPr>
          </a:p>
          <a:p>
            <a:endParaRPr lang="en-GB" sz="2000" dirty="0">
              <a:solidFill>
                <a:schemeClr val="tx1">
                  <a:lumMod val="65000"/>
                  <a:lumOff val="35000"/>
                </a:schemeClr>
              </a:solidFill>
            </a:endParaRPr>
          </a:p>
        </p:txBody>
      </p:sp>
      <p:sp>
        <p:nvSpPr>
          <p:cNvPr id="10" name="Title 9"/>
          <p:cNvSpPr>
            <a:spLocks noGrp="1"/>
          </p:cNvSpPr>
          <p:nvPr>
            <p:ph type="title"/>
          </p:nvPr>
        </p:nvSpPr>
        <p:spPr/>
        <p:txBody>
          <a:bodyPr/>
          <a:lstStyle/>
          <a:p>
            <a:r>
              <a:rPr lang="en-GB" dirty="0" smtClean="0"/>
              <a:t>GLI MODEL TB DIAGNOSTIC ALGORITHMS</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1462" y="1781895"/>
            <a:ext cx="2803845" cy="3960000"/>
          </a:xfrm>
          <a:prstGeom prst="rect">
            <a:avLst/>
          </a:prstGeom>
          <a:ln>
            <a:noFill/>
          </a:ln>
          <a:effectLst>
            <a:outerShdw blurRad="190500" algn="tl" rotWithShape="0">
              <a:srgbClr val="000000">
                <a:alpha val="70000"/>
              </a:srgbClr>
            </a:outerShdw>
          </a:effectLst>
        </p:spPr>
      </p:pic>
      <p:sp>
        <p:nvSpPr>
          <p:cNvPr id="5" name="TextBox 4"/>
          <p:cNvSpPr txBox="1"/>
          <p:nvPr/>
        </p:nvSpPr>
        <p:spPr>
          <a:xfrm flipH="1">
            <a:off x="5980400" y="6672101"/>
            <a:ext cx="2905849" cy="400110"/>
          </a:xfrm>
          <a:prstGeom prst="rect">
            <a:avLst/>
          </a:prstGeom>
          <a:noFill/>
        </p:spPr>
        <p:txBody>
          <a:bodyPr wrap="square" rtlCol="0">
            <a:spAutoFit/>
          </a:bodyPr>
          <a:lstStyle/>
          <a:p>
            <a:pPr algn="r"/>
            <a:r>
              <a:rPr lang="en-GB" sz="1000" dirty="0" smtClean="0">
                <a:solidFill>
                  <a:srgbClr val="C00000"/>
                </a:solidFill>
              </a:rPr>
              <a:t>Reference: GLI model TB diagnostics algorithms</a:t>
            </a:r>
          </a:p>
          <a:p>
            <a:pPr algn="r"/>
            <a:r>
              <a:rPr lang="en-GB" sz="1000" u="sng" dirty="0" smtClean="0">
                <a:solidFill>
                  <a:srgbClr val="C00000"/>
                </a:solidFill>
              </a:rPr>
              <a:t>http</a:t>
            </a:r>
            <a:r>
              <a:rPr lang="en-GB" sz="1000" u="sng" dirty="0">
                <a:solidFill>
                  <a:srgbClr val="C00000"/>
                </a:solidFill>
              </a:rPr>
              <a:t>://</a:t>
            </a:r>
            <a:r>
              <a:rPr lang="en-GB" sz="1000" u="sng" dirty="0" err="1">
                <a:solidFill>
                  <a:srgbClr val="C00000"/>
                </a:solidFill>
              </a:rPr>
              <a:t>www.stoptb.org</a:t>
            </a:r>
            <a:r>
              <a:rPr lang="en-GB" sz="1000" u="sng" dirty="0">
                <a:solidFill>
                  <a:srgbClr val="C00000"/>
                </a:solidFill>
              </a:rPr>
              <a:t>/</a:t>
            </a:r>
            <a:r>
              <a:rPr lang="en-GB" sz="1000" u="sng" dirty="0" err="1">
                <a:solidFill>
                  <a:srgbClr val="C00000"/>
                </a:solidFill>
              </a:rPr>
              <a:t>wg</a:t>
            </a:r>
            <a:r>
              <a:rPr lang="en-GB" sz="1000" u="sng" dirty="0">
                <a:solidFill>
                  <a:srgbClr val="C00000"/>
                </a:solidFill>
              </a:rPr>
              <a:t>/</a:t>
            </a:r>
            <a:r>
              <a:rPr lang="en-GB" sz="1000" u="sng" dirty="0" err="1">
                <a:solidFill>
                  <a:srgbClr val="C00000"/>
                </a:solidFill>
              </a:rPr>
              <a:t>gli</a:t>
            </a:r>
            <a:r>
              <a:rPr lang="en-GB" sz="1000" u="sng" dirty="0">
                <a:solidFill>
                  <a:srgbClr val="C00000"/>
                </a:solidFill>
              </a:rPr>
              <a:t>/</a:t>
            </a:r>
          </a:p>
        </p:txBody>
      </p:sp>
    </p:spTree>
    <p:extLst>
      <p:ext uri="{BB962C8B-B14F-4D97-AF65-F5344CB8AC3E}">
        <p14:creationId xmlns:p14="http://schemas.microsoft.com/office/powerpoint/2010/main" val="2430106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1197452" y="1781895"/>
            <a:ext cx="3823072" cy="4611670"/>
          </a:xfrm>
        </p:spPr>
        <p:txBody>
          <a:bodyPr/>
          <a:lstStyle/>
          <a:p>
            <a:r>
              <a:rPr lang="en-US" sz="2000" dirty="0" smtClean="0">
                <a:solidFill>
                  <a:schemeClr val="tx1">
                    <a:lumMod val="65000"/>
                    <a:lumOff val="35000"/>
                  </a:schemeClr>
                </a:solidFill>
              </a:rPr>
              <a:t>Four model </a:t>
            </a:r>
            <a:r>
              <a:rPr lang="en-US" sz="2000" dirty="0">
                <a:solidFill>
                  <a:schemeClr val="tx1">
                    <a:lumMod val="65000"/>
                    <a:lumOff val="35000"/>
                  </a:schemeClr>
                </a:solidFill>
              </a:rPr>
              <a:t>algorithms are presented that </a:t>
            </a:r>
            <a:r>
              <a:rPr lang="en-US" sz="2000" dirty="0" smtClean="0">
                <a:solidFill>
                  <a:schemeClr val="tx1">
                    <a:lumMod val="65000"/>
                    <a:lumOff val="35000"/>
                  </a:schemeClr>
                </a:solidFill>
              </a:rPr>
              <a:t>emphasize </a:t>
            </a:r>
            <a:r>
              <a:rPr lang="en-US" sz="2000" dirty="0">
                <a:solidFill>
                  <a:schemeClr val="tx1">
                    <a:lumMod val="65000"/>
                    <a:lumOff val="35000"/>
                  </a:schemeClr>
                </a:solidFill>
              </a:rPr>
              <a:t>that WHO-recommended rapid TB diagnostics should be available to all persons with signs or symptoms of TB and that all bacteriologically </a:t>
            </a:r>
            <a:r>
              <a:rPr lang="en-US" sz="2000" dirty="0" smtClean="0">
                <a:solidFill>
                  <a:schemeClr val="tx1">
                    <a:lumMod val="65000"/>
                    <a:lumOff val="35000"/>
                  </a:schemeClr>
                </a:solidFill>
              </a:rPr>
              <a:t>confirmed </a:t>
            </a:r>
            <a:r>
              <a:rPr lang="en-US" sz="2000" dirty="0">
                <a:solidFill>
                  <a:schemeClr val="tx1">
                    <a:lumMod val="65000"/>
                    <a:lumOff val="35000"/>
                  </a:schemeClr>
                </a:solidFill>
              </a:rPr>
              <a:t>TB cases should receive </a:t>
            </a:r>
            <a:r>
              <a:rPr lang="en-US" sz="2000" dirty="0" smtClean="0">
                <a:solidFill>
                  <a:schemeClr val="tx1">
                    <a:lumMod val="65000"/>
                    <a:lumOff val="35000"/>
                  </a:schemeClr>
                </a:solidFill>
              </a:rPr>
              <a:t>DST</a:t>
            </a:r>
          </a:p>
          <a:p>
            <a:r>
              <a:rPr lang="en-US" sz="2000" dirty="0" smtClean="0">
                <a:solidFill>
                  <a:schemeClr val="tx1">
                    <a:lumMod val="65000"/>
                    <a:lumOff val="35000"/>
                  </a:schemeClr>
                </a:solidFill>
              </a:rPr>
              <a:t>The </a:t>
            </a:r>
            <a:r>
              <a:rPr lang="en-US" sz="2000" dirty="0">
                <a:solidFill>
                  <a:schemeClr val="tx1">
                    <a:lumMod val="65000"/>
                    <a:lumOff val="35000"/>
                  </a:schemeClr>
                </a:solidFill>
              </a:rPr>
              <a:t>algorithms are illustrative and must be adapted by countries to </a:t>
            </a:r>
            <a:r>
              <a:rPr lang="en-US" sz="2000" dirty="0" smtClean="0">
                <a:solidFill>
                  <a:schemeClr val="tx1">
                    <a:lumMod val="65000"/>
                    <a:lumOff val="35000"/>
                  </a:schemeClr>
                </a:solidFill>
              </a:rPr>
              <a:t>their </a:t>
            </a:r>
            <a:r>
              <a:rPr lang="en-US" sz="2000" dirty="0">
                <a:solidFill>
                  <a:schemeClr val="tx1">
                    <a:lumMod val="65000"/>
                    <a:lumOff val="35000"/>
                  </a:schemeClr>
                </a:solidFill>
              </a:rPr>
              <a:t>local </a:t>
            </a:r>
            <a:r>
              <a:rPr lang="en-US" sz="2000" dirty="0" smtClean="0">
                <a:solidFill>
                  <a:schemeClr val="tx1">
                    <a:lumMod val="65000"/>
                    <a:lumOff val="35000"/>
                  </a:schemeClr>
                </a:solidFill>
              </a:rPr>
              <a:t>situation </a:t>
            </a:r>
            <a:endParaRPr lang="en-US" sz="2000" dirty="0">
              <a:solidFill>
                <a:schemeClr val="tx1">
                  <a:lumMod val="65000"/>
                  <a:lumOff val="35000"/>
                </a:schemeClr>
              </a:solidFill>
            </a:endParaRPr>
          </a:p>
          <a:p>
            <a:endParaRPr lang="en-US" sz="2000" dirty="0">
              <a:solidFill>
                <a:schemeClr val="tx1">
                  <a:lumMod val="65000"/>
                  <a:lumOff val="35000"/>
                </a:schemeClr>
              </a:solidFill>
            </a:endParaRPr>
          </a:p>
          <a:p>
            <a:endParaRPr lang="en-GB" sz="2000" dirty="0">
              <a:solidFill>
                <a:schemeClr val="tx1">
                  <a:lumMod val="65000"/>
                  <a:lumOff val="35000"/>
                </a:schemeClr>
              </a:solidFill>
            </a:endParaRPr>
          </a:p>
        </p:txBody>
      </p:sp>
      <p:sp>
        <p:nvSpPr>
          <p:cNvPr id="10" name="Title 9"/>
          <p:cNvSpPr>
            <a:spLocks noGrp="1"/>
          </p:cNvSpPr>
          <p:nvPr>
            <p:ph type="title"/>
          </p:nvPr>
        </p:nvSpPr>
        <p:spPr/>
        <p:txBody>
          <a:bodyPr/>
          <a:lstStyle/>
          <a:p>
            <a:r>
              <a:rPr lang="en-GB" dirty="0" smtClean="0"/>
              <a:t>GLI MODEL TB DIAGNOSTIC ALGORITHMS</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2387" y="1858990"/>
            <a:ext cx="2803862" cy="3960000"/>
          </a:xfrm>
          <a:prstGeom prst="rect">
            <a:avLst/>
          </a:prstGeom>
          <a:ln>
            <a:noFill/>
          </a:ln>
          <a:effectLst>
            <a:outerShdw blurRad="190500" algn="tl" rotWithShape="0">
              <a:srgbClr val="000000">
                <a:alpha val="70000"/>
              </a:srgbClr>
            </a:outerShdw>
          </a:effectLst>
        </p:spPr>
      </p:pic>
      <p:sp>
        <p:nvSpPr>
          <p:cNvPr id="5" name="TextBox 4"/>
          <p:cNvSpPr txBox="1"/>
          <p:nvPr/>
        </p:nvSpPr>
        <p:spPr>
          <a:xfrm flipH="1">
            <a:off x="5980400" y="6672101"/>
            <a:ext cx="2905849" cy="400110"/>
          </a:xfrm>
          <a:prstGeom prst="rect">
            <a:avLst/>
          </a:prstGeom>
          <a:noFill/>
        </p:spPr>
        <p:txBody>
          <a:bodyPr wrap="square" rtlCol="0">
            <a:spAutoFit/>
          </a:bodyPr>
          <a:lstStyle/>
          <a:p>
            <a:pPr algn="r"/>
            <a:r>
              <a:rPr lang="en-GB" sz="1000" dirty="0" smtClean="0">
                <a:solidFill>
                  <a:srgbClr val="C00000"/>
                </a:solidFill>
              </a:rPr>
              <a:t>Reference: GLI model TB diagnostics algorithms</a:t>
            </a:r>
          </a:p>
          <a:p>
            <a:pPr algn="r"/>
            <a:r>
              <a:rPr lang="en-GB" sz="1000" u="sng" dirty="0" smtClean="0">
                <a:solidFill>
                  <a:srgbClr val="C00000"/>
                </a:solidFill>
              </a:rPr>
              <a:t>http</a:t>
            </a:r>
            <a:r>
              <a:rPr lang="en-GB" sz="1000" u="sng" dirty="0">
                <a:solidFill>
                  <a:srgbClr val="C00000"/>
                </a:solidFill>
              </a:rPr>
              <a:t>://</a:t>
            </a:r>
            <a:r>
              <a:rPr lang="en-GB" sz="1000" u="sng" dirty="0" err="1">
                <a:solidFill>
                  <a:srgbClr val="C00000"/>
                </a:solidFill>
              </a:rPr>
              <a:t>www.stoptb.org</a:t>
            </a:r>
            <a:r>
              <a:rPr lang="en-GB" sz="1000" u="sng" dirty="0">
                <a:solidFill>
                  <a:srgbClr val="C00000"/>
                </a:solidFill>
              </a:rPr>
              <a:t>/</a:t>
            </a:r>
            <a:r>
              <a:rPr lang="en-GB" sz="1000" u="sng" dirty="0" err="1">
                <a:solidFill>
                  <a:srgbClr val="C00000"/>
                </a:solidFill>
              </a:rPr>
              <a:t>wg</a:t>
            </a:r>
            <a:r>
              <a:rPr lang="en-GB" sz="1000" u="sng" dirty="0">
                <a:solidFill>
                  <a:srgbClr val="C00000"/>
                </a:solidFill>
              </a:rPr>
              <a:t>/</a:t>
            </a:r>
            <a:r>
              <a:rPr lang="en-GB" sz="1000" u="sng" dirty="0" err="1">
                <a:solidFill>
                  <a:srgbClr val="C00000"/>
                </a:solidFill>
              </a:rPr>
              <a:t>gli</a:t>
            </a:r>
            <a:r>
              <a:rPr lang="en-GB" sz="1000" u="sng" dirty="0">
                <a:solidFill>
                  <a:srgbClr val="C00000"/>
                </a:solidFill>
              </a:rPr>
              <a:t>/</a:t>
            </a:r>
          </a:p>
        </p:txBody>
      </p:sp>
    </p:spTree>
    <p:extLst>
      <p:ext uri="{BB962C8B-B14F-4D97-AF65-F5344CB8AC3E}">
        <p14:creationId xmlns:p14="http://schemas.microsoft.com/office/powerpoint/2010/main" val="11835554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4496" y="843580"/>
            <a:ext cx="8490430" cy="1681905"/>
          </a:xfrm>
        </p:spPr>
        <p:txBody>
          <a:bodyPr>
            <a:noAutofit/>
          </a:bodyPr>
          <a:lstStyle/>
          <a:p>
            <a:pPr>
              <a:defRPr/>
            </a:pPr>
            <a:r>
              <a:rPr lang="en-US" dirty="0" smtClean="0"/>
              <a:t>ALGORITHM 1: PREFERRED ALGORITHM FOR UNIVERSAL PATIENT ACCESS TO RAPID TESTING TO DETECT MTB AND RIFAMPICIN RESISTANCE </a:t>
            </a:r>
            <a:br>
              <a:rPr lang="en-US" dirty="0" smtClean="0"/>
            </a:br>
            <a:endParaRPr lang="en-US" dirty="0"/>
          </a:p>
        </p:txBody>
      </p:sp>
      <p:sp>
        <p:nvSpPr>
          <p:cNvPr id="78" name="TextBox 77"/>
          <p:cNvSpPr txBox="1"/>
          <p:nvPr/>
        </p:nvSpPr>
        <p:spPr>
          <a:xfrm flipH="1">
            <a:off x="5980400" y="6672101"/>
            <a:ext cx="2905849" cy="400110"/>
          </a:xfrm>
          <a:prstGeom prst="rect">
            <a:avLst/>
          </a:prstGeom>
          <a:noFill/>
        </p:spPr>
        <p:txBody>
          <a:bodyPr wrap="square" rtlCol="0">
            <a:spAutoFit/>
          </a:bodyPr>
          <a:lstStyle/>
          <a:p>
            <a:pPr algn="r"/>
            <a:r>
              <a:rPr lang="en-GB" sz="1000" dirty="0" smtClean="0">
                <a:solidFill>
                  <a:srgbClr val="C00000"/>
                </a:solidFill>
              </a:rPr>
              <a:t>Reference: GLI model TB diagnostics algorithms</a:t>
            </a:r>
          </a:p>
          <a:p>
            <a:pPr algn="r"/>
            <a:r>
              <a:rPr lang="en-GB" sz="1000" u="sng" dirty="0" smtClean="0">
                <a:solidFill>
                  <a:srgbClr val="C00000"/>
                </a:solidFill>
              </a:rPr>
              <a:t>http</a:t>
            </a:r>
            <a:r>
              <a:rPr lang="en-GB" sz="1000" u="sng" dirty="0">
                <a:solidFill>
                  <a:srgbClr val="C00000"/>
                </a:solidFill>
              </a:rPr>
              <a:t>://</a:t>
            </a:r>
            <a:r>
              <a:rPr lang="en-GB" sz="1000" u="sng" dirty="0" err="1">
                <a:solidFill>
                  <a:srgbClr val="C00000"/>
                </a:solidFill>
              </a:rPr>
              <a:t>www.stoptb.org</a:t>
            </a:r>
            <a:r>
              <a:rPr lang="en-GB" sz="1000" u="sng" dirty="0">
                <a:solidFill>
                  <a:srgbClr val="C00000"/>
                </a:solidFill>
              </a:rPr>
              <a:t>/</a:t>
            </a:r>
            <a:r>
              <a:rPr lang="en-GB" sz="1000" u="sng" dirty="0" err="1">
                <a:solidFill>
                  <a:srgbClr val="C00000"/>
                </a:solidFill>
              </a:rPr>
              <a:t>wg</a:t>
            </a:r>
            <a:r>
              <a:rPr lang="en-GB" sz="1000" u="sng" dirty="0">
                <a:solidFill>
                  <a:srgbClr val="C00000"/>
                </a:solidFill>
              </a:rPr>
              <a:t>/</a:t>
            </a:r>
            <a:r>
              <a:rPr lang="en-GB" sz="1000" u="sng" dirty="0" err="1">
                <a:solidFill>
                  <a:srgbClr val="C00000"/>
                </a:solidFill>
              </a:rPr>
              <a:t>gli</a:t>
            </a:r>
            <a:r>
              <a:rPr lang="en-GB" sz="1000" u="sng" dirty="0">
                <a:solidFill>
                  <a:srgbClr val="C00000"/>
                </a:solidFill>
              </a:rPr>
              <a:t>/</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4456"/>
          <a:stretch/>
        </p:blipFill>
        <p:spPr>
          <a:xfrm>
            <a:off x="388284" y="2068809"/>
            <a:ext cx="5287316" cy="4849627"/>
          </a:xfrm>
          <a:prstGeom prst="rect">
            <a:avLst/>
          </a:prstGeom>
        </p:spPr>
      </p:pic>
      <p:sp>
        <p:nvSpPr>
          <p:cNvPr id="5" name="Rectangle 4"/>
          <p:cNvSpPr/>
          <p:nvPr/>
        </p:nvSpPr>
        <p:spPr>
          <a:xfrm>
            <a:off x="522515" y="6456881"/>
            <a:ext cx="3587931" cy="4615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5980400" y="2344442"/>
            <a:ext cx="3239587" cy="4293483"/>
          </a:xfrm>
          <a:prstGeom prst="rect">
            <a:avLst/>
          </a:prstGeom>
          <a:noFill/>
        </p:spPr>
        <p:txBody>
          <a:bodyPr wrap="square" rtlCol="0">
            <a:spAutoFit/>
          </a:bodyPr>
          <a:lstStyle/>
          <a:p>
            <a:r>
              <a:rPr lang="en-US" sz="700" baseline="30000" dirty="0">
                <a:solidFill>
                  <a:schemeClr val="tx1">
                    <a:lumMod val="65000"/>
                    <a:lumOff val="35000"/>
                  </a:schemeClr>
                </a:solidFill>
                <a:latin typeface="Arial" charset="0"/>
                <a:ea typeface="Arial" charset="0"/>
                <a:cs typeface="Arial" charset="0"/>
              </a:rPr>
              <a:t>1 </a:t>
            </a:r>
            <a:r>
              <a:rPr lang="en-US" sz="700" dirty="0">
                <a:solidFill>
                  <a:schemeClr val="tx1">
                    <a:lumMod val="65000"/>
                    <a:lumOff val="35000"/>
                  </a:schemeClr>
                </a:solidFill>
                <a:latin typeface="Arial" charset="0"/>
                <a:ea typeface="Arial" charset="0"/>
                <a:cs typeface="Arial" charset="0"/>
              </a:rPr>
              <a:t> Persons to be evaluated for TB include adults and children with signs or symptoms suggestive of TB or with a chest X-ray with abnormalities suggestive of TB. This algorithm may also be followed for the detection of MTB using CSF, lymph node and other tissue specimen from persons being evaluated for </a:t>
            </a:r>
            <a:r>
              <a:rPr lang="en-US" sz="700" dirty="0" err="1">
                <a:solidFill>
                  <a:schemeClr val="tx1">
                    <a:lumMod val="65000"/>
                    <a:lumOff val="35000"/>
                  </a:schemeClr>
                </a:solidFill>
                <a:latin typeface="Arial" charset="0"/>
                <a:ea typeface="Arial" charset="0"/>
                <a:cs typeface="Arial" charset="0"/>
              </a:rPr>
              <a:t>extrapulmonary</a:t>
            </a:r>
            <a:r>
              <a:rPr lang="en-US" sz="700" dirty="0">
                <a:solidFill>
                  <a:schemeClr val="tx1">
                    <a:lumMod val="65000"/>
                    <a:lumOff val="35000"/>
                  </a:schemeClr>
                </a:solidFill>
                <a:latin typeface="Arial" charset="0"/>
                <a:ea typeface="Arial" charset="0"/>
                <a:cs typeface="Arial" charset="0"/>
              </a:rPr>
              <a:t> TB. For persons being evaluated for TB who are HIV positive and have CD4 counts ≤100 cells/</a:t>
            </a:r>
            <a:r>
              <a:rPr lang="en-US" sz="700" dirty="0" err="1">
                <a:solidFill>
                  <a:schemeClr val="tx1">
                    <a:lumMod val="65000"/>
                    <a:lumOff val="35000"/>
                  </a:schemeClr>
                </a:solidFill>
                <a:latin typeface="Arial" charset="0"/>
                <a:ea typeface="Arial" charset="0"/>
                <a:cs typeface="Arial" charset="0"/>
              </a:rPr>
              <a:t>μl</a:t>
            </a:r>
            <a:r>
              <a:rPr lang="en-US" sz="700" dirty="0">
                <a:solidFill>
                  <a:schemeClr val="tx1">
                    <a:lumMod val="65000"/>
                    <a:lumOff val="35000"/>
                  </a:schemeClr>
                </a:solidFill>
                <a:latin typeface="Arial" charset="0"/>
                <a:ea typeface="Arial" charset="0"/>
                <a:cs typeface="Arial" charset="0"/>
              </a:rPr>
              <a:t> or are seriously ill, see Algorithm 4.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2 </a:t>
            </a:r>
            <a:r>
              <a:rPr lang="en-US" sz="700" dirty="0">
                <a:solidFill>
                  <a:schemeClr val="tx1">
                    <a:lumMod val="65000"/>
                    <a:lumOff val="35000"/>
                  </a:schemeClr>
                </a:solidFill>
                <a:latin typeface="Arial" charset="0"/>
                <a:ea typeface="Arial" charset="0"/>
                <a:cs typeface="Arial" charset="0"/>
              </a:rPr>
              <a:t> Programmes may consider collecting two specimens upfront. The </a:t>
            </a:r>
            <a:r>
              <a:rPr lang="en-US" sz="700" dirty="0" smtClean="0">
                <a:solidFill>
                  <a:schemeClr val="tx1">
                    <a:lumMod val="65000"/>
                    <a:lumOff val="35000"/>
                  </a:schemeClr>
                </a:solidFill>
                <a:latin typeface="Arial" charset="0"/>
                <a:ea typeface="Arial" charset="0"/>
                <a:cs typeface="Arial" charset="0"/>
              </a:rPr>
              <a:t>first </a:t>
            </a:r>
            <a:r>
              <a:rPr lang="en-US" sz="700" dirty="0">
                <a:solidFill>
                  <a:schemeClr val="tx1">
                    <a:lumMod val="65000"/>
                    <a:lumOff val="35000"/>
                  </a:schemeClr>
                </a:solidFill>
                <a:latin typeface="Arial" charset="0"/>
                <a:ea typeface="Arial" charset="0"/>
                <a:cs typeface="Arial" charset="0"/>
              </a:rPr>
              <a:t>specimen should be promptly tested using the Xpert MTB/RIF test. The second specimen may be used for the additional testing described in this algorithm. For persons being evaluated for pulmonary TB, sputum is the preferred specimen.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3</a:t>
            </a:r>
            <a:r>
              <a:rPr lang="en-US" sz="700" dirty="0">
                <a:solidFill>
                  <a:schemeClr val="tx1">
                    <a:lumMod val="65000"/>
                    <a:lumOff val="35000"/>
                  </a:schemeClr>
                </a:solidFill>
                <a:latin typeface="Arial" charset="0"/>
                <a:ea typeface="Arial" charset="0"/>
                <a:cs typeface="Arial" charset="0"/>
              </a:rPr>
              <a:t>  Patients at high risk for multidrug-resistant TB (MDR-TB) include previously treated patients including those who had been lost to follow-up, relapsed, and failed a treatment regimen; non-converters (smear positive at end of intensive phase); MDR-TB contacts; and any other MDR-TB risk groups </a:t>
            </a:r>
            <a:r>
              <a:rPr lang="en-US" sz="700" dirty="0" smtClean="0">
                <a:solidFill>
                  <a:schemeClr val="tx1">
                    <a:lumMod val="65000"/>
                    <a:lumOff val="35000"/>
                  </a:schemeClr>
                </a:solidFill>
                <a:latin typeface="Arial" charset="0"/>
                <a:ea typeface="Arial" charset="0"/>
                <a:cs typeface="Arial" charset="0"/>
              </a:rPr>
              <a:t>identified </a:t>
            </a:r>
            <a:r>
              <a:rPr lang="en-US" sz="700" dirty="0">
                <a:solidFill>
                  <a:schemeClr val="tx1">
                    <a:lumMod val="65000"/>
                    <a:lumOff val="35000"/>
                  </a:schemeClr>
                </a:solidFill>
                <a:latin typeface="Arial" charset="0"/>
                <a:ea typeface="Arial" charset="0"/>
                <a:cs typeface="Arial" charset="0"/>
              </a:rPr>
              <a:t>in the country.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4 </a:t>
            </a:r>
            <a:r>
              <a:rPr lang="en-US" sz="700" dirty="0">
                <a:solidFill>
                  <a:schemeClr val="tx1">
                    <a:lumMod val="65000"/>
                    <a:lumOff val="35000"/>
                  </a:schemeClr>
                </a:solidFill>
                <a:latin typeface="Arial" charset="0"/>
                <a:ea typeface="Arial" charset="0"/>
                <a:cs typeface="Arial" charset="0"/>
              </a:rPr>
              <a:t> Patients should be initiated on a </a:t>
            </a:r>
            <a:r>
              <a:rPr lang="en-US" sz="700" dirty="0" smtClean="0">
                <a:solidFill>
                  <a:schemeClr val="tx1">
                    <a:lumMod val="65000"/>
                    <a:lumOff val="35000"/>
                  </a:schemeClr>
                </a:solidFill>
                <a:latin typeface="Arial" charset="0"/>
                <a:ea typeface="Arial" charset="0"/>
                <a:cs typeface="Arial" charset="0"/>
              </a:rPr>
              <a:t>first-line </a:t>
            </a:r>
            <a:r>
              <a:rPr lang="en-US" sz="700" dirty="0">
                <a:solidFill>
                  <a:schemeClr val="tx1">
                    <a:lumMod val="65000"/>
                    <a:lumOff val="35000"/>
                  </a:schemeClr>
                </a:solidFill>
                <a:latin typeface="Arial" charset="0"/>
                <a:ea typeface="Arial" charset="0"/>
                <a:cs typeface="Arial" charset="0"/>
              </a:rPr>
              <a:t>regimen according to national guidelines. A sample may be sent for molecular or phenotypic DST for isoniazid if the patient has been previously treated with isoniazid or if there is a high prevalence of isoniazid resistance not associated with rifampicin resistance (i.e., isoniazid mono- or poly-resistance) in this setting or for DST for rifampicin if rifampicin resistance is still suspected.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5 </a:t>
            </a:r>
            <a:r>
              <a:rPr lang="en-US" sz="700" dirty="0">
                <a:solidFill>
                  <a:schemeClr val="tx1">
                    <a:lumMod val="65000"/>
                    <a:lumOff val="35000"/>
                  </a:schemeClr>
                </a:solidFill>
                <a:latin typeface="Arial" charset="0"/>
                <a:ea typeface="Arial" charset="0"/>
                <a:cs typeface="Arial" charset="0"/>
              </a:rPr>
              <a:t> Repeat Xpert MTB/RIF test at the same testing site with a fresh specimen. Interpret the result of the repeat test as shown in this algorithm. Use the result of the second Xpert MTB/RIF test for clinical decisions.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6 </a:t>
            </a:r>
            <a:r>
              <a:rPr lang="en-US" sz="700" dirty="0">
                <a:solidFill>
                  <a:schemeClr val="tx1">
                    <a:lumMod val="65000"/>
                    <a:lumOff val="35000"/>
                  </a:schemeClr>
                </a:solidFill>
                <a:latin typeface="Arial" charset="0"/>
                <a:ea typeface="Arial" charset="0"/>
                <a:cs typeface="Arial" charset="0"/>
              </a:rPr>
              <a:t> Further investigations for TB may include chest X-ray, additional clinical assessments, clinical response following treatment with broad-spectrum antimicrobial agents, repeat Xpert MTB/RIF testing, or culture.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7</a:t>
            </a:r>
            <a:r>
              <a:rPr lang="en-US" sz="700" dirty="0">
                <a:solidFill>
                  <a:schemeClr val="tx1">
                    <a:lumMod val="65000"/>
                    <a:lumOff val="35000"/>
                  </a:schemeClr>
                </a:solidFill>
                <a:latin typeface="Arial" charset="0"/>
                <a:ea typeface="Arial" charset="0"/>
                <a:cs typeface="Arial" charset="0"/>
              </a:rPr>
              <a:t>  Repeat Xpert MTB/RIF test at the same testing site with a fresh specimen. Use the rifampicin result of the second Xpert MTB/RIF test in this algorithm for a decision(s) regarding choice of regimen </a:t>
            </a:r>
            <a:r>
              <a:rPr lang="en-US" sz="700" dirty="0" smtClean="0">
                <a:solidFill>
                  <a:schemeClr val="tx1">
                    <a:lumMod val="65000"/>
                    <a:lumOff val="35000"/>
                  </a:schemeClr>
                </a:solidFill>
                <a:latin typeface="Arial" charset="0"/>
                <a:ea typeface="Arial" charset="0"/>
                <a:cs typeface="Arial" charset="0"/>
              </a:rPr>
              <a:t>(first </a:t>
            </a:r>
            <a:r>
              <a:rPr lang="en-US" sz="700" dirty="0">
                <a:solidFill>
                  <a:schemeClr val="tx1">
                    <a:lumMod val="65000"/>
                    <a:lumOff val="35000"/>
                  </a:schemeClr>
                </a:solidFill>
                <a:latin typeface="Arial" charset="0"/>
                <a:ea typeface="Arial" charset="0"/>
                <a:cs typeface="Arial" charset="0"/>
              </a:rPr>
              <a:t>line or second line regimen). </a:t>
            </a:r>
          </a:p>
        </p:txBody>
      </p:sp>
    </p:spTree>
    <p:extLst>
      <p:ext uri="{BB962C8B-B14F-4D97-AF65-F5344CB8AC3E}">
        <p14:creationId xmlns:p14="http://schemas.microsoft.com/office/powerpoint/2010/main" val="20947581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04912" y="1766937"/>
            <a:ext cx="7631223" cy="4611670"/>
          </a:xfrm>
        </p:spPr>
        <p:txBody>
          <a:bodyPr/>
          <a:lstStyle/>
          <a:p>
            <a:r>
              <a:rPr lang="en-GB" sz="2000" dirty="0">
                <a:solidFill>
                  <a:schemeClr val="tx1">
                    <a:lumMod val="65000"/>
                    <a:lumOff val="35000"/>
                  </a:schemeClr>
                </a:solidFill>
              </a:rPr>
              <a:t>Algorithm 1 is the preferred algorithm for testing in support of the diagnosis of TB in </a:t>
            </a:r>
            <a:r>
              <a:rPr lang="en-GB" sz="2000" dirty="0" smtClean="0">
                <a:solidFill>
                  <a:schemeClr val="tx1">
                    <a:lumMod val="65000"/>
                    <a:lumOff val="35000"/>
                  </a:schemeClr>
                </a:solidFill>
              </a:rPr>
              <a:t>individuals </a:t>
            </a:r>
            <a:r>
              <a:rPr lang="en-GB" sz="2000" dirty="0">
                <a:solidFill>
                  <a:schemeClr val="tx1">
                    <a:lumMod val="65000"/>
                    <a:lumOff val="35000"/>
                  </a:schemeClr>
                </a:solidFill>
              </a:rPr>
              <a:t>being evaluated for pulmonary TB and incorporates the goals of the End TB </a:t>
            </a:r>
            <a:r>
              <a:rPr lang="en-GB" sz="2000" dirty="0" smtClean="0">
                <a:solidFill>
                  <a:schemeClr val="tx1">
                    <a:lumMod val="65000"/>
                    <a:lumOff val="35000"/>
                  </a:schemeClr>
                </a:solidFill>
              </a:rPr>
              <a:t>Strategy </a:t>
            </a:r>
            <a:r>
              <a:rPr lang="en-GB" sz="2000" dirty="0">
                <a:solidFill>
                  <a:schemeClr val="tx1">
                    <a:lumMod val="65000"/>
                    <a:lumOff val="35000"/>
                  </a:schemeClr>
                </a:solidFill>
              </a:rPr>
              <a:t>for the use of WRDs and universal </a:t>
            </a:r>
            <a:r>
              <a:rPr lang="en-GB" sz="2000" dirty="0" smtClean="0">
                <a:solidFill>
                  <a:schemeClr val="tx1">
                    <a:lumMod val="65000"/>
                    <a:lumOff val="35000"/>
                  </a:schemeClr>
                </a:solidFill>
              </a:rPr>
              <a:t>DST</a:t>
            </a:r>
          </a:p>
          <a:p>
            <a:r>
              <a:rPr lang="en-GB" sz="2000" dirty="0">
                <a:solidFill>
                  <a:schemeClr val="tx1">
                    <a:lumMod val="65000"/>
                    <a:lumOff val="35000"/>
                  </a:schemeClr>
                </a:solidFill>
              </a:rPr>
              <a:t>Algorithm 1 </a:t>
            </a:r>
            <a:r>
              <a:rPr lang="en-GB" sz="2000" dirty="0" smtClean="0">
                <a:solidFill>
                  <a:schemeClr val="tx1">
                    <a:lumMod val="65000"/>
                    <a:lumOff val="35000"/>
                  </a:schemeClr>
                </a:solidFill>
              </a:rPr>
              <a:t>should </a:t>
            </a:r>
            <a:r>
              <a:rPr lang="en-GB" sz="2000" dirty="0">
                <a:solidFill>
                  <a:schemeClr val="tx1">
                    <a:lumMod val="65000"/>
                    <a:lumOff val="35000"/>
                  </a:schemeClr>
                </a:solidFill>
              </a:rPr>
              <a:t>be followed in any setting where Xpert </a:t>
            </a:r>
            <a:r>
              <a:rPr lang="en-GB" sz="2000" dirty="0" smtClean="0">
                <a:solidFill>
                  <a:schemeClr val="tx1">
                    <a:lumMod val="65000"/>
                    <a:lumOff val="35000"/>
                  </a:schemeClr>
                </a:solidFill>
              </a:rPr>
              <a:t>MTB/RIF testing is </a:t>
            </a:r>
            <a:r>
              <a:rPr lang="en-GB" sz="2000" dirty="0">
                <a:solidFill>
                  <a:schemeClr val="tx1">
                    <a:lumMod val="65000"/>
                    <a:lumOff val="35000"/>
                  </a:schemeClr>
                </a:solidFill>
              </a:rPr>
              <a:t>available on site or when </a:t>
            </a:r>
            <a:r>
              <a:rPr lang="en-GB" sz="2000" dirty="0" smtClean="0">
                <a:solidFill>
                  <a:schemeClr val="tx1">
                    <a:lumMod val="65000"/>
                    <a:lumOff val="35000"/>
                  </a:schemeClr>
                </a:solidFill>
              </a:rPr>
              <a:t>testing </a:t>
            </a:r>
            <a:r>
              <a:rPr lang="en-GB" sz="2000" dirty="0">
                <a:solidFill>
                  <a:schemeClr val="tx1">
                    <a:lumMod val="65000"/>
                    <a:lumOff val="35000"/>
                  </a:schemeClr>
                </a:solidFill>
              </a:rPr>
              <a:t>can be accessed through a reliable referral </a:t>
            </a:r>
            <a:r>
              <a:rPr lang="en-GB" sz="2000" dirty="0" smtClean="0">
                <a:solidFill>
                  <a:schemeClr val="tx1">
                    <a:lumMod val="65000"/>
                    <a:lumOff val="35000"/>
                  </a:schemeClr>
                </a:solidFill>
              </a:rPr>
              <a:t>system </a:t>
            </a:r>
            <a:r>
              <a:rPr lang="en-GB" sz="2000" dirty="0">
                <a:solidFill>
                  <a:schemeClr val="tx1">
                    <a:lumMod val="65000"/>
                    <a:lumOff val="35000"/>
                  </a:schemeClr>
                </a:solidFill>
              </a:rPr>
              <a:t>with short turnaround </a:t>
            </a:r>
            <a:r>
              <a:rPr lang="en-GB" sz="2000" dirty="0" smtClean="0">
                <a:solidFill>
                  <a:schemeClr val="tx1">
                    <a:lumMod val="65000"/>
                    <a:lumOff val="35000"/>
                  </a:schemeClr>
                </a:solidFill>
              </a:rPr>
              <a:t>time</a:t>
            </a:r>
          </a:p>
          <a:p>
            <a:r>
              <a:rPr lang="en-GB" sz="2000" dirty="0" smtClean="0">
                <a:solidFill>
                  <a:schemeClr val="tx1">
                    <a:lumMod val="65000"/>
                    <a:lumOff val="35000"/>
                  </a:schemeClr>
                </a:solidFill>
              </a:rPr>
              <a:t>The </a:t>
            </a:r>
            <a:r>
              <a:rPr lang="en-GB" sz="2000" dirty="0">
                <a:solidFill>
                  <a:schemeClr val="tx1">
                    <a:lumMod val="65000"/>
                    <a:lumOff val="35000"/>
                  </a:schemeClr>
                </a:solidFill>
              </a:rPr>
              <a:t>Xpert MTB/RIF test </a:t>
            </a:r>
            <a:r>
              <a:rPr lang="en-GB" sz="2000" dirty="0" smtClean="0">
                <a:solidFill>
                  <a:schemeClr val="tx1">
                    <a:lumMod val="65000"/>
                    <a:lumOff val="35000"/>
                  </a:schemeClr>
                </a:solidFill>
              </a:rPr>
              <a:t>is </a:t>
            </a:r>
            <a:r>
              <a:rPr lang="en-GB" sz="2000" dirty="0">
                <a:solidFill>
                  <a:schemeClr val="tx1">
                    <a:lumMod val="65000"/>
                    <a:lumOff val="35000"/>
                  </a:schemeClr>
                </a:solidFill>
              </a:rPr>
              <a:t>not recommended as a test to monitor </a:t>
            </a:r>
            <a:r>
              <a:rPr lang="en-GB" sz="2000" dirty="0" smtClean="0">
                <a:solidFill>
                  <a:schemeClr val="tx1">
                    <a:lumMod val="65000"/>
                    <a:lumOff val="35000"/>
                  </a:schemeClr>
                </a:solidFill>
              </a:rPr>
              <a:t>treatment</a:t>
            </a:r>
          </a:p>
          <a:p>
            <a:r>
              <a:rPr lang="en-GB" sz="2000" dirty="0" smtClean="0">
                <a:solidFill>
                  <a:schemeClr val="tx1">
                    <a:lumMod val="65000"/>
                    <a:lumOff val="35000"/>
                  </a:schemeClr>
                </a:solidFill>
              </a:rPr>
              <a:t>For </a:t>
            </a:r>
            <a:r>
              <a:rPr lang="en-GB" sz="2000" dirty="0">
                <a:solidFill>
                  <a:schemeClr val="tx1">
                    <a:lumMod val="65000"/>
                    <a:lumOff val="35000"/>
                  </a:schemeClr>
                </a:solidFill>
              </a:rPr>
              <a:t>persons being evaluated for TB who are HIV positive and have CD4 counts </a:t>
            </a:r>
            <a:r>
              <a:rPr lang="en-GB" sz="2000" i="1" dirty="0">
                <a:solidFill>
                  <a:schemeClr val="tx1">
                    <a:lumMod val="65000"/>
                    <a:lumOff val="35000"/>
                  </a:schemeClr>
                </a:solidFill>
              </a:rPr>
              <a:t>≤</a:t>
            </a:r>
            <a:r>
              <a:rPr lang="en-GB" sz="2000" dirty="0">
                <a:solidFill>
                  <a:schemeClr val="tx1">
                    <a:lumMod val="65000"/>
                    <a:lumOff val="35000"/>
                  </a:schemeClr>
                </a:solidFill>
              </a:rPr>
              <a:t>100 cells/</a:t>
            </a:r>
            <a:r>
              <a:rPr lang="en-GB" sz="2000" dirty="0" err="1">
                <a:solidFill>
                  <a:schemeClr val="tx1">
                    <a:lumMod val="65000"/>
                    <a:lumOff val="35000"/>
                  </a:schemeClr>
                </a:solidFill>
              </a:rPr>
              <a:t>μl</a:t>
            </a:r>
            <a:r>
              <a:rPr lang="en-GB" sz="2000" dirty="0">
                <a:solidFill>
                  <a:schemeClr val="tx1">
                    <a:lumMod val="65000"/>
                    <a:lumOff val="35000"/>
                  </a:schemeClr>
                </a:solidFill>
              </a:rPr>
              <a:t> </a:t>
            </a:r>
            <a:r>
              <a:rPr lang="en-GB" sz="2000" dirty="0" smtClean="0">
                <a:solidFill>
                  <a:schemeClr val="tx1">
                    <a:lumMod val="65000"/>
                    <a:lumOff val="35000"/>
                  </a:schemeClr>
                </a:solidFill>
              </a:rPr>
              <a:t>or </a:t>
            </a:r>
            <a:r>
              <a:rPr lang="en-GB" sz="2000" dirty="0">
                <a:solidFill>
                  <a:schemeClr val="tx1">
                    <a:lumMod val="65000"/>
                    <a:lumOff val="35000"/>
                  </a:schemeClr>
                </a:solidFill>
              </a:rPr>
              <a:t>for those who are HIV positive AND who present with one or more danger signs, a urine </a:t>
            </a:r>
            <a:r>
              <a:rPr lang="en-GB" sz="2000" dirty="0" smtClean="0">
                <a:solidFill>
                  <a:schemeClr val="tx1">
                    <a:lumMod val="65000"/>
                    <a:lumOff val="35000"/>
                  </a:schemeClr>
                </a:solidFill>
              </a:rPr>
              <a:t>LF-LAM </a:t>
            </a:r>
            <a:r>
              <a:rPr lang="en-GB" sz="2000" dirty="0">
                <a:solidFill>
                  <a:schemeClr val="tx1">
                    <a:lumMod val="65000"/>
                    <a:lumOff val="35000"/>
                  </a:schemeClr>
                </a:solidFill>
              </a:rPr>
              <a:t>assay may also be used (See Algorithm 4).</a:t>
            </a:r>
            <a:endParaRPr lang="en-GB" sz="2000" dirty="0" smtClean="0">
              <a:solidFill>
                <a:schemeClr val="tx1">
                  <a:lumMod val="65000"/>
                  <a:lumOff val="35000"/>
                </a:schemeClr>
              </a:solidFill>
            </a:endParaRPr>
          </a:p>
          <a:p>
            <a:endParaRPr lang="en-GB" sz="2000" dirty="0">
              <a:solidFill>
                <a:schemeClr val="tx1">
                  <a:lumMod val="65000"/>
                  <a:lumOff val="35000"/>
                </a:schemeClr>
              </a:solidFill>
            </a:endParaRPr>
          </a:p>
        </p:txBody>
      </p:sp>
      <p:sp>
        <p:nvSpPr>
          <p:cNvPr id="2" name="Title 1"/>
          <p:cNvSpPr>
            <a:spLocks noGrp="1"/>
          </p:cNvSpPr>
          <p:nvPr>
            <p:ph type="title"/>
          </p:nvPr>
        </p:nvSpPr>
        <p:spPr/>
        <p:txBody>
          <a:bodyPr/>
          <a:lstStyle/>
          <a:p>
            <a:pPr>
              <a:defRPr/>
            </a:pPr>
            <a:r>
              <a:rPr lang="en-US" dirty="0" smtClean="0"/>
              <a:t>DIAGNOSTIC ALGORITHM (1)</a:t>
            </a:r>
            <a:endParaRPr lang="en-US" dirty="0"/>
          </a:p>
        </p:txBody>
      </p:sp>
    </p:spTree>
    <p:extLst>
      <p:ext uri="{BB962C8B-B14F-4D97-AF65-F5344CB8AC3E}">
        <p14:creationId xmlns:p14="http://schemas.microsoft.com/office/powerpoint/2010/main" val="2438490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619" y="904458"/>
            <a:ext cx="8460471" cy="1385896"/>
          </a:xfrm>
        </p:spPr>
        <p:txBody>
          <a:bodyPr>
            <a:noAutofit/>
          </a:bodyPr>
          <a:lstStyle/>
          <a:p>
            <a:pPr>
              <a:defRPr/>
            </a:pPr>
            <a:r>
              <a:rPr lang="en-US" dirty="0" smtClean="0"/>
              <a:t>ALGORITHM 2: INTERIM ALGORITHM MOVING TOWARDS UNIVERSAL ACCESS, WITH RAPID TESTING FOR PRIORITY POPULATIONS </a:t>
            </a:r>
            <a:r>
              <a:rPr lang="en-US" dirty="0"/>
              <a:t/>
            </a:r>
            <a:br>
              <a:rPr lang="en-US" dirty="0"/>
            </a:b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0319" y="2066820"/>
            <a:ext cx="5711078" cy="4900037"/>
          </a:xfrm>
          <a:prstGeom prst="rect">
            <a:avLst/>
          </a:prstGeom>
        </p:spPr>
      </p:pic>
      <p:sp>
        <p:nvSpPr>
          <p:cNvPr id="4" name="TextBox 3"/>
          <p:cNvSpPr txBox="1"/>
          <p:nvPr/>
        </p:nvSpPr>
        <p:spPr>
          <a:xfrm flipH="1">
            <a:off x="5980400" y="6672101"/>
            <a:ext cx="2905849" cy="400110"/>
          </a:xfrm>
          <a:prstGeom prst="rect">
            <a:avLst/>
          </a:prstGeom>
          <a:noFill/>
        </p:spPr>
        <p:txBody>
          <a:bodyPr wrap="square" rtlCol="0">
            <a:spAutoFit/>
          </a:bodyPr>
          <a:lstStyle/>
          <a:p>
            <a:pPr algn="r"/>
            <a:r>
              <a:rPr lang="en-GB" sz="1000" dirty="0" smtClean="0">
                <a:solidFill>
                  <a:srgbClr val="C00000"/>
                </a:solidFill>
              </a:rPr>
              <a:t>Reference: GLI model TB diagnostics algorithms</a:t>
            </a:r>
          </a:p>
          <a:p>
            <a:pPr algn="r"/>
            <a:r>
              <a:rPr lang="en-GB" sz="1000" u="sng" dirty="0" smtClean="0">
                <a:solidFill>
                  <a:srgbClr val="C00000"/>
                </a:solidFill>
              </a:rPr>
              <a:t>http</a:t>
            </a:r>
            <a:r>
              <a:rPr lang="en-GB" sz="1000" u="sng" dirty="0">
                <a:solidFill>
                  <a:srgbClr val="C00000"/>
                </a:solidFill>
              </a:rPr>
              <a:t>://</a:t>
            </a:r>
            <a:r>
              <a:rPr lang="en-GB" sz="1000" u="sng" dirty="0" err="1">
                <a:solidFill>
                  <a:srgbClr val="C00000"/>
                </a:solidFill>
              </a:rPr>
              <a:t>www.stoptb.org</a:t>
            </a:r>
            <a:r>
              <a:rPr lang="en-GB" sz="1000" u="sng" dirty="0">
                <a:solidFill>
                  <a:srgbClr val="C00000"/>
                </a:solidFill>
              </a:rPr>
              <a:t>/</a:t>
            </a:r>
            <a:r>
              <a:rPr lang="en-GB" sz="1000" u="sng" dirty="0" err="1">
                <a:solidFill>
                  <a:srgbClr val="C00000"/>
                </a:solidFill>
              </a:rPr>
              <a:t>wg</a:t>
            </a:r>
            <a:r>
              <a:rPr lang="en-GB" sz="1000" u="sng" dirty="0">
                <a:solidFill>
                  <a:srgbClr val="C00000"/>
                </a:solidFill>
              </a:rPr>
              <a:t>/</a:t>
            </a:r>
            <a:r>
              <a:rPr lang="en-GB" sz="1000" u="sng" dirty="0" err="1">
                <a:solidFill>
                  <a:srgbClr val="C00000"/>
                </a:solidFill>
              </a:rPr>
              <a:t>gli</a:t>
            </a:r>
            <a:r>
              <a:rPr lang="en-GB" sz="1000" u="sng" dirty="0">
                <a:solidFill>
                  <a:srgbClr val="C00000"/>
                </a:solidFill>
              </a:rPr>
              <a:t>/</a:t>
            </a:r>
          </a:p>
        </p:txBody>
      </p:sp>
      <p:sp>
        <p:nvSpPr>
          <p:cNvPr id="7" name="TextBox 6"/>
          <p:cNvSpPr txBox="1"/>
          <p:nvPr/>
        </p:nvSpPr>
        <p:spPr>
          <a:xfrm>
            <a:off x="6461397" y="2232517"/>
            <a:ext cx="2813232" cy="4078039"/>
          </a:xfrm>
          <a:prstGeom prst="rect">
            <a:avLst/>
          </a:prstGeom>
          <a:noFill/>
        </p:spPr>
        <p:txBody>
          <a:bodyPr wrap="square" rtlCol="0">
            <a:spAutoFit/>
          </a:bodyPr>
          <a:lstStyle/>
          <a:p>
            <a:r>
              <a:rPr lang="en-US" sz="700" baseline="30000" dirty="0">
                <a:solidFill>
                  <a:schemeClr val="tx1">
                    <a:lumMod val="65000"/>
                    <a:lumOff val="35000"/>
                  </a:schemeClr>
                </a:solidFill>
                <a:latin typeface="Arial" charset="0"/>
                <a:ea typeface="Arial" charset="0"/>
                <a:cs typeface="Arial" charset="0"/>
              </a:rPr>
              <a:t>1 </a:t>
            </a:r>
            <a:r>
              <a:rPr lang="en-US" sz="700" dirty="0">
                <a:solidFill>
                  <a:schemeClr val="tx1">
                    <a:lumMod val="65000"/>
                    <a:lumOff val="35000"/>
                  </a:schemeClr>
                </a:solidFill>
                <a:latin typeface="Arial" charset="0"/>
                <a:ea typeface="Arial" charset="0"/>
                <a:cs typeface="Arial" charset="0"/>
              </a:rPr>
              <a:t> Persons being evaluated for TB include all persons with signs or symptoms suggestive of TB or persons with a chest X-ray with abnormalities suggestive with TB. This algorithm may also be used for persons being evaluated for </a:t>
            </a:r>
            <a:r>
              <a:rPr lang="en-US" sz="700" dirty="0" err="1">
                <a:solidFill>
                  <a:schemeClr val="tx1">
                    <a:lumMod val="65000"/>
                    <a:lumOff val="35000"/>
                  </a:schemeClr>
                </a:solidFill>
                <a:latin typeface="Arial" charset="0"/>
                <a:ea typeface="Arial" charset="0"/>
                <a:cs typeface="Arial" charset="0"/>
              </a:rPr>
              <a:t>extrapulmonary</a:t>
            </a:r>
            <a:r>
              <a:rPr lang="en-US" sz="700" dirty="0">
                <a:solidFill>
                  <a:schemeClr val="tx1">
                    <a:lumMod val="65000"/>
                    <a:lumOff val="35000"/>
                  </a:schemeClr>
                </a:solidFill>
                <a:latin typeface="Arial" charset="0"/>
                <a:ea typeface="Arial" charset="0"/>
                <a:cs typeface="Arial" charset="0"/>
              </a:rPr>
              <a:t> TB. See footnotes to Algorithm 1.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2</a:t>
            </a:r>
            <a:r>
              <a:rPr lang="en-US" sz="700" dirty="0">
                <a:solidFill>
                  <a:schemeClr val="tx1">
                    <a:lumMod val="65000"/>
                    <a:lumOff val="35000"/>
                  </a:schemeClr>
                </a:solidFill>
                <a:latin typeface="Arial" charset="0"/>
                <a:ea typeface="Arial" charset="0"/>
                <a:cs typeface="Arial" charset="0"/>
              </a:rPr>
              <a:t>  For persons being evaluated for TB who are HIV positive and have CD4 counts ≤100 cells/</a:t>
            </a:r>
            <a:r>
              <a:rPr lang="en-US" sz="700" dirty="0" err="1">
                <a:solidFill>
                  <a:schemeClr val="tx1">
                    <a:lumMod val="65000"/>
                    <a:lumOff val="35000"/>
                  </a:schemeClr>
                </a:solidFill>
                <a:latin typeface="Arial" charset="0"/>
                <a:ea typeface="Arial" charset="0"/>
                <a:cs typeface="Arial" charset="0"/>
              </a:rPr>
              <a:t>μl</a:t>
            </a:r>
            <a:r>
              <a:rPr lang="en-US" sz="700" dirty="0">
                <a:solidFill>
                  <a:schemeClr val="tx1">
                    <a:lumMod val="65000"/>
                    <a:lumOff val="35000"/>
                  </a:schemeClr>
                </a:solidFill>
                <a:latin typeface="Arial" charset="0"/>
                <a:ea typeface="Arial" charset="0"/>
                <a:cs typeface="Arial" charset="0"/>
              </a:rPr>
              <a:t> or are seriously ill, see Algorithm 4.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3 </a:t>
            </a:r>
            <a:r>
              <a:rPr lang="en-US" sz="700" dirty="0">
                <a:solidFill>
                  <a:schemeClr val="tx1">
                    <a:lumMod val="65000"/>
                    <a:lumOff val="35000"/>
                  </a:schemeClr>
                </a:solidFill>
                <a:latin typeface="Arial" charset="0"/>
                <a:ea typeface="Arial" charset="0"/>
                <a:cs typeface="Arial" charset="0"/>
              </a:rPr>
              <a:t> PLHIV include persons who are HIV positive or whose </a:t>
            </a:r>
            <a:r>
              <a:rPr lang="en-US" sz="700" dirty="0" smtClean="0">
                <a:solidFill>
                  <a:schemeClr val="tx1">
                    <a:lumMod val="65000"/>
                    <a:lumOff val="35000"/>
                  </a:schemeClr>
                </a:solidFill>
                <a:latin typeface="Arial" charset="0"/>
                <a:ea typeface="Arial" charset="0"/>
                <a:cs typeface="Arial" charset="0"/>
              </a:rPr>
              <a:t>HIV status </a:t>
            </a:r>
            <a:r>
              <a:rPr lang="en-US" sz="700" dirty="0">
                <a:solidFill>
                  <a:schemeClr val="tx1">
                    <a:lumMod val="65000"/>
                    <a:lumOff val="35000"/>
                  </a:schemeClr>
                </a:solidFill>
                <a:latin typeface="Arial" charset="0"/>
                <a:ea typeface="Arial" charset="0"/>
                <a:cs typeface="Arial" charset="0"/>
              </a:rPr>
              <a:t>is unknown, but who present with strong clinical evidence of HIV infection in settings where there is a high prevalence of HIV or among members of a risk group for HIV. For all people with unknown HIV status, HIV testing should be performed according to national guidelines.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4</a:t>
            </a:r>
            <a:r>
              <a:rPr lang="en-US" sz="700" dirty="0">
                <a:solidFill>
                  <a:schemeClr val="tx1">
                    <a:lumMod val="65000"/>
                    <a:lumOff val="35000"/>
                  </a:schemeClr>
                </a:solidFill>
                <a:latin typeface="Arial" charset="0"/>
                <a:ea typeface="Arial" charset="0"/>
                <a:cs typeface="Arial" charset="0"/>
              </a:rPr>
              <a:t>  Patients at high risk for MDR-TB include previously treated patients including those who had been lost to follow-up, relapsed, and failed a treatment regimen; non-converters (smear positive at end of the intensive phase of treatment); MDR-TB contacts; and any other MDR-TB risk groups </a:t>
            </a:r>
            <a:r>
              <a:rPr lang="en-US" sz="700" dirty="0" smtClean="0">
                <a:solidFill>
                  <a:schemeClr val="tx1">
                    <a:lumMod val="65000"/>
                    <a:lumOff val="35000"/>
                  </a:schemeClr>
                </a:solidFill>
                <a:latin typeface="Arial" charset="0"/>
                <a:ea typeface="Arial" charset="0"/>
                <a:cs typeface="Arial" charset="0"/>
              </a:rPr>
              <a:t>identified </a:t>
            </a:r>
            <a:r>
              <a:rPr lang="en-US" sz="700" dirty="0">
                <a:solidFill>
                  <a:schemeClr val="tx1">
                    <a:lumMod val="65000"/>
                    <a:lumOff val="35000"/>
                  </a:schemeClr>
                </a:solidFill>
                <a:latin typeface="Arial" charset="0"/>
                <a:ea typeface="Arial" charset="0"/>
                <a:cs typeface="Arial" charset="0"/>
              </a:rPr>
              <a:t>in the country.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5 </a:t>
            </a:r>
            <a:r>
              <a:rPr lang="en-US" sz="700" dirty="0">
                <a:solidFill>
                  <a:schemeClr val="tx1">
                    <a:lumMod val="65000"/>
                    <a:lumOff val="35000"/>
                  </a:schemeClr>
                </a:solidFill>
                <a:latin typeface="Arial" charset="0"/>
                <a:ea typeface="Arial" charset="0"/>
                <a:cs typeface="Arial" charset="0"/>
              </a:rPr>
              <a:t> TB-LAMP may be used as a replacement test for sputum smear microscopy.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6 </a:t>
            </a:r>
            <a:r>
              <a:rPr lang="en-US" sz="700" dirty="0">
                <a:solidFill>
                  <a:schemeClr val="tx1">
                    <a:lumMod val="65000"/>
                    <a:lumOff val="35000"/>
                  </a:schemeClr>
                </a:solidFill>
                <a:latin typeface="Arial" charset="0"/>
                <a:ea typeface="Arial" charset="0"/>
                <a:cs typeface="Arial" charset="0"/>
              </a:rPr>
              <a:t> Patients should be initiated on a regimen with </a:t>
            </a:r>
            <a:r>
              <a:rPr lang="en-US" sz="700" dirty="0" smtClean="0">
                <a:solidFill>
                  <a:schemeClr val="tx1">
                    <a:lumMod val="65000"/>
                    <a:lumOff val="35000"/>
                  </a:schemeClr>
                </a:solidFill>
                <a:latin typeface="Arial" charset="0"/>
                <a:ea typeface="Arial" charset="0"/>
                <a:cs typeface="Arial" charset="0"/>
              </a:rPr>
              <a:t>first-line </a:t>
            </a:r>
            <a:r>
              <a:rPr lang="en-US" sz="700" dirty="0">
                <a:solidFill>
                  <a:schemeClr val="tx1">
                    <a:lumMod val="65000"/>
                    <a:lumOff val="35000"/>
                  </a:schemeClr>
                </a:solidFill>
                <a:latin typeface="Arial" charset="0"/>
                <a:ea typeface="Arial" charset="0"/>
                <a:cs typeface="Arial" charset="0"/>
              </a:rPr>
              <a:t>TB drugs according to national guidelines unless the patient is at very high risk of having MDR-TB. In that case, treat according to national guidelines while awaiting the Xpert MTB/RIF result.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7</a:t>
            </a:r>
            <a:r>
              <a:rPr lang="en-US" sz="700" dirty="0">
                <a:solidFill>
                  <a:schemeClr val="tx1">
                    <a:lumMod val="65000"/>
                    <a:lumOff val="35000"/>
                  </a:schemeClr>
                </a:solidFill>
                <a:latin typeface="Arial" charset="0"/>
                <a:ea typeface="Arial" charset="0"/>
                <a:cs typeface="Arial" charset="0"/>
              </a:rPr>
              <a:t>  Further investigations for TB may include chest X-ray, additional clinical assessments, clinical response following treatment with broad-spectrum antimicrobial agents, or culture if available.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8 </a:t>
            </a:r>
            <a:r>
              <a:rPr lang="en-US" sz="700" dirty="0">
                <a:solidFill>
                  <a:schemeClr val="tx1">
                    <a:lumMod val="65000"/>
                    <a:lumOff val="35000"/>
                  </a:schemeClr>
                </a:solidFill>
                <a:latin typeface="Arial" charset="0"/>
                <a:ea typeface="Arial" charset="0"/>
                <a:cs typeface="Arial" charset="0"/>
              </a:rPr>
              <a:t> A third sample should be collected if neither of the original two samples collected has </a:t>
            </a:r>
            <a:r>
              <a:rPr lang="en-US" sz="700" dirty="0" smtClean="0">
                <a:solidFill>
                  <a:schemeClr val="tx1">
                    <a:lumMod val="65000"/>
                    <a:lumOff val="35000"/>
                  </a:schemeClr>
                </a:solidFill>
                <a:latin typeface="Arial" charset="0"/>
                <a:ea typeface="Arial" charset="0"/>
                <a:cs typeface="Arial" charset="0"/>
              </a:rPr>
              <a:t>sufficient </a:t>
            </a:r>
            <a:r>
              <a:rPr lang="en-US" sz="700" dirty="0">
                <a:solidFill>
                  <a:schemeClr val="tx1">
                    <a:lumMod val="65000"/>
                    <a:lumOff val="35000"/>
                  </a:schemeClr>
                </a:solidFill>
                <a:latin typeface="Arial" charset="0"/>
                <a:ea typeface="Arial" charset="0"/>
                <a:cs typeface="Arial" charset="0"/>
              </a:rPr>
              <a:t>volume for both microscopy and Xpert MTB/RIF testing, or according to national guidelines. </a:t>
            </a:r>
          </a:p>
        </p:txBody>
      </p:sp>
    </p:spTree>
    <p:extLst>
      <p:ext uri="{BB962C8B-B14F-4D97-AF65-F5344CB8AC3E}">
        <p14:creationId xmlns:p14="http://schemas.microsoft.com/office/powerpoint/2010/main" val="9713445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251094" indent="-251094">
              <a:defRPr/>
            </a:pPr>
            <a:r>
              <a:rPr altLang="en-US" sz="2000" dirty="0">
                <a:solidFill>
                  <a:schemeClr val="tx1">
                    <a:lumMod val="65000"/>
                    <a:lumOff val="35000"/>
                  </a:schemeClr>
                </a:solidFill>
              </a:rPr>
              <a:t>At the end of this module, you will be able </a:t>
            </a:r>
            <a:r>
              <a:rPr altLang="en-US" sz="2000" dirty="0" smtClean="0">
                <a:solidFill>
                  <a:schemeClr val="tx1">
                    <a:lumMod val="65000"/>
                    <a:lumOff val="35000"/>
                  </a:schemeClr>
                </a:solidFill>
              </a:rPr>
              <a:t>to:</a:t>
            </a:r>
            <a:endParaRPr lang="en-US" altLang="en-US" sz="2000" dirty="0" smtClean="0">
              <a:solidFill>
                <a:schemeClr val="tx1">
                  <a:lumMod val="65000"/>
                  <a:lumOff val="35000"/>
                </a:schemeClr>
              </a:solidFill>
            </a:endParaRPr>
          </a:p>
          <a:p>
            <a:pPr marL="251094" indent="-251094">
              <a:defRPr/>
            </a:pPr>
            <a:r>
              <a:rPr altLang="en-US" sz="2000" dirty="0" smtClean="0">
                <a:solidFill>
                  <a:schemeClr val="tx1">
                    <a:lumMod val="65000"/>
                    <a:lumOff val="35000"/>
                  </a:schemeClr>
                </a:solidFill>
              </a:rPr>
              <a:t>Identify </a:t>
            </a:r>
            <a:r>
              <a:rPr altLang="en-US" sz="2000" dirty="0">
                <a:solidFill>
                  <a:schemeClr val="tx1">
                    <a:lumMod val="65000"/>
                    <a:lumOff val="35000"/>
                  </a:schemeClr>
                </a:solidFill>
              </a:rPr>
              <a:t>the End TB goals and </a:t>
            </a:r>
            <a:r>
              <a:rPr altLang="en-US" sz="2000" dirty="0" smtClean="0">
                <a:solidFill>
                  <a:schemeClr val="tx1">
                    <a:lumMod val="65000"/>
                    <a:lumOff val="35000"/>
                  </a:schemeClr>
                </a:solidFill>
              </a:rPr>
              <a:t>targets</a:t>
            </a:r>
            <a:endParaRPr lang="en-US" altLang="en-US" sz="2000" dirty="0" smtClean="0">
              <a:solidFill>
                <a:schemeClr val="tx1">
                  <a:lumMod val="65000"/>
                  <a:lumOff val="35000"/>
                </a:schemeClr>
              </a:solidFill>
            </a:endParaRPr>
          </a:p>
          <a:p>
            <a:pPr marL="251094" indent="-251094">
              <a:defRPr/>
            </a:pPr>
            <a:r>
              <a:rPr altLang="en-US" sz="2000" dirty="0" smtClean="0">
                <a:solidFill>
                  <a:schemeClr val="tx1">
                    <a:lumMod val="65000"/>
                    <a:lumOff val="35000"/>
                  </a:schemeClr>
                </a:solidFill>
              </a:rPr>
              <a:t>List </a:t>
            </a:r>
            <a:r>
              <a:rPr altLang="en-US" sz="2000" dirty="0">
                <a:solidFill>
                  <a:schemeClr val="tx1">
                    <a:lumMod val="65000"/>
                    <a:lumOff val="35000"/>
                  </a:schemeClr>
                </a:solidFill>
              </a:rPr>
              <a:t>key objectives for diagnostic services related to the End TB </a:t>
            </a:r>
            <a:r>
              <a:rPr altLang="en-US" sz="2000" dirty="0" smtClean="0">
                <a:solidFill>
                  <a:schemeClr val="tx1">
                    <a:lumMod val="65000"/>
                    <a:lumOff val="35000"/>
                  </a:schemeClr>
                </a:solidFill>
              </a:rPr>
              <a:t>Strategy</a:t>
            </a:r>
            <a:endParaRPr lang="en-US" altLang="en-US" sz="2000" dirty="0" smtClean="0">
              <a:solidFill>
                <a:schemeClr val="tx1">
                  <a:lumMod val="65000"/>
                  <a:lumOff val="35000"/>
                </a:schemeClr>
              </a:solidFill>
            </a:endParaRPr>
          </a:p>
          <a:p>
            <a:pPr marL="251094" indent="-251094">
              <a:defRPr/>
            </a:pPr>
            <a:r>
              <a:rPr altLang="en-US" sz="2000" dirty="0" smtClean="0">
                <a:solidFill>
                  <a:schemeClr val="tx1">
                    <a:lumMod val="65000"/>
                    <a:lumOff val="35000"/>
                  </a:schemeClr>
                </a:solidFill>
              </a:rPr>
              <a:t>List </a:t>
            </a:r>
            <a:r>
              <a:rPr altLang="en-US" sz="2000" dirty="0">
                <a:solidFill>
                  <a:schemeClr val="tx1">
                    <a:lumMod val="65000"/>
                    <a:lumOff val="35000"/>
                  </a:schemeClr>
                </a:solidFill>
              </a:rPr>
              <a:t>TB diagnostic technologies that are recommended by </a:t>
            </a:r>
            <a:r>
              <a:rPr altLang="en-US" sz="2000" dirty="0" smtClean="0">
                <a:solidFill>
                  <a:schemeClr val="tx1">
                    <a:lumMod val="65000"/>
                    <a:lumOff val="35000"/>
                  </a:schemeClr>
                </a:solidFill>
              </a:rPr>
              <a:t>WHO</a:t>
            </a:r>
            <a:endParaRPr lang="en-US" altLang="en-US" sz="2000" dirty="0" smtClean="0">
              <a:solidFill>
                <a:schemeClr val="tx1">
                  <a:lumMod val="65000"/>
                  <a:lumOff val="35000"/>
                </a:schemeClr>
              </a:solidFill>
            </a:endParaRPr>
          </a:p>
          <a:p>
            <a:pPr marL="251094" indent="-251094">
              <a:defRPr/>
            </a:pPr>
            <a:r>
              <a:rPr altLang="en-US" sz="2000" dirty="0" smtClean="0">
                <a:solidFill>
                  <a:schemeClr val="tx1">
                    <a:lumMod val="65000"/>
                    <a:lumOff val="35000"/>
                  </a:schemeClr>
                </a:solidFill>
              </a:rPr>
              <a:t>Describe </a:t>
            </a:r>
            <a:r>
              <a:rPr altLang="en-US" sz="2000" dirty="0">
                <a:solidFill>
                  <a:schemeClr val="tx1">
                    <a:lumMod val="65000"/>
                    <a:lumOff val="35000"/>
                  </a:schemeClr>
                </a:solidFill>
              </a:rPr>
              <a:t>country specific </a:t>
            </a:r>
            <a:r>
              <a:rPr altLang="en-US" sz="2000" dirty="0" smtClean="0">
                <a:solidFill>
                  <a:schemeClr val="tx1">
                    <a:lumMod val="65000"/>
                    <a:lumOff val="35000"/>
                  </a:schemeClr>
                </a:solidFill>
              </a:rPr>
              <a:t>process</a:t>
            </a:r>
            <a:r>
              <a:rPr lang="en-US" altLang="en-US" sz="2000" dirty="0" smtClean="0">
                <a:solidFill>
                  <a:schemeClr val="tx1">
                    <a:lumMod val="65000"/>
                    <a:lumOff val="35000"/>
                  </a:schemeClr>
                </a:solidFill>
              </a:rPr>
              <a:t>es</a:t>
            </a:r>
            <a:r>
              <a:rPr altLang="en-US" sz="2000" dirty="0" smtClean="0">
                <a:solidFill>
                  <a:schemeClr val="tx1">
                    <a:lumMod val="65000"/>
                    <a:lumOff val="35000"/>
                  </a:schemeClr>
                </a:solidFill>
              </a:rPr>
              <a:t> </a:t>
            </a:r>
            <a:r>
              <a:rPr altLang="en-US" sz="2000" dirty="0">
                <a:solidFill>
                  <a:schemeClr val="tx1">
                    <a:lumMod val="65000"/>
                    <a:lumOff val="35000"/>
                  </a:schemeClr>
                </a:solidFill>
              </a:rPr>
              <a:t>when adopting new TB diagnostics at country level</a:t>
            </a:r>
          </a:p>
          <a:p>
            <a:pPr marL="0" indent="0">
              <a:buClr>
                <a:srgbClr val="31B6FD"/>
              </a:buClr>
              <a:buNone/>
              <a:defRPr/>
            </a:pPr>
            <a:endParaRPr altLang="en-US" dirty="0"/>
          </a:p>
          <a:p>
            <a:pPr>
              <a:buFont typeface="Arial" panose="020B0604020202020204" pitchFamily="34" charset="0"/>
              <a:buChar char="►"/>
              <a:defRPr/>
            </a:pPr>
            <a:endParaRPr dirty="0"/>
          </a:p>
        </p:txBody>
      </p:sp>
      <p:sp>
        <p:nvSpPr>
          <p:cNvPr id="4" name="Title 3"/>
          <p:cNvSpPr>
            <a:spLocks noGrp="1"/>
          </p:cNvSpPr>
          <p:nvPr>
            <p:ph type="title"/>
          </p:nvPr>
        </p:nvSpPr>
        <p:spPr/>
        <p:txBody>
          <a:bodyPr/>
          <a:lstStyle/>
          <a:p>
            <a:pPr>
              <a:defRPr/>
            </a:pPr>
            <a:r>
              <a:rPr lang="en-US" dirty="0" smtClean="0"/>
              <a:t>LEARNING OBJECTIVES</a:t>
            </a:r>
            <a:endParaRPr lang="en-US" dirty="0"/>
          </a:p>
        </p:txBody>
      </p:sp>
    </p:spTree>
    <p:extLst>
      <p:ext uri="{BB962C8B-B14F-4D97-AF65-F5344CB8AC3E}">
        <p14:creationId xmlns:p14="http://schemas.microsoft.com/office/powerpoint/2010/main" val="16543772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GB" sz="2000" dirty="0">
                <a:solidFill>
                  <a:schemeClr val="tx1">
                    <a:lumMod val="65000"/>
                    <a:lumOff val="35000"/>
                  </a:schemeClr>
                </a:solidFill>
              </a:rPr>
              <a:t>Algorithm 2 is an interim measure towards meeting the goals of the End TB Strategy, in which </a:t>
            </a:r>
            <a:r>
              <a:rPr lang="en-GB" sz="2000" dirty="0" smtClean="0">
                <a:solidFill>
                  <a:schemeClr val="tx1">
                    <a:lumMod val="65000"/>
                    <a:lumOff val="35000"/>
                  </a:schemeClr>
                </a:solidFill>
              </a:rPr>
              <a:t>Xpert </a:t>
            </a:r>
            <a:r>
              <a:rPr lang="en-GB" sz="2000" dirty="0">
                <a:solidFill>
                  <a:schemeClr val="tx1">
                    <a:lumMod val="65000"/>
                    <a:lumOff val="35000"/>
                  </a:schemeClr>
                </a:solidFill>
              </a:rPr>
              <a:t>MTB/RIF </a:t>
            </a:r>
            <a:r>
              <a:rPr lang="en-GB" sz="2000" dirty="0" smtClean="0">
                <a:solidFill>
                  <a:schemeClr val="tx1">
                    <a:lumMod val="65000"/>
                    <a:lumOff val="35000"/>
                  </a:schemeClr>
                </a:solidFill>
              </a:rPr>
              <a:t>testing </a:t>
            </a:r>
            <a:r>
              <a:rPr lang="en-GB" sz="2000" dirty="0">
                <a:solidFill>
                  <a:schemeClr val="tx1">
                    <a:lumMod val="65000"/>
                    <a:lumOff val="35000"/>
                  </a:schemeClr>
                </a:solidFill>
              </a:rPr>
              <a:t>is used primarily for priority populations (adults being evaluated for </a:t>
            </a:r>
            <a:r>
              <a:rPr lang="en-GB" sz="2000" dirty="0" smtClean="0">
                <a:solidFill>
                  <a:schemeClr val="tx1">
                    <a:lumMod val="65000"/>
                    <a:lumOff val="35000"/>
                  </a:schemeClr>
                </a:solidFill>
              </a:rPr>
              <a:t>HIV-associated </a:t>
            </a:r>
            <a:r>
              <a:rPr lang="en-GB" sz="2000" dirty="0">
                <a:solidFill>
                  <a:schemeClr val="tx1">
                    <a:lumMod val="65000"/>
                    <a:lumOff val="35000"/>
                  </a:schemeClr>
                </a:solidFill>
              </a:rPr>
              <a:t>TB or MDR-TB and children) </a:t>
            </a:r>
            <a:endParaRPr lang="en-GB" sz="2000" dirty="0" smtClean="0">
              <a:solidFill>
                <a:schemeClr val="tx1">
                  <a:lumMod val="65000"/>
                  <a:lumOff val="35000"/>
                </a:schemeClr>
              </a:solidFill>
            </a:endParaRPr>
          </a:p>
          <a:p>
            <a:r>
              <a:rPr lang="en-GB" sz="2000" dirty="0">
                <a:solidFill>
                  <a:schemeClr val="tx1">
                    <a:lumMod val="65000"/>
                    <a:lumOff val="35000"/>
                  </a:schemeClr>
                </a:solidFill>
              </a:rPr>
              <a:t>The TB-LAMP test may be used as a replacement for smear microscopy for the diagnosis of </a:t>
            </a:r>
            <a:r>
              <a:rPr lang="en-GB" sz="2000" dirty="0" smtClean="0">
                <a:solidFill>
                  <a:schemeClr val="tx1">
                    <a:lumMod val="65000"/>
                    <a:lumOff val="35000"/>
                  </a:schemeClr>
                </a:solidFill>
              </a:rPr>
              <a:t>pulmonary </a:t>
            </a:r>
            <a:r>
              <a:rPr lang="en-GB" sz="2000" dirty="0">
                <a:solidFill>
                  <a:schemeClr val="tx1">
                    <a:lumMod val="65000"/>
                    <a:lumOff val="35000"/>
                  </a:schemeClr>
                </a:solidFill>
              </a:rPr>
              <a:t>TB in adults and children with signs or symptoms suggestive of TB. However, </a:t>
            </a:r>
            <a:r>
              <a:rPr lang="en-GB" sz="2000" dirty="0" smtClean="0">
                <a:solidFill>
                  <a:schemeClr val="tx1">
                    <a:lumMod val="65000"/>
                    <a:lumOff val="35000"/>
                  </a:schemeClr>
                </a:solidFill>
              </a:rPr>
              <a:t>TB-LAMP </a:t>
            </a:r>
            <a:r>
              <a:rPr lang="en-GB" sz="2000" dirty="0">
                <a:solidFill>
                  <a:schemeClr val="tx1">
                    <a:lumMod val="65000"/>
                    <a:lumOff val="35000"/>
                  </a:schemeClr>
                </a:solidFill>
              </a:rPr>
              <a:t>should not replace the use of rapid molecular tests that detect TB and resistance to </a:t>
            </a:r>
            <a:r>
              <a:rPr lang="en-GB" sz="2000" dirty="0" smtClean="0">
                <a:solidFill>
                  <a:schemeClr val="tx1">
                    <a:lumMod val="65000"/>
                    <a:lumOff val="35000"/>
                  </a:schemeClr>
                </a:solidFill>
              </a:rPr>
              <a:t>rifampicin</a:t>
            </a:r>
          </a:p>
          <a:p>
            <a:r>
              <a:rPr lang="en-GB" sz="2000" dirty="0">
                <a:solidFill>
                  <a:schemeClr val="tx1">
                    <a:lumMod val="65000"/>
                    <a:lumOff val="35000"/>
                  </a:schemeClr>
                </a:solidFill>
              </a:rPr>
              <a:t>Follow Algorithm 1 for the interpretation of the Xpert MTB/RIF </a:t>
            </a:r>
            <a:r>
              <a:rPr lang="en-GB" sz="2000" dirty="0" smtClean="0">
                <a:solidFill>
                  <a:schemeClr val="tx1">
                    <a:lumMod val="65000"/>
                    <a:lumOff val="35000"/>
                  </a:schemeClr>
                </a:solidFill>
              </a:rPr>
              <a:t>test results</a:t>
            </a:r>
          </a:p>
          <a:p>
            <a:endParaRPr lang="en-GB" sz="2000" dirty="0" smtClean="0">
              <a:solidFill>
                <a:schemeClr val="tx1">
                  <a:lumMod val="65000"/>
                  <a:lumOff val="35000"/>
                </a:schemeClr>
              </a:solidFill>
            </a:endParaRPr>
          </a:p>
          <a:p>
            <a:endParaRPr lang="en-GB" sz="2000" dirty="0" smtClean="0">
              <a:solidFill>
                <a:schemeClr val="tx1">
                  <a:lumMod val="65000"/>
                  <a:lumOff val="35000"/>
                </a:schemeClr>
              </a:solidFill>
            </a:endParaRPr>
          </a:p>
          <a:p>
            <a:endParaRPr lang="en-GB" sz="2000" dirty="0" smtClean="0">
              <a:solidFill>
                <a:schemeClr val="tx1">
                  <a:lumMod val="65000"/>
                  <a:lumOff val="35000"/>
                </a:schemeClr>
              </a:solidFill>
            </a:endParaRPr>
          </a:p>
          <a:p>
            <a:endParaRPr lang="en-GB" sz="2000" dirty="0">
              <a:solidFill>
                <a:schemeClr val="tx1">
                  <a:lumMod val="65000"/>
                  <a:lumOff val="35000"/>
                </a:schemeClr>
              </a:solidFill>
            </a:endParaRPr>
          </a:p>
        </p:txBody>
      </p:sp>
      <p:sp>
        <p:nvSpPr>
          <p:cNvPr id="2" name="Title 1"/>
          <p:cNvSpPr>
            <a:spLocks noGrp="1"/>
          </p:cNvSpPr>
          <p:nvPr>
            <p:ph type="title"/>
          </p:nvPr>
        </p:nvSpPr>
        <p:spPr/>
        <p:txBody>
          <a:bodyPr/>
          <a:lstStyle/>
          <a:p>
            <a:pPr>
              <a:defRPr/>
            </a:pPr>
            <a:r>
              <a:rPr lang="en-US" dirty="0" smtClean="0"/>
              <a:t>DIAGNOSTIC ALGORITHM (2)</a:t>
            </a:r>
            <a:endParaRPr lang="en-US" dirty="0"/>
          </a:p>
        </p:txBody>
      </p:sp>
    </p:spTree>
    <p:extLst>
      <p:ext uri="{BB962C8B-B14F-4D97-AF65-F5344CB8AC3E}">
        <p14:creationId xmlns:p14="http://schemas.microsoft.com/office/powerpoint/2010/main" val="21673037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619" y="904458"/>
            <a:ext cx="8460471" cy="1385896"/>
          </a:xfrm>
        </p:spPr>
        <p:txBody>
          <a:bodyPr>
            <a:noAutofit/>
          </a:bodyPr>
          <a:lstStyle/>
          <a:p>
            <a:pPr>
              <a:defRPr/>
            </a:pPr>
            <a:r>
              <a:rPr lang="en-US" dirty="0" smtClean="0"/>
              <a:t>ALGORITHM 3: ALGORITHM FOR TESTING FOR SECOND-LINE DRUG RESISTANCE AMONG RIFAMPICIN-RESISTANT TB OR MDR-TB PATIENTS </a:t>
            </a:r>
            <a:r>
              <a:rPr lang="en-US" dirty="0"/>
              <a:t/>
            </a:r>
            <a:br>
              <a:rPr lang="en-US" dirty="0"/>
            </a:br>
            <a:endParaRPr lang="en-US" dirty="0"/>
          </a:p>
        </p:txBody>
      </p:sp>
      <p:sp>
        <p:nvSpPr>
          <p:cNvPr id="4" name="TextBox 3"/>
          <p:cNvSpPr txBox="1"/>
          <p:nvPr/>
        </p:nvSpPr>
        <p:spPr>
          <a:xfrm flipH="1">
            <a:off x="5980400" y="6672101"/>
            <a:ext cx="2905849" cy="400110"/>
          </a:xfrm>
          <a:prstGeom prst="rect">
            <a:avLst/>
          </a:prstGeom>
          <a:noFill/>
        </p:spPr>
        <p:txBody>
          <a:bodyPr wrap="square" rtlCol="0">
            <a:spAutoFit/>
          </a:bodyPr>
          <a:lstStyle/>
          <a:p>
            <a:pPr algn="r"/>
            <a:r>
              <a:rPr lang="en-GB" sz="1000" dirty="0" smtClean="0">
                <a:solidFill>
                  <a:srgbClr val="C00000"/>
                </a:solidFill>
              </a:rPr>
              <a:t>Reference: GLI model TB diagnostics algorithms</a:t>
            </a:r>
          </a:p>
          <a:p>
            <a:pPr algn="r"/>
            <a:r>
              <a:rPr lang="en-GB" sz="1000" u="sng" dirty="0" smtClean="0">
                <a:solidFill>
                  <a:srgbClr val="C00000"/>
                </a:solidFill>
              </a:rPr>
              <a:t>http</a:t>
            </a:r>
            <a:r>
              <a:rPr lang="en-GB" sz="1000" u="sng" dirty="0">
                <a:solidFill>
                  <a:srgbClr val="C00000"/>
                </a:solidFill>
              </a:rPr>
              <a:t>://</a:t>
            </a:r>
            <a:r>
              <a:rPr lang="en-GB" sz="1000" u="sng" dirty="0" err="1">
                <a:solidFill>
                  <a:srgbClr val="C00000"/>
                </a:solidFill>
              </a:rPr>
              <a:t>www.stoptb.org</a:t>
            </a:r>
            <a:r>
              <a:rPr lang="en-GB" sz="1000" u="sng" dirty="0">
                <a:solidFill>
                  <a:srgbClr val="C00000"/>
                </a:solidFill>
              </a:rPr>
              <a:t>/</a:t>
            </a:r>
            <a:r>
              <a:rPr lang="en-GB" sz="1000" u="sng" dirty="0" err="1">
                <a:solidFill>
                  <a:srgbClr val="C00000"/>
                </a:solidFill>
              </a:rPr>
              <a:t>wg</a:t>
            </a:r>
            <a:r>
              <a:rPr lang="en-GB" sz="1000" u="sng" dirty="0">
                <a:solidFill>
                  <a:srgbClr val="C00000"/>
                </a:solidFill>
              </a:rPr>
              <a:t>/</a:t>
            </a:r>
            <a:r>
              <a:rPr lang="en-GB" sz="1000" u="sng" dirty="0" err="1">
                <a:solidFill>
                  <a:srgbClr val="C00000"/>
                </a:solidFill>
              </a:rPr>
              <a:t>gli</a:t>
            </a:r>
            <a:r>
              <a:rPr lang="en-GB" sz="1000" u="sng" dirty="0">
                <a:solidFill>
                  <a:srgbClr val="C00000"/>
                </a:solidFill>
              </a:rPr>
              <a:t>/</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719" y="2070384"/>
            <a:ext cx="6266543" cy="4349168"/>
          </a:xfrm>
          <a:prstGeom prst="rect">
            <a:avLst/>
          </a:prstGeom>
        </p:spPr>
      </p:pic>
      <p:sp>
        <p:nvSpPr>
          <p:cNvPr id="5" name="TextBox 4"/>
          <p:cNvSpPr txBox="1"/>
          <p:nvPr/>
        </p:nvSpPr>
        <p:spPr>
          <a:xfrm>
            <a:off x="6693262" y="2542903"/>
            <a:ext cx="2542902" cy="2893100"/>
          </a:xfrm>
          <a:prstGeom prst="rect">
            <a:avLst/>
          </a:prstGeom>
          <a:noFill/>
        </p:spPr>
        <p:txBody>
          <a:bodyPr wrap="square" rtlCol="0">
            <a:spAutoFit/>
          </a:bodyPr>
          <a:lstStyle/>
          <a:p>
            <a:r>
              <a:rPr lang="en-US" sz="700" baseline="30000" dirty="0">
                <a:solidFill>
                  <a:schemeClr val="tx1">
                    <a:lumMod val="65000"/>
                    <a:lumOff val="35000"/>
                  </a:schemeClr>
                </a:solidFill>
                <a:latin typeface="Arial" charset="0"/>
                <a:ea typeface="Arial" charset="0"/>
                <a:cs typeface="Arial" charset="0"/>
              </a:rPr>
              <a:t>1 </a:t>
            </a:r>
            <a:r>
              <a:rPr lang="en-US" sz="700" dirty="0">
                <a:solidFill>
                  <a:schemeClr val="tx1">
                    <a:lumMod val="65000"/>
                    <a:lumOff val="35000"/>
                  </a:schemeClr>
                </a:solidFill>
                <a:latin typeface="Arial" charset="0"/>
                <a:ea typeface="Arial" charset="0"/>
                <a:cs typeface="Arial" charset="0"/>
              </a:rPr>
              <a:t> Patients may be initiated on the shorter MDR-TB regimen if the patient is assessed as being at low risk of having resistance to FQs and to SLIDs and meets the eligibility requirements. In patients at high risk of resistance or in settings with high underlying prevalence of resistance to FQs or SLIDs, selection or design of the treatment regimen to initiate may be guided by SL-LPA if the results can be obtained rapidly. See WHO </a:t>
            </a:r>
            <a:r>
              <a:rPr lang="en-US" sz="700" i="1" dirty="0">
                <a:solidFill>
                  <a:schemeClr val="tx1">
                    <a:lumMod val="65000"/>
                    <a:lumOff val="35000"/>
                  </a:schemeClr>
                </a:solidFill>
                <a:latin typeface="Arial" charset="0"/>
                <a:ea typeface="Arial" charset="0"/>
                <a:cs typeface="Arial" charset="0"/>
              </a:rPr>
              <a:t>Guidelines for the programmatic management of drug-resistant tuberculosis, 2016 update. </a:t>
            </a:r>
            <a:endParaRPr lang="en-US" sz="700" i="1"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2</a:t>
            </a:r>
            <a:r>
              <a:rPr lang="en-US" sz="700" dirty="0">
                <a:solidFill>
                  <a:schemeClr val="tx1">
                    <a:lumMod val="65000"/>
                    <a:lumOff val="35000"/>
                  </a:schemeClr>
                </a:solidFill>
                <a:latin typeface="Arial" charset="0"/>
                <a:ea typeface="Arial" charset="0"/>
                <a:cs typeface="Arial" charset="0"/>
              </a:rPr>
              <a:t>  Diagnostic accuracy is similar when SL-LPA is performed directly on sputum or from cultured isolates. SL-LPA can be used on smear-positive or smear-negative specimens although a higher indeterminate rate will occur when testing smear-negative specimens.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3 </a:t>
            </a:r>
            <a:r>
              <a:rPr lang="en-US" sz="700" dirty="0">
                <a:solidFill>
                  <a:schemeClr val="tx1">
                    <a:lumMod val="65000"/>
                    <a:lumOff val="35000"/>
                  </a:schemeClr>
                </a:solidFill>
                <a:latin typeface="Arial" charset="0"/>
                <a:ea typeface="Arial" charset="0"/>
                <a:cs typeface="Arial" charset="0"/>
              </a:rPr>
              <a:t> The shorter MDR-TB regimen may be used in MDR-TB patients who do not have the following conditions: 1) </a:t>
            </a:r>
            <a:r>
              <a:rPr lang="en-US" sz="700" dirty="0" smtClean="0">
                <a:solidFill>
                  <a:schemeClr val="tx1">
                    <a:lumMod val="65000"/>
                    <a:lumOff val="35000"/>
                  </a:schemeClr>
                </a:solidFill>
                <a:latin typeface="Arial" charset="0"/>
                <a:ea typeface="Arial" charset="0"/>
                <a:cs typeface="Arial" charset="0"/>
              </a:rPr>
              <a:t>confirmed </a:t>
            </a:r>
            <a:r>
              <a:rPr lang="en-US" sz="700" dirty="0">
                <a:solidFill>
                  <a:schemeClr val="tx1">
                    <a:lumMod val="65000"/>
                    <a:lumOff val="35000"/>
                  </a:schemeClr>
                </a:solidFill>
                <a:latin typeface="Arial" charset="0"/>
                <a:ea typeface="Arial" charset="0"/>
                <a:cs typeface="Arial" charset="0"/>
              </a:rPr>
              <a:t>resistance, or suspected </a:t>
            </a:r>
            <a:r>
              <a:rPr lang="en-US" sz="700" dirty="0" smtClean="0">
                <a:solidFill>
                  <a:schemeClr val="tx1">
                    <a:lumMod val="65000"/>
                    <a:lumOff val="35000"/>
                  </a:schemeClr>
                </a:solidFill>
                <a:latin typeface="Arial" charset="0"/>
                <a:ea typeface="Arial" charset="0"/>
                <a:cs typeface="Arial" charset="0"/>
              </a:rPr>
              <a:t>ineffectiveness</a:t>
            </a:r>
            <a:r>
              <a:rPr lang="en-US" sz="700" dirty="0">
                <a:solidFill>
                  <a:schemeClr val="tx1">
                    <a:lumMod val="65000"/>
                    <a:lumOff val="35000"/>
                  </a:schemeClr>
                </a:solidFill>
                <a:latin typeface="Arial" charset="0"/>
                <a:ea typeface="Arial" charset="0"/>
                <a:cs typeface="Arial" charset="0"/>
              </a:rPr>
              <a:t>, to a medicine (except isoniazid) in the shorter MDR-TB regimen for which there is reliable DST, 2) previous exposure for &gt;one month to a second-line medicine included in the shorter MDR-TB regimen, 3) intolerance to one or more medicines in the shorter MDR-TB regimen or increased risk of toxicity, 4) pregnancy, or 5) </a:t>
            </a:r>
            <a:r>
              <a:rPr lang="en-US" sz="700" dirty="0" err="1">
                <a:solidFill>
                  <a:schemeClr val="tx1">
                    <a:lumMod val="65000"/>
                    <a:lumOff val="35000"/>
                  </a:schemeClr>
                </a:solidFill>
                <a:latin typeface="Arial" charset="0"/>
                <a:ea typeface="Arial" charset="0"/>
                <a:cs typeface="Arial" charset="0"/>
              </a:rPr>
              <a:t>extrapulmonary</a:t>
            </a:r>
            <a:r>
              <a:rPr lang="en-US" sz="700" dirty="0">
                <a:solidFill>
                  <a:schemeClr val="tx1">
                    <a:lumMod val="65000"/>
                    <a:lumOff val="35000"/>
                  </a:schemeClr>
                </a:solidFill>
                <a:latin typeface="Arial" charset="0"/>
                <a:ea typeface="Arial" charset="0"/>
                <a:cs typeface="Arial" charset="0"/>
              </a:rPr>
              <a:t> disease. </a:t>
            </a:r>
          </a:p>
        </p:txBody>
      </p:sp>
    </p:spTree>
    <p:extLst>
      <p:ext uri="{BB962C8B-B14F-4D97-AF65-F5344CB8AC3E}">
        <p14:creationId xmlns:p14="http://schemas.microsoft.com/office/powerpoint/2010/main" val="211741165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GB" sz="2000" dirty="0">
                <a:solidFill>
                  <a:schemeClr val="tx1">
                    <a:lumMod val="65000"/>
                    <a:lumOff val="35000"/>
                  </a:schemeClr>
                </a:solidFill>
              </a:rPr>
              <a:t>Algorithm 3 is for further evaluation of patients with RR-TB or MDR-TB. </a:t>
            </a:r>
            <a:endParaRPr lang="en-GB" sz="2000" dirty="0" smtClean="0">
              <a:solidFill>
                <a:schemeClr val="tx1">
                  <a:lumMod val="65000"/>
                  <a:lumOff val="35000"/>
                </a:schemeClr>
              </a:solidFill>
            </a:endParaRPr>
          </a:p>
          <a:p>
            <a:r>
              <a:rPr lang="en-GB" sz="2000" dirty="0" smtClean="0">
                <a:solidFill>
                  <a:schemeClr val="tx1">
                    <a:lumMod val="65000"/>
                    <a:lumOff val="35000"/>
                  </a:schemeClr>
                </a:solidFill>
              </a:rPr>
              <a:t>All </a:t>
            </a:r>
            <a:r>
              <a:rPr lang="en-GB" sz="2000" dirty="0">
                <a:solidFill>
                  <a:schemeClr val="tx1">
                    <a:lumMod val="65000"/>
                    <a:lumOff val="35000"/>
                  </a:schemeClr>
                </a:solidFill>
              </a:rPr>
              <a:t>patients with </a:t>
            </a:r>
            <a:r>
              <a:rPr lang="en-GB" sz="2000" dirty="0" smtClean="0">
                <a:solidFill>
                  <a:schemeClr val="tx1">
                    <a:lumMod val="65000"/>
                    <a:lumOff val="35000"/>
                  </a:schemeClr>
                </a:solidFill>
              </a:rPr>
              <a:t>RR-TB </a:t>
            </a:r>
            <a:r>
              <a:rPr lang="en-GB" sz="2000" dirty="0">
                <a:solidFill>
                  <a:schemeClr val="tx1">
                    <a:lumMod val="65000"/>
                    <a:lumOff val="35000"/>
                  </a:schemeClr>
                </a:solidFill>
              </a:rPr>
              <a:t>or MDR-TB should be started on a second-line </a:t>
            </a:r>
            <a:r>
              <a:rPr lang="en-GB" sz="2000" dirty="0" smtClean="0">
                <a:solidFill>
                  <a:schemeClr val="tx1">
                    <a:lumMod val="65000"/>
                    <a:lumOff val="35000"/>
                  </a:schemeClr>
                </a:solidFill>
              </a:rPr>
              <a:t>regimen </a:t>
            </a:r>
          </a:p>
          <a:p>
            <a:r>
              <a:rPr lang="en-GB" sz="2000" dirty="0" smtClean="0">
                <a:solidFill>
                  <a:schemeClr val="tx1">
                    <a:lumMod val="65000"/>
                    <a:lumOff val="35000"/>
                  </a:schemeClr>
                </a:solidFill>
              </a:rPr>
              <a:t>The </a:t>
            </a:r>
            <a:r>
              <a:rPr lang="en-GB" sz="2000" dirty="0">
                <a:solidFill>
                  <a:schemeClr val="tx1">
                    <a:lumMod val="65000"/>
                    <a:lumOff val="35000"/>
                  </a:schemeClr>
                </a:solidFill>
              </a:rPr>
              <a:t>results of DST for FQs </a:t>
            </a:r>
            <a:r>
              <a:rPr lang="en-GB" sz="2000" dirty="0" smtClean="0">
                <a:solidFill>
                  <a:schemeClr val="tx1">
                    <a:lumMod val="65000"/>
                    <a:lumOff val="35000"/>
                  </a:schemeClr>
                </a:solidFill>
              </a:rPr>
              <a:t>and </a:t>
            </a:r>
            <a:r>
              <a:rPr lang="en-GB" sz="2000" dirty="0">
                <a:solidFill>
                  <a:schemeClr val="tx1">
                    <a:lumMod val="65000"/>
                    <a:lumOff val="35000"/>
                  </a:schemeClr>
                </a:solidFill>
              </a:rPr>
              <a:t>SLIDs should ideally be known for all RR-TB and MDR-TB patients before starting </a:t>
            </a:r>
            <a:r>
              <a:rPr lang="en-GB" sz="2000" dirty="0" smtClean="0">
                <a:solidFill>
                  <a:schemeClr val="tx1">
                    <a:lumMod val="65000"/>
                    <a:lumOff val="35000"/>
                  </a:schemeClr>
                </a:solidFill>
              </a:rPr>
              <a:t>treatment</a:t>
            </a:r>
            <a:r>
              <a:rPr lang="en-GB" sz="2000" dirty="0">
                <a:solidFill>
                  <a:schemeClr val="tx1">
                    <a:lumMod val="65000"/>
                    <a:lumOff val="35000"/>
                  </a:schemeClr>
                </a:solidFill>
              </a:rPr>
              <a:t>, although this testing should not delay the start of </a:t>
            </a:r>
            <a:r>
              <a:rPr lang="en-GB" sz="2000" dirty="0" smtClean="0">
                <a:solidFill>
                  <a:schemeClr val="tx1">
                    <a:lumMod val="65000"/>
                    <a:lumOff val="35000"/>
                  </a:schemeClr>
                </a:solidFill>
              </a:rPr>
              <a:t>treatment</a:t>
            </a:r>
          </a:p>
          <a:p>
            <a:r>
              <a:rPr lang="en-GB" sz="2000" dirty="0">
                <a:solidFill>
                  <a:schemeClr val="tx1">
                    <a:lumMod val="65000"/>
                    <a:lumOff val="35000"/>
                  </a:schemeClr>
                </a:solidFill>
              </a:rPr>
              <a:t>If SL-LPA is not available, patients should be treated according to national guidelines. </a:t>
            </a:r>
            <a:r>
              <a:rPr lang="en-GB" sz="2000" dirty="0" smtClean="0">
                <a:solidFill>
                  <a:schemeClr val="tx1">
                    <a:lumMod val="65000"/>
                    <a:lumOff val="35000"/>
                  </a:schemeClr>
                </a:solidFill>
              </a:rPr>
              <a:t>Patients </a:t>
            </a:r>
            <a:r>
              <a:rPr lang="en-GB" sz="2000" dirty="0">
                <a:solidFill>
                  <a:schemeClr val="tx1">
                    <a:lumMod val="65000"/>
                    <a:lumOff val="35000"/>
                  </a:schemeClr>
                </a:solidFill>
              </a:rPr>
              <a:t>may be evaluated for the use of a shorter MDR-TB regimen using criteria such as </a:t>
            </a:r>
            <a:r>
              <a:rPr lang="en-GB" sz="2000" dirty="0" smtClean="0">
                <a:solidFill>
                  <a:schemeClr val="tx1">
                    <a:lumMod val="65000"/>
                    <a:lumOff val="35000"/>
                  </a:schemeClr>
                </a:solidFill>
              </a:rPr>
              <a:t>country </a:t>
            </a:r>
            <a:r>
              <a:rPr lang="en-GB" sz="2000" dirty="0">
                <a:solidFill>
                  <a:schemeClr val="tx1">
                    <a:lumMod val="65000"/>
                    <a:lumOff val="35000"/>
                  </a:schemeClr>
                </a:solidFill>
              </a:rPr>
              <a:t>drug-resistance patterns and the patient’s treatment history.</a:t>
            </a:r>
          </a:p>
        </p:txBody>
      </p:sp>
      <p:sp>
        <p:nvSpPr>
          <p:cNvPr id="2" name="Title 1"/>
          <p:cNvSpPr>
            <a:spLocks noGrp="1"/>
          </p:cNvSpPr>
          <p:nvPr>
            <p:ph type="title"/>
          </p:nvPr>
        </p:nvSpPr>
        <p:spPr/>
        <p:txBody>
          <a:bodyPr/>
          <a:lstStyle/>
          <a:p>
            <a:pPr>
              <a:defRPr/>
            </a:pPr>
            <a:r>
              <a:rPr lang="en-US" dirty="0" smtClean="0"/>
              <a:t>DIAGNOSTIC ALGORITHM (3)</a:t>
            </a:r>
            <a:endParaRPr lang="en-US" dirty="0"/>
          </a:p>
        </p:txBody>
      </p:sp>
    </p:spTree>
    <p:extLst>
      <p:ext uri="{BB962C8B-B14F-4D97-AF65-F5344CB8AC3E}">
        <p14:creationId xmlns:p14="http://schemas.microsoft.com/office/powerpoint/2010/main" val="13462972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70080" y="869274"/>
            <a:ext cx="8609646" cy="1407669"/>
          </a:xfrm>
        </p:spPr>
        <p:txBody>
          <a:bodyPr>
            <a:normAutofit/>
          </a:bodyPr>
          <a:lstStyle/>
          <a:p>
            <a:r>
              <a:rPr lang="en-GB" sz="2000" dirty="0" smtClean="0"/>
              <a:t>ALGORITHM 4: ALGORITHM FOR EVALUATING PERSONS FOR TB, AMONG PLHIV WHO ARE SERIOUSLY ILL WITH DANGER SIGNS OR HAVE CD4 COUNTS ≤ 100 CELLS/ΜL </a:t>
            </a:r>
            <a:r>
              <a:rPr lang="en-GB" sz="2400" dirty="0" smtClean="0"/>
              <a:t/>
            </a:r>
            <a:br>
              <a:rPr lang="en-GB" sz="2400" dirty="0" smtClean="0"/>
            </a:br>
            <a:endParaRPr lang="en-GB" sz="2400" dirty="0"/>
          </a:p>
        </p:txBody>
      </p:sp>
      <p:sp>
        <p:nvSpPr>
          <p:cNvPr id="9" name="TextBox 8"/>
          <p:cNvSpPr txBox="1"/>
          <p:nvPr/>
        </p:nvSpPr>
        <p:spPr>
          <a:xfrm>
            <a:off x="6289444" y="1666764"/>
            <a:ext cx="3034870" cy="5478423"/>
          </a:xfrm>
          <a:prstGeom prst="rect">
            <a:avLst/>
          </a:prstGeom>
          <a:noFill/>
        </p:spPr>
        <p:txBody>
          <a:bodyPr wrap="square" rtlCol="0">
            <a:spAutoFit/>
          </a:bodyPr>
          <a:lstStyle/>
          <a:p>
            <a:r>
              <a:rPr lang="en-US" sz="700" baseline="30000" dirty="0">
                <a:solidFill>
                  <a:schemeClr val="tx1">
                    <a:lumMod val="65000"/>
                    <a:lumOff val="35000"/>
                  </a:schemeClr>
                </a:solidFill>
                <a:latin typeface="Arial" charset="0"/>
                <a:ea typeface="Arial" charset="0"/>
                <a:cs typeface="Arial" charset="0"/>
              </a:rPr>
              <a:t>1 </a:t>
            </a:r>
            <a:r>
              <a:rPr lang="en-US" sz="700" dirty="0">
                <a:solidFill>
                  <a:schemeClr val="tx1">
                    <a:lumMod val="65000"/>
                    <a:lumOff val="35000"/>
                  </a:schemeClr>
                </a:solidFill>
                <a:latin typeface="Arial" charset="0"/>
                <a:ea typeface="Arial" charset="0"/>
                <a:cs typeface="Arial" charset="0"/>
              </a:rPr>
              <a:t> Persons to be evaluated for TB include adults and children with signs or symptoms suggestive of TB or with a chest X-ray with abnormalities suggestive of TB. This algorithm may also be followed for the detection of MTB using CSF, lymph node and other tissue specimen from persons being evaluated for </a:t>
            </a:r>
            <a:r>
              <a:rPr lang="en-US" sz="700" dirty="0" err="1">
                <a:solidFill>
                  <a:schemeClr val="tx1">
                    <a:lumMod val="65000"/>
                    <a:lumOff val="35000"/>
                  </a:schemeClr>
                </a:solidFill>
                <a:latin typeface="Arial" charset="0"/>
                <a:ea typeface="Arial" charset="0"/>
                <a:cs typeface="Arial" charset="0"/>
              </a:rPr>
              <a:t>extrapulmonary</a:t>
            </a:r>
            <a:r>
              <a:rPr lang="en-US" sz="700" dirty="0">
                <a:solidFill>
                  <a:schemeClr val="tx1">
                    <a:lumMod val="65000"/>
                    <a:lumOff val="35000"/>
                  </a:schemeClr>
                </a:solidFill>
                <a:latin typeface="Arial" charset="0"/>
                <a:ea typeface="Arial" charset="0"/>
                <a:cs typeface="Arial" charset="0"/>
              </a:rPr>
              <a:t> TB</a:t>
            </a:r>
            <a:r>
              <a:rPr lang="en-US" sz="700" dirty="0" smtClean="0">
                <a:solidFill>
                  <a:schemeClr val="tx1">
                    <a:lumMod val="65000"/>
                    <a:lumOff val="35000"/>
                  </a:schemeClr>
                </a:solidFill>
                <a:latin typeface="Arial" charset="0"/>
                <a:ea typeface="Arial" charset="0"/>
                <a:cs typeface="Arial" charset="0"/>
              </a:rPr>
              <a:t>.</a:t>
            </a:r>
          </a:p>
          <a:p>
            <a:r>
              <a:rPr lang="en-US" sz="700" dirty="0" smtClean="0">
                <a:solidFill>
                  <a:schemeClr val="tx1">
                    <a:lumMod val="65000"/>
                    <a:lumOff val="35000"/>
                  </a:schemeClr>
                </a:solidFill>
                <a:latin typeface="Arial" charset="0"/>
                <a:ea typeface="Arial" charset="0"/>
                <a:cs typeface="Arial" charset="0"/>
              </a:rPr>
              <a:t> </a:t>
            </a:r>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2 </a:t>
            </a:r>
            <a:r>
              <a:rPr lang="en-US" sz="700" dirty="0">
                <a:solidFill>
                  <a:schemeClr val="tx1">
                    <a:lumMod val="65000"/>
                    <a:lumOff val="35000"/>
                  </a:schemeClr>
                </a:solidFill>
                <a:latin typeface="Arial" charset="0"/>
                <a:ea typeface="Arial" charset="0"/>
                <a:cs typeface="Arial" charset="0"/>
              </a:rPr>
              <a:t> PLHIV (People living with HIV/AIDS) include persons who are HIV positive or whose HIV status is unknown, but who present with strong clinical evidence of HIV infection in settings where there is a high prevalence of HIV or among members of a risk group for HIV. For all people with unknown HIV status, HIV testing should be performed according to national guidelines. For all adults living with HIV/AIDS regardless of CD4 cell count or clinical stage, ART should be recommended and initiating co-</a:t>
            </a:r>
            <a:r>
              <a:rPr lang="en-US" sz="700" dirty="0" err="1">
                <a:solidFill>
                  <a:schemeClr val="tx1">
                    <a:lumMod val="65000"/>
                    <a:lumOff val="35000"/>
                  </a:schemeClr>
                </a:solidFill>
                <a:latin typeface="Arial" charset="0"/>
                <a:ea typeface="Arial" charset="0"/>
                <a:cs typeface="Arial" charset="0"/>
              </a:rPr>
              <a:t>trimoxazole</a:t>
            </a:r>
            <a:r>
              <a:rPr lang="en-US" sz="700" dirty="0">
                <a:solidFill>
                  <a:schemeClr val="tx1">
                    <a:lumMod val="65000"/>
                    <a:lumOff val="35000"/>
                  </a:schemeClr>
                </a:solidFill>
                <a:latin typeface="Arial" charset="0"/>
                <a:ea typeface="Arial" charset="0"/>
                <a:cs typeface="Arial" charset="0"/>
              </a:rPr>
              <a:t> preventive therapy should be considered.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3</a:t>
            </a:r>
            <a:r>
              <a:rPr lang="en-US" sz="700" dirty="0">
                <a:solidFill>
                  <a:schemeClr val="tx1">
                    <a:lumMod val="65000"/>
                    <a:lumOff val="35000"/>
                  </a:schemeClr>
                </a:solidFill>
                <a:latin typeface="Arial" charset="0"/>
                <a:ea typeface="Arial" charset="0"/>
                <a:cs typeface="Arial" charset="0"/>
              </a:rPr>
              <a:t>  Danger signs include any one of the following: respiratory rate &gt;30 per minute, temperature &gt;39°C, heart rate &gt;120 beats per minute, or unable to walk unaided.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4 </a:t>
            </a:r>
            <a:r>
              <a:rPr lang="en-US" sz="700" dirty="0">
                <a:solidFill>
                  <a:schemeClr val="tx1">
                    <a:lumMod val="65000"/>
                    <a:lumOff val="35000"/>
                  </a:schemeClr>
                </a:solidFill>
                <a:latin typeface="Arial" charset="0"/>
                <a:ea typeface="Arial" charset="0"/>
                <a:cs typeface="Arial" charset="0"/>
              </a:rPr>
              <a:t> The Xpert MTB/RIF test is the preferred initial diagnostic test. For persons being evaluated for pulmonary TB, sputum is the preferred specimen.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5 </a:t>
            </a:r>
            <a:r>
              <a:rPr lang="en-US" sz="700" dirty="0">
                <a:solidFill>
                  <a:schemeClr val="tx1">
                    <a:lumMod val="65000"/>
                    <a:lumOff val="35000"/>
                  </a:schemeClr>
                </a:solidFill>
                <a:latin typeface="Arial" charset="0"/>
                <a:ea typeface="Arial" charset="0"/>
                <a:cs typeface="Arial" charset="0"/>
              </a:rPr>
              <a:t> The LF-LAM assay may be used to assist in diagnosing active TB in both in-and out-patients who are seriously ill with danger signs, regardless of CD4 count. Testing with the LF-LAM assay may be especially useful for patients unable to produce a sputum specimen. Whenever possible, a positive LF-LAM should be followed up with other tests such as Xpert MTB/RIF. While awaiting results of other tests, clinicians could consider initiating TB treatment immediately based on the positive LF-LAM and their clinical judgment.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6 </a:t>
            </a:r>
            <a:r>
              <a:rPr lang="en-US" sz="700" dirty="0">
                <a:solidFill>
                  <a:schemeClr val="tx1">
                    <a:lumMod val="65000"/>
                    <a:lumOff val="35000"/>
                  </a:schemeClr>
                </a:solidFill>
                <a:latin typeface="Arial" charset="0"/>
                <a:ea typeface="Arial" charset="0"/>
                <a:cs typeface="Arial" charset="0"/>
              </a:rPr>
              <a:t> Antibiotics with broad-spectrum antibacterial activity (except do not use </a:t>
            </a:r>
            <a:r>
              <a:rPr lang="en-US" sz="700" dirty="0" smtClean="0">
                <a:solidFill>
                  <a:schemeClr val="tx1">
                    <a:lumMod val="65000"/>
                    <a:lumOff val="35000"/>
                  </a:schemeClr>
                </a:solidFill>
                <a:latin typeface="Arial" charset="0"/>
                <a:ea typeface="Arial" charset="0"/>
                <a:cs typeface="Arial" charset="0"/>
              </a:rPr>
              <a:t>fluoroquinolones</a:t>
            </a:r>
            <a:r>
              <a:rPr lang="en-US" sz="700" dirty="0">
                <a:solidFill>
                  <a:schemeClr val="tx1">
                    <a:lumMod val="65000"/>
                    <a:lumOff val="35000"/>
                  </a:schemeClr>
                </a:solidFill>
                <a:latin typeface="Arial" charset="0"/>
                <a:ea typeface="Arial" charset="0"/>
                <a:cs typeface="Arial" charset="0"/>
              </a:rPr>
              <a:t>) should be used.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7 </a:t>
            </a:r>
            <a:r>
              <a:rPr lang="en-US" sz="700" dirty="0">
                <a:solidFill>
                  <a:schemeClr val="tx1">
                    <a:lumMod val="65000"/>
                    <a:lumOff val="35000"/>
                  </a:schemeClr>
                </a:solidFill>
                <a:latin typeface="Arial" charset="0"/>
                <a:ea typeface="Arial" charset="0"/>
                <a:cs typeface="Arial" charset="0"/>
              </a:rPr>
              <a:t> Initiate a treatment with </a:t>
            </a:r>
            <a:r>
              <a:rPr lang="en-US" sz="700" dirty="0" smtClean="0">
                <a:solidFill>
                  <a:schemeClr val="tx1">
                    <a:lumMod val="65000"/>
                    <a:lumOff val="35000"/>
                  </a:schemeClr>
                </a:solidFill>
                <a:latin typeface="Arial" charset="0"/>
                <a:ea typeface="Arial" charset="0"/>
                <a:cs typeface="Arial" charset="0"/>
              </a:rPr>
              <a:t>first-line </a:t>
            </a:r>
            <a:r>
              <a:rPr lang="en-US" sz="700" dirty="0">
                <a:solidFill>
                  <a:schemeClr val="tx1">
                    <a:lumMod val="65000"/>
                    <a:lumOff val="35000"/>
                  </a:schemeClr>
                </a:solidFill>
                <a:latin typeface="Arial" charset="0"/>
                <a:ea typeface="Arial" charset="0"/>
                <a:cs typeface="Arial" charset="0"/>
              </a:rPr>
              <a:t>or second-line TB drugs based on the Xpert MTB/RIF result. See Algorithm 1.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8 </a:t>
            </a:r>
            <a:r>
              <a:rPr lang="en-US" sz="700" dirty="0">
                <a:solidFill>
                  <a:schemeClr val="tx1">
                    <a:lumMod val="65000"/>
                    <a:lumOff val="35000"/>
                  </a:schemeClr>
                </a:solidFill>
                <a:latin typeface="Arial" charset="0"/>
                <a:ea typeface="Arial" charset="0"/>
                <a:cs typeface="Arial" charset="0"/>
              </a:rPr>
              <a:t> If the Xpert MTB/RIF test does not detect MTB, the test can be repeated using a fresh specimen. See Algorithm 1 for a discussion of possible follow- up testing for an Xpert MTB/RIF result of MTB not detected.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9 </a:t>
            </a:r>
            <a:r>
              <a:rPr lang="en-US" sz="700" dirty="0">
                <a:solidFill>
                  <a:schemeClr val="tx1">
                    <a:lumMod val="65000"/>
                    <a:lumOff val="35000"/>
                  </a:schemeClr>
                </a:solidFill>
                <a:latin typeface="Arial" charset="0"/>
                <a:ea typeface="Arial" charset="0"/>
                <a:cs typeface="Arial" charset="0"/>
              </a:rPr>
              <a:t> Further investigations for TB may include chest X-ray, additional clinical assessments, a repeat Xpert MTB/RIF using a fresh specimen, or culture. If the patient is being evaluated for </a:t>
            </a:r>
            <a:r>
              <a:rPr lang="en-US" sz="700" dirty="0" err="1">
                <a:solidFill>
                  <a:schemeClr val="tx1">
                    <a:lumMod val="65000"/>
                    <a:lumOff val="35000"/>
                  </a:schemeClr>
                </a:solidFill>
                <a:latin typeface="Arial" charset="0"/>
                <a:ea typeface="Arial" charset="0"/>
                <a:cs typeface="Arial" charset="0"/>
              </a:rPr>
              <a:t>extrapulmonary</a:t>
            </a:r>
            <a:r>
              <a:rPr lang="en-US" sz="700" dirty="0">
                <a:solidFill>
                  <a:schemeClr val="tx1">
                    <a:lumMod val="65000"/>
                    <a:lumOff val="35000"/>
                  </a:schemeClr>
                </a:solidFill>
                <a:latin typeface="Arial" charset="0"/>
                <a:ea typeface="Arial" charset="0"/>
                <a:cs typeface="Arial" charset="0"/>
              </a:rPr>
              <a:t> TB, </a:t>
            </a:r>
            <a:r>
              <a:rPr lang="en-US" sz="700" dirty="0" err="1">
                <a:solidFill>
                  <a:schemeClr val="tx1">
                    <a:lumMod val="65000"/>
                    <a:lumOff val="35000"/>
                  </a:schemeClr>
                </a:solidFill>
                <a:latin typeface="Arial" charset="0"/>
                <a:ea typeface="Arial" charset="0"/>
                <a:cs typeface="Arial" charset="0"/>
              </a:rPr>
              <a:t>extrapulmonary</a:t>
            </a:r>
            <a:r>
              <a:rPr lang="en-US" sz="700" dirty="0">
                <a:solidFill>
                  <a:schemeClr val="tx1">
                    <a:lumMod val="65000"/>
                    <a:lumOff val="35000"/>
                  </a:schemeClr>
                </a:solidFill>
                <a:latin typeface="Arial" charset="0"/>
                <a:ea typeface="Arial" charset="0"/>
                <a:cs typeface="Arial" charset="0"/>
              </a:rPr>
              <a:t> specimens should be obtained and sent for culture and abdominal ultrasound may be performed. </a:t>
            </a:r>
          </a:p>
          <a:p>
            <a:endParaRPr lang="en-GB" sz="700" dirty="0">
              <a:solidFill>
                <a:schemeClr val="tx1">
                  <a:lumMod val="65000"/>
                  <a:lumOff val="35000"/>
                </a:schemeClr>
              </a:solidFill>
              <a:latin typeface="Arial" charset="0"/>
              <a:ea typeface="Arial" charset="0"/>
              <a:cs typeface="Arial" charset="0"/>
            </a:endParaRPr>
          </a:p>
        </p:txBody>
      </p:sp>
      <p:sp>
        <p:nvSpPr>
          <p:cNvPr id="3" name="TextBox 2"/>
          <p:cNvSpPr txBox="1"/>
          <p:nvPr/>
        </p:nvSpPr>
        <p:spPr>
          <a:xfrm flipH="1">
            <a:off x="5955852" y="6945132"/>
            <a:ext cx="2905849" cy="400110"/>
          </a:xfrm>
          <a:prstGeom prst="rect">
            <a:avLst/>
          </a:prstGeom>
          <a:noFill/>
        </p:spPr>
        <p:txBody>
          <a:bodyPr wrap="square" rtlCol="0">
            <a:spAutoFit/>
          </a:bodyPr>
          <a:lstStyle/>
          <a:p>
            <a:pPr algn="r"/>
            <a:r>
              <a:rPr lang="en-GB" sz="1000" dirty="0" smtClean="0">
                <a:solidFill>
                  <a:srgbClr val="C00000"/>
                </a:solidFill>
              </a:rPr>
              <a:t>Reference: GLI model TB diagnostics algorithms</a:t>
            </a:r>
          </a:p>
          <a:p>
            <a:pPr algn="r"/>
            <a:r>
              <a:rPr lang="en-GB" sz="1000" u="sng" dirty="0" smtClean="0">
                <a:solidFill>
                  <a:srgbClr val="C00000"/>
                </a:solidFill>
              </a:rPr>
              <a:t>http</a:t>
            </a:r>
            <a:r>
              <a:rPr lang="en-GB" sz="1000" u="sng" dirty="0">
                <a:solidFill>
                  <a:srgbClr val="C00000"/>
                </a:solidFill>
              </a:rPr>
              <a:t>://</a:t>
            </a:r>
            <a:r>
              <a:rPr lang="en-GB" sz="1000" u="sng" dirty="0" err="1">
                <a:solidFill>
                  <a:srgbClr val="C00000"/>
                </a:solidFill>
              </a:rPr>
              <a:t>www.stoptb.org</a:t>
            </a:r>
            <a:r>
              <a:rPr lang="en-GB" sz="1000" u="sng" dirty="0">
                <a:solidFill>
                  <a:srgbClr val="C00000"/>
                </a:solidFill>
              </a:rPr>
              <a:t>/</a:t>
            </a:r>
            <a:r>
              <a:rPr lang="en-GB" sz="1000" u="sng" dirty="0" err="1">
                <a:solidFill>
                  <a:srgbClr val="C00000"/>
                </a:solidFill>
              </a:rPr>
              <a:t>wg</a:t>
            </a:r>
            <a:r>
              <a:rPr lang="en-GB" sz="1000" u="sng" dirty="0">
                <a:solidFill>
                  <a:srgbClr val="C00000"/>
                </a:solidFill>
              </a:rPr>
              <a:t>/</a:t>
            </a:r>
            <a:r>
              <a:rPr lang="en-GB" sz="1000" u="sng" dirty="0" err="1">
                <a:solidFill>
                  <a:srgbClr val="C00000"/>
                </a:solidFill>
              </a:rPr>
              <a:t>gli</a:t>
            </a:r>
            <a:r>
              <a:rPr lang="en-GB" sz="1000" u="sng" dirty="0">
                <a:solidFill>
                  <a:srgbClr val="C00000"/>
                </a:solidFill>
              </a:rPr>
              <a:t>/</a:t>
            </a:r>
          </a:p>
        </p:txBody>
      </p:sp>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t="1516"/>
          <a:stretch/>
        </p:blipFill>
        <p:spPr>
          <a:xfrm>
            <a:off x="584259" y="2297027"/>
            <a:ext cx="5705185" cy="4621296"/>
          </a:xfrm>
          <a:prstGeom prst="rect">
            <a:avLst/>
          </a:prstGeom>
        </p:spPr>
      </p:pic>
    </p:spTree>
    <p:extLst>
      <p:ext uri="{BB962C8B-B14F-4D97-AF65-F5344CB8AC3E}">
        <p14:creationId xmlns:p14="http://schemas.microsoft.com/office/powerpoint/2010/main" val="81587837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sz="2000" dirty="0">
                <a:solidFill>
                  <a:schemeClr val="tx1">
                    <a:lumMod val="65000"/>
                    <a:lumOff val="35000"/>
                  </a:schemeClr>
                </a:solidFill>
              </a:rPr>
              <a:t>Algorithm 4 is used for PHLIV being evaluated for TB (pulmonary or </a:t>
            </a:r>
            <a:r>
              <a:rPr lang="en-GB" sz="2000" dirty="0" err="1">
                <a:solidFill>
                  <a:schemeClr val="tx1">
                    <a:lumMod val="65000"/>
                    <a:lumOff val="35000"/>
                  </a:schemeClr>
                </a:solidFill>
              </a:rPr>
              <a:t>extrapulmonary</a:t>
            </a:r>
            <a:r>
              <a:rPr lang="en-GB" sz="2000" dirty="0">
                <a:solidFill>
                  <a:schemeClr val="tx1">
                    <a:lumMod val="65000"/>
                    <a:lumOff val="35000"/>
                  </a:schemeClr>
                </a:solidFill>
              </a:rPr>
              <a:t>) who </a:t>
            </a:r>
            <a:r>
              <a:rPr lang="en-GB" sz="2000" dirty="0" smtClean="0">
                <a:solidFill>
                  <a:schemeClr val="tx1">
                    <a:lumMod val="65000"/>
                    <a:lumOff val="35000"/>
                  </a:schemeClr>
                </a:solidFill>
              </a:rPr>
              <a:t>have </a:t>
            </a:r>
            <a:r>
              <a:rPr lang="en-GB" sz="2000" dirty="0">
                <a:solidFill>
                  <a:schemeClr val="tx1">
                    <a:lumMod val="65000"/>
                    <a:lumOff val="35000"/>
                  </a:schemeClr>
                </a:solidFill>
              </a:rPr>
              <a:t>a CD4 cell count less than or equal to 100 cells/</a:t>
            </a:r>
            <a:r>
              <a:rPr lang="en-GB" sz="2000" dirty="0" err="1">
                <a:solidFill>
                  <a:schemeClr val="tx1">
                    <a:lumMod val="65000"/>
                    <a:lumOff val="35000"/>
                  </a:schemeClr>
                </a:solidFill>
              </a:rPr>
              <a:t>μl</a:t>
            </a:r>
            <a:r>
              <a:rPr lang="en-GB" sz="2000" dirty="0">
                <a:solidFill>
                  <a:schemeClr val="tx1">
                    <a:lumMod val="65000"/>
                    <a:lumOff val="35000"/>
                  </a:schemeClr>
                </a:solidFill>
              </a:rPr>
              <a:t> or who are seriously ill regardless of </a:t>
            </a:r>
            <a:r>
              <a:rPr lang="en-GB" sz="2000" dirty="0" smtClean="0">
                <a:solidFill>
                  <a:schemeClr val="tx1">
                    <a:lumMod val="65000"/>
                    <a:lumOff val="35000"/>
                  </a:schemeClr>
                </a:solidFill>
              </a:rPr>
              <a:t>CD4 count</a:t>
            </a:r>
          </a:p>
          <a:p>
            <a:r>
              <a:rPr lang="en-GB" sz="2000" dirty="0" smtClean="0">
                <a:solidFill>
                  <a:schemeClr val="tx1">
                    <a:lumMod val="65000"/>
                    <a:lumOff val="35000"/>
                  </a:schemeClr>
                </a:solidFill>
              </a:rPr>
              <a:t>The </a:t>
            </a:r>
            <a:r>
              <a:rPr lang="en-GB" sz="2000" dirty="0">
                <a:solidFill>
                  <a:schemeClr val="tx1">
                    <a:lumMod val="65000"/>
                    <a:lumOff val="35000"/>
                  </a:schemeClr>
                </a:solidFill>
              </a:rPr>
              <a:t>Xpert MTB/RIF </a:t>
            </a:r>
            <a:r>
              <a:rPr lang="en-GB" sz="2000" dirty="0" smtClean="0">
                <a:solidFill>
                  <a:schemeClr val="tx1">
                    <a:lumMod val="65000"/>
                    <a:lumOff val="35000"/>
                  </a:schemeClr>
                </a:solidFill>
              </a:rPr>
              <a:t>test is </a:t>
            </a:r>
            <a:r>
              <a:rPr lang="en-GB" sz="2000" dirty="0">
                <a:solidFill>
                  <a:schemeClr val="tx1">
                    <a:lumMod val="65000"/>
                    <a:lumOff val="35000"/>
                  </a:schemeClr>
                </a:solidFill>
              </a:rPr>
              <a:t>the preferred initial </a:t>
            </a:r>
            <a:r>
              <a:rPr lang="en-GB" sz="2000" dirty="0" smtClean="0">
                <a:solidFill>
                  <a:schemeClr val="tx1">
                    <a:lumMod val="65000"/>
                    <a:lumOff val="35000"/>
                  </a:schemeClr>
                </a:solidFill>
              </a:rPr>
              <a:t>diagnostic </a:t>
            </a:r>
            <a:r>
              <a:rPr lang="en-GB" sz="2000" dirty="0">
                <a:solidFill>
                  <a:schemeClr val="tx1">
                    <a:lumMod val="65000"/>
                    <a:lumOff val="35000"/>
                  </a:schemeClr>
                </a:solidFill>
              </a:rPr>
              <a:t>test for these </a:t>
            </a:r>
            <a:r>
              <a:rPr lang="en-GB" sz="2000" dirty="0" smtClean="0">
                <a:solidFill>
                  <a:schemeClr val="tx1">
                    <a:lumMod val="65000"/>
                    <a:lumOff val="35000"/>
                  </a:schemeClr>
                </a:solidFill>
              </a:rPr>
              <a:t>individuals</a:t>
            </a:r>
          </a:p>
          <a:p>
            <a:r>
              <a:rPr lang="en-GB" sz="2000" dirty="0" smtClean="0">
                <a:solidFill>
                  <a:schemeClr val="tx1">
                    <a:lumMod val="65000"/>
                    <a:lumOff val="35000"/>
                  </a:schemeClr>
                </a:solidFill>
              </a:rPr>
              <a:t>The </a:t>
            </a:r>
            <a:r>
              <a:rPr lang="en-GB" sz="2000" dirty="0">
                <a:solidFill>
                  <a:schemeClr val="tx1">
                    <a:lumMod val="65000"/>
                    <a:lumOff val="35000"/>
                  </a:schemeClr>
                </a:solidFill>
              </a:rPr>
              <a:t>urine LF-LAM assay may also be used to assist in the </a:t>
            </a:r>
            <a:r>
              <a:rPr lang="en-GB" sz="2000" dirty="0" smtClean="0">
                <a:solidFill>
                  <a:schemeClr val="tx1">
                    <a:lumMod val="65000"/>
                    <a:lumOff val="35000"/>
                  </a:schemeClr>
                </a:solidFill>
              </a:rPr>
              <a:t>diagnosis </a:t>
            </a:r>
            <a:r>
              <a:rPr lang="en-GB" sz="2000" dirty="0">
                <a:solidFill>
                  <a:schemeClr val="tx1">
                    <a:lumMod val="65000"/>
                    <a:lumOff val="35000"/>
                  </a:schemeClr>
                </a:solidFill>
              </a:rPr>
              <a:t>of TB in these individuals and may be especially useful in persons who cannot </a:t>
            </a:r>
            <a:r>
              <a:rPr lang="en-GB" sz="2000" dirty="0" smtClean="0">
                <a:solidFill>
                  <a:schemeClr val="tx1">
                    <a:lumMod val="65000"/>
                    <a:lumOff val="35000"/>
                  </a:schemeClr>
                </a:solidFill>
              </a:rPr>
              <a:t>produce </a:t>
            </a:r>
            <a:r>
              <a:rPr lang="en-GB" sz="2000" dirty="0">
                <a:solidFill>
                  <a:schemeClr val="tx1">
                    <a:lumMod val="65000"/>
                    <a:lumOff val="35000"/>
                  </a:schemeClr>
                </a:solidFill>
              </a:rPr>
              <a:t>a sputum specimen or when </a:t>
            </a:r>
            <a:r>
              <a:rPr lang="en-GB" sz="2000" dirty="0" smtClean="0">
                <a:solidFill>
                  <a:schemeClr val="tx1">
                    <a:lumMod val="65000"/>
                    <a:lumOff val="35000"/>
                  </a:schemeClr>
                </a:solidFill>
              </a:rPr>
              <a:t>Xpert </a:t>
            </a:r>
            <a:r>
              <a:rPr lang="en-GB" sz="2000" dirty="0">
                <a:solidFill>
                  <a:schemeClr val="tx1">
                    <a:lumMod val="65000"/>
                    <a:lumOff val="35000"/>
                  </a:schemeClr>
                </a:solidFill>
              </a:rPr>
              <a:t>MTB/RIF </a:t>
            </a:r>
            <a:r>
              <a:rPr lang="en-GB" sz="2000" dirty="0" smtClean="0">
                <a:solidFill>
                  <a:schemeClr val="tx1">
                    <a:lumMod val="65000"/>
                    <a:lumOff val="35000"/>
                  </a:schemeClr>
                </a:solidFill>
              </a:rPr>
              <a:t>testing </a:t>
            </a:r>
            <a:r>
              <a:rPr lang="en-GB" sz="2000" dirty="0">
                <a:solidFill>
                  <a:schemeClr val="tx1">
                    <a:lumMod val="65000"/>
                    <a:lumOff val="35000"/>
                  </a:schemeClr>
                </a:solidFill>
              </a:rPr>
              <a:t>is not </a:t>
            </a:r>
            <a:r>
              <a:rPr lang="en-GB" sz="2000" dirty="0" smtClean="0">
                <a:solidFill>
                  <a:schemeClr val="tx1">
                    <a:lumMod val="65000"/>
                    <a:lumOff val="35000"/>
                  </a:schemeClr>
                </a:solidFill>
              </a:rPr>
              <a:t>available</a:t>
            </a:r>
            <a:endParaRPr lang="en-GB" sz="2000" dirty="0">
              <a:solidFill>
                <a:schemeClr val="tx1">
                  <a:lumMod val="65000"/>
                  <a:lumOff val="35000"/>
                </a:schemeClr>
              </a:solidFill>
            </a:endParaRPr>
          </a:p>
        </p:txBody>
      </p:sp>
      <p:sp>
        <p:nvSpPr>
          <p:cNvPr id="3" name="Title 2"/>
          <p:cNvSpPr>
            <a:spLocks noGrp="1"/>
          </p:cNvSpPr>
          <p:nvPr>
            <p:ph type="title"/>
          </p:nvPr>
        </p:nvSpPr>
        <p:spPr/>
        <p:txBody>
          <a:bodyPr/>
          <a:lstStyle/>
          <a:p>
            <a:r>
              <a:rPr lang="en-GB" dirty="0" smtClean="0"/>
              <a:t>DIAGNOSTIC ALGORITHM (4)</a:t>
            </a:r>
            <a:endParaRPr lang="en-GB" dirty="0"/>
          </a:p>
        </p:txBody>
      </p:sp>
    </p:spTree>
    <p:extLst>
      <p:ext uri="{BB962C8B-B14F-4D97-AF65-F5344CB8AC3E}">
        <p14:creationId xmlns:p14="http://schemas.microsoft.com/office/powerpoint/2010/main" val="14505618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p:txBody>
          <a:bodyPr/>
          <a:lstStyle/>
          <a:p>
            <a:r>
              <a:rPr lang="en-GB" dirty="0" smtClean="0"/>
              <a:t>DIAGNOSTIC ALGORITHM (1A)</a:t>
            </a:r>
            <a:endParaRPr lang="en-GB"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5135" y="1740706"/>
            <a:ext cx="2180159" cy="3101319"/>
          </a:xfrm>
          <a:prstGeom prst="rect">
            <a:avLst/>
          </a:prstGeom>
        </p:spPr>
      </p:pic>
      <p:sp>
        <p:nvSpPr>
          <p:cNvPr id="3" name="TextBox 2"/>
          <p:cNvSpPr txBox="1"/>
          <p:nvPr/>
        </p:nvSpPr>
        <p:spPr>
          <a:xfrm>
            <a:off x="3755791" y="1740706"/>
            <a:ext cx="5560043" cy="3080330"/>
          </a:xfrm>
          <a:prstGeom prst="rect">
            <a:avLst/>
          </a:prstGeom>
          <a:noFill/>
        </p:spPr>
        <p:txBody>
          <a:bodyPr wrap="square" rtlCol="0">
            <a:spAutoFit/>
          </a:bodyPr>
          <a:lstStyle/>
          <a:p>
            <a:pPr marL="284400" indent="-284400" defTabSz="1004377">
              <a:spcBef>
                <a:spcPts val="1098"/>
              </a:spcBef>
              <a:spcAft>
                <a:spcPts val="600"/>
              </a:spcAft>
              <a:buClr>
                <a:srgbClr val="DC1F26"/>
              </a:buClr>
              <a:buFont typeface="Wingdings" charset="2"/>
              <a:buChar char="§"/>
            </a:pPr>
            <a:r>
              <a:rPr lang="en-US" sz="2000" dirty="0">
                <a:solidFill>
                  <a:schemeClr val="tx1">
                    <a:lumMod val="65000"/>
                    <a:lumOff val="35000"/>
                  </a:schemeClr>
                </a:solidFill>
                <a:latin typeface="Trebuchet MS" charset="0"/>
                <a:ea typeface="Trebuchet MS" charset="0"/>
                <a:cs typeface="Trebuchet MS" charset="0"/>
              </a:rPr>
              <a:t>Algorithm 1A has been developed by GLI based on the conclusions of the WHO Report on the use of </a:t>
            </a:r>
            <a:r>
              <a:rPr lang="en-US" sz="2000" dirty="0" smtClean="0">
                <a:solidFill>
                  <a:schemeClr val="tx1">
                    <a:lumMod val="65000"/>
                    <a:lumOff val="35000"/>
                  </a:schemeClr>
                </a:solidFill>
                <a:latin typeface="Trebuchet MS" charset="0"/>
                <a:ea typeface="Trebuchet MS" charset="0"/>
                <a:cs typeface="Trebuchet MS" charset="0"/>
              </a:rPr>
              <a:t>Xpert Ultra</a:t>
            </a:r>
          </a:p>
          <a:p>
            <a:pPr marL="284400" indent="-284400" defTabSz="1004377">
              <a:spcBef>
                <a:spcPts val="1098"/>
              </a:spcBef>
              <a:spcAft>
                <a:spcPts val="600"/>
              </a:spcAft>
              <a:buClr>
                <a:srgbClr val="DC1F26"/>
              </a:buClr>
              <a:buFont typeface="Wingdings" charset="2"/>
              <a:buChar char="§"/>
            </a:pPr>
            <a:r>
              <a:rPr lang="en-US" sz="2000" dirty="0">
                <a:solidFill>
                  <a:schemeClr val="tx1">
                    <a:lumMod val="65000"/>
                    <a:lumOff val="35000"/>
                  </a:schemeClr>
                </a:solidFill>
                <a:latin typeface="Trebuchet MS" charset="0"/>
                <a:ea typeface="Trebuchet MS" charset="0"/>
                <a:cs typeface="Trebuchet MS" charset="0"/>
              </a:rPr>
              <a:t>Ultra test is used as the initial diagnostic test for all adults and children, regardless of HIV status, with signs or symptoms consistent with pulmonary TB or with a chest X-ray with abnormalities suggestive of TB </a:t>
            </a:r>
          </a:p>
        </p:txBody>
      </p:sp>
      <p:sp>
        <p:nvSpPr>
          <p:cNvPr id="9" name="Rectangle 8"/>
          <p:cNvSpPr/>
          <p:nvPr/>
        </p:nvSpPr>
        <p:spPr>
          <a:xfrm>
            <a:off x="3816460" y="6816144"/>
            <a:ext cx="5019675" cy="400110"/>
          </a:xfrm>
          <a:prstGeom prst="rect">
            <a:avLst/>
          </a:prstGeom>
        </p:spPr>
        <p:txBody>
          <a:bodyPr>
            <a:spAutoFit/>
          </a:bodyPr>
          <a:lstStyle/>
          <a:p>
            <a:pPr algn="r"/>
            <a:r>
              <a:rPr lang="en-GB" sz="1000" dirty="0">
                <a:solidFill>
                  <a:srgbClr val="C00000"/>
                </a:solidFill>
              </a:rPr>
              <a:t>Reference: GLI model TB diagnostics algorithms</a:t>
            </a:r>
          </a:p>
          <a:p>
            <a:pPr algn="r"/>
            <a:r>
              <a:rPr lang="en-GB" sz="1000" u="sng" dirty="0">
                <a:solidFill>
                  <a:srgbClr val="C00000"/>
                </a:solidFill>
              </a:rPr>
              <a:t>http://</a:t>
            </a:r>
            <a:r>
              <a:rPr lang="en-GB" sz="1000" u="sng" dirty="0" err="1">
                <a:solidFill>
                  <a:srgbClr val="C00000"/>
                </a:solidFill>
              </a:rPr>
              <a:t>www.stoptb.org</a:t>
            </a:r>
            <a:r>
              <a:rPr lang="en-GB" sz="1000" u="sng" dirty="0">
                <a:solidFill>
                  <a:srgbClr val="C00000"/>
                </a:solidFill>
              </a:rPr>
              <a:t>/</a:t>
            </a:r>
            <a:r>
              <a:rPr lang="en-GB" sz="1000" u="sng" dirty="0" err="1">
                <a:solidFill>
                  <a:srgbClr val="C00000"/>
                </a:solidFill>
              </a:rPr>
              <a:t>wg</a:t>
            </a:r>
            <a:r>
              <a:rPr lang="en-GB" sz="1000" u="sng" dirty="0">
                <a:solidFill>
                  <a:srgbClr val="C00000"/>
                </a:solidFill>
              </a:rPr>
              <a:t>/</a:t>
            </a:r>
            <a:r>
              <a:rPr lang="en-GB" sz="1000" u="sng" dirty="0" err="1">
                <a:solidFill>
                  <a:srgbClr val="C00000"/>
                </a:solidFill>
              </a:rPr>
              <a:t>gli</a:t>
            </a:r>
            <a:r>
              <a:rPr lang="en-GB" sz="1000" u="sng" dirty="0">
                <a:solidFill>
                  <a:srgbClr val="C00000"/>
                </a:solidFill>
              </a:rPr>
              <a:t>/</a:t>
            </a:r>
          </a:p>
        </p:txBody>
      </p:sp>
      <p:sp>
        <p:nvSpPr>
          <p:cNvPr id="5" name="TextBox 4"/>
          <p:cNvSpPr txBox="1"/>
          <p:nvPr/>
        </p:nvSpPr>
        <p:spPr>
          <a:xfrm>
            <a:off x="1039218" y="5004500"/>
            <a:ext cx="8110920" cy="1849224"/>
          </a:xfrm>
          <a:prstGeom prst="rect">
            <a:avLst/>
          </a:prstGeom>
          <a:noFill/>
        </p:spPr>
        <p:txBody>
          <a:bodyPr wrap="square" rtlCol="0">
            <a:spAutoFit/>
          </a:bodyPr>
          <a:lstStyle/>
          <a:p>
            <a:pPr marL="284400" indent="-284400" defTabSz="1004377">
              <a:spcBef>
                <a:spcPts val="1098"/>
              </a:spcBef>
              <a:spcAft>
                <a:spcPts val="600"/>
              </a:spcAft>
              <a:buClr>
                <a:srgbClr val="DC1F26"/>
              </a:buClr>
              <a:buFont typeface="Wingdings" charset="2"/>
              <a:buChar char="§"/>
            </a:pPr>
            <a:r>
              <a:rPr lang="en-US" sz="2000" dirty="0">
                <a:solidFill>
                  <a:schemeClr val="tx1">
                    <a:lumMod val="65000"/>
                    <a:lumOff val="35000"/>
                  </a:schemeClr>
                </a:solidFill>
                <a:latin typeface="Trebuchet MS" charset="0"/>
                <a:ea typeface="Trebuchet MS" charset="0"/>
                <a:cs typeface="Trebuchet MS" charset="0"/>
              </a:rPr>
              <a:t>The considerations for the use of the Ultra assay are the same as for the Xpert MTB/RIF assay as described in the decision tree for Algorithm 1</a:t>
            </a:r>
          </a:p>
          <a:p>
            <a:pPr marL="284400" indent="-284400" defTabSz="1004377">
              <a:spcBef>
                <a:spcPts val="1098"/>
              </a:spcBef>
              <a:spcAft>
                <a:spcPts val="600"/>
              </a:spcAft>
              <a:buClr>
                <a:srgbClr val="DC1F26"/>
              </a:buClr>
              <a:buFont typeface="Wingdings" charset="2"/>
              <a:buChar char="§"/>
            </a:pPr>
            <a:r>
              <a:rPr lang="en-US" sz="2000" dirty="0">
                <a:solidFill>
                  <a:schemeClr val="tx1">
                    <a:lumMod val="65000"/>
                    <a:lumOff val="35000"/>
                  </a:schemeClr>
                </a:solidFill>
                <a:latin typeface="Trebuchet MS" charset="0"/>
                <a:ea typeface="Trebuchet MS" charset="0"/>
                <a:cs typeface="Trebuchet MS" charset="0"/>
              </a:rPr>
              <a:t>The interpretation of ‘MTB detected trace’ results and necessary follow-up testing are described in this algorithm</a:t>
            </a:r>
            <a:endParaRPr lang="en-GB" sz="2000" dirty="0">
              <a:solidFill>
                <a:schemeClr val="tx1">
                  <a:lumMod val="65000"/>
                  <a:lumOff val="35000"/>
                </a:schemeClr>
              </a:solidFill>
              <a:latin typeface="Trebuchet MS" charset="0"/>
              <a:ea typeface="Trebuchet MS" charset="0"/>
              <a:cs typeface="Trebuchet MS" charset="0"/>
            </a:endParaRPr>
          </a:p>
        </p:txBody>
      </p:sp>
    </p:spTree>
    <p:extLst>
      <p:ext uri="{BB962C8B-B14F-4D97-AF65-F5344CB8AC3E}">
        <p14:creationId xmlns:p14="http://schemas.microsoft.com/office/powerpoint/2010/main" val="6625092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p:txBody>
          <a:bodyPr/>
          <a:lstStyle/>
          <a:p>
            <a:r>
              <a:rPr lang="en-GB" dirty="0" smtClean="0"/>
              <a:t>DIAGNOSTIC ALGORITHM (1A)</a:t>
            </a:r>
            <a:endParaRPr lang="en-GB"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4352" y="1755470"/>
            <a:ext cx="5479537" cy="4914352"/>
          </a:xfrm>
          <a:prstGeom prst="rect">
            <a:avLst/>
          </a:prstGeom>
        </p:spPr>
      </p:pic>
      <p:sp>
        <p:nvSpPr>
          <p:cNvPr id="3" name="TextBox 2"/>
          <p:cNvSpPr txBox="1"/>
          <p:nvPr/>
        </p:nvSpPr>
        <p:spPr>
          <a:xfrm>
            <a:off x="6222830" y="2246109"/>
            <a:ext cx="3209605" cy="4078039"/>
          </a:xfrm>
          <a:prstGeom prst="rect">
            <a:avLst/>
          </a:prstGeom>
          <a:noFill/>
        </p:spPr>
        <p:txBody>
          <a:bodyPr wrap="square" rtlCol="0">
            <a:spAutoFit/>
          </a:bodyPr>
          <a:lstStyle/>
          <a:p>
            <a:r>
              <a:rPr lang="en-US" sz="700" baseline="30000" dirty="0">
                <a:solidFill>
                  <a:schemeClr val="tx1">
                    <a:lumMod val="65000"/>
                    <a:lumOff val="35000"/>
                  </a:schemeClr>
                </a:solidFill>
                <a:latin typeface="Arial" charset="0"/>
                <a:ea typeface="Arial" charset="0"/>
                <a:cs typeface="Arial" charset="0"/>
              </a:rPr>
              <a:t>1</a:t>
            </a:r>
            <a:r>
              <a:rPr lang="en-US" sz="700" dirty="0">
                <a:solidFill>
                  <a:schemeClr val="tx1">
                    <a:lumMod val="65000"/>
                    <a:lumOff val="35000"/>
                  </a:schemeClr>
                </a:solidFill>
                <a:latin typeface="Arial" charset="0"/>
                <a:ea typeface="Arial" charset="0"/>
                <a:cs typeface="Arial" charset="0"/>
              </a:rPr>
              <a:t>  Persons to be evaluated for TB include adults and children with signs or symptoms suggestive of TB or with a chest X-ray with abnormalities suggestive of TB. This algorithm may also be followed for the diagnosis of </a:t>
            </a:r>
            <a:r>
              <a:rPr lang="en-US" sz="700" dirty="0" err="1">
                <a:solidFill>
                  <a:schemeClr val="tx1">
                    <a:lumMod val="65000"/>
                    <a:lumOff val="35000"/>
                  </a:schemeClr>
                </a:solidFill>
                <a:latin typeface="Arial" charset="0"/>
                <a:ea typeface="Arial" charset="0"/>
                <a:cs typeface="Arial" charset="0"/>
              </a:rPr>
              <a:t>extrapulmonary</a:t>
            </a:r>
            <a:r>
              <a:rPr lang="en-US" sz="700" dirty="0">
                <a:solidFill>
                  <a:schemeClr val="tx1">
                    <a:lumMod val="65000"/>
                    <a:lumOff val="35000"/>
                  </a:schemeClr>
                </a:solidFill>
                <a:latin typeface="Arial" charset="0"/>
                <a:ea typeface="Arial" charset="0"/>
                <a:cs typeface="Arial" charset="0"/>
              </a:rPr>
              <a:t> TB using CSF, lymph node and other tissue specimen. The evaluation should include determining the person’s age, HIV-infection status, and possibility of a history of TB treatment.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2</a:t>
            </a:r>
            <a:r>
              <a:rPr lang="en-US" sz="700" dirty="0">
                <a:solidFill>
                  <a:schemeClr val="tx1">
                    <a:lumMod val="65000"/>
                    <a:lumOff val="35000"/>
                  </a:schemeClr>
                </a:solidFill>
                <a:latin typeface="Arial" charset="0"/>
                <a:ea typeface="Arial" charset="0"/>
                <a:cs typeface="Arial" charset="0"/>
              </a:rPr>
              <a:t>  MTB detected (not trace) includes MTB detected high, moderate, low, or very low. Follow Algorithm 1 for interpretation and follow-up testing.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dirty="0">
                <a:solidFill>
                  <a:schemeClr val="tx1">
                    <a:lumMod val="65000"/>
                    <a:lumOff val="35000"/>
                  </a:schemeClr>
                </a:solidFill>
                <a:latin typeface="Arial" charset="0"/>
                <a:ea typeface="Arial" charset="0"/>
                <a:cs typeface="Arial" charset="0"/>
              </a:rPr>
              <a:t>3  MTB detected trace results do not provide any information regarding rifampicin susceptibility or resistance.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4 </a:t>
            </a:r>
            <a:r>
              <a:rPr lang="en-US" sz="700" dirty="0">
                <a:solidFill>
                  <a:schemeClr val="tx1">
                    <a:lumMod val="65000"/>
                    <a:lumOff val="35000"/>
                  </a:schemeClr>
                </a:solidFill>
                <a:latin typeface="Arial" charset="0"/>
                <a:ea typeface="Arial" charset="0"/>
                <a:cs typeface="Arial" charset="0"/>
              </a:rPr>
              <a:t> PLHIV include persons who are HIV positive or whose HIV status is unknown, but who present with strong clinical evidence of HIV infection in settings where there is a high prevalence of HIV or among members of a risk group for HIV. For all people with unknown HIV status, HIV testing should be performed according to national guidelines.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5  </a:t>
            </a:r>
            <a:r>
              <a:rPr lang="en-US" sz="700" dirty="0">
                <a:solidFill>
                  <a:schemeClr val="tx1">
                    <a:lumMod val="65000"/>
                    <a:lumOff val="35000"/>
                  </a:schemeClr>
                </a:solidFill>
                <a:latin typeface="Arial" charset="0"/>
                <a:ea typeface="Arial" charset="0"/>
                <a:cs typeface="Arial" charset="0"/>
              </a:rPr>
              <a:t>Patients should be initiated on a </a:t>
            </a:r>
            <a:r>
              <a:rPr lang="en-US" sz="700" dirty="0" err="1">
                <a:solidFill>
                  <a:schemeClr val="tx1">
                    <a:lumMod val="65000"/>
                    <a:lumOff val="35000"/>
                  </a:schemeClr>
                </a:solidFill>
                <a:latin typeface="Arial" charset="0"/>
                <a:ea typeface="Arial" charset="0"/>
                <a:cs typeface="Arial" charset="0"/>
              </a:rPr>
              <a:t>rst</a:t>
            </a:r>
            <a:r>
              <a:rPr lang="en-US" sz="700" dirty="0">
                <a:solidFill>
                  <a:schemeClr val="tx1">
                    <a:lumMod val="65000"/>
                    <a:lumOff val="35000"/>
                  </a:schemeClr>
                </a:solidFill>
                <a:latin typeface="Arial" charset="0"/>
                <a:ea typeface="Arial" charset="0"/>
                <a:cs typeface="Arial" charset="0"/>
              </a:rPr>
              <a:t>-line regimen according to national guidelines unless the patient is at very high risk of having MDR-TB or if a second Ultra assay indicates rifampicin resistance. Such patients should be initiated on an MDR-TB regimen.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6 </a:t>
            </a:r>
            <a:r>
              <a:rPr lang="en-US" sz="700" dirty="0">
                <a:solidFill>
                  <a:schemeClr val="tx1">
                    <a:lumMod val="65000"/>
                    <a:lumOff val="35000"/>
                  </a:schemeClr>
                </a:solidFill>
                <a:latin typeface="Arial" charset="0"/>
                <a:ea typeface="Arial" charset="0"/>
                <a:cs typeface="Arial" charset="0"/>
              </a:rPr>
              <a:t> For adults who successfully completed a course of therapy within the past 2 years (i.e., recent TB treatment), the possibility of both Ultra trace results being false-positive results because of the presence of non-viable bacilli must be considered. Clinical decisions must be made on all available information and clinical judgment; further investigations for TB may include chest X-ray, additional clinical assessments, clinical response following treatment with broad-spectrum antimicrobial agents, repeat Ultra testing, or culture. </a:t>
            </a:r>
            <a:endParaRPr lang="en-US" sz="700" dirty="0" smtClean="0">
              <a:solidFill>
                <a:schemeClr val="tx1">
                  <a:lumMod val="65000"/>
                  <a:lumOff val="35000"/>
                </a:schemeClr>
              </a:solidFill>
              <a:latin typeface="Arial" charset="0"/>
              <a:ea typeface="Arial" charset="0"/>
              <a:cs typeface="Arial" charset="0"/>
            </a:endParaRPr>
          </a:p>
          <a:p>
            <a:endParaRPr lang="en-US" sz="700" dirty="0">
              <a:solidFill>
                <a:schemeClr val="tx1">
                  <a:lumMod val="65000"/>
                  <a:lumOff val="35000"/>
                </a:schemeClr>
              </a:solidFill>
              <a:latin typeface="Arial" charset="0"/>
              <a:ea typeface="Arial" charset="0"/>
              <a:cs typeface="Arial" charset="0"/>
            </a:endParaRPr>
          </a:p>
          <a:p>
            <a:r>
              <a:rPr lang="en-US" sz="700" baseline="30000" dirty="0">
                <a:solidFill>
                  <a:schemeClr val="tx1">
                    <a:lumMod val="65000"/>
                    <a:lumOff val="35000"/>
                  </a:schemeClr>
                </a:solidFill>
                <a:latin typeface="Arial" charset="0"/>
                <a:ea typeface="Arial" charset="0"/>
                <a:cs typeface="Arial" charset="0"/>
              </a:rPr>
              <a:t>7 </a:t>
            </a:r>
            <a:r>
              <a:rPr lang="en-US" sz="700" dirty="0">
                <a:solidFill>
                  <a:schemeClr val="tx1">
                    <a:lumMod val="65000"/>
                    <a:lumOff val="35000"/>
                  </a:schemeClr>
                </a:solidFill>
                <a:latin typeface="Arial" charset="0"/>
                <a:ea typeface="Arial" charset="0"/>
                <a:cs typeface="Arial" charset="0"/>
              </a:rPr>
              <a:t> Further investigations for TB may include chest X-ray, additional clinical assessments, clinical response following treatment with broad-spectrum antimicrobial agents, repeat Ultra testing, or culture. </a:t>
            </a:r>
          </a:p>
          <a:p>
            <a:endParaRPr lang="en-GB" sz="700" dirty="0">
              <a:latin typeface="Arial" charset="0"/>
              <a:ea typeface="Arial" charset="0"/>
              <a:cs typeface="Arial" charset="0"/>
            </a:endParaRPr>
          </a:p>
        </p:txBody>
      </p:sp>
    </p:spTree>
    <p:extLst>
      <p:ext uri="{BB962C8B-B14F-4D97-AF65-F5344CB8AC3E}">
        <p14:creationId xmlns:p14="http://schemas.microsoft.com/office/powerpoint/2010/main" val="202234582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653581805"/>
              </p:ext>
            </p:extLst>
          </p:nvPr>
        </p:nvGraphicFramePr>
        <p:xfrm>
          <a:off x="1084624" y="1056342"/>
          <a:ext cx="8040965" cy="44640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p:cNvSpPr>
            <a:spLocks noGrp="1"/>
          </p:cNvSpPr>
          <p:nvPr>
            <p:ph type="title"/>
          </p:nvPr>
        </p:nvSpPr>
        <p:spPr>
          <a:xfrm>
            <a:off x="1084624" y="848337"/>
            <a:ext cx="7746393" cy="1013130"/>
          </a:xfrm>
        </p:spPr>
        <p:txBody>
          <a:bodyPr>
            <a:noAutofit/>
          </a:bodyPr>
          <a:lstStyle/>
          <a:p>
            <a:pPr>
              <a:defRPr/>
            </a:pPr>
            <a:r>
              <a:rPr lang="en-GB" altLang="en-US" dirty="0" smtClean="0"/>
              <a:t>WHO PROCESS FOR DEVELOPING POLICIES ON TB DIAGNOSTICS</a:t>
            </a:r>
            <a:endParaRPr lang="en-US" dirty="0"/>
          </a:p>
        </p:txBody>
      </p:sp>
      <p:sp>
        <p:nvSpPr>
          <p:cNvPr id="54276" name="TextBox 2"/>
          <p:cNvSpPr txBox="1">
            <a:spLocks noChangeArrowheads="1"/>
          </p:cNvSpPr>
          <p:nvPr/>
        </p:nvSpPr>
        <p:spPr bwMode="auto">
          <a:xfrm>
            <a:off x="1125604" y="1925981"/>
            <a:ext cx="87450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en-US" sz="1600" dirty="0">
                <a:solidFill>
                  <a:schemeClr val="tx1">
                    <a:lumMod val="65000"/>
                    <a:lumOff val="35000"/>
                  </a:schemeClr>
                </a:solidFill>
                <a:latin typeface="Trebuchet MS" charset="0"/>
                <a:ea typeface="Trebuchet MS" charset="0"/>
                <a:cs typeface="Trebuchet MS" charset="0"/>
              </a:rPr>
              <a:t>Phases of TB diagnostics development and assessment for WHO recommendations</a:t>
            </a:r>
          </a:p>
        </p:txBody>
      </p:sp>
      <p:sp>
        <p:nvSpPr>
          <p:cNvPr id="54277" name="TextBox 3"/>
          <p:cNvSpPr txBox="1">
            <a:spLocks noChangeArrowheads="1"/>
          </p:cNvSpPr>
          <p:nvPr/>
        </p:nvSpPr>
        <p:spPr bwMode="auto">
          <a:xfrm>
            <a:off x="4427442" y="6778989"/>
            <a:ext cx="449193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r>
              <a:rPr lang="en-US" altLang="en-US" sz="1000" dirty="0" smtClean="0">
                <a:solidFill>
                  <a:srgbClr val="DC1F26"/>
                </a:solidFill>
              </a:rPr>
              <a:t>*GRADE </a:t>
            </a:r>
            <a:r>
              <a:rPr lang="en-US" altLang="en-US" sz="1000" dirty="0">
                <a:solidFill>
                  <a:srgbClr val="DC1F26"/>
                </a:solidFill>
              </a:rPr>
              <a:t>– Grading of Recommendations Assessment, Development and Evaluation</a:t>
            </a:r>
          </a:p>
        </p:txBody>
      </p:sp>
      <p:pic>
        <p:nvPicPr>
          <p:cNvPr id="63494"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16655" y="5142733"/>
            <a:ext cx="896102" cy="1367529"/>
          </a:xfrm>
          <a:prstGeom prst="rect">
            <a:avLst/>
          </a:prstGeom>
          <a:noFill/>
          <a:ln>
            <a:noFill/>
          </a:ln>
          <a:effectLst>
            <a:outerShdw blurRad="190500" algn="ctr"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Arrow Connector 5"/>
          <p:cNvCxnSpPr/>
          <p:nvPr/>
        </p:nvCxnSpPr>
        <p:spPr>
          <a:xfrm>
            <a:off x="4977036" y="4646138"/>
            <a:ext cx="0" cy="392376"/>
          </a:xfrm>
          <a:prstGeom prst="straightConnector1">
            <a:avLst/>
          </a:prstGeom>
          <a:ln w="28575">
            <a:solidFill>
              <a:srgbClr val="DC1F26"/>
            </a:solidFill>
            <a:tailEnd type="arrow"/>
          </a:ln>
        </p:spPr>
        <p:style>
          <a:lnRef idx="1">
            <a:schemeClr val="accent1"/>
          </a:lnRef>
          <a:fillRef idx="0">
            <a:schemeClr val="accent1"/>
          </a:fillRef>
          <a:effectRef idx="0">
            <a:schemeClr val="accent1"/>
          </a:effectRef>
          <a:fontRef idx="minor">
            <a:schemeClr val="tx1"/>
          </a:fontRef>
        </p:style>
      </p:cxnSp>
      <p:sp>
        <p:nvSpPr>
          <p:cNvPr id="54280" name="TextBox 6"/>
          <p:cNvSpPr txBox="1">
            <a:spLocks noChangeArrowheads="1"/>
          </p:cNvSpPr>
          <p:nvPr/>
        </p:nvSpPr>
        <p:spPr bwMode="auto">
          <a:xfrm>
            <a:off x="4207127" y="4307584"/>
            <a:ext cx="15013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en-US" sz="1600" dirty="0">
                <a:solidFill>
                  <a:schemeClr val="tx1">
                    <a:lumMod val="65000"/>
                    <a:lumOff val="35000"/>
                  </a:schemeClr>
                </a:solidFill>
              </a:rPr>
              <a:t>Global Policy</a:t>
            </a:r>
          </a:p>
        </p:txBody>
      </p:sp>
      <p:sp>
        <p:nvSpPr>
          <p:cNvPr id="54281" name="TextBox 13"/>
          <p:cNvSpPr txBox="1">
            <a:spLocks noChangeArrowheads="1"/>
          </p:cNvSpPr>
          <p:nvPr/>
        </p:nvSpPr>
        <p:spPr bwMode="auto">
          <a:xfrm>
            <a:off x="5590253" y="5406364"/>
            <a:ext cx="1346190" cy="802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en-US" sz="1538" dirty="0">
                <a:solidFill>
                  <a:schemeClr val="tx1">
                    <a:lumMod val="65000"/>
                    <a:lumOff val="35000"/>
                  </a:schemeClr>
                </a:solidFill>
                <a:latin typeface="Arial" charset="0"/>
              </a:rPr>
              <a:t>Translate to National Policy</a:t>
            </a:r>
          </a:p>
        </p:txBody>
      </p:sp>
      <p:pic>
        <p:nvPicPr>
          <p:cNvPr id="39942"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14646" y="5132032"/>
            <a:ext cx="1016371" cy="1350999"/>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9" name="Straight Arrow Connector 18"/>
          <p:cNvCxnSpPr/>
          <p:nvPr/>
        </p:nvCxnSpPr>
        <p:spPr>
          <a:xfrm>
            <a:off x="6846084" y="5861930"/>
            <a:ext cx="643452" cy="1744"/>
          </a:xfrm>
          <a:prstGeom prst="straightConnector1">
            <a:avLst/>
          </a:prstGeom>
          <a:ln w="28575">
            <a:solidFill>
              <a:srgbClr val="DC1F26"/>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994785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1218" y="858743"/>
            <a:ext cx="9262984" cy="1013130"/>
          </a:xfrm>
        </p:spPr>
        <p:txBody>
          <a:bodyPr>
            <a:noAutofit/>
          </a:bodyPr>
          <a:lstStyle/>
          <a:p>
            <a:pPr>
              <a:defRPr/>
            </a:pPr>
            <a:r>
              <a:rPr lang="en-US" dirty="0" smtClean="0"/>
              <a:t>COUNTRY PROCESS FOR IMPLEMENTING NEW TB DIAGNOSTICS</a:t>
            </a:r>
            <a:endParaRPr lang="en-US" dirty="0"/>
          </a:p>
        </p:txBody>
      </p:sp>
      <p:sp>
        <p:nvSpPr>
          <p:cNvPr id="55299" name="Content Placeholder 2"/>
          <p:cNvSpPr>
            <a:spLocks noGrp="1"/>
          </p:cNvSpPr>
          <p:nvPr>
            <p:ph sz="quarter" idx="4294967295"/>
          </p:nvPr>
        </p:nvSpPr>
        <p:spPr>
          <a:xfrm>
            <a:off x="1241218" y="2268779"/>
            <a:ext cx="7540704" cy="4490207"/>
          </a:xfrm>
          <a:prstGeom prst="rect">
            <a:avLst/>
          </a:prstGeom>
        </p:spPr>
        <p:txBody>
          <a:bodyPr/>
          <a:lstStyle/>
          <a:p>
            <a:r>
              <a:rPr altLang="en-US" sz="2000" b="1" dirty="0">
                <a:solidFill>
                  <a:schemeClr val="tx1">
                    <a:lumMod val="65000"/>
                    <a:lumOff val="35000"/>
                  </a:schemeClr>
                </a:solidFill>
              </a:rPr>
              <a:t>Situational analysis </a:t>
            </a:r>
            <a:r>
              <a:rPr altLang="en-US" sz="2000" dirty="0">
                <a:solidFill>
                  <a:schemeClr val="tx1">
                    <a:lumMod val="65000"/>
                    <a:lumOff val="35000"/>
                  </a:schemeClr>
                </a:solidFill>
              </a:rPr>
              <a:t>/ TB diagnostic network assessment</a:t>
            </a:r>
          </a:p>
          <a:p>
            <a:r>
              <a:rPr altLang="en-US" sz="2000" b="1" dirty="0" smtClean="0">
                <a:solidFill>
                  <a:schemeClr val="tx1">
                    <a:lumMod val="65000"/>
                    <a:lumOff val="35000"/>
                  </a:schemeClr>
                </a:solidFill>
              </a:rPr>
              <a:t>Technical </a:t>
            </a:r>
            <a:r>
              <a:rPr altLang="en-US" sz="2000" b="1" dirty="0">
                <a:solidFill>
                  <a:schemeClr val="tx1">
                    <a:lumMod val="65000"/>
                    <a:lumOff val="35000"/>
                  </a:schemeClr>
                </a:solidFill>
              </a:rPr>
              <a:t>working group </a:t>
            </a:r>
            <a:r>
              <a:rPr altLang="en-US" sz="2000" dirty="0">
                <a:solidFill>
                  <a:schemeClr val="tx1">
                    <a:lumMod val="65000"/>
                    <a:lumOff val="35000"/>
                  </a:schemeClr>
                </a:solidFill>
              </a:rPr>
              <a:t>(TWG) or similar body to review country data on implementation and recommendations from TB diagnostic network assessment</a:t>
            </a:r>
          </a:p>
          <a:p>
            <a:r>
              <a:rPr altLang="en-US" sz="2000" b="1" dirty="0" smtClean="0">
                <a:solidFill>
                  <a:schemeClr val="tx1">
                    <a:lumMod val="65000"/>
                    <a:lumOff val="35000"/>
                  </a:schemeClr>
                </a:solidFill>
              </a:rPr>
              <a:t>Review</a:t>
            </a:r>
            <a:r>
              <a:rPr altLang="en-US" sz="2000" dirty="0" smtClean="0">
                <a:solidFill>
                  <a:schemeClr val="tx1">
                    <a:lumMod val="65000"/>
                    <a:lumOff val="35000"/>
                  </a:schemeClr>
                </a:solidFill>
              </a:rPr>
              <a:t> </a:t>
            </a:r>
            <a:r>
              <a:rPr altLang="en-US" sz="2000" dirty="0">
                <a:solidFill>
                  <a:schemeClr val="tx1">
                    <a:lumMod val="65000"/>
                    <a:lumOff val="35000"/>
                  </a:schemeClr>
                </a:solidFill>
              </a:rPr>
              <a:t>of new WHO TB diagnostics policies </a:t>
            </a:r>
          </a:p>
          <a:p>
            <a:endParaRPr altLang="en-US" dirty="0"/>
          </a:p>
          <a:p>
            <a:endParaRPr altLang="en-US" dirty="0"/>
          </a:p>
        </p:txBody>
      </p:sp>
    </p:spTree>
    <p:extLst>
      <p:ext uri="{BB962C8B-B14F-4D97-AF65-F5344CB8AC3E}">
        <p14:creationId xmlns:p14="http://schemas.microsoft.com/office/powerpoint/2010/main" val="73792414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3402" y="867069"/>
            <a:ext cx="7604657" cy="1013130"/>
          </a:xfrm>
        </p:spPr>
        <p:txBody>
          <a:bodyPr>
            <a:normAutofit/>
          </a:bodyPr>
          <a:lstStyle/>
          <a:p>
            <a:pPr>
              <a:defRPr/>
            </a:pPr>
            <a:r>
              <a:rPr lang="en-US" dirty="0" smtClean="0"/>
              <a:t>COUNTRY PROCESS FOR IMPLEMENTING NEW TB DIAGNOSTICS</a:t>
            </a:r>
            <a:endParaRPr lang="en-US" dirty="0"/>
          </a:p>
        </p:txBody>
      </p:sp>
      <p:sp>
        <p:nvSpPr>
          <p:cNvPr id="56323" name="Content Placeholder 2"/>
          <p:cNvSpPr>
            <a:spLocks noGrp="1"/>
          </p:cNvSpPr>
          <p:nvPr>
            <p:ph sz="quarter" idx="4294967295"/>
          </p:nvPr>
        </p:nvSpPr>
        <p:spPr>
          <a:xfrm>
            <a:off x="860729" y="2115357"/>
            <a:ext cx="7927330" cy="4490207"/>
          </a:xfrm>
          <a:prstGeom prst="rect">
            <a:avLst/>
          </a:prstGeom>
        </p:spPr>
        <p:txBody>
          <a:bodyPr/>
          <a:lstStyle/>
          <a:p>
            <a:r>
              <a:rPr altLang="en-US" sz="2000" dirty="0">
                <a:solidFill>
                  <a:schemeClr val="tx1">
                    <a:lumMod val="65000"/>
                    <a:lumOff val="35000"/>
                  </a:schemeClr>
                </a:solidFill>
              </a:rPr>
              <a:t>TWG to provide </a:t>
            </a:r>
            <a:r>
              <a:rPr altLang="en-US" sz="2000" b="1" dirty="0">
                <a:solidFill>
                  <a:schemeClr val="tx1">
                    <a:lumMod val="65000"/>
                    <a:lumOff val="35000"/>
                  </a:schemeClr>
                </a:solidFill>
              </a:rPr>
              <a:t>recommendations</a:t>
            </a:r>
            <a:r>
              <a:rPr altLang="en-US" sz="2000" dirty="0">
                <a:solidFill>
                  <a:schemeClr val="tx1">
                    <a:lumMod val="65000"/>
                    <a:lumOff val="35000"/>
                  </a:schemeClr>
                </a:solidFill>
              </a:rPr>
              <a:t> on potential role of new tests and placement within network, as well as possible algorithms</a:t>
            </a:r>
          </a:p>
          <a:p>
            <a:r>
              <a:rPr altLang="en-US" sz="2000" b="1" dirty="0" smtClean="0">
                <a:solidFill>
                  <a:schemeClr val="tx1">
                    <a:lumMod val="65000"/>
                    <a:lumOff val="35000"/>
                  </a:schemeClr>
                </a:solidFill>
              </a:rPr>
              <a:t>Determine </a:t>
            </a:r>
            <a:r>
              <a:rPr altLang="en-US" sz="2000" b="1" dirty="0">
                <a:solidFill>
                  <a:schemeClr val="tx1">
                    <a:lumMod val="65000"/>
                    <a:lumOff val="35000"/>
                  </a:schemeClr>
                </a:solidFill>
              </a:rPr>
              <a:t>need </a:t>
            </a:r>
            <a:r>
              <a:rPr altLang="en-US" sz="2000" dirty="0">
                <a:solidFill>
                  <a:schemeClr val="tx1">
                    <a:lumMod val="65000"/>
                    <a:lumOff val="35000"/>
                  </a:schemeClr>
                </a:solidFill>
              </a:rPr>
              <a:t>for country evaluation data prior to uptake of new technologies</a:t>
            </a:r>
          </a:p>
          <a:p>
            <a:pPr>
              <a:buFont typeface="Arial" charset="0"/>
              <a:buNone/>
            </a:pPr>
            <a:endParaRPr altLang="en-US" sz="2000" dirty="0"/>
          </a:p>
          <a:p>
            <a:pPr algn="ctr">
              <a:buFont typeface="Arial" charset="0"/>
              <a:buNone/>
            </a:pPr>
            <a:r>
              <a:rPr altLang="en-US" sz="2000" b="1" dirty="0">
                <a:solidFill>
                  <a:srgbClr val="DC1F26"/>
                </a:solidFill>
              </a:rPr>
              <a:t>Output = National Policy Guidance</a:t>
            </a:r>
          </a:p>
          <a:p>
            <a:endParaRPr altLang="en-US" sz="2000" dirty="0"/>
          </a:p>
          <a:p>
            <a:endParaRPr altLang="en-US" sz="2000" dirty="0"/>
          </a:p>
        </p:txBody>
      </p:sp>
    </p:spTree>
    <p:extLst>
      <p:ext uri="{BB962C8B-B14F-4D97-AF65-F5344CB8AC3E}">
        <p14:creationId xmlns:p14="http://schemas.microsoft.com/office/powerpoint/2010/main" val="5730603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GLOBAL TB STATISTICS</a:t>
            </a:r>
            <a:endParaRPr lang="en-US" dirty="0"/>
          </a:p>
        </p:txBody>
      </p:sp>
      <p:sp>
        <p:nvSpPr>
          <p:cNvPr id="20483" name="Content Placeholder 2"/>
          <p:cNvSpPr>
            <a:spLocks noGrp="1"/>
          </p:cNvSpPr>
          <p:nvPr>
            <p:ph sz="quarter" idx="4294967295"/>
          </p:nvPr>
        </p:nvSpPr>
        <p:spPr>
          <a:xfrm>
            <a:off x="1204914" y="2454058"/>
            <a:ext cx="7631221" cy="4490207"/>
          </a:xfrm>
          <a:prstGeom prst="rect">
            <a:avLst/>
          </a:prstGeom>
        </p:spPr>
        <p:txBody>
          <a:bodyPr/>
          <a:lstStyle/>
          <a:p>
            <a:pPr marL="0" indent="0">
              <a:buNone/>
              <a:defRPr/>
            </a:pPr>
            <a:r>
              <a:rPr altLang="en-US" sz="2000" dirty="0">
                <a:solidFill>
                  <a:schemeClr val="tx1">
                    <a:lumMod val="65000"/>
                    <a:lumOff val="35000"/>
                  </a:schemeClr>
                </a:solidFill>
              </a:rPr>
              <a:t>In </a:t>
            </a:r>
            <a:r>
              <a:rPr altLang="en-US" sz="2000" dirty="0" smtClean="0">
                <a:solidFill>
                  <a:schemeClr val="tx1">
                    <a:lumMod val="65000"/>
                    <a:lumOff val="35000"/>
                  </a:schemeClr>
                </a:solidFill>
              </a:rPr>
              <a:t>201</a:t>
            </a:r>
            <a:r>
              <a:rPr lang="en-US" altLang="en-US" sz="2000" dirty="0" smtClean="0">
                <a:solidFill>
                  <a:schemeClr val="tx1">
                    <a:lumMod val="65000"/>
                    <a:lumOff val="35000"/>
                  </a:schemeClr>
                </a:solidFill>
              </a:rPr>
              <a:t>5</a:t>
            </a:r>
            <a:r>
              <a:rPr altLang="en-US" sz="2000" dirty="0" smtClean="0">
                <a:solidFill>
                  <a:schemeClr val="tx1">
                    <a:lumMod val="65000"/>
                    <a:lumOff val="35000"/>
                  </a:schemeClr>
                </a:solidFill>
              </a:rPr>
              <a:t>: </a:t>
            </a:r>
            <a:endParaRPr altLang="en-US" sz="2000" dirty="0">
              <a:solidFill>
                <a:schemeClr val="tx1">
                  <a:lumMod val="65000"/>
                  <a:lumOff val="35000"/>
                </a:schemeClr>
              </a:solidFill>
            </a:endParaRPr>
          </a:p>
          <a:p>
            <a:pPr marL="251094" lvl="1">
              <a:spcBef>
                <a:spcPts val="1098"/>
              </a:spcBef>
              <a:defRPr/>
            </a:pPr>
            <a:r>
              <a:rPr lang="en-US" sz="2000" dirty="0">
                <a:solidFill>
                  <a:schemeClr val="tx1">
                    <a:lumMod val="65000"/>
                    <a:lumOff val="35000"/>
                  </a:schemeClr>
                </a:solidFill>
              </a:rPr>
              <a:t>T</a:t>
            </a:r>
            <a:r>
              <a:rPr lang="en-US" sz="2000" dirty="0" smtClean="0">
                <a:solidFill>
                  <a:schemeClr val="tx1">
                    <a:lumMod val="65000"/>
                    <a:lumOff val="35000"/>
                  </a:schemeClr>
                </a:solidFill>
              </a:rPr>
              <a:t>here </a:t>
            </a:r>
            <a:r>
              <a:rPr lang="en-US" sz="2000" dirty="0">
                <a:solidFill>
                  <a:schemeClr val="tx1">
                    <a:lumMod val="65000"/>
                    <a:lumOff val="35000"/>
                  </a:schemeClr>
                </a:solidFill>
              </a:rPr>
              <a:t>were an estimated 10.4 million new (</a:t>
            </a:r>
            <a:r>
              <a:rPr lang="en-US" sz="2000" dirty="0" smtClean="0">
                <a:solidFill>
                  <a:schemeClr val="tx1">
                    <a:lumMod val="65000"/>
                    <a:lumOff val="35000"/>
                  </a:schemeClr>
                </a:solidFill>
              </a:rPr>
              <a:t>incident</a:t>
            </a:r>
            <a:r>
              <a:rPr lang="en-US" sz="2000" dirty="0">
                <a:solidFill>
                  <a:schemeClr val="tx1">
                    <a:lumMod val="65000"/>
                    <a:lumOff val="35000"/>
                  </a:schemeClr>
                </a:solidFill>
              </a:rPr>
              <a:t>) TB cases </a:t>
            </a:r>
            <a:r>
              <a:rPr lang="en-US" sz="2000" dirty="0" smtClean="0">
                <a:solidFill>
                  <a:schemeClr val="tx1">
                    <a:lumMod val="65000"/>
                    <a:lumOff val="35000"/>
                  </a:schemeClr>
                </a:solidFill>
              </a:rPr>
              <a:t>worldwide</a:t>
            </a:r>
          </a:p>
          <a:p>
            <a:pPr marL="251094" lvl="1">
              <a:spcBef>
                <a:spcPts val="1098"/>
              </a:spcBef>
              <a:defRPr/>
            </a:pPr>
            <a:r>
              <a:rPr lang="en-US" sz="2000" dirty="0">
                <a:solidFill>
                  <a:schemeClr val="tx1">
                    <a:lumMod val="65000"/>
                    <a:lumOff val="35000"/>
                  </a:schemeClr>
                </a:solidFill>
              </a:rPr>
              <a:t>People living with HIV accounted for 1.2 million (11%) of all new TB </a:t>
            </a:r>
            <a:r>
              <a:rPr lang="en-US" sz="2000" dirty="0" smtClean="0">
                <a:solidFill>
                  <a:schemeClr val="tx1">
                    <a:lumMod val="65000"/>
                    <a:lumOff val="35000"/>
                  </a:schemeClr>
                </a:solidFill>
              </a:rPr>
              <a:t>cases</a:t>
            </a:r>
          </a:p>
          <a:p>
            <a:pPr marL="251094" lvl="1">
              <a:spcBef>
                <a:spcPts val="1098"/>
              </a:spcBef>
              <a:defRPr/>
            </a:pPr>
            <a:r>
              <a:rPr lang="en-US" sz="2000" dirty="0">
                <a:solidFill>
                  <a:schemeClr val="tx1">
                    <a:lumMod val="65000"/>
                    <a:lumOff val="35000"/>
                  </a:schemeClr>
                </a:solidFill>
              </a:rPr>
              <a:t>There were an estimated 1.4 million </a:t>
            </a:r>
            <a:r>
              <a:rPr lang="en-US" sz="2000" dirty="0" smtClean="0">
                <a:solidFill>
                  <a:schemeClr val="tx1">
                    <a:lumMod val="65000"/>
                    <a:lumOff val="35000"/>
                  </a:schemeClr>
                </a:solidFill>
              </a:rPr>
              <a:t>deaths </a:t>
            </a:r>
            <a:r>
              <a:rPr lang="en-US" sz="2000" dirty="0">
                <a:solidFill>
                  <a:schemeClr val="tx1">
                    <a:lumMod val="65000"/>
                    <a:lumOff val="35000"/>
                  </a:schemeClr>
                </a:solidFill>
              </a:rPr>
              <a:t>from TB among HIV-negative people </a:t>
            </a:r>
            <a:r>
              <a:rPr lang="en-US" sz="2000" dirty="0" smtClean="0">
                <a:solidFill>
                  <a:schemeClr val="tx1">
                    <a:lumMod val="65000"/>
                    <a:lumOff val="35000"/>
                  </a:schemeClr>
                </a:solidFill>
              </a:rPr>
              <a:t>and </a:t>
            </a:r>
            <a:r>
              <a:rPr lang="en-US" sz="2000" dirty="0">
                <a:solidFill>
                  <a:schemeClr val="tx1">
                    <a:lumMod val="65000"/>
                    <a:lumOff val="35000"/>
                  </a:schemeClr>
                </a:solidFill>
              </a:rPr>
              <a:t>an additional 0.39 </a:t>
            </a:r>
            <a:r>
              <a:rPr lang="en-US" sz="2000" dirty="0" smtClean="0">
                <a:solidFill>
                  <a:schemeClr val="tx1">
                    <a:lumMod val="65000"/>
                    <a:lumOff val="35000"/>
                  </a:schemeClr>
                </a:solidFill>
              </a:rPr>
              <a:t>million </a:t>
            </a:r>
            <a:r>
              <a:rPr lang="en-US" sz="2000" dirty="0">
                <a:solidFill>
                  <a:schemeClr val="tx1">
                    <a:lumMod val="65000"/>
                    <a:lumOff val="35000"/>
                  </a:schemeClr>
                </a:solidFill>
              </a:rPr>
              <a:t>deaths from TB among HIV-positive </a:t>
            </a:r>
            <a:r>
              <a:rPr lang="en-US" sz="2000" dirty="0" smtClean="0">
                <a:solidFill>
                  <a:schemeClr val="tx1">
                    <a:lumMod val="65000"/>
                    <a:lumOff val="35000"/>
                  </a:schemeClr>
                </a:solidFill>
              </a:rPr>
              <a:t>people </a:t>
            </a:r>
            <a:endParaRPr lang="en-US" sz="2000" dirty="0">
              <a:solidFill>
                <a:schemeClr val="tx1">
                  <a:lumMod val="65000"/>
                  <a:lumOff val="35000"/>
                </a:schemeClr>
              </a:solidFill>
            </a:endParaRPr>
          </a:p>
          <a:p>
            <a:pPr>
              <a:defRPr/>
            </a:pPr>
            <a:r>
              <a:rPr lang="en-US" altLang="en-US" sz="2000" dirty="0" smtClean="0">
                <a:solidFill>
                  <a:schemeClr val="tx1">
                    <a:lumMod val="65000"/>
                    <a:lumOff val="35000"/>
                  </a:schemeClr>
                </a:solidFill>
              </a:rPr>
              <a:t>An estimated number of </a:t>
            </a:r>
            <a:r>
              <a:rPr altLang="en-US" sz="2000" dirty="0" smtClean="0">
                <a:solidFill>
                  <a:schemeClr val="tx1">
                    <a:lumMod val="65000"/>
                    <a:lumOff val="35000"/>
                  </a:schemeClr>
                </a:solidFill>
              </a:rPr>
              <a:t>480,000 </a:t>
            </a:r>
            <a:r>
              <a:rPr altLang="en-US" sz="2000" dirty="0">
                <a:solidFill>
                  <a:schemeClr val="tx1">
                    <a:lumMod val="65000"/>
                    <a:lumOff val="35000"/>
                  </a:schemeClr>
                </a:solidFill>
              </a:rPr>
              <a:t>people developed multidrug-resistant </a:t>
            </a:r>
            <a:r>
              <a:rPr altLang="en-US" sz="2000" dirty="0" smtClean="0">
                <a:solidFill>
                  <a:schemeClr val="tx1">
                    <a:lumMod val="65000"/>
                    <a:lumOff val="35000"/>
                  </a:schemeClr>
                </a:solidFill>
              </a:rPr>
              <a:t>TB</a:t>
            </a:r>
            <a:endParaRPr altLang="en-US" sz="2000" dirty="0">
              <a:solidFill>
                <a:schemeClr val="tx1">
                  <a:lumMod val="65000"/>
                  <a:lumOff val="35000"/>
                </a:schemeClr>
              </a:solidFill>
            </a:endParaRPr>
          </a:p>
        </p:txBody>
      </p:sp>
      <p:sp>
        <p:nvSpPr>
          <p:cNvPr id="7" name="Rectangle 6"/>
          <p:cNvSpPr/>
          <p:nvPr/>
        </p:nvSpPr>
        <p:spPr>
          <a:xfrm>
            <a:off x="1752600" y="1695052"/>
            <a:ext cx="5689600" cy="387748"/>
          </a:xfrm>
          <a:prstGeom prst="rect">
            <a:avLst/>
          </a:prstGeom>
          <a:solidFill>
            <a:srgbClr val="5BBFB4"/>
          </a:solidFill>
          <a:ln>
            <a:solidFill>
              <a:srgbClr val="AEDA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1925316" y="1755604"/>
            <a:ext cx="6190416" cy="261610"/>
          </a:xfrm>
          <a:prstGeom prst="rect">
            <a:avLst/>
          </a:prstGeom>
          <a:noFill/>
        </p:spPr>
        <p:txBody>
          <a:bodyPr wrap="square" rtlCol="0">
            <a:spAutoFit/>
          </a:bodyPr>
          <a:lstStyle/>
          <a:p>
            <a:pPr>
              <a:defRPr/>
            </a:pPr>
            <a:r>
              <a:rPr lang="en-US" sz="1100" dirty="0" smtClean="0">
                <a:solidFill>
                  <a:schemeClr val="bg1"/>
                </a:solidFill>
                <a:latin typeface="Trebuchet MS" charset="0"/>
                <a:ea typeface="Trebuchet MS" charset="0"/>
                <a:cs typeface="Trebuchet MS" charset="0"/>
              </a:rPr>
              <a:t>Update with latest WHO data: </a:t>
            </a:r>
            <a:r>
              <a:rPr lang="en-US" altLang="en-US" sz="1100" u="sng" dirty="0">
                <a:solidFill>
                  <a:schemeClr val="bg1"/>
                </a:solidFill>
                <a:ea typeface="Calibri" charset="0"/>
                <a:cs typeface="Calibri" charset="0"/>
              </a:rPr>
              <a:t>http:// </a:t>
            </a:r>
            <a:r>
              <a:rPr lang="en-US" sz="1100" u="sng" dirty="0" err="1" smtClean="0">
                <a:solidFill>
                  <a:schemeClr val="bg1"/>
                </a:solidFill>
                <a:latin typeface="Trebuchet MS" charset="0"/>
                <a:ea typeface="Trebuchet MS" charset="0"/>
                <a:cs typeface="Trebuchet MS" charset="0"/>
              </a:rPr>
              <a:t>www.who.int</a:t>
            </a:r>
            <a:r>
              <a:rPr lang="en-US" sz="1100" u="sng" dirty="0" smtClean="0">
                <a:solidFill>
                  <a:schemeClr val="bg1"/>
                </a:solidFill>
                <a:latin typeface="Trebuchet MS" charset="0"/>
                <a:ea typeface="Trebuchet MS" charset="0"/>
                <a:cs typeface="Trebuchet MS" charset="0"/>
              </a:rPr>
              <a:t>/</a:t>
            </a:r>
            <a:r>
              <a:rPr lang="en-US" sz="1100" u="sng" dirty="0" err="1" smtClean="0">
                <a:solidFill>
                  <a:schemeClr val="bg1"/>
                </a:solidFill>
                <a:latin typeface="Trebuchet MS" charset="0"/>
                <a:ea typeface="Trebuchet MS" charset="0"/>
                <a:cs typeface="Trebuchet MS" charset="0"/>
              </a:rPr>
              <a:t>tb</a:t>
            </a:r>
            <a:endParaRPr lang="en-US" sz="1100" u="sng" dirty="0">
              <a:solidFill>
                <a:schemeClr val="bg1"/>
              </a:solidFill>
              <a:latin typeface="Trebuchet MS" charset="0"/>
              <a:ea typeface="Trebuchet MS" charset="0"/>
              <a:cs typeface="Trebuchet MS"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4913" y="1534160"/>
            <a:ext cx="680400" cy="680470"/>
          </a:xfrm>
          <a:prstGeom prst="rect">
            <a:avLst/>
          </a:prstGeom>
        </p:spPr>
      </p:pic>
    </p:spTree>
    <p:extLst>
      <p:ext uri="{BB962C8B-B14F-4D97-AF65-F5344CB8AC3E}">
        <p14:creationId xmlns:p14="http://schemas.microsoft.com/office/powerpoint/2010/main" val="164694034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a:t>EXERCISE: ESTIMATE YOUR COUNTRY’S NEED FOR TB DIAGNOSTICS</a:t>
            </a:r>
          </a:p>
        </p:txBody>
      </p:sp>
      <p:sp>
        <p:nvSpPr>
          <p:cNvPr id="4" name="Rectangle 3"/>
          <p:cNvSpPr/>
          <p:nvPr/>
        </p:nvSpPr>
        <p:spPr>
          <a:xfrm>
            <a:off x="816209" y="1954756"/>
            <a:ext cx="3972475" cy="4503797"/>
          </a:xfrm>
          <a:prstGeom prst="rect">
            <a:avLst/>
          </a:prstGeom>
        </p:spPr>
        <p:txBody>
          <a:bodyPr wrap="square" lIns="0" tIns="0" rIns="0" bIns="0">
            <a:spAutoFit/>
          </a:bodyPr>
          <a:lstStyle/>
          <a:p>
            <a:pPr>
              <a:lnSpc>
                <a:spcPct val="85000"/>
              </a:lnSpc>
              <a:spcBef>
                <a:spcPts val="1098"/>
              </a:spcBef>
              <a:spcAft>
                <a:spcPts val="600"/>
              </a:spcAft>
              <a:buNone/>
            </a:pPr>
            <a:r>
              <a:rPr lang="en-GB" sz="2000" b="1" dirty="0">
                <a:solidFill>
                  <a:schemeClr val="tx1">
                    <a:lumMod val="65000"/>
                    <a:lumOff val="35000"/>
                  </a:schemeClr>
                </a:solidFill>
                <a:latin typeface="Trebuchet MS" charset="0"/>
                <a:ea typeface="Trebuchet MS" charset="0"/>
                <a:cs typeface="Trebuchet MS" charset="0"/>
              </a:rPr>
              <a:t>Purpose</a:t>
            </a:r>
          </a:p>
          <a:p>
            <a:pPr marL="390017" indent="-390017" defTabSz="1041632">
              <a:lnSpc>
                <a:spcPct val="85000"/>
              </a:lnSpc>
              <a:spcBef>
                <a:spcPts val="1098"/>
              </a:spcBef>
              <a:spcAft>
                <a:spcPts val="600"/>
              </a:spcAft>
              <a:buClr>
                <a:srgbClr val="DC1F26"/>
              </a:buClr>
              <a:buFont typeface="Wingdings" charset="2"/>
              <a:buChar char="§"/>
              <a:defRPr/>
            </a:pPr>
            <a:r>
              <a:rPr lang="en-GB" altLang="en-US" sz="2000" kern="0" dirty="0">
                <a:solidFill>
                  <a:schemeClr val="tx1">
                    <a:lumMod val="65000"/>
                    <a:lumOff val="35000"/>
                  </a:schemeClr>
                </a:solidFill>
                <a:latin typeface="Trebuchet MS" charset="0"/>
                <a:ea typeface="Trebuchet MS" charset="0"/>
                <a:cs typeface="Trebuchet MS" charset="0"/>
              </a:rPr>
              <a:t>To understand the GLI planning tool and how to calculate estimated numbers of tests and facilities for each </a:t>
            </a:r>
            <a:r>
              <a:rPr lang="en-GB" altLang="en-US" sz="2000" kern="0" dirty="0" smtClean="0">
                <a:solidFill>
                  <a:schemeClr val="tx1">
                    <a:lumMod val="65000"/>
                    <a:lumOff val="35000"/>
                  </a:schemeClr>
                </a:solidFill>
                <a:latin typeface="Trebuchet MS" charset="0"/>
                <a:ea typeface="Trebuchet MS" charset="0"/>
                <a:cs typeface="Trebuchet MS" charset="0"/>
              </a:rPr>
              <a:t>technology </a:t>
            </a:r>
            <a:endParaRPr lang="en-GB" sz="2000" dirty="0">
              <a:solidFill>
                <a:schemeClr val="tx1">
                  <a:lumMod val="65000"/>
                  <a:lumOff val="35000"/>
                </a:schemeClr>
              </a:solidFill>
              <a:latin typeface="Trebuchet MS" charset="0"/>
              <a:ea typeface="Trebuchet MS" charset="0"/>
              <a:cs typeface="Trebuchet MS" charset="0"/>
            </a:endParaRPr>
          </a:p>
          <a:p>
            <a:pPr>
              <a:lnSpc>
                <a:spcPct val="85000"/>
              </a:lnSpc>
              <a:spcBef>
                <a:spcPts val="1098"/>
              </a:spcBef>
              <a:spcAft>
                <a:spcPts val="600"/>
              </a:spcAft>
              <a:buNone/>
            </a:pPr>
            <a:endParaRPr lang="en-GB" sz="2000" b="1" dirty="0" smtClean="0">
              <a:solidFill>
                <a:schemeClr val="tx1">
                  <a:lumMod val="65000"/>
                  <a:lumOff val="35000"/>
                </a:schemeClr>
              </a:solidFill>
              <a:latin typeface="Trebuchet MS" charset="0"/>
              <a:ea typeface="Trebuchet MS" charset="0"/>
              <a:cs typeface="Trebuchet MS" charset="0"/>
            </a:endParaRPr>
          </a:p>
          <a:p>
            <a:pPr>
              <a:lnSpc>
                <a:spcPct val="85000"/>
              </a:lnSpc>
              <a:spcBef>
                <a:spcPts val="1098"/>
              </a:spcBef>
              <a:spcAft>
                <a:spcPts val="600"/>
              </a:spcAft>
              <a:buNone/>
            </a:pPr>
            <a:r>
              <a:rPr lang="en-GB" sz="2000" b="1" dirty="0" smtClean="0">
                <a:solidFill>
                  <a:schemeClr val="tx1">
                    <a:lumMod val="65000"/>
                    <a:lumOff val="35000"/>
                  </a:schemeClr>
                </a:solidFill>
                <a:latin typeface="Trebuchet MS" charset="0"/>
                <a:ea typeface="Trebuchet MS" charset="0"/>
                <a:cs typeface="Trebuchet MS" charset="0"/>
              </a:rPr>
              <a:t>Total </a:t>
            </a:r>
            <a:r>
              <a:rPr lang="en-GB" sz="2000" b="1" dirty="0">
                <a:solidFill>
                  <a:schemeClr val="tx1">
                    <a:lumMod val="65000"/>
                    <a:lumOff val="35000"/>
                  </a:schemeClr>
                </a:solidFill>
                <a:latin typeface="Trebuchet MS" charset="0"/>
                <a:ea typeface="Trebuchet MS" charset="0"/>
                <a:cs typeface="Trebuchet MS" charset="0"/>
              </a:rPr>
              <a:t>time</a:t>
            </a:r>
          </a:p>
          <a:p>
            <a:pPr marL="388800" indent="-388800">
              <a:spcBef>
                <a:spcPts val="1098"/>
              </a:spcBef>
              <a:spcAft>
                <a:spcPts val="600"/>
              </a:spcAft>
              <a:buClr>
                <a:srgbClr val="DC1F26"/>
              </a:buClr>
              <a:buFont typeface="Wingdings" charset="2"/>
              <a:buChar char="§"/>
            </a:pPr>
            <a:r>
              <a:rPr lang="en-GB" sz="2000" dirty="0">
                <a:solidFill>
                  <a:schemeClr val="tx1">
                    <a:lumMod val="65000"/>
                    <a:lumOff val="35000"/>
                  </a:schemeClr>
                </a:solidFill>
                <a:latin typeface="Trebuchet MS" charset="0"/>
                <a:ea typeface="Trebuchet MS" charset="0"/>
                <a:cs typeface="Trebuchet MS" charset="0"/>
              </a:rPr>
              <a:t>5</a:t>
            </a:r>
            <a:r>
              <a:rPr lang="en-GB" sz="2000" smtClean="0">
                <a:solidFill>
                  <a:schemeClr val="tx1">
                    <a:lumMod val="65000"/>
                    <a:lumOff val="35000"/>
                  </a:schemeClr>
                </a:solidFill>
                <a:latin typeface="Trebuchet MS" charset="0"/>
                <a:ea typeface="Trebuchet MS" charset="0"/>
                <a:cs typeface="Trebuchet MS" charset="0"/>
              </a:rPr>
              <a:t>0 </a:t>
            </a:r>
            <a:r>
              <a:rPr lang="en-GB" sz="2000" dirty="0">
                <a:solidFill>
                  <a:schemeClr val="tx1">
                    <a:lumMod val="65000"/>
                    <a:lumOff val="35000"/>
                  </a:schemeClr>
                </a:solidFill>
                <a:latin typeface="Trebuchet MS" charset="0"/>
                <a:ea typeface="Trebuchet MS" charset="0"/>
                <a:cs typeface="Trebuchet MS" charset="0"/>
              </a:rPr>
              <a:t>minutes – </a:t>
            </a:r>
            <a:r>
              <a:rPr lang="en-GB" sz="2000">
                <a:solidFill>
                  <a:schemeClr val="tx1">
                    <a:lumMod val="65000"/>
                    <a:lumOff val="35000"/>
                  </a:schemeClr>
                </a:solidFill>
                <a:latin typeface="Trebuchet MS" charset="0"/>
                <a:ea typeface="Trebuchet MS" charset="0"/>
                <a:cs typeface="Trebuchet MS" charset="0"/>
              </a:rPr>
              <a:t>about </a:t>
            </a:r>
            <a:r>
              <a:rPr lang="en-GB" sz="2000" dirty="0">
                <a:solidFill>
                  <a:schemeClr val="tx1">
                    <a:lumMod val="65000"/>
                    <a:lumOff val="35000"/>
                  </a:schemeClr>
                </a:solidFill>
                <a:latin typeface="Trebuchet MS" charset="0"/>
                <a:ea typeface="Trebuchet MS" charset="0"/>
                <a:cs typeface="Trebuchet MS" charset="0"/>
              </a:rPr>
              <a:t>3</a:t>
            </a:r>
            <a:r>
              <a:rPr lang="en-GB" sz="2000" smtClean="0">
                <a:solidFill>
                  <a:schemeClr val="tx1">
                    <a:lumMod val="65000"/>
                    <a:lumOff val="35000"/>
                  </a:schemeClr>
                </a:solidFill>
                <a:latin typeface="Trebuchet MS" charset="0"/>
                <a:ea typeface="Trebuchet MS" charset="0"/>
                <a:cs typeface="Trebuchet MS" charset="0"/>
              </a:rPr>
              <a:t>0 </a:t>
            </a:r>
            <a:r>
              <a:rPr lang="en-GB" sz="2000" dirty="0">
                <a:solidFill>
                  <a:schemeClr val="tx1">
                    <a:lumMod val="65000"/>
                    <a:lumOff val="35000"/>
                  </a:schemeClr>
                </a:solidFill>
                <a:latin typeface="Trebuchet MS" charset="0"/>
                <a:ea typeface="Trebuchet MS" charset="0"/>
                <a:cs typeface="Trebuchet MS" charset="0"/>
              </a:rPr>
              <a:t>minutes discussion in small groups, </a:t>
            </a:r>
            <a:r>
              <a:rPr lang="en-GB" sz="2000" dirty="0" smtClean="0">
                <a:solidFill>
                  <a:schemeClr val="tx1">
                    <a:lumMod val="65000"/>
                    <a:lumOff val="35000"/>
                  </a:schemeClr>
                </a:solidFill>
                <a:latin typeface="Trebuchet MS" charset="0"/>
                <a:ea typeface="Trebuchet MS" charset="0"/>
                <a:cs typeface="Trebuchet MS" charset="0"/>
              </a:rPr>
              <a:t>10 </a:t>
            </a:r>
            <a:r>
              <a:rPr lang="en-GB" sz="2000" dirty="0">
                <a:solidFill>
                  <a:schemeClr val="tx1">
                    <a:lumMod val="65000"/>
                    <a:lumOff val="35000"/>
                  </a:schemeClr>
                </a:solidFill>
                <a:latin typeface="Trebuchet MS" charset="0"/>
                <a:ea typeface="Trebuchet MS" charset="0"/>
                <a:cs typeface="Trebuchet MS" charset="0"/>
              </a:rPr>
              <a:t>minutes to report back to the large group, </a:t>
            </a:r>
            <a:r>
              <a:rPr lang="en-GB" sz="2000" dirty="0" smtClean="0">
                <a:solidFill>
                  <a:schemeClr val="tx1">
                    <a:lumMod val="65000"/>
                    <a:lumOff val="35000"/>
                  </a:schemeClr>
                </a:solidFill>
                <a:latin typeface="Trebuchet MS" charset="0"/>
                <a:ea typeface="Trebuchet MS" charset="0"/>
                <a:cs typeface="Trebuchet MS" charset="0"/>
              </a:rPr>
              <a:t>10 </a:t>
            </a:r>
            <a:r>
              <a:rPr lang="en-GB" sz="2000" dirty="0">
                <a:solidFill>
                  <a:schemeClr val="tx1">
                    <a:lumMod val="65000"/>
                    <a:lumOff val="35000"/>
                  </a:schemeClr>
                </a:solidFill>
                <a:latin typeface="Trebuchet MS" charset="0"/>
                <a:ea typeface="Trebuchet MS" charset="0"/>
                <a:cs typeface="Trebuchet MS" charset="0"/>
              </a:rPr>
              <a:t>minutes group </a:t>
            </a:r>
            <a:r>
              <a:rPr lang="en-GB" sz="2000" dirty="0" smtClean="0">
                <a:solidFill>
                  <a:schemeClr val="tx1">
                    <a:lumMod val="65000"/>
                    <a:lumOff val="35000"/>
                  </a:schemeClr>
                </a:solidFill>
                <a:latin typeface="Trebuchet MS" charset="0"/>
                <a:ea typeface="Trebuchet MS" charset="0"/>
                <a:cs typeface="Trebuchet MS" charset="0"/>
              </a:rPr>
              <a:t>discussions</a:t>
            </a:r>
            <a:endParaRPr lang="en-GB" sz="2000" dirty="0">
              <a:solidFill>
                <a:schemeClr val="tx1">
                  <a:lumMod val="65000"/>
                  <a:lumOff val="35000"/>
                </a:schemeClr>
              </a:solidFill>
              <a:latin typeface="Trebuchet MS" charset="0"/>
              <a:ea typeface="Trebuchet MS" charset="0"/>
              <a:cs typeface="Trebuchet MS" charset="0"/>
            </a:endParaRPr>
          </a:p>
        </p:txBody>
      </p:sp>
      <p:sp>
        <p:nvSpPr>
          <p:cNvPr id="5" name="Rectangle 4"/>
          <p:cNvSpPr/>
          <p:nvPr/>
        </p:nvSpPr>
        <p:spPr>
          <a:xfrm>
            <a:off x="5022850" y="1954756"/>
            <a:ext cx="4329805" cy="4616648"/>
          </a:xfrm>
          <a:prstGeom prst="rect">
            <a:avLst/>
          </a:prstGeom>
        </p:spPr>
        <p:txBody>
          <a:bodyPr wrap="square" lIns="0" tIns="0" rIns="0" bIns="0">
            <a:spAutoFit/>
          </a:bodyPr>
          <a:lstStyle/>
          <a:p>
            <a:pPr defTabSz="1041632">
              <a:lnSpc>
                <a:spcPct val="85000"/>
              </a:lnSpc>
              <a:spcBef>
                <a:spcPts val="1098"/>
              </a:spcBef>
              <a:spcAft>
                <a:spcPts val="600"/>
              </a:spcAft>
              <a:buNone/>
              <a:defRPr/>
            </a:pPr>
            <a:r>
              <a:rPr lang="en-US" sz="2000" b="1" dirty="0">
                <a:solidFill>
                  <a:schemeClr val="tx1">
                    <a:lumMod val="65000"/>
                    <a:lumOff val="35000"/>
                  </a:schemeClr>
                </a:solidFill>
                <a:latin typeface="Trebuchet MS" charset="0"/>
                <a:ea typeface="Trebuchet MS" charset="0"/>
                <a:cs typeface="Trebuchet MS" charset="0"/>
              </a:rPr>
              <a:t>Process</a:t>
            </a:r>
          </a:p>
          <a:p>
            <a:pPr marL="390017" indent="-390017" defTabSz="1041632">
              <a:lnSpc>
                <a:spcPct val="85000"/>
              </a:lnSpc>
              <a:spcBef>
                <a:spcPts val="600"/>
              </a:spcBef>
              <a:spcAft>
                <a:spcPts val="600"/>
              </a:spcAft>
              <a:buClr>
                <a:srgbClr val="DC1F26"/>
              </a:buClr>
              <a:buFont typeface="Wingdings" charset="2"/>
              <a:buChar char="§"/>
              <a:defRPr/>
            </a:pPr>
            <a:r>
              <a:rPr lang="en-US" altLang="en-US" sz="2000" kern="0" dirty="0">
                <a:solidFill>
                  <a:schemeClr val="tx1">
                    <a:lumMod val="65000"/>
                    <a:lumOff val="35000"/>
                  </a:schemeClr>
                </a:solidFill>
                <a:latin typeface="Trebuchet MS" charset="0"/>
                <a:ea typeface="Trebuchet MS" charset="0"/>
                <a:cs typeface="Trebuchet MS" charset="0"/>
              </a:rPr>
              <a:t>Calculation using Excel tool</a:t>
            </a:r>
          </a:p>
          <a:p>
            <a:pPr marL="390017" indent="-390017" defTabSz="1041632">
              <a:lnSpc>
                <a:spcPct val="85000"/>
              </a:lnSpc>
              <a:spcBef>
                <a:spcPts val="600"/>
              </a:spcBef>
              <a:spcAft>
                <a:spcPts val="600"/>
              </a:spcAft>
              <a:buClr>
                <a:srgbClr val="DC1F26"/>
              </a:buClr>
              <a:buFont typeface="Wingdings" charset="2"/>
              <a:buChar char="§"/>
              <a:defRPr/>
            </a:pPr>
            <a:r>
              <a:rPr lang="en-US" altLang="en-US" sz="2000" kern="0" dirty="0">
                <a:solidFill>
                  <a:schemeClr val="tx1">
                    <a:lumMod val="65000"/>
                    <a:lumOff val="35000"/>
                  </a:schemeClr>
                </a:solidFill>
                <a:latin typeface="Trebuchet MS" charset="0"/>
                <a:ea typeface="Trebuchet MS" charset="0"/>
                <a:cs typeface="Trebuchet MS" charset="0"/>
              </a:rPr>
              <a:t>Compare calculated requirements for each technology with current capacity and planned changes to capacity as outlined in NSP/NTLSP</a:t>
            </a:r>
          </a:p>
          <a:p>
            <a:pPr marL="390017" indent="-390017" defTabSz="1041632">
              <a:lnSpc>
                <a:spcPct val="85000"/>
              </a:lnSpc>
              <a:spcBef>
                <a:spcPts val="600"/>
              </a:spcBef>
              <a:buClr>
                <a:srgbClr val="DC1F26"/>
              </a:buClr>
              <a:buFont typeface="Wingdings" charset="2"/>
              <a:buChar char="§"/>
              <a:defRPr/>
            </a:pPr>
            <a:r>
              <a:rPr lang="en-US" altLang="en-US" sz="2000" kern="0" dirty="0">
                <a:solidFill>
                  <a:schemeClr val="tx1">
                    <a:lumMod val="65000"/>
                    <a:lumOff val="35000"/>
                  </a:schemeClr>
                </a:solidFill>
                <a:latin typeface="Trebuchet MS" charset="0"/>
                <a:ea typeface="Trebuchet MS" charset="0"/>
                <a:cs typeface="Trebuchet MS" charset="0"/>
              </a:rPr>
              <a:t>If major differences, discuss:  </a:t>
            </a:r>
          </a:p>
          <a:p>
            <a:pPr marL="847217" lvl="2" indent="-390017" defTabSz="1041632">
              <a:lnSpc>
                <a:spcPct val="85000"/>
              </a:lnSpc>
              <a:spcBef>
                <a:spcPts val="600"/>
              </a:spcBef>
              <a:buClr>
                <a:srgbClr val="DC1F26"/>
              </a:buClr>
              <a:buFont typeface="Wingdings" charset="2"/>
              <a:buChar char="§"/>
              <a:defRPr/>
            </a:pPr>
            <a:r>
              <a:rPr lang="en-US" altLang="en-US" sz="2000" kern="0" dirty="0">
                <a:solidFill>
                  <a:schemeClr val="tx1">
                    <a:lumMod val="65000"/>
                    <a:lumOff val="35000"/>
                  </a:schemeClr>
                </a:solidFill>
                <a:latin typeface="Trebuchet MS" charset="0"/>
                <a:ea typeface="Trebuchet MS" charset="0"/>
                <a:cs typeface="Trebuchet MS" charset="0"/>
              </a:rPr>
              <a:t>Are discrepancies due to incorrect assumptions in the calculation? </a:t>
            </a:r>
          </a:p>
          <a:p>
            <a:pPr marL="847217" lvl="2" indent="-390017" defTabSz="1041632">
              <a:lnSpc>
                <a:spcPct val="85000"/>
              </a:lnSpc>
              <a:spcBef>
                <a:spcPts val="600"/>
              </a:spcBef>
              <a:buClr>
                <a:srgbClr val="DC1F26"/>
              </a:buClr>
              <a:buFont typeface="Wingdings" charset="2"/>
              <a:buChar char="§"/>
              <a:defRPr/>
            </a:pPr>
            <a:r>
              <a:rPr lang="en-US" altLang="en-US" sz="2000" kern="0" dirty="0">
                <a:solidFill>
                  <a:schemeClr val="tx1">
                    <a:lumMod val="65000"/>
                    <a:lumOff val="35000"/>
                  </a:schemeClr>
                </a:solidFill>
                <a:latin typeface="Trebuchet MS" charset="0"/>
                <a:ea typeface="Trebuchet MS" charset="0"/>
                <a:cs typeface="Trebuchet MS" charset="0"/>
              </a:rPr>
              <a:t>Does the planned capacity need re-considering? </a:t>
            </a:r>
          </a:p>
          <a:p>
            <a:pPr marL="847217" lvl="2" indent="-390017" defTabSz="1041632">
              <a:lnSpc>
                <a:spcPct val="85000"/>
              </a:lnSpc>
              <a:spcBef>
                <a:spcPts val="600"/>
              </a:spcBef>
              <a:buClr>
                <a:srgbClr val="DC1F26"/>
              </a:buClr>
              <a:buFont typeface="Wingdings" charset="2"/>
              <a:buChar char="§"/>
              <a:defRPr/>
            </a:pPr>
            <a:r>
              <a:rPr lang="en-US" altLang="en-US" sz="2000" kern="0" dirty="0">
                <a:solidFill>
                  <a:schemeClr val="tx1">
                    <a:lumMod val="65000"/>
                    <a:lumOff val="35000"/>
                  </a:schemeClr>
                </a:solidFill>
                <a:latin typeface="Trebuchet MS" charset="0"/>
                <a:ea typeface="Trebuchet MS" charset="0"/>
                <a:cs typeface="Trebuchet MS" charset="0"/>
              </a:rPr>
              <a:t>Are better data for some variables needed to provide a better model?</a:t>
            </a:r>
          </a:p>
        </p:txBody>
      </p:sp>
    </p:spTree>
    <p:extLst>
      <p:ext uri="{BB962C8B-B14F-4D97-AF65-F5344CB8AC3E}">
        <p14:creationId xmlns:p14="http://schemas.microsoft.com/office/powerpoint/2010/main" val="19297560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Content Placeholder 2"/>
          <p:cNvSpPr>
            <a:spLocks noGrp="1"/>
          </p:cNvSpPr>
          <p:nvPr>
            <p:ph idx="1"/>
          </p:nvPr>
        </p:nvSpPr>
        <p:spPr/>
        <p:txBody>
          <a:bodyPr/>
          <a:lstStyle/>
          <a:p>
            <a:r>
              <a:rPr altLang="en-US" sz="2000" dirty="0">
                <a:solidFill>
                  <a:schemeClr val="tx1">
                    <a:lumMod val="65000"/>
                    <a:lumOff val="35000"/>
                  </a:schemeClr>
                </a:solidFill>
              </a:rPr>
              <a:t>What is the End TB target for reduction in the number of TB deaths by 2020?</a:t>
            </a:r>
          </a:p>
          <a:p>
            <a:r>
              <a:rPr altLang="en-US" sz="2000" dirty="0" smtClean="0">
                <a:solidFill>
                  <a:schemeClr val="tx1">
                    <a:lumMod val="65000"/>
                    <a:lumOff val="35000"/>
                  </a:schemeClr>
                </a:solidFill>
              </a:rPr>
              <a:t>What </a:t>
            </a:r>
            <a:r>
              <a:rPr altLang="en-US" sz="2000" dirty="0">
                <a:solidFill>
                  <a:schemeClr val="tx1">
                    <a:lumMod val="65000"/>
                    <a:lumOff val="35000"/>
                  </a:schemeClr>
                </a:solidFill>
              </a:rPr>
              <a:t>are the key objectives for diagnostic services related to the End TB Strategy?</a:t>
            </a:r>
          </a:p>
          <a:p>
            <a:r>
              <a:rPr altLang="en-US" sz="2000" dirty="0" smtClean="0">
                <a:solidFill>
                  <a:schemeClr val="tx1">
                    <a:lumMod val="65000"/>
                    <a:lumOff val="35000"/>
                  </a:schemeClr>
                </a:solidFill>
              </a:rPr>
              <a:t>Countries </a:t>
            </a:r>
            <a:r>
              <a:rPr altLang="en-US" sz="2000" dirty="0">
                <a:solidFill>
                  <a:schemeClr val="tx1">
                    <a:lumMod val="65000"/>
                    <a:lumOff val="35000"/>
                  </a:schemeClr>
                </a:solidFill>
              </a:rPr>
              <a:t>should adopt all WHO-recommended diagnostics in their national algorithm. True or false?</a:t>
            </a:r>
          </a:p>
          <a:p>
            <a:r>
              <a:rPr altLang="en-US" sz="2000" dirty="0" smtClean="0">
                <a:solidFill>
                  <a:schemeClr val="tx1">
                    <a:lumMod val="65000"/>
                    <a:lumOff val="35000"/>
                  </a:schemeClr>
                </a:solidFill>
              </a:rPr>
              <a:t>Name </a:t>
            </a:r>
            <a:r>
              <a:rPr altLang="en-US" sz="2000" dirty="0">
                <a:solidFill>
                  <a:schemeClr val="tx1">
                    <a:lumMod val="65000"/>
                    <a:lumOff val="35000"/>
                  </a:schemeClr>
                </a:solidFill>
              </a:rPr>
              <a:t>two technologies that are NOT recommended by WHO for diagnosis of active </a:t>
            </a:r>
            <a:r>
              <a:rPr altLang="en-US" sz="2000" dirty="0" smtClean="0">
                <a:solidFill>
                  <a:schemeClr val="tx1">
                    <a:lumMod val="65000"/>
                    <a:lumOff val="35000"/>
                  </a:schemeClr>
                </a:solidFill>
              </a:rPr>
              <a:t>TB</a:t>
            </a:r>
            <a:r>
              <a:rPr lang="en-US" altLang="en-US" sz="2000" dirty="0" smtClean="0">
                <a:solidFill>
                  <a:schemeClr val="tx1">
                    <a:lumMod val="65000"/>
                    <a:lumOff val="35000"/>
                  </a:schemeClr>
                </a:solidFill>
              </a:rPr>
              <a:t>?</a:t>
            </a:r>
            <a:endParaRPr altLang="en-US" sz="2000" dirty="0">
              <a:solidFill>
                <a:schemeClr val="tx1">
                  <a:lumMod val="65000"/>
                  <a:lumOff val="35000"/>
                </a:schemeClr>
              </a:solidFill>
            </a:endParaRPr>
          </a:p>
          <a:p>
            <a:r>
              <a:rPr altLang="en-US" sz="2000" dirty="0" smtClean="0">
                <a:solidFill>
                  <a:schemeClr val="tx1">
                    <a:lumMod val="65000"/>
                    <a:lumOff val="35000"/>
                  </a:schemeClr>
                </a:solidFill>
              </a:rPr>
              <a:t>Describe </a:t>
            </a:r>
            <a:r>
              <a:rPr altLang="en-US" sz="2000" dirty="0">
                <a:solidFill>
                  <a:schemeClr val="tx1">
                    <a:lumMod val="65000"/>
                    <a:lumOff val="35000"/>
                  </a:schemeClr>
                </a:solidFill>
              </a:rPr>
              <a:t>specific process to be considered when adopting new diagnostics at country level</a:t>
            </a:r>
          </a:p>
          <a:p>
            <a:endParaRPr altLang="en-US" sz="2000" dirty="0">
              <a:solidFill>
                <a:schemeClr val="tx1">
                  <a:lumMod val="65000"/>
                  <a:lumOff val="35000"/>
                </a:schemeClr>
              </a:solidFill>
              <a:latin typeface="Arial" charset="0"/>
              <a:cs typeface="Arial" charset="0"/>
            </a:endParaRPr>
          </a:p>
        </p:txBody>
      </p:sp>
      <p:sp>
        <p:nvSpPr>
          <p:cNvPr id="2" name="Title 1"/>
          <p:cNvSpPr>
            <a:spLocks noGrp="1"/>
          </p:cNvSpPr>
          <p:nvPr>
            <p:ph type="title"/>
          </p:nvPr>
        </p:nvSpPr>
        <p:spPr/>
        <p:txBody>
          <a:bodyPr/>
          <a:lstStyle/>
          <a:p>
            <a:pPr>
              <a:defRPr/>
            </a:pPr>
            <a:r>
              <a:rPr lang="en-US" dirty="0" smtClean="0"/>
              <a:t>DISCUSSION QUESTIONS</a:t>
            </a:r>
            <a:endParaRPr lang="en-US" dirty="0"/>
          </a:p>
        </p:txBody>
      </p:sp>
    </p:spTree>
    <p:extLst>
      <p:ext uri="{BB962C8B-B14F-4D97-AF65-F5344CB8AC3E}">
        <p14:creationId xmlns:p14="http://schemas.microsoft.com/office/powerpoint/2010/main" val="146921000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Text Placeholder 2"/>
          <p:cNvSpPr>
            <a:spLocks noGrp="1"/>
          </p:cNvSpPr>
          <p:nvPr>
            <p:ph idx="1"/>
          </p:nvPr>
        </p:nvSpPr>
        <p:spPr/>
        <p:txBody>
          <a:bodyPr/>
          <a:lstStyle/>
          <a:p>
            <a:pPr marL="495214" indent="-376641" defTabSz="880574">
              <a:defRPr/>
            </a:pPr>
            <a:r>
              <a:rPr altLang="en-US" sz="2000" dirty="0">
                <a:solidFill>
                  <a:schemeClr val="tx1">
                    <a:lumMod val="65000"/>
                    <a:lumOff val="35000"/>
                  </a:schemeClr>
                </a:solidFill>
              </a:rPr>
              <a:t>Strengthening TB diagnostic networks and implementing new WHO-recommended technologies is essential to meet End TB </a:t>
            </a:r>
            <a:r>
              <a:rPr altLang="en-US" sz="2000" dirty="0" smtClean="0">
                <a:solidFill>
                  <a:schemeClr val="tx1">
                    <a:lumMod val="65000"/>
                    <a:lumOff val="35000"/>
                  </a:schemeClr>
                </a:solidFill>
              </a:rPr>
              <a:t>targets</a:t>
            </a:r>
            <a:endParaRPr lang="en-US" altLang="en-US" sz="2000" dirty="0" smtClean="0">
              <a:solidFill>
                <a:schemeClr val="tx1">
                  <a:lumMod val="65000"/>
                  <a:lumOff val="35000"/>
                </a:schemeClr>
              </a:solidFill>
            </a:endParaRPr>
          </a:p>
          <a:p>
            <a:pPr marL="495214" indent="-376641" defTabSz="880574">
              <a:defRPr/>
            </a:pPr>
            <a:r>
              <a:rPr altLang="en-US" sz="2000" dirty="0" smtClean="0">
                <a:solidFill>
                  <a:schemeClr val="tx1">
                    <a:lumMod val="65000"/>
                    <a:lumOff val="35000"/>
                  </a:schemeClr>
                </a:solidFill>
              </a:rPr>
              <a:t>Key </a:t>
            </a:r>
            <a:r>
              <a:rPr altLang="en-US" sz="2000" dirty="0">
                <a:solidFill>
                  <a:schemeClr val="tx1">
                    <a:lumMod val="65000"/>
                    <a:lumOff val="35000"/>
                  </a:schemeClr>
                </a:solidFill>
              </a:rPr>
              <a:t>objectives End TB Strategy: (1) increase access to detection of TB, (2) universal access to DST, (3) strengthened laboratory </a:t>
            </a:r>
            <a:r>
              <a:rPr altLang="en-US" sz="2000" dirty="0" smtClean="0">
                <a:solidFill>
                  <a:schemeClr val="tx1">
                    <a:lumMod val="65000"/>
                    <a:lumOff val="35000"/>
                  </a:schemeClr>
                </a:solidFill>
              </a:rPr>
              <a:t>services</a:t>
            </a:r>
            <a:endParaRPr lang="en-US" altLang="en-US" sz="2000" dirty="0" smtClean="0">
              <a:solidFill>
                <a:schemeClr val="tx1">
                  <a:lumMod val="65000"/>
                  <a:lumOff val="35000"/>
                </a:schemeClr>
              </a:solidFill>
            </a:endParaRPr>
          </a:p>
          <a:p>
            <a:pPr marL="495214" indent="-376641" defTabSz="880574">
              <a:defRPr/>
            </a:pPr>
            <a:r>
              <a:rPr altLang="en-US" sz="2000" dirty="0" smtClean="0">
                <a:solidFill>
                  <a:schemeClr val="tx1">
                    <a:lumMod val="65000"/>
                    <a:lumOff val="35000"/>
                  </a:schemeClr>
                </a:solidFill>
              </a:rPr>
              <a:t>Countries </a:t>
            </a:r>
            <a:r>
              <a:rPr altLang="en-US" sz="2000" dirty="0">
                <a:solidFill>
                  <a:schemeClr val="tx1">
                    <a:lumMod val="65000"/>
                    <a:lumOff val="35000"/>
                  </a:schemeClr>
                </a:solidFill>
              </a:rPr>
              <a:t>should determine their projected needs for different technologies within diagnostic network to meet End TB </a:t>
            </a:r>
            <a:r>
              <a:rPr altLang="en-US" sz="2000" dirty="0" smtClean="0">
                <a:solidFill>
                  <a:schemeClr val="tx1">
                    <a:lumMod val="65000"/>
                    <a:lumOff val="35000"/>
                  </a:schemeClr>
                </a:solidFill>
              </a:rPr>
              <a:t>targets</a:t>
            </a:r>
            <a:endParaRPr lang="en-US" altLang="en-US" sz="2000" dirty="0" smtClean="0">
              <a:solidFill>
                <a:schemeClr val="tx1">
                  <a:lumMod val="65000"/>
                  <a:lumOff val="35000"/>
                </a:schemeClr>
              </a:solidFill>
            </a:endParaRPr>
          </a:p>
          <a:p>
            <a:pPr marL="495214" indent="-376641" defTabSz="880574">
              <a:defRPr/>
            </a:pPr>
            <a:r>
              <a:rPr altLang="en-US" sz="2000" dirty="0" smtClean="0">
                <a:solidFill>
                  <a:schemeClr val="tx1">
                    <a:lumMod val="65000"/>
                    <a:lumOff val="35000"/>
                  </a:schemeClr>
                </a:solidFill>
              </a:rPr>
              <a:t>Countries </a:t>
            </a:r>
            <a:r>
              <a:rPr altLang="en-US" sz="2000" dirty="0">
                <a:solidFill>
                  <a:schemeClr val="tx1">
                    <a:lumMod val="65000"/>
                    <a:lumOff val="35000"/>
                  </a:schemeClr>
                </a:solidFill>
              </a:rPr>
              <a:t>should establish a mechanism for review and uptake of new WHO policies and guidelines</a:t>
            </a:r>
          </a:p>
        </p:txBody>
      </p:sp>
      <p:sp>
        <p:nvSpPr>
          <p:cNvPr id="2" name="Title 1"/>
          <p:cNvSpPr>
            <a:spLocks noGrp="1"/>
          </p:cNvSpPr>
          <p:nvPr>
            <p:ph type="title"/>
          </p:nvPr>
        </p:nvSpPr>
        <p:spPr/>
        <p:txBody>
          <a:bodyPr/>
          <a:lstStyle/>
          <a:p>
            <a:pPr>
              <a:defRPr/>
            </a:pPr>
            <a:r>
              <a:rPr lang="en-US" dirty="0" smtClean="0"/>
              <a:t>KEY MESSAGES</a:t>
            </a:r>
            <a:endParaRPr lang="en-US" dirty="0"/>
          </a:p>
        </p:txBody>
      </p:sp>
    </p:spTree>
    <p:extLst>
      <p:ext uri="{BB962C8B-B14F-4D97-AF65-F5344CB8AC3E}">
        <p14:creationId xmlns:p14="http://schemas.microsoft.com/office/powerpoint/2010/main" val="52392679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12"/>
          <p:cNvSpPr/>
          <p:nvPr/>
        </p:nvSpPr>
        <p:spPr>
          <a:xfrm>
            <a:off x="1218715" y="2146203"/>
            <a:ext cx="7606681" cy="4124342"/>
          </a:xfrm>
          <a:custGeom>
            <a:avLst/>
            <a:gdLst>
              <a:gd name="connsiteX0" fmla="*/ 0 w 7606681"/>
              <a:gd name="connsiteY0" fmla="*/ 1755 h 4124342"/>
              <a:gd name="connsiteX1" fmla="*/ 1843694 w 7606681"/>
              <a:gd name="connsiteY1" fmla="*/ 1755 h 4124342"/>
              <a:gd name="connsiteX2" fmla="*/ 1843694 w 7606681"/>
              <a:gd name="connsiteY2" fmla="*/ 2063925 h 4124342"/>
              <a:gd name="connsiteX3" fmla="*/ 0 w 7606681"/>
              <a:gd name="connsiteY3" fmla="*/ 2063925 h 4124342"/>
              <a:gd name="connsiteX4" fmla="*/ 3841992 w 7606681"/>
              <a:gd name="connsiteY4" fmla="*/ 1 h 4124342"/>
              <a:gd name="connsiteX5" fmla="*/ 5685686 w 7606681"/>
              <a:gd name="connsiteY5" fmla="*/ 1 h 4124342"/>
              <a:gd name="connsiteX6" fmla="*/ 5685686 w 7606681"/>
              <a:gd name="connsiteY6" fmla="*/ 4124342 h 4124342"/>
              <a:gd name="connsiteX7" fmla="*/ 3841992 w 7606681"/>
              <a:gd name="connsiteY7" fmla="*/ 4124342 h 4124342"/>
              <a:gd name="connsiteX8" fmla="*/ 5762987 w 7606681"/>
              <a:gd name="connsiteY8" fmla="*/ 0 h 4124342"/>
              <a:gd name="connsiteX9" fmla="*/ 7606681 w 7606681"/>
              <a:gd name="connsiteY9" fmla="*/ 0 h 4124342"/>
              <a:gd name="connsiteX10" fmla="*/ 7606681 w 7606681"/>
              <a:gd name="connsiteY10" fmla="*/ 2062170 h 4124342"/>
              <a:gd name="connsiteX11" fmla="*/ 5762987 w 7606681"/>
              <a:gd name="connsiteY11" fmla="*/ 2062170 h 4124342"/>
              <a:gd name="connsiteX12" fmla="*/ 1920996 w 7606681"/>
              <a:gd name="connsiteY12" fmla="*/ 0 h 4124342"/>
              <a:gd name="connsiteX13" fmla="*/ 3764690 w 7606681"/>
              <a:gd name="connsiteY13" fmla="*/ 0 h 4124342"/>
              <a:gd name="connsiteX14" fmla="*/ 3764690 w 7606681"/>
              <a:gd name="connsiteY14" fmla="*/ 3197829 h 4124342"/>
              <a:gd name="connsiteX15" fmla="*/ 1920996 w 7606681"/>
              <a:gd name="connsiteY15" fmla="*/ 3197829 h 412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06681" h="4124342">
                <a:moveTo>
                  <a:pt x="0" y="1755"/>
                </a:moveTo>
                <a:lnTo>
                  <a:pt x="1843694" y="1755"/>
                </a:lnTo>
                <a:lnTo>
                  <a:pt x="1843694" y="2063925"/>
                </a:lnTo>
                <a:lnTo>
                  <a:pt x="0" y="2063925"/>
                </a:lnTo>
                <a:close/>
                <a:moveTo>
                  <a:pt x="3841992" y="1"/>
                </a:moveTo>
                <a:lnTo>
                  <a:pt x="5685686" y="1"/>
                </a:lnTo>
                <a:lnTo>
                  <a:pt x="5685686" y="4124342"/>
                </a:lnTo>
                <a:lnTo>
                  <a:pt x="3841992" y="4124342"/>
                </a:lnTo>
                <a:close/>
                <a:moveTo>
                  <a:pt x="5762987" y="0"/>
                </a:moveTo>
                <a:lnTo>
                  <a:pt x="7606681" y="0"/>
                </a:lnTo>
                <a:lnTo>
                  <a:pt x="7606681" y="2062170"/>
                </a:lnTo>
                <a:lnTo>
                  <a:pt x="5762987" y="2062170"/>
                </a:lnTo>
                <a:close/>
                <a:moveTo>
                  <a:pt x="1920996" y="0"/>
                </a:moveTo>
                <a:lnTo>
                  <a:pt x="3764690" y="0"/>
                </a:lnTo>
                <a:lnTo>
                  <a:pt x="3764690" y="3197829"/>
                </a:lnTo>
                <a:lnTo>
                  <a:pt x="1920996" y="3197829"/>
                </a:lnTo>
                <a:close/>
              </a:path>
            </a:pathLst>
          </a:custGeom>
          <a:blipFill dpi="0" rotWithShape="1">
            <a:blip r:embed="rId2">
              <a:alphaModFix amt="7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p:cNvSpPr>
            <a:spLocks noGrp="1"/>
          </p:cNvSpPr>
          <p:nvPr>
            <p:ph type="sldNum" sz="quarter" idx="12"/>
          </p:nvPr>
        </p:nvSpPr>
        <p:spPr/>
        <p:txBody>
          <a:bodyPr/>
          <a:lstStyle/>
          <a:p>
            <a:fld id="{E2C4D301-A70E-3E43-AE0A-9757AD428F12}" type="slidenum">
              <a:rPr lang="en-US" smtClean="0"/>
              <a:t>43</a:t>
            </a:fld>
            <a:endParaRPr lang="en-US"/>
          </a:p>
        </p:txBody>
      </p:sp>
      <p:sp>
        <p:nvSpPr>
          <p:cNvPr id="4" name="Rectangle 3"/>
          <p:cNvSpPr/>
          <p:nvPr/>
        </p:nvSpPr>
        <p:spPr>
          <a:xfrm>
            <a:off x="6981703" y="4726636"/>
            <a:ext cx="2735449" cy="369332"/>
          </a:xfrm>
          <a:prstGeom prst="rect">
            <a:avLst/>
          </a:prstGeom>
        </p:spPr>
        <p:txBody>
          <a:bodyPr wrap="square" lIns="0" tIns="0" rIns="0" bIns="0">
            <a:spAutoFit/>
          </a:bodyPr>
          <a:lstStyle/>
          <a:p>
            <a:pPr>
              <a:buClr>
                <a:srgbClr val="DC1F26"/>
              </a:buClr>
              <a:defRPr/>
            </a:pPr>
            <a:r>
              <a:rPr lang="en-US" altLang="en-US" sz="2400" b="1" i="1" dirty="0" smtClean="0">
                <a:latin typeface="Trebuchet MS" charset="0"/>
                <a:ea typeface="Trebuchet MS" charset="0"/>
                <a:cs typeface="Trebuchet MS" charset="0"/>
              </a:rPr>
              <a:t>THANK YOU</a:t>
            </a:r>
          </a:p>
        </p:txBody>
      </p:sp>
      <p:sp>
        <p:nvSpPr>
          <p:cNvPr id="6" name="Rectangle 5"/>
          <p:cNvSpPr/>
          <p:nvPr/>
        </p:nvSpPr>
        <p:spPr>
          <a:xfrm>
            <a:off x="6981703" y="4409064"/>
            <a:ext cx="1338208" cy="106491"/>
          </a:xfrm>
          <a:prstGeom prst="rect">
            <a:avLst/>
          </a:prstGeom>
          <a:solidFill>
            <a:srgbClr val="5BBF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8715" y="599770"/>
            <a:ext cx="1843694" cy="1401393"/>
          </a:xfrm>
          <a:prstGeom prst="rect">
            <a:avLst/>
          </a:prstGeom>
        </p:spPr>
      </p:pic>
      <p:sp>
        <p:nvSpPr>
          <p:cNvPr id="2" name="TextBox 1"/>
          <p:cNvSpPr txBox="1"/>
          <p:nvPr/>
        </p:nvSpPr>
        <p:spPr>
          <a:xfrm>
            <a:off x="2356934" y="4208374"/>
            <a:ext cx="813043" cy="246221"/>
          </a:xfrm>
          <a:prstGeom prst="rect">
            <a:avLst/>
          </a:prstGeom>
          <a:noFill/>
        </p:spPr>
        <p:txBody>
          <a:bodyPr wrap="none" rtlCol="0">
            <a:spAutoFit/>
          </a:bodyPr>
          <a:lstStyle/>
          <a:p>
            <a:r>
              <a:rPr lang="en-US" sz="1000" dirty="0" smtClean="0">
                <a:solidFill>
                  <a:schemeClr val="tx1">
                    <a:lumMod val="65000"/>
                    <a:lumOff val="35000"/>
                  </a:schemeClr>
                </a:solidFill>
              </a:rPr>
              <a:t>© </a:t>
            </a:r>
            <a:r>
              <a:rPr lang="en-US" sz="1000" dirty="0">
                <a:solidFill>
                  <a:schemeClr val="tx1">
                    <a:lumMod val="65000"/>
                    <a:lumOff val="35000"/>
                  </a:schemeClr>
                </a:solidFill>
              </a:rPr>
              <a:t>John Rae </a:t>
            </a:r>
            <a:endParaRPr lang="en-GB" sz="1000" dirty="0">
              <a:solidFill>
                <a:schemeClr val="tx1">
                  <a:lumMod val="65000"/>
                  <a:lumOff val="35000"/>
                </a:schemeClr>
              </a:solidFill>
            </a:endParaRPr>
          </a:p>
        </p:txBody>
      </p:sp>
    </p:spTree>
    <p:extLst>
      <p:ext uri="{BB962C8B-B14F-4D97-AF65-F5344CB8AC3E}">
        <p14:creationId xmlns:p14="http://schemas.microsoft.com/office/powerpoint/2010/main" val="127349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ppt_x"/>
                                          </p:val>
                                        </p:tav>
                                        <p:tav tm="100000">
                                          <p:val>
                                            <p:strVal val="#ppt_x"/>
                                          </p:val>
                                        </p:tav>
                                      </p:tavLst>
                                    </p:anim>
                                    <p:anim calcmode="lin" valueType="num">
                                      <p:cBhvr additive="base">
                                        <p:cTn id="14" dur="10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dirty="0" smtClean="0"/>
              <a:t>REGIONAL / NATIONAL TB STATISTICS</a:t>
            </a:r>
            <a:endParaRPr lang="en-US" dirty="0"/>
          </a:p>
        </p:txBody>
      </p:sp>
      <p:sp>
        <p:nvSpPr>
          <p:cNvPr id="7" name="Rectangle 6"/>
          <p:cNvSpPr/>
          <p:nvPr/>
        </p:nvSpPr>
        <p:spPr>
          <a:xfrm>
            <a:off x="1752600" y="1695052"/>
            <a:ext cx="5689600" cy="387748"/>
          </a:xfrm>
          <a:prstGeom prst="rect">
            <a:avLst/>
          </a:prstGeom>
          <a:solidFill>
            <a:srgbClr val="5BBFB4"/>
          </a:solidFill>
          <a:ln>
            <a:solidFill>
              <a:srgbClr val="AEDA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925316" y="1673483"/>
            <a:ext cx="6190416" cy="430887"/>
          </a:xfrm>
          <a:prstGeom prst="rect">
            <a:avLst/>
          </a:prstGeom>
          <a:noFill/>
        </p:spPr>
        <p:txBody>
          <a:bodyPr wrap="square" rtlCol="0">
            <a:spAutoFit/>
          </a:bodyPr>
          <a:lstStyle/>
          <a:p>
            <a:r>
              <a:rPr lang="en-US" altLang="en-US" sz="1100" dirty="0">
                <a:solidFill>
                  <a:schemeClr val="bg1"/>
                </a:solidFill>
                <a:ea typeface="Calibri" charset="0"/>
                <a:cs typeface="Calibri" charset="0"/>
              </a:rPr>
              <a:t>Consider addition of appropriate regional and/or national TB statistics:</a:t>
            </a:r>
          </a:p>
          <a:p>
            <a:r>
              <a:rPr lang="en-US" altLang="en-US" sz="1100" u="sng" dirty="0">
                <a:solidFill>
                  <a:schemeClr val="bg1"/>
                </a:solidFill>
                <a:ea typeface="Calibri" charset="0"/>
                <a:cs typeface="Calibri" charset="0"/>
              </a:rPr>
              <a:t>http://www.who.int/tb/country/data/profiles/en</a:t>
            </a:r>
            <a:r>
              <a:rPr lang="en-US" altLang="en-US" sz="1100" u="sng" dirty="0" smtClean="0">
                <a:solidFill>
                  <a:schemeClr val="bg1"/>
                </a:solidFill>
                <a:ea typeface="Calibri" charset="0"/>
                <a:cs typeface="Calibri" charset="0"/>
              </a:rPr>
              <a:t>/</a:t>
            </a:r>
            <a:endParaRPr lang="en-US" altLang="en-US" sz="1100" u="sng" dirty="0">
              <a:solidFill>
                <a:schemeClr val="bg1"/>
              </a:solidFill>
              <a:ea typeface="Calibri" charset="0"/>
              <a:cs typeface="Calibri"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4913" y="1534160"/>
            <a:ext cx="680400" cy="680470"/>
          </a:xfrm>
          <a:prstGeom prst="rect">
            <a:avLst/>
          </a:prstGeom>
        </p:spPr>
      </p:pic>
    </p:spTree>
    <p:extLst>
      <p:ext uri="{BB962C8B-B14F-4D97-AF65-F5344CB8AC3E}">
        <p14:creationId xmlns:p14="http://schemas.microsoft.com/office/powerpoint/2010/main" val="12095681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8083" y="889423"/>
            <a:ext cx="7760661" cy="1013130"/>
          </a:xfrm>
        </p:spPr>
        <p:txBody>
          <a:bodyPr>
            <a:noAutofit/>
          </a:bodyPr>
          <a:lstStyle/>
          <a:p>
            <a:pPr>
              <a:defRPr/>
            </a:pPr>
            <a:r>
              <a:rPr lang="en-US" dirty="0" smtClean="0"/>
              <a:t>GLOBAL PROGRESS AND CHALLENGES IN TB CARE</a:t>
            </a:r>
            <a:endParaRPr lang="en-US" dirty="0"/>
          </a:p>
        </p:txBody>
      </p:sp>
      <p:sp>
        <p:nvSpPr>
          <p:cNvPr id="22531" name="Content Placeholder 2"/>
          <p:cNvSpPr>
            <a:spLocks noGrp="1"/>
          </p:cNvSpPr>
          <p:nvPr>
            <p:ph sz="quarter" idx="4294967295"/>
          </p:nvPr>
        </p:nvSpPr>
        <p:spPr>
          <a:xfrm>
            <a:off x="1058082" y="2817314"/>
            <a:ext cx="7760661" cy="4490207"/>
          </a:xfrm>
          <a:prstGeom prst="rect">
            <a:avLst/>
          </a:prstGeom>
        </p:spPr>
        <p:txBody>
          <a:bodyPr/>
          <a:lstStyle/>
          <a:p>
            <a:r>
              <a:rPr lang="en-US" sz="2000" dirty="0" smtClean="0">
                <a:solidFill>
                  <a:schemeClr val="tx1">
                    <a:lumMod val="65000"/>
                    <a:lumOff val="35000"/>
                  </a:schemeClr>
                </a:solidFill>
              </a:rPr>
              <a:t>Globally</a:t>
            </a:r>
            <a:r>
              <a:rPr lang="en-US" sz="2000" dirty="0">
                <a:solidFill>
                  <a:schemeClr val="tx1">
                    <a:lumMod val="65000"/>
                    <a:lumOff val="35000"/>
                  </a:schemeClr>
                </a:solidFill>
              </a:rPr>
              <a:t>, the absolute number of TB deaths among </a:t>
            </a:r>
            <a:r>
              <a:rPr lang="en-US" sz="2000" dirty="0" smtClean="0">
                <a:solidFill>
                  <a:schemeClr val="tx1">
                    <a:lumMod val="65000"/>
                    <a:lumOff val="35000"/>
                  </a:schemeClr>
                </a:solidFill>
              </a:rPr>
              <a:t>HIV-negative </a:t>
            </a:r>
            <a:r>
              <a:rPr lang="en-US" sz="2000" dirty="0">
                <a:solidFill>
                  <a:schemeClr val="tx1">
                    <a:lumMod val="65000"/>
                    <a:lumOff val="35000"/>
                  </a:schemeClr>
                </a:solidFill>
              </a:rPr>
              <a:t>people has been falling since 2000, from 1.8 million in 2000 to 1.4 million in 2015 </a:t>
            </a:r>
          </a:p>
          <a:p>
            <a:r>
              <a:rPr lang="en-US" sz="2000" dirty="0" smtClean="0">
                <a:solidFill>
                  <a:schemeClr val="tx1">
                    <a:lumMod val="65000"/>
                    <a:lumOff val="35000"/>
                  </a:schemeClr>
                </a:solidFill>
              </a:rPr>
              <a:t>Between </a:t>
            </a:r>
            <a:r>
              <a:rPr lang="en-US" sz="2000" dirty="0">
                <a:solidFill>
                  <a:schemeClr val="tx1">
                    <a:lumMod val="65000"/>
                    <a:lumOff val="35000"/>
                  </a:schemeClr>
                </a:solidFill>
              </a:rPr>
              <a:t>2000 and 2015, TB treatment alone averted an estimated 39 million deaths among HIV-negative </a:t>
            </a:r>
            <a:r>
              <a:rPr lang="en-US" sz="2000" dirty="0" smtClean="0">
                <a:solidFill>
                  <a:schemeClr val="tx1">
                    <a:lumMod val="65000"/>
                    <a:lumOff val="35000"/>
                  </a:schemeClr>
                </a:solidFill>
              </a:rPr>
              <a:t>people </a:t>
            </a:r>
            <a:endParaRPr lang="en-US" sz="2000" dirty="0">
              <a:solidFill>
                <a:schemeClr val="tx1">
                  <a:lumMod val="65000"/>
                  <a:lumOff val="35000"/>
                </a:schemeClr>
              </a:solidFill>
            </a:endParaRPr>
          </a:p>
          <a:p>
            <a:r>
              <a:rPr lang="en-US" sz="2000" dirty="0">
                <a:solidFill>
                  <a:schemeClr val="tx1">
                    <a:lumMod val="65000"/>
                    <a:lumOff val="35000"/>
                  </a:schemeClr>
                </a:solidFill>
              </a:rPr>
              <a:t>Globally, TB treatment coverage was 59% </a:t>
            </a:r>
            <a:r>
              <a:rPr lang="en-US" sz="2000" dirty="0" smtClean="0">
                <a:solidFill>
                  <a:schemeClr val="tx1">
                    <a:lumMod val="65000"/>
                    <a:lumOff val="35000"/>
                  </a:schemeClr>
                </a:solidFill>
              </a:rPr>
              <a:t>in </a:t>
            </a:r>
            <a:r>
              <a:rPr lang="en-US" sz="2000" dirty="0">
                <a:solidFill>
                  <a:schemeClr val="tx1">
                    <a:lumMod val="65000"/>
                    <a:lumOff val="35000"/>
                  </a:schemeClr>
                </a:solidFill>
              </a:rPr>
              <a:t>2015, up from 54% </a:t>
            </a:r>
            <a:r>
              <a:rPr lang="en-US" sz="2000" dirty="0" smtClean="0">
                <a:solidFill>
                  <a:schemeClr val="tx1">
                    <a:lumMod val="65000"/>
                    <a:lumOff val="35000"/>
                  </a:schemeClr>
                </a:solidFill>
              </a:rPr>
              <a:t>in </a:t>
            </a:r>
            <a:r>
              <a:rPr lang="en-US" sz="2000" dirty="0">
                <a:solidFill>
                  <a:schemeClr val="tx1">
                    <a:lumMod val="65000"/>
                    <a:lumOff val="35000"/>
                  </a:schemeClr>
                </a:solidFill>
              </a:rPr>
              <a:t>2010 and 36</a:t>
            </a:r>
            <a:r>
              <a:rPr lang="en-US" sz="2000" dirty="0" smtClean="0">
                <a:solidFill>
                  <a:schemeClr val="tx1">
                    <a:lumMod val="65000"/>
                    <a:lumOff val="35000"/>
                  </a:schemeClr>
                </a:solidFill>
              </a:rPr>
              <a:t>% in 2000</a:t>
            </a:r>
            <a:endParaRPr lang="en-US" sz="2000" dirty="0">
              <a:solidFill>
                <a:schemeClr val="tx1">
                  <a:lumMod val="65000"/>
                  <a:lumOff val="35000"/>
                </a:schemeClr>
              </a:solidFill>
            </a:endParaRPr>
          </a:p>
        </p:txBody>
      </p:sp>
      <p:sp>
        <p:nvSpPr>
          <p:cNvPr id="8" name="Rectangle 7"/>
          <p:cNvSpPr/>
          <p:nvPr/>
        </p:nvSpPr>
        <p:spPr>
          <a:xfrm>
            <a:off x="1605769" y="1965076"/>
            <a:ext cx="5689600" cy="387748"/>
          </a:xfrm>
          <a:prstGeom prst="rect">
            <a:avLst/>
          </a:prstGeom>
          <a:solidFill>
            <a:srgbClr val="5BBFB4"/>
          </a:solidFill>
          <a:ln>
            <a:solidFill>
              <a:srgbClr val="AEDA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1778485" y="2025628"/>
            <a:ext cx="6190416" cy="261610"/>
          </a:xfrm>
          <a:prstGeom prst="rect">
            <a:avLst/>
          </a:prstGeom>
          <a:noFill/>
        </p:spPr>
        <p:txBody>
          <a:bodyPr wrap="square" rtlCol="0">
            <a:spAutoFit/>
          </a:bodyPr>
          <a:lstStyle/>
          <a:p>
            <a:pPr>
              <a:defRPr/>
            </a:pPr>
            <a:r>
              <a:rPr lang="en-US" sz="1100" dirty="0" smtClean="0">
                <a:solidFill>
                  <a:schemeClr val="bg1"/>
                </a:solidFill>
                <a:latin typeface="Trebuchet MS" charset="0"/>
                <a:ea typeface="Trebuchet MS" charset="0"/>
                <a:cs typeface="Trebuchet MS" charset="0"/>
              </a:rPr>
              <a:t>Update with latest WHO data: </a:t>
            </a:r>
            <a:r>
              <a:rPr lang="en-US" altLang="en-US" sz="1100" u="sng" dirty="0">
                <a:solidFill>
                  <a:schemeClr val="bg1"/>
                </a:solidFill>
                <a:ea typeface="Calibri" charset="0"/>
                <a:cs typeface="Calibri" charset="0"/>
              </a:rPr>
              <a:t>http:// </a:t>
            </a:r>
            <a:r>
              <a:rPr lang="en-US" sz="1100" u="sng" dirty="0" err="1" smtClean="0">
                <a:solidFill>
                  <a:schemeClr val="bg1"/>
                </a:solidFill>
                <a:latin typeface="Trebuchet MS" charset="0"/>
                <a:ea typeface="Trebuchet MS" charset="0"/>
                <a:cs typeface="Trebuchet MS" charset="0"/>
              </a:rPr>
              <a:t>www.who.int</a:t>
            </a:r>
            <a:r>
              <a:rPr lang="en-US" sz="1100" u="sng" dirty="0" smtClean="0">
                <a:solidFill>
                  <a:schemeClr val="bg1"/>
                </a:solidFill>
                <a:latin typeface="Trebuchet MS" charset="0"/>
                <a:ea typeface="Trebuchet MS" charset="0"/>
                <a:cs typeface="Trebuchet MS" charset="0"/>
              </a:rPr>
              <a:t>/</a:t>
            </a:r>
            <a:r>
              <a:rPr lang="en-US" sz="1100" u="sng" dirty="0" err="1" smtClean="0">
                <a:solidFill>
                  <a:schemeClr val="bg1"/>
                </a:solidFill>
                <a:latin typeface="Trebuchet MS" charset="0"/>
                <a:ea typeface="Trebuchet MS" charset="0"/>
                <a:cs typeface="Trebuchet MS" charset="0"/>
              </a:rPr>
              <a:t>tb</a:t>
            </a:r>
            <a:endParaRPr lang="en-US" sz="1100" u="sng" dirty="0">
              <a:solidFill>
                <a:schemeClr val="bg1"/>
              </a:solidFill>
              <a:latin typeface="Trebuchet MS" charset="0"/>
              <a:ea typeface="Trebuchet MS" charset="0"/>
              <a:cs typeface="Trebuchet MS"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082" y="1804184"/>
            <a:ext cx="680400" cy="680470"/>
          </a:xfrm>
          <a:prstGeom prst="rect">
            <a:avLst/>
          </a:prstGeom>
        </p:spPr>
      </p:pic>
    </p:spTree>
    <p:extLst>
      <p:ext uri="{BB962C8B-B14F-4D97-AF65-F5344CB8AC3E}">
        <p14:creationId xmlns:p14="http://schemas.microsoft.com/office/powerpoint/2010/main" val="11324844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8083" y="899590"/>
            <a:ext cx="7760661" cy="1009566"/>
          </a:xfrm>
        </p:spPr>
        <p:txBody>
          <a:bodyPr>
            <a:noAutofit/>
          </a:bodyPr>
          <a:lstStyle/>
          <a:p>
            <a:pPr>
              <a:defRPr/>
            </a:pPr>
            <a:r>
              <a:rPr lang="en-US" dirty="0" smtClean="0"/>
              <a:t>GLOBAL PROGRESS AND CHALLENGES IN TB CARE</a:t>
            </a:r>
            <a:endParaRPr lang="en-US" dirty="0"/>
          </a:p>
        </p:txBody>
      </p:sp>
      <p:sp>
        <p:nvSpPr>
          <p:cNvPr id="22531" name="Content Placeholder 2"/>
          <p:cNvSpPr>
            <a:spLocks noGrp="1"/>
          </p:cNvSpPr>
          <p:nvPr>
            <p:ph sz="quarter" idx="4294967295"/>
          </p:nvPr>
        </p:nvSpPr>
        <p:spPr>
          <a:xfrm>
            <a:off x="1058081" y="2573746"/>
            <a:ext cx="8709751" cy="4474413"/>
          </a:xfrm>
          <a:prstGeom prst="rect">
            <a:avLst/>
          </a:prstGeom>
        </p:spPr>
        <p:txBody>
          <a:bodyPr/>
          <a:lstStyle/>
          <a:p>
            <a:pPr>
              <a:buFont typeface="Arial" charset="0"/>
              <a:buNone/>
            </a:pPr>
            <a:r>
              <a:rPr altLang="en-US" sz="1977" dirty="0">
                <a:solidFill>
                  <a:schemeClr val="tx1">
                    <a:lumMod val="65000"/>
                    <a:lumOff val="35000"/>
                  </a:schemeClr>
                </a:solidFill>
              </a:rPr>
              <a:t>However, TB response needs scale up</a:t>
            </a:r>
            <a:r>
              <a:rPr lang="en-US" altLang="en-US" sz="1977" dirty="0">
                <a:solidFill>
                  <a:schemeClr val="tx1">
                    <a:lumMod val="65000"/>
                    <a:lumOff val="35000"/>
                  </a:schemeClr>
                </a:solidFill>
              </a:rPr>
              <a:t>:</a:t>
            </a:r>
          </a:p>
          <a:p>
            <a:r>
              <a:rPr lang="en-US" sz="1977" dirty="0">
                <a:solidFill>
                  <a:schemeClr val="tx1">
                    <a:lumMod val="65000"/>
                    <a:lumOff val="35000"/>
                  </a:schemeClr>
                </a:solidFill>
              </a:rPr>
              <a:t>In 2014, 37% of new cases went undiagnosed or were not reported</a:t>
            </a:r>
          </a:p>
          <a:p>
            <a:r>
              <a:rPr lang="en-US" sz="1977" dirty="0">
                <a:solidFill>
                  <a:schemeClr val="tx1">
                    <a:lumMod val="65000"/>
                    <a:lumOff val="35000"/>
                  </a:schemeClr>
                </a:solidFill>
              </a:rPr>
              <a:t>Of the 480 000 cases of multidrug-resistant TB (MDR-TB) estimated to have occurred in 2014 </a:t>
            </a:r>
          </a:p>
          <a:p>
            <a:pPr lvl="1"/>
            <a:r>
              <a:rPr lang="en-US" sz="1977" dirty="0" smtClean="0">
                <a:solidFill>
                  <a:schemeClr val="tx1">
                    <a:lumMod val="65000"/>
                    <a:lumOff val="35000"/>
                  </a:schemeClr>
                </a:solidFill>
              </a:rPr>
              <a:t>Only </a:t>
            </a:r>
            <a:r>
              <a:rPr lang="en-US" sz="1977" dirty="0">
                <a:solidFill>
                  <a:schemeClr val="tx1">
                    <a:lumMod val="65000"/>
                    <a:lumOff val="35000"/>
                  </a:schemeClr>
                </a:solidFill>
              </a:rPr>
              <a:t>about a quarter of these – 123 000 – were detected and reported</a:t>
            </a:r>
          </a:p>
          <a:p>
            <a:pPr lvl="1"/>
            <a:r>
              <a:rPr lang="en-US" sz="1977" dirty="0">
                <a:solidFill>
                  <a:schemeClr val="tx1">
                    <a:lumMod val="65000"/>
                    <a:lumOff val="35000"/>
                  </a:schemeClr>
                </a:solidFill>
              </a:rPr>
              <a:t>111 000 started MDR-TB treatment</a:t>
            </a:r>
          </a:p>
          <a:p>
            <a:pPr lvl="1"/>
            <a:r>
              <a:rPr lang="en-US" sz="1977" dirty="0">
                <a:solidFill>
                  <a:schemeClr val="tx1">
                    <a:lumMod val="65000"/>
                    <a:lumOff val="35000"/>
                  </a:schemeClr>
                </a:solidFill>
              </a:rPr>
              <a:t>O</a:t>
            </a:r>
            <a:r>
              <a:rPr lang="en-US" sz="1977" dirty="0" smtClean="0">
                <a:solidFill>
                  <a:schemeClr val="tx1">
                    <a:lumMod val="65000"/>
                    <a:lumOff val="35000"/>
                  </a:schemeClr>
                </a:solidFill>
              </a:rPr>
              <a:t>nly </a:t>
            </a:r>
            <a:r>
              <a:rPr lang="en-US" sz="1977" dirty="0">
                <a:solidFill>
                  <a:schemeClr val="tx1">
                    <a:lumMod val="65000"/>
                    <a:lumOff val="35000"/>
                  </a:schemeClr>
                </a:solidFill>
              </a:rPr>
              <a:t>50% (55 500) were successfully </a:t>
            </a:r>
            <a:r>
              <a:rPr lang="en-US" sz="1977" dirty="0" smtClean="0">
                <a:solidFill>
                  <a:schemeClr val="tx1">
                    <a:lumMod val="65000"/>
                    <a:lumOff val="35000"/>
                  </a:schemeClr>
                </a:solidFill>
              </a:rPr>
              <a:t>treated- i.e. &lt; 12% of </a:t>
            </a:r>
            <a:r>
              <a:rPr lang="en-US" sz="1977" dirty="0">
                <a:solidFill>
                  <a:schemeClr val="tx1">
                    <a:lumMod val="65000"/>
                    <a:lumOff val="35000"/>
                  </a:schemeClr>
                </a:solidFill>
              </a:rPr>
              <a:t>all estimated MDR-TB </a:t>
            </a:r>
            <a:r>
              <a:rPr lang="en-US" sz="1977" dirty="0" smtClean="0">
                <a:solidFill>
                  <a:schemeClr val="tx1">
                    <a:lumMod val="65000"/>
                    <a:lumOff val="35000"/>
                  </a:schemeClr>
                </a:solidFill>
              </a:rPr>
              <a:t>cases</a:t>
            </a:r>
            <a:endParaRPr lang="en-US" sz="1977" dirty="0">
              <a:solidFill>
                <a:schemeClr val="tx1">
                  <a:lumMod val="65000"/>
                  <a:lumOff val="35000"/>
                </a:schemeClr>
              </a:solidFill>
            </a:endParaRPr>
          </a:p>
          <a:p>
            <a:r>
              <a:rPr lang="en-US" sz="1977" dirty="0">
                <a:solidFill>
                  <a:schemeClr val="tx1">
                    <a:lumMod val="65000"/>
                    <a:lumOff val="35000"/>
                  </a:schemeClr>
                </a:solidFill>
              </a:rPr>
              <a:t>At least US$ 2 billion per year is needed for TB research and development. Funding during the decade 2005–2014 never exceeded US$ 0.7 billion per year</a:t>
            </a:r>
          </a:p>
          <a:p>
            <a:endParaRPr lang="en-US" sz="1977" dirty="0">
              <a:solidFill>
                <a:schemeClr val="tx1">
                  <a:lumMod val="65000"/>
                  <a:lumOff val="35000"/>
                </a:schemeClr>
              </a:solidFill>
            </a:endParaRPr>
          </a:p>
          <a:p>
            <a:endParaRPr lang="en-US" dirty="0"/>
          </a:p>
          <a:p>
            <a:endParaRPr altLang="en-US" dirty="0"/>
          </a:p>
        </p:txBody>
      </p:sp>
      <p:sp>
        <p:nvSpPr>
          <p:cNvPr id="8" name="Rectangle 7"/>
          <p:cNvSpPr/>
          <p:nvPr/>
        </p:nvSpPr>
        <p:spPr>
          <a:xfrm>
            <a:off x="1605769" y="1971459"/>
            <a:ext cx="5689600" cy="386384"/>
          </a:xfrm>
          <a:prstGeom prst="rect">
            <a:avLst/>
          </a:prstGeom>
          <a:solidFill>
            <a:srgbClr val="5BBFB4"/>
          </a:solidFill>
          <a:ln>
            <a:solidFill>
              <a:srgbClr val="AEDACB"/>
            </a:solidFill>
          </a:ln>
        </p:spPr>
        <p:style>
          <a:lnRef idx="2">
            <a:schemeClr val="accent1">
              <a:shade val="50000"/>
            </a:schemeClr>
          </a:lnRef>
          <a:fillRef idx="1">
            <a:schemeClr val="accent1"/>
          </a:fillRef>
          <a:effectRef idx="0">
            <a:schemeClr val="accent1"/>
          </a:effectRef>
          <a:fontRef idx="minor">
            <a:schemeClr val="lt1"/>
          </a:fontRef>
        </p:style>
        <p:txBody>
          <a:bodyPr lIns="91292" tIns="45646" rIns="91292" bIns="45646" rtlCol="0" anchor="ctr"/>
          <a:lstStyle/>
          <a:p>
            <a:pPr algn="ctr" defTabSz="912888"/>
            <a:endParaRPr lang="en-US" sz="1977">
              <a:solidFill>
                <a:prstClr val="white"/>
              </a:solidFill>
            </a:endParaRPr>
          </a:p>
        </p:txBody>
      </p:sp>
      <p:sp>
        <p:nvSpPr>
          <p:cNvPr id="9" name="TextBox 8"/>
          <p:cNvSpPr txBox="1"/>
          <p:nvPr/>
        </p:nvSpPr>
        <p:spPr>
          <a:xfrm>
            <a:off x="1778484" y="2031798"/>
            <a:ext cx="6190416" cy="261141"/>
          </a:xfrm>
          <a:prstGeom prst="rect">
            <a:avLst/>
          </a:prstGeom>
          <a:noFill/>
        </p:spPr>
        <p:txBody>
          <a:bodyPr wrap="square" lIns="91292" tIns="45646" rIns="91292" bIns="45646" rtlCol="0">
            <a:spAutoFit/>
          </a:bodyPr>
          <a:lstStyle/>
          <a:p>
            <a:pPr defTabSz="912888">
              <a:defRPr/>
            </a:pPr>
            <a:r>
              <a:rPr lang="en-US" sz="1098" dirty="0">
                <a:solidFill>
                  <a:prstClr val="white"/>
                </a:solidFill>
                <a:latin typeface="Trebuchet MS" charset="0"/>
                <a:ea typeface="Trebuchet MS" charset="0"/>
                <a:cs typeface="Trebuchet MS" charset="0"/>
              </a:rPr>
              <a:t>Update with latest WHO data: </a:t>
            </a:r>
            <a:r>
              <a:rPr lang="en-US" altLang="en-US" sz="1098" u="sng" dirty="0">
                <a:solidFill>
                  <a:prstClr val="white"/>
                </a:solidFill>
                <a:ea typeface="Calibri" charset="0"/>
                <a:cs typeface="Calibri" charset="0"/>
              </a:rPr>
              <a:t>http:// </a:t>
            </a:r>
            <a:r>
              <a:rPr lang="en-US" sz="1098" u="sng" dirty="0" err="1">
                <a:solidFill>
                  <a:prstClr val="white"/>
                </a:solidFill>
                <a:latin typeface="Trebuchet MS" charset="0"/>
                <a:ea typeface="Trebuchet MS" charset="0"/>
                <a:cs typeface="Trebuchet MS" charset="0"/>
              </a:rPr>
              <a:t>www.who.int</a:t>
            </a:r>
            <a:r>
              <a:rPr lang="en-US" sz="1098" u="sng" dirty="0">
                <a:solidFill>
                  <a:prstClr val="white"/>
                </a:solidFill>
                <a:latin typeface="Trebuchet MS" charset="0"/>
                <a:ea typeface="Trebuchet MS" charset="0"/>
                <a:cs typeface="Trebuchet MS" charset="0"/>
              </a:rPr>
              <a:t>/</a:t>
            </a:r>
            <a:r>
              <a:rPr lang="en-US" sz="1098" u="sng" dirty="0" err="1">
                <a:solidFill>
                  <a:prstClr val="white"/>
                </a:solidFill>
                <a:latin typeface="Trebuchet MS" charset="0"/>
                <a:ea typeface="Trebuchet MS" charset="0"/>
                <a:cs typeface="Trebuchet MS" charset="0"/>
              </a:rPr>
              <a:t>tb</a:t>
            </a:r>
            <a:endParaRPr lang="en-US" sz="1098" u="sng" dirty="0">
              <a:solidFill>
                <a:prstClr val="white"/>
              </a:solidFill>
              <a:latin typeface="Trebuchet MS" charset="0"/>
              <a:ea typeface="Trebuchet MS" charset="0"/>
              <a:cs typeface="Trebuchet MS" charset="0"/>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8082" y="1811133"/>
            <a:ext cx="680400" cy="678076"/>
          </a:xfrm>
          <a:prstGeom prst="rect">
            <a:avLst/>
          </a:prstGeom>
        </p:spPr>
      </p:pic>
    </p:spTree>
    <p:extLst>
      <p:ext uri="{BB962C8B-B14F-4D97-AF65-F5344CB8AC3E}">
        <p14:creationId xmlns:p14="http://schemas.microsoft.com/office/powerpoint/2010/main" val="11064323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6014" y="837179"/>
            <a:ext cx="7608196" cy="1013130"/>
          </a:xfrm>
        </p:spPr>
        <p:txBody>
          <a:bodyPr>
            <a:noAutofit/>
          </a:bodyPr>
          <a:lstStyle/>
          <a:p>
            <a:pPr>
              <a:defRPr/>
            </a:pPr>
            <a:r>
              <a:rPr lang="en-US" dirty="0" smtClean="0"/>
              <a:t>REGIONAL / NATIONAL PROGRESS AND CHALLENGES IN TB CARE</a:t>
            </a:r>
            <a:endParaRPr lang="en-US" dirty="0"/>
          </a:p>
        </p:txBody>
      </p:sp>
      <p:sp>
        <p:nvSpPr>
          <p:cNvPr id="7" name="Rectangle 6"/>
          <p:cNvSpPr/>
          <p:nvPr/>
        </p:nvSpPr>
        <p:spPr>
          <a:xfrm>
            <a:off x="1713701" y="2011201"/>
            <a:ext cx="5689600" cy="387748"/>
          </a:xfrm>
          <a:prstGeom prst="rect">
            <a:avLst/>
          </a:prstGeom>
          <a:solidFill>
            <a:srgbClr val="5BBFB4"/>
          </a:solidFill>
          <a:ln>
            <a:solidFill>
              <a:srgbClr val="AEDA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901260" y="2011201"/>
            <a:ext cx="5447194" cy="430887"/>
          </a:xfrm>
          <a:prstGeom prst="rect">
            <a:avLst/>
          </a:prstGeom>
          <a:noFill/>
        </p:spPr>
        <p:txBody>
          <a:bodyPr wrap="square" rtlCol="0">
            <a:spAutoFit/>
          </a:bodyPr>
          <a:lstStyle/>
          <a:p>
            <a:pPr>
              <a:defRPr/>
            </a:pPr>
            <a:r>
              <a:rPr lang="en-US" sz="1100" dirty="0" smtClean="0">
                <a:solidFill>
                  <a:schemeClr val="bg1"/>
                </a:solidFill>
                <a:latin typeface="Trebuchet MS" charset="0"/>
                <a:ea typeface="Trebuchet MS" charset="0"/>
                <a:cs typeface="Trebuchet MS" charset="0"/>
              </a:rPr>
              <a:t>Consider addition of regional and/or national data on progress and challenges in TB care</a:t>
            </a:r>
            <a:endParaRPr lang="en-US" sz="1100" dirty="0">
              <a:solidFill>
                <a:schemeClr val="bg1"/>
              </a:solidFill>
              <a:latin typeface="Trebuchet MS" charset="0"/>
              <a:ea typeface="Trebuchet MS" charset="0"/>
              <a:cs typeface="Trebuchet MS"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014" y="1850309"/>
            <a:ext cx="680400" cy="680470"/>
          </a:xfrm>
          <a:prstGeom prst="rect">
            <a:avLst/>
          </a:prstGeom>
        </p:spPr>
      </p:pic>
    </p:spTree>
    <p:extLst>
      <p:ext uri="{BB962C8B-B14F-4D97-AF65-F5344CB8AC3E}">
        <p14:creationId xmlns:p14="http://schemas.microsoft.com/office/powerpoint/2010/main" val="5190415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END TB STRATEGY</a:t>
            </a:r>
            <a:endParaRPr lang="en-US" dirty="0"/>
          </a:p>
        </p:txBody>
      </p:sp>
      <p:sp>
        <p:nvSpPr>
          <p:cNvPr id="24579" name="Rectangle 9"/>
          <p:cNvSpPr>
            <a:spLocks noChangeArrowheads="1"/>
          </p:cNvSpPr>
          <p:nvPr/>
        </p:nvSpPr>
        <p:spPr bwMode="auto">
          <a:xfrm>
            <a:off x="6225768" y="6805898"/>
            <a:ext cx="26629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r>
              <a:rPr lang="en-US" altLang="en-US" sz="1000" u="sng" dirty="0">
                <a:solidFill>
                  <a:srgbClr val="DC1F26"/>
                </a:solidFill>
              </a:rPr>
              <a:t>http://www.who.int/tb/post2015_strategy/en/</a:t>
            </a:r>
          </a:p>
          <a:p>
            <a:pPr algn="r" eaLnBrk="1" hangingPunct="1"/>
            <a:endParaRPr lang="en-US" altLang="en-US" sz="1000" dirty="0">
              <a:solidFill>
                <a:srgbClr val="DC1F26"/>
              </a:solidFill>
            </a:endParaRPr>
          </a:p>
        </p:txBody>
      </p:sp>
      <p:pic>
        <p:nvPicPr>
          <p:cNvPr id="24580" name="Picture 4"/>
          <p:cNvPicPr>
            <a:picLocks noChangeAspect="1"/>
          </p:cNvPicPr>
          <p:nvPr/>
        </p:nvPicPr>
        <p:blipFill>
          <a:blip r:embed="rId3">
            <a:extLst>
              <a:ext uri="{28A0092B-C50C-407E-A947-70E740481C1C}">
                <a14:useLocalDpi xmlns:a14="http://schemas.microsoft.com/office/drawing/2010/main" val="0"/>
              </a:ext>
            </a:extLst>
          </a:blip>
          <a:srcRect l="65582" t="21657" r="14218" b="18977"/>
          <a:stretch>
            <a:fillRect/>
          </a:stretch>
        </p:blipFill>
        <p:spPr bwMode="auto">
          <a:xfrm>
            <a:off x="2133713" y="1864998"/>
            <a:ext cx="5773621" cy="4770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32273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LI Template (Ida)" id="{707DE008-F15F-F04B-A970-D9E162286B94}" vid="{F4E2430F-2585-CB44-B079-6A8F489F8B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GLI Template (Ida)</Template>
  <TotalTime>1364</TotalTime>
  <Words>2588</Words>
  <Application>Microsoft Macintosh PowerPoint</Application>
  <PresentationFormat>Custom</PresentationFormat>
  <Paragraphs>336</Paragraphs>
  <Slides>43</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43</vt:i4>
      </vt:variant>
    </vt:vector>
  </HeadingPairs>
  <TitlesOfParts>
    <vt:vector size="51" baseType="lpstr">
      <vt:lpstr>Calibri</vt:lpstr>
      <vt:lpstr>Lucida Sans</vt:lpstr>
      <vt:lpstr>Lucida Sans Unicode</vt:lpstr>
      <vt:lpstr>Times New Roman</vt:lpstr>
      <vt:lpstr>Trebuchet MS</vt:lpstr>
      <vt:lpstr>Wingdings</vt:lpstr>
      <vt:lpstr>Arial</vt:lpstr>
      <vt:lpstr>Office Theme</vt:lpstr>
      <vt:lpstr>PowerPoint Presentation</vt:lpstr>
      <vt:lpstr>MODULE CONTENTS</vt:lpstr>
      <vt:lpstr>LEARNING OBJECTIVES</vt:lpstr>
      <vt:lpstr>GLOBAL TB STATISTICS</vt:lpstr>
      <vt:lpstr>REGIONAL / NATIONAL TB STATISTICS</vt:lpstr>
      <vt:lpstr>GLOBAL PROGRESS AND CHALLENGES IN TB CARE</vt:lpstr>
      <vt:lpstr>GLOBAL PROGRESS AND CHALLENGES IN TB CARE</vt:lpstr>
      <vt:lpstr>REGIONAL / NATIONAL PROGRESS AND CHALLENGES IN TB CARE</vt:lpstr>
      <vt:lpstr>END TB STRATEGY</vt:lpstr>
      <vt:lpstr>END TB PILLARS</vt:lpstr>
      <vt:lpstr>PILLAR 1: INTEGRATED, PATIENT-CENTRED CARE AND PREVENTION</vt:lpstr>
      <vt:lpstr>PILLAR 2: BOLD POLICIES AND SUPPORTIVE SYSTEMS</vt:lpstr>
      <vt:lpstr>PILLAR 3: INTENSIFIED RESEARCH AND INNOVATION</vt:lpstr>
      <vt:lpstr>FRAMEWORK OF INDICATORS AND TARGETS FOR GUIDING LABORATORY STRENGTHENING UNDER END TB STRATEGY </vt:lpstr>
      <vt:lpstr>FOCUS AREAS FOR TB LAB STRENGTHENING</vt:lpstr>
      <vt:lpstr>FOCUS AREAS FOR TB LAB STRENGTHENING</vt:lpstr>
      <vt:lpstr>WHO POLICIES / REPORTS ON TB DIAGNOSTICS</vt:lpstr>
      <vt:lpstr>WHO POLICIES / REPORTS ON TB DIAGNOSTICS</vt:lpstr>
      <vt:lpstr>WHO POLICIES ON TB DIAGNOSTICS</vt:lpstr>
      <vt:lpstr>WHO POLICIES ON TB DIAGNOSTICS</vt:lpstr>
      <vt:lpstr>TESTS NOT RECOMMENDED BY WHO</vt:lpstr>
      <vt:lpstr>TB DIAGNOSTIC NETWORK STRUCTURE AND TEST MENU</vt:lpstr>
      <vt:lpstr>GLOBAL TB DIAGNOSTIC PIPELINE </vt:lpstr>
      <vt:lpstr>IMPLEMENTING TB DIAGNOSTICS: A POLICY FRAMEWORK</vt:lpstr>
      <vt:lpstr>GLI MODEL TB DIAGNOSTIC ALGORITHMS</vt:lpstr>
      <vt:lpstr>GLI MODEL TB DIAGNOSTIC ALGORITHMS</vt:lpstr>
      <vt:lpstr>ALGORITHM 1: PREFERRED ALGORITHM FOR UNIVERSAL PATIENT ACCESS TO RAPID TESTING TO DETECT MTB AND RIFAMPICIN RESISTANCE  </vt:lpstr>
      <vt:lpstr>DIAGNOSTIC ALGORITHM (1)</vt:lpstr>
      <vt:lpstr>ALGORITHM 2: INTERIM ALGORITHM MOVING TOWARDS UNIVERSAL ACCESS, WITH RAPID TESTING FOR PRIORITY POPULATIONS  </vt:lpstr>
      <vt:lpstr>DIAGNOSTIC ALGORITHM (2)</vt:lpstr>
      <vt:lpstr>ALGORITHM 3: ALGORITHM FOR TESTING FOR SECOND-LINE DRUG RESISTANCE AMONG RIFAMPICIN-RESISTANT TB OR MDR-TB PATIENTS  </vt:lpstr>
      <vt:lpstr>DIAGNOSTIC ALGORITHM (3)</vt:lpstr>
      <vt:lpstr>ALGORITHM 4: ALGORITHM FOR EVALUATING PERSONS FOR TB, AMONG PLHIV WHO ARE SERIOUSLY ILL WITH DANGER SIGNS OR HAVE CD4 COUNTS ≤ 100 CELLS/ΜL  </vt:lpstr>
      <vt:lpstr>DIAGNOSTIC ALGORITHM (4)</vt:lpstr>
      <vt:lpstr>DIAGNOSTIC ALGORITHM (1A)</vt:lpstr>
      <vt:lpstr>DIAGNOSTIC ALGORITHM (1A)</vt:lpstr>
      <vt:lpstr>WHO PROCESS FOR DEVELOPING POLICIES ON TB DIAGNOSTICS</vt:lpstr>
      <vt:lpstr>COUNTRY PROCESS FOR IMPLEMENTING NEW TB DIAGNOSTICS</vt:lpstr>
      <vt:lpstr>COUNTRY PROCESS FOR IMPLEMENTING NEW TB DIAGNOSTICS</vt:lpstr>
      <vt:lpstr>EXERCISE: ESTIMATE YOUR COUNTRY’S NEED FOR TB DIAGNOSTICS</vt:lpstr>
      <vt:lpstr>DISCUSSION QUESTIONS</vt:lpstr>
      <vt:lpstr>KEY MESSAGES</vt:lpstr>
      <vt:lpstr>PowerPoint Presentation</vt:lpstr>
    </vt:vector>
  </TitlesOfParts>
  <Company/>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Andre Trollip</dc:creator>
  <cp:lastModifiedBy>Dr. Andre Trollip</cp:lastModifiedBy>
  <cp:revision>184</cp:revision>
  <cp:lastPrinted>2017-02-13T09:53:01Z</cp:lastPrinted>
  <dcterms:created xsi:type="dcterms:W3CDTF">2017-02-06T12:28:31Z</dcterms:created>
  <dcterms:modified xsi:type="dcterms:W3CDTF">2017-07-07T11:43:13Z</dcterms:modified>
</cp:coreProperties>
</file>