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6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96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50" autoAdjust="0"/>
  </p:normalViewPr>
  <p:slideViewPr>
    <p:cSldViewPr>
      <p:cViewPr>
        <p:scale>
          <a:sx n="70" d="100"/>
          <a:sy n="70" d="100"/>
        </p:scale>
        <p:origin x="-1758" y="-774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483" y="8684787"/>
            <a:ext cx="2972950" cy="4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7" tIns="45074" rIns="90147" bIns="45074"/>
          <a:lstStyle>
            <a:lvl1pPr>
              <a:defRPr sz="3800">
                <a:solidFill>
                  <a:schemeClr val="tx1"/>
                </a:solidFill>
                <a:latin typeface="Arial" charset="0"/>
              </a:defRPr>
            </a:lvl1pPr>
            <a:lvl2pPr marL="719283" indent="-276647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06588" indent="-221318">
              <a:defRPr sz="3800">
                <a:solidFill>
                  <a:schemeClr val="tx1"/>
                </a:solidFill>
                <a:latin typeface="Arial" charset="0"/>
              </a:defRPr>
            </a:lvl3pPr>
            <a:lvl4pPr marL="1549224" indent="-221318">
              <a:defRPr sz="3800">
                <a:solidFill>
                  <a:schemeClr val="tx1"/>
                </a:solidFill>
                <a:latin typeface="Arial" charset="0"/>
              </a:defRPr>
            </a:lvl4pPr>
            <a:lvl5pPr marL="1991859" indent="-221318">
              <a:defRPr sz="3800">
                <a:solidFill>
                  <a:schemeClr val="tx1"/>
                </a:solidFill>
                <a:latin typeface="Arial" charset="0"/>
              </a:defRPr>
            </a:lvl5pPr>
            <a:lvl6pPr marL="2434495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877128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319765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762400" indent="-221318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BBE5E8-5AAF-4059-945F-91C31223C0E6}" type="slidenum">
              <a:rPr lang="en-US"/>
              <a:pPr/>
              <a:t>13</a:t>
            </a:fld>
            <a:endParaRPr lang="pt-P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37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5</a:t>
            </a:fld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6</a:t>
            </a:fld>
            <a:endParaRPr lang="pt-P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Organização Mundial de Saúde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AB9FE47-6557-422B-B3CF-192B33E6634F}" type="datetime3">
              <a:rPr lang="en-GB" smtClean="0"/>
              <a:pPr>
                <a:defRPr/>
              </a:pPr>
              <a:t>3 November, 2014</a:t>
            </a:fld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92D3-4189-429D-80B8-F505A17DA89B}" type="slidenum">
              <a:rPr lang="en-GB" smtClean="0"/>
              <a:pPr>
                <a:defRPr/>
              </a:pPr>
              <a:t>8</a:t>
            </a:fld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9</a:t>
            </a:fld>
            <a:endParaRPr lang="pt-PT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hl.org/aphlprograms/global/Documents/GH_2011July_VentilatedWorkstationGuidance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b/laboratory/resour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qualit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2: </a:t>
            </a: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Orientação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sobre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Biossegurança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5097" y="302102"/>
            <a:ext cx="9881985" cy="10143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900" dirty="0"/>
              <a:t>Nível de precaução de risco: baixo risco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19613"/>
              </p:ext>
            </p:extLst>
          </p:nvPr>
        </p:nvGraphicFramePr>
        <p:xfrm>
          <a:off x="591790" y="1611661"/>
          <a:ext cx="9505059" cy="4205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3"/>
                <a:gridCol w="3168353"/>
                <a:gridCol w="3168353"/>
              </a:tblGrid>
              <a:tr h="7673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Nível de risco do laboratório de TB</a:t>
                      </a:r>
                      <a:endParaRPr lang="pt-PT" sz="24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Actividades do laboratório</a:t>
                      </a:r>
                      <a:endParaRPr lang="pt-PT" sz="24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Avaliação de riscos</a:t>
                      </a:r>
                      <a:endParaRPr lang="pt-PT" sz="24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</a:tr>
              <a:tr h="31931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Baixo risco</a:t>
                      </a:r>
                      <a:endParaRPr lang="pt-PT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Preparação de </a:t>
                      </a:r>
                      <a:r>
                        <a:rPr lang="en-US" sz="2400" dirty="0" err="1" smtClean="0"/>
                        <a:t>amostras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para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baciloscopia</a:t>
                      </a:r>
                      <a:r>
                        <a:rPr lang="en-US" sz="2400" dirty="0" smtClean="0"/>
                        <a:t> ou teste Xpert MTB/RIF</a:t>
                      </a:r>
                      <a:endParaRPr lang="pt-PT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Os procedimentos apresentam um baixo risco de gerar aerossóis infecciosos a </a:t>
                      </a:r>
                      <a:r>
                        <a:rPr lang="en-US" sz="2400" dirty="0" err="1" smtClean="0"/>
                        <a:t>partir</a:t>
                      </a:r>
                      <a:r>
                        <a:rPr lang="en-US" sz="2400" dirty="0" smtClean="0"/>
                        <a:t> das </a:t>
                      </a:r>
                      <a:r>
                        <a:rPr lang="en-US" sz="2400" dirty="0" err="1" smtClean="0"/>
                        <a:t>amostras</a:t>
                      </a:r>
                      <a:r>
                        <a:rPr lang="en-US" sz="2400" dirty="0" smtClean="0"/>
                        <a:t>; a concentração de partículas infecciosas é baixa</a:t>
                      </a:r>
                      <a:endParaRPr lang="pt-PT" sz="2400" dirty="0"/>
                    </a:p>
                  </a:txBody>
                  <a:tcPr marL="91399" marR="91399" marT="45614" marB="456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939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ts val="4200"/>
              </a:lnSpc>
            </a:pPr>
            <a:r>
              <a:rPr lang="en-GB" sz="4200" dirty="0"/>
              <a:t>Nível de precaução de risco: </a:t>
            </a:r>
            <a:r>
              <a:rPr lang="en-GB" sz="4200" dirty="0" smtClean="0"/>
              <a:t/>
            </a:r>
            <a:br>
              <a:rPr lang="en-GB" sz="4200" dirty="0" smtClean="0"/>
            </a:br>
            <a:r>
              <a:rPr lang="en-GB" sz="4200" dirty="0" err="1" smtClean="0"/>
              <a:t>risco</a:t>
            </a:r>
            <a:r>
              <a:rPr lang="en-GB" sz="4200" dirty="0" smtClean="0"/>
              <a:t> </a:t>
            </a:r>
            <a:r>
              <a:rPr lang="en-GB" sz="4200" dirty="0"/>
              <a:t>moderado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9792"/>
              </p:ext>
            </p:extLst>
          </p:nvPr>
        </p:nvGraphicFramePr>
        <p:xfrm>
          <a:off x="519783" y="1598685"/>
          <a:ext cx="9649071" cy="4379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1396"/>
                <a:gridCol w="4000528"/>
                <a:gridCol w="2967147"/>
              </a:tblGrid>
              <a:tr h="1237138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Nível de risco do laboratório de TB</a:t>
                      </a:r>
                      <a:endParaRPr lang="pt-PT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Actividades do laboratório</a:t>
                      </a:r>
                      <a:endParaRPr lang="pt-PT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Avaliação de riscos</a:t>
                      </a:r>
                      <a:endParaRPr lang="pt-PT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</a:tr>
              <a:tr h="3007779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Risco moderado</a:t>
                      </a:r>
                      <a:endParaRPr lang="pt-PT" sz="21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Processamento e concentração de amostras para o teste Xpert MTB/RIF ou inoculação no meio de cultura primário; transferência de amostras; TSA directo (por exemplo, LPA na expectoração processada)</a:t>
                      </a:r>
                      <a:endParaRPr lang="pt-PT" sz="21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Os procedimentos apresentam um risco moderado de gerar aerossóis infecciosos; a concentração de partículas </a:t>
                      </a:r>
                      <a:r>
                        <a:rPr lang="en-US" sz="2100" dirty="0" err="1" smtClean="0"/>
                        <a:t>infecciosas</a:t>
                      </a:r>
                      <a:r>
                        <a:rPr lang="en-US" sz="2100" dirty="0" smtClean="0"/>
                        <a:t> é de baixa a moderada</a:t>
                      </a:r>
                      <a:endParaRPr lang="pt-PT" sz="2100" dirty="0"/>
                    </a:p>
                  </a:txBody>
                  <a:tcPr marL="91399" marR="91399" marT="45614" marB="456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9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ts val="4200"/>
              </a:lnSpc>
            </a:pPr>
            <a:r>
              <a:rPr lang="en-GB" sz="4400" dirty="0"/>
              <a:t>Nível de precaução de risco: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err="1" smtClean="0"/>
              <a:t>risco</a:t>
            </a:r>
            <a:r>
              <a:rPr lang="en-GB" sz="4400" dirty="0" smtClean="0"/>
              <a:t> </a:t>
            </a:r>
            <a:r>
              <a:rPr lang="en-GB" sz="4400" dirty="0"/>
              <a:t>elevado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27002"/>
              </p:ext>
            </p:extLst>
          </p:nvPr>
        </p:nvGraphicFramePr>
        <p:xfrm>
          <a:off x="591790" y="1683668"/>
          <a:ext cx="9521226" cy="4327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3742"/>
                <a:gridCol w="3173742"/>
                <a:gridCol w="3173742"/>
              </a:tblGrid>
              <a:tr h="77079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Nível de risco do laboratório de TB</a:t>
                      </a:r>
                      <a:endParaRPr lang="pt-PT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Actividades do laboratório</a:t>
                      </a:r>
                      <a:endParaRPr lang="pt-PT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Avaliação de riscos</a:t>
                      </a:r>
                      <a:endParaRPr lang="pt-PT" sz="2800" b="1" dirty="0"/>
                    </a:p>
                  </a:txBody>
                  <a:tcPr marL="91399" marR="91399" marT="45614" marB="45614">
                    <a:solidFill>
                      <a:srgbClr val="C4DAF4"/>
                    </a:solidFill>
                  </a:tcPr>
                </a:tc>
              </a:tr>
              <a:tr h="28534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Risco elevado</a:t>
                      </a:r>
                      <a:r>
                        <a:t/>
                      </a:r>
                      <a:br/>
                      <a:r>
                        <a:rPr lang="en-US" sz="2400" dirty="0" smtClean="0"/>
                        <a:t>(laboratório de contenção de TB)</a:t>
                      </a:r>
                      <a:endParaRPr lang="pt-PT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Manipulação da cultura para identificação; TSA ou LPA nos isolados da cultura</a:t>
                      </a:r>
                      <a:endParaRPr lang="pt-PT" sz="2400" dirty="0"/>
                    </a:p>
                  </a:txBody>
                  <a:tcPr marL="91399" marR="91399" marT="45614" marB="4561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Os procedimentos apresentam um risco elevado de gerar aerossóis infecciosos; a concentração de partículas infecciosas é elevada</a:t>
                      </a:r>
                      <a:endParaRPr lang="pt-PT" sz="2400" dirty="0"/>
                    </a:p>
                  </a:txBody>
                  <a:tcPr marL="91399" marR="91399" marT="45614" marB="456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830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sz="2400" b="1" dirty="0"/>
              <a:t>O teste Xpert MTB/RIF é um procedimento de baixo risco e exige o mesmo nível de precauções utilizado para a realização </a:t>
            </a:r>
            <a:r>
              <a:rPr lang="en-GB" sz="2400" b="1" dirty="0" err="1"/>
              <a:t>da</a:t>
            </a:r>
            <a:r>
              <a:rPr lang="en-GB" sz="2400" b="1" dirty="0"/>
              <a:t> </a:t>
            </a:r>
            <a:r>
              <a:rPr lang="en-GB" sz="2400" b="1" dirty="0" err="1" smtClean="0"/>
              <a:t>baciloscopia</a:t>
            </a:r>
            <a:r>
              <a:rPr lang="en-GB" sz="2400" b="1" dirty="0" smtClean="0"/>
              <a:t> </a:t>
            </a:r>
            <a:r>
              <a:rPr lang="en-GB" sz="2400" b="1" dirty="0"/>
              <a:t>de </a:t>
            </a:r>
            <a:r>
              <a:rPr lang="en-GB" sz="2400" b="1" dirty="0" smtClean="0"/>
              <a:t>BAAR.</a:t>
            </a:r>
            <a:endParaRPr lang="en-GB" sz="2400" b="1" dirty="0"/>
          </a:p>
          <a:p>
            <a:r>
              <a:rPr lang="en-GB" sz="2400" dirty="0" err="1" smtClean="0"/>
              <a:t>Trabalhe</a:t>
            </a:r>
            <a:r>
              <a:rPr lang="en-GB" sz="2400" dirty="0" smtClean="0"/>
              <a:t> </a:t>
            </a:r>
            <a:r>
              <a:rPr lang="en-GB" sz="2400" dirty="0"/>
              <a:t>numa área bem ventilada.</a:t>
            </a:r>
          </a:p>
          <a:p>
            <a:r>
              <a:rPr lang="en-GB" sz="2400" dirty="0"/>
              <a:t>Use </a:t>
            </a:r>
            <a:r>
              <a:rPr lang="en-GB" sz="2400" dirty="0" err="1"/>
              <a:t>sempre</a:t>
            </a:r>
            <a:r>
              <a:rPr lang="en-GB" sz="2400" dirty="0"/>
              <a:t> </a:t>
            </a:r>
            <a:r>
              <a:rPr lang="en-GB" sz="2400" dirty="0" err="1" smtClean="0"/>
              <a:t>luvas</a:t>
            </a:r>
            <a:r>
              <a:rPr lang="en-GB" sz="2400" dirty="0" smtClean="0"/>
              <a:t>, </a:t>
            </a:r>
            <a:r>
              <a:rPr lang="en-GB" sz="2400" dirty="0" err="1" smtClean="0"/>
              <a:t>máscara</a:t>
            </a:r>
            <a:r>
              <a:rPr lang="en-GB" sz="2400" dirty="0" smtClean="0"/>
              <a:t> N95, </a:t>
            </a:r>
            <a:r>
              <a:rPr lang="en-GB" sz="2400" dirty="0" err="1" smtClean="0"/>
              <a:t>bata</a:t>
            </a:r>
            <a:r>
              <a:rPr lang="en-GB" sz="2400" dirty="0" smtClean="0"/>
              <a:t> de </a:t>
            </a:r>
            <a:r>
              <a:rPr lang="en-GB" sz="2400" dirty="0" err="1" smtClean="0"/>
              <a:t>laboratório</a:t>
            </a:r>
            <a:r>
              <a:rPr lang="en-GB" sz="2400" dirty="0" smtClean="0"/>
              <a:t> e </a:t>
            </a:r>
            <a:r>
              <a:rPr lang="en-GB" sz="2400" dirty="0" err="1" smtClean="0"/>
              <a:t>calçado</a:t>
            </a:r>
            <a:r>
              <a:rPr lang="en-GB" sz="2400" dirty="0" smtClean="0"/>
              <a:t> </a:t>
            </a:r>
            <a:r>
              <a:rPr lang="en-GB" sz="2400" dirty="0" err="1" smtClean="0"/>
              <a:t>fechado</a:t>
            </a:r>
            <a:r>
              <a:rPr lang="en-GB" sz="2400" dirty="0" smtClean="0"/>
              <a:t> ao </a:t>
            </a:r>
            <a:r>
              <a:rPr lang="en-GB" sz="2400" dirty="0"/>
              <a:t>manusear amostras de </a:t>
            </a:r>
            <a:r>
              <a:rPr lang="en-GB" sz="2400" dirty="0" err="1" smtClean="0"/>
              <a:t>pacientes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/>
              <a:t>Em ambientes muito atingidos por MDR-TB, uma avaliação de riscos pode determinar as precauções de segurança biológica adicionais necessárias nos laboratórios de Xpert MTB/RIF; estas </a:t>
            </a:r>
            <a:r>
              <a:rPr lang="en-GB" sz="2400" dirty="0" err="1"/>
              <a:t>precauções</a:t>
            </a:r>
            <a:r>
              <a:rPr lang="en-GB" sz="2400" dirty="0"/>
              <a:t> </a:t>
            </a:r>
            <a:r>
              <a:rPr lang="en-GB" sz="2400" dirty="0" err="1" smtClean="0"/>
              <a:t>devem</a:t>
            </a:r>
            <a:r>
              <a:rPr lang="en-GB" sz="2400" dirty="0" smtClean="0"/>
              <a:t> </a:t>
            </a:r>
            <a:r>
              <a:rPr lang="en-GB" sz="2400" dirty="0"/>
              <a:t>incluir a utilização de </a:t>
            </a:r>
            <a:r>
              <a:rPr lang="en-GB" sz="2400" dirty="0" err="1"/>
              <a:t>respiradores</a:t>
            </a:r>
            <a:r>
              <a:rPr lang="en-GB" sz="2400" dirty="0"/>
              <a:t> </a:t>
            </a:r>
            <a:r>
              <a:rPr lang="en-GB" sz="2400" dirty="0" smtClean="0"/>
              <a:t>N95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err="1" smtClean="0"/>
              <a:t>cabines</a:t>
            </a:r>
            <a:r>
              <a:rPr lang="en-GB" sz="2400" dirty="0" smtClean="0"/>
              <a:t> de </a:t>
            </a:r>
            <a:r>
              <a:rPr lang="en-GB" sz="2400" dirty="0" err="1" smtClean="0"/>
              <a:t>segurança</a:t>
            </a:r>
            <a:r>
              <a:rPr lang="en-GB" sz="2400" dirty="0" smtClean="0"/>
              <a:t> </a:t>
            </a:r>
            <a:r>
              <a:rPr lang="en-GB" sz="2400" dirty="0" err="1" smtClean="0"/>
              <a:t>biológica</a:t>
            </a:r>
            <a:r>
              <a:rPr lang="en-GB" sz="2400" dirty="0" smtClean="0"/>
              <a:t> (CSBs).</a:t>
            </a:r>
            <a:endParaRPr lang="en-GB" sz="2400" dirty="0"/>
          </a:p>
          <a:p>
            <a:pPr marL="0" indent="0">
              <a:buNone/>
            </a:pPr>
            <a:endParaRPr lang="pt-PT" sz="2400" dirty="0"/>
          </a:p>
          <a:p>
            <a:endParaRPr lang="pt-PT" sz="2400" dirty="0"/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GB" sz="3600" noProof="0" dirty="0" smtClean="0"/>
              <a:t>Requisitos de </a:t>
            </a:r>
            <a:r>
              <a:rPr lang="en-GB" sz="3600" noProof="0" dirty="0" err="1" smtClean="0"/>
              <a:t>biossegurança</a:t>
            </a:r>
            <a:r>
              <a:rPr lang="en-GB" sz="3600" noProof="0" dirty="0" smtClean="0"/>
              <a:t> </a:t>
            </a:r>
            <a:r>
              <a:rPr lang="en-GB" sz="3600" noProof="0" dirty="0" err="1" smtClean="0"/>
              <a:t>para</a:t>
            </a:r>
            <a:r>
              <a:rPr lang="en-GB" sz="3600" noProof="0" dirty="0" smtClean="0"/>
              <a:t> o Xpert MTB/RIF: descrição geral</a:t>
            </a:r>
          </a:p>
        </p:txBody>
      </p:sp>
    </p:spTree>
    <p:extLst>
      <p:ext uri="{BB962C8B-B14F-4D97-AF65-F5344CB8AC3E}">
        <p14:creationId xmlns:p14="http://schemas.microsoft.com/office/powerpoint/2010/main" val="7786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sz="2200" dirty="0" err="1" smtClean="0"/>
              <a:t>Adicione</a:t>
            </a:r>
            <a:r>
              <a:rPr lang="en-GB" sz="2200" dirty="0" smtClean="0"/>
              <a:t> </a:t>
            </a:r>
            <a:r>
              <a:rPr lang="en-GB" sz="2200" dirty="0" err="1" smtClean="0"/>
              <a:t>reagente</a:t>
            </a:r>
            <a:r>
              <a:rPr lang="en-GB" sz="2200" dirty="0" smtClean="0"/>
              <a:t> à </a:t>
            </a:r>
            <a:r>
              <a:rPr lang="en-GB" sz="2200" dirty="0" err="1" smtClean="0"/>
              <a:t>amostra</a:t>
            </a:r>
            <a:r>
              <a:rPr lang="en-GB" sz="2200" dirty="0" smtClean="0"/>
              <a:t> </a:t>
            </a:r>
            <a:r>
              <a:rPr lang="en-GB" sz="2200" dirty="0" err="1" smtClean="0"/>
              <a:t>numa</a:t>
            </a:r>
            <a:r>
              <a:rPr lang="en-GB" sz="2200" dirty="0" smtClean="0"/>
              <a:t> </a:t>
            </a:r>
            <a:r>
              <a:rPr lang="en-GB" sz="2200" dirty="0" err="1" smtClean="0"/>
              <a:t>proporção</a:t>
            </a:r>
            <a:r>
              <a:rPr lang="en-GB" sz="2200" dirty="0" smtClean="0"/>
              <a:t> de </a:t>
            </a:r>
            <a:r>
              <a:rPr lang="en-GB" sz="2200" dirty="0"/>
              <a:t>2:1. </a:t>
            </a:r>
            <a:r>
              <a:rPr lang="en-GB" sz="2200" dirty="0" err="1" smtClean="0"/>
              <a:t>Esse</a:t>
            </a:r>
            <a:r>
              <a:rPr lang="en-GB" sz="2200" dirty="0" smtClean="0"/>
              <a:t> </a:t>
            </a:r>
            <a:r>
              <a:rPr lang="en-GB" sz="2200" dirty="0" err="1" smtClean="0"/>
              <a:t>passo</a:t>
            </a:r>
            <a:r>
              <a:rPr lang="en-GB" sz="2200" dirty="0" smtClean="0"/>
              <a:t> </a:t>
            </a:r>
            <a:r>
              <a:rPr lang="en-GB" sz="2200" dirty="0" err="1" smtClean="0"/>
              <a:t>desativa</a:t>
            </a:r>
            <a:r>
              <a:rPr lang="en-GB" sz="2200" dirty="0" smtClean="0"/>
              <a:t> </a:t>
            </a:r>
            <a:r>
              <a:rPr lang="en-GB" sz="2200" dirty="0" err="1" smtClean="0"/>
              <a:t>os</a:t>
            </a:r>
            <a:r>
              <a:rPr lang="en-GB" sz="2200" dirty="0" smtClean="0"/>
              <a:t> </a:t>
            </a:r>
            <a:r>
              <a:rPr lang="en-GB" sz="2200" dirty="0" err="1" smtClean="0"/>
              <a:t>bacilos</a:t>
            </a:r>
            <a:r>
              <a:rPr lang="en-GB" sz="2200" dirty="0" smtClean="0"/>
              <a:t> de </a:t>
            </a:r>
            <a:r>
              <a:rPr lang="en-GB" sz="2200" i="1" dirty="0" smtClean="0"/>
              <a:t>M</a:t>
            </a:r>
            <a:r>
              <a:rPr lang="en-GB" sz="2200" i="1" dirty="0"/>
              <a:t>. tuberculosis</a:t>
            </a:r>
            <a:r>
              <a:rPr lang="en-GB" sz="2200" dirty="0"/>
              <a:t> 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en-GB" sz="2200" dirty="0" err="1" smtClean="0"/>
              <a:t>amostra</a:t>
            </a:r>
            <a:r>
              <a:rPr lang="en-GB" sz="2200" dirty="0" smtClean="0"/>
              <a:t>, </a:t>
            </a:r>
            <a:r>
              <a:rPr lang="en-GB" sz="2200" dirty="0" err="1" smtClean="0"/>
              <a:t>reduzindo</a:t>
            </a:r>
            <a:r>
              <a:rPr lang="en-GB" sz="2200" dirty="0" smtClean="0"/>
              <a:t> </a:t>
            </a:r>
            <a:r>
              <a:rPr lang="en-GB" sz="2200" dirty="0" err="1" smtClean="0"/>
              <a:t>significativamente</a:t>
            </a:r>
            <a:r>
              <a:rPr lang="en-GB" sz="2200" dirty="0" smtClean="0"/>
              <a:t> o </a:t>
            </a:r>
            <a:r>
              <a:rPr lang="en-GB" sz="2200" dirty="0" err="1" smtClean="0"/>
              <a:t>risco</a:t>
            </a:r>
            <a:r>
              <a:rPr lang="en-GB" sz="2200" dirty="0" smtClean="0"/>
              <a:t> de </a:t>
            </a:r>
            <a:r>
              <a:rPr lang="en-GB" sz="2200" dirty="0" err="1" smtClean="0"/>
              <a:t>biossegurança</a:t>
            </a:r>
            <a:r>
              <a:rPr lang="en-GB" sz="2200" dirty="0" smtClean="0"/>
              <a:t> do </a:t>
            </a:r>
            <a:r>
              <a:rPr lang="en-GB" sz="2200" dirty="0" err="1" smtClean="0"/>
              <a:t>técnico</a:t>
            </a:r>
            <a:r>
              <a:rPr lang="en-GB" sz="2200" dirty="0" smtClean="0"/>
              <a:t> do </a:t>
            </a:r>
            <a:r>
              <a:rPr lang="en-GB" sz="2200" dirty="0" err="1" smtClean="0"/>
              <a:t>laboratório</a:t>
            </a:r>
            <a:r>
              <a:rPr lang="en-GB" sz="2200" dirty="0" smtClean="0"/>
              <a:t>. </a:t>
            </a:r>
            <a:endParaRPr lang="en-GB" sz="2200" dirty="0"/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sz="2200" dirty="0" smtClean="0"/>
              <a:t>O </a:t>
            </a:r>
            <a:r>
              <a:rPr lang="en-GB" sz="2200" dirty="0" err="1" smtClean="0"/>
              <a:t>reagente</a:t>
            </a:r>
            <a:r>
              <a:rPr lang="en-GB" sz="2200" dirty="0" smtClean="0"/>
              <a:t> da </a:t>
            </a:r>
            <a:r>
              <a:rPr lang="en-GB" sz="2200" dirty="0" err="1" smtClean="0"/>
              <a:t>amostra</a:t>
            </a:r>
            <a:r>
              <a:rPr lang="en-GB" sz="2200" dirty="0" smtClean="0"/>
              <a:t> é </a:t>
            </a:r>
            <a:r>
              <a:rPr lang="en-GB" sz="2200" dirty="0" err="1" smtClean="0"/>
              <a:t>fornecido</a:t>
            </a:r>
            <a:r>
              <a:rPr lang="en-GB" sz="2200" dirty="0" smtClean="0"/>
              <a:t> </a:t>
            </a:r>
            <a:r>
              <a:rPr lang="en-GB" sz="2200" dirty="0" err="1" smtClean="0"/>
              <a:t>em</a:t>
            </a:r>
            <a:r>
              <a:rPr lang="en-GB" sz="2200" dirty="0" smtClean="0"/>
              <a:t> </a:t>
            </a:r>
            <a:r>
              <a:rPr lang="en-GB" sz="2200" dirty="0" err="1" smtClean="0"/>
              <a:t>frascos</a:t>
            </a:r>
            <a:r>
              <a:rPr lang="en-GB" sz="2200" dirty="0" smtClean="0"/>
              <a:t> de 8 ml. </a:t>
            </a:r>
            <a:r>
              <a:rPr lang="en-GB" sz="2200" dirty="0" err="1" smtClean="0"/>
              <a:t>Processar</a:t>
            </a:r>
            <a:r>
              <a:rPr lang="en-GB" sz="2200" dirty="0" smtClean="0"/>
              <a:t> </a:t>
            </a:r>
            <a:r>
              <a:rPr lang="en-GB" sz="2200" dirty="0" err="1" smtClean="0"/>
              <a:t>amostras</a:t>
            </a:r>
            <a:r>
              <a:rPr lang="en-GB" sz="2200" dirty="0" smtClean="0"/>
              <a:t> de </a:t>
            </a:r>
            <a:r>
              <a:rPr lang="en-GB" sz="2200" dirty="0" err="1" smtClean="0"/>
              <a:t>escarro</a:t>
            </a:r>
            <a:r>
              <a:rPr lang="en-GB" sz="2200" dirty="0" smtClean="0"/>
              <a:t> </a:t>
            </a:r>
            <a:r>
              <a:rPr lang="en-GB" sz="2200" dirty="0" err="1" smtClean="0"/>
              <a:t>que</a:t>
            </a:r>
            <a:r>
              <a:rPr lang="en-GB" sz="2200" dirty="0" smtClean="0"/>
              <a:t> </a:t>
            </a:r>
            <a:r>
              <a:rPr lang="en-GB" sz="2200" dirty="0" err="1" smtClean="0"/>
              <a:t>têm</a:t>
            </a:r>
            <a:r>
              <a:rPr lang="en-GB" sz="2200" dirty="0" smtClean="0"/>
              <a:t> volume </a:t>
            </a:r>
            <a:r>
              <a:rPr lang="en-GB" sz="2200" dirty="0" err="1" smtClean="0"/>
              <a:t>maior</a:t>
            </a:r>
            <a:r>
              <a:rPr lang="en-GB" sz="2200" dirty="0" smtClean="0"/>
              <a:t> de 4 </a:t>
            </a:r>
            <a:r>
              <a:rPr lang="en-GB" sz="2200" dirty="0"/>
              <a:t>ml </a:t>
            </a:r>
            <a:r>
              <a:rPr lang="en-GB" sz="2200" dirty="0" err="1" smtClean="0"/>
              <a:t>exige</a:t>
            </a:r>
            <a:r>
              <a:rPr lang="en-GB" sz="2200" dirty="0" smtClean="0"/>
              <a:t> </a:t>
            </a:r>
            <a:r>
              <a:rPr lang="en-GB" sz="2200" dirty="0" err="1" smtClean="0"/>
              <a:t>que</a:t>
            </a:r>
            <a:r>
              <a:rPr lang="en-GB" sz="2200" dirty="0" smtClean="0"/>
              <a:t> se use </a:t>
            </a:r>
            <a:r>
              <a:rPr lang="en-GB" sz="2200" dirty="0" err="1" smtClean="0"/>
              <a:t>mais</a:t>
            </a:r>
            <a:r>
              <a:rPr lang="en-GB" sz="2200" dirty="0" smtClean="0"/>
              <a:t> de um </a:t>
            </a:r>
            <a:r>
              <a:rPr lang="en-GB" sz="2200" dirty="0" err="1" smtClean="0"/>
              <a:t>frasco</a:t>
            </a:r>
            <a:r>
              <a:rPr lang="en-GB" sz="2200" dirty="0" smtClean="0"/>
              <a:t> de </a:t>
            </a:r>
            <a:r>
              <a:rPr lang="en-GB" sz="2200" dirty="0" err="1" smtClean="0"/>
              <a:t>reagente</a:t>
            </a:r>
            <a:r>
              <a:rPr lang="en-GB" sz="2200" dirty="0" smtClean="0"/>
              <a:t>, </a:t>
            </a:r>
            <a:r>
              <a:rPr lang="en-GB" sz="2200" dirty="0" err="1" smtClean="0"/>
              <a:t>que</a:t>
            </a:r>
            <a:r>
              <a:rPr lang="en-GB" sz="2200" dirty="0" smtClean="0"/>
              <a:t> se </a:t>
            </a:r>
            <a:r>
              <a:rPr lang="en-GB" sz="2200" dirty="0" err="1" smtClean="0"/>
              <a:t>divida</a:t>
            </a:r>
            <a:r>
              <a:rPr lang="en-GB" sz="2200" dirty="0" smtClean="0"/>
              <a:t> a </a:t>
            </a:r>
            <a:r>
              <a:rPr lang="en-GB" sz="2200" dirty="0" err="1" smtClean="0"/>
              <a:t>amostra</a:t>
            </a:r>
            <a:r>
              <a:rPr lang="en-GB" sz="2200" dirty="0" smtClean="0"/>
              <a:t> </a:t>
            </a:r>
            <a:r>
              <a:rPr lang="en-GB" sz="2200" dirty="0" err="1" smtClean="0"/>
              <a:t>em</a:t>
            </a:r>
            <a:r>
              <a:rPr lang="en-GB" sz="2200" dirty="0" smtClean="0"/>
              <a:t> volumes </a:t>
            </a:r>
            <a:r>
              <a:rPr lang="en-GB" sz="2200" dirty="0" err="1" smtClean="0"/>
              <a:t>menores</a:t>
            </a:r>
            <a:r>
              <a:rPr lang="en-GB" sz="2200" dirty="0" smtClean="0"/>
              <a:t> </a:t>
            </a:r>
            <a:r>
              <a:rPr lang="en-GB" sz="2200" dirty="0" err="1" smtClean="0"/>
              <a:t>ou</a:t>
            </a:r>
            <a:r>
              <a:rPr lang="en-GB" sz="2200" dirty="0" smtClean="0"/>
              <a:t> </a:t>
            </a:r>
            <a:r>
              <a:rPr lang="en-GB" sz="2200" dirty="0" err="1" smtClean="0"/>
              <a:t>que</a:t>
            </a:r>
            <a:r>
              <a:rPr lang="en-GB" sz="2200" dirty="0" smtClean="0"/>
              <a:t> se concentre a </a:t>
            </a:r>
            <a:r>
              <a:rPr lang="en-GB" sz="2200" dirty="0" err="1" smtClean="0"/>
              <a:t>amostra</a:t>
            </a:r>
            <a:r>
              <a:rPr lang="en-GB" sz="2200" dirty="0" smtClean="0"/>
              <a:t>. </a:t>
            </a:r>
            <a:endParaRPr lang="en-GB" sz="2200" dirty="0"/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sz="2200" dirty="0" err="1" smtClean="0"/>
              <a:t>Devido</a:t>
            </a:r>
            <a:r>
              <a:rPr lang="en-GB" sz="2200" dirty="0" smtClean="0"/>
              <a:t> </a:t>
            </a:r>
            <a:r>
              <a:rPr lang="en-GB" sz="2200" dirty="0" err="1" smtClean="0"/>
              <a:t>ao</a:t>
            </a:r>
            <a:r>
              <a:rPr lang="en-GB" sz="2200" dirty="0" smtClean="0"/>
              <a:t> </a:t>
            </a:r>
            <a:r>
              <a:rPr lang="en-GB" sz="2200" dirty="0" err="1" smtClean="0"/>
              <a:t>risco</a:t>
            </a:r>
            <a:r>
              <a:rPr lang="en-GB" sz="2200" dirty="0" smtClean="0"/>
              <a:t> de </a:t>
            </a:r>
            <a:r>
              <a:rPr lang="en-GB" sz="2200" dirty="0" err="1" smtClean="0"/>
              <a:t>gerar</a:t>
            </a:r>
            <a:r>
              <a:rPr lang="en-GB" sz="2200" dirty="0" smtClean="0"/>
              <a:t> </a:t>
            </a:r>
            <a:r>
              <a:rPr lang="en-GB" sz="2200" dirty="0" err="1" smtClean="0"/>
              <a:t>aerossóis</a:t>
            </a:r>
            <a:r>
              <a:rPr lang="en-GB" sz="2200" dirty="0" smtClean="0"/>
              <a:t>, </a:t>
            </a:r>
            <a:r>
              <a:rPr lang="en-GB" sz="2200" dirty="0" err="1" smtClean="0"/>
              <a:t>dividir</a:t>
            </a:r>
            <a:r>
              <a:rPr lang="en-GB" sz="2200" dirty="0" smtClean="0"/>
              <a:t> </a:t>
            </a:r>
            <a:r>
              <a:rPr lang="en-GB" sz="2200" dirty="0" err="1" smtClean="0"/>
              <a:t>amostras</a:t>
            </a:r>
            <a:r>
              <a:rPr lang="en-GB" sz="2200" dirty="0" smtClean="0"/>
              <a:t> e </a:t>
            </a:r>
            <a:r>
              <a:rPr lang="en-GB" sz="2200" dirty="0" err="1" smtClean="0"/>
              <a:t>manipular</a:t>
            </a:r>
            <a:r>
              <a:rPr lang="en-GB" sz="2200" dirty="0" smtClean="0"/>
              <a:t> </a:t>
            </a:r>
            <a:r>
              <a:rPr lang="en-GB" sz="2200" dirty="0" err="1" smtClean="0"/>
              <a:t>amostras</a:t>
            </a:r>
            <a:r>
              <a:rPr lang="en-GB" sz="2200" dirty="0" smtClean="0"/>
              <a:t> </a:t>
            </a:r>
            <a:r>
              <a:rPr lang="en-GB" sz="2200" dirty="0" err="1" smtClean="0"/>
              <a:t>concentradas</a:t>
            </a:r>
            <a:r>
              <a:rPr lang="en-GB" sz="2200" dirty="0" smtClean="0"/>
              <a:t> </a:t>
            </a:r>
            <a:r>
              <a:rPr lang="en-GB" sz="2200" dirty="0" err="1" smtClean="0"/>
              <a:t>deve</a:t>
            </a:r>
            <a:r>
              <a:rPr lang="en-GB" sz="2200" dirty="0" smtClean="0"/>
              <a:t> </a:t>
            </a:r>
            <a:r>
              <a:rPr lang="en-GB" sz="2200" dirty="0" err="1" smtClean="0"/>
              <a:t>ser</a:t>
            </a:r>
            <a:r>
              <a:rPr lang="en-GB" sz="2200" dirty="0" smtClean="0"/>
              <a:t> </a:t>
            </a:r>
            <a:r>
              <a:rPr lang="en-GB" sz="2200" dirty="0" err="1" smtClean="0"/>
              <a:t>feito</a:t>
            </a:r>
            <a:r>
              <a:rPr lang="en-GB" sz="2200" dirty="0" smtClean="0"/>
              <a:t> </a:t>
            </a:r>
            <a:r>
              <a:rPr lang="en-GB" sz="2200" dirty="0" err="1" smtClean="0"/>
              <a:t>dentro</a:t>
            </a:r>
            <a:r>
              <a:rPr lang="en-GB" sz="2200" dirty="0" smtClean="0"/>
              <a:t> de CSBs </a:t>
            </a:r>
            <a:r>
              <a:rPr lang="en-GB" sz="2200" dirty="0" err="1" smtClean="0"/>
              <a:t>certificadas</a:t>
            </a:r>
            <a:r>
              <a:rPr lang="en-GB" sz="2200" dirty="0" smtClean="0"/>
              <a:t>.  </a:t>
            </a:r>
            <a:endParaRPr lang="en-GB" sz="2200" dirty="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300" dirty="0" err="1" smtClean="0"/>
              <a:t>Preparando</a:t>
            </a:r>
            <a:r>
              <a:rPr lang="en-GB" sz="3300" dirty="0" smtClean="0"/>
              <a:t> </a:t>
            </a:r>
            <a:r>
              <a:rPr lang="en-GB" sz="3300" dirty="0" err="1" smtClean="0"/>
              <a:t>amostras</a:t>
            </a:r>
            <a:r>
              <a:rPr lang="en-GB" sz="3300" dirty="0" smtClean="0"/>
              <a:t> </a:t>
            </a:r>
            <a:r>
              <a:rPr lang="en-GB" sz="3300" dirty="0" err="1" smtClean="0"/>
              <a:t>para</a:t>
            </a:r>
            <a:r>
              <a:rPr lang="en-GB" sz="3300" dirty="0" smtClean="0"/>
              <a:t> testes </a:t>
            </a:r>
            <a:r>
              <a:rPr lang="en-GB" sz="3300" dirty="0" err="1" smtClean="0"/>
              <a:t>Xpert</a:t>
            </a:r>
            <a:r>
              <a:rPr lang="en-GB" sz="3300" dirty="0" smtClean="0"/>
              <a:t> </a:t>
            </a:r>
            <a:r>
              <a:rPr lang="en-GB" sz="3300" dirty="0"/>
              <a:t>MTB/RIF </a:t>
            </a:r>
            <a:r>
              <a:rPr lang="en-GB" sz="3500" dirty="0"/>
              <a:t/>
            </a:r>
            <a:br>
              <a:rPr lang="en-GB" sz="3500" dirty="0"/>
            </a:b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35536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4431" y="1629252"/>
            <a:ext cx="9850448" cy="443970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noProof="0" dirty="0" smtClean="0"/>
              <a:t>Preparação do esfregaço e </a:t>
            </a:r>
            <a:r>
              <a:rPr dirty="0" smtClean="0"/>
              <a:t>coloração: [</a:t>
            </a:r>
            <a:r>
              <a:rPr lang="en-GB" dirty="0">
                <a:solidFill>
                  <a:srgbClr val="FF0000"/>
                </a:solidFill>
              </a:rPr>
              <a:t>Actividade suja</a:t>
            </a:r>
            <a:r>
              <a:rPr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noProof="0" dirty="0" smtClean="0"/>
              <a:t>Processamento de amostras para o teste Xpert MTB/RIF e inoculação de </a:t>
            </a:r>
            <a:r>
              <a:rPr lang="en-GB" noProof="0" dirty="0" err="1" smtClean="0"/>
              <a:t>cartuchos</a:t>
            </a:r>
            <a:r>
              <a:rPr lang="en-GB" noProof="0" dirty="0" smtClean="0"/>
              <a:t>: [</a:t>
            </a:r>
            <a:r>
              <a:rPr lang="en-GB" noProof="0" dirty="0" smtClean="0">
                <a:solidFill>
                  <a:srgbClr val="FF0000"/>
                </a:solidFill>
              </a:rPr>
              <a:t>Actividade suja</a:t>
            </a:r>
            <a:r>
              <a:rPr lang="en-GB" noProof="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noProof="0" dirty="0" smtClean="0"/>
              <a:t>Exame microscópico de esfregaços corados: </a:t>
            </a:r>
            <a:br>
              <a:rPr lang="en-GB" noProof="0" dirty="0" smtClean="0"/>
            </a:br>
            <a:r>
              <a:rPr lang="en-GB" noProof="0" dirty="0" smtClean="0"/>
              <a:t>[</a:t>
            </a:r>
            <a:r>
              <a:rPr lang="en-GB" noProof="0" dirty="0" smtClean="0">
                <a:solidFill>
                  <a:srgbClr val="00B050"/>
                </a:solidFill>
              </a:rPr>
              <a:t>Actividade limpa</a:t>
            </a:r>
            <a:r>
              <a:rPr lang="en-GB" noProof="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noProof="0" dirty="0" smtClean="0"/>
              <a:t>Colocação de cartuchos no instrumento GeneXpert:</a:t>
            </a:r>
            <a:r>
              <a:rPr dirty="0"/>
              <a:t/>
            </a:r>
            <a:br>
              <a:rPr dirty="0"/>
            </a:br>
            <a:r>
              <a:rPr lang="en-GB" noProof="0" dirty="0" smtClean="0"/>
              <a:t>[</a:t>
            </a:r>
            <a:r>
              <a:rPr lang="en-GB" noProof="0" dirty="0" smtClean="0">
                <a:solidFill>
                  <a:srgbClr val="00B050"/>
                </a:solidFill>
              </a:rPr>
              <a:t>Actividade limpa</a:t>
            </a:r>
            <a:r>
              <a:rPr lang="en-GB" noProof="0" dirty="0" smtClean="0"/>
              <a:t>]</a:t>
            </a:r>
          </a:p>
          <a:p>
            <a:pPr eaLnBrk="1" hangingPunct="1">
              <a:spcBef>
                <a:spcPct val="0"/>
              </a:spcBef>
              <a:spcAft>
                <a:spcPct val="75000"/>
              </a:spcAft>
              <a:buClr>
                <a:srgbClr val="0070C0"/>
              </a:buClr>
            </a:pPr>
            <a:r>
              <a:rPr lang="en-GB" noProof="0" dirty="0" smtClean="0"/>
              <a:t>Manutenção de registos e armazenamento: </a:t>
            </a:r>
            <a:br>
              <a:rPr lang="en-GB" noProof="0" dirty="0" smtClean="0"/>
            </a:br>
            <a:r>
              <a:rPr lang="en-GB" noProof="0" dirty="0" smtClean="0"/>
              <a:t>[</a:t>
            </a:r>
            <a:r>
              <a:rPr lang="en-GB" noProof="0" dirty="0" smtClean="0">
                <a:solidFill>
                  <a:srgbClr val="00B050"/>
                </a:solidFill>
              </a:rPr>
              <a:t>Actividade limpa</a:t>
            </a:r>
            <a:r>
              <a:rPr lang="en-GB" noProof="0" dirty="0" smtClean="0"/>
              <a:t>]</a:t>
            </a:r>
            <a:endParaRPr lang="pt-PT" noProof="0" dirty="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400" dirty="0"/>
              <a:t>Classificação das actividades do laboratório</a:t>
            </a:r>
          </a:p>
        </p:txBody>
      </p:sp>
    </p:spTree>
    <p:extLst>
      <p:ext uri="{BB962C8B-B14F-4D97-AF65-F5344CB8AC3E}">
        <p14:creationId xmlns:p14="http://schemas.microsoft.com/office/powerpoint/2010/main" val="2967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4950960"/>
          </a:xfrm>
        </p:spPr>
        <p:txBody>
          <a:bodyPr/>
          <a:lstStyle/>
          <a:p>
            <a:pPr lvl="0"/>
            <a:r>
              <a:rPr lang="en-GB" b="1" noProof="0" dirty="0" smtClean="0"/>
              <a:t>Utilização de espaços de bancada:</a:t>
            </a:r>
            <a:r>
              <a:rPr lang="en-GB" noProof="0" dirty="0" smtClean="0"/>
              <a:t> a bancada utilizada para </a:t>
            </a:r>
            <a:r>
              <a:rPr lang="en-GB" noProof="0" dirty="0" err="1" smtClean="0"/>
              <a:t>processar</a:t>
            </a:r>
            <a:r>
              <a:rPr lang="en-GB" noProof="0" dirty="0" smtClean="0"/>
              <a:t> </a:t>
            </a:r>
            <a:r>
              <a:rPr lang="en-GB" noProof="0" dirty="0" err="1" smtClean="0"/>
              <a:t>amostras</a:t>
            </a:r>
            <a:r>
              <a:rPr lang="en-GB" noProof="0" dirty="0" smtClean="0"/>
              <a:t> </a:t>
            </a:r>
            <a:r>
              <a:rPr lang="en-GB" noProof="0" dirty="0" err="1" smtClean="0"/>
              <a:t>para</a:t>
            </a:r>
            <a:r>
              <a:rPr lang="en-GB" noProof="0" dirty="0" smtClean="0"/>
              <a:t> </a:t>
            </a:r>
            <a:r>
              <a:rPr lang="en-GB" noProof="0" dirty="0" err="1" smtClean="0"/>
              <a:t>baciloscopia</a:t>
            </a:r>
            <a:r>
              <a:rPr lang="en-GB" noProof="0" dirty="0" smtClean="0"/>
              <a:t> ou para o ensaio Xpert MTB/RIF deve estar separada das áreas de recepção de </a:t>
            </a:r>
            <a:r>
              <a:rPr lang="en-GB" noProof="0" dirty="0" err="1" smtClean="0"/>
              <a:t>amostras</a:t>
            </a:r>
            <a:r>
              <a:rPr lang="en-GB" noProof="0" dirty="0" smtClean="0"/>
              <a:t> e das áreas de preenchimento de papelada e de utilização de telefones.</a:t>
            </a:r>
          </a:p>
          <a:p>
            <a:pPr lvl="0"/>
            <a:endParaRPr lang="pt-PT" noProof="0" dirty="0" smtClean="0"/>
          </a:p>
          <a:p>
            <a:pPr lvl="0"/>
            <a:r>
              <a:rPr lang="en-GB" b="1" noProof="0" dirty="0" smtClean="0"/>
              <a:t>Ventilação:</a:t>
            </a:r>
            <a:r>
              <a:rPr lang="en-GB" noProof="0" dirty="0" smtClean="0"/>
              <a:t> quando são utilizadas técnicas microbiológicas apropriadas, o teste de esfregaço directo e o processamento directo de </a:t>
            </a:r>
            <a:r>
              <a:rPr lang="en-GB" noProof="0" dirty="0" err="1" smtClean="0"/>
              <a:t>amostras</a:t>
            </a:r>
            <a:r>
              <a:rPr lang="en-GB" noProof="0" dirty="0" smtClean="0"/>
              <a:t> para o ensaio Xpert MTB/RIF podem ser realizados numa bancada aberta numa área devidamente ventilada.</a:t>
            </a:r>
            <a:endParaRPr lang="pt-PT" noProof="0" dirty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Práticas de segurança: fluxo de ar</a:t>
            </a:r>
          </a:p>
        </p:txBody>
      </p:sp>
    </p:spTree>
    <p:extLst>
      <p:ext uri="{BB962C8B-B14F-4D97-AF65-F5344CB8AC3E}">
        <p14:creationId xmlns:p14="http://schemas.microsoft.com/office/powerpoint/2010/main" val="39451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_Locd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367" y="3339852"/>
            <a:ext cx="4383801" cy="2926086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5238991"/>
          </a:xfrm>
        </p:spPr>
        <p:txBody>
          <a:bodyPr/>
          <a:lstStyle/>
          <a:p>
            <a:pPr>
              <a:spcBef>
                <a:spcPts val="599"/>
              </a:spcBef>
            </a:pPr>
            <a:r>
              <a:rPr lang="en-GB" sz="1700" dirty="0"/>
              <a:t>Relativamente aos procedimentos de baixo risco, a ventilação natural deve ser suficiente, desde que o ar flua no sentido oposto ao técnico e pela área de trabalho para o exterior. </a:t>
            </a:r>
          </a:p>
          <a:p>
            <a:pPr>
              <a:spcBef>
                <a:spcPts val="300"/>
              </a:spcBef>
            </a:pPr>
            <a:r>
              <a:rPr lang="en-GB" sz="1700" dirty="0"/>
              <a:t>Quando o clima não possibilita a abertura das janelas, deve considerar-se a utilização de sistemas de ventilação mecânica, tais como um exaustor.</a:t>
            </a:r>
          </a:p>
          <a:p>
            <a:pPr>
              <a:spcBef>
                <a:spcPts val="599"/>
              </a:spcBef>
            </a:pPr>
            <a:endParaRPr lang="pt-PT" sz="2000" dirty="0"/>
          </a:p>
          <a:p>
            <a:endParaRPr lang="pt-PT" sz="20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Tx/>
              <a:buNone/>
            </a:pPr>
            <a:endParaRPr lang="pt-PT" sz="2000" dirty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1" y="302102"/>
            <a:ext cx="9881986" cy="101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/>
              <a:t>Práticas de segurança: ventilação adequada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9644" y="3115261"/>
            <a:ext cx="536905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dirty="0" smtClean="0">
                <a:solidFill>
                  <a:srgbClr val="7F7F7F"/>
                </a:solidFill>
                <a:latin typeface="+mn-lt"/>
                <a:cs typeface="Lucida Sans Unicode"/>
              </a:rPr>
              <a:t>•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Quando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a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ventilação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natural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ou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mecânica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não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forem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cs typeface="Lucida Sans Unicode"/>
              </a:rPr>
              <a:t>possíveis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, as estações de trabalho ventiladas são uma solução opcional para a gestão da contenção de aerossóis durante a </a:t>
            </a:r>
            <a:r>
              <a:rPr lang="en-GB" sz="17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baciloscopia</a:t>
            </a:r>
            <a:r>
              <a:rPr lang="en-GB" sz="17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Lucida Sans Unicode"/>
              </a:rPr>
              <a:t> ou o teste Xpert MTB/RIF </a:t>
            </a:r>
            <a:r>
              <a:rPr lang="en-GB" sz="1700" dirty="0">
                <a:latin typeface="+mn-lt"/>
                <a:cs typeface="Lucida Sans Unicode"/>
              </a:rPr>
              <a:t>(</a:t>
            </a:r>
            <a:r>
              <a:rPr lang="en-GB" sz="1700" dirty="0">
                <a:latin typeface="+mn-lt"/>
                <a:cs typeface="Lucida Sans Unicode"/>
                <a:hlinkClick r:id="rId4"/>
              </a:rPr>
              <a:t>http://www.aphl.org/aphlprograms/global/Documents/GH_2011July_VentilatedWorkstationGuidance.pdf</a:t>
            </a:r>
            <a:r>
              <a:rPr lang="en-GB" sz="1700" dirty="0">
                <a:latin typeface="+mn-lt"/>
                <a:cs typeface="Lucida Sans Unicode"/>
              </a:rPr>
              <a:t>).</a:t>
            </a:r>
          </a:p>
          <a:p>
            <a:pPr>
              <a:spcBef>
                <a:spcPts val="599"/>
              </a:spcBef>
            </a:pP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• Uma CSB </a:t>
            </a:r>
            <a:r>
              <a:rPr lang="en-GB" sz="1700" b="1" u="sng" dirty="0" smtClean="0">
                <a:solidFill>
                  <a:srgbClr val="7F7F7F"/>
                </a:solidFill>
                <a:latin typeface="+mn-lt"/>
                <a:cs typeface="Lucida Sans Unicode"/>
              </a:rPr>
              <a:t>não é fundamental </a:t>
            </a: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para o teste Xpert MTB/RIF </a:t>
            </a:r>
            <a:r>
              <a:rPr lang="en-GB" sz="1700" dirty="0" err="1" smtClean="0">
                <a:solidFill>
                  <a:srgbClr val="7F7F7F"/>
                </a:solidFill>
                <a:latin typeface="+mn-lt"/>
                <a:cs typeface="Lucida Sans Unicode"/>
              </a:rPr>
              <a:t>em</a:t>
            </a: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 </a:t>
            </a:r>
            <a:r>
              <a:rPr lang="en-GB" sz="1700" dirty="0" err="1" smtClean="0">
                <a:solidFill>
                  <a:srgbClr val="7F7F7F"/>
                </a:solidFill>
                <a:latin typeface="+mn-lt"/>
                <a:cs typeface="Lucida Sans Unicode"/>
              </a:rPr>
              <a:t>amostras</a:t>
            </a: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 </a:t>
            </a:r>
            <a:r>
              <a:rPr lang="en-GB" sz="1700" dirty="0" err="1" smtClean="0">
                <a:solidFill>
                  <a:srgbClr val="7F7F7F"/>
                </a:solidFill>
                <a:latin typeface="+mn-lt"/>
                <a:cs typeface="Lucida Sans Unicode"/>
              </a:rPr>
              <a:t>directas</a:t>
            </a: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 (ou seja, </a:t>
            </a:r>
            <a:r>
              <a:rPr lang="en-GB" sz="1700" dirty="0" err="1" smtClean="0">
                <a:solidFill>
                  <a:srgbClr val="7F7F7F"/>
                </a:solidFill>
                <a:latin typeface="+mn-lt"/>
                <a:cs typeface="Lucida Sans Unicode"/>
              </a:rPr>
              <a:t>amostras</a:t>
            </a: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 que não necessitam de </a:t>
            </a:r>
            <a:r>
              <a:rPr lang="en-GB" sz="1700" dirty="0" err="1" smtClean="0">
                <a:solidFill>
                  <a:srgbClr val="7F7F7F"/>
                </a:solidFill>
                <a:latin typeface="+mn-lt"/>
                <a:cs typeface="Lucida Sans Unicode"/>
              </a:rPr>
              <a:t>transferência</a:t>
            </a:r>
            <a:r>
              <a:rPr lang="en-GB" sz="1700" dirty="0" smtClean="0">
                <a:solidFill>
                  <a:srgbClr val="7F7F7F"/>
                </a:solidFill>
                <a:latin typeface="+mn-lt"/>
                <a:cs typeface="Lucida Sans Unicode"/>
              </a:rPr>
              <a:t> nem de concentração).</a:t>
            </a:r>
            <a:endParaRPr lang="pt-PT" sz="1700" dirty="0">
              <a:solidFill>
                <a:srgbClr val="7F7F7F"/>
              </a:solidFill>
              <a:latin typeface="+mn-lt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3247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 smtClean="0"/>
              <a:t>Uma ventilação adequada para os laboratórios de TB é normalmente descrita como o fluxo de ar direccional com 6–12 trocas de ar por hora (ACH). </a:t>
            </a:r>
          </a:p>
          <a:p>
            <a:pPr marL="124796" indent="0">
              <a:buNone/>
            </a:pPr>
            <a:endParaRPr lang="pt-PT" sz="2400" noProof="0" dirty="0" smtClean="0"/>
          </a:p>
          <a:p>
            <a:r>
              <a:rPr lang="en-GB" sz="2400" noProof="0" dirty="0" smtClean="0"/>
              <a:t>O fluxo de ar direccional refere-se ao movimento de ar das áreas limpas pelas áreas nas quais há possibilidade de geração de aerossóis (áreas sujas) até ao exterior.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pt-PT" sz="2400" noProof="0" dirty="0" smtClean="0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800" dirty="0"/>
              <a:t>Práticas de segurança: ventilação adequada</a:t>
            </a:r>
          </a:p>
        </p:txBody>
      </p:sp>
    </p:spTree>
    <p:extLst>
      <p:ext uri="{BB962C8B-B14F-4D97-AF65-F5344CB8AC3E}">
        <p14:creationId xmlns:p14="http://schemas.microsoft.com/office/powerpoint/2010/main" val="142235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dirty="0" smtClean="0"/>
              <a:t>Formas de determinar se a ventilação é adequada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800" dirty="0"/>
              <a:t>Práticas de segurança: ventilação adequada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9" y="2505050"/>
            <a:ext cx="2047142" cy="15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29" y="4408080"/>
            <a:ext cx="1584161" cy="165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78" y="3341114"/>
            <a:ext cx="1517621" cy="25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14" y="2203262"/>
            <a:ext cx="7118321" cy="3872894"/>
          </a:xfrm>
          <a:prstGeom prst="rect">
            <a:avLst/>
          </a:prstGeom>
          <a:noFill/>
          <a:ln w="19050">
            <a:solidFill>
              <a:srgbClr val="003FBC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32551" y="2203262"/>
            <a:ext cx="2827519" cy="3872894"/>
          </a:xfrm>
          <a:prstGeom prst="rect">
            <a:avLst/>
          </a:prstGeom>
          <a:noFill/>
          <a:ln w="19050">
            <a:solidFill>
              <a:srgbClr val="003FBC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6327" y="6098424"/>
            <a:ext cx="4340747" cy="337772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1600" dirty="0"/>
              <a:t>Cortesia de P. Jensen - CDC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1723" y="2186333"/>
            <a:ext cx="3359220" cy="110543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DETERMINAÇÃO DA DIRECÇÃO DO AR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- Tubos de fumo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916" y="1848277"/>
            <a:ext cx="6199491" cy="4431863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 algn="just">
              <a:buNone/>
            </a:pPr>
            <a:endParaRPr lang="pt-P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MEDIÇÃO DA VELOCIDADE DO AR</a:t>
            </a:r>
            <a:r>
              <a:rPr lang="en-US" dirty="0" smtClean="0"/>
              <a:t>			</a:t>
            </a:r>
          </a:p>
          <a:p>
            <a:pPr algn="just">
              <a:buNone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Anemómetro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pPr marL="911625" lvl="3" indent="-269524"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Instrumento de precisão</a:t>
            </a:r>
          </a:p>
          <a:p>
            <a:pPr marL="911625" lvl="3" indent="-269524"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Avaliações e verificações</a:t>
            </a:r>
          </a:p>
          <a:p>
            <a:pPr marL="911625" lvl="3" indent="-269524" algn="just"/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0040" lvl="3" indent="-910040" algn="just" defTabSz="450264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- Vaneómetro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625" lvl="3" indent="-269524"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Simples e acessível</a:t>
            </a:r>
          </a:p>
          <a:p>
            <a:pPr marL="911625" lvl="3" indent="-269524"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Mede a velocidade e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direcção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</a:p>
          <a:p>
            <a:pPr marL="911625" lvl="3" indent="-269524"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Pode ser utilizado rotineiramente</a:t>
            </a:r>
          </a:p>
          <a:p>
            <a:endParaRPr lang="pt-PT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6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sz="2400" noProof="0" dirty="0" smtClean="0">
                <a:cs typeface="Calibri" panose="020F0502020204030204" pitchFamily="34" charset="0"/>
              </a:rPr>
              <a:t>Transmissão do bacilo da TB</a:t>
            </a:r>
          </a:p>
          <a:p>
            <a:pPr algn="just" eaLnBrk="1" hangingPunct="1"/>
            <a:endParaRPr lang="pt-PT" sz="2400" noProof="0" dirty="0" smtClean="0">
              <a:cs typeface="Calibri" panose="020F0502020204030204" pitchFamily="34" charset="0"/>
            </a:endParaRPr>
          </a:p>
          <a:p>
            <a:pPr algn="just" eaLnBrk="1" hangingPunct="1"/>
            <a:r>
              <a:rPr lang="en-GB" sz="2400" noProof="0" dirty="0" smtClean="0">
                <a:cs typeface="Calibri" panose="020F0502020204030204" pitchFamily="34" charset="0"/>
              </a:rPr>
              <a:t>Avaliação de risco e níveis de precaução</a:t>
            </a:r>
          </a:p>
          <a:p>
            <a:pPr algn="just" eaLnBrk="1" hangingPunct="1"/>
            <a:endParaRPr lang="pt-PT" sz="2400" noProof="0" dirty="0" smtClean="0">
              <a:cs typeface="Calibri" panose="020F0502020204030204" pitchFamily="34" charset="0"/>
            </a:endParaRPr>
          </a:p>
          <a:p>
            <a:pPr eaLnBrk="1" hangingPunct="1"/>
            <a:r>
              <a:rPr lang="en-GB" sz="2400" noProof="0" dirty="0" smtClean="0">
                <a:cs typeface="Calibri" panose="020F0502020204030204" pitchFamily="34" charset="0"/>
              </a:rPr>
              <a:t>Práticas de segurança no laboratório de microscopia da TB e no laboratório de Xpert MTB/RIF</a:t>
            </a:r>
          </a:p>
          <a:p>
            <a:pPr eaLnBrk="1" hangingPunct="1"/>
            <a:endParaRPr lang="pt-PT" sz="2400" noProof="0" dirty="0" smtClean="0">
              <a:cs typeface="Calibri" panose="020F0502020204030204" pitchFamily="34" charset="0"/>
            </a:endParaRPr>
          </a:p>
          <a:p>
            <a:pPr algn="just" eaLnBrk="1" hangingPunct="1"/>
            <a:r>
              <a:rPr lang="en-GB" sz="2400" noProof="0" dirty="0" err="1" smtClean="0">
                <a:cs typeface="Calibri" panose="020F0502020204030204" pitchFamily="34" charset="0"/>
              </a:rPr>
              <a:t>Descarte</a:t>
            </a:r>
            <a:r>
              <a:rPr lang="en-GB" sz="2400" noProof="0" dirty="0" smtClean="0">
                <a:cs typeface="Calibri" panose="020F0502020204030204" pitchFamily="34" charset="0"/>
              </a:rPr>
              <a:t> </a:t>
            </a:r>
            <a:r>
              <a:rPr lang="en-GB" sz="2400" noProof="0" dirty="0" err="1" smtClean="0">
                <a:cs typeface="Calibri" panose="020F0502020204030204" pitchFamily="34" charset="0"/>
              </a:rPr>
              <a:t>seguro</a:t>
            </a:r>
            <a:r>
              <a:rPr lang="en-GB" sz="2400" noProof="0" dirty="0" smtClean="0">
                <a:cs typeface="Calibri" panose="020F0502020204030204" pitchFamily="34" charset="0"/>
              </a:rPr>
              <a:t> de resíduos infecciosos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1041265"/>
            <a:r>
              <a:rPr lang="en-GB" sz="4400" dirty="0"/>
              <a:t>Conteúdo deste módulo</a:t>
            </a:r>
          </a:p>
        </p:txBody>
      </p:sp>
    </p:spTree>
    <p:extLst>
      <p:ext uri="{BB962C8B-B14F-4D97-AF65-F5344CB8AC3E}">
        <p14:creationId xmlns:p14="http://schemas.microsoft.com/office/powerpoint/2010/main" val="198449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Luvas: essencial (use </a:t>
            </a:r>
            <a:r>
              <a:rPr lang="en-GB" noProof="0" dirty="0" err="1" smtClean="0"/>
              <a:t>luvas</a:t>
            </a:r>
            <a:r>
              <a:rPr lang="en-GB" noProof="0" dirty="0" smtClean="0"/>
              <a:t> </a:t>
            </a:r>
            <a:r>
              <a:rPr lang="en-GB" noProof="0" dirty="0" err="1" smtClean="0"/>
              <a:t>descartáveis</a:t>
            </a:r>
            <a:r>
              <a:rPr lang="en-GB" noProof="0" dirty="0" smtClean="0"/>
              <a:t>).</a:t>
            </a:r>
          </a:p>
          <a:p>
            <a:pPr algn="just" eaLnBrk="1" hangingPunct="1">
              <a:spcBef>
                <a:spcPct val="0"/>
              </a:spcBef>
              <a:spcAft>
                <a:spcPct val="55000"/>
              </a:spcAft>
            </a:pPr>
            <a:r>
              <a:rPr lang="en-GB" noProof="0" dirty="0" smtClean="0"/>
              <a:t>Batas de laboratório: essencial.</a:t>
            </a:r>
          </a:p>
          <a:p>
            <a:pPr algn="just">
              <a:spcBef>
                <a:spcPct val="0"/>
              </a:spcBef>
              <a:spcAft>
                <a:spcPts val="1198"/>
              </a:spcAft>
            </a:pPr>
            <a:r>
              <a:rPr lang="en-GB" noProof="0" dirty="0" err="1" smtClean="0"/>
              <a:t>Respiradores</a:t>
            </a:r>
            <a:r>
              <a:rPr lang="en-GB" noProof="0" dirty="0" smtClean="0"/>
              <a:t>: </a:t>
            </a:r>
          </a:p>
          <a:p>
            <a:pPr lvl="1">
              <a:spcBef>
                <a:spcPct val="0"/>
              </a:spcBef>
              <a:spcAft>
                <a:spcPts val="599"/>
              </a:spcAft>
            </a:pPr>
            <a:r>
              <a:rPr lang="en-GB" sz="2800" dirty="0" err="1" smtClean="0"/>
              <a:t>Necessários</a:t>
            </a:r>
            <a:r>
              <a:rPr lang="en-GB" sz="2800" dirty="0" smtClean="0"/>
              <a:t> </a:t>
            </a:r>
            <a:r>
              <a:rPr lang="en-GB" sz="2800" dirty="0"/>
              <a:t>com base numa avaliação de riscos</a:t>
            </a:r>
          </a:p>
          <a:p>
            <a:pPr lvl="1">
              <a:spcBef>
                <a:spcPct val="0"/>
              </a:spcBef>
              <a:spcAft>
                <a:spcPts val="599"/>
              </a:spcAft>
            </a:pPr>
            <a:r>
              <a:rPr lang="en-GB" sz="2800" dirty="0"/>
              <a:t>Devem ser sempre incluídos num kit para situação de derrames</a:t>
            </a:r>
          </a:p>
          <a:p>
            <a:pPr lvl="1">
              <a:spcBef>
                <a:spcPct val="0"/>
              </a:spcBef>
              <a:spcAft>
                <a:spcPts val="599"/>
              </a:spcAft>
            </a:pPr>
            <a:r>
              <a:rPr lang="en-GB" sz="2800" dirty="0"/>
              <a:t>Os respiradores recomendados são N95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dirty="0"/>
              <a:t>NIOSH N95) e FFP2 (EN 149:2001).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/>
              <a:t>Equipamento de protecção individual (EPI)</a:t>
            </a:r>
          </a:p>
        </p:txBody>
      </p:sp>
    </p:spTree>
    <p:extLst>
      <p:ext uri="{BB962C8B-B14F-4D97-AF65-F5344CB8AC3E}">
        <p14:creationId xmlns:p14="http://schemas.microsoft.com/office/powerpoint/2010/main" val="21640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7402175" cy="495096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en-GB" sz="2200" dirty="0"/>
              <a:t>As luvas são necessárias para o processamento de </a:t>
            </a:r>
            <a:r>
              <a:rPr lang="en-GB" sz="2200" dirty="0" err="1" smtClean="0"/>
              <a:t>amostras</a:t>
            </a:r>
            <a:r>
              <a:rPr lang="en-GB" sz="2200" dirty="0" smtClean="0"/>
              <a:t> </a:t>
            </a:r>
            <a:r>
              <a:rPr lang="en-GB" sz="2200" dirty="0"/>
              <a:t>para o teste Xpert MTB/RIF.</a:t>
            </a:r>
          </a:p>
          <a:p>
            <a:pPr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en-GB" sz="2200" dirty="0"/>
              <a:t>Use </a:t>
            </a:r>
            <a:r>
              <a:rPr lang="en-GB" sz="2200" dirty="0" err="1"/>
              <a:t>luvas</a:t>
            </a:r>
            <a:r>
              <a:rPr lang="en-GB" sz="2200" dirty="0"/>
              <a:t> </a:t>
            </a:r>
            <a:r>
              <a:rPr lang="en-GB" sz="2200" dirty="0" err="1" smtClean="0"/>
              <a:t>descartáveis</a:t>
            </a:r>
            <a:r>
              <a:rPr lang="en-GB" sz="2200" dirty="0" smtClean="0"/>
              <a:t>.</a:t>
            </a:r>
            <a:endParaRPr lang="en-GB" sz="2200" dirty="0"/>
          </a:p>
          <a:p>
            <a:pPr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en-GB" sz="2200" dirty="0"/>
              <a:t>A utilização de luvas pode conferir aos técnicos uma falsa sensação de segurança:</a:t>
            </a:r>
          </a:p>
          <a:p>
            <a:pPr lvl="1" algn="just" eaLnBrk="1" hangingPunct="1">
              <a:spcBef>
                <a:spcPct val="0"/>
              </a:spcBef>
              <a:spcAft>
                <a:spcPct val="35000"/>
              </a:spcAft>
            </a:pPr>
            <a:r>
              <a:rPr lang="en-GB" sz="2200" b="1" dirty="0"/>
              <a:t>A lavagem regular e minuciosa das mãos continua a ser essencial.</a:t>
            </a:r>
            <a:endParaRPr lang="pt-PT" sz="2200" b="1" dirty="0"/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sz="2200" dirty="0"/>
              <a:t>Para evitar contaminação, retire as </a:t>
            </a:r>
            <a:r>
              <a:rPr lang="en-US" sz="2200" dirty="0" err="1" smtClean="0"/>
              <a:t>luvas</a:t>
            </a:r>
            <a:r>
              <a:rPr lang="en-US" sz="2200" dirty="0" smtClean="0"/>
              <a:t>, lave as </a:t>
            </a:r>
            <a:r>
              <a:rPr lang="en-GB" sz="2200" dirty="0" err="1" smtClean="0"/>
              <a:t>mãos</a:t>
            </a:r>
            <a:r>
              <a:rPr lang="en-US" sz="2200" dirty="0" smtClean="0"/>
              <a:t> </a:t>
            </a:r>
            <a:r>
              <a:rPr lang="en-US" sz="2200" dirty="0"/>
              <a:t>antes de utilizar terminais informáticos ou telefones.</a:t>
            </a:r>
          </a:p>
          <a:p>
            <a:pPr algn="just">
              <a:spcBef>
                <a:spcPct val="0"/>
              </a:spcBef>
              <a:spcAft>
                <a:spcPct val="35000"/>
              </a:spcAft>
            </a:pPr>
            <a:r>
              <a:rPr lang="en-AU" sz="2200" dirty="0"/>
              <a:t>NÃO reutilize as luvas.</a:t>
            </a:r>
          </a:p>
          <a:p>
            <a:pPr algn="just">
              <a:spcBef>
                <a:spcPct val="0"/>
              </a:spcBef>
              <a:spcAft>
                <a:spcPct val="35000"/>
              </a:spcAft>
            </a:pPr>
            <a:r>
              <a:rPr lang="en-AU" sz="2200" dirty="0"/>
              <a:t>NÃO utilize as luvas fora do laboratório.</a:t>
            </a:r>
          </a:p>
          <a:p>
            <a:pPr lvl="1" algn="just" eaLnBrk="1" hangingPunct="1">
              <a:spcBef>
                <a:spcPct val="0"/>
              </a:spcBef>
              <a:spcAft>
                <a:spcPct val="35000"/>
              </a:spcAft>
            </a:pPr>
            <a:endParaRPr lang="pt-PT" sz="2200" b="1" dirty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EPI: luvas</a:t>
            </a:r>
          </a:p>
        </p:txBody>
      </p:sp>
      <p:pic>
        <p:nvPicPr>
          <p:cNvPr id="7" name="Picture 4" descr="N.º 16 Lavagem de mãos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12683" r="28021" b="6401"/>
          <a:stretch>
            <a:fillRect/>
          </a:stretch>
        </p:blipFill>
        <p:spPr bwMode="auto">
          <a:xfrm>
            <a:off x="7972048" y="2036134"/>
            <a:ext cx="2183427" cy="18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SCF048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7" y="4275956"/>
            <a:ext cx="2360354" cy="176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039662" y="5153351"/>
            <a:ext cx="260451" cy="6770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2">
                <a:alpha val="74997"/>
              </a:schemeClr>
            </a:outerShdw>
          </a:effectLst>
        </p:spPr>
        <p:txBody>
          <a:bodyPr wrap="none" lIns="91321" tIns="45661" rIns="91321" bIns="45661" anchor="ctr"/>
          <a:lstStyle/>
          <a:p>
            <a:endParaRPr lang="it-IT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231198" y="5367364"/>
            <a:ext cx="191536" cy="1216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9276452" y="5334921"/>
            <a:ext cx="101025" cy="1748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6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852477"/>
            <a:ext cx="9619774" cy="443970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noProof="0" dirty="0" smtClean="0"/>
              <a:t>As batas de laboratório são essenciais: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130000"/>
            </a:pPr>
            <a:r>
              <a:rPr lang="en-GB" sz="2400" dirty="0" smtClean="0"/>
              <a:t> </a:t>
            </a:r>
            <a:r>
              <a:rPr lang="en-GB" sz="2400" dirty="0" err="1" smtClean="0"/>
              <a:t>Deixe</a:t>
            </a:r>
            <a:r>
              <a:rPr lang="en-GB" sz="2400" dirty="0" smtClean="0"/>
              <a:t> </a:t>
            </a:r>
            <a:r>
              <a:rPr lang="en-GB" sz="2400" dirty="0"/>
              <a:t>as batas no local de trabalho </a:t>
            </a:r>
          </a:p>
          <a:p>
            <a:pPr marL="1278496" lvl="1">
              <a:lnSpc>
                <a:spcPct val="90000"/>
              </a:lnSpc>
              <a:spcBef>
                <a:spcPct val="0"/>
              </a:spcBef>
              <a:spcAft>
                <a:spcPts val="1174"/>
              </a:spcAft>
              <a:buSzPct val="130000"/>
              <a:buNone/>
            </a:pPr>
            <a:r>
              <a:rPr lang="en-GB" sz="2400" dirty="0"/>
              <a:t>(não leve as batas para casa)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 smtClean="0"/>
              <a:t> </a:t>
            </a:r>
            <a:r>
              <a:rPr lang="en-GB" sz="2400" dirty="0" err="1" smtClean="0"/>
              <a:t>Feche</a:t>
            </a:r>
            <a:r>
              <a:rPr lang="en-GB" sz="2400" dirty="0" smtClean="0"/>
              <a:t> </a:t>
            </a:r>
            <a:r>
              <a:rPr lang="en-GB" sz="2400" dirty="0"/>
              <a:t>a bata de </a:t>
            </a:r>
            <a:r>
              <a:rPr lang="en-GB" sz="2400" dirty="0" err="1"/>
              <a:t>laboratório</a:t>
            </a:r>
            <a:r>
              <a:rPr lang="en-GB" sz="2400" dirty="0"/>
              <a:t> </a:t>
            </a:r>
            <a:r>
              <a:rPr lang="en-GB" sz="2400" dirty="0" err="1" smtClean="0"/>
              <a:t>quando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 err="1" smtClean="0"/>
              <a:t>estiver</a:t>
            </a:r>
            <a:r>
              <a:rPr lang="en-GB" sz="2400" dirty="0" smtClean="0"/>
              <a:t> </a:t>
            </a:r>
            <a:r>
              <a:rPr lang="en-GB" sz="2400" dirty="0" err="1" smtClean="0"/>
              <a:t>usando</a:t>
            </a:r>
            <a:endParaRPr lang="en-GB" sz="2400" dirty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Utilize o tamanho e tipo apropriado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NÃO utilize fora do laboratório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/>
              <a:t> Lave pelo menos semanalmente e </a:t>
            </a:r>
            <a:r>
              <a:rPr lang="en-GB" sz="2400" dirty="0" err="1"/>
              <a:t>após</a:t>
            </a:r>
            <a:r>
              <a:rPr lang="en-GB" sz="2400" dirty="0"/>
              <a:t> </a:t>
            </a:r>
            <a:r>
              <a:rPr lang="en-GB" sz="2400" dirty="0" err="1" smtClean="0"/>
              <a:t>qualquer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 err="1" smtClean="0"/>
              <a:t>contaminação</a:t>
            </a:r>
            <a:r>
              <a:rPr lang="en-GB" sz="2400" dirty="0" smtClean="0"/>
              <a:t> </a:t>
            </a:r>
            <a:r>
              <a:rPr lang="en-GB" sz="2400" dirty="0"/>
              <a:t>explícita (não leve a bata para casa);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 err="1" smtClean="0"/>
              <a:t>desinfecte</a:t>
            </a:r>
            <a:r>
              <a:rPr lang="en-GB" sz="2400" dirty="0" smtClean="0"/>
              <a:t> </a:t>
            </a:r>
            <a:r>
              <a:rPr lang="en-GB" sz="2400" dirty="0"/>
              <a:t>antes </a:t>
            </a:r>
            <a:r>
              <a:rPr lang="en-GB" sz="2400" dirty="0" err="1"/>
              <a:t>da</a:t>
            </a:r>
            <a:r>
              <a:rPr lang="en-GB" sz="2400" dirty="0"/>
              <a:t> </a:t>
            </a:r>
            <a:r>
              <a:rPr lang="en-GB" sz="2400" dirty="0" err="1" smtClean="0"/>
              <a:t>lavagem</a:t>
            </a:r>
            <a:r>
              <a:rPr lang="en-GB" sz="2400" dirty="0" smtClean="0"/>
              <a:t> com </a:t>
            </a:r>
            <a:r>
              <a:rPr lang="en-GB" sz="2400" dirty="0" err="1" smtClean="0"/>
              <a:t>lixívia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EPI: batas de laboratório</a:t>
            </a:r>
          </a:p>
        </p:txBody>
      </p:sp>
      <p:pic>
        <p:nvPicPr>
          <p:cNvPr id="1026" name="Picture 2" descr="http://tsgroupuae.com/en/wp-content/uploads/2011/12/lab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376" y="1789033"/>
            <a:ext cx="1869201" cy="24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599"/>
              </a:spcAft>
            </a:pPr>
            <a:r>
              <a:rPr lang="en-GB" sz="2400" dirty="0"/>
              <a:t>Os respiradores N95 e FFP2 filtram de forma </a:t>
            </a:r>
            <a:r>
              <a:rPr lang="en-GB" sz="2400" dirty="0" err="1"/>
              <a:t>eficaz</a:t>
            </a:r>
            <a:r>
              <a:rPr lang="en-GB" sz="2400" dirty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&gt; </a:t>
            </a:r>
            <a:r>
              <a:rPr lang="en-GB" sz="2400" dirty="0"/>
              <a:t>94%-95% de partículas ≥ 0,3 µm-0,4 µm de diâmetro.</a:t>
            </a:r>
          </a:p>
          <a:p>
            <a:pPr>
              <a:spcBef>
                <a:spcPts val="0"/>
              </a:spcBef>
              <a:spcAft>
                <a:spcPts val="599"/>
              </a:spcAft>
            </a:pPr>
            <a:r>
              <a:rPr dirty="0" smtClean="0"/>
              <a:t>Os </a:t>
            </a:r>
            <a:r>
              <a:rPr lang="en-GB" sz="2400" b="1" dirty="0"/>
              <a:t>respiradores</a:t>
            </a:r>
            <a:r>
              <a:rPr lang="en-GB" sz="2400" dirty="0"/>
              <a:t> devem estar justos na cara! (Utilize o teste de ajuste)</a:t>
            </a:r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pt-PT" sz="24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pt-PT" sz="24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pt-PT" sz="2400" dirty="0"/>
          </a:p>
          <a:p>
            <a:pPr>
              <a:spcBef>
                <a:spcPts val="400"/>
              </a:spcBef>
            </a:pPr>
            <a:r>
              <a:rPr lang="pt-BR" sz="2400" dirty="0" smtClean="0"/>
              <a:t>As </a:t>
            </a:r>
            <a:r>
              <a:rPr lang="pt-BR" sz="2400" b="1" dirty="0" smtClean="0"/>
              <a:t>máscaras cirúrgicas</a:t>
            </a:r>
            <a:r>
              <a:rPr lang="pt-BR" sz="2400" dirty="0" smtClean="0"/>
              <a:t> não protegem o utilizador contra a inalação de aerossóis infecciosos.</a:t>
            </a:r>
            <a:endParaRPr lang="pt-PT" sz="2400" dirty="0"/>
          </a:p>
          <a:p>
            <a:pPr>
              <a:spcBef>
                <a:spcPts val="0"/>
              </a:spcBef>
              <a:spcAft>
                <a:spcPts val="599"/>
              </a:spcAft>
              <a:buFontTx/>
              <a:buChar char="•"/>
            </a:pPr>
            <a:endParaRPr lang="pt-PT" sz="2400" dirty="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EPI: respiradores</a:t>
            </a:r>
          </a:p>
        </p:txBody>
      </p:sp>
      <p:pic>
        <p:nvPicPr>
          <p:cNvPr id="7" name="Picture 9" descr="máscar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20439" r="14528" b="14107"/>
          <a:stretch>
            <a:fillRect/>
          </a:stretch>
        </p:blipFill>
        <p:spPr bwMode="auto">
          <a:xfrm>
            <a:off x="7792591" y="3148358"/>
            <a:ext cx="1530850" cy="11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o 13"/>
          <p:cNvGrpSpPr>
            <a:grpSpLocks/>
          </p:cNvGrpSpPr>
          <p:nvPr/>
        </p:nvGrpSpPr>
        <p:grpSpPr bwMode="auto">
          <a:xfrm>
            <a:off x="2043315" y="3148357"/>
            <a:ext cx="1530344" cy="1109242"/>
            <a:chOff x="5667868" y="4597203"/>
            <a:chExt cx="2215979" cy="1856133"/>
          </a:xfrm>
        </p:grpSpPr>
        <p:cxnSp>
          <p:nvCxnSpPr>
            <p:cNvPr id="10" name="Connettore 2 7"/>
            <p:cNvCxnSpPr>
              <a:cxnSpLocks noChangeShapeType="1"/>
            </p:cNvCxnSpPr>
            <p:nvPr/>
          </p:nvCxnSpPr>
          <p:spPr bwMode="auto">
            <a:xfrm>
              <a:off x="5742311" y="5589240"/>
              <a:ext cx="42738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nettore 2 8"/>
            <p:cNvCxnSpPr>
              <a:cxnSpLocks noChangeShapeType="1"/>
            </p:cNvCxnSpPr>
            <p:nvPr/>
          </p:nvCxnSpPr>
          <p:spPr bwMode="auto">
            <a:xfrm flipV="1">
              <a:off x="5667868" y="5924674"/>
              <a:ext cx="560316" cy="16862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Connettore 2 9"/>
            <p:cNvCxnSpPr>
              <a:cxnSpLocks noChangeShapeType="1"/>
            </p:cNvCxnSpPr>
            <p:nvPr/>
          </p:nvCxnSpPr>
          <p:spPr bwMode="auto">
            <a:xfrm flipV="1">
              <a:off x="6084168" y="6165304"/>
              <a:ext cx="288032" cy="28803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" name="Gruppo 12"/>
            <p:cNvGrpSpPr>
              <a:grpSpLocks/>
            </p:cNvGrpSpPr>
            <p:nvPr/>
          </p:nvGrpSpPr>
          <p:grpSpPr bwMode="auto">
            <a:xfrm flipH="1">
              <a:off x="6228184" y="4597203"/>
              <a:ext cx="1655663" cy="1763836"/>
              <a:chOff x="1044129" y="4833516"/>
              <a:chExt cx="1655663" cy="1763836"/>
            </a:xfrm>
          </p:grpSpPr>
          <p:sp>
            <p:nvSpPr>
              <p:cNvPr id="16" name="Ovale 16"/>
              <p:cNvSpPr>
                <a:spLocks noChangeArrowheads="1"/>
              </p:cNvSpPr>
              <p:nvPr/>
            </p:nvSpPr>
            <p:spPr bwMode="auto">
              <a:xfrm>
                <a:off x="1044129" y="4833516"/>
                <a:ext cx="1439639" cy="1763836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7" name="Ovale 21"/>
              <p:cNvSpPr>
                <a:spLocks noChangeArrowheads="1"/>
              </p:cNvSpPr>
              <p:nvPr/>
            </p:nvSpPr>
            <p:spPr bwMode="auto">
              <a:xfrm>
                <a:off x="2123728" y="537321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it-IT" sz="2400">
                  <a:latin typeface="Times New Roman" pitchFamily="18" charset="0"/>
                </a:endParaRPr>
              </a:p>
            </p:txBody>
          </p:sp>
          <p:sp>
            <p:nvSpPr>
              <p:cNvPr id="18" name="Arco 22"/>
              <p:cNvSpPr/>
              <p:nvPr/>
            </p:nvSpPr>
            <p:spPr bwMode="auto">
              <a:xfrm flipH="1">
                <a:off x="2196277" y="5803138"/>
                <a:ext cx="503813" cy="297183"/>
              </a:xfrm>
              <a:prstGeom prst="arc">
                <a:avLst>
                  <a:gd name="adj1" fmla="val 15227528"/>
                  <a:gd name="adj2" fmla="val 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9" name="Arco 23"/>
              <p:cNvSpPr/>
              <p:nvPr/>
            </p:nvSpPr>
            <p:spPr bwMode="auto">
              <a:xfrm flipH="1" flipV="1">
                <a:off x="2196277" y="5803138"/>
                <a:ext cx="433561" cy="307257"/>
              </a:xfrm>
              <a:prstGeom prst="arc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20" name="Ovale 24"/>
              <p:cNvSpPr>
                <a:spLocks noChangeArrowheads="1"/>
              </p:cNvSpPr>
              <p:nvPr/>
            </p:nvSpPr>
            <p:spPr bwMode="auto">
              <a:xfrm>
                <a:off x="2267744" y="5869414"/>
                <a:ext cx="432048" cy="223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it-IT" sz="2400">
                  <a:latin typeface="Times New Roman" pitchFamily="18" charset="0"/>
                </a:endParaRPr>
              </a:p>
            </p:txBody>
          </p:sp>
        </p:grpSp>
        <p:sp>
          <p:nvSpPr>
            <p:cNvPr id="14" name="Arco 10"/>
            <p:cNvSpPr/>
            <p:nvPr/>
          </p:nvSpPr>
          <p:spPr bwMode="auto">
            <a:xfrm rot="20574064" flipH="1">
              <a:off x="6410542" y="5277197"/>
              <a:ext cx="431555" cy="997325"/>
            </a:xfrm>
            <a:prstGeom prst="arc">
              <a:avLst>
                <a:gd name="adj1" fmla="val 16200000"/>
                <a:gd name="adj2" fmla="val 283162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" name="Arco 11"/>
            <p:cNvSpPr/>
            <p:nvPr/>
          </p:nvSpPr>
          <p:spPr bwMode="auto">
            <a:xfrm rot="20175835" flipH="1" flipV="1">
              <a:off x="6410542" y="5274679"/>
              <a:ext cx="431555" cy="994805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058435" y="3208729"/>
            <a:ext cx="3726495" cy="12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GB" dirty="0">
                <a:solidFill>
                  <a:srgbClr val="003FBC"/>
                </a:solidFill>
              </a:rPr>
              <a:t>Os respiradores protegem o utilizador contra a inalação de núcleo de gotas</a:t>
            </a:r>
          </a:p>
          <a:p>
            <a:pPr algn="ctr"/>
            <a:r>
              <a:rPr lang="en-GB" dirty="0">
                <a:solidFill>
                  <a:srgbClr val="003FBC"/>
                </a:solidFill>
              </a:rPr>
              <a:t>(protegem contra a inalação).</a:t>
            </a:r>
            <a:endParaRPr lang="pt-PT" dirty="0">
              <a:solidFill>
                <a:srgbClr val="003FBC"/>
              </a:solidFill>
            </a:endParaRPr>
          </a:p>
        </p:txBody>
      </p:sp>
      <p:grpSp>
        <p:nvGrpSpPr>
          <p:cNvPr id="24" name="Gruppo 21"/>
          <p:cNvGrpSpPr>
            <a:grpSpLocks/>
          </p:cNvGrpSpPr>
          <p:nvPr/>
        </p:nvGrpSpPr>
        <p:grpSpPr bwMode="auto">
          <a:xfrm>
            <a:off x="2389875" y="5584829"/>
            <a:ext cx="1545536" cy="1044591"/>
            <a:chOff x="1044129" y="4833516"/>
            <a:chExt cx="2198023" cy="1793742"/>
          </a:xfrm>
        </p:grpSpPr>
        <p:sp>
          <p:nvSpPr>
            <p:cNvPr id="25" name="Ovale 1"/>
            <p:cNvSpPr>
              <a:spLocks noChangeArrowheads="1"/>
            </p:cNvSpPr>
            <p:nvPr/>
          </p:nvSpPr>
          <p:spPr bwMode="auto">
            <a:xfrm>
              <a:off x="1044129" y="4833516"/>
              <a:ext cx="1439639" cy="1763836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26" name="Connettore 2 3"/>
            <p:cNvCxnSpPr>
              <a:cxnSpLocks noChangeShapeType="1"/>
            </p:cNvCxnSpPr>
            <p:nvPr/>
          </p:nvCxnSpPr>
          <p:spPr bwMode="auto">
            <a:xfrm>
              <a:off x="2594143" y="5872028"/>
              <a:ext cx="42738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Connettore 2 10"/>
            <p:cNvCxnSpPr>
              <a:cxnSpLocks noChangeShapeType="1"/>
            </p:cNvCxnSpPr>
            <p:nvPr/>
          </p:nvCxnSpPr>
          <p:spPr bwMode="auto">
            <a:xfrm>
              <a:off x="2503035" y="6138728"/>
              <a:ext cx="446485" cy="28138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Arco 14"/>
            <p:cNvSpPr/>
            <p:nvPr/>
          </p:nvSpPr>
          <p:spPr bwMode="auto">
            <a:xfrm rot="1025936">
              <a:off x="2811124" y="5631468"/>
              <a:ext cx="431028" cy="995790"/>
            </a:xfrm>
            <a:prstGeom prst="arc">
              <a:avLst>
                <a:gd name="adj1" fmla="val 16200000"/>
                <a:gd name="adj2" fmla="val 283162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9" name="Arco 19"/>
            <p:cNvSpPr/>
            <p:nvPr/>
          </p:nvSpPr>
          <p:spPr bwMode="auto">
            <a:xfrm rot="1424165" flipV="1">
              <a:off x="2811124" y="5629269"/>
              <a:ext cx="431028" cy="993592"/>
            </a:xfrm>
            <a:prstGeom prst="arc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0" name="Ovale 23"/>
            <p:cNvSpPr>
              <a:spLocks noChangeArrowheads="1"/>
            </p:cNvSpPr>
            <p:nvPr/>
          </p:nvSpPr>
          <p:spPr bwMode="auto">
            <a:xfrm>
              <a:off x="2123728" y="5373216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31" name="Arco 18"/>
            <p:cNvSpPr/>
            <p:nvPr/>
          </p:nvSpPr>
          <p:spPr bwMode="auto">
            <a:xfrm flipH="1">
              <a:off x="2197302" y="5805126"/>
              <a:ext cx="503243" cy="294561"/>
            </a:xfrm>
            <a:prstGeom prst="arc">
              <a:avLst>
                <a:gd name="adj1" fmla="val 15227528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2" name="Arco 25"/>
            <p:cNvSpPr/>
            <p:nvPr/>
          </p:nvSpPr>
          <p:spPr bwMode="auto">
            <a:xfrm flipH="1" flipV="1">
              <a:off x="2197302" y="5805126"/>
              <a:ext cx="431028" cy="305552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3" name="Ovale 20"/>
            <p:cNvSpPr>
              <a:spLocks noChangeArrowheads="1"/>
            </p:cNvSpPr>
            <p:nvPr/>
          </p:nvSpPr>
          <p:spPr bwMode="auto">
            <a:xfrm>
              <a:off x="2267744" y="5869414"/>
              <a:ext cx="432048" cy="223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sz="2400">
                <a:latin typeface="Times New Roman" pitchFamily="18" charset="0"/>
              </a:endParaRPr>
            </a:p>
          </p:txBody>
        </p:sp>
        <p:cxnSp>
          <p:nvCxnSpPr>
            <p:cNvPr id="34" name="Connettore 2 9"/>
            <p:cNvCxnSpPr>
              <a:cxnSpLocks noChangeShapeType="1"/>
            </p:cNvCxnSpPr>
            <p:nvPr/>
          </p:nvCxnSpPr>
          <p:spPr bwMode="auto">
            <a:xfrm>
              <a:off x="2533815" y="6024428"/>
              <a:ext cx="517528" cy="1524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3969979" y="5417861"/>
            <a:ext cx="4184736" cy="12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GB" dirty="0">
                <a:solidFill>
                  <a:srgbClr val="003FBC"/>
                </a:solidFill>
              </a:rPr>
              <a:t>As máscaras cirúrgicas impedem a propagação de microorganismos do utilizador (protegem os outros da inalação).</a:t>
            </a:r>
            <a:endParaRPr lang="pt-PT" dirty="0">
              <a:solidFill>
                <a:srgbClr val="003FBC"/>
              </a:solidFill>
            </a:endParaRPr>
          </a:p>
        </p:txBody>
      </p:sp>
      <p:pic>
        <p:nvPicPr>
          <p:cNvPr id="36" name="Picture 19" descr="maskstore_1842_17335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3" y="5260462"/>
            <a:ext cx="1001023" cy="13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4431" y="1629252"/>
            <a:ext cx="9810547" cy="443970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noProof="0" dirty="0"/>
              <a:t>Um desinfectante é um produto químico ou uma mistura de produtos químicos utilizada para eliminar microorganismos.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noProof="0" dirty="0" smtClean="0"/>
              <a:t>Normalmente são aplicados em superfícies ou objectos inanimados.</a:t>
            </a:r>
          </a:p>
          <a:p>
            <a:pPr eaLnBrk="1" hangingPunct="1"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noProof="0" dirty="0" smtClean="0"/>
              <a:t>Os desinfectantes podem ser utilizados antes da autoclavagem para o tratamento de pré-descontaminação.</a:t>
            </a:r>
            <a:endParaRPr lang="pt-PT" noProof="0" dirty="0"/>
          </a:p>
          <a:p>
            <a:pPr eaLnBrk="1" hangingPunct="1">
              <a:lnSpc>
                <a:spcPct val="80000"/>
              </a:lnSpc>
              <a:buSzPct val="100000"/>
              <a:buFontTx/>
              <a:buNone/>
            </a:pPr>
            <a:endParaRPr lang="pt-PT" sz="11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SzPct val="100000"/>
              <a:buFontTx/>
              <a:buNone/>
            </a:pPr>
            <a:endParaRPr lang="pt-PT" sz="3200" dirty="0">
              <a:ea typeface="ＭＳ Ｐゴシック" pitchFamily="34" charset="-128"/>
            </a:endParaRPr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Desinfectantes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5807" y="4832799"/>
            <a:ext cx="9602991" cy="1028517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en-US" sz="2500" dirty="0"/>
              <a:t>NOTA: </a:t>
            </a:r>
            <a:r>
              <a:rPr lang="en-GB" altLang="zh-CN" sz="2500" dirty="0">
                <a:ea typeface="ＭＳ Ｐゴシック" pitchFamily="34" charset="-128"/>
              </a:rPr>
              <a:t>devido à </a:t>
            </a:r>
            <a:r>
              <a:rPr lang="en-GB" altLang="zh-CN" sz="2500" dirty="0" err="1">
                <a:ea typeface="ＭＳ Ｐゴシック" pitchFamily="34" charset="-128"/>
              </a:rPr>
              <a:t>estrutura</a:t>
            </a:r>
            <a:r>
              <a:rPr lang="en-GB" altLang="zh-CN" sz="2500" dirty="0">
                <a:ea typeface="ＭＳ Ｐゴシック" pitchFamily="34" charset="-128"/>
              </a:rPr>
              <a:t> </a:t>
            </a:r>
            <a:r>
              <a:rPr lang="en-GB" altLang="zh-CN" sz="2500" dirty="0" err="1" smtClean="0">
                <a:ea typeface="ＭＳ Ｐゴシック" pitchFamily="34" charset="-128"/>
              </a:rPr>
              <a:t>específica</a:t>
            </a:r>
            <a:r>
              <a:rPr lang="en-GB" altLang="zh-CN" sz="2500" dirty="0" smtClean="0">
                <a:ea typeface="ＭＳ Ｐゴシック" pitchFamily="34" charset="-128"/>
              </a:rPr>
              <a:t> da </a:t>
            </a:r>
            <a:r>
              <a:rPr lang="en-GB" altLang="zh-CN" sz="2500" dirty="0">
                <a:ea typeface="ＭＳ Ｐゴシック" pitchFamily="34" charset="-128"/>
              </a:rPr>
              <a:t>parede </a:t>
            </a:r>
            <a:r>
              <a:rPr lang="en-GB" altLang="zh-CN" sz="2500" dirty="0" err="1">
                <a:ea typeface="ＭＳ Ｐゴシック" pitchFamily="34" charset="-128"/>
              </a:rPr>
              <a:t>celular</a:t>
            </a:r>
            <a:r>
              <a:rPr lang="en-GB" altLang="zh-CN" sz="2500" dirty="0">
                <a:ea typeface="ＭＳ Ｐゴシック" pitchFamily="34" charset="-128"/>
              </a:rPr>
              <a:t> </a:t>
            </a:r>
            <a:r>
              <a:rPr lang="en-GB" altLang="zh-CN" sz="2500" dirty="0" smtClean="0">
                <a:ea typeface="ＭＳ Ｐゴシック" pitchFamily="34" charset="-128"/>
              </a:rPr>
              <a:t>dos </a:t>
            </a:r>
            <a:r>
              <a:rPr lang="en-GB" altLang="zh-CN" sz="2500" dirty="0">
                <a:ea typeface="ＭＳ Ｐゴシック" pitchFamily="34" charset="-128"/>
              </a:rPr>
              <a:t>bacilos de TB, são resistentes à maioria dos desinfectantes padrão — isto é, </a:t>
            </a:r>
            <a:r>
              <a:rPr lang="en-US" sz="2500" dirty="0"/>
              <a:t>os compostos </a:t>
            </a:r>
            <a:r>
              <a:rPr lang="en-GB" sz="2500" dirty="0" smtClean="0">
                <a:ea typeface="ＭＳ Ｐゴシック" pitchFamily="34" charset="-128"/>
              </a:rPr>
              <a:t>quaternários de amónio são ineficazes.</a:t>
            </a:r>
          </a:p>
        </p:txBody>
      </p:sp>
    </p:spTree>
    <p:extLst>
      <p:ext uri="{BB962C8B-B14F-4D97-AF65-F5344CB8AC3E}">
        <p14:creationId xmlns:p14="http://schemas.microsoft.com/office/powerpoint/2010/main" val="40903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15097" y="1629252"/>
            <a:ext cx="10154207" cy="443970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599"/>
              </a:spcAft>
              <a:buSzPct val="100000"/>
              <a:buNone/>
            </a:pPr>
            <a:r>
              <a:rPr lang="en-GB" altLang="zh-CN" sz="1600" b="1" dirty="0" smtClean="0">
                <a:ea typeface="ＭＳ Ｐゴシック" pitchFamily="34" charset="-128"/>
                <a:cs typeface="Arial" charset="0"/>
              </a:rPr>
              <a:t>Seleccione desinfectantes que sejam eficazes contra micobactérias com base no material a ser desinfectado.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b="1" dirty="0" smtClean="0"/>
              <a:t>FENOL</a:t>
            </a:r>
            <a:r>
              <a:rPr lang="en-GB" altLang="zh-CN" sz="1600" dirty="0" smtClean="0"/>
              <a:t>  </a:t>
            </a:r>
            <a:r>
              <a:rPr lang="en-GB" altLang="zh-CN" sz="1600" dirty="0"/>
              <a:t>2-5% em </a:t>
            </a:r>
            <a:r>
              <a:rPr lang="en-GB" altLang="zh-CN" sz="1600" dirty="0" err="1"/>
              <a:t>água</a:t>
            </a:r>
            <a:r>
              <a:rPr lang="en-GB" altLang="zh-CN" sz="1600" dirty="0"/>
              <a:t> </a:t>
            </a:r>
            <a:r>
              <a:rPr lang="en-GB" sz="1600" dirty="0" err="1" smtClean="0"/>
              <a:t>deionizada</a:t>
            </a:r>
            <a:r>
              <a:rPr lang="en-GB" altLang="zh-CN" sz="1600" dirty="0" smtClean="0"/>
              <a:t> </a:t>
            </a:r>
            <a:r>
              <a:rPr lang="en-GB" altLang="zh-CN" sz="1600" dirty="0"/>
              <a:t>é altamente irritante e </a:t>
            </a:r>
            <a:r>
              <a:rPr lang="en-GB" altLang="zh-CN" sz="1600" dirty="0" err="1" smtClean="0"/>
              <a:t>todo</a:t>
            </a:r>
            <a:r>
              <a:rPr lang="en-GB" altLang="zh-CN" sz="1600" dirty="0" smtClean="0"/>
              <a:t> </a:t>
            </a:r>
            <a:r>
              <a:rPr lang="en-GB" altLang="zh-CN" sz="1600" dirty="0" err="1" smtClean="0"/>
              <a:t>cuidado</a:t>
            </a:r>
            <a:r>
              <a:rPr lang="en-GB" altLang="zh-CN" sz="1600" dirty="0" smtClean="0"/>
              <a:t> </a:t>
            </a:r>
            <a:r>
              <a:rPr lang="en-GB" altLang="zh-CN" sz="1600" dirty="0" err="1" smtClean="0"/>
              <a:t>deve</a:t>
            </a:r>
            <a:r>
              <a:rPr lang="en-GB" altLang="zh-CN" sz="1600" dirty="0" smtClean="0"/>
              <a:t> ser </a:t>
            </a:r>
            <a:r>
              <a:rPr lang="en-GB" altLang="zh-CN" sz="1600" dirty="0" err="1" smtClean="0"/>
              <a:t>tomado</a:t>
            </a:r>
            <a:r>
              <a:rPr lang="en-GB" altLang="zh-CN" sz="1600" dirty="0" smtClean="0"/>
              <a:t> </a:t>
            </a:r>
            <a:r>
              <a:rPr lang="en-GB" altLang="zh-CN" sz="1600" dirty="0" err="1"/>
              <a:t>na</a:t>
            </a:r>
            <a:r>
              <a:rPr lang="en-GB" altLang="zh-CN" sz="1600" dirty="0"/>
              <a:t> </a:t>
            </a:r>
            <a:r>
              <a:rPr lang="en-GB" altLang="zh-CN" sz="1600" dirty="0" err="1" smtClean="0"/>
              <a:t>sua</a:t>
            </a:r>
            <a:r>
              <a:rPr lang="en-GB" altLang="zh-CN" sz="1600" dirty="0" smtClean="0"/>
              <a:t> </a:t>
            </a:r>
            <a:r>
              <a:rPr lang="en-GB" altLang="zh-CN" sz="1600" dirty="0" err="1" smtClean="0"/>
              <a:t>preparação</a:t>
            </a:r>
            <a:r>
              <a:rPr lang="en-GB" altLang="zh-CN" sz="1600" dirty="0"/>
              <a:t>. É preferível utilizar derivados fenólicos: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dirty="0"/>
              <a:t>Descontamine o equipamento, superfícies e itens ou líquidos antes da </a:t>
            </a:r>
            <a:r>
              <a:rPr lang="en-GB" altLang="zh-CN" sz="1600" dirty="0" err="1"/>
              <a:t>eliminação</a:t>
            </a:r>
            <a:r>
              <a:rPr lang="en-GB" altLang="zh-CN" sz="1600" dirty="0"/>
              <a:t> </a:t>
            </a:r>
            <a:r>
              <a:rPr lang="en-GB" altLang="zh-CN" sz="1600" dirty="0" smtClean="0"/>
              <a:t/>
            </a:r>
            <a:br>
              <a:rPr lang="en-GB" altLang="zh-CN" sz="1600" dirty="0" smtClean="0"/>
            </a:br>
            <a:r>
              <a:rPr lang="en-GB" altLang="zh-CN" sz="1600" dirty="0" smtClean="0"/>
              <a:t>(</a:t>
            </a:r>
            <a:r>
              <a:rPr lang="en-GB" altLang="zh-CN" sz="1600" dirty="0"/>
              <a:t>utilize luvas)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sz="1600" dirty="0"/>
              <a:t>Prepare a solução diariamente e deixe em contacto com a superfície durante, pelo menos, 15 minutos para assegurar a descontaminação.</a:t>
            </a:r>
            <a:endParaRPr lang="pt-PT" altLang="zh-CN" sz="16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b="1" dirty="0" smtClean="0"/>
              <a:t>CLORO</a:t>
            </a:r>
            <a:r>
              <a:rPr sz="1600" dirty="0" smtClean="0"/>
              <a:t> </a:t>
            </a:r>
            <a:r>
              <a:rPr lang="en-GB" altLang="zh-CN" sz="1600" dirty="0" smtClean="0"/>
              <a:t>(hipoclorito de </a:t>
            </a:r>
            <a:r>
              <a:rPr lang="en-GB" altLang="zh-CN" sz="1600" dirty="0" err="1" smtClean="0"/>
              <a:t>sódio</a:t>
            </a:r>
            <a:r>
              <a:rPr lang="en-GB" altLang="zh-CN" sz="1600" dirty="0" smtClean="0"/>
              <a:t> </a:t>
            </a:r>
            <a:r>
              <a:rPr lang="en-GB" altLang="zh-CN" sz="1600" dirty="0" err="1" smtClean="0"/>
              <a:t>ou</a:t>
            </a:r>
            <a:r>
              <a:rPr lang="en-GB" altLang="zh-CN" sz="1600" dirty="0" smtClean="0"/>
              <a:t> lixívia com  cloro activo a 0,72%) é um irritante e é corrosivo em metais e plásticos: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dirty="0"/>
              <a:t>É um </a:t>
            </a:r>
            <a:r>
              <a:rPr lang="en-GB" altLang="zh-CN" sz="1600" dirty="0" err="1"/>
              <a:t>desinfectante</a:t>
            </a:r>
            <a:r>
              <a:rPr lang="en-GB" altLang="zh-CN" sz="1600" dirty="0"/>
              <a:t> </a:t>
            </a:r>
            <a:r>
              <a:rPr lang="en-GB" altLang="zh-CN" sz="1600" dirty="0" smtClean="0"/>
              <a:t>de </a:t>
            </a:r>
            <a:r>
              <a:rPr lang="en-GB" altLang="zh-CN" sz="1600" dirty="0" err="1" smtClean="0"/>
              <a:t>uso</a:t>
            </a:r>
            <a:r>
              <a:rPr lang="en-GB" altLang="zh-CN" sz="1600" dirty="0" smtClean="0"/>
              <a:t> </a:t>
            </a:r>
            <a:r>
              <a:rPr lang="en-GB" altLang="zh-CN" sz="1600" dirty="0" err="1" smtClean="0"/>
              <a:t>geral</a:t>
            </a:r>
            <a:r>
              <a:rPr lang="en-GB" altLang="zh-CN" sz="1600" dirty="0" smtClean="0"/>
              <a:t>, </a:t>
            </a:r>
            <a:r>
              <a:rPr lang="en-GB" altLang="zh-CN" sz="1600" dirty="0"/>
              <a:t>também pode ser utilizado </a:t>
            </a:r>
            <a:r>
              <a:rPr lang="en-GB" altLang="zh-CN" sz="1600" dirty="0" err="1"/>
              <a:t>para</a:t>
            </a:r>
            <a:r>
              <a:rPr lang="en-GB" altLang="zh-CN" sz="1600" dirty="0"/>
              <a:t> </a:t>
            </a:r>
            <a:r>
              <a:rPr lang="en-GB" altLang="zh-CN" sz="1600" dirty="0" err="1" smtClean="0"/>
              <a:t>embeber</a:t>
            </a:r>
            <a:r>
              <a:rPr lang="en-GB" altLang="zh-CN" sz="1600" dirty="0" smtClean="0"/>
              <a:t> </a:t>
            </a:r>
            <a:r>
              <a:rPr lang="en-GB" altLang="zh-CN" sz="1600" dirty="0" err="1"/>
              <a:t>itens</a:t>
            </a:r>
            <a:r>
              <a:rPr lang="en-GB" altLang="zh-CN" sz="1600" dirty="0"/>
              <a:t> </a:t>
            </a:r>
            <a:r>
              <a:rPr lang="en-GB" altLang="zh-CN" sz="1600" dirty="0" err="1" smtClean="0"/>
              <a:t>contaminados</a:t>
            </a:r>
            <a:endParaRPr lang="en-GB" altLang="zh-CN" sz="1600" dirty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sz="1600" dirty="0"/>
              <a:t>Deixe actuar durante, pelo menos, 15 minutos para assegurar a descontaminação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dirty="0"/>
              <a:t>Prepare diariamente e armazene numa área bem ventilada (gás tóxico). Não autoclave.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b="1" dirty="0" smtClean="0"/>
              <a:t>ÁLCOOL</a:t>
            </a:r>
            <a:r>
              <a:rPr lang="en-GB" altLang="zh-CN" sz="1600" dirty="0" smtClean="0"/>
              <a:t>  70</a:t>
            </a:r>
            <a:r>
              <a:rPr lang="en-GB" altLang="zh-CN" sz="1600" dirty="0"/>
              <a:t>% não deixa resíduos, mas é volátil e inflamável (mantenha afastado de chamas abertas):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dirty="0"/>
              <a:t>Utilize como desinfectante na pele (seguido por lavagem com sabão) e nas superfícies de trabalho (incluindo metais).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b="1" dirty="0" smtClean="0"/>
              <a:t>ÁCIDO </a:t>
            </a:r>
            <a:r>
              <a:rPr lang="en-GB" altLang="zh-CN" sz="1600" b="1" dirty="0"/>
              <a:t>PERACÉTICO</a:t>
            </a:r>
            <a:r>
              <a:rPr lang="en-GB" altLang="zh-CN" sz="1600" dirty="0"/>
              <a:t> não deixa resíduos, mas é </a:t>
            </a:r>
            <a:r>
              <a:rPr lang="en-GB" altLang="zh-CN" sz="1600" dirty="0" err="1"/>
              <a:t>estável</a:t>
            </a:r>
            <a:r>
              <a:rPr lang="en-GB" altLang="zh-CN" sz="1600" dirty="0"/>
              <a:t> </a:t>
            </a:r>
            <a:r>
              <a:rPr lang="en-GB" altLang="zh-CN" sz="1600" dirty="0" err="1" smtClean="0"/>
              <a:t>por</a:t>
            </a:r>
            <a:r>
              <a:rPr lang="en-GB" altLang="zh-CN" sz="1600" dirty="0" smtClean="0"/>
              <a:t> </a:t>
            </a:r>
            <a:r>
              <a:rPr lang="en-GB" altLang="zh-CN" sz="1600" dirty="0" err="1" smtClean="0"/>
              <a:t>apenas</a:t>
            </a:r>
            <a:r>
              <a:rPr lang="en-GB" altLang="zh-CN" sz="1600" dirty="0" smtClean="0"/>
              <a:t> </a:t>
            </a:r>
            <a:r>
              <a:rPr lang="en-GB" altLang="zh-CN" sz="1600" dirty="0"/>
              <a:t>48 horas após a preparação: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</a:pPr>
            <a:r>
              <a:rPr lang="en-GB" altLang="zh-CN" sz="1600" dirty="0"/>
              <a:t>Acção rápida contra todos os microorganismos.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dirty="0"/>
              <a:t>Desinfectantes</a:t>
            </a:r>
          </a:p>
        </p:txBody>
      </p:sp>
    </p:spTree>
    <p:extLst>
      <p:ext uri="{BB962C8B-B14F-4D97-AF65-F5344CB8AC3E}">
        <p14:creationId xmlns:p14="http://schemas.microsoft.com/office/powerpoint/2010/main" val="32152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5745991" cy="495096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altLang="zh-CN" sz="2400" noProof="0" dirty="0" smtClean="0"/>
              <a:t>As soluções diluídas devem ser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  <a:buNone/>
            </a:pPr>
            <a:r>
              <a:rPr lang="en-GB" altLang="zh-CN" sz="2400" noProof="0" dirty="0" smtClean="0"/>
              <a:t>    preparadas diariamente.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altLang="zh-CN" sz="2400" noProof="0" dirty="0" smtClean="0"/>
              <a:t>Armazene as soluções de reserva de acordo com as recomendações do fabricante.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altLang="zh-CN" sz="2400" noProof="0" dirty="0" smtClean="0"/>
              <a:t>Utilize soluções </a:t>
            </a:r>
            <a:r>
              <a:rPr lang="en-GB" altLang="zh-CN" sz="2400" noProof="0" dirty="0" err="1" smtClean="0"/>
              <a:t>comerciais</a:t>
            </a:r>
            <a:r>
              <a:rPr lang="en-GB" altLang="zh-CN" sz="2400" noProof="0" dirty="0" smtClean="0"/>
              <a:t> </a:t>
            </a:r>
            <a:r>
              <a:rPr lang="en-GB" altLang="zh-CN" sz="2400" noProof="0" dirty="0" err="1" smtClean="0"/>
              <a:t>concentradas</a:t>
            </a:r>
            <a:r>
              <a:rPr lang="en-GB" altLang="zh-CN" sz="2400" noProof="0" dirty="0" smtClean="0"/>
              <a:t> </a:t>
            </a:r>
            <a:r>
              <a:rPr lang="en-GB" altLang="zh-CN" sz="2400" noProof="0" dirty="0" err="1" smtClean="0"/>
              <a:t>em</a:t>
            </a:r>
            <a:r>
              <a:rPr lang="en-GB" altLang="zh-CN" sz="2400" noProof="0" dirty="0" smtClean="0"/>
              <a:t> situações muito sujas ou nos piores casos possíveis (</a:t>
            </a:r>
            <a:r>
              <a:rPr lang="en-GB" sz="2400" noProof="0" dirty="0" smtClean="0"/>
              <a:t>verifique para ter a certeza de que o produto é tuberculocida).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</a:pPr>
            <a:r>
              <a:rPr lang="en-GB" altLang="zh-CN" sz="2400" noProof="0" dirty="0" smtClean="0"/>
              <a:t>Siga as directrizes nacionais de segurança química.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00000"/>
              <a:buNone/>
            </a:pPr>
            <a:endParaRPr lang="pt-PT" altLang="zh-CN" sz="2400" noProof="0" dirty="0"/>
          </a:p>
        </p:txBody>
      </p:sp>
      <p:sp>
        <p:nvSpPr>
          <p:cNvPr id="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Desinfectantes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463" y="4154501"/>
            <a:ext cx="3681853" cy="19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2872" y="4462127"/>
            <a:ext cx="1726157" cy="7516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pPr algn="just"/>
            <a:endParaRPr lang="en-US" sz="32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38124" y="4459468"/>
            <a:ext cx="1720905" cy="7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1" tIns="45661" rIns="91321" bIns="45661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Incêndio na CSB:</a:t>
            </a:r>
          </a:p>
          <a:p>
            <a:pPr>
              <a:defRPr/>
            </a:pPr>
            <a:r>
              <a:rPr lang="en-US" sz="1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1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bico de </a:t>
            </a:r>
            <a:r>
              <a:rPr lang="en-US" sz="11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Bunsen</a:t>
            </a:r>
            <a:r>
              <a:rPr lang="en-US" sz="1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ardeu  álcool a 70% utilizado para limpeza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87327" y="1452464"/>
            <a:ext cx="1916974" cy="2605188"/>
            <a:chOff x="6487327" y="1452464"/>
            <a:chExt cx="1916974" cy="2605188"/>
          </a:xfrm>
        </p:grpSpPr>
        <p:pic>
          <p:nvPicPr>
            <p:cNvPr id="9" name="Picture 8" descr="acidwro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247" y="1880875"/>
              <a:ext cx="1799799" cy="176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68821" y="1452464"/>
              <a:ext cx="1835480" cy="36933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BE" sz="900" b="1" dirty="0">
                  <a:solidFill>
                    <a:schemeClr val="bg1"/>
                  </a:solidFill>
                </a:rPr>
                <a:t>NUNCA ADICIONE ÁGUA A ÁCIDOS</a:t>
              </a:r>
              <a:endParaRPr lang="pt-PT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092" y="2628225"/>
              <a:ext cx="536040" cy="63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621816" y="2182574"/>
              <a:ext cx="612380" cy="233601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sz="900" b="1" dirty="0"/>
                <a:t>ÁGUA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487327" y="3703709"/>
              <a:ext cx="1893046" cy="35394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850" b="1" dirty="0">
                  <a:solidFill>
                    <a:schemeClr val="bg1"/>
                  </a:solidFill>
                </a:rPr>
                <a:t>Resulta em calor excessivo, formação de espuma e salpicos!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87591" y="1453226"/>
            <a:ext cx="1928826" cy="2580190"/>
            <a:chOff x="8487591" y="1453226"/>
            <a:chExt cx="1928826" cy="2580190"/>
          </a:xfrm>
        </p:grpSpPr>
        <p:pic>
          <p:nvPicPr>
            <p:cNvPr id="15" name="Picture 3" descr="acidcorrect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633" y="1910880"/>
              <a:ext cx="1855149" cy="169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070" y="2646698"/>
              <a:ext cx="545632" cy="61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 rot="10800000" flipV="1">
              <a:off x="9672124" y="2208610"/>
              <a:ext cx="625961" cy="23052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AU" sz="900" b="1" dirty="0">
                  <a:solidFill>
                    <a:schemeClr val="bg1"/>
                  </a:solidFill>
                </a:rPr>
                <a:t>ÁCIDO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8637697" y="3317016"/>
              <a:ext cx="784346" cy="19990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AU" sz="700" b="1" dirty="0">
                  <a:solidFill>
                    <a:schemeClr val="bg1"/>
                  </a:solidFill>
                </a:rPr>
                <a:t>ÁGUA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8559029" y="1453226"/>
              <a:ext cx="1820901" cy="3693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BE" sz="900" b="1" dirty="0">
                  <a:solidFill>
                    <a:schemeClr val="bg1"/>
                  </a:solidFill>
                </a:rPr>
                <a:t>ADICIONE SEMPRE ÁCIDO À ÁGUA</a:t>
              </a:r>
              <a:endParaRPr lang="pt-PT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8487591" y="3664084"/>
              <a:ext cx="1928826" cy="3693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b="1" dirty="0"/>
                <a:t>Verta lentamente para evitar a acumulação de calor excessivo.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6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000" dirty="0"/>
              <a:t>Todos os laboratórios que manuseiem amostras para o teste de diagnóstico de TB devem possuir um kit para situação de derrames com: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Instruções (POP) de limpeza de derrames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Um </a:t>
            </a:r>
            <a:r>
              <a:rPr lang="en-US" sz="1300" dirty="0" err="1"/>
              <a:t>saco</a:t>
            </a:r>
            <a:r>
              <a:rPr lang="en-US" sz="1300" dirty="0"/>
              <a:t> </a:t>
            </a:r>
            <a:r>
              <a:rPr lang="en-US" sz="1300" dirty="0" err="1" smtClean="0"/>
              <a:t>plástico</a:t>
            </a:r>
            <a:r>
              <a:rPr lang="en-US" sz="1300" dirty="0" smtClean="0"/>
              <a:t> de </a:t>
            </a:r>
            <a:r>
              <a:rPr lang="en-US" sz="1300" dirty="0" err="1" smtClean="0"/>
              <a:t>lixo</a:t>
            </a:r>
            <a:r>
              <a:rPr lang="en-US" sz="1300" dirty="0" smtClean="0"/>
              <a:t> </a:t>
            </a:r>
            <a:r>
              <a:rPr lang="en-US" sz="1300" dirty="0" err="1" smtClean="0"/>
              <a:t>para</a:t>
            </a:r>
            <a:r>
              <a:rPr lang="en-US" sz="1300" dirty="0" smtClean="0"/>
              <a:t> </a:t>
            </a:r>
            <a:r>
              <a:rPr lang="en-US" sz="1300" dirty="0" err="1"/>
              <a:t>objectos</a:t>
            </a:r>
            <a:r>
              <a:rPr lang="en-US" sz="1300" dirty="0"/>
              <a:t> </a:t>
            </a:r>
            <a:r>
              <a:rPr lang="en-US" sz="1300" dirty="0" err="1" smtClean="0"/>
              <a:t>biologicamente</a:t>
            </a:r>
            <a:r>
              <a:rPr lang="en-US" sz="1300" dirty="0" smtClean="0"/>
              <a:t> </a:t>
            </a:r>
          </a:p>
          <a:p>
            <a:pPr marL="741984" lvl="1" indent="-285379">
              <a:buNone/>
            </a:pPr>
            <a:r>
              <a:rPr lang="en-US" sz="1300" dirty="0" smtClean="0"/>
              <a:t>      </a:t>
            </a:r>
            <a:r>
              <a:rPr lang="en-US" sz="1300" dirty="0" err="1" smtClean="0"/>
              <a:t>perigosos</a:t>
            </a:r>
            <a:r>
              <a:rPr lang="en-US" sz="1300" dirty="0" smtClean="0"/>
              <a:t> (</a:t>
            </a:r>
            <a:r>
              <a:rPr lang="en-US" sz="1300" dirty="0" err="1" smtClean="0"/>
              <a:t>autoclavável</a:t>
            </a:r>
            <a:r>
              <a:rPr lang="en-US" sz="1300" dirty="0"/>
              <a:t>)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Desinfectante tuberculocida adequado, tal como hipoclorito</a:t>
            </a:r>
            <a:r>
              <a:rPr sz="1300" dirty="0"/>
              <a:t/>
            </a:r>
            <a:br>
              <a:rPr sz="1300" dirty="0"/>
            </a:br>
            <a:r>
              <a:rPr lang="en-US" sz="1300" dirty="0"/>
              <a:t>(recentemente preparado) ou derivados de fenol,</a:t>
            </a:r>
            <a:r>
              <a:rPr sz="1300" dirty="0"/>
              <a:t/>
            </a:r>
            <a:br>
              <a:rPr sz="1300" dirty="0"/>
            </a:br>
            <a:r>
              <a:rPr lang="en-US" sz="1300" dirty="0"/>
              <a:t>armazenado em </a:t>
            </a:r>
            <a:r>
              <a:rPr lang="en-US" sz="1300" dirty="0" err="1"/>
              <a:t>frascos</a:t>
            </a:r>
            <a:r>
              <a:rPr lang="en-US" sz="1300" dirty="0"/>
              <a:t> </a:t>
            </a:r>
            <a:r>
              <a:rPr lang="en-US" sz="1300" dirty="0" err="1" smtClean="0"/>
              <a:t>opacos</a:t>
            </a:r>
            <a:endParaRPr lang="en-US" sz="1300" dirty="0"/>
          </a:p>
          <a:p>
            <a:pPr marL="741984" lvl="1" indent="-285379">
              <a:buFontTx/>
              <a:buChar char="-"/>
            </a:pPr>
            <a:r>
              <a:rPr lang="en-US" sz="1300" dirty="0"/>
              <a:t>Batas de laboratório (descartáveis) e óculos</a:t>
            </a:r>
          </a:p>
          <a:p>
            <a:pPr marL="741984" lvl="1" indent="-285379">
              <a:buFontTx/>
              <a:buChar char="-"/>
            </a:pPr>
            <a:r>
              <a:rPr lang="en-US" sz="1300" dirty="0" err="1" smtClean="0"/>
              <a:t>Luvas</a:t>
            </a:r>
            <a:r>
              <a:rPr lang="en-US" sz="1300" dirty="0" smtClean="0"/>
              <a:t> </a:t>
            </a:r>
            <a:r>
              <a:rPr lang="en-US" sz="1300" dirty="0"/>
              <a:t>(diferentes tamanhos) </a:t>
            </a:r>
            <a:endParaRPr lang="en-US" sz="1300" dirty="0" smtClean="0"/>
          </a:p>
          <a:p>
            <a:pPr marL="741984" lvl="1" indent="-285379">
              <a:buFontTx/>
              <a:buChar char="-"/>
            </a:pPr>
            <a:r>
              <a:rPr lang="en-US" sz="1300" dirty="0" smtClean="0"/>
              <a:t>“</a:t>
            </a:r>
            <a:r>
              <a:rPr lang="en-US" sz="1300" dirty="0" err="1" smtClean="0"/>
              <a:t>Meia</a:t>
            </a:r>
            <a:r>
              <a:rPr lang="en-US" sz="1300" dirty="0" smtClean="0"/>
              <a:t> de </a:t>
            </a:r>
            <a:r>
              <a:rPr lang="en-US" sz="1300" dirty="0" err="1" smtClean="0"/>
              <a:t>contenção</a:t>
            </a:r>
            <a:r>
              <a:rPr lang="en-US" sz="1300" dirty="0" smtClean="0"/>
              <a:t>”</a:t>
            </a:r>
          </a:p>
          <a:p>
            <a:pPr marL="741984" lvl="1" indent="-285379">
              <a:buFontTx/>
              <a:buChar char="-"/>
            </a:pPr>
            <a:r>
              <a:rPr lang="en-US" sz="1300" dirty="0" err="1" smtClean="0"/>
              <a:t>Pinça</a:t>
            </a:r>
            <a:endParaRPr lang="en-US" sz="1300" dirty="0"/>
          </a:p>
          <a:p>
            <a:pPr marL="741984" lvl="1" indent="-285379">
              <a:buFontTx/>
              <a:buChar char="-"/>
            </a:pPr>
            <a:r>
              <a:rPr lang="en-US" sz="1300" dirty="0"/>
              <a:t>Respiradores (N95 ou FFP2)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Toalhetes de papel, algodão ou panos absorventes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Sabão e pastilhas de cloramina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Pá do lixo 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Recipiente para objectos perfurocortantes</a:t>
            </a:r>
          </a:p>
          <a:p>
            <a:pPr marL="741984" lvl="1" indent="-285379">
              <a:buFontTx/>
              <a:buChar char="-"/>
            </a:pPr>
            <a:r>
              <a:rPr lang="en-US" sz="1300" dirty="0"/>
              <a:t>Sinal "ENTRADA PROIBIDA".</a:t>
            </a:r>
          </a:p>
          <a:p>
            <a:r>
              <a:rPr lang="en-US" sz="2000" dirty="0"/>
              <a:t>Verifique o conteúdo do kit para situação de derrame regularmente e substitua os itens após a utilização ou quando estiverem fora da validade.</a:t>
            </a:r>
          </a:p>
          <a:p>
            <a:pPr eaLnBrk="1" hangingPunct="1"/>
            <a:endParaRPr lang="pt-PT" sz="2200" dirty="0"/>
          </a:p>
          <a:p>
            <a:pPr lvl="1" eaLnBrk="1" hangingPunct="1">
              <a:buFont typeface="Arial" charset="0"/>
              <a:buNone/>
            </a:pPr>
            <a:endParaRPr lang="pt-PT" sz="2200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Kit para situação de derrames</a:t>
            </a:r>
          </a:p>
        </p:txBody>
      </p:sp>
      <p:pic>
        <p:nvPicPr>
          <p:cNvPr id="6" name="Picture 5" descr="P81901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98" y="2417678"/>
            <a:ext cx="3738757" cy="29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noProof="0" dirty="0" smtClean="0"/>
              <a:t>Todo o pessoal no laboratório deve ter recebido formação sobre os procedimentos de tratamento de derrames.</a:t>
            </a:r>
          </a:p>
          <a:p>
            <a:pPr eaLnBrk="1" hangingPunct="1"/>
            <a:endParaRPr lang="pt-PT" noProof="0" dirty="0" smtClean="0"/>
          </a:p>
          <a:p>
            <a:pPr eaLnBrk="1" hangingPunct="1">
              <a:lnSpc>
                <a:spcPct val="90000"/>
              </a:lnSpc>
            </a:pPr>
            <a:r>
              <a:rPr lang="en-GB" noProof="0" dirty="0" smtClean="0"/>
              <a:t>As acções necessárias dependem do local de ocorrência do derrame: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/>
              <a:t>Fora de uma CSB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/>
              <a:t>Dentro de uma CSB</a:t>
            </a:r>
            <a:endParaRPr lang="pt-PT" sz="28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Procedimentos de derrames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36" y="3906597"/>
            <a:ext cx="3779272" cy="198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7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200" b="1" i="1" dirty="0"/>
              <a:t>Derrame fora da CSB </a:t>
            </a:r>
            <a:r>
              <a:rPr lang="en-GB" sz="2200" b="1" i="1" dirty="0" smtClean="0"/>
              <a:t>(</a:t>
            </a:r>
            <a:r>
              <a:rPr lang="en-GB" sz="2200" b="1" i="1" dirty="0" err="1" smtClean="0"/>
              <a:t>ocorrência</a:t>
            </a:r>
            <a:r>
              <a:rPr lang="en-GB" sz="2200" b="1" i="1" dirty="0" smtClean="0"/>
              <a:t> </a:t>
            </a:r>
            <a:r>
              <a:rPr lang="en-GB" sz="2200" b="1" i="1" dirty="0" err="1" smtClean="0"/>
              <a:t>maior</a:t>
            </a:r>
            <a:r>
              <a:rPr lang="en-GB" sz="2200" b="1" i="1" dirty="0" smtClean="0"/>
              <a:t>) </a:t>
            </a:r>
            <a:r>
              <a:rPr lang="en-GB" sz="2200" b="1" i="1" dirty="0"/>
              <a:t>(1 de 2)</a:t>
            </a:r>
          </a:p>
          <a:p>
            <a:pPr lvl="1"/>
            <a:r>
              <a:rPr lang="en-GB" sz="2000" dirty="0"/>
              <a:t>Desocupe imediatamente e proteja o laboratório e informe o </a:t>
            </a:r>
            <a:r>
              <a:rPr lang="en-GB" sz="2000" dirty="0" err="1" smtClean="0"/>
              <a:t>Chefe</a:t>
            </a:r>
            <a:r>
              <a:rPr lang="en-GB" sz="2000" dirty="0" smtClean="0"/>
              <a:t> </a:t>
            </a:r>
            <a:r>
              <a:rPr lang="en-GB" sz="2000" dirty="0"/>
              <a:t>do laboratório.</a:t>
            </a:r>
          </a:p>
          <a:p>
            <a:pPr lvl="1"/>
            <a:r>
              <a:rPr lang="en-GB" sz="2000" dirty="0"/>
              <a:t>Deixe a ventilação ou os sistemas de exaustão do laboratório </a:t>
            </a:r>
            <a:r>
              <a:rPr lang="en-GB" sz="2000" b="1" dirty="0"/>
              <a:t>ligados</a:t>
            </a:r>
            <a:r>
              <a:rPr lang="en-GB" sz="2000" dirty="0"/>
              <a:t>, incluindo na CSB.</a:t>
            </a:r>
          </a:p>
          <a:p>
            <a:pPr lvl="1"/>
            <a:r>
              <a:rPr lang="en-GB" sz="2000" dirty="0"/>
              <a:t>Aguarde pelo menos 1 hora até voltar a entrar no </a:t>
            </a:r>
            <a:r>
              <a:rPr lang="en-GB" sz="2000" dirty="0" err="1"/>
              <a:t>laboratório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coloque</a:t>
            </a:r>
            <a:r>
              <a:rPr lang="en-GB" sz="2000" dirty="0" smtClean="0"/>
              <a:t> </a:t>
            </a:r>
            <a:r>
              <a:rPr lang="en-GB" sz="2000" dirty="0"/>
              <a:t>sinais ENTRADA PROIBIDA).</a:t>
            </a:r>
          </a:p>
          <a:p>
            <a:pPr lvl="1"/>
            <a:r>
              <a:rPr lang="en-GB" sz="2000" dirty="0"/>
              <a:t>Antes de voltar a entrar no laboratório, </a:t>
            </a:r>
            <a:r>
              <a:rPr lang="en-GB" sz="2000" b="1" dirty="0"/>
              <a:t>coloque luvas limpas, uma bata de laboratório limpa e um respirador.</a:t>
            </a:r>
          </a:p>
          <a:p>
            <a:pPr lvl="1" eaLnBrk="1" hangingPunct="1"/>
            <a:r>
              <a:rPr lang="en-GB" sz="2000" dirty="0"/>
              <a:t>Cubra o derrame (ou derrames) com panos ou papel absorvente e embeba o papel com um desinfectante adequado; aplique o desinfectante concentricamente, desde a margem exterior em direcção ao centro do derrame.</a:t>
            </a:r>
          </a:p>
          <a:p>
            <a:pPr lvl="1" eaLnBrk="1" hangingPunct="1"/>
            <a:r>
              <a:rPr lang="en-GB" sz="2000" dirty="0"/>
              <a:t>Deixe o desinfectante actuar tempo suficiente (pelo </a:t>
            </a:r>
            <a:r>
              <a:rPr lang="en-GB" sz="2000" dirty="0" err="1"/>
              <a:t>menos</a:t>
            </a:r>
            <a:r>
              <a:rPr lang="en-GB" sz="2000" dirty="0"/>
              <a:t>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30–60</a:t>
            </a:r>
            <a:r>
              <a:rPr lang="en-GB" sz="2000" dirty="0"/>
              <a:t> minutos) antes de eliminar qualquer material.</a:t>
            </a:r>
            <a:endParaRPr lang="pt-PT" sz="2000" dirty="0">
              <a:solidFill>
                <a:srgbClr val="FFC000"/>
              </a:solidFill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39109" cy="1014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900" dirty="0"/>
              <a:t>Procedimentos de limpeza de derrames</a:t>
            </a:r>
          </a:p>
        </p:txBody>
      </p:sp>
    </p:spTree>
    <p:extLst>
      <p:ext uri="{BB962C8B-B14F-4D97-AF65-F5344CB8AC3E}">
        <p14:creationId xmlns:p14="http://schemas.microsoft.com/office/powerpoint/2010/main" val="3177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400" dirty="0">
                <a:cs typeface="Calibri" pitchFamily="34" charset="0"/>
              </a:rPr>
              <a:t>No final deste módulo, </a:t>
            </a:r>
            <a:r>
              <a:rPr lang="en-GB" sz="2400" dirty="0" err="1" smtClean="0">
                <a:cs typeface="Calibri" pitchFamily="34" charset="0"/>
              </a:rPr>
              <a:t>você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conseguirá</a:t>
            </a:r>
            <a:r>
              <a:rPr lang="en-GB" sz="2400" dirty="0">
                <a:cs typeface="Calibri" pitchFamily="34" charset="0"/>
              </a:rPr>
              <a:t>:</a:t>
            </a:r>
          </a:p>
          <a:p>
            <a:pPr algn="just" eaLnBrk="1" hangingPunct="1"/>
            <a:r>
              <a:rPr lang="en-GB" sz="2400" noProof="0" dirty="0" smtClean="0">
                <a:cs typeface="Calibri" panose="020F0502020204030204" pitchFamily="34" charset="0"/>
              </a:rPr>
              <a:t>Descrever os riscos de segurança da utilização do Xpert MTB/RIF nos laboratórios</a:t>
            </a:r>
          </a:p>
          <a:p>
            <a:pPr algn="just" eaLnBrk="1" hangingPunct="1"/>
            <a:r>
              <a:rPr lang="en-GB" sz="2400" noProof="0" dirty="0" smtClean="0">
                <a:cs typeface="Calibri" panose="020F0502020204030204" pitchFamily="34" charset="0"/>
              </a:rPr>
              <a:t>Explicar que precauções devem ser tomadas para utilizar o Xpert MTB/RIF em segurança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defTabSz="1041265"/>
            <a:r>
              <a:rPr lang="en-GB" sz="4400" dirty="0"/>
              <a:t>Objectivos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145343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200" b="1" i="1" dirty="0"/>
              <a:t>Derrame fora da CSB </a:t>
            </a:r>
            <a:r>
              <a:rPr lang="en-GB" sz="2200" b="1" i="1" dirty="0" smtClean="0"/>
              <a:t>(</a:t>
            </a:r>
            <a:r>
              <a:rPr lang="en-GB" sz="2200" b="1" i="1" dirty="0" err="1" smtClean="0"/>
              <a:t>ocorrência</a:t>
            </a:r>
            <a:r>
              <a:rPr lang="en-GB" sz="2200" b="1" i="1" dirty="0" smtClean="0"/>
              <a:t> </a:t>
            </a:r>
            <a:r>
              <a:rPr lang="en-GB" sz="2200" b="1" i="1" dirty="0" err="1" smtClean="0"/>
              <a:t>maior</a:t>
            </a:r>
            <a:r>
              <a:rPr lang="en-GB" sz="2200" b="1" i="1" dirty="0" smtClean="0"/>
              <a:t>) </a:t>
            </a:r>
            <a:r>
              <a:rPr lang="en-GB" sz="2200" b="1" i="1" dirty="0"/>
              <a:t>(2 de 2)</a:t>
            </a:r>
          </a:p>
          <a:p>
            <a:pPr lvl="1" eaLnBrk="1" hangingPunct="1"/>
            <a:r>
              <a:rPr lang="en-GB" sz="2200" dirty="0"/>
              <a:t>Recolha todos os recipientes e material de limpeza e coloque-os no saco para eliminação fornecido no kit de situação de derrame; feche o saco para eliminação e coloque-o num recipiente para ser autoclavado (utilize um recipiente apropriado para objectos perfurocortantes).</a:t>
            </a:r>
          </a:p>
          <a:p>
            <a:pPr lvl="1" eaLnBrk="1" hangingPunct="1"/>
            <a:r>
              <a:rPr lang="en-GB" sz="2200" dirty="0"/>
              <a:t>Troque de luvas se tiverem sido contaminadas, elimine-as juntamente com outros resíduos infecciosos.</a:t>
            </a:r>
          </a:p>
          <a:p>
            <a:pPr lvl="1" eaLnBrk="1" hangingPunct="1"/>
            <a:r>
              <a:rPr lang="en-GB" sz="2200" dirty="0"/>
              <a:t>Limpe e desinfecte a área do </a:t>
            </a:r>
            <a:r>
              <a:rPr lang="en-GB" sz="2200" dirty="0" err="1" smtClean="0"/>
              <a:t>derrame</a:t>
            </a:r>
            <a:r>
              <a:rPr lang="en-GB" sz="2200" dirty="0" smtClean="0"/>
              <a:t>, </a:t>
            </a:r>
            <a:r>
              <a:rPr lang="en-GB" sz="2200" dirty="0" err="1" smtClean="0"/>
              <a:t>bancadas</a:t>
            </a:r>
            <a:r>
              <a:rPr lang="en-GB" sz="2200" dirty="0" smtClean="0"/>
              <a:t> e </a:t>
            </a:r>
            <a:r>
              <a:rPr lang="en-GB" sz="2200" dirty="0" err="1" smtClean="0"/>
              <a:t>equipamentos</a:t>
            </a:r>
            <a:r>
              <a:rPr lang="en-GB" sz="2200" dirty="0" smtClean="0"/>
              <a:t> </a:t>
            </a:r>
            <a:r>
              <a:rPr lang="en-GB" sz="2200" dirty="0" err="1" smtClean="0"/>
              <a:t>próximos</a:t>
            </a:r>
            <a:r>
              <a:rPr lang="en-GB" sz="2200" dirty="0" smtClean="0"/>
              <a:t>.</a:t>
            </a:r>
            <a:endParaRPr lang="en-GB" sz="2200" dirty="0"/>
          </a:p>
          <a:p>
            <a:pPr lvl="1" eaLnBrk="1" hangingPunct="1"/>
            <a:r>
              <a:rPr lang="en-GB" sz="2200" dirty="0"/>
              <a:t>O pessoal exposto ao derrame deve ser encaminhado para obter assistência médica e os detalhes devem ser anotados no livro de registo de incidentes.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810547" cy="1014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900" dirty="0"/>
              <a:t>Procedimentos de limpeza de derrames</a:t>
            </a:r>
          </a:p>
        </p:txBody>
      </p:sp>
    </p:spTree>
    <p:extLst>
      <p:ext uri="{BB962C8B-B14F-4D97-AF65-F5344CB8AC3E}">
        <p14:creationId xmlns:p14="http://schemas.microsoft.com/office/powerpoint/2010/main" val="36053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68015" y="1492437"/>
            <a:ext cx="9976964" cy="443970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200" b="1" i="1" dirty="0"/>
              <a:t>Dentro da CSB (1 de 2)</a:t>
            </a:r>
            <a:r>
              <a:rPr lang="en-US" sz="2400" b="1" i="1" dirty="0"/>
              <a:t>	</a:t>
            </a:r>
          </a:p>
          <a:p>
            <a:pPr lvl="1" eaLnBrk="1" hangingPunct="1"/>
            <a:r>
              <a:rPr lang="en-GB" sz="1700" dirty="0"/>
              <a:t>Cubra a área do derrame com panos ou papel absorvente e aplique um desinfectante concentricamente — isto é, desde a margem exterior em direcção ao centro do derrame: </a:t>
            </a:r>
          </a:p>
          <a:p>
            <a:pPr lvl="2"/>
            <a:r>
              <a:rPr lang="en-GB" sz="1700" dirty="0" err="1" smtClean="0"/>
              <a:t>Deixe</a:t>
            </a:r>
            <a:r>
              <a:rPr lang="en-GB" sz="1700" dirty="0" smtClean="0"/>
              <a:t> </a:t>
            </a:r>
            <a:r>
              <a:rPr lang="en-GB" sz="1700" dirty="0"/>
              <a:t>o desinfectante actuar tempo suficiente (30–60 minutos) antes de eliminar </a:t>
            </a:r>
            <a:r>
              <a:rPr lang="en-GB" sz="1700" dirty="0" err="1"/>
              <a:t>qualquer</a:t>
            </a:r>
            <a:r>
              <a:rPr lang="en-GB" sz="1700" dirty="0"/>
              <a:t> </a:t>
            </a:r>
            <a:r>
              <a:rPr lang="en-GB" sz="1700" dirty="0" smtClean="0"/>
              <a:t>material, e </a:t>
            </a:r>
            <a:r>
              <a:rPr lang="en-GB" sz="1700" dirty="0" err="1" smtClean="0"/>
              <a:t>saia</a:t>
            </a:r>
            <a:r>
              <a:rPr lang="en-GB" sz="1700" dirty="0" smtClean="0"/>
              <a:t> do local.</a:t>
            </a:r>
          </a:p>
          <a:p>
            <a:pPr lvl="2"/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Qualquer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equipamento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ou</a:t>
            </a:r>
            <a:r>
              <a:rPr lang="en-GB" sz="1700" dirty="0" smtClean="0">
                <a:latin typeface="+mj-lt"/>
              </a:rPr>
              <a:t> material </a:t>
            </a:r>
            <a:r>
              <a:rPr lang="en-GB" sz="1700" dirty="0" err="1" smtClean="0">
                <a:latin typeface="+mj-lt"/>
              </a:rPr>
              <a:t>que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tenha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sido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salpicado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deve</a:t>
            </a:r>
            <a:r>
              <a:rPr lang="en-GB" sz="1700" dirty="0" smtClean="0">
                <a:latin typeface="+mj-lt"/>
              </a:rPr>
              <a:t> ser </a:t>
            </a:r>
            <a:r>
              <a:rPr lang="en-GB" sz="1700" dirty="0" err="1" smtClean="0">
                <a:latin typeface="+mj-lt"/>
              </a:rPr>
              <a:t>limpo</a:t>
            </a:r>
            <a:r>
              <a:rPr lang="en-GB" sz="1700" dirty="0" smtClean="0">
                <a:latin typeface="+mj-lt"/>
              </a:rPr>
              <a:t> (</a:t>
            </a:r>
            <a:r>
              <a:rPr lang="en-GB" sz="1700" dirty="0" err="1" smtClean="0">
                <a:latin typeface="+mj-lt"/>
              </a:rPr>
              <a:t>incluindo</a:t>
            </a:r>
            <a:r>
              <a:rPr lang="en-GB" sz="1700" dirty="0" smtClean="0">
                <a:latin typeface="+mj-lt"/>
              </a:rPr>
              <a:t> as </a:t>
            </a:r>
            <a:r>
              <a:rPr lang="en-GB" sz="1700" dirty="0" err="1" smtClean="0">
                <a:latin typeface="+mj-lt"/>
              </a:rPr>
              <a:t>superfícies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interiores</a:t>
            </a:r>
            <a:r>
              <a:rPr lang="en-GB" sz="1700" dirty="0" smtClean="0">
                <a:latin typeface="+mj-lt"/>
              </a:rPr>
              <a:t> e as </a:t>
            </a:r>
            <a:r>
              <a:rPr lang="en-GB" sz="1700" dirty="0" err="1" smtClean="0">
                <a:latin typeface="+mj-lt"/>
              </a:rPr>
              <a:t>paredes</a:t>
            </a:r>
            <a:r>
              <a:rPr lang="en-GB" sz="1700" dirty="0" smtClean="0">
                <a:latin typeface="+mj-lt"/>
              </a:rPr>
              <a:t> da CSB </a:t>
            </a:r>
            <a:r>
              <a:rPr lang="en-GB" sz="1700" dirty="0" err="1" smtClean="0">
                <a:latin typeface="+mj-lt"/>
              </a:rPr>
              <a:t>ou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caçapas</a:t>
            </a:r>
            <a:r>
              <a:rPr lang="en-GB" sz="1700" dirty="0" smtClean="0">
                <a:latin typeface="+mj-lt"/>
              </a:rPr>
              <a:t> de </a:t>
            </a:r>
            <a:r>
              <a:rPr lang="en-GB" sz="1700" dirty="0" err="1" smtClean="0">
                <a:latin typeface="+mj-lt"/>
              </a:rPr>
              <a:t>segurança</a:t>
            </a:r>
            <a:r>
              <a:rPr lang="en-GB" sz="1700" dirty="0" smtClean="0">
                <a:latin typeface="+mj-lt"/>
              </a:rPr>
              <a:t>)</a:t>
            </a:r>
          </a:p>
          <a:p>
            <a:pPr lvl="2"/>
            <a:r>
              <a:rPr lang="en-GB" sz="1700" dirty="0" err="1" smtClean="0">
                <a:latin typeface="+mj-lt"/>
              </a:rPr>
              <a:t>Não</a:t>
            </a:r>
            <a:r>
              <a:rPr lang="en-GB" sz="1700" dirty="0" smtClean="0">
                <a:latin typeface="+mj-lt"/>
              </a:rPr>
              <a:t> utilize </a:t>
            </a:r>
            <a:r>
              <a:rPr lang="en-GB" sz="1700" dirty="0" err="1" smtClean="0">
                <a:latin typeface="+mj-lt"/>
              </a:rPr>
              <a:t>lixívia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para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desinfectar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peças</a:t>
            </a:r>
            <a:r>
              <a:rPr lang="en-GB" sz="1700" dirty="0" smtClean="0">
                <a:latin typeface="+mj-lt"/>
              </a:rPr>
              <a:t> de metal (é </a:t>
            </a:r>
            <a:r>
              <a:rPr lang="en-GB" sz="1700" dirty="0" err="1" smtClean="0">
                <a:latin typeface="+mj-lt"/>
              </a:rPr>
              <a:t>corrosiva</a:t>
            </a:r>
            <a:r>
              <a:rPr lang="en-GB" sz="1700" dirty="0" smtClean="0">
                <a:latin typeface="+mj-lt"/>
              </a:rPr>
              <a:t>).</a:t>
            </a:r>
          </a:p>
          <a:p>
            <a:pPr lvl="1" eaLnBrk="1" hangingPunct="1"/>
            <a:endParaRPr lang="en-GB" sz="1700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2994" y="302102"/>
            <a:ext cx="9810547" cy="1014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900" dirty="0"/>
              <a:t>Procedimentos de limpeza de </a:t>
            </a:r>
            <a:r>
              <a:rPr lang="en-GB" sz="3900" dirty="0" err="1" smtClean="0"/>
              <a:t>derrames</a:t>
            </a:r>
            <a:endParaRPr lang="en-GB" sz="3900" dirty="0"/>
          </a:p>
        </p:txBody>
      </p:sp>
      <p:grpSp>
        <p:nvGrpSpPr>
          <p:cNvPr id="2" name="Grouper 1"/>
          <p:cNvGrpSpPr/>
          <p:nvPr/>
        </p:nvGrpSpPr>
        <p:grpSpPr>
          <a:xfrm>
            <a:off x="1152841" y="4506744"/>
            <a:ext cx="8367941" cy="1785436"/>
            <a:chOff x="688457" y="4506743"/>
            <a:chExt cx="9330366" cy="19907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57" y="4507328"/>
              <a:ext cx="2990878" cy="199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749" y="4507327"/>
              <a:ext cx="2990879" cy="199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070" y="4506743"/>
              <a:ext cx="2991753" cy="1990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7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4432" y="1492437"/>
            <a:ext cx="9619774" cy="4439703"/>
          </a:xfrm>
        </p:spPr>
        <p:txBody>
          <a:bodyPr/>
          <a:lstStyle/>
          <a:p>
            <a:pPr>
              <a:spcAft>
                <a:spcPts val="1198"/>
              </a:spcAft>
            </a:pPr>
            <a:r>
              <a:rPr lang="en-GB" sz="2400" b="1" i="1" dirty="0"/>
              <a:t>Dentro da CSB (2 de 2)</a:t>
            </a:r>
          </a:p>
          <a:p>
            <a:pPr lvl="1" eaLnBrk="1" hangingPunct="1"/>
            <a:r>
              <a:rPr lang="en-GB" sz="2400" dirty="0"/>
              <a:t>Na CSB, coloque todos os recipientes e material de limpeza no saco para eliminação fornecido no kit de situação de derrame; feche o saco e coloque-o num recipiente a ser autoclavado.</a:t>
            </a:r>
          </a:p>
          <a:p>
            <a:pPr lvl="1" eaLnBrk="1" hangingPunct="1"/>
            <a:r>
              <a:rPr lang="en-GB" sz="2400" dirty="0"/>
              <a:t>Troque de luvas se tiverem sido contaminadas, elimine-as juntamente com outros resíduos infecciosos.</a:t>
            </a:r>
          </a:p>
          <a:p>
            <a:pPr lvl="1" eaLnBrk="1" hangingPunct="1"/>
            <a:r>
              <a:rPr lang="en-GB" sz="2400" dirty="0"/>
              <a:t>O pessoal exposto ao derrame deve ser encaminhado para obter assistência médica e os detalhes devem ser anotados no livro de registo de incidentes.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86535" y="302102"/>
            <a:ext cx="9810547" cy="1014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900" dirty="0"/>
              <a:t>Procedimentos de limpeza de derrames</a:t>
            </a:r>
          </a:p>
        </p:txBody>
      </p:sp>
    </p:spTree>
    <p:extLst>
      <p:ext uri="{BB962C8B-B14F-4D97-AF65-F5344CB8AC3E}">
        <p14:creationId xmlns:p14="http://schemas.microsoft.com/office/powerpoint/2010/main" val="34291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200" b="1" i="1" dirty="0"/>
              <a:t>Quebra dos tubos no interior </a:t>
            </a:r>
            <a:r>
              <a:rPr lang="en-GB" sz="2200" b="1" i="1" dirty="0" smtClean="0"/>
              <a:t>das </a:t>
            </a:r>
            <a:r>
              <a:rPr lang="en-GB" sz="2200" b="1" i="1" dirty="0" err="1" smtClean="0"/>
              <a:t>centrifugas</a:t>
            </a:r>
            <a:endParaRPr lang="en-GB" sz="2200" b="1" i="1" dirty="0"/>
          </a:p>
          <a:p>
            <a:pPr marL="913211" lvl="1" indent="-456606">
              <a:buFontTx/>
              <a:buChar char="-"/>
            </a:pPr>
            <a:r>
              <a:rPr lang="en-US" sz="2200" dirty="0"/>
              <a:t>Utilize </a:t>
            </a:r>
            <a:r>
              <a:rPr lang="en-US" sz="2200" dirty="0" err="1"/>
              <a:t>sempre</a:t>
            </a:r>
            <a:r>
              <a:rPr lang="en-US" sz="2200" dirty="0"/>
              <a:t> </a:t>
            </a:r>
            <a:r>
              <a:rPr lang="en-US" sz="2200" dirty="0" err="1" smtClean="0"/>
              <a:t>centrífugas</a:t>
            </a:r>
            <a:r>
              <a:rPr lang="en-US" sz="2200" dirty="0" smtClean="0"/>
              <a:t> com </a:t>
            </a:r>
            <a:r>
              <a:rPr lang="en-US" sz="2200" dirty="0" err="1" smtClean="0"/>
              <a:t>copos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err="1" smtClean="0"/>
              <a:t>selados</a:t>
            </a:r>
            <a:endParaRPr lang="en-US" sz="2200" dirty="0"/>
          </a:p>
          <a:p>
            <a:pPr marL="913211" lvl="1" indent="-456606">
              <a:buFontTx/>
              <a:buChar char="-"/>
            </a:pPr>
            <a:r>
              <a:rPr lang="en-US" sz="2200" dirty="0" err="1" smtClean="0"/>
              <a:t>Carregue-os</a:t>
            </a:r>
            <a:r>
              <a:rPr lang="en-US" sz="2200" dirty="0" smtClean="0"/>
              <a:t> e </a:t>
            </a:r>
            <a:r>
              <a:rPr lang="en-US" sz="2200" dirty="0" err="1" smtClean="0"/>
              <a:t>descarregue-os</a:t>
            </a:r>
            <a:r>
              <a:rPr lang="en-US" sz="2200" dirty="0" smtClean="0"/>
              <a:t> </a:t>
            </a:r>
            <a:r>
              <a:rPr lang="en-US" sz="2200" dirty="0" err="1" smtClean="0"/>
              <a:t>dentro</a:t>
            </a:r>
            <a:endParaRPr lang="en-US" sz="2200" dirty="0" smtClean="0"/>
          </a:p>
          <a:p>
            <a:pPr marL="456605" lvl="1" indent="0">
              <a:buNone/>
            </a:pPr>
            <a:r>
              <a:rPr lang="en-US" sz="2200" dirty="0" smtClean="0"/>
              <a:t>      de </a:t>
            </a:r>
            <a:r>
              <a:rPr lang="en-US" sz="2200" dirty="0" err="1" smtClean="0"/>
              <a:t>uma</a:t>
            </a:r>
            <a:r>
              <a:rPr lang="en-US" sz="2200" dirty="0" smtClean="0"/>
              <a:t> CSB</a:t>
            </a:r>
            <a:endParaRPr lang="en-GB" sz="2200" dirty="0" smtClean="0"/>
          </a:p>
          <a:p>
            <a:pPr lvl="1"/>
            <a:endParaRPr lang="pt-PT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39109" cy="1014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900" dirty="0"/>
              <a:t>Procedimentos de limpeza de derrames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02" y="2181000"/>
            <a:ext cx="2874788" cy="254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5098" y="1629252"/>
            <a:ext cx="5214974" cy="4439703"/>
          </a:xfrm>
        </p:spPr>
        <p:txBody>
          <a:bodyPr/>
          <a:lstStyle/>
          <a:p>
            <a:pPr lvl="0"/>
            <a:r>
              <a:rPr lang="en-GB" sz="1800" dirty="0"/>
              <a:t>No final de cada dia, vede o material contaminado (tal como recipientes para expectoração utilizados, pipetas de transferência e cartuchos utilizados) num saco para </a:t>
            </a:r>
            <a:r>
              <a:rPr lang="en-GB" sz="1800" dirty="0" err="1"/>
              <a:t>objectos</a:t>
            </a:r>
            <a:r>
              <a:rPr lang="en-GB" sz="1800" dirty="0"/>
              <a:t> </a:t>
            </a:r>
            <a:r>
              <a:rPr lang="en-GB" sz="1800" dirty="0" err="1" smtClean="0"/>
              <a:t>contaminantes</a:t>
            </a:r>
            <a:r>
              <a:rPr lang="en-GB" sz="1800" dirty="0" smtClean="0"/>
              <a:t> </a:t>
            </a:r>
            <a:r>
              <a:rPr lang="en-GB" sz="1800" dirty="0"/>
              <a:t>e autoclave, incinere ou queime-o assim que possível.</a:t>
            </a:r>
          </a:p>
          <a:p>
            <a:pPr lvl="1"/>
            <a:r>
              <a:rPr lang="en-GB" sz="1800" dirty="0"/>
              <a:t>Aviso: a incineração de plásticos pode libertar toxinas nocivas à respiração.</a:t>
            </a:r>
          </a:p>
          <a:p>
            <a:pPr lvl="0"/>
            <a:r>
              <a:rPr lang="en-GB" sz="1800" dirty="0"/>
              <a:t>Descontamine as pipetas de transferência utilizando um desinfectante apropriado antes da eliminação.</a:t>
            </a:r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Eliminação de resíduos</a:t>
            </a:r>
          </a:p>
        </p:txBody>
      </p:sp>
      <p:sp>
        <p:nvSpPr>
          <p:cNvPr id="675851" name="Text Box 11"/>
          <p:cNvSpPr txBox="1">
            <a:spLocks noChangeArrowheads="1"/>
          </p:cNvSpPr>
          <p:nvPr/>
        </p:nvSpPr>
        <p:spPr bwMode="auto">
          <a:xfrm>
            <a:off x="6051103" y="1771636"/>
            <a:ext cx="3936686" cy="1143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170" tIns="52085" rIns="104170" bIns="52085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tabLst>
                <a:tab pos="20274403" algn="l"/>
              </a:tabLst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1pPr>
            <a:lvl2pPr marL="457040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371116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1828154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285194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742233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199271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656309" defTabSz="914077">
              <a:defRPr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dirty="0" smtClean="0">
                <a:solidFill>
                  <a:schemeClr val="bg1"/>
                </a:solidFill>
              </a:rPr>
              <a:t>Todos os materiais utilizados devem ser considerados como estando contaminados! 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0952" y="3123828"/>
            <a:ext cx="4492589" cy="301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36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5022968"/>
          </a:xfrm>
        </p:spPr>
        <p:txBody>
          <a:bodyPr>
            <a:noAutofit/>
          </a:bodyPr>
          <a:lstStyle/>
          <a:p>
            <a:r>
              <a:rPr lang="en-GB" sz="1800" noProof="0" dirty="0" smtClean="0"/>
              <a:t>O teste Xpert MTB/RIF é um procedimento de baixo risco que exige o mesmo nível de precauções utilizado para a realização </a:t>
            </a:r>
            <a:r>
              <a:rPr lang="en-GB" sz="1800" noProof="0" dirty="0" err="1" smtClean="0"/>
              <a:t>da</a:t>
            </a:r>
            <a:r>
              <a:rPr lang="en-GB" sz="1800" noProof="0" dirty="0" smtClean="0"/>
              <a:t> </a:t>
            </a:r>
            <a:r>
              <a:rPr lang="en-GB" sz="1800" noProof="0" dirty="0" err="1" smtClean="0"/>
              <a:t>baciloscopia</a:t>
            </a:r>
            <a:r>
              <a:rPr lang="en-GB" sz="1800" noProof="0" dirty="0" smtClean="0"/>
              <a:t> de BAAR directa.</a:t>
            </a:r>
          </a:p>
          <a:p>
            <a:r>
              <a:rPr lang="en-GB" sz="1800" noProof="0" dirty="0" smtClean="0"/>
              <a:t>Os principais riscos num laboratório de TB estão associados aos aerossóis gerados durante os procedimentos que podem ser inalados pelos funcionários do laboratório.</a:t>
            </a:r>
            <a:endParaRPr lang="pt-PT" sz="18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dirty="0"/>
              <a:t>O risco de formação de aerossóis está associado ao tipo de procedimento, à frequência de teste, à carga de trabalho, à consistência do material e </a:t>
            </a:r>
            <a:r>
              <a:rPr lang="en-GB" sz="1800" dirty="0" smtClean="0"/>
              <a:t>a </a:t>
            </a:r>
            <a:r>
              <a:rPr lang="en-GB" sz="1800" dirty="0"/>
              <a:t>sua predisposição em formar aerossóis (por exemplo, </a:t>
            </a:r>
            <a:r>
              <a:rPr lang="en-GB" sz="1800" dirty="0" err="1" smtClean="0"/>
              <a:t>líquidos</a:t>
            </a:r>
            <a:r>
              <a:rPr lang="en-GB" sz="1800" dirty="0" smtClean="0"/>
              <a:t> </a:t>
            </a:r>
            <a:r>
              <a:rPr lang="en-GB" sz="1800" dirty="0" err="1" smtClean="0"/>
              <a:t>viscosos</a:t>
            </a:r>
            <a:r>
              <a:rPr lang="en-GB" sz="1800" dirty="0" smtClean="0"/>
              <a:t>  </a:t>
            </a:r>
            <a:r>
              <a:rPr lang="en-GB" sz="1800" dirty="0"/>
              <a:t>versus </a:t>
            </a:r>
            <a:r>
              <a:rPr lang="en-GB" sz="1800" dirty="0" err="1" smtClean="0"/>
              <a:t>sólidos</a:t>
            </a:r>
            <a:r>
              <a:rPr lang="en-GB" sz="1800" dirty="0" smtClean="0"/>
              <a:t> </a:t>
            </a:r>
            <a:r>
              <a:rPr lang="en-GB" sz="1800" dirty="0" err="1" smtClean="0"/>
              <a:t>secos</a:t>
            </a:r>
            <a:r>
              <a:rPr lang="en-GB" sz="1800" dirty="0" smtClean="0"/>
              <a:t>) </a:t>
            </a:r>
            <a:r>
              <a:rPr lang="en-GB" sz="1800" dirty="0"/>
              <a:t>e a carga bacilar dos </a:t>
            </a:r>
            <a:r>
              <a:rPr lang="en-GB" sz="1800" dirty="0" err="1"/>
              <a:t>materiais</a:t>
            </a:r>
            <a:r>
              <a:rPr lang="en-GB" sz="1800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800" dirty="0" err="1" smtClean="0"/>
              <a:t>Uma</a:t>
            </a:r>
            <a:r>
              <a:rPr lang="en-GB" sz="1800" dirty="0" smtClean="0"/>
              <a:t> CSB é </a:t>
            </a:r>
            <a:r>
              <a:rPr lang="en-GB" sz="1800" dirty="0" err="1" smtClean="0"/>
              <a:t>necessária</a:t>
            </a:r>
            <a:r>
              <a:rPr lang="en-GB" sz="1800" dirty="0" smtClean="0"/>
              <a:t> </a:t>
            </a:r>
            <a:r>
              <a:rPr lang="en-GB" sz="1800" dirty="0" err="1" smtClean="0"/>
              <a:t>apenas</a:t>
            </a:r>
            <a:r>
              <a:rPr lang="en-GB" sz="1800" dirty="0" smtClean="0"/>
              <a:t> </a:t>
            </a:r>
            <a:r>
              <a:rPr lang="en-GB" sz="1800" dirty="0" err="1" smtClean="0"/>
              <a:t>quando</a:t>
            </a:r>
            <a:r>
              <a:rPr lang="en-GB" sz="1800" dirty="0" smtClean="0"/>
              <a:t> se </a:t>
            </a:r>
            <a:r>
              <a:rPr lang="en-GB" sz="1800" dirty="0" err="1" smtClean="0"/>
              <a:t>dividem</a:t>
            </a:r>
            <a:r>
              <a:rPr lang="en-GB" sz="1800" dirty="0" smtClean="0"/>
              <a:t> e </a:t>
            </a:r>
            <a:r>
              <a:rPr lang="en-GB" sz="1800" dirty="0" err="1" smtClean="0"/>
              <a:t>manuseiam</a:t>
            </a:r>
            <a:r>
              <a:rPr lang="en-GB" sz="1800" dirty="0" smtClean="0"/>
              <a:t> </a:t>
            </a:r>
            <a:r>
              <a:rPr lang="en-GB" sz="1800" dirty="0" err="1" smtClean="0"/>
              <a:t>amostras</a:t>
            </a:r>
            <a:r>
              <a:rPr lang="en-GB" sz="1800" dirty="0" smtClean="0"/>
              <a:t> </a:t>
            </a:r>
            <a:r>
              <a:rPr lang="en-GB" sz="1800" dirty="0" err="1" smtClean="0"/>
              <a:t>concentradas</a:t>
            </a:r>
            <a:r>
              <a:rPr lang="en-GB" sz="1800" dirty="0" smtClean="0"/>
              <a:t>. </a:t>
            </a:r>
            <a:endParaRPr lang="en-GB" sz="1800" dirty="0"/>
          </a:p>
          <a:p>
            <a:r>
              <a:rPr lang="en-GB" sz="1800" noProof="0" dirty="0" smtClean="0"/>
              <a:t>Os desinfectantes devem ser seleccionados com base na sua actividade tuberculocida e no material a ser desinfectado. </a:t>
            </a:r>
          </a:p>
          <a:p>
            <a:r>
              <a:rPr lang="en-US" sz="1800" dirty="0" smtClean="0"/>
              <a:t>Certifique-se de que o laboratório está preparado para emergências e possui procedimentos operacionais </a:t>
            </a:r>
            <a:r>
              <a:rPr lang="en-US" sz="1800" dirty="0" err="1" smtClean="0"/>
              <a:t>padrão</a:t>
            </a:r>
            <a:r>
              <a:rPr lang="en-US" sz="1800" dirty="0" smtClean="0"/>
              <a:t> (POP) </a:t>
            </a:r>
            <a:r>
              <a:rPr lang="en-US" sz="1800" dirty="0" err="1" smtClean="0"/>
              <a:t>para</a:t>
            </a:r>
            <a:r>
              <a:rPr lang="en-US" sz="1800" dirty="0" smtClean="0"/>
              <a:t> o tratamento de acidentes como derrames</a:t>
            </a:r>
            <a:r>
              <a:rPr lang="en-GB" sz="1800" noProof="0" dirty="0" smtClean="0"/>
              <a:t>.</a:t>
            </a:r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/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26153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dirty="0"/>
              <a:t>Quais são as fontes de aerossóis infecciosos num laboratório de TB? </a:t>
            </a:r>
          </a:p>
          <a:p>
            <a:pPr lvl="0"/>
            <a:r>
              <a:rPr lang="en-GB" sz="2000" dirty="0"/>
              <a:t>Que precauções devem ser tomadas ao </a:t>
            </a:r>
            <a:r>
              <a:rPr lang="en-GB" sz="2000" dirty="0" err="1"/>
              <a:t>manusear</a:t>
            </a:r>
            <a:r>
              <a:rPr lang="en-GB" sz="2000" dirty="0"/>
              <a:t>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 </a:t>
            </a:r>
            <a:r>
              <a:rPr lang="en-GB" sz="2000" dirty="0"/>
              <a:t>para a realização do teste Xpert MTB/RIF (directo e indirecto)?</a:t>
            </a:r>
          </a:p>
          <a:p>
            <a:pPr lvl="0"/>
            <a:r>
              <a:rPr lang="en-GB" sz="2000" dirty="0"/>
              <a:t>Que precauções de segurança adicionais são necessárias para a realização do teste Xpert MTB/RIF em comparação à </a:t>
            </a:r>
            <a:r>
              <a:rPr lang="en-GB" sz="2000" dirty="0" err="1" smtClean="0"/>
              <a:t>baciloscopia</a:t>
            </a:r>
            <a:r>
              <a:rPr lang="en-GB" sz="2000" dirty="0" smtClean="0"/>
              <a:t>?</a:t>
            </a:r>
            <a:endParaRPr lang="en-GB" sz="2000" dirty="0"/>
          </a:p>
          <a:p>
            <a:r>
              <a:rPr lang="en-GB" sz="2000" dirty="0"/>
              <a:t>Quais os itens e equipamentos fundamentais necessários para o processamento seguro de </a:t>
            </a:r>
            <a:r>
              <a:rPr lang="en-GB" sz="2000" dirty="0" err="1" smtClean="0"/>
              <a:t>amostras</a:t>
            </a:r>
            <a:r>
              <a:rPr lang="en-GB" sz="2000" dirty="0" smtClean="0"/>
              <a:t>?</a:t>
            </a:r>
            <a:endParaRPr lang="en-GB" sz="2000" dirty="0"/>
          </a:p>
          <a:p>
            <a:pPr lvl="0"/>
            <a:r>
              <a:rPr lang="en-GB" sz="2000" dirty="0"/>
              <a:t>Quais são os desinfectantes mais eficazes nos laboratórios de TB?</a:t>
            </a:r>
          </a:p>
          <a:p>
            <a:pPr lvl="0"/>
            <a:r>
              <a:rPr lang="en-GB" sz="2000" dirty="0"/>
              <a:t>Que procedimentos devem ser seguidos ao lidar com acidentes?</a:t>
            </a:r>
          </a:p>
          <a:p>
            <a:pPr lvl="0"/>
            <a:r>
              <a:rPr lang="en-GB" sz="2000" dirty="0"/>
              <a:t>O que compõe o kit para situação de derrame?</a:t>
            </a:r>
          </a:p>
          <a:p>
            <a:pPr lvl="0"/>
            <a:r>
              <a:rPr lang="en-US" sz="2000" dirty="0"/>
              <a:t>Quais são as etapas para a eliminação segura de resíduos infecciosos?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</a:pPr>
            <a:endParaRPr lang="pt-PT" sz="2000" dirty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dirty="0" err="1" smtClean="0"/>
              <a:t>Questões</a:t>
            </a:r>
            <a:endParaRPr lang="en-GB" sz="4400" dirty="0"/>
          </a:p>
        </p:txBody>
      </p:sp>
      <p:sp>
        <p:nvSpPr>
          <p:cNvPr id="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20183" y="603548"/>
            <a:ext cx="9123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42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Xpert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396958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299167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059932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363779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281705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31528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cs typeface="Calibri" panose="020F0502020204030204" pitchFamily="34" charset="0"/>
              </a:rPr>
              <a:t>Seguir os procedimentos de segurança biológica do laboratório evita que o pessoal do laboratório fique infectado com TB e impede a </a:t>
            </a:r>
            <a:r>
              <a:rPr lang="en-US" sz="2400" dirty="0" err="1" smtClean="0">
                <a:cs typeface="Calibri" panose="020F0502020204030204" pitchFamily="34" charset="0"/>
              </a:rPr>
              <a:t>liberação</a:t>
            </a:r>
            <a:r>
              <a:rPr lang="en-US" sz="2400" dirty="0" smtClean="0">
                <a:cs typeface="Calibri" panose="020F0502020204030204" pitchFamily="34" charset="0"/>
              </a:rPr>
              <a:t> de microorganismos para o ambiente.</a:t>
            </a:r>
            <a:endParaRPr lang="pt-PT" sz="2400" dirty="0">
              <a:cs typeface="Calibri" panose="020F0502020204030204" pitchFamily="34" charset="0"/>
            </a:endParaRPr>
          </a:p>
          <a:p>
            <a:pPr lvl="1" eaLnBrk="1" hangingPunct="1"/>
            <a:r>
              <a:rPr lang="en-GB" sz="2400" noProof="0" dirty="0" smtClean="0">
                <a:cs typeface="Calibri" panose="020F0502020204030204" pitchFamily="34" charset="0"/>
              </a:rPr>
              <a:t>Equipamento especializado pode ajudar na boa prática laboratorial, mas NÃO a substitui</a:t>
            </a:r>
          </a:p>
          <a:p>
            <a:pPr lvl="1" eaLnBrk="1" hangingPunct="1"/>
            <a:r>
              <a:rPr lang="en-GB" sz="2400" b="1" noProof="0" dirty="0" smtClean="0">
                <a:cs typeface="Calibri" panose="020F0502020204030204" pitchFamily="34" charset="0"/>
              </a:rPr>
              <a:t>Use </a:t>
            </a:r>
            <a:r>
              <a:rPr lang="en-GB" sz="2400" b="1" noProof="0" dirty="0" err="1" smtClean="0">
                <a:cs typeface="Calibri" panose="020F0502020204030204" pitchFamily="34" charset="0"/>
              </a:rPr>
              <a:t>sempre</a:t>
            </a:r>
            <a:r>
              <a:rPr lang="en-GB" sz="2400" b="1" noProof="0" dirty="0" smtClean="0">
                <a:cs typeface="Calibri" panose="020F0502020204030204" pitchFamily="34" charset="0"/>
              </a:rPr>
              <a:t> </a:t>
            </a:r>
            <a:r>
              <a:rPr lang="en-GB" sz="2400" b="1" noProof="0" dirty="0" err="1" smtClean="0">
                <a:cs typeface="Calibri" panose="020F0502020204030204" pitchFamily="34" charset="0"/>
              </a:rPr>
              <a:t>luvas</a:t>
            </a:r>
            <a:r>
              <a:rPr lang="en-GB" sz="2400" b="1" noProof="0" dirty="0" smtClean="0">
                <a:cs typeface="Calibri" panose="020F0502020204030204" pitchFamily="34" charset="0"/>
              </a:rPr>
              <a:t>, </a:t>
            </a:r>
            <a:r>
              <a:rPr lang="en-GB" sz="2400" b="1" noProof="0" dirty="0" err="1" smtClean="0">
                <a:cs typeface="Calibri" panose="020F0502020204030204" pitchFamily="34" charset="0"/>
              </a:rPr>
              <a:t>máscaras</a:t>
            </a:r>
            <a:r>
              <a:rPr lang="en-GB" sz="2400" b="1" noProof="0" dirty="0" smtClean="0">
                <a:cs typeface="Calibri" panose="020F0502020204030204" pitchFamily="34" charset="0"/>
              </a:rPr>
              <a:t> N95 e batas de laboratório ao manusear amostras de </a:t>
            </a:r>
            <a:r>
              <a:rPr lang="en-GB" sz="2400" b="1" dirty="0" err="1" smtClean="0">
                <a:cs typeface="Calibri" panose="020F0502020204030204" pitchFamily="34" charset="0"/>
              </a:rPr>
              <a:t>pacientes</a:t>
            </a:r>
            <a:endParaRPr lang="pt-PT" sz="2400" b="1" noProof="0" dirty="0">
              <a:cs typeface="Calibri" panose="020F0502020204030204" pitchFamily="34" charset="0"/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5097" y="302102"/>
            <a:ext cx="9929882" cy="1014325"/>
          </a:xfrm>
        </p:spPr>
        <p:txBody>
          <a:bodyPr>
            <a:noAutofit/>
          </a:bodyPr>
          <a:lstStyle/>
          <a:p>
            <a:pPr eaLnBrk="1" hangingPunct="1"/>
            <a:r>
              <a:rPr lang="en-GB" sz="3800" dirty="0"/>
              <a:t>Importância da segurança no laboratório</a:t>
            </a:r>
          </a:p>
        </p:txBody>
      </p:sp>
    </p:spTree>
    <p:extLst>
      <p:ext uri="{BB962C8B-B14F-4D97-AF65-F5344CB8AC3E}">
        <p14:creationId xmlns:p14="http://schemas.microsoft.com/office/powerpoint/2010/main" val="359248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noProof="0" dirty="0" smtClean="0">
                <a:cs typeface="Calibri" panose="020F0502020204030204" pitchFamily="34" charset="0"/>
              </a:rPr>
              <a:t>Os principais riscos num laboratório de TB estão associados aos aerossóis gerados durante os procedimentos que podem ser inalados pelos funcionários do </a:t>
            </a:r>
            <a:r>
              <a:rPr lang="en-GB" sz="2400" noProof="0" dirty="0" err="1" smtClean="0">
                <a:cs typeface="Calibri" panose="020F0502020204030204" pitchFamily="34" charset="0"/>
              </a:rPr>
              <a:t>laboratório</a:t>
            </a:r>
            <a:r>
              <a:rPr lang="en-GB" sz="2400" noProof="0" dirty="0" smtClean="0"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noProof="0" dirty="0" smtClean="0">
                <a:cs typeface="Calibri" panose="020F0502020204030204" pitchFamily="34" charset="0"/>
              </a:rPr>
              <a:t>O risco de formação de aerossóis está associado a: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>
                <a:cs typeface="Calibri" panose="020F0502020204030204" pitchFamily="34" charset="0"/>
              </a:rPr>
              <a:t>Tipo de procedimento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 err="1">
                <a:cs typeface="Calibri" panose="020F0502020204030204" pitchFamily="34" charset="0"/>
              </a:rPr>
              <a:t>Frequência</a:t>
            </a:r>
            <a:r>
              <a:rPr lang="en-GB" sz="2400" dirty="0">
                <a:cs typeface="Calibri" panose="020F0502020204030204" pitchFamily="34" charset="0"/>
              </a:rPr>
              <a:t> </a:t>
            </a:r>
            <a:r>
              <a:rPr lang="en-GB" sz="2400" dirty="0" smtClean="0">
                <a:cs typeface="Calibri" panose="020F0502020204030204" pitchFamily="34" charset="0"/>
              </a:rPr>
              <a:t>do </a:t>
            </a:r>
            <a:r>
              <a:rPr lang="en-GB" sz="2400" dirty="0" err="1">
                <a:cs typeface="Calibri" panose="020F0502020204030204" pitchFamily="34" charset="0"/>
              </a:rPr>
              <a:t>teste</a:t>
            </a:r>
            <a:r>
              <a:rPr lang="en-GB" sz="2400" dirty="0">
                <a:cs typeface="Calibri" panose="020F0502020204030204" pitchFamily="34" charset="0"/>
              </a:rPr>
              <a:t> </a:t>
            </a:r>
            <a:r>
              <a:rPr lang="en-GB" sz="2400" dirty="0" smtClean="0">
                <a:cs typeface="Calibri" panose="020F0502020204030204" pitchFamily="34" charset="0"/>
              </a:rPr>
              <a:t>e </a:t>
            </a:r>
            <a:r>
              <a:rPr lang="en-GB" sz="2400" dirty="0">
                <a:cs typeface="Calibri" panose="020F0502020204030204" pitchFamily="34" charset="0"/>
              </a:rPr>
              <a:t>carga de trabalho do laboratório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>
                <a:cs typeface="Calibri" panose="020F0502020204030204" pitchFamily="34" charset="0"/>
              </a:rPr>
              <a:t>Consistência do material e a sua predisposição em formar </a:t>
            </a:r>
            <a:r>
              <a:rPr lang="en-GB" sz="2400" dirty="0" err="1">
                <a:cs typeface="Calibri" panose="020F0502020204030204" pitchFamily="34" charset="0"/>
              </a:rPr>
              <a:t>aerossóis</a:t>
            </a:r>
            <a:r>
              <a:rPr lang="en-GB" sz="2400" dirty="0">
                <a:cs typeface="Calibri" panose="020F0502020204030204" pitchFamily="34" charset="0"/>
              </a:rPr>
              <a:t> </a:t>
            </a:r>
            <a:r>
              <a:rPr lang="en-GB" sz="2400" dirty="0" smtClean="0">
                <a:cs typeface="Calibri" panose="020F0502020204030204" pitchFamily="34" charset="0"/>
              </a:rPr>
              <a:t>(</a:t>
            </a:r>
            <a:r>
              <a:rPr lang="en-GB" sz="2400" dirty="0" err="1" smtClean="0">
                <a:cs typeface="Calibri" panose="020F0502020204030204" pitchFamily="34" charset="0"/>
              </a:rPr>
              <a:t>meios</a:t>
            </a:r>
            <a:r>
              <a:rPr lang="en-GB" sz="2400" dirty="0" smtClean="0"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cs typeface="Calibri" panose="020F0502020204030204" pitchFamily="34" charset="0"/>
              </a:rPr>
              <a:t>líquidos</a:t>
            </a:r>
            <a:r>
              <a:rPr lang="en-GB" sz="2400" dirty="0" smtClean="0">
                <a:cs typeface="Calibri" panose="020F0502020204030204" pitchFamily="34" charset="0"/>
              </a:rPr>
              <a:t> </a:t>
            </a:r>
            <a:r>
              <a:rPr lang="en-GB" sz="2400" dirty="0">
                <a:cs typeface="Calibri" panose="020F0502020204030204" pitchFamily="34" charset="0"/>
              </a:rPr>
              <a:t>versus </a:t>
            </a:r>
            <a:r>
              <a:rPr lang="en-GB" sz="2400" dirty="0" err="1" smtClean="0">
                <a:cs typeface="Calibri" panose="020F0502020204030204" pitchFamily="34" charset="0"/>
              </a:rPr>
              <a:t>meios</a:t>
            </a:r>
            <a:r>
              <a:rPr lang="en-GB" sz="2400" dirty="0" smtClean="0"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cs typeface="Calibri" panose="020F0502020204030204" pitchFamily="34" charset="0"/>
              </a:rPr>
              <a:t>sólidos</a:t>
            </a:r>
            <a:r>
              <a:rPr lang="en-GB" sz="2400" dirty="0" smtClean="0">
                <a:cs typeface="Calibri" panose="020F0502020204030204" pitchFamily="34" charset="0"/>
              </a:rPr>
              <a:t>)</a:t>
            </a:r>
            <a:endParaRPr lang="en-GB" sz="2400" dirty="0"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</a:pPr>
            <a:r>
              <a:rPr lang="en-GB" sz="2400" dirty="0">
                <a:cs typeface="Calibri" panose="020F0502020204030204" pitchFamily="34" charset="0"/>
              </a:rPr>
              <a:t>Carga bacilar dos materiais.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400" dirty="0"/>
              <a:t>Transmissão de bacilos de TB no laboratório</a:t>
            </a:r>
          </a:p>
        </p:txBody>
      </p:sp>
    </p:spTree>
    <p:extLst>
      <p:ext uri="{BB962C8B-B14F-4D97-AF65-F5344CB8AC3E}">
        <p14:creationId xmlns:p14="http://schemas.microsoft.com/office/powerpoint/2010/main" val="1335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400" dirty="0"/>
              <a:t>Riscos relativos da exposição a TB infecciosa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20517" y="1541365"/>
            <a:ext cx="1529640" cy="4978558"/>
          </a:xfrm>
          <a:gradFill rotWithShape="1">
            <a:gsLst>
              <a:gs pos="0">
                <a:srgbClr val="FF0000"/>
              </a:gs>
              <a:gs pos="100000">
                <a:schemeClr val="hlink"/>
              </a:gs>
            </a:gsLst>
            <a:lin ang="5400000" scaled="1"/>
          </a:gradFill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marL="55244" indent="-55244" algn="ctr">
              <a:lnSpc>
                <a:spcPct val="90000"/>
              </a:lnSpc>
              <a:buNone/>
            </a:pPr>
            <a:r>
              <a:rPr lang="en-GB" sz="3000" noProof="0" dirty="0" smtClean="0">
                <a:solidFill>
                  <a:schemeClr val="bg1"/>
                </a:solidFill>
              </a:rPr>
              <a:t>Risco maior</a:t>
            </a:r>
          </a:p>
          <a:p>
            <a:pPr marL="55244" indent="-55244" algn="ctr">
              <a:lnSpc>
                <a:spcPct val="90000"/>
              </a:lnSpc>
              <a:buNone/>
            </a:pPr>
            <a:endParaRPr lang="pt-PT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pt-PT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pt-PT" sz="3000" dirty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pt-PT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pt-PT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endParaRPr lang="pt-PT" sz="3000" noProof="0" dirty="0" smtClean="0">
              <a:solidFill>
                <a:schemeClr val="bg1"/>
              </a:solidFill>
            </a:endParaRPr>
          </a:p>
          <a:p>
            <a:pPr marL="55244" indent="-55244" algn="ctr">
              <a:lnSpc>
                <a:spcPct val="90000"/>
              </a:lnSpc>
              <a:buNone/>
            </a:pPr>
            <a:r>
              <a:rPr lang="en-GB" sz="3000" noProof="0" dirty="0" smtClean="0">
                <a:solidFill>
                  <a:schemeClr val="bg1"/>
                </a:solidFill>
              </a:rPr>
              <a:t>Risco menor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844121" y="1650692"/>
            <a:ext cx="6357982" cy="528956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noProof="0" dirty="0" smtClean="0"/>
              <a:t>Médicos e pessoal de </a:t>
            </a:r>
            <a:r>
              <a:rPr lang="en-GB" sz="2400" noProof="0" dirty="0" err="1" smtClean="0"/>
              <a:t>saúde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na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enfermaria</a:t>
            </a:r>
            <a:r>
              <a:rPr lang="en-GB" sz="2400" noProof="0" dirty="0" smtClean="0"/>
              <a:t> de </a:t>
            </a:r>
            <a:r>
              <a:rPr lang="en-GB" sz="2400" noProof="0" dirty="0" err="1" smtClean="0"/>
              <a:t>Tuberculose</a:t>
            </a:r>
            <a:endParaRPr lang="en-GB" sz="2400" noProof="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pt-PT" sz="2400" noProof="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pt-PT" sz="2400" noProof="0" dirty="0" smtClean="0"/>
          </a:p>
          <a:p>
            <a:pPr algn="ctr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 sz="2400" noProof="0" dirty="0" smtClean="0"/>
              <a:t>Profissionais de cuidados de saúde a auxiliar a colheita de </a:t>
            </a:r>
            <a:r>
              <a:rPr lang="en-GB" sz="2400" noProof="0" dirty="0" err="1" smtClean="0"/>
              <a:t>amostras</a:t>
            </a:r>
            <a:endParaRPr lang="en-GB" sz="2400" noProof="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pt-PT" sz="2400" noProof="0" dirty="0" smtClean="0"/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pt-PT" sz="2400" noProof="0" dirty="0" smtClean="0"/>
          </a:p>
          <a:p>
            <a:pPr algn="ctr">
              <a:lnSpc>
                <a:spcPct val="90000"/>
              </a:lnSpc>
              <a:spcBef>
                <a:spcPts val="2400"/>
              </a:spcBef>
              <a:buNone/>
            </a:pPr>
            <a:r>
              <a:rPr lang="en-GB" sz="2400" noProof="0" dirty="0" smtClean="0"/>
              <a:t>Técnicos de laboratório a </a:t>
            </a:r>
            <a:r>
              <a:rPr lang="en-GB" sz="2400" noProof="0" dirty="0" err="1" smtClean="0"/>
              <a:t>processar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amostras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para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baciloscopia</a:t>
            </a:r>
            <a:r>
              <a:rPr lang="en-GB" sz="2400" noProof="0" dirty="0" smtClean="0"/>
              <a:t> </a:t>
            </a:r>
            <a:r>
              <a:rPr lang="en-GB" sz="2400" noProof="0" dirty="0" err="1" smtClean="0"/>
              <a:t>ou</a:t>
            </a:r>
            <a:r>
              <a:rPr lang="en-GB" sz="2400" noProof="0" dirty="0" smtClean="0"/>
              <a:t> o </a:t>
            </a:r>
            <a:r>
              <a:rPr lang="en-GB" sz="2400" noProof="0" dirty="0" err="1" smtClean="0"/>
              <a:t>teste</a:t>
            </a:r>
            <a:r>
              <a:rPr lang="en-GB" sz="2400" noProof="0" dirty="0" smtClean="0"/>
              <a:t> de </a:t>
            </a:r>
            <a:r>
              <a:rPr lang="en-GB" sz="2400" noProof="0" dirty="0" err="1" smtClean="0"/>
              <a:t>Xpert</a:t>
            </a:r>
            <a:r>
              <a:rPr lang="en-GB" sz="2400" noProof="0" dirty="0" smtClean="0"/>
              <a:t> </a:t>
            </a:r>
            <a:br>
              <a:rPr lang="en-GB" sz="2400" noProof="0" dirty="0" smtClean="0"/>
            </a:br>
            <a:r>
              <a:rPr lang="en-GB" sz="2400" noProof="0" dirty="0" smtClean="0"/>
              <a:t>MTB/RIF</a:t>
            </a:r>
          </a:p>
        </p:txBody>
      </p:sp>
      <p:sp>
        <p:nvSpPr>
          <p:cNvPr id="745477" name="AutoShape 5"/>
          <p:cNvSpPr>
            <a:spLocks noChangeArrowheads="1"/>
          </p:cNvSpPr>
          <p:nvPr/>
        </p:nvSpPr>
        <p:spPr bwMode="auto">
          <a:xfrm rot="5400000">
            <a:off x="6256021" y="2630161"/>
            <a:ext cx="1042590" cy="66938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lIns="99440" tIns="49720" rIns="99440" bIns="4972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45479" name="AutoShape 7"/>
          <p:cNvSpPr>
            <a:spLocks/>
          </p:cNvSpPr>
          <p:nvPr/>
        </p:nvSpPr>
        <p:spPr bwMode="auto">
          <a:xfrm>
            <a:off x="3023549" y="1678141"/>
            <a:ext cx="899285" cy="4618831"/>
          </a:xfrm>
          <a:prstGeom prst="leftBrace">
            <a:avLst>
              <a:gd name="adj1" fmla="val 41984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lIns="99440" tIns="49720" rIns="99440" bIns="49720" anchor="ctr"/>
          <a:lstStyle/>
          <a:p>
            <a:endParaRPr lang="en-US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1770861" y="2487515"/>
            <a:ext cx="484416" cy="263460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6255896" y="4558987"/>
            <a:ext cx="1042590" cy="66938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28575" algn="ctr">
            <a:solidFill>
              <a:schemeClr val="hlink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lIns="99440" tIns="49720" rIns="99440" bIns="49720" anchor="ctr"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3" y="1629252"/>
            <a:ext cx="7381654" cy="4439703"/>
          </a:xfrm>
        </p:spPr>
        <p:txBody>
          <a:bodyPr/>
          <a:lstStyle/>
          <a:p>
            <a:r>
              <a:rPr lang="en-GB" sz="2300" dirty="0">
                <a:cs typeface="Calibri" panose="020F0502020204030204" pitchFamily="34" charset="0"/>
              </a:rPr>
              <a:t>A OMS adoptou uma abordagem que </a:t>
            </a:r>
            <a:r>
              <a:rPr lang="en-GB" sz="2300" dirty="0" err="1">
                <a:cs typeface="Calibri" panose="020F0502020204030204" pitchFamily="34" charset="0"/>
              </a:rPr>
              <a:t>avalia</a:t>
            </a:r>
            <a:r>
              <a:rPr lang="en-GB" sz="2300" dirty="0">
                <a:cs typeface="Calibri" panose="020F0502020204030204" pitchFamily="34" charset="0"/>
              </a:rPr>
              <a:t> </a:t>
            </a:r>
            <a:r>
              <a:rPr lang="en-GB" sz="2300" dirty="0" smtClean="0">
                <a:cs typeface="Calibri" panose="020F0502020204030204" pitchFamily="34" charset="0"/>
              </a:rPr>
              <a:t/>
            </a:r>
            <a:br>
              <a:rPr lang="en-GB" sz="2300" dirty="0" smtClean="0">
                <a:cs typeface="Calibri" panose="020F0502020204030204" pitchFamily="34" charset="0"/>
              </a:rPr>
            </a:br>
            <a:r>
              <a:rPr lang="en-GB" sz="2300" dirty="0" err="1" smtClean="0">
                <a:cs typeface="Calibri" panose="020F0502020204030204" pitchFamily="34" charset="0"/>
              </a:rPr>
              <a:t>os</a:t>
            </a:r>
            <a:r>
              <a:rPr lang="en-GB" sz="2300" dirty="0" smtClean="0">
                <a:cs typeface="Calibri" panose="020F0502020204030204" pitchFamily="34" charset="0"/>
              </a:rPr>
              <a:t> </a:t>
            </a:r>
            <a:r>
              <a:rPr lang="en-GB" sz="2300" dirty="0">
                <a:cs typeface="Calibri" panose="020F0502020204030204" pitchFamily="34" charset="0"/>
              </a:rPr>
              <a:t>riscos associados aos diferentes procedimentos técnicos realizados nos diferentes tipos de laboratórios de TB.</a:t>
            </a:r>
          </a:p>
          <a:p>
            <a:pPr lvl="1"/>
            <a:r>
              <a:rPr lang="en-US" sz="2300" dirty="0" smtClean="0">
                <a:cs typeface="Calibri" panose="020F0502020204030204" pitchFamily="34" charset="0"/>
              </a:rPr>
              <a:t>As classificações de grupo de risco e níveis de contenção (BSL) já não </a:t>
            </a:r>
            <a:r>
              <a:rPr lang="en-US" sz="2300" dirty="0" err="1" smtClean="0">
                <a:cs typeface="Calibri" panose="020F0502020204030204" pitchFamily="34" charset="0"/>
              </a:rPr>
              <a:t>são</a:t>
            </a:r>
            <a:r>
              <a:rPr lang="en-US" sz="2300" dirty="0" smtClean="0">
                <a:cs typeface="Calibri" panose="020F0502020204030204" pitchFamily="34" charset="0"/>
              </a:rPr>
              <a:t> </a:t>
            </a:r>
            <a:r>
              <a:rPr lang="en-US" sz="2300" dirty="0" err="1" smtClean="0">
                <a:cs typeface="Calibri" panose="020F0502020204030204" pitchFamily="34" charset="0"/>
              </a:rPr>
              <a:t>mais</a:t>
            </a:r>
            <a:r>
              <a:rPr lang="en-US" sz="2300" dirty="0" smtClean="0">
                <a:cs typeface="Calibri" panose="020F0502020204030204" pitchFamily="34" charset="0"/>
              </a:rPr>
              <a:t> </a:t>
            </a:r>
            <a:r>
              <a:rPr lang="en-US" sz="2300" dirty="0" err="1" smtClean="0">
                <a:cs typeface="Calibri" panose="020F0502020204030204" pitchFamily="34" charset="0"/>
              </a:rPr>
              <a:t>usados</a:t>
            </a:r>
            <a:r>
              <a:rPr lang="en-US" sz="2300" dirty="0" smtClean="0"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pt-BR" sz="2300" dirty="0" smtClean="0"/>
              <a:t>O manual de biossegurança da OMS para os laboratórios de </a:t>
            </a:r>
            <a:r>
              <a:rPr lang="pt-BR" sz="2300" dirty="0" smtClean="0">
                <a:cs typeface="Calibri" panose="020F0502020204030204" pitchFamily="34" charset="0"/>
              </a:rPr>
              <a:t>TB descreve os requisitos MÍNIMOS e as práticas que </a:t>
            </a:r>
            <a:br>
              <a:rPr lang="pt-BR" sz="2300" dirty="0" smtClean="0">
                <a:cs typeface="Calibri" panose="020F0502020204030204" pitchFamily="34" charset="0"/>
              </a:rPr>
            </a:br>
            <a:r>
              <a:rPr lang="pt-BR" sz="2300" dirty="0" smtClean="0">
                <a:cs typeface="Calibri" panose="020F0502020204030204" pitchFamily="34" charset="0"/>
              </a:rPr>
              <a:t>podem ser adoptadas após uma </a:t>
            </a:r>
            <a:br>
              <a:rPr lang="pt-BR" sz="2300" dirty="0" smtClean="0">
                <a:cs typeface="Calibri" panose="020F0502020204030204" pitchFamily="34" charset="0"/>
              </a:rPr>
            </a:br>
            <a:r>
              <a:rPr lang="pt-BR" sz="2300" dirty="0" smtClean="0">
                <a:cs typeface="Calibri" panose="020F0502020204030204" pitchFamily="34" charset="0"/>
              </a:rPr>
              <a:t>avaliação de riscos (consulte</a:t>
            </a:r>
            <a:br>
              <a:rPr lang="pt-BR" sz="2300" dirty="0" smtClean="0">
                <a:cs typeface="Calibri" panose="020F0502020204030204" pitchFamily="34" charset="0"/>
              </a:rPr>
            </a:br>
            <a:r>
              <a:rPr lang="en-GB" sz="2300" dirty="0" smtClean="0">
                <a:cs typeface="Calibri" panose="020F0502020204030204" pitchFamily="34" charset="0"/>
                <a:hlinkClick r:id="rId3"/>
              </a:rPr>
              <a:t>http://www.who.int/tb/laboratory/resource</a:t>
            </a:r>
            <a:r>
              <a:rPr lang="en-GB" sz="2300" dirty="0" smtClean="0">
                <a:cs typeface="Calibri" panose="020F0502020204030204" pitchFamily="34" charset="0"/>
              </a:rPr>
              <a:t>)</a:t>
            </a:r>
            <a:endParaRPr lang="pt-PT" sz="2300" dirty="0" smtClean="0">
              <a:latin typeface="Lucida Sans" pitchFamily="34" charset="0"/>
              <a:cs typeface="Calibri" panose="020F0502020204030204" pitchFamily="34" charset="0"/>
            </a:endParaRPr>
          </a:p>
          <a:p>
            <a:endParaRPr lang="pt-PT" sz="2300" dirty="0">
              <a:latin typeface="Lucida Sans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600" dirty="0"/>
              <a:t>As novas abordagens à </a:t>
            </a:r>
            <a:r>
              <a:rPr lang="en-GB" sz="3600" dirty="0" err="1" smtClean="0"/>
              <a:t>biossegurança</a:t>
            </a:r>
            <a:r>
              <a:rPr lang="en-GB" sz="3600" dirty="0" smtClean="0"/>
              <a:t>  </a:t>
            </a:r>
            <a:r>
              <a:rPr lang="en-GB" sz="3600" dirty="0"/>
              <a:t>baseiam-se na avaliação de riscos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32470" y="1570544"/>
            <a:ext cx="6487410" cy="47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/>
          <a:p>
            <a:pPr marL="285379" indent="-285379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8" y="1698946"/>
            <a:ext cx="2563345" cy="36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Uma avaliação de riscos consiste simplesmente num exame cuidadoso dos aspectos do seu trabalho que podem lesar as pessoas.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Uma avaliação de riscos deve considerar: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carga bacteriana dos materiais e a viabilidade dos bacilos de TB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via de transmissão de TB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 os materiais manuseados e as manipulações necessárias para cada procedimento podem gerar aerossóis infecciosos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 número de manobras em cada técnica que pode gerar aerossóis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carga de trabalho do laboratório e dos membros da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equipe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individualmente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localização do laboratório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epidemiologia da doença e a população de doentes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 nível de experiência e de competência do pessoal do laboratório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saúde do pessoal do laboratório (especialmente pessoal com VIH).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881985" cy="1014325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Em que consiste a avaliação de riscos?</a:t>
            </a:r>
          </a:p>
        </p:txBody>
      </p:sp>
    </p:spTree>
    <p:extLst>
      <p:ext uri="{BB962C8B-B14F-4D97-AF65-F5344CB8AC3E}">
        <p14:creationId xmlns:p14="http://schemas.microsoft.com/office/powerpoint/2010/main" val="2322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Identificar possíveis perigos.</a:t>
            </a:r>
            <a:endParaRPr lang="pt-PT" sz="2400" dirty="0">
              <a:cs typeface="Calibri" panose="020F0502020204030204" pitchFamily="34" charset="0"/>
            </a:endParaRPr>
          </a:p>
          <a:p>
            <a:r>
              <a:rPr lang="en-US" sz="2400" dirty="0">
                <a:cs typeface="Calibri" panose="020F0502020204030204" pitchFamily="34" charset="0"/>
              </a:rPr>
              <a:t>Decidir quem pode sofrer lesões e como.</a:t>
            </a:r>
          </a:p>
          <a:p>
            <a:r>
              <a:rPr lang="en-US" sz="2400" dirty="0">
                <a:cs typeface="Calibri" panose="020F0502020204030204" pitchFamily="34" charset="0"/>
              </a:rPr>
              <a:t>Avaliar os riscos e decidir as precauções: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>
                <a:cs typeface="Calibri" panose="020F0502020204030204" pitchFamily="34" charset="0"/>
              </a:rPr>
              <a:t>Determinar a adequação do espaço físico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>
                <a:cs typeface="Calibri" panose="020F0502020204030204" pitchFamily="34" charset="0"/>
              </a:rPr>
              <a:t>Avaliar a proficiência do pessoal no seguimento de práticas seguras</a:t>
            </a:r>
          </a:p>
          <a:p>
            <a:pPr lvl="1">
              <a:buFont typeface="Arial" pitchFamily="34" charset="0"/>
              <a:buChar char="−"/>
            </a:pPr>
            <a:r>
              <a:rPr lang="en-US" sz="2400" dirty="0">
                <a:cs typeface="Calibri" panose="020F0502020204030204" pitchFamily="34" charset="0"/>
              </a:rPr>
              <a:t>Avaliar a integridade do equipamento de segurança.</a:t>
            </a:r>
          </a:p>
          <a:p>
            <a:r>
              <a:rPr lang="en-US" sz="2400" dirty="0">
                <a:cs typeface="Calibri" panose="020F0502020204030204" pitchFamily="34" charset="0"/>
              </a:rPr>
              <a:t>Registar as descobertas e implementar quaisquer alterações necessárias.</a:t>
            </a:r>
          </a:p>
          <a:p>
            <a:r>
              <a:rPr lang="en-US" sz="2400" dirty="0">
                <a:cs typeface="Calibri" panose="020F0502020204030204" pitchFamily="34" charset="0"/>
              </a:rPr>
              <a:t>Rever a avaliação e actualizá-la quando necessário.</a:t>
            </a:r>
          </a:p>
          <a:p>
            <a:r>
              <a:rPr dirty="0" smtClean="0"/>
              <a:t>Está disponível uma ferramenta de avaliação de riscos em </a:t>
            </a:r>
            <a:r>
              <a:rPr lang="en-US" sz="2400" dirty="0" smtClean="0">
                <a:cs typeface="Calibri" panose="020F0502020204030204" pitchFamily="34" charset="0"/>
                <a:hlinkClick r:id="rId3"/>
              </a:rPr>
              <a:t>http://www.gliquality.org/</a:t>
            </a:r>
            <a:endParaRPr lang="pt-PT" sz="24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dirty="0"/>
              <a:t>Quais são as etapas de uma avaliação de riscos?</a:t>
            </a:r>
          </a:p>
        </p:txBody>
      </p:sp>
    </p:spTree>
    <p:extLst>
      <p:ext uri="{BB962C8B-B14F-4D97-AF65-F5344CB8AC3E}">
        <p14:creationId xmlns:p14="http://schemas.microsoft.com/office/powerpoint/2010/main" val="4250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2491</Words>
  <Application>Microsoft Office PowerPoint</Application>
  <PresentationFormat>Custom</PresentationFormat>
  <Paragraphs>326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business-template</vt:lpstr>
      <vt:lpstr>PowerPoint Presentation</vt:lpstr>
      <vt:lpstr>Conteúdo deste módulo</vt:lpstr>
      <vt:lpstr>Objectivos de aprendizagem</vt:lpstr>
      <vt:lpstr>Importância da segurança no laboratório</vt:lpstr>
      <vt:lpstr>Transmissão de bacilos de TB no laboratório</vt:lpstr>
      <vt:lpstr>Riscos relativos da exposição a TB infecciosa</vt:lpstr>
      <vt:lpstr>As novas abordagens à biossegurança  baseiam-se na avaliação de riscos</vt:lpstr>
      <vt:lpstr>Em que consiste a avaliação de riscos?</vt:lpstr>
      <vt:lpstr>Quais são as etapas de uma avaliação de riscos?</vt:lpstr>
      <vt:lpstr>Nível de precaução de risco: baixo risco</vt:lpstr>
      <vt:lpstr>Nível de precaução de risco:  risco moderado</vt:lpstr>
      <vt:lpstr>Nível de precaução de risco:  risco elevado</vt:lpstr>
      <vt:lpstr>Requisitos de biossegurança para o Xpert MTB/RIF: descrição geral</vt:lpstr>
      <vt:lpstr>Preparando amostras para testes Xpert MTB/RIF  </vt:lpstr>
      <vt:lpstr>Classificação das actividades do laboratório</vt:lpstr>
      <vt:lpstr>Práticas de segurança: fluxo de ar</vt:lpstr>
      <vt:lpstr>Práticas de segurança: ventilação adequada</vt:lpstr>
      <vt:lpstr>Práticas de segurança: ventilação adequada</vt:lpstr>
      <vt:lpstr>Práticas de segurança: ventilação adequada</vt:lpstr>
      <vt:lpstr>Equipamento de protecção individual (EPI)</vt:lpstr>
      <vt:lpstr>EPI: luvas</vt:lpstr>
      <vt:lpstr>EPI: batas de laboratório</vt:lpstr>
      <vt:lpstr>EPI: respiradores</vt:lpstr>
      <vt:lpstr>Desinfectantes</vt:lpstr>
      <vt:lpstr>Desinfectantes</vt:lpstr>
      <vt:lpstr>Desinfectantes</vt:lpstr>
      <vt:lpstr>Kit para situação de derrames</vt:lpstr>
      <vt:lpstr>Procedimentos de derrames</vt:lpstr>
      <vt:lpstr>Procedimentos de limpeza de derrames</vt:lpstr>
      <vt:lpstr>Procedimentos de limpeza de derrames</vt:lpstr>
      <vt:lpstr>Procedimentos de limpeza de derrames</vt:lpstr>
      <vt:lpstr>Procedimentos de limpeza de derrames</vt:lpstr>
      <vt:lpstr>Procedimentos de limpeza de derrames</vt:lpstr>
      <vt:lpstr>Eliminação de resíduos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89</cp:revision>
  <dcterms:created xsi:type="dcterms:W3CDTF">2006-07-23T20:13:44Z</dcterms:created>
  <dcterms:modified xsi:type="dcterms:W3CDTF">2014-11-03T14:31:28Z</dcterms:modified>
</cp:coreProperties>
</file>