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9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9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uskha" initials="I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750" autoAdjust="0"/>
  </p:normalViewPr>
  <p:slideViewPr>
    <p:cSldViewPr>
      <p:cViewPr>
        <p:scale>
          <a:sx n="70" d="100"/>
          <a:sy n="70" d="100"/>
        </p:scale>
        <p:origin x="-1758" y="-774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03/11/2014</a:t>
            </a:fld>
            <a:endParaRPr lang="pt-P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03/11/2014</a:t>
            </a:fld>
            <a:endParaRPr lang="pt-PT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pt-PT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pt-PT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pt-PT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latin typeface="Century Gothic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F5C594-991A-45DF-BD3F-6813571C69C4}" type="slidenum">
              <a:rPr lang="fr-CA" altLang="zh-CN">
                <a:ea typeface="黑体" pitchFamily="49" charset="-122"/>
              </a:rPr>
              <a:pPr/>
              <a:t>32</a:t>
            </a:fld>
            <a:endParaRPr lang="fr-CA" altLang="zh-CN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5</a:t>
            </a:fld>
            <a:endParaRPr lang="pt-PT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9</a:t>
            </a:fld>
            <a:endParaRPr lang="pt-PT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Iniciativa Laboratorial Global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Pacote</a:t>
            </a:r>
            <a:r>
              <a:rPr dirty="0" smtClean="0"/>
              <a:t> </a:t>
            </a:r>
            <a:r>
              <a:rPr lang="en-US" sz="1900" b="1" dirty="0">
                <a:solidFill>
                  <a:schemeClr val="accent5"/>
                </a:solidFill>
              </a:rPr>
              <a:t>de formação sobre o Xpert MTB/RIF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pt-PT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Módulo 3: </a:t>
            </a:r>
            <a:endParaRPr lang="pt-PT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Colheita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 transporte </a:t>
            </a:r>
            <a:endParaRPr lang="pt-PT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 </a:t>
            </a:r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amostras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de expectoração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Iniciativa Laboratorial Global — Pacote de formação sobre o Xpert MTB/RIF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343" y="531540"/>
            <a:ext cx="4680520" cy="4320480"/>
          </a:xfrm>
        </p:spPr>
        <p:txBody>
          <a:bodyPr>
            <a:noAutofit/>
          </a:bodyPr>
          <a:lstStyle/>
          <a:p>
            <a:pPr algn="just">
              <a:lnSpc>
                <a:spcPts val="4000"/>
              </a:lnSpc>
            </a:pPr>
            <a:r>
              <a:rPr lang="en-GB" sz="2800" dirty="0" smtClean="0"/>
              <a:t>O</a:t>
            </a:r>
            <a:r>
              <a:rPr lang="en-GB" sz="2800" noProof="0" dirty="0" err="1" smtClean="0"/>
              <a:t>rientações</a:t>
            </a:r>
            <a:r>
              <a:rPr lang="en-GB" sz="2800" noProof="0" dirty="0" smtClean="0"/>
              <a:t> do PNCT </a:t>
            </a:r>
            <a:r>
              <a:rPr lang="en-GB" sz="2800" noProof="0" dirty="0" err="1" smtClean="0"/>
              <a:t>sobre</a:t>
            </a:r>
            <a:r>
              <a:rPr lang="en-GB" sz="2800" noProof="0" dirty="0" smtClean="0"/>
              <a:t> o </a:t>
            </a:r>
            <a:r>
              <a:rPr lang="en-GB" sz="2800" noProof="0" dirty="0" err="1" smtClean="0"/>
              <a:t>empacotamento</a:t>
            </a:r>
            <a:r>
              <a:rPr lang="en-GB" sz="2800" noProof="0" dirty="0" smtClean="0"/>
              <a:t> e </a:t>
            </a:r>
            <a:r>
              <a:rPr lang="en-GB" sz="2800" noProof="0" dirty="0" err="1" smtClean="0"/>
              <a:t>referenciamento</a:t>
            </a:r>
            <a:r>
              <a:rPr lang="en-GB" sz="2800" noProof="0" dirty="0" smtClean="0"/>
              <a:t> de </a:t>
            </a:r>
            <a:r>
              <a:rPr lang="en-GB" sz="2800" noProof="0" dirty="0" err="1" smtClean="0"/>
              <a:t>amostra</a:t>
            </a:r>
            <a:r>
              <a:rPr lang="en-GB" sz="2800" noProof="0" dirty="0" smtClean="0"/>
              <a:t> de </a:t>
            </a:r>
            <a:r>
              <a:rPr lang="en-GB" sz="2800" noProof="0" dirty="0" err="1" smtClean="0"/>
              <a:t>expectoração</a:t>
            </a:r>
            <a:r>
              <a:rPr lang="en-GB" sz="2800" noProof="0" dirty="0" smtClean="0"/>
              <a:t> </a:t>
            </a:r>
            <a:r>
              <a:rPr lang="en-GB" sz="2800" noProof="0" dirty="0" err="1" smtClean="0"/>
              <a:t>em</a:t>
            </a:r>
            <a:r>
              <a:rPr lang="en-GB" sz="2800" noProof="0" dirty="0" smtClean="0"/>
              <a:t> </a:t>
            </a:r>
            <a:r>
              <a:rPr lang="en-GB" sz="2800" dirty="0" err="1" smtClean="0"/>
              <a:t>Moçambique</a:t>
            </a:r>
            <a:r>
              <a:rPr lang="en-GB" sz="2800" dirty="0" smtClean="0"/>
              <a:t>.</a:t>
            </a:r>
            <a:endParaRPr lang="pt-PT" sz="2800" noProof="0" dirty="0"/>
          </a:p>
        </p:txBody>
      </p:sp>
      <p:pic>
        <p:nvPicPr>
          <p:cNvPr id="22531" name="Picture 3" descr="C:\Users\Iuskha\Desktop\scan0010.jpg"/>
          <p:cNvPicPr>
            <a:picLocks noChangeAspect="1" noChangeArrowheads="1"/>
          </p:cNvPicPr>
          <p:nvPr/>
        </p:nvPicPr>
        <p:blipFill>
          <a:blip r:embed="rId3" cstate="print"/>
          <a:srcRect l="21915" t="12573" r="17549" b="27747"/>
          <a:stretch>
            <a:fillRect/>
          </a:stretch>
        </p:blipFill>
        <p:spPr bwMode="auto">
          <a:xfrm>
            <a:off x="15727" y="173930"/>
            <a:ext cx="5400600" cy="7369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06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599"/>
              </a:spcBef>
              <a:spcAft>
                <a:spcPts val="1198"/>
              </a:spcAft>
              <a:buNone/>
              <a:defRPr/>
            </a:pPr>
            <a:r>
              <a:rPr lang="en-GB" noProof="0" dirty="0" smtClean="0"/>
              <a:t>Ao </a:t>
            </a:r>
            <a:r>
              <a:rPr lang="en-GB" noProof="0" dirty="0" err="1" smtClean="0"/>
              <a:t>fornecer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uma</a:t>
            </a:r>
            <a:r>
              <a:rPr lang="en-GB" noProof="0" dirty="0" smtClean="0"/>
              <a:t> </a:t>
            </a:r>
            <a:r>
              <a:rPr lang="en-GB" sz="2400" dirty="0" err="1" smtClean="0"/>
              <a:t>amostra</a:t>
            </a:r>
            <a:r>
              <a:rPr lang="en-GB" sz="2400" dirty="0" smtClean="0"/>
              <a:t> de </a:t>
            </a:r>
            <a:r>
              <a:rPr lang="en-GB" sz="2400" dirty="0" err="1" smtClean="0"/>
              <a:t>expectoração</a:t>
            </a:r>
            <a:r>
              <a:rPr lang="en-GB" noProof="0" dirty="0" smtClean="0"/>
              <a:t>, o doente pode produzir aerossóis infecciosos e, por isso, são necessárias precauções de biossegurança:</a:t>
            </a:r>
          </a:p>
          <a:p>
            <a:pPr>
              <a:lnSpc>
                <a:spcPct val="80000"/>
              </a:lnSpc>
              <a:spcBef>
                <a:spcPts val="599"/>
              </a:spcBef>
              <a:spcAft>
                <a:spcPts val="1198"/>
              </a:spcAft>
              <a:defRPr/>
            </a:pPr>
            <a:r>
              <a:rPr lang="en-GB" noProof="0" dirty="0" smtClean="0"/>
              <a:t>Diga ao doente para cobrir a boca ao tossir</a:t>
            </a:r>
          </a:p>
          <a:p>
            <a:pPr>
              <a:lnSpc>
                <a:spcPct val="80000"/>
              </a:lnSpc>
              <a:spcBef>
                <a:spcPts val="599"/>
              </a:spcBef>
              <a:spcAft>
                <a:spcPts val="1198"/>
              </a:spcAft>
              <a:defRPr/>
            </a:pPr>
            <a:r>
              <a:rPr lang="en-GB" b="1" noProof="0" dirty="0" err="1" smtClean="0"/>
              <a:t>Nunca</a:t>
            </a:r>
            <a:r>
              <a:rPr lang="en-GB" b="1" noProof="0" dirty="0" smtClean="0"/>
              <a:t> </a:t>
            </a:r>
            <a:r>
              <a:rPr lang="en-GB" b="1" noProof="0" dirty="0" err="1" smtClean="0"/>
              <a:t>faça</a:t>
            </a:r>
            <a:r>
              <a:rPr lang="en-GB" b="1" noProof="0" dirty="0" smtClean="0"/>
              <a:t> </a:t>
            </a:r>
            <a:r>
              <a:rPr lang="en-GB" b="1" noProof="0" dirty="0" err="1" smtClean="0"/>
              <a:t>colheita</a:t>
            </a:r>
            <a:r>
              <a:rPr lang="en-GB" b="1" noProof="0" dirty="0" smtClean="0"/>
              <a:t> de </a:t>
            </a:r>
            <a:r>
              <a:rPr lang="en-GB" b="1" noProof="0" dirty="0" err="1" smtClean="0"/>
              <a:t>expectoração</a:t>
            </a:r>
            <a:r>
              <a:rPr lang="en-GB" b="1" noProof="0" dirty="0" smtClean="0"/>
              <a:t> </a:t>
            </a:r>
            <a:r>
              <a:rPr lang="en-GB" b="1" noProof="0" dirty="0" err="1" smtClean="0"/>
              <a:t>dentro</a:t>
            </a:r>
            <a:r>
              <a:rPr lang="en-GB" b="1" noProof="0" dirty="0" smtClean="0"/>
              <a:t>  </a:t>
            </a:r>
            <a:r>
              <a:rPr lang="en-GB" b="1" dirty="0" smtClean="0"/>
              <a:t>d</a:t>
            </a:r>
            <a:r>
              <a:rPr lang="en-GB" b="1" noProof="0" dirty="0" smtClean="0"/>
              <a:t>o laboratório</a:t>
            </a:r>
            <a:endParaRPr lang="pt-PT" b="1" noProof="0" dirty="0" smtClean="0">
              <a:solidFill>
                <a:srgbClr val="FF0000"/>
              </a:solidFill>
            </a:endParaRPr>
          </a:p>
          <a:p>
            <a:pPr lvl="1" fontAlgn="auto">
              <a:lnSpc>
                <a:spcPct val="80000"/>
              </a:lnSpc>
              <a:spcAft>
                <a:spcPts val="1198"/>
              </a:spcAft>
              <a:buSzPct val="130000"/>
              <a:buFont typeface="Arial" pitchFamily="34" charset="0"/>
              <a:buChar char="–"/>
              <a:defRPr/>
            </a:pPr>
            <a:r>
              <a:rPr lang="en-GB" noProof="0" dirty="0" smtClean="0"/>
              <a:t> </a:t>
            </a:r>
            <a:r>
              <a:rPr lang="en-GB" dirty="0" err="1" smtClean="0"/>
              <a:t>faça</a:t>
            </a:r>
            <a:r>
              <a:rPr lang="en-GB" dirty="0" smtClean="0"/>
              <a:t> </a:t>
            </a:r>
            <a:r>
              <a:rPr lang="en-GB" dirty="0" err="1" smtClean="0"/>
              <a:t>colheita</a:t>
            </a:r>
            <a:r>
              <a:rPr lang="en-GB" dirty="0" smtClean="0"/>
              <a:t> de </a:t>
            </a:r>
            <a:r>
              <a:rPr lang="en-GB" dirty="0" err="1" smtClean="0"/>
              <a:t>expectoração</a:t>
            </a:r>
            <a:r>
              <a:rPr lang="en-GB" dirty="0" smtClean="0"/>
              <a:t> </a:t>
            </a:r>
            <a:r>
              <a:rPr lang="en-GB" noProof="0" dirty="0" err="1" smtClean="0"/>
              <a:t>longe</a:t>
            </a:r>
            <a:r>
              <a:rPr lang="en-GB" noProof="0" dirty="0" smtClean="0"/>
              <a:t> de outras </a:t>
            </a:r>
            <a:r>
              <a:rPr lang="en-GB" noProof="0" dirty="0" err="1" smtClean="0"/>
              <a:t>pessoas</a:t>
            </a:r>
            <a:r>
              <a:rPr lang="en-GB" noProof="0" dirty="0" smtClean="0"/>
              <a:t> num</a:t>
            </a:r>
            <a:r>
              <a:rPr lang="en-GB" dirty="0" smtClean="0"/>
              <a:t> </a:t>
            </a:r>
            <a:r>
              <a:rPr lang="en-GB" noProof="0" dirty="0" err="1" smtClean="0"/>
              <a:t>espaço</a:t>
            </a:r>
            <a:r>
              <a:rPr lang="en-GB" noProof="0" dirty="0" smtClean="0"/>
              <a:t> devidamente ventilado, seguindo as </a:t>
            </a:r>
            <a:r>
              <a:rPr lang="en-GB" noProof="0" dirty="0" err="1" smtClean="0"/>
              <a:t>orientações</a:t>
            </a:r>
            <a:r>
              <a:rPr lang="en-GB" noProof="0" dirty="0" smtClean="0"/>
              <a:t> de PNCT</a:t>
            </a:r>
          </a:p>
          <a:p>
            <a:pPr lvl="1" fontAlgn="auto">
              <a:lnSpc>
                <a:spcPct val="80000"/>
              </a:lnSpc>
              <a:spcAft>
                <a:spcPts val="1198"/>
              </a:spcAft>
              <a:buSzPct val="130000"/>
              <a:buFont typeface="Arial" pitchFamily="34" charset="0"/>
              <a:buChar char="–"/>
              <a:defRPr/>
            </a:pPr>
            <a:r>
              <a:rPr lang="en-GB" noProof="0" dirty="0" smtClean="0"/>
              <a:t> Não esteja perante o doente durante a </a:t>
            </a:r>
            <a:r>
              <a:rPr lang="en-GB" dirty="0" err="1" smtClean="0"/>
              <a:t>colheita</a:t>
            </a:r>
            <a:r>
              <a:rPr lang="en-GB" dirty="0" smtClean="0"/>
              <a:t> de </a:t>
            </a:r>
            <a:r>
              <a:rPr lang="en-GB" dirty="0" err="1" smtClean="0"/>
              <a:t>expectoração</a:t>
            </a:r>
            <a:r>
              <a:rPr lang="en-GB" noProof="0" dirty="0" smtClean="0"/>
              <a:t>!</a:t>
            </a:r>
          </a:p>
          <a:p>
            <a:endParaRPr lang="pt-PT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922455" cy="1014325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Colheita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expectoração</a:t>
            </a:r>
            <a:r>
              <a:rPr lang="en-GB" noProof="0" dirty="0" smtClean="0"/>
              <a:t>: segurança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4699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97" y="1629252"/>
            <a:ext cx="9739109" cy="5311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sz="2400" dirty="0" smtClean="0">
                <a:solidFill>
                  <a:srgbClr val="002060"/>
                </a:solidFill>
              </a:rPr>
              <a:t>A</a:t>
            </a:r>
            <a:r>
              <a:rPr lang="en-GB" sz="2400" noProof="0" dirty="0" smtClean="0">
                <a:solidFill>
                  <a:srgbClr val="002060"/>
                </a:solidFill>
              </a:rPr>
              <a:t> </a:t>
            </a:r>
            <a:r>
              <a:rPr lang="en-GB" sz="2400" noProof="0" dirty="0" err="1" smtClean="0">
                <a:solidFill>
                  <a:srgbClr val="002060"/>
                </a:solidFill>
              </a:rPr>
              <a:t>melhor</a:t>
            </a:r>
            <a:r>
              <a:rPr lang="en-GB" sz="2400" noProof="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amostra</a:t>
            </a:r>
            <a:r>
              <a:rPr lang="en-GB" sz="2400" noProof="0" dirty="0" smtClean="0">
                <a:solidFill>
                  <a:srgbClr val="002060"/>
                </a:solidFill>
              </a:rPr>
              <a:t> provém dos pulmões.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sz="2400" noProof="0" dirty="0" smtClean="0">
                <a:solidFill>
                  <a:srgbClr val="002060"/>
                </a:solidFill>
              </a:rPr>
              <a:t>A saliva ou as secreções nasais não são satisfatórias.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As amostras não devem conter alimentos ou outras partículas, pois o teste poderá não funcionar de forma correcta.</a:t>
            </a:r>
            <a:endParaRPr lang="en-GB" sz="2400" noProof="0" dirty="0" smtClean="0">
              <a:solidFill>
                <a:srgbClr val="002060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1398"/>
              </a:spcAft>
            </a:pPr>
            <a:r>
              <a:rPr lang="en-GB" sz="2400" noProof="0" dirty="0" smtClean="0">
                <a:solidFill>
                  <a:srgbClr val="002060"/>
                </a:solidFill>
              </a:rPr>
              <a:t>Os doentes devem ser instruídos no sentido de seguir os seguintes passos para </a:t>
            </a:r>
            <a:r>
              <a:rPr lang="en-GB" sz="2400" noProof="0" dirty="0" err="1" smtClean="0">
                <a:solidFill>
                  <a:srgbClr val="002060"/>
                </a:solidFill>
              </a:rPr>
              <a:t>produzir</a:t>
            </a:r>
            <a:r>
              <a:rPr lang="en-GB" sz="2400" noProof="0" dirty="0" smtClean="0">
                <a:solidFill>
                  <a:srgbClr val="002060"/>
                </a:solidFill>
              </a:rPr>
              <a:t> a </a:t>
            </a:r>
            <a:r>
              <a:rPr lang="en-GB" sz="2400" noProof="0" dirty="0" err="1" smtClean="0">
                <a:solidFill>
                  <a:srgbClr val="002060"/>
                </a:solidFill>
              </a:rPr>
              <a:t>melhor</a:t>
            </a:r>
            <a:r>
              <a:rPr lang="en-GB" sz="2400" noProof="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amostra</a:t>
            </a:r>
            <a:r>
              <a:rPr lang="en-GB" sz="2400" noProof="0" dirty="0" smtClean="0">
                <a:solidFill>
                  <a:srgbClr val="002060"/>
                </a:solidFill>
              </a:rPr>
              <a:t>:</a:t>
            </a:r>
          </a:p>
          <a:p>
            <a:pPr marL="1052730" lvl="1" indent="-456606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900" dirty="0">
                <a:solidFill>
                  <a:srgbClr val="002060"/>
                </a:solidFill>
              </a:rPr>
              <a:t>Lave a boca com água limpa para eliminar alimentos e outras partículas</a:t>
            </a:r>
          </a:p>
          <a:p>
            <a:pPr marL="1052730" lvl="1" indent="-456606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900" dirty="0">
                <a:solidFill>
                  <a:srgbClr val="002060"/>
                </a:solidFill>
              </a:rPr>
              <a:t>Inale profundamente 2 a 3 vezes e expire bem de cada vez</a:t>
            </a:r>
          </a:p>
          <a:p>
            <a:pPr marL="1052730" lvl="1" indent="-456606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900" dirty="0">
                <a:solidFill>
                  <a:srgbClr val="002060"/>
                </a:solidFill>
              </a:rPr>
              <a:t>Tussa vigorosamente a partir do peito para produzir expectoração</a:t>
            </a:r>
          </a:p>
          <a:p>
            <a:pPr marL="1052730" lvl="1" indent="-456606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900" dirty="0">
                <a:solidFill>
                  <a:srgbClr val="002060"/>
                </a:solidFill>
              </a:rPr>
              <a:t>Aproxime o recipiente aberto da boca para </a:t>
            </a:r>
            <a:r>
              <a:rPr lang="en-GB" sz="1900" dirty="0" err="1">
                <a:solidFill>
                  <a:srgbClr val="002060"/>
                </a:solidFill>
              </a:rPr>
              <a:t>recolher</a:t>
            </a:r>
            <a:r>
              <a:rPr lang="en-GB" sz="1900" dirty="0">
                <a:solidFill>
                  <a:srgbClr val="002060"/>
                </a:solidFill>
              </a:rPr>
              <a:t> </a:t>
            </a:r>
            <a:r>
              <a:rPr lang="en-GB" sz="1900" dirty="0" smtClean="0">
                <a:solidFill>
                  <a:srgbClr val="002060"/>
                </a:solidFill>
              </a:rPr>
              <a:t>a </a:t>
            </a:r>
            <a:r>
              <a:rPr lang="en-GB" sz="1900" dirty="0" err="1" smtClean="0">
                <a:solidFill>
                  <a:srgbClr val="002060"/>
                </a:solidFill>
              </a:rPr>
              <a:t>amostra</a:t>
            </a:r>
            <a:r>
              <a:rPr lang="en-GB" sz="1900" dirty="0" smtClean="0">
                <a:solidFill>
                  <a:srgbClr val="002060"/>
                </a:solidFill>
              </a:rPr>
              <a:t>; </a:t>
            </a:r>
            <a:r>
              <a:rPr lang="en-GB" sz="1900" dirty="0">
                <a:solidFill>
                  <a:srgbClr val="002060"/>
                </a:solidFill>
              </a:rPr>
              <a:t>não contamine o exterior do mesmo com escarro</a:t>
            </a:r>
          </a:p>
          <a:p>
            <a:pPr marL="1052730" lvl="1" indent="-456606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900" dirty="0">
                <a:solidFill>
                  <a:srgbClr val="002060"/>
                </a:solidFill>
              </a:rPr>
              <a:t>Lave as mãos após recolher a amostra.</a:t>
            </a:r>
          </a:p>
          <a:p>
            <a:pPr>
              <a:buNone/>
            </a:pPr>
            <a:endParaRPr lang="pt-PT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err="1" smtClean="0"/>
              <a:t>Colheita</a:t>
            </a:r>
            <a:r>
              <a:rPr lang="en-GB" sz="3500" dirty="0" smtClean="0"/>
              <a:t> de </a:t>
            </a:r>
            <a:r>
              <a:rPr lang="en-GB" sz="3500" dirty="0" err="1" smtClean="0"/>
              <a:t>amostra</a:t>
            </a:r>
            <a:r>
              <a:rPr lang="en-GB" sz="3500" dirty="0" smtClean="0"/>
              <a:t> de </a:t>
            </a:r>
            <a:r>
              <a:rPr lang="en-GB" sz="3500" dirty="0" err="1" smtClean="0"/>
              <a:t>expectoração</a:t>
            </a:r>
            <a:r>
              <a:rPr lang="en-GB" sz="3500" noProof="0" dirty="0" smtClean="0"/>
              <a:t>:</a:t>
            </a:r>
            <a:r>
              <a:rPr dirty="0"/>
              <a:t/>
            </a:r>
            <a:br>
              <a:rPr dirty="0"/>
            </a:br>
            <a:r>
              <a:rPr lang="en-GB" sz="3500" noProof="0" dirty="0" smtClean="0"/>
              <a:t>Educação e instrução do </a:t>
            </a:r>
            <a:r>
              <a:rPr lang="en-GB" sz="3500" dirty="0" err="1" smtClean="0"/>
              <a:t>paciente</a:t>
            </a:r>
            <a:endParaRPr lang="pt-PT" sz="3500" noProof="0" dirty="0"/>
          </a:p>
        </p:txBody>
      </p:sp>
    </p:spTree>
    <p:extLst>
      <p:ext uri="{BB962C8B-B14F-4D97-AF65-F5344CB8AC3E}">
        <p14:creationId xmlns:p14="http://schemas.microsoft.com/office/powerpoint/2010/main" val="30225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360543" y="1670254"/>
            <a:ext cx="3256088" cy="3901846"/>
          </a:xfrm>
        </p:spPr>
        <p:txBody>
          <a:bodyPr>
            <a:normAutofit/>
          </a:bodyPr>
          <a:lstStyle/>
          <a:p>
            <a:r>
              <a:rPr lang="pt-PT" sz="3600" dirty="0" smtClean="0"/>
              <a:t>Instruções de colheita de amostra de expectoração</a:t>
            </a:r>
            <a:endParaRPr lang="pt-PT" sz="3600" dirty="0"/>
          </a:p>
        </p:txBody>
      </p:sp>
      <p:pic>
        <p:nvPicPr>
          <p:cNvPr id="22530" name="Picture 2" descr="C:\Users\Iuskha\Desktop\Scan de anexos da diretriz\scan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281" y="-44524"/>
            <a:ext cx="7246077" cy="758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800" noProof="0" dirty="0" err="1" smtClean="0"/>
              <a:t>Qualidade</a:t>
            </a:r>
            <a:r>
              <a:rPr lang="en-GB" sz="3800" noProof="0" dirty="0" smtClean="0"/>
              <a:t> </a:t>
            </a:r>
            <a:r>
              <a:rPr lang="en-GB" sz="3800" noProof="0" dirty="0" err="1" smtClean="0"/>
              <a:t>da</a:t>
            </a:r>
            <a:r>
              <a:rPr lang="en-GB" sz="3800" noProof="0" dirty="0" smtClean="0"/>
              <a:t> </a:t>
            </a:r>
            <a:r>
              <a:rPr lang="en-GB" sz="3800" noProof="0" dirty="0" err="1" smtClean="0"/>
              <a:t>amostra</a:t>
            </a:r>
            <a:r>
              <a:rPr lang="en-GB" sz="3800" noProof="0" dirty="0" smtClean="0"/>
              <a:t>: </a:t>
            </a:r>
            <a:r>
              <a:rPr lang="en-GB" sz="3800" noProof="0" dirty="0" smtClean="0">
                <a:solidFill>
                  <a:srgbClr val="FF0000"/>
                </a:solidFill>
              </a:rPr>
              <a:t>Qualidade ideal</a:t>
            </a:r>
            <a:endParaRPr lang="pt-PT" sz="3800" noProof="0" dirty="0">
              <a:solidFill>
                <a:srgbClr val="FF0000"/>
              </a:solidFill>
            </a:endParaRPr>
          </a:p>
        </p:txBody>
      </p:sp>
      <p:pic>
        <p:nvPicPr>
          <p:cNvPr id="5" name="Picture 3" descr="P10_muc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274" y="1782633"/>
            <a:ext cx="3886329" cy="358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304181" y="5457454"/>
            <a:ext cx="3227262" cy="68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0017" indent="-390017" algn="ctr" defTabSz="1041632">
              <a:spcBef>
                <a:spcPct val="80000"/>
              </a:spcBef>
              <a:buClr>
                <a:srgbClr val="1E7FB8"/>
              </a:buClr>
              <a:defRPr/>
            </a:pPr>
            <a:r>
              <a:rPr lang="en-US" b="1" dirty="0" err="1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Muco-Purulento</a:t>
            </a:r>
            <a:endParaRPr lang="en-US" b="1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273687" y="5394101"/>
            <a:ext cx="3135503" cy="7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/>
          <a:lstStyle/>
          <a:p>
            <a:pPr marL="342454" indent="-342454" algn="ctr">
              <a:spcBef>
                <a:spcPct val="20000"/>
              </a:spcBef>
              <a:buClr>
                <a:srgbClr val="FF3300"/>
              </a:buClr>
              <a:buSzPct val="130000"/>
            </a:pPr>
            <a:r>
              <a:rPr lang="en-US" b="1" dirty="0">
                <a:solidFill>
                  <a:srgbClr val="474B78"/>
                </a:solidFill>
                <a:latin typeface="Arial" charset="0"/>
              </a:rPr>
              <a:t>Mucóide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815" y="6004148"/>
            <a:ext cx="3456384" cy="307657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en-US" sz="1400" i="1" dirty="0">
                <a:solidFill>
                  <a:srgbClr val="00194C"/>
                </a:solidFill>
              </a:rPr>
              <a:t>(Imagens por A. Van Deun)</a:t>
            </a:r>
          </a:p>
        </p:txBody>
      </p:sp>
      <p:pic>
        <p:nvPicPr>
          <p:cNvPr id="10" name="Picture 2" descr="P10_purulen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866" y="1744031"/>
            <a:ext cx="3909848" cy="369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0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850448" cy="1014325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GB" sz="4800" dirty="0" err="1" smtClean="0"/>
              <a:t>Qualidade</a:t>
            </a:r>
            <a:r>
              <a:rPr lang="en-GB" sz="4800" dirty="0" smtClean="0"/>
              <a:t> </a:t>
            </a:r>
            <a:r>
              <a:rPr lang="en-GB" sz="4800" dirty="0" err="1" smtClean="0"/>
              <a:t>da</a:t>
            </a:r>
            <a:r>
              <a:rPr lang="en-GB" sz="4800" dirty="0" smtClean="0"/>
              <a:t> </a:t>
            </a:r>
            <a:r>
              <a:rPr lang="en-GB" sz="4800" dirty="0" err="1" smtClean="0"/>
              <a:t>amostra</a:t>
            </a:r>
            <a:r>
              <a:rPr lang="en-GB" sz="4800" dirty="0" smtClean="0"/>
              <a:t> </a:t>
            </a:r>
            <a:r>
              <a:rPr lang="en-GB" noProof="0" dirty="0" smtClean="0"/>
              <a:t>: </a:t>
            </a:r>
            <a:br>
              <a:rPr lang="en-GB" noProof="0" dirty="0" smtClean="0"/>
            </a:br>
            <a:r>
              <a:rPr lang="en-GB" noProof="0" dirty="0" err="1" smtClean="0">
                <a:solidFill>
                  <a:srgbClr val="FF0000"/>
                </a:solidFill>
              </a:rPr>
              <a:t>Qualidade</a:t>
            </a:r>
            <a:r>
              <a:rPr lang="en-GB" noProof="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não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satisfatória</a:t>
            </a:r>
            <a:endParaRPr lang="pt-PT" noProof="0" dirty="0"/>
          </a:p>
        </p:txBody>
      </p:sp>
      <p:pic>
        <p:nvPicPr>
          <p:cNvPr id="5" name="Picture 3" descr="P10_bloodsta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156" y="1736754"/>
            <a:ext cx="3647599" cy="361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99412" y="5510179"/>
            <a:ext cx="4569964" cy="72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0017" indent="-390017" algn="ctr" defTabSz="1041632">
              <a:lnSpc>
                <a:spcPct val="80000"/>
              </a:lnSpc>
              <a:spcBef>
                <a:spcPct val="80000"/>
              </a:spcBef>
              <a:buClr>
                <a:srgbClr val="1E7FB8"/>
              </a:buClr>
              <a:defRPr/>
            </a:pPr>
            <a:r>
              <a:rPr lang="en-US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Saliva</a:t>
            </a:r>
            <a:endParaRPr lang="en-US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12488" y="5379540"/>
            <a:ext cx="4212935" cy="91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/>
          <a:lstStyle/>
          <a:p>
            <a:pPr marL="342454" indent="-342454" algn="ctr">
              <a:spcBef>
                <a:spcPct val="20000"/>
              </a:spcBef>
              <a:buClr>
                <a:srgbClr val="FF3300"/>
              </a:buClr>
              <a:buSzPct val="130000"/>
            </a:pPr>
            <a:r>
              <a:rPr lang="en-US" b="1" dirty="0" err="1" smtClean="0">
                <a:solidFill>
                  <a:srgbClr val="474B78"/>
                </a:solidFill>
                <a:latin typeface="+mj-lt"/>
              </a:rPr>
              <a:t>Hemoptoíca</a:t>
            </a:r>
            <a:endParaRPr lang="pt-PT" b="1" dirty="0">
              <a:solidFill>
                <a:srgbClr val="474B78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815" y="6004148"/>
            <a:ext cx="3250620" cy="30706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en-US" sz="1400" i="1" dirty="0">
                <a:solidFill>
                  <a:srgbClr val="00194C"/>
                </a:solidFill>
              </a:rPr>
              <a:t>(Imagens cedidas por A. Van Deun)</a:t>
            </a:r>
          </a:p>
        </p:txBody>
      </p:sp>
      <p:pic>
        <p:nvPicPr>
          <p:cNvPr id="10" name="Picture 2" descr="P10_poo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1" y="1713491"/>
            <a:ext cx="3670882" cy="369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4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3200" dirty="0"/>
              <a:t>A obtenção de uma quantidade adequada de escarro de boa qualidade é fundamental para garantir resultados de teste precisos.</a:t>
            </a:r>
          </a:p>
          <a:p>
            <a:pPr algn="ctr">
              <a:buNone/>
            </a:pPr>
            <a:endParaRPr lang="pt-PT" sz="3200" dirty="0"/>
          </a:p>
          <a:p>
            <a:pPr algn="ctr">
              <a:buNone/>
            </a:pPr>
            <a:r>
              <a:rPr lang="en-GB" sz="3200" dirty="0">
                <a:solidFill>
                  <a:srgbClr val="474B78"/>
                </a:solidFill>
              </a:rPr>
              <a:t>Para obter melhores resultados, recolha</a:t>
            </a:r>
            <a:r>
              <a:rPr dirty="0"/>
              <a:t/>
            </a:r>
            <a:br>
              <a:rPr dirty="0"/>
            </a:br>
            <a:r>
              <a:rPr lang="en-GB" sz="3200" b="1" dirty="0">
                <a:solidFill>
                  <a:srgbClr val="474B78"/>
                </a:solidFill>
              </a:rPr>
              <a:t>1-4 ml de </a:t>
            </a:r>
            <a:r>
              <a:rPr lang="en-GB" sz="3200" b="1" dirty="0" err="1" smtClean="0">
                <a:solidFill>
                  <a:srgbClr val="474B78"/>
                </a:solidFill>
              </a:rPr>
              <a:t>expectoração</a:t>
            </a:r>
            <a:r>
              <a:rPr lang="en-GB" sz="3200" b="1" dirty="0" smtClean="0">
                <a:solidFill>
                  <a:srgbClr val="474B78"/>
                </a:solidFill>
              </a:rPr>
              <a:t> </a:t>
            </a:r>
            <a:r>
              <a:rPr lang="en-GB" sz="3200" b="1" dirty="0" err="1" smtClean="0">
                <a:solidFill>
                  <a:srgbClr val="474B78"/>
                </a:solidFill>
              </a:rPr>
              <a:t>muco-purulenta</a:t>
            </a:r>
            <a:r>
              <a:rPr lang="en-GB" sz="3200" b="1" dirty="0" smtClean="0">
                <a:solidFill>
                  <a:srgbClr val="474B78"/>
                </a:solidFill>
              </a:rPr>
              <a:t> </a:t>
            </a:r>
            <a:r>
              <a:rPr lang="en-GB" sz="3200" b="1" dirty="0" err="1" smtClean="0">
                <a:solidFill>
                  <a:srgbClr val="474B78"/>
                </a:solidFill>
              </a:rPr>
              <a:t>ou</a:t>
            </a:r>
            <a:r>
              <a:rPr lang="en-GB" sz="3200" b="1" dirty="0" smtClean="0">
                <a:solidFill>
                  <a:srgbClr val="474B78"/>
                </a:solidFill>
              </a:rPr>
              <a:t> </a:t>
            </a:r>
            <a:r>
              <a:rPr lang="en-GB" sz="3200" b="1" dirty="0" err="1" smtClean="0">
                <a:solidFill>
                  <a:srgbClr val="474B78"/>
                </a:solidFill>
              </a:rPr>
              <a:t>mucóide</a:t>
            </a:r>
            <a:r>
              <a:rPr lang="en-GB" sz="3200" b="1" dirty="0" smtClean="0">
                <a:solidFill>
                  <a:srgbClr val="474B78"/>
                </a:solidFill>
              </a:rPr>
              <a:t>.</a:t>
            </a:r>
            <a:endParaRPr lang="en-GB" sz="3200" b="1" dirty="0">
              <a:solidFill>
                <a:srgbClr val="474B7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9858443" cy="1014325"/>
          </a:xfrm>
        </p:spPr>
        <p:txBody>
          <a:bodyPr>
            <a:noAutofit/>
          </a:bodyPr>
          <a:lstStyle/>
          <a:p>
            <a:r>
              <a:rPr lang="en-GB" sz="4000" dirty="0" err="1" smtClean="0"/>
              <a:t>Qualidade</a:t>
            </a:r>
            <a:r>
              <a:rPr lang="en-GB" sz="4000" dirty="0" smtClean="0"/>
              <a:t> </a:t>
            </a:r>
            <a:r>
              <a:rPr lang="en-GB" sz="4000" dirty="0" err="1" smtClean="0"/>
              <a:t>da</a:t>
            </a:r>
            <a:r>
              <a:rPr lang="en-GB" sz="4000" dirty="0" smtClean="0"/>
              <a:t> </a:t>
            </a:r>
            <a:r>
              <a:rPr lang="en-GB" sz="4000" dirty="0" err="1" smtClean="0"/>
              <a:t>amostra</a:t>
            </a:r>
            <a:r>
              <a:rPr lang="en-GB" sz="4000" dirty="0" smtClean="0"/>
              <a:t> </a:t>
            </a:r>
            <a:r>
              <a:rPr lang="en-GB" sz="3900" noProof="0" dirty="0" smtClean="0"/>
              <a:t>: descrição geral</a:t>
            </a:r>
            <a:endParaRPr lang="pt-PT" sz="3900" noProof="0" dirty="0"/>
          </a:p>
        </p:txBody>
      </p:sp>
    </p:spTree>
    <p:extLst>
      <p:ext uri="{BB962C8B-B14F-4D97-AF65-F5344CB8AC3E}">
        <p14:creationId xmlns:p14="http://schemas.microsoft.com/office/powerpoint/2010/main" val="23925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75000"/>
              </a:lnSpc>
              <a:spcBef>
                <a:spcPts val="1798"/>
              </a:spcBef>
              <a:buNone/>
            </a:pP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Uma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requisição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de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expectoração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deve incluir:</a:t>
            </a: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Nome da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unidade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00194C"/>
                </a:solidFill>
                <a:latin typeface="Calibri" pitchFamily="34" charset="0"/>
              </a:rPr>
              <a:t>sanitária</a:t>
            </a:r>
            <a:endParaRPr lang="en-GB" noProof="0" dirty="0" smtClean="0">
              <a:solidFill>
                <a:srgbClr val="00194C"/>
              </a:solidFill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Data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da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00194C"/>
                </a:solidFill>
                <a:latin typeface="Calibri" pitchFamily="34" charset="0"/>
              </a:rPr>
              <a:t>requisição</a:t>
            </a:r>
            <a:endParaRPr lang="en-GB" noProof="0" dirty="0" smtClean="0">
              <a:solidFill>
                <a:srgbClr val="00194C"/>
              </a:solidFill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Informações do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paciente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(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nome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, sexo, idade,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morada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,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contacto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, o número de registo do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doente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ou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caso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suspeito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Número de </a:t>
            </a:r>
            <a:r>
              <a:rPr lang="en-GB" dirty="0" err="1" smtClean="0">
                <a:solidFill>
                  <a:srgbClr val="00194C"/>
                </a:solidFill>
                <a:latin typeface="Calibri" pitchFamily="34" charset="0"/>
              </a:rPr>
              <a:t>amostra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s e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tipo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de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amostras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enviadas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para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o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teste</a:t>
            </a:r>
            <a:endParaRPr lang="pt-PT" noProof="0" dirty="0" smtClean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Data em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que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as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amostras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foram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colhidas</a:t>
            </a:r>
            <a:endParaRPr lang="en-GB" noProof="0" dirty="0" smtClean="0">
              <a:solidFill>
                <a:srgbClr val="00194C"/>
              </a:solidFill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Motivo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do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exame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(</a:t>
            </a:r>
            <a:r>
              <a:rPr lang="en-GB" dirty="0" err="1" smtClean="0">
                <a:solidFill>
                  <a:srgbClr val="00194C"/>
                </a:solidFill>
                <a:latin typeface="Calibri" pitchFamily="34" charset="0"/>
              </a:rPr>
              <a:t>c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aso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novo,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controlo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ou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retratamento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Assinatura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da pessoa </a:t>
            </a:r>
            <a:r>
              <a:rPr lang="en-GB" noProof="0" dirty="0" err="1" smtClean="0">
                <a:solidFill>
                  <a:srgbClr val="00194C"/>
                </a:solidFill>
                <a:latin typeface="Calibri" pitchFamily="34" charset="0"/>
              </a:rPr>
              <a:t>requerente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  d</a:t>
            </a:r>
            <a:r>
              <a:rPr lang="en-GB" dirty="0" smtClean="0">
                <a:solidFill>
                  <a:srgbClr val="00194C"/>
                </a:solidFill>
                <a:latin typeface="Calibri" pitchFamily="34" charset="0"/>
              </a:rPr>
              <a:t>o </a:t>
            </a:r>
            <a:r>
              <a:rPr lang="en-GB" dirty="0" err="1" smtClean="0">
                <a:solidFill>
                  <a:srgbClr val="00194C"/>
                </a:solidFill>
                <a:latin typeface="Calibri" pitchFamily="34" charset="0"/>
              </a:rPr>
              <a:t>exame</a:t>
            </a:r>
            <a:r>
              <a:rPr lang="en-GB" noProof="0" dirty="0" smtClean="0">
                <a:solidFill>
                  <a:srgbClr val="00194C"/>
                </a:solidFill>
                <a:latin typeface="Calibri" pitchFamily="34" charset="0"/>
              </a:rPr>
              <a:t>.</a:t>
            </a:r>
            <a:endParaRPr lang="pt-PT" noProof="0" dirty="0">
              <a:solidFill>
                <a:srgbClr val="00194C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err="1" smtClean="0"/>
              <a:t>Requisição</a:t>
            </a:r>
            <a:r>
              <a:rPr lang="en-GB" sz="4400" noProof="0" dirty="0" smtClean="0"/>
              <a:t> de </a:t>
            </a:r>
            <a:r>
              <a:rPr lang="en-GB" sz="4400" noProof="0" dirty="0" err="1" smtClean="0"/>
              <a:t>expectoração</a:t>
            </a:r>
            <a:endParaRPr lang="pt-PT" sz="4400" noProof="0" dirty="0"/>
          </a:p>
        </p:txBody>
      </p:sp>
    </p:spTree>
    <p:extLst>
      <p:ext uri="{BB962C8B-B14F-4D97-AF65-F5344CB8AC3E}">
        <p14:creationId xmlns:p14="http://schemas.microsoft.com/office/powerpoint/2010/main" val="42054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43144" y="1526238"/>
            <a:ext cx="3225711" cy="3613814"/>
          </a:xfrm>
        </p:spPr>
        <p:txBody>
          <a:bodyPr>
            <a:noAutofit/>
          </a:bodyPr>
          <a:lstStyle/>
          <a:p>
            <a:pPr algn="ctr">
              <a:lnSpc>
                <a:spcPts val="3900"/>
              </a:lnSpc>
            </a:pPr>
            <a:r>
              <a:rPr lang="en-GB" sz="3500" noProof="0" dirty="0" err="1" smtClean="0">
                <a:ea typeface="+mn-ea"/>
                <a:cs typeface="Arial" charset="0"/>
              </a:rPr>
              <a:t>Requisição</a:t>
            </a:r>
            <a:r>
              <a:rPr lang="en-GB" sz="3500" noProof="0" dirty="0" smtClean="0">
                <a:ea typeface="+mn-ea"/>
                <a:cs typeface="Arial" charset="0"/>
              </a:rPr>
              <a:t/>
            </a:r>
            <a:br>
              <a:rPr lang="en-GB" sz="3500" noProof="0" dirty="0" smtClean="0">
                <a:ea typeface="+mn-ea"/>
                <a:cs typeface="Arial" charset="0"/>
              </a:rPr>
            </a:br>
            <a:r>
              <a:rPr lang="en-GB" sz="3500" noProof="0" dirty="0" smtClean="0">
                <a:ea typeface="+mn-ea"/>
                <a:cs typeface="Arial" charset="0"/>
              </a:rPr>
              <a:t>do </a:t>
            </a:r>
            <a:r>
              <a:rPr lang="en-GB" sz="3500" noProof="0" dirty="0" err="1" smtClean="0">
                <a:ea typeface="+mn-ea"/>
                <a:cs typeface="Arial" charset="0"/>
              </a:rPr>
              <a:t>laboratório</a:t>
            </a:r>
            <a:r>
              <a:rPr lang="en-GB" sz="3500" noProof="0" dirty="0" smtClean="0">
                <a:ea typeface="+mn-ea"/>
                <a:cs typeface="Arial" charset="0"/>
              </a:rPr>
              <a:t/>
            </a:r>
            <a:br>
              <a:rPr lang="en-GB" sz="3500" noProof="0" dirty="0" smtClean="0">
                <a:ea typeface="+mn-ea"/>
                <a:cs typeface="Arial" charset="0"/>
              </a:rPr>
            </a:br>
            <a:r>
              <a:rPr lang="en-GB" sz="3500" dirty="0" smtClean="0">
                <a:ea typeface="+mn-ea"/>
                <a:cs typeface="Arial" charset="0"/>
              </a:rPr>
              <a:t>(1 de 2)</a:t>
            </a:r>
          </a:p>
        </p:txBody>
      </p:sp>
      <p:pic>
        <p:nvPicPr>
          <p:cNvPr id="23554" name="Picture 2" descr="C:\Users\Iuskha\Desktop\scan0012 -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7" y="0"/>
            <a:ext cx="7128792" cy="7492848"/>
          </a:xfrm>
          <a:prstGeom prst="rect">
            <a:avLst/>
          </a:prstGeom>
          <a:noFill/>
        </p:spPr>
      </p:pic>
      <p:cxnSp>
        <p:nvCxnSpPr>
          <p:cNvPr id="17" name="Connettore 2 16"/>
          <p:cNvCxnSpPr/>
          <p:nvPr/>
        </p:nvCxnSpPr>
        <p:spPr>
          <a:xfrm flipH="1" flipV="1">
            <a:off x="1887935" y="3915916"/>
            <a:ext cx="6142384" cy="11018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302102"/>
            <a:ext cx="9130367" cy="1014325"/>
          </a:xfrm>
        </p:spPr>
        <p:txBody>
          <a:bodyPr>
            <a:noAutofit/>
          </a:bodyPr>
          <a:lstStyle/>
          <a:p>
            <a:pPr>
              <a:lnSpc>
                <a:spcPts val="3900"/>
              </a:lnSpc>
            </a:pPr>
            <a:r>
              <a:rPr lang="en-GB" sz="3600" noProof="0" dirty="0" err="1" smtClean="0">
                <a:ea typeface="+mn-ea"/>
                <a:cs typeface="Arial" charset="0"/>
              </a:rPr>
              <a:t>Formulário</a:t>
            </a:r>
            <a:r>
              <a:rPr lang="en-GB" sz="3600" noProof="0" dirty="0" smtClean="0">
                <a:ea typeface="+mn-ea"/>
                <a:cs typeface="Arial" charset="0"/>
              </a:rPr>
              <a:t> do </a:t>
            </a:r>
            <a:r>
              <a:rPr lang="en-GB" sz="3600" noProof="0" dirty="0" err="1" smtClean="0">
                <a:ea typeface="+mn-ea"/>
                <a:cs typeface="Arial" charset="0"/>
              </a:rPr>
              <a:t>laboratório</a:t>
            </a:r>
            <a:r>
              <a:rPr lang="en-GB" sz="3600" dirty="0" smtClean="0">
                <a:ea typeface="+mn-ea"/>
                <a:cs typeface="Arial" charset="0"/>
              </a:rPr>
              <a:t>: </a:t>
            </a:r>
            <a:r>
              <a:rPr lang="en-GB" sz="3600" dirty="0" err="1" smtClean="0">
                <a:ea typeface="+mn-ea"/>
                <a:cs typeface="Arial" charset="0"/>
              </a:rPr>
              <a:t>resultados</a:t>
            </a:r>
            <a:r>
              <a:rPr lang="en-GB" sz="3600" dirty="0" smtClean="0">
                <a:ea typeface="+mn-ea"/>
                <a:cs typeface="Arial" charset="0"/>
              </a:rPr>
              <a:t/>
            </a:r>
            <a:br>
              <a:rPr lang="en-GB" sz="3600" dirty="0" smtClean="0">
                <a:ea typeface="+mn-ea"/>
                <a:cs typeface="Arial" charset="0"/>
              </a:rPr>
            </a:br>
            <a:r>
              <a:rPr lang="en-GB" sz="3600" dirty="0" smtClean="0">
                <a:ea typeface="+mn-ea"/>
                <a:cs typeface="Arial" charset="0"/>
              </a:rPr>
              <a:t>(2 de 2)</a:t>
            </a:r>
          </a:p>
        </p:txBody>
      </p:sp>
      <p:pic>
        <p:nvPicPr>
          <p:cNvPr id="24578" name="Picture 2" descr="C:\Users\Iuskha\Desktop\scan0012 -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24" y="1409556"/>
            <a:ext cx="8839943" cy="553069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6280423" y="3339852"/>
            <a:ext cx="3312368" cy="12241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en-GB" noProof="0" dirty="0" smtClean="0"/>
              <a:t>Escolha de </a:t>
            </a:r>
            <a:r>
              <a:rPr lang="en-GB" dirty="0" err="1" smtClean="0"/>
              <a:t>escarradores</a:t>
            </a:r>
            <a:r>
              <a:rPr lang="en-GB" noProof="0" dirty="0" smtClean="0"/>
              <a:t> adequados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en-GB" dirty="0" err="1" smtClean="0"/>
              <a:t>Momento</a:t>
            </a:r>
            <a:r>
              <a:rPr lang="en-GB" dirty="0" smtClean="0"/>
              <a:t> </a:t>
            </a:r>
            <a:r>
              <a:rPr lang="en-GB" noProof="0" dirty="0" smtClean="0"/>
              <a:t>da </a:t>
            </a:r>
            <a:r>
              <a:rPr lang="en-GB" noProof="0" dirty="0" err="1" smtClean="0"/>
              <a:t>colheita</a:t>
            </a:r>
            <a:r>
              <a:rPr lang="en-GB" noProof="0" dirty="0" smtClean="0"/>
              <a:t> da </a:t>
            </a:r>
            <a:r>
              <a:rPr lang="en-GB" noProof="0" dirty="0" err="1" smtClean="0"/>
              <a:t>amostra</a:t>
            </a:r>
            <a:endParaRPr lang="en-GB" noProof="0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en-GB" noProof="0" dirty="0" smtClean="0"/>
              <a:t>Como </a:t>
            </a:r>
            <a:r>
              <a:rPr lang="en-GB" noProof="0" dirty="0" err="1" smtClean="0"/>
              <a:t>colher</a:t>
            </a:r>
            <a:r>
              <a:rPr lang="en-GB" noProof="0" dirty="0" smtClean="0"/>
              <a:t> </a:t>
            </a:r>
            <a:r>
              <a:rPr lang="en-GB" noProof="0" dirty="0" err="1" smtClean="0"/>
              <a:t>uma</a:t>
            </a:r>
            <a:r>
              <a:rPr lang="en-GB" noProof="0" dirty="0" smtClean="0"/>
              <a:t> </a:t>
            </a:r>
            <a:r>
              <a:rPr lang="en-GB" noProof="0" dirty="0" err="1" smtClean="0"/>
              <a:t>amostra</a:t>
            </a:r>
            <a:endParaRPr lang="en-GB" noProof="0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en-GB" noProof="0" dirty="0" smtClean="0"/>
              <a:t>Manuseamento de </a:t>
            </a:r>
            <a:r>
              <a:rPr lang="en-GB" dirty="0" err="1" smtClean="0"/>
              <a:t>amostra</a:t>
            </a:r>
            <a:r>
              <a:rPr lang="en-GB" noProof="0" dirty="0" smtClean="0"/>
              <a:t>s e </a:t>
            </a:r>
            <a:r>
              <a:rPr lang="en-GB" noProof="0" dirty="0" err="1" smtClean="0"/>
              <a:t>encaminhamento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para</a:t>
            </a:r>
            <a:r>
              <a:rPr lang="en-GB" noProof="0" dirty="0" smtClean="0"/>
              <a:t> teste</a:t>
            </a:r>
            <a:endParaRPr lang="pt-PT" noProof="0" dirty="0" smtClean="0">
              <a:solidFill>
                <a:srgbClr val="00194C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en-GB" noProof="0" dirty="0" smtClean="0"/>
              <a:t>Rotulagem de </a:t>
            </a:r>
            <a:r>
              <a:rPr lang="en-GB" dirty="0" err="1" smtClean="0"/>
              <a:t>amostras</a:t>
            </a:r>
            <a:endParaRPr lang="en-GB" noProof="0" dirty="0" smtClean="0"/>
          </a:p>
          <a:p>
            <a:pPr>
              <a:buNone/>
            </a:pPr>
            <a:endParaRPr lang="pt-PT" noProof="0" dirty="0" smtClean="0">
              <a:latin typeface="Calibri" pitchFamily="34" charset="0"/>
            </a:endParaRPr>
          </a:p>
          <a:p>
            <a:pPr>
              <a:buNone/>
            </a:pPr>
            <a:endParaRPr lang="pt-PT" noProof="0" dirty="0" smtClean="0">
              <a:latin typeface="Calibri" pitchFamily="34" charset="0"/>
            </a:endParaRP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noProof="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4400" dirty="0">
                <a:latin typeface="Calibri" pitchFamily="34" charset="0"/>
              </a:rPr>
              <a:t>Conteúdo deste módulo</a:t>
            </a:r>
          </a:p>
        </p:txBody>
      </p:sp>
    </p:spTree>
    <p:extLst>
      <p:ext uri="{BB962C8B-B14F-4D97-AF65-F5344CB8AC3E}">
        <p14:creationId xmlns:p14="http://schemas.microsoft.com/office/powerpoint/2010/main" val="40787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3801775" cy="5400600"/>
          </a:xfrm>
        </p:spPr>
        <p:txBody>
          <a:bodyPr/>
          <a:lstStyle/>
          <a:p>
            <a:r>
              <a:rPr lang="en-GB" noProof="0" dirty="0" smtClean="0">
                <a:solidFill>
                  <a:srgbClr val="002060"/>
                </a:solidFill>
              </a:rPr>
              <a:t>Rotule com o nome do </a:t>
            </a:r>
            <a:r>
              <a:rPr lang="en-GB" noProof="0" dirty="0" err="1" smtClean="0">
                <a:solidFill>
                  <a:srgbClr val="002060"/>
                </a:solidFill>
              </a:rPr>
              <a:t>paciente</a:t>
            </a:r>
            <a:r>
              <a:rPr lang="en-GB" noProof="0" dirty="0" smtClean="0">
                <a:solidFill>
                  <a:srgbClr val="002060"/>
                </a:solidFill>
              </a:rPr>
              <a:t>, o número de identificação e a data da recolha.</a:t>
            </a:r>
          </a:p>
          <a:p>
            <a:endParaRPr lang="pt-PT" noProof="0" dirty="0" smtClean="0">
              <a:solidFill>
                <a:srgbClr val="002060"/>
              </a:solidFill>
            </a:endParaRPr>
          </a:p>
          <a:p>
            <a:r>
              <a:rPr lang="en-GB" noProof="0" dirty="0" smtClean="0">
                <a:solidFill>
                  <a:srgbClr val="002060"/>
                </a:solidFill>
              </a:rPr>
              <a:t>Rotule os lados exteriores do </a:t>
            </a:r>
            <a:r>
              <a:rPr lang="en-GB" dirty="0" err="1" smtClean="0">
                <a:solidFill>
                  <a:srgbClr val="002060"/>
                </a:solidFill>
              </a:rPr>
              <a:t>escarrador</a:t>
            </a:r>
            <a:r>
              <a:rPr lang="en-GB" noProof="0" dirty="0" smtClean="0">
                <a:solidFill>
                  <a:srgbClr val="002060"/>
                </a:solidFill>
              </a:rPr>
              <a:t> com </a:t>
            </a:r>
            <a:r>
              <a:rPr lang="en-GB" dirty="0" err="1" smtClean="0">
                <a:solidFill>
                  <a:srgbClr val="002060"/>
                </a:solidFill>
              </a:rPr>
              <a:t>marcador</a:t>
            </a:r>
            <a:r>
              <a:rPr lang="en-GB" noProof="0" dirty="0" smtClean="0">
                <a:solidFill>
                  <a:srgbClr val="002060"/>
                </a:solidFill>
              </a:rPr>
              <a:t> permanente.</a:t>
            </a:r>
          </a:p>
          <a:p>
            <a:endParaRPr lang="pt-PT" noProof="0" dirty="0" smtClean="0">
              <a:solidFill>
                <a:srgbClr val="002060"/>
              </a:solidFill>
            </a:endParaRPr>
          </a:p>
          <a:p>
            <a:r>
              <a:rPr lang="en-GB" noProof="0" dirty="0" smtClean="0">
                <a:solidFill>
                  <a:srgbClr val="002060"/>
                </a:solidFill>
              </a:rPr>
              <a:t>Não rotule a tampa.</a:t>
            </a:r>
          </a:p>
          <a:p>
            <a:pPr>
              <a:buNone/>
            </a:pPr>
            <a:endParaRPr lang="pt-PT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noProof="0" dirty="0" smtClean="0"/>
              <a:t>Rotulagem do </a:t>
            </a:r>
            <a:r>
              <a:rPr lang="en-GB" sz="4400" noProof="0" dirty="0" err="1" smtClean="0"/>
              <a:t>escarrador</a:t>
            </a:r>
            <a:endParaRPr lang="pt-PT" sz="4400" noProof="0" dirty="0"/>
          </a:p>
        </p:txBody>
      </p:sp>
      <p:pic>
        <p:nvPicPr>
          <p:cNvPr id="4" name="Picture 3" descr="#14 Writing on container"/>
          <p:cNvPicPr>
            <a:picLocks noChangeAspect="1" noChangeArrowheads="1"/>
          </p:cNvPicPr>
          <p:nvPr/>
        </p:nvPicPr>
        <p:blipFill>
          <a:blip r:embed="rId3" cstate="print"/>
          <a:srcRect l="1909" t="4080" r="4626" b="2664"/>
          <a:stretch>
            <a:fillRect/>
          </a:stretch>
        </p:blipFill>
        <p:spPr bwMode="auto">
          <a:xfrm>
            <a:off x="4336207" y="1539652"/>
            <a:ext cx="5830643" cy="44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2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546775"/>
            <a:ext cx="9619774" cy="524946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799"/>
              </a:spcAft>
              <a:defRPr/>
            </a:pPr>
            <a:r>
              <a:rPr lang="en-GB" sz="2000" dirty="0">
                <a:solidFill>
                  <a:srgbClr val="002060"/>
                </a:solidFill>
              </a:rPr>
              <a:t>Verifique a quantidade e </a:t>
            </a:r>
            <a:r>
              <a:rPr lang="en-GB" sz="2000" dirty="0" err="1">
                <a:solidFill>
                  <a:srgbClr val="002060"/>
                </a:solidFill>
              </a:rPr>
              <a:t>qualidade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das </a:t>
            </a:r>
            <a:r>
              <a:rPr lang="en-GB" sz="2000" dirty="0" err="1" smtClean="0">
                <a:solidFill>
                  <a:srgbClr val="002060"/>
                </a:solidFill>
              </a:rPr>
              <a:t>amostras</a:t>
            </a:r>
            <a:r>
              <a:rPr lang="en-GB" sz="2000" dirty="0" smtClean="0">
                <a:solidFill>
                  <a:srgbClr val="002060"/>
                </a:solidFill>
              </a:rPr>
              <a:t>:</a:t>
            </a:r>
            <a:endParaRPr lang="en-GB" sz="2000" dirty="0">
              <a:solidFill>
                <a:srgbClr val="002060"/>
              </a:solidFill>
            </a:endParaRPr>
          </a:p>
          <a:p>
            <a:pPr lvl="1" fontAlgn="auto">
              <a:lnSpc>
                <a:spcPct val="90000"/>
              </a:lnSpc>
              <a:spcBef>
                <a:spcPct val="0"/>
              </a:spcBef>
              <a:spcAft>
                <a:spcPts val="799"/>
              </a:spcAft>
              <a:buSzPct val="130000"/>
              <a:buFont typeface="Arial" pitchFamily="34" charset="0"/>
              <a:buChar char="–"/>
              <a:defRPr/>
            </a:pPr>
            <a:r>
              <a:rPr lang="en-GB" sz="2000" dirty="0"/>
              <a:t>Verifique o volume (idealmente 1-4 ml; é necessário um mínimo de 1 ml para testes Xpert MTB/RIF)</a:t>
            </a:r>
          </a:p>
          <a:p>
            <a:pPr lvl="1" fontAlgn="auto">
              <a:lnSpc>
                <a:spcPct val="90000"/>
              </a:lnSpc>
              <a:spcBef>
                <a:spcPct val="0"/>
              </a:spcBef>
              <a:spcAft>
                <a:spcPts val="799"/>
              </a:spcAft>
              <a:buSzPct val="130000"/>
              <a:buFont typeface="Arial" pitchFamily="34" charset="0"/>
              <a:buChar char="–"/>
              <a:defRPr/>
            </a:pPr>
            <a:r>
              <a:rPr lang="en-GB" sz="2000" dirty="0"/>
              <a:t>Registe a </a:t>
            </a:r>
            <a:r>
              <a:rPr lang="en-GB" sz="2000" dirty="0" err="1" smtClean="0"/>
              <a:t>qualidade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en-GB" sz="2000" dirty="0" err="1" smtClean="0"/>
              <a:t>expectoração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 smtClean="0"/>
              <a:t>mucóide</a:t>
            </a:r>
            <a:r>
              <a:rPr lang="en-GB" sz="2000" dirty="0"/>
              <a:t>, </a:t>
            </a:r>
            <a:r>
              <a:rPr lang="en-GB" sz="2000" dirty="0" err="1" smtClean="0"/>
              <a:t>muco-purulento</a:t>
            </a:r>
            <a:r>
              <a:rPr lang="en-GB" sz="2000" dirty="0"/>
              <a:t>, </a:t>
            </a:r>
            <a:r>
              <a:rPr lang="en-GB" sz="2000" dirty="0" err="1" smtClean="0"/>
              <a:t>hemoptoíca</a:t>
            </a:r>
            <a:r>
              <a:rPr lang="en-GB" sz="2000" dirty="0" smtClean="0"/>
              <a:t> e saliva) </a:t>
            </a:r>
            <a:r>
              <a:rPr lang="en-GB" sz="2000" dirty="0"/>
              <a:t>no </a:t>
            </a:r>
            <a:r>
              <a:rPr lang="en-GB" sz="2000" dirty="0" err="1" smtClean="0"/>
              <a:t>registo</a:t>
            </a:r>
            <a:r>
              <a:rPr lang="en-GB" sz="2000" dirty="0" smtClean="0"/>
              <a:t> do </a:t>
            </a:r>
            <a:r>
              <a:rPr lang="en-GB" sz="2000" dirty="0" err="1" smtClean="0"/>
              <a:t>laboratório</a:t>
            </a:r>
            <a:endParaRPr lang="en-GB" sz="2000" dirty="0"/>
          </a:p>
          <a:p>
            <a:pPr lvl="1" fontAlgn="auto">
              <a:lnSpc>
                <a:spcPct val="90000"/>
              </a:lnSpc>
              <a:spcBef>
                <a:spcPct val="0"/>
              </a:spcBef>
              <a:spcAft>
                <a:spcPts val="799"/>
              </a:spcAft>
              <a:buSzPct val="130000"/>
              <a:buFont typeface="Arial" pitchFamily="34" charset="0"/>
              <a:buChar char="–"/>
              <a:defRPr/>
            </a:pPr>
            <a:r>
              <a:rPr lang="en-GB" sz="2000" dirty="0"/>
              <a:t>Certifique-se de </a:t>
            </a:r>
            <a:r>
              <a:rPr lang="en-GB" sz="2000" dirty="0" err="1"/>
              <a:t>que</a:t>
            </a:r>
            <a:r>
              <a:rPr lang="en-GB" sz="2000" dirty="0"/>
              <a:t> </a:t>
            </a:r>
            <a:r>
              <a:rPr lang="en-GB" sz="2000" dirty="0" smtClean="0"/>
              <a:t>as </a:t>
            </a:r>
            <a:r>
              <a:rPr lang="en-GB" sz="2000" dirty="0" err="1" smtClean="0"/>
              <a:t>amostras</a:t>
            </a:r>
            <a:r>
              <a:rPr lang="en-GB" sz="2000" dirty="0" smtClean="0"/>
              <a:t> </a:t>
            </a:r>
            <a:r>
              <a:rPr lang="en-GB" sz="2000" dirty="0"/>
              <a:t>não contêm alimentos ou outras partículas.</a:t>
            </a:r>
          </a:p>
          <a:p>
            <a:pPr>
              <a:lnSpc>
                <a:spcPct val="90000"/>
              </a:lnSpc>
              <a:spcBef>
                <a:spcPts val="799"/>
              </a:spcBef>
              <a:defRPr/>
            </a:pPr>
            <a:r>
              <a:rPr lang="en-GB" sz="2000" dirty="0">
                <a:solidFill>
                  <a:srgbClr val="002060"/>
                </a:solidFill>
              </a:rPr>
              <a:t>Verifique se as informações do </a:t>
            </a:r>
            <a:r>
              <a:rPr lang="en-GB" sz="2000" dirty="0" err="1" smtClean="0">
                <a:solidFill>
                  <a:srgbClr val="002060"/>
                </a:solidFill>
              </a:rPr>
              <a:t>paciente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estão completas e se os testes Xpert MTB/RIF foram solicitados de acordo com as </a:t>
            </a:r>
            <a:r>
              <a:rPr lang="en-GB" sz="2000" dirty="0" err="1">
                <a:solidFill>
                  <a:srgbClr val="002060"/>
                </a:solidFill>
              </a:rPr>
              <a:t>orientações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do PNCT.</a:t>
            </a:r>
            <a:endParaRPr lang="en-GB" sz="2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799"/>
              </a:spcBef>
              <a:defRPr/>
            </a:pPr>
            <a:r>
              <a:rPr lang="en-GB" sz="2000" dirty="0">
                <a:solidFill>
                  <a:srgbClr val="002060"/>
                </a:solidFill>
              </a:rPr>
              <a:t>Siga as </a:t>
            </a:r>
            <a:r>
              <a:rPr lang="en-GB" sz="2000" dirty="0" err="1">
                <a:solidFill>
                  <a:srgbClr val="002060"/>
                </a:solidFill>
              </a:rPr>
              <a:t>orientações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do PNCT </a:t>
            </a:r>
            <a:r>
              <a:rPr lang="en-GB" sz="2000" dirty="0">
                <a:solidFill>
                  <a:srgbClr val="002060"/>
                </a:solidFill>
              </a:rPr>
              <a:t>sobre a rejeição de amostras. </a:t>
            </a:r>
          </a:p>
          <a:p>
            <a:pPr>
              <a:lnSpc>
                <a:spcPct val="90000"/>
              </a:lnSpc>
              <a:spcBef>
                <a:spcPts val="799"/>
              </a:spcBef>
              <a:defRPr/>
            </a:pPr>
            <a:r>
              <a:rPr lang="en-GB" sz="2000" dirty="0">
                <a:solidFill>
                  <a:srgbClr val="002060"/>
                </a:solidFill>
              </a:rPr>
              <a:t>Certifique-se de que as informações do </a:t>
            </a:r>
            <a:r>
              <a:rPr lang="en-GB" sz="2000" dirty="0" err="1" smtClean="0">
                <a:solidFill>
                  <a:srgbClr val="002060"/>
                </a:solidFill>
              </a:rPr>
              <a:t>paciente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estão </a:t>
            </a:r>
            <a:r>
              <a:rPr lang="en-GB" sz="2000" dirty="0" err="1">
                <a:solidFill>
                  <a:srgbClr val="002060"/>
                </a:solidFill>
              </a:rPr>
              <a:t>completas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na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requisição</a:t>
            </a:r>
            <a:r>
              <a:rPr lang="en-GB" sz="2000" dirty="0" smtClean="0">
                <a:solidFill>
                  <a:srgbClr val="002060"/>
                </a:solidFill>
              </a:rPr>
              <a:t> e </a:t>
            </a:r>
            <a:r>
              <a:rPr lang="en-GB" sz="2000" dirty="0">
                <a:solidFill>
                  <a:srgbClr val="002060"/>
                </a:solidFill>
              </a:rPr>
              <a:t>no </a:t>
            </a:r>
            <a:r>
              <a:rPr lang="en-GB" sz="2000" dirty="0" err="1" smtClean="0">
                <a:solidFill>
                  <a:srgbClr val="002060"/>
                </a:solidFill>
              </a:rPr>
              <a:t>escarrador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dirty="0">
                <a:solidFill>
                  <a:srgbClr val="002060"/>
                </a:solidFill>
              </a:rPr>
              <a:t>garantindo que as informações correspondem.</a:t>
            </a:r>
            <a:r>
              <a:rPr lang="en-US" sz="2000" dirty="0">
                <a:solidFill>
                  <a:srgbClr val="002060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ts val="799"/>
              </a:spcBef>
              <a:defRPr/>
            </a:pPr>
            <a:r>
              <a:rPr lang="en-GB" sz="2000" dirty="0" err="1">
                <a:solidFill>
                  <a:srgbClr val="002060"/>
                </a:solidFill>
              </a:rPr>
              <a:t>Registe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a </a:t>
            </a:r>
            <a:r>
              <a:rPr lang="en-GB" sz="2000" dirty="0" err="1" smtClean="0">
                <a:solidFill>
                  <a:srgbClr val="002060"/>
                </a:solidFill>
              </a:rPr>
              <a:t>amostra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no </a:t>
            </a:r>
            <a:r>
              <a:rPr lang="en-GB" sz="2000" dirty="0" err="1">
                <a:solidFill>
                  <a:srgbClr val="002060"/>
                </a:solidFill>
              </a:rPr>
              <a:t>registo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do </a:t>
            </a:r>
            <a:r>
              <a:rPr lang="en-GB" sz="2000" dirty="0" err="1" smtClean="0">
                <a:solidFill>
                  <a:srgbClr val="002060"/>
                </a:solidFill>
              </a:rPr>
              <a:t>laboratório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e atribua um </a:t>
            </a:r>
            <a:r>
              <a:rPr lang="en-GB" sz="2000" dirty="0" err="1" smtClean="0">
                <a:solidFill>
                  <a:srgbClr val="002060"/>
                </a:solidFill>
              </a:rPr>
              <a:t>número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de </a:t>
            </a:r>
            <a:r>
              <a:rPr lang="en-GB" sz="2000" dirty="0" err="1">
                <a:solidFill>
                  <a:srgbClr val="002060"/>
                </a:solidFill>
              </a:rPr>
              <a:t>laboratório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a </a:t>
            </a:r>
            <a:r>
              <a:rPr lang="en-GB" sz="2000" dirty="0" err="1" smtClean="0">
                <a:solidFill>
                  <a:srgbClr val="002060"/>
                </a:solidFill>
              </a:rPr>
              <a:t>amostra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  <a:endParaRPr lang="en-GB" sz="2000" dirty="0">
              <a:solidFill>
                <a:srgbClr val="002060"/>
              </a:solidFill>
            </a:endParaRPr>
          </a:p>
          <a:p>
            <a:endParaRPr lang="pt-PT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 smtClean="0"/>
              <a:t>Recepção de </a:t>
            </a:r>
            <a:r>
              <a:rPr lang="en-GB" sz="4000" dirty="0" err="1" smtClean="0"/>
              <a:t>amostra</a:t>
            </a:r>
            <a:r>
              <a:rPr lang="en-GB" sz="4000" noProof="0" dirty="0" smtClean="0"/>
              <a:t>s no laboratório</a:t>
            </a:r>
            <a:endParaRPr lang="pt-PT" sz="4000" noProof="0" dirty="0"/>
          </a:p>
        </p:txBody>
      </p:sp>
    </p:spTree>
    <p:extLst>
      <p:ext uri="{BB962C8B-B14F-4D97-AF65-F5344CB8AC3E}">
        <p14:creationId xmlns:p14="http://schemas.microsoft.com/office/powerpoint/2010/main" val="34194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557322"/>
            <a:ext cx="9619774" cy="4439703"/>
          </a:xfrm>
        </p:spPr>
        <p:txBody>
          <a:bodyPr/>
          <a:lstStyle/>
          <a:p>
            <a:pPr marL="0" indent="0">
              <a:buNone/>
            </a:pPr>
            <a:r>
              <a:rPr lang="en-GB" sz="2300" dirty="0"/>
              <a:t>As instalações periféricas que não realizam testes Xpert MTB/RIF devem encaminhar </a:t>
            </a:r>
            <a:r>
              <a:rPr lang="en-GB" sz="2300" dirty="0" err="1"/>
              <a:t>os</a:t>
            </a:r>
            <a:r>
              <a:rPr lang="en-GB" sz="2300" dirty="0"/>
              <a:t> </a:t>
            </a:r>
            <a:r>
              <a:rPr lang="en-GB" sz="2300" dirty="0" err="1" smtClean="0"/>
              <a:t>pacientes</a:t>
            </a:r>
            <a:r>
              <a:rPr lang="en-GB" sz="2300" dirty="0" smtClean="0"/>
              <a:t> </a:t>
            </a:r>
            <a:r>
              <a:rPr lang="en-GB" sz="2300" dirty="0" err="1"/>
              <a:t>ou</a:t>
            </a:r>
            <a:r>
              <a:rPr lang="en-GB" sz="2300" dirty="0"/>
              <a:t> </a:t>
            </a:r>
            <a:r>
              <a:rPr lang="en-GB" sz="2300" dirty="0" smtClean="0"/>
              <a:t>as </a:t>
            </a:r>
            <a:r>
              <a:rPr lang="en-GB" sz="2300" dirty="0" err="1" smtClean="0"/>
              <a:t>amostras</a:t>
            </a:r>
            <a:r>
              <a:rPr lang="en-GB" sz="2300" dirty="0" smtClean="0"/>
              <a:t> </a:t>
            </a:r>
            <a:r>
              <a:rPr lang="en-GB" sz="2300" dirty="0"/>
              <a:t>para um laboratório de teste.</a:t>
            </a:r>
          </a:p>
          <a:p>
            <a:pPr>
              <a:buNone/>
            </a:pPr>
            <a:endParaRPr lang="pt-PT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noProof="0" dirty="0" smtClean="0">
                <a:solidFill>
                  <a:srgbClr val="00194C"/>
                </a:solidFill>
              </a:rPr>
              <a:t>Sistemas de referência </a:t>
            </a:r>
            <a:endParaRPr lang="pt-PT" sz="4400" noProof="0" dirty="0">
              <a:solidFill>
                <a:srgbClr val="00194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47194"/>
              </p:ext>
            </p:extLst>
          </p:nvPr>
        </p:nvGraphicFramePr>
        <p:xfrm>
          <a:off x="591791" y="2700330"/>
          <a:ext cx="9753188" cy="3290611"/>
        </p:xfrm>
        <a:graphic>
          <a:graphicData uri="http://schemas.openxmlformats.org/drawingml/2006/table">
            <a:tbl>
              <a:tblPr firstRow="1" bandRow="1"/>
              <a:tblGrid>
                <a:gridCol w="1935842"/>
                <a:gridCol w="3195093"/>
                <a:gridCol w="4622253"/>
              </a:tblGrid>
              <a:tr h="586037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noProof="0" dirty="0" smtClean="0">
                          <a:solidFill>
                            <a:srgbClr val="00194C"/>
                          </a:solidFill>
                        </a:rPr>
                        <a:t>Se </a:t>
                      </a:r>
                      <a:r>
                        <a:rPr lang="en-US" sz="1700" b="1" noProof="0" dirty="0" err="1" smtClean="0">
                          <a:solidFill>
                            <a:srgbClr val="00194C"/>
                          </a:solidFill>
                        </a:rPr>
                        <a:t>os</a:t>
                      </a:r>
                      <a:r>
                        <a:rPr lang="en-US" sz="1700" b="1" noProof="0" dirty="0" smtClean="0">
                          <a:solidFill>
                            <a:srgbClr val="00194C"/>
                          </a:solidFill>
                        </a:rPr>
                        <a:t> </a:t>
                      </a:r>
                      <a:r>
                        <a:rPr lang="en-US" sz="1700" b="1" noProof="0" dirty="0" err="1" smtClean="0">
                          <a:solidFill>
                            <a:srgbClr val="00194C"/>
                          </a:solidFill>
                        </a:rPr>
                        <a:t>pacientes</a:t>
                      </a:r>
                      <a:r>
                        <a:rPr lang="en-US" sz="1700" b="1" noProof="0" dirty="0" smtClean="0">
                          <a:solidFill>
                            <a:srgbClr val="00194C"/>
                          </a:solidFill>
                        </a:rPr>
                        <a:t> forem encaminhados</a:t>
                      </a:r>
                      <a:endParaRPr lang="pt-PT" sz="1700" b="1" noProof="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1" dirty="0" smtClean="0">
                          <a:solidFill>
                            <a:srgbClr val="00194C"/>
                          </a:solidFill>
                        </a:rPr>
                        <a:t>Se as amostras forem encaminhadas</a:t>
                      </a:r>
                      <a:endParaRPr lang="pt-PT" sz="1700" b="1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1318837">
                <a:tc>
                  <a:txBody>
                    <a:bodyPr/>
                    <a:lstStyle/>
                    <a:p>
                      <a:pPr algn="l"/>
                      <a:r>
                        <a:rPr lang="nl-NL" sz="1700" b="1" dirty="0" smtClean="0">
                          <a:solidFill>
                            <a:srgbClr val="00194C"/>
                          </a:solidFill>
                        </a:rPr>
                        <a:t>Vantagens</a:t>
                      </a:r>
                      <a:endParaRPr lang="pt-PT" sz="1700" b="1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sz="1400" dirty="0"/>
                        <a:t> </a:t>
                      </a:r>
                      <a:r>
                        <a:rPr lang="nl-NL" sz="1400" dirty="0" smtClean="0">
                          <a:solidFill>
                            <a:srgbClr val="00194C"/>
                          </a:solidFill>
                        </a:rPr>
                        <a:t>A  colheita de expectoração pode ser monitorizada </a:t>
                      </a:r>
                      <a:r>
                        <a:rPr lang="nl-NL" sz="1400" baseline="0" dirty="0" smtClean="0">
                          <a:solidFill>
                            <a:srgbClr val="00194C"/>
                          </a:solidFill>
                        </a:rPr>
                        <a:t>e a  colheita pode ser repetida se a primeira amostra não for satisfatória.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>
                          <a:solidFill>
                            <a:srgbClr val="00194C"/>
                          </a:solidFill>
                        </a:rPr>
                        <a:t> O tratamento pode ser iniciado mais rapidamente.</a:t>
                      </a: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noProof="0" dirty="0" smtClean="0">
                          <a:solidFill>
                            <a:srgbClr val="00194C"/>
                          </a:solidFill>
                        </a:rPr>
                        <a:t> O </a:t>
                      </a:r>
                      <a:r>
                        <a:rPr lang="en-US" sz="1400" noProof="0" dirty="0" err="1" smtClean="0">
                          <a:solidFill>
                            <a:srgbClr val="00194C"/>
                          </a:solidFill>
                        </a:rPr>
                        <a:t>paciente</a:t>
                      </a:r>
                      <a:r>
                        <a:rPr lang="en-US" sz="1400" noProof="0" dirty="0" smtClean="0">
                          <a:solidFill>
                            <a:srgbClr val="00194C"/>
                          </a:solidFill>
                        </a:rPr>
                        <a:t> não necessita de viajar.</a:t>
                      </a:r>
                      <a:endParaRPr lang="pt-PT" sz="1400" noProof="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9835">
                <a:tc>
                  <a:txBody>
                    <a:bodyPr/>
                    <a:lstStyle/>
                    <a:p>
                      <a:pPr algn="l"/>
                      <a:r>
                        <a:rPr lang="nl-NL" sz="1700" b="1" dirty="0" smtClean="0">
                          <a:solidFill>
                            <a:srgbClr val="00194C"/>
                          </a:solidFill>
                        </a:rPr>
                        <a:t>Desvantagens</a:t>
                      </a:r>
                      <a:endParaRPr lang="pt-PT" sz="1700" b="1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noProof="0" dirty="0" smtClean="0">
                          <a:solidFill>
                            <a:srgbClr val="00194C"/>
                          </a:solidFill>
                        </a:rPr>
                        <a:t>  É necessário o paciente viajar.</a:t>
                      </a:r>
                      <a:endParaRPr lang="pt-PT" sz="1400" noProof="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nl-NL" sz="1400" dirty="0" smtClean="0">
                          <a:solidFill>
                            <a:srgbClr val="00194C"/>
                          </a:solidFill>
                        </a:rPr>
                        <a:t> Requer sistemas seguros para transporte e envio.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>
                          <a:solidFill>
                            <a:srgbClr val="00194C"/>
                          </a:solidFill>
                        </a:rPr>
                        <a:t> Requer um sistema eficiente para a transmissão de resultados.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00194C"/>
                          </a:solidFill>
                        </a:rPr>
                        <a:t> O transporte de </a:t>
                      </a:r>
                      <a:r>
                        <a:rPr lang="en-US" sz="1400" baseline="0" dirty="0" err="1" smtClean="0">
                          <a:solidFill>
                            <a:srgbClr val="00194C"/>
                          </a:solidFill>
                        </a:rPr>
                        <a:t>amostras</a:t>
                      </a:r>
                      <a:r>
                        <a:rPr lang="en-US" sz="1400" baseline="0" dirty="0" smtClean="0">
                          <a:solidFill>
                            <a:srgbClr val="00194C"/>
                          </a:solidFill>
                        </a:rPr>
                        <a:t> poderá necessitar de uma cadeia de </a:t>
                      </a:r>
                      <a:r>
                        <a:rPr lang="en-US" sz="1400" baseline="0" dirty="0" err="1" smtClean="0">
                          <a:solidFill>
                            <a:srgbClr val="00194C"/>
                          </a:solidFill>
                        </a:rPr>
                        <a:t>frio</a:t>
                      </a:r>
                      <a:r>
                        <a:rPr lang="en-US" sz="1400" baseline="0" dirty="0" smtClean="0">
                          <a:solidFill>
                            <a:srgbClr val="00194C"/>
                          </a:solidFill>
                        </a:rPr>
                        <a:t>.</a:t>
                      </a:r>
                      <a:endParaRPr lang="pt-PT" sz="140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1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99"/>
              </a:spcBef>
            </a:pPr>
            <a:r>
              <a:rPr lang="en-GB" sz="2200" dirty="0"/>
              <a:t>O envio de </a:t>
            </a:r>
            <a:r>
              <a:rPr lang="en-GB" sz="2200" dirty="0" err="1" smtClean="0"/>
              <a:t>amostras</a:t>
            </a:r>
            <a:r>
              <a:rPr lang="en-GB" sz="2200" dirty="0" smtClean="0"/>
              <a:t> </a:t>
            </a:r>
            <a:r>
              <a:rPr lang="en-GB" sz="2200" dirty="0"/>
              <a:t>constitui um risco para a saúde pública e o </a:t>
            </a:r>
            <a:r>
              <a:rPr lang="en-GB" sz="2200" dirty="0" err="1" smtClean="0"/>
              <a:t>laboratório</a:t>
            </a:r>
            <a:r>
              <a:rPr lang="en-GB" sz="2200" dirty="0" smtClean="0"/>
              <a:t> </a:t>
            </a:r>
            <a:r>
              <a:rPr lang="en-GB" sz="2200" dirty="0"/>
              <a:t>é responsável por garantir que as </a:t>
            </a:r>
            <a:r>
              <a:rPr lang="en-GB" sz="2200" dirty="0" err="1"/>
              <a:t>amostras</a:t>
            </a:r>
            <a:r>
              <a:rPr lang="en-GB" sz="2200" dirty="0"/>
              <a:t> </a:t>
            </a:r>
            <a:r>
              <a:rPr lang="en-GB" sz="2200" dirty="0" err="1" smtClean="0"/>
              <a:t>sejam</a:t>
            </a:r>
            <a:r>
              <a:rPr lang="en-GB" sz="2200" dirty="0" smtClean="0"/>
              <a:t> </a:t>
            </a:r>
            <a:r>
              <a:rPr lang="en-GB" sz="2200" dirty="0"/>
              <a:t>embaladas de forma segura.</a:t>
            </a:r>
          </a:p>
          <a:p>
            <a:pPr>
              <a:spcBef>
                <a:spcPts val="599"/>
              </a:spcBef>
            </a:pPr>
            <a:r>
              <a:rPr lang="en-GB" sz="2200" b="1" dirty="0"/>
              <a:t>Deve ser utilizada a embalagem tripla </a:t>
            </a:r>
            <a:r>
              <a:rPr lang="en-GB" sz="2200" dirty="0"/>
              <a:t>(descrita em diapositivos anteriores):</a:t>
            </a:r>
          </a:p>
          <a:p>
            <a:pPr lvl="1">
              <a:spcBef>
                <a:spcPts val="599"/>
              </a:spcBef>
            </a:pPr>
            <a:r>
              <a:rPr lang="en-GB" sz="2200" dirty="0"/>
              <a:t>Podem ser utilizadas soluções adequadas a nível local, desde que os requisitos de segurança sejam respeitados.</a:t>
            </a:r>
          </a:p>
          <a:p>
            <a:pPr>
              <a:spcBef>
                <a:spcPts val="599"/>
              </a:spcBef>
            </a:pPr>
            <a:r>
              <a:rPr lang="en-GB" sz="2200" dirty="0"/>
              <a:t>Devem ser seguidas as orientações de segurança específicas de cada país de modo a categorizar </a:t>
            </a:r>
            <a:r>
              <a:rPr lang="en-GB" sz="2200" dirty="0" err="1"/>
              <a:t>correctamente</a:t>
            </a:r>
            <a:r>
              <a:rPr lang="en-GB" sz="2200" dirty="0"/>
              <a:t> </a:t>
            </a:r>
            <a:r>
              <a:rPr lang="en-GB" sz="2200" dirty="0" smtClean="0"/>
              <a:t>a </a:t>
            </a:r>
            <a:r>
              <a:rPr lang="en-GB" sz="2200" dirty="0" err="1" smtClean="0"/>
              <a:t>amostra</a:t>
            </a:r>
            <a:r>
              <a:rPr lang="en-GB" sz="2200" dirty="0" smtClean="0"/>
              <a:t> </a:t>
            </a:r>
            <a:r>
              <a:rPr lang="en-GB" sz="2200" dirty="0"/>
              <a:t>e os seus riscos associados (por exemplo, Categoria A ou B, de acordo com as orientações da OMS sobre os regulamentos para o transporte de substâncias infecciosas, 2013-2014).</a:t>
            </a:r>
          </a:p>
          <a:p>
            <a:pPr>
              <a:spcBef>
                <a:spcPts val="599"/>
              </a:spcBef>
              <a:buNone/>
            </a:pPr>
            <a:endParaRPr lang="pt-PT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noProof="0" dirty="0" err="1" smtClean="0">
                <a:solidFill>
                  <a:srgbClr val="00194C"/>
                </a:solidFill>
              </a:rPr>
              <a:t>Encaminhamento</a:t>
            </a:r>
            <a:r>
              <a:rPr lang="en-GB" sz="4400" noProof="0" dirty="0" smtClean="0">
                <a:solidFill>
                  <a:srgbClr val="00194C"/>
                </a:solidFill>
              </a:rPr>
              <a:t> de </a:t>
            </a:r>
            <a:r>
              <a:rPr lang="en-GB" sz="4400" noProof="0" dirty="0" err="1" smtClean="0">
                <a:solidFill>
                  <a:srgbClr val="00194C"/>
                </a:solidFill>
              </a:rPr>
              <a:t>amostras</a:t>
            </a:r>
            <a:endParaRPr lang="pt-PT" sz="4400" noProof="0" dirty="0">
              <a:solidFill>
                <a:srgbClr val="0019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473493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2000" dirty="0" smtClean="0"/>
              <a:t>As </a:t>
            </a:r>
            <a:r>
              <a:rPr lang="en-GB" sz="2000" dirty="0" err="1" smtClean="0"/>
              <a:t>amostras</a:t>
            </a:r>
            <a:r>
              <a:rPr lang="en-GB" sz="2000" dirty="0" smtClean="0"/>
              <a:t> </a:t>
            </a:r>
            <a:r>
              <a:rPr lang="en-GB" sz="2000" dirty="0"/>
              <a:t>devem ser </a:t>
            </a:r>
            <a:r>
              <a:rPr lang="en-GB" sz="2000" dirty="0" err="1" smtClean="0"/>
              <a:t>transportadas</a:t>
            </a:r>
            <a:r>
              <a:rPr lang="en-GB" sz="2000" dirty="0" smtClean="0"/>
              <a:t> </a:t>
            </a:r>
            <a:r>
              <a:rPr lang="en-GB" sz="2000" dirty="0"/>
              <a:t>para um laboratório o mais rápido possível: </a:t>
            </a:r>
          </a:p>
          <a:p>
            <a:pPr lvl="1">
              <a:spcBef>
                <a:spcPts val="300"/>
              </a:spcBef>
            </a:pPr>
            <a:r>
              <a:rPr lang="en-GB" sz="2000" dirty="0" err="1" smtClean="0"/>
              <a:t>Uma</a:t>
            </a:r>
            <a:r>
              <a:rPr lang="en-GB" sz="2000" dirty="0" smtClean="0"/>
              <a:t> </a:t>
            </a:r>
            <a:r>
              <a:rPr lang="en-GB" sz="2000" dirty="0" err="1" smtClean="0"/>
              <a:t>amostra</a:t>
            </a:r>
            <a:r>
              <a:rPr lang="en-GB" sz="2000" dirty="0" smtClean="0"/>
              <a:t> </a:t>
            </a:r>
            <a:r>
              <a:rPr lang="en-GB" sz="2000" dirty="0"/>
              <a:t>de </a:t>
            </a:r>
            <a:r>
              <a:rPr lang="en-GB" sz="2000" dirty="0" err="1" smtClean="0"/>
              <a:t>expectoração</a:t>
            </a:r>
            <a:r>
              <a:rPr lang="en-GB" sz="2000" dirty="0" smtClean="0"/>
              <a:t> </a:t>
            </a:r>
            <a:r>
              <a:rPr lang="en-GB" sz="2000" dirty="0" err="1" smtClean="0"/>
              <a:t>tardia</a:t>
            </a:r>
            <a:r>
              <a:rPr lang="en-GB" sz="2000" dirty="0" smtClean="0"/>
              <a:t> </a:t>
            </a:r>
            <a:r>
              <a:rPr lang="en-GB" sz="2000" dirty="0"/>
              <a:t>poderá continuar a ser </a:t>
            </a:r>
            <a:r>
              <a:rPr lang="en-GB" sz="2000" dirty="0" err="1" smtClean="0"/>
              <a:t>utilizada</a:t>
            </a:r>
            <a:r>
              <a:rPr lang="en-GB" sz="2000" dirty="0" smtClean="0"/>
              <a:t> </a:t>
            </a:r>
            <a:r>
              <a:rPr lang="en-GB" sz="2000" dirty="0"/>
              <a:t>para microscopia e testes Xpert MTV/RIF.</a:t>
            </a:r>
          </a:p>
          <a:p>
            <a:pPr>
              <a:spcBef>
                <a:spcPts val="300"/>
              </a:spcBef>
            </a:pPr>
            <a:r>
              <a:rPr lang="en-GB" sz="2000" dirty="0"/>
              <a:t>Sempre que possível, </a:t>
            </a:r>
            <a:r>
              <a:rPr lang="en-GB" sz="2000" dirty="0" smtClean="0"/>
              <a:t>as </a:t>
            </a:r>
            <a:r>
              <a:rPr lang="en-GB" sz="2000" dirty="0" err="1" smtClean="0"/>
              <a:t>amostras</a:t>
            </a:r>
            <a:r>
              <a:rPr lang="en-GB" sz="2000" dirty="0" smtClean="0"/>
              <a:t> </a:t>
            </a:r>
            <a:r>
              <a:rPr lang="en-GB" sz="2000" dirty="0"/>
              <a:t>devem ser </a:t>
            </a:r>
            <a:r>
              <a:rPr lang="en-GB" sz="2000" dirty="0" err="1" smtClean="0"/>
              <a:t>refrigeradas</a:t>
            </a:r>
            <a:r>
              <a:rPr lang="en-GB" sz="2000" dirty="0" smtClean="0"/>
              <a:t> </a:t>
            </a:r>
            <a:r>
              <a:rPr lang="en-GB" sz="2000" dirty="0"/>
              <a:t>a 2-8 ºC por um máximo de 10 dias. Contudo, se necessário, </a:t>
            </a:r>
            <a:r>
              <a:rPr lang="en-GB" sz="2000" dirty="0" smtClean="0"/>
              <a:t>as </a:t>
            </a:r>
            <a:r>
              <a:rPr lang="en-GB" sz="2000" dirty="0" err="1" smtClean="0"/>
              <a:t>amostras</a:t>
            </a:r>
            <a:r>
              <a:rPr lang="en-GB" sz="2000" dirty="0" smtClean="0"/>
              <a:t> </a:t>
            </a:r>
            <a:r>
              <a:rPr lang="en-GB" sz="2000" dirty="0"/>
              <a:t>podem ser </a:t>
            </a:r>
            <a:r>
              <a:rPr lang="en-GB" sz="2000" dirty="0" err="1" smtClean="0"/>
              <a:t>armazenadas</a:t>
            </a:r>
            <a:r>
              <a:rPr lang="en-GB" sz="2000" dirty="0" smtClean="0"/>
              <a:t> </a:t>
            </a:r>
            <a:r>
              <a:rPr lang="en-GB" sz="2000" dirty="0"/>
              <a:t>a um máximo de 35 ºC por até 3 dias e, de seguida, </a:t>
            </a:r>
            <a:r>
              <a:rPr lang="en-GB" sz="2000" dirty="0" err="1" smtClean="0"/>
              <a:t>refrigeradas</a:t>
            </a:r>
            <a:r>
              <a:rPr lang="en-GB" sz="2000" dirty="0" smtClean="0"/>
              <a:t> </a:t>
            </a:r>
            <a:r>
              <a:rPr lang="en-GB" sz="2000" dirty="0"/>
              <a:t>a 2-8 ºC por uma duração máxima combinada de 10 dias.</a:t>
            </a:r>
          </a:p>
          <a:p>
            <a:pPr>
              <a:spcBef>
                <a:spcPts val="300"/>
              </a:spcBef>
            </a:pPr>
            <a:r>
              <a:rPr lang="en-GB" sz="2000" dirty="0"/>
              <a:t>O número total de </a:t>
            </a:r>
            <a:r>
              <a:rPr lang="en-GB" sz="2000" dirty="0" err="1" smtClean="0"/>
              <a:t>amostras</a:t>
            </a:r>
            <a:r>
              <a:rPr lang="en-GB" sz="2000" dirty="0" smtClean="0"/>
              <a:t> </a:t>
            </a:r>
            <a:r>
              <a:rPr lang="en-GB" sz="2000" dirty="0"/>
              <a:t>numa caixa deve corresponder ao número de </a:t>
            </a:r>
            <a:r>
              <a:rPr lang="en-GB" sz="2000" dirty="0" err="1" smtClean="0"/>
              <a:t>requisições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/>
              <a:t>a</a:t>
            </a:r>
            <a:r>
              <a:rPr lang="en-GB" sz="2000" dirty="0" smtClean="0"/>
              <a:t>s </a:t>
            </a:r>
            <a:r>
              <a:rPr lang="en-GB" sz="2000" dirty="0"/>
              <a:t>acompanham.</a:t>
            </a:r>
          </a:p>
          <a:p>
            <a:pPr>
              <a:spcBef>
                <a:spcPts val="300"/>
              </a:spcBef>
            </a:pPr>
            <a:r>
              <a:rPr lang="en-GB" sz="2000" dirty="0"/>
              <a:t>O número de identificação em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 smtClean="0"/>
              <a:t>escarrador</a:t>
            </a:r>
            <a:r>
              <a:rPr lang="en-GB" sz="2000" dirty="0" smtClean="0"/>
              <a:t> </a:t>
            </a:r>
            <a:r>
              <a:rPr lang="en-GB" sz="2000" dirty="0"/>
              <a:t>deve corresponder ao </a:t>
            </a:r>
            <a:r>
              <a:rPr lang="en-GB" sz="2000" dirty="0" err="1"/>
              <a:t>número</a:t>
            </a:r>
            <a:r>
              <a:rPr lang="en-GB" sz="2000" dirty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requisição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Bef>
                <a:spcPts val="300"/>
              </a:spcBef>
            </a:pPr>
            <a:r>
              <a:rPr lang="en-GB" sz="2000" dirty="0" smtClean="0"/>
              <a:t>As </a:t>
            </a:r>
            <a:r>
              <a:rPr lang="en-GB" sz="2000" dirty="0" err="1" smtClean="0"/>
              <a:t>requisições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/>
              <a:t>acompanham</a:t>
            </a:r>
            <a:r>
              <a:rPr lang="en-GB" sz="2000" dirty="0"/>
              <a:t> </a:t>
            </a:r>
            <a:r>
              <a:rPr lang="en-GB" sz="2000" dirty="0" smtClean="0"/>
              <a:t>as </a:t>
            </a:r>
            <a:r>
              <a:rPr lang="en-GB" sz="2000" dirty="0" err="1" smtClean="0"/>
              <a:t>amostras</a:t>
            </a:r>
            <a:r>
              <a:rPr lang="en-GB" sz="2000" dirty="0" smtClean="0"/>
              <a:t> </a:t>
            </a:r>
            <a:r>
              <a:rPr lang="en-GB" sz="2000" dirty="0"/>
              <a:t>devem conter as informações necessárias para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 smtClean="0"/>
              <a:t>paciente</a:t>
            </a:r>
            <a:r>
              <a:rPr lang="en-GB" sz="2000" dirty="0" smtClean="0"/>
              <a:t>.</a:t>
            </a:r>
            <a:endParaRPr lang="en-GB" sz="2000" dirty="0"/>
          </a:p>
          <a:p>
            <a:endParaRPr lang="pt-PT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Transporte de </a:t>
            </a:r>
            <a:r>
              <a:rPr lang="en-GB" dirty="0" err="1" smtClean="0"/>
              <a:t>amostras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7943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490407" cy="1710599"/>
          </a:xfrm>
        </p:spPr>
        <p:txBody>
          <a:bodyPr/>
          <a:lstStyle/>
          <a:p>
            <a:pPr algn="just">
              <a:buNone/>
            </a:pPr>
            <a:r>
              <a:rPr lang="en-GB" b="1" noProof="0" dirty="0" smtClean="0">
                <a:solidFill>
                  <a:srgbClr val="474B78"/>
                </a:solidFill>
              </a:rPr>
              <a:t>Embalagem primária </a:t>
            </a:r>
          </a:p>
          <a:p>
            <a:pPr algn="just"/>
            <a:r>
              <a:rPr lang="en-GB" noProof="0" dirty="0" smtClean="0"/>
              <a:t>Envolva o </a:t>
            </a:r>
            <a:r>
              <a:rPr lang="en-GB" noProof="0" dirty="0" err="1" smtClean="0"/>
              <a:t>escarrador</a:t>
            </a:r>
            <a:r>
              <a:rPr lang="en-GB" noProof="0" dirty="0" smtClean="0"/>
              <a:t> </a:t>
            </a:r>
            <a:r>
              <a:rPr lang="en-GB" noProof="0" dirty="0" err="1" smtClean="0"/>
              <a:t>em</a:t>
            </a:r>
            <a:r>
              <a:rPr lang="en-GB" noProof="0" dirty="0" smtClean="0"/>
              <a:t> </a:t>
            </a:r>
            <a:r>
              <a:rPr lang="en-GB" noProof="0" dirty="0" err="1" smtClean="0"/>
              <a:t>papel</a:t>
            </a:r>
            <a:r>
              <a:rPr lang="en-GB" noProof="0" dirty="0" smtClean="0"/>
              <a:t> </a:t>
            </a:r>
            <a:r>
              <a:rPr lang="en-GB" noProof="0" dirty="0" err="1" smtClean="0"/>
              <a:t>absorvente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absorver</a:t>
            </a:r>
            <a:r>
              <a:rPr lang="en-GB" dirty="0" smtClean="0"/>
              <a:t> </a:t>
            </a:r>
            <a:r>
              <a:rPr lang="en-GB" dirty="0" err="1" smtClean="0"/>
              <a:t>todo</a:t>
            </a:r>
            <a:r>
              <a:rPr lang="en-GB" dirty="0" smtClean="0"/>
              <a:t> o </a:t>
            </a:r>
            <a:r>
              <a:rPr lang="en-GB" dirty="0" err="1" smtClean="0"/>
              <a:t>conteúdo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r>
              <a:rPr lang="en-GB" dirty="0" smtClean="0"/>
              <a:t> de </a:t>
            </a:r>
            <a:r>
              <a:rPr lang="en-GB" dirty="0" err="1" smtClean="0"/>
              <a:t>fuga</a:t>
            </a:r>
            <a:r>
              <a:rPr lang="en-GB" dirty="0" smtClean="0"/>
              <a:t> e </a:t>
            </a:r>
            <a:r>
              <a:rPr lang="en-GB" noProof="0" dirty="0" err="1" smtClean="0"/>
              <a:t>cole</a:t>
            </a:r>
            <a:r>
              <a:rPr lang="en-GB" noProof="0" dirty="0" smtClean="0"/>
              <a:t> com </a:t>
            </a:r>
            <a:r>
              <a:rPr lang="en-GB" noProof="0" dirty="0" err="1" smtClean="0"/>
              <a:t>fita</a:t>
            </a:r>
            <a:r>
              <a:rPr lang="en-GB" noProof="0" dirty="0" smtClean="0"/>
              <a:t> </a:t>
            </a:r>
            <a:r>
              <a:rPr lang="en-GB" noProof="0" dirty="0" err="1" smtClean="0"/>
              <a:t>adesiva</a:t>
            </a:r>
            <a:r>
              <a:rPr lang="en-GB" noProof="0" dirty="0" smtClean="0"/>
              <a:t>.</a:t>
            </a:r>
            <a:endParaRPr lang="pt-PT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noProof="0" dirty="0" smtClean="0"/>
              <a:t>Embalagem tripla: Etapa 1 de 3</a:t>
            </a:r>
            <a:endParaRPr lang="pt-PT" sz="4400" noProof="0" dirty="0"/>
          </a:p>
        </p:txBody>
      </p:sp>
      <p:pic>
        <p:nvPicPr>
          <p:cNvPr id="25602" name="Picture 2" descr="C:\Users\Iuskha\Desktop\scan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079" y="3339852"/>
            <a:ext cx="395758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67644"/>
            <a:ext cx="9634423" cy="2214656"/>
          </a:xfrm>
        </p:spPr>
        <p:txBody>
          <a:bodyPr/>
          <a:lstStyle/>
          <a:p>
            <a:pPr>
              <a:buNone/>
            </a:pPr>
            <a:r>
              <a:rPr lang="en-GB" b="1" noProof="0" dirty="0" smtClean="0">
                <a:solidFill>
                  <a:srgbClr val="474B78"/>
                </a:solidFill>
              </a:rPr>
              <a:t>Embalagem secundária</a:t>
            </a:r>
            <a:r>
              <a:rPr dirty="0" smtClean="0"/>
              <a:t> </a:t>
            </a:r>
          </a:p>
          <a:p>
            <a:r>
              <a:rPr lang="en-GB" noProof="0" dirty="0" smtClean="0"/>
              <a:t>Coloque o recipiente envolvido dentro de um recipiente secundário, tal como um </a:t>
            </a:r>
            <a:r>
              <a:rPr dirty="0" smtClean="0"/>
              <a:t> saco de plástico auto-vedante </a:t>
            </a:r>
            <a:r>
              <a:rPr lang="en-GB" noProof="0" dirty="0" err="1" smtClean="0"/>
              <a:t>ou</a:t>
            </a:r>
            <a:r>
              <a:rPr lang="en-GB" noProof="0" dirty="0" smtClean="0"/>
              <a:t> </a:t>
            </a:r>
            <a:r>
              <a:rPr lang="en-GB" noProof="0" dirty="0" err="1" smtClean="0"/>
              <a:t>outro</a:t>
            </a:r>
            <a:r>
              <a:rPr lang="en-GB" dirty="0" smtClean="0"/>
              <a:t> </a:t>
            </a:r>
            <a:r>
              <a:rPr lang="en-GB" dirty="0" err="1" smtClean="0"/>
              <a:t>recipiente</a:t>
            </a:r>
            <a:r>
              <a:rPr lang="en-GB" noProof="0" dirty="0" smtClean="0"/>
              <a:t>. </a:t>
            </a:r>
          </a:p>
          <a:p>
            <a:r>
              <a:rPr lang="en-GB" noProof="0" dirty="0" err="1" smtClean="0"/>
              <a:t>Feche</a:t>
            </a:r>
            <a:r>
              <a:rPr lang="en-GB" noProof="0" dirty="0" smtClean="0"/>
              <a:t> o </a:t>
            </a:r>
            <a:r>
              <a:rPr lang="it-IT" dirty="0" err="1" smtClean="0"/>
              <a:t>plástico</a:t>
            </a:r>
            <a:r>
              <a:rPr lang="it-IT" dirty="0" smtClean="0"/>
              <a:t> </a:t>
            </a:r>
            <a:r>
              <a:rPr lang="it-IT" dirty="0" err="1" smtClean="0"/>
              <a:t>com</a:t>
            </a:r>
            <a:r>
              <a:rPr lang="it-IT" dirty="0" smtClean="0"/>
              <a:t> </a:t>
            </a:r>
            <a:r>
              <a:rPr lang="it-IT" dirty="0" err="1" smtClean="0"/>
              <a:t>fita</a:t>
            </a:r>
            <a:r>
              <a:rPr lang="it-IT" dirty="0" smtClean="0"/>
              <a:t> adesiva </a:t>
            </a:r>
            <a:r>
              <a:rPr lang="it-IT" dirty="0" err="1" smtClean="0"/>
              <a:t>ou</a:t>
            </a:r>
            <a:r>
              <a:rPr lang="it-IT" dirty="0" smtClean="0"/>
              <a:t> </a:t>
            </a:r>
            <a:r>
              <a:rPr lang="it-IT" dirty="0" err="1" smtClean="0"/>
              <a:t>elástico</a:t>
            </a:r>
            <a:r>
              <a:rPr lang="it-IT" dirty="0" smtClean="0"/>
              <a:t> de </a:t>
            </a:r>
            <a:r>
              <a:rPr lang="it-IT" dirty="0" err="1" smtClean="0"/>
              <a:t>borracha</a:t>
            </a:r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271438"/>
            <a:ext cx="9619774" cy="1014325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GB" sz="3900" noProof="0" dirty="0" smtClean="0"/>
              <a:t>Acondicionamento </a:t>
            </a:r>
            <a:r>
              <a:rPr lang="en-GB" sz="3900" noProof="0" dirty="0" err="1" smtClean="0"/>
              <a:t>triplo</a:t>
            </a:r>
            <a:r>
              <a:rPr lang="en-GB" sz="3900" noProof="0" dirty="0" smtClean="0"/>
              <a:t>: </a:t>
            </a:r>
            <a:r>
              <a:rPr lang="en-GB" sz="3900" noProof="0" dirty="0" err="1" smtClean="0"/>
              <a:t>Etapa</a:t>
            </a:r>
            <a:r>
              <a:rPr lang="en-GB" sz="3900" noProof="0" dirty="0" smtClean="0"/>
              <a:t> 2 de 3</a:t>
            </a:r>
            <a:endParaRPr lang="pt-PT" sz="3900" noProof="0" dirty="0"/>
          </a:p>
        </p:txBody>
      </p:sp>
      <p:pic>
        <p:nvPicPr>
          <p:cNvPr id="26626" name="Picture 2" descr="C:\Users\Iuskha\Desktop\scan0010 (2).jpg"/>
          <p:cNvPicPr>
            <a:picLocks noChangeAspect="1" noChangeArrowheads="1"/>
          </p:cNvPicPr>
          <p:nvPr/>
        </p:nvPicPr>
        <p:blipFill>
          <a:blip r:embed="rId3" cstate="print"/>
          <a:srcRect l="5414" t="2564" r="7970" b="2564"/>
          <a:stretch>
            <a:fillRect/>
          </a:stretch>
        </p:blipFill>
        <p:spPr bwMode="auto">
          <a:xfrm>
            <a:off x="5496120" y="3771900"/>
            <a:ext cx="3736631" cy="2880320"/>
          </a:xfrm>
          <a:prstGeom prst="rect">
            <a:avLst/>
          </a:prstGeom>
          <a:noFill/>
        </p:spPr>
      </p:pic>
      <p:pic>
        <p:nvPicPr>
          <p:cNvPr id="26627" name="Picture 3" descr="C:\Users\Iuskha\Desktop\scan0010.jpg"/>
          <p:cNvPicPr>
            <a:picLocks noChangeAspect="1" noChangeArrowheads="1"/>
          </p:cNvPicPr>
          <p:nvPr/>
        </p:nvPicPr>
        <p:blipFill>
          <a:blip r:embed="rId4" cstate="print"/>
          <a:srcRect l="7205" b="2439"/>
          <a:stretch>
            <a:fillRect/>
          </a:stretch>
        </p:blipFill>
        <p:spPr bwMode="auto">
          <a:xfrm>
            <a:off x="1130541" y="3771900"/>
            <a:ext cx="370972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3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455016"/>
          </a:xfrm>
        </p:spPr>
        <p:txBody>
          <a:bodyPr/>
          <a:lstStyle/>
          <a:p>
            <a:pPr>
              <a:spcBef>
                <a:spcPts val="1198"/>
              </a:spcBef>
              <a:buNone/>
            </a:pPr>
            <a:r>
              <a:rPr lang="en-GB" sz="2400" b="1" noProof="0" dirty="0" smtClean="0">
                <a:solidFill>
                  <a:srgbClr val="474B78"/>
                </a:solidFill>
              </a:rPr>
              <a:t>Embalagem terciária</a:t>
            </a:r>
            <a:r>
              <a:rPr dirty="0" smtClean="0"/>
              <a:t> </a:t>
            </a:r>
          </a:p>
          <a:p>
            <a:pPr>
              <a:spcBef>
                <a:spcPts val="1198"/>
              </a:spcBef>
            </a:pPr>
            <a:r>
              <a:rPr lang="en-GB" sz="2400" dirty="0"/>
              <a:t>Coloque o </a:t>
            </a:r>
            <a:r>
              <a:rPr lang="en-GB" sz="2400" dirty="0" err="1" smtClean="0"/>
              <a:t>plástico</a:t>
            </a:r>
            <a:r>
              <a:rPr lang="en-GB" sz="2400" dirty="0" smtClean="0"/>
              <a:t> </a:t>
            </a:r>
            <a:r>
              <a:rPr lang="en-GB" sz="2400" dirty="0" err="1" smtClean="0"/>
              <a:t>contendo</a:t>
            </a:r>
            <a:r>
              <a:rPr lang="en-GB" sz="2400" dirty="0" smtClean="0"/>
              <a:t> </a:t>
            </a:r>
            <a:r>
              <a:rPr lang="en-GB" sz="2400" dirty="0" err="1" smtClean="0"/>
              <a:t>os</a:t>
            </a:r>
            <a:r>
              <a:rPr lang="en-GB" sz="2400" dirty="0" smtClean="0"/>
              <a:t> </a:t>
            </a:r>
            <a:r>
              <a:rPr lang="en-GB" sz="2400" dirty="0" err="1" smtClean="0"/>
              <a:t>escarradores</a:t>
            </a:r>
            <a:r>
              <a:rPr lang="en-GB" sz="2400" dirty="0" smtClean="0"/>
              <a:t> </a:t>
            </a:r>
            <a:r>
              <a:rPr lang="en-GB" sz="2400" dirty="0" err="1" smtClean="0"/>
              <a:t>dentro</a:t>
            </a:r>
            <a:r>
              <a:rPr lang="en-GB" sz="2400" dirty="0" smtClean="0"/>
              <a:t> da </a:t>
            </a:r>
            <a:r>
              <a:rPr lang="en-GB" sz="2400" dirty="0" err="1" smtClean="0"/>
              <a:t>caixa</a:t>
            </a:r>
            <a:r>
              <a:rPr lang="en-GB" sz="2400" dirty="0" smtClean="0"/>
              <a:t> </a:t>
            </a:r>
            <a:r>
              <a:rPr lang="en-GB" sz="2400" dirty="0" err="1" smtClean="0"/>
              <a:t>térmica</a:t>
            </a:r>
            <a:r>
              <a:rPr lang="en-GB" sz="2400" dirty="0" smtClean="0"/>
              <a:t> </a:t>
            </a:r>
            <a:r>
              <a:rPr lang="en-GB" sz="2400" dirty="0" err="1" smtClean="0"/>
              <a:t>em</a:t>
            </a:r>
            <a:r>
              <a:rPr lang="en-GB" sz="2400" dirty="0" smtClean="0"/>
              <a:t> </a:t>
            </a:r>
            <a:r>
              <a:rPr lang="en-GB" sz="2400" dirty="0" err="1" smtClean="0"/>
              <a:t>posição</a:t>
            </a:r>
            <a:r>
              <a:rPr lang="en-GB" sz="2400" dirty="0" smtClean="0"/>
              <a:t> vertical, com as </a:t>
            </a:r>
            <a:r>
              <a:rPr lang="en-GB" sz="2400" dirty="0" err="1" smtClean="0"/>
              <a:t>respectivas</a:t>
            </a:r>
            <a:r>
              <a:rPr lang="en-GB" sz="2400" dirty="0" smtClean="0"/>
              <a:t> </a:t>
            </a:r>
            <a:r>
              <a:rPr lang="en-GB" sz="2400" dirty="0" err="1" smtClean="0"/>
              <a:t>requisições</a:t>
            </a:r>
            <a:r>
              <a:rPr lang="en-GB" sz="2400" dirty="0" smtClean="0"/>
              <a:t> </a:t>
            </a:r>
            <a:r>
              <a:rPr lang="en-GB" sz="2400" dirty="0" err="1" smtClean="0"/>
              <a:t>que</a:t>
            </a:r>
            <a:r>
              <a:rPr lang="en-GB" sz="2400" dirty="0" smtClean="0"/>
              <a:t> </a:t>
            </a:r>
            <a:r>
              <a:rPr lang="en-GB" sz="2400" dirty="0" err="1" smtClean="0"/>
              <a:t>estarão</a:t>
            </a:r>
            <a:r>
              <a:rPr lang="en-GB" sz="2400" dirty="0" smtClean="0"/>
              <a:t> </a:t>
            </a:r>
            <a:r>
              <a:rPr lang="en-GB" sz="2400" dirty="0" err="1" smtClean="0"/>
              <a:t>dentro</a:t>
            </a:r>
            <a:r>
              <a:rPr lang="en-GB" sz="2400" dirty="0" smtClean="0"/>
              <a:t> de um </a:t>
            </a:r>
            <a:r>
              <a:rPr lang="en-GB" sz="2400" dirty="0" err="1" smtClean="0"/>
              <a:t>plástico</a:t>
            </a:r>
            <a:r>
              <a:rPr lang="en-GB" sz="2400" dirty="0" smtClean="0"/>
              <a:t> </a:t>
            </a:r>
            <a:r>
              <a:rPr lang="en-GB" sz="2400" dirty="0" err="1" smtClean="0"/>
              <a:t>diferente</a:t>
            </a:r>
            <a:r>
              <a:rPr lang="en-GB" sz="2400" dirty="0" smtClean="0"/>
              <a:t>.</a:t>
            </a:r>
          </a:p>
          <a:p>
            <a:pPr>
              <a:spcBef>
                <a:spcPts val="1198"/>
              </a:spcBef>
            </a:pPr>
            <a:r>
              <a:rPr lang="pt-BR" sz="2400" b="1" dirty="0" smtClean="0"/>
              <a:t>Coloque um sinal de perigo biológico - com rotulagem e marcas apropriadas para a categoria de amostra- no recipiente terciário.</a:t>
            </a:r>
            <a:endParaRPr lang="pt-PT" sz="2400" b="1" noProof="0" dirty="0" smtClean="0"/>
          </a:p>
          <a:p>
            <a:pPr>
              <a:buNone/>
            </a:pPr>
            <a:endParaRPr lang="pt-PT" sz="2400" noProof="0" dirty="0" smtClean="0"/>
          </a:p>
          <a:p>
            <a:endParaRPr lang="pt-PT" sz="2400" noProof="0" dirty="0" smtClean="0"/>
          </a:p>
          <a:p>
            <a:pPr>
              <a:buNone/>
            </a:pPr>
            <a:endParaRPr lang="pt-PT" sz="2400" noProof="0" dirty="0" smtClean="0"/>
          </a:p>
          <a:p>
            <a:pPr>
              <a:buNone/>
            </a:pPr>
            <a:endParaRPr lang="pt-PT" sz="2400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257245"/>
            <a:ext cx="9619774" cy="1014325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GB" sz="3900" noProof="0" dirty="0" smtClean="0"/>
              <a:t>Acondicionamento triplo: </a:t>
            </a:r>
            <a:r>
              <a:rPr lang="en-GB" sz="3900" noProof="0" dirty="0" err="1" smtClean="0"/>
              <a:t>Etapa</a:t>
            </a:r>
            <a:r>
              <a:rPr lang="en-GB" sz="3900" noProof="0" dirty="0" smtClean="0"/>
              <a:t> 3 de 3</a:t>
            </a:r>
            <a:endParaRPr lang="pt-PT" sz="3900" noProof="0" dirty="0"/>
          </a:p>
        </p:txBody>
      </p:sp>
      <p:grpSp>
        <p:nvGrpSpPr>
          <p:cNvPr id="5" name="Grouper 4"/>
          <p:cNvGrpSpPr>
            <a:grpSpLocks/>
          </p:cNvGrpSpPr>
          <p:nvPr/>
        </p:nvGrpSpPr>
        <p:grpSpPr>
          <a:xfrm>
            <a:off x="2140915" y="4478252"/>
            <a:ext cx="6443764" cy="2173966"/>
            <a:chOff x="410337" y="4192642"/>
            <a:chExt cx="7076625" cy="2387478"/>
          </a:xfrm>
        </p:grpSpPr>
        <p:pic>
          <p:nvPicPr>
            <p:cNvPr id="21506" name="Picture 2" descr="\\FS-KNCV-02\Homefolders\anisimova\KNCV\TBCARE\Core Projects\APA3\APPROVED\C2.11\SPUTUM COLLECTION\COOLER BOX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8738" y="4192642"/>
              <a:ext cx="2391939" cy="2387478"/>
            </a:xfrm>
            <a:prstGeom prst="rect">
              <a:avLst/>
            </a:prstGeom>
            <a:noFill/>
          </p:spPr>
        </p:pic>
        <p:pic>
          <p:nvPicPr>
            <p:cNvPr id="6" name="Picture 5" descr="IMG_0835"/>
            <p:cNvPicPr/>
            <p:nvPr/>
          </p:nvPicPr>
          <p:blipFill>
            <a:blip r:embed="rId4" cstate="print"/>
            <a:srcRect l="53201" t="23981" b="7976"/>
            <a:stretch>
              <a:fillRect/>
            </a:stretch>
          </p:blipFill>
          <p:spPr bwMode="auto">
            <a:xfrm>
              <a:off x="5192257" y="4192643"/>
              <a:ext cx="2294705" cy="2368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Picture 4" descr="\\FS-KNCV-02\Homefolders\anisimova\KNCV\TBCARE\Core Projects\APA3\APPROVED\C2.11\SPUTUM COLLECTION\BIOHAZARD SIG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337" y="4328516"/>
              <a:ext cx="1954810" cy="2018680"/>
            </a:xfrm>
            <a:prstGeom prst="rect">
              <a:avLst/>
            </a:prstGeom>
            <a:noFill/>
          </p:spPr>
        </p:pic>
      </p:grpSp>
      <p:sp>
        <p:nvSpPr>
          <p:cNvPr id="4" name="Oval 3"/>
          <p:cNvSpPr/>
          <p:nvPr/>
        </p:nvSpPr>
        <p:spPr bwMode="auto">
          <a:xfrm>
            <a:off x="7531269" y="4928890"/>
            <a:ext cx="1269434" cy="12417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GB" sz="2100" b="1" dirty="0">
                <a:solidFill>
                  <a:srgbClr val="474B78"/>
                </a:solidFill>
              </a:rPr>
              <a:t>Finalidades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GB" sz="2100" dirty="0"/>
              <a:t>Praticar a educação de uma pessoa com suspeita de TB sobre a importância de </a:t>
            </a:r>
            <a:r>
              <a:rPr lang="en-GB" sz="2100" dirty="0" err="1" smtClean="0"/>
              <a:t>uma</a:t>
            </a:r>
            <a:r>
              <a:rPr lang="en-GB" sz="2100" dirty="0" smtClean="0"/>
              <a:t> </a:t>
            </a:r>
            <a:r>
              <a:rPr lang="en-GB" sz="2100" dirty="0" err="1" smtClean="0"/>
              <a:t>amostra</a:t>
            </a:r>
            <a:r>
              <a:rPr lang="en-GB" sz="2100" dirty="0" smtClean="0"/>
              <a:t> de </a:t>
            </a:r>
            <a:r>
              <a:rPr lang="en-GB" sz="2100" dirty="0" err="1" smtClean="0"/>
              <a:t>expectoração</a:t>
            </a:r>
            <a:r>
              <a:rPr lang="en-GB" sz="2100" dirty="0" smtClean="0"/>
              <a:t> </a:t>
            </a:r>
            <a:r>
              <a:rPr lang="en-GB" sz="2100" dirty="0" err="1"/>
              <a:t>devidamente</a:t>
            </a:r>
            <a:r>
              <a:rPr lang="en-GB" sz="2100" dirty="0"/>
              <a:t> </a:t>
            </a:r>
            <a:r>
              <a:rPr lang="en-GB" sz="2100" dirty="0" err="1" smtClean="0"/>
              <a:t>colhida</a:t>
            </a:r>
            <a:r>
              <a:rPr lang="en-GB" sz="2100" dirty="0" smtClean="0"/>
              <a:t> </a:t>
            </a:r>
            <a:r>
              <a:rPr lang="en-GB" sz="2100" dirty="0"/>
              <a:t>e praticar o fornecimento de instruções sobre </a:t>
            </a:r>
            <a:r>
              <a:rPr lang="en-GB" sz="2100" dirty="0" err="1"/>
              <a:t>como</a:t>
            </a:r>
            <a:r>
              <a:rPr lang="en-GB" sz="2100" dirty="0"/>
              <a:t> </a:t>
            </a:r>
            <a:r>
              <a:rPr lang="en-GB" sz="2100" dirty="0" err="1" smtClean="0"/>
              <a:t>colher</a:t>
            </a:r>
            <a:r>
              <a:rPr lang="en-GB" sz="2100" dirty="0" smtClean="0"/>
              <a:t> </a:t>
            </a:r>
            <a:r>
              <a:rPr lang="en-GB" sz="2100" dirty="0" err="1" smtClean="0"/>
              <a:t>uma</a:t>
            </a:r>
            <a:r>
              <a:rPr lang="en-GB" sz="2100" dirty="0" smtClean="0"/>
              <a:t> </a:t>
            </a:r>
            <a:r>
              <a:rPr lang="en-GB" sz="2100" dirty="0" err="1" smtClean="0"/>
              <a:t>amostra</a:t>
            </a:r>
            <a:endParaRPr lang="en-GB" sz="2100" dirty="0" smtClean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GB" sz="2100" dirty="0" err="1" smtClean="0"/>
              <a:t>Praticar</a:t>
            </a:r>
            <a:r>
              <a:rPr lang="en-GB" sz="2100" dirty="0" smtClean="0"/>
              <a:t> </a:t>
            </a:r>
            <a:r>
              <a:rPr lang="en-GB" sz="2100" dirty="0"/>
              <a:t>a embalagem de </a:t>
            </a:r>
            <a:r>
              <a:rPr lang="en-GB" sz="2100" dirty="0" err="1" smtClean="0"/>
              <a:t>amostras</a:t>
            </a:r>
            <a:r>
              <a:rPr lang="en-GB" sz="2100" dirty="0" smtClean="0"/>
              <a:t> de </a:t>
            </a:r>
            <a:r>
              <a:rPr lang="en-GB" sz="2100" dirty="0" err="1" smtClean="0"/>
              <a:t>expectoração</a:t>
            </a:r>
            <a:r>
              <a:rPr lang="en-GB" sz="2100" dirty="0" smtClean="0"/>
              <a:t> </a:t>
            </a:r>
            <a:r>
              <a:rPr lang="en-GB" sz="2100" dirty="0" err="1" smtClean="0"/>
              <a:t>para</a:t>
            </a:r>
            <a:r>
              <a:rPr lang="en-GB" sz="2100" dirty="0" smtClean="0"/>
              <a:t> </a:t>
            </a:r>
            <a:r>
              <a:rPr lang="en-GB" sz="2100" dirty="0"/>
              <a:t>referência.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None/>
            </a:pPr>
            <a:endParaRPr lang="pt-PT" sz="21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GB" sz="2100" b="1" dirty="0">
                <a:solidFill>
                  <a:srgbClr val="474B78"/>
                </a:solidFill>
              </a:rPr>
              <a:t>Tempo total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GB" sz="2100" dirty="0"/>
              <a:t>40 minutos.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879480" cy="5454806"/>
          </a:xfrm>
        </p:spPr>
        <p:txBody>
          <a:bodyPr/>
          <a:lstStyle/>
          <a:p>
            <a:pPr marL="0" indent="0" defTabSz="1041632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buNone/>
              <a:defRPr/>
            </a:pPr>
            <a:r>
              <a:rPr lang="en-US" sz="2100" b="1" dirty="0" smtClean="0">
                <a:solidFill>
                  <a:schemeClr val="accent5"/>
                </a:solidFill>
              </a:rPr>
              <a:t>Processo</a:t>
            </a:r>
          </a:p>
          <a:p>
            <a:pPr marL="390017" indent="-390017" defTabSz="1041632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en-US" sz="2000" dirty="0" smtClean="0"/>
              <a:t>Trabalhe em grupos de 4.</a:t>
            </a:r>
          </a:p>
          <a:p>
            <a:pPr marL="390017" indent="-390017" defTabSz="1041632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en-US" sz="2000" dirty="0" smtClean="0"/>
              <a:t>Escolha os papéis: </a:t>
            </a:r>
            <a:r>
              <a:rPr lang="en-US" sz="2000" b="1" dirty="0"/>
              <a:t>profissional de saúde, pessoa com suspeita de TB,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técnico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laboratório</a:t>
            </a:r>
            <a:r>
              <a:rPr lang="en-US" sz="2000" b="1" dirty="0" smtClean="0"/>
              <a:t> </a:t>
            </a:r>
            <a:r>
              <a:rPr lang="en-US" sz="2000" dirty="0" smtClean="0"/>
              <a:t>e </a:t>
            </a:r>
            <a:r>
              <a:rPr lang="en-US" sz="2000" b="1" dirty="0" err="1" smtClean="0"/>
              <a:t>observador</a:t>
            </a:r>
            <a:r>
              <a:rPr lang="en-US" sz="2000" b="1" dirty="0" smtClean="0"/>
              <a:t>.</a:t>
            </a:r>
            <a:endParaRPr lang="pt-PT" sz="2000" kern="0" dirty="0"/>
          </a:p>
          <a:p>
            <a:pPr marL="390017" indent="-390017" defTabSz="1041632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en-US" sz="2000" dirty="0" smtClean="0"/>
              <a:t>O profissional de saúde informa a pessoa com suspeita de TB sobre como </a:t>
            </a:r>
            <a:r>
              <a:rPr lang="en-US" sz="2000" dirty="0" err="1" smtClean="0"/>
              <a:t>produzir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amostra</a:t>
            </a:r>
            <a:r>
              <a:rPr lang="en-US" sz="2000" dirty="0" smtClean="0"/>
              <a:t> e, de seguida, </a:t>
            </a:r>
            <a:r>
              <a:rPr lang="en-US" sz="2000" dirty="0" err="1" smtClean="0"/>
              <a:t>fornece</a:t>
            </a:r>
            <a:r>
              <a:rPr lang="en-US" sz="2000" dirty="0" smtClean="0"/>
              <a:t> a </a:t>
            </a:r>
            <a:r>
              <a:rPr lang="en-US" sz="2000" dirty="0" err="1" smtClean="0"/>
              <a:t>amostra</a:t>
            </a:r>
            <a:r>
              <a:rPr lang="en-US" sz="2000" dirty="0" smtClean="0"/>
              <a:t> ao </a:t>
            </a:r>
            <a:r>
              <a:rPr lang="en-US" sz="2000" dirty="0" err="1" smtClean="0"/>
              <a:t>técnico</a:t>
            </a:r>
            <a:r>
              <a:rPr lang="en-US" sz="2000" dirty="0" smtClean="0"/>
              <a:t> de </a:t>
            </a:r>
            <a:r>
              <a:rPr lang="en-US" sz="2000" dirty="0" err="1" smtClean="0"/>
              <a:t>laboratório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embalagem; o </a:t>
            </a:r>
            <a:r>
              <a:rPr lang="en-US" sz="2000" dirty="0" err="1" smtClean="0"/>
              <a:t>observador</a:t>
            </a:r>
            <a:r>
              <a:rPr lang="en-US" sz="2000" dirty="0" smtClean="0"/>
              <a:t> </a:t>
            </a:r>
            <a:r>
              <a:rPr lang="en-US" sz="2000" kern="0" dirty="0" err="1" smtClean="0"/>
              <a:t>fornece</a:t>
            </a:r>
            <a:r>
              <a:rPr lang="en-US" sz="2000" kern="0" dirty="0" smtClean="0"/>
              <a:t> a </a:t>
            </a:r>
            <a:r>
              <a:rPr lang="en-US" sz="2000" kern="0" dirty="0" err="1" smtClean="0"/>
              <a:t>análise</a:t>
            </a:r>
            <a:r>
              <a:rPr lang="en-US" sz="2000" kern="0" dirty="0" smtClean="0"/>
              <a:t> do </a:t>
            </a:r>
            <a:r>
              <a:rPr lang="en-US" sz="2000" kern="0" dirty="0" err="1" smtClean="0"/>
              <a:t>observado</a:t>
            </a:r>
            <a:r>
              <a:rPr lang="en-US" sz="2000" kern="0" dirty="0" smtClean="0"/>
              <a:t>. </a:t>
            </a:r>
            <a:endParaRPr lang="en-US" sz="2000" dirty="0" smtClean="0"/>
          </a:p>
          <a:p>
            <a:pPr marL="390017" indent="-390017" defTabSz="1041632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en-US" sz="2000" dirty="0" smtClean="0"/>
              <a:t>Troque de papéis e repita o processo até todos terem desempenhado cada </a:t>
            </a:r>
            <a:r>
              <a:rPr lang="en-US" sz="2000" dirty="0" err="1" smtClean="0"/>
              <a:t>papel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uma</a:t>
            </a:r>
            <a:r>
              <a:rPr lang="en-US" sz="2000" dirty="0" smtClean="0"/>
              <a:t> vez.</a:t>
            </a:r>
          </a:p>
          <a:p>
            <a:endParaRPr lang="pt-PT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9739109" cy="1014325"/>
          </a:xfrm>
        </p:spPr>
        <p:txBody>
          <a:bodyPr>
            <a:normAutofit/>
          </a:bodyPr>
          <a:lstStyle/>
          <a:p>
            <a:r>
              <a:rPr lang="en-GB" sz="4400" dirty="0" err="1" smtClean="0"/>
              <a:t>Prática</a:t>
            </a:r>
            <a:r>
              <a:rPr lang="en-GB" sz="4400" noProof="0" dirty="0" smtClean="0"/>
              <a:t>:  Colheita de expectoração</a:t>
            </a:r>
            <a:endParaRPr lang="pt-PT" sz="4400" noProof="0" dirty="0"/>
          </a:p>
        </p:txBody>
      </p:sp>
    </p:spTree>
    <p:extLst>
      <p:ext uri="{BB962C8B-B14F-4D97-AF65-F5344CB8AC3E}">
        <p14:creationId xmlns:p14="http://schemas.microsoft.com/office/powerpoint/2010/main" val="39712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9619774" cy="4878952"/>
          </a:xfrm>
        </p:spPr>
        <p:txBody>
          <a:bodyPr rtlCol="0">
            <a:no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799"/>
              </a:spcAft>
              <a:defRPr/>
            </a:pPr>
            <a:r>
              <a:rPr lang="en-GB" sz="1900" dirty="0"/>
              <a:t>O profissional de saúde seguiu os procedimentos adequados?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en-GB" sz="1900" dirty="0"/>
              <a:t>PREENCHA </a:t>
            </a:r>
            <a:r>
              <a:rPr lang="en-GB" sz="1900" dirty="0" err="1" smtClean="0"/>
              <a:t>uma</a:t>
            </a:r>
            <a:r>
              <a:rPr lang="en-GB" sz="1900" dirty="0" smtClean="0"/>
              <a:t> </a:t>
            </a:r>
            <a:r>
              <a:rPr lang="en-GB" sz="1900" dirty="0" err="1" smtClean="0"/>
              <a:t>requisição</a:t>
            </a:r>
            <a:endParaRPr lang="en-GB" sz="1900" i="1" dirty="0"/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en-GB" sz="1900" dirty="0"/>
              <a:t>ROTULE </a:t>
            </a:r>
            <a:r>
              <a:rPr lang="en-GB" sz="1900" dirty="0" err="1"/>
              <a:t>os</a:t>
            </a:r>
            <a:r>
              <a:rPr lang="en-GB" sz="1900" dirty="0"/>
              <a:t> </a:t>
            </a:r>
            <a:r>
              <a:rPr lang="en-GB" sz="1900" dirty="0" err="1" smtClean="0"/>
              <a:t>escarradores</a:t>
            </a:r>
            <a:endParaRPr lang="en-GB" sz="1900" dirty="0"/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en-GB" sz="1900" dirty="0"/>
              <a:t>EXPLIQUE à pessoa com suspeita de TB </a:t>
            </a:r>
            <a:r>
              <a:rPr lang="en-GB" sz="1900" dirty="0" err="1"/>
              <a:t>como</a:t>
            </a:r>
            <a:r>
              <a:rPr lang="en-GB" sz="1900" dirty="0"/>
              <a:t> </a:t>
            </a:r>
            <a:r>
              <a:rPr lang="en-GB" sz="1900" dirty="0" err="1" smtClean="0"/>
              <a:t>colher</a:t>
            </a:r>
            <a:r>
              <a:rPr lang="en-GB" sz="1900" dirty="0" smtClean="0"/>
              <a:t> </a:t>
            </a:r>
            <a:r>
              <a:rPr lang="en-GB" sz="1900" dirty="0" err="1" smtClean="0"/>
              <a:t>amostra</a:t>
            </a:r>
            <a:r>
              <a:rPr lang="en-GB" sz="1900" dirty="0" smtClean="0"/>
              <a:t> e </a:t>
            </a:r>
            <a:r>
              <a:rPr lang="en-GB" sz="1900" dirty="0"/>
              <a:t>a importância de </a:t>
            </a:r>
            <a:r>
              <a:rPr lang="en-GB" sz="1900" dirty="0" err="1" smtClean="0"/>
              <a:t>uma</a:t>
            </a:r>
            <a:r>
              <a:rPr lang="en-GB" sz="1900" dirty="0" smtClean="0"/>
              <a:t> </a:t>
            </a:r>
            <a:r>
              <a:rPr lang="en-GB" sz="1900" dirty="0" err="1" smtClean="0"/>
              <a:t>amostra</a:t>
            </a:r>
            <a:r>
              <a:rPr lang="en-GB" sz="1900" dirty="0" smtClean="0"/>
              <a:t> </a:t>
            </a:r>
            <a:r>
              <a:rPr lang="en-GB" sz="1900" dirty="0" err="1"/>
              <a:t>devidamente</a:t>
            </a:r>
            <a:r>
              <a:rPr lang="en-GB" sz="1900" dirty="0"/>
              <a:t> </a:t>
            </a:r>
            <a:r>
              <a:rPr lang="en-GB" sz="1900" dirty="0" err="1" smtClean="0"/>
              <a:t>colhida</a:t>
            </a:r>
            <a:endParaRPr lang="en-GB" sz="1900" dirty="0"/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en-GB" sz="1900" dirty="0"/>
              <a:t>PEÇA à </a:t>
            </a:r>
            <a:r>
              <a:rPr lang="en-GB" sz="1900" noProof="0" dirty="0" smtClean="0"/>
              <a:t>pessoa com suspeita de TB para </a:t>
            </a:r>
            <a:r>
              <a:rPr lang="en-GB" sz="1900" dirty="0"/>
              <a:t>produzir uma primeira amostra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en-GB" sz="1900" dirty="0"/>
              <a:t>PEÇA à </a:t>
            </a:r>
            <a:r>
              <a:rPr lang="en-GB" sz="1900" noProof="0" dirty="0" smtClean="0"/>
              <a:t>pessoa com suspeita de TB </a:t>
            </a:r>
            <a:r>
              <a:rPr lang="en-GB" sz="1900" noProof="0" dirty="0" err="1" smtClean="0"/>
              <a:t>para</a:t>
            </a:r>
            <a:r>
              <a:rPr lang="en-GB" sz="1900" noProof="0" dirty="0" smtClean="0"/>
              <a:t> </a:t>
            </a:r>
            <a:r>
              <a:rPr lang="en-GB" sz="1900" dirty="0" err="1" smtClean="0"/>
              <a:t>colher</a:t>
            </a:r>
            <a:r>
              <a:rPr lang="en-GB" sz="1900" dirty="0" smtClean="0"/>
              <a:t> </a:t>
            </a:r>
            <a:r>
              <a:rPr lang="en-GB" sz="1900" dirty="0"/>
              <a:t>uma outra amostra na manhã seguinte e, de seguida, trazê-la para o </a:t>
            </a:r>
            <a:r>
              <a:rPr lang="en-GB" sz="1900" dirty="0" err="1" smtClean="0"/>
              <a:t>laboratório</a:t>
            </a:r>
            <a:r>
              <a:rPr lang="en-GB" sz="1900" dirty="0" smtClean="0"/>
              <a:t> </a:t>
            </a:r>
            <a:br>
              <a:rPr lang="en-GB" sz="1900" dirty="0" smtClean="0"/>
            </a:br>
            <a:r>
              <a:rPr lang="en-GB" sz="1900" dirty="0" smtClean="0"/>
              <a:t>(</a:t>
            </a:r>
            <a:r>
              <a:rPr lang="en-GB" sz="1900" dirty="0"/>
              <a:t>OU modifique o conselho para seguir as orientações de </a:t>
            </a:r>
            <a:r>
              <a:rPr lang="en-GB" sz="1900" dirty="0" smtClean="0"/>
              <a:t>PNCT)</a:t>
            </a:r>
            <a:endParaRPr lang="en-GB" sz="1900" dirty="0"/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en-GB" sz="1900" noProof="0" dirty="0" smtClean="0"/>
              <a:t>EMBALE a amostra de </a:t>
            </a:r>
            <a:r>
              <a:rPr lang="en-GB" sz="1900" noProof="0" dirty="0" err="1" smtClean="0"/>
              <a:t>expectoração</a:t>
            </a:r>
            <a:r>
              <a:rPr lang="en-GB" sz="1900" noProof="0" dirty="0" smtClean="0"/>
              <a:t> correctamente para referência.</a:t>
            </a:r>
            <a:endParaRPr lang="pt-PT" sz="19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GB" sz="1900" dirty="0"/>
              <a:t>A pessoa com suspeita de TB compreendeu as instruções?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GB" sz="1900" dirty="0"/>
              <a:t>O </a:t>
            </a:r>
            <a:r>
              <a:rPr lang="en-GB" sz="1900" dirty="0" err="1" smtClean="0"/>
              <a:t>técnico</a:t>
            </a:r>
            <a:r>
              <a:rPr lang="en-GB" sz="1900" dirty="0" smtClean="0"/>
              <a:t> de </a:t>
            </a:r>
            <a:r>
              <a:rPr lang="en-GB" sz="1900" dirty="0" err="1" smtClean="0"/>
              <a:t>laboratório</a:t>
            </a:r>
            <a:r>
              <a:rPr lang="en-GB" sz="1900" dirty="0" smtClean="0"/>
              <a:t> </a:t>
            </a:r>
            <a:r>
              <a:rPr lang="en-GB" sz="1900" dirty="0"/>
              <a:t>recebeu a embalagem de forma apropriada e realizou os procedimentos administrativos correctamente?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GB" sz="1900" dirty="0"/>
              <a:t>Que sugestões de melhoria </a:t>
            </a:r>
            <a:r>
              <a:rPr lang="en-GB" sz="1900" dirty="0" err="1"/>
              <a:t>notou</a:t>
            </a:r>
            <a:r>
              <a:rPr lang="en-GB" sz="1900" dirty="0"/>
              <a:t> </a:t>
            </a:r>
            <a:r>
              <a:rPr lang="en-GB" sz="1900" dirty="0" smtClean="0"/>
              <a:t>o </a:t>
            </a:r>
            <a:r>
              <a:rPr lang="en-GB" sz="1900" dirty="0" err="1" smtClean="0"/>
              <a:t>observador</a:t>
            </a:r>
            <a:r>
              <a:rPr lang="en-GB" sz="1900" dirty="0" smtClean="0"/>
              <a:t>? </a:t>
            </a:r>
            <a:endParaRPr lang="en-GB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 smtClean="0"/>
              <a:t>Prática</a:t>
            </a:r>
            <a:r>
              <a:rPr lang="en-GB" sz="4400" dirty="0" smtClean="0"/>
              <a:t> </a:t>
            </a:r>
            <a:r>
              <a:rPr lang="en-GB" noProof="0" dirty="0" smtClean="0"/>
              <a:t>: Discussão 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3718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534431" y="1629252"/>
            <a:ext cx="9881986" cy="4439703"/>
          </a:xfrm>
        </p:spPr>
        <p:txBody>
          <a:bodyPr rtlCol="0">
            <a:noAutofit/>
          </a:bodyPr>
          <a:lstStyle/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buNone/>
              <a:defRPr/>
            </a:pPr>
            <a:r>
              <a:rPr lang="en-GB" sz="2400" dirty="0">
                <a:latin typeface="Calibri" panose="020F0502020204030204" pitchFamily="34" charset="0"/>
                <a:cs typeface="Calibri" pitchFamily="34" charset="0"/>
              </a:rPr>
              <a:t>No final deste módulo, conseguirá: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Descrever as especificações dos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escarradores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adequados para a colheita de expectoração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Debater as diferentes estratégias de colheita de expectoração: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imediata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matinal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imediata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imediata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imediata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imediata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única para Xpert MTB/RIF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Descrever e demonstrar a colheita segura e correcta de expectoração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Descrever opções para a colheita, manuseamento e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transporte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amostras</a:t>
            </a:r>
            <a:endParaRPr lang="en-GB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Listar as características de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amostra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expectoração de boa qualidade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Delinear os requisitos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amostra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devidamente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rotulada</a:t>
            </a:r>
            <a:endParaRPr lang="pt-PT" sz="2400" noProof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noProof="0" dirty="0" smtClean="0"/>
              <a:t>Objectivos de aprendizagem</a:t>
            </a:r>
            <a:endParaRPr lang="pt-PT" sz="4400" noProof="0" dirty="0"/>
          </a:p>
        </p:txBody>
      </p:sp>
    </p:spTree>
    <p:extLst>
      <p:ext uri="{BB962C8B-B14F-4D97-AF65-F5344CB8AC3E}">
        <p14:creationId xmlns:p14="http://schemas.microsoft.com/office/powerpoint/2010/main" val="12784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100" dirty="0"/>
              <a:t>Nem todos os recipientes são adequados </a:t>
            </a:r>
            <a:r>
              <a:rPr lang="en-GB" sz="2100" dirty="0" err="1"/>
              <a:t>para</a:t>
            </a:r>
            <a:r>
              <a:rPr lang="en-GB" sz="2100" dirty="0"/>
              <a:t> </a:t>
            </a:r>
            <a:r>
              <a:rPr lang="en-GB" sz="2100" dirty="0" err="1" smtClean="0"/>
              <a:t>colheita</a:t>
            </a:r>
            <a:r>
              <a:rPr lang="en-GB" sz="2100" dirty="0" smtClean="0"/>
              <a:t> </a:t>
            </a:r>
            <a:r>
              <a:rPr lang="en-GB" sz="2100" dirty="0"/>
              <a:t>de </a:t>
            </a:r>
            <a:r>
              <a:rPr lang="en-GB" sz="2100" dirty="0" err="1" smtClean="0"/>
              <a:t>amostras</a:t>
            </a:r>
            <a:r>
              <a:rPr lang="en-GB" sz="2100" dirty="0" smtClean="0"/>
              <a:t>: </a:t>
            </a:r>
            <a:r>
              <a:rPr lang="en-GB" sz="2100" dirty="0"/>
              <a:t>siga as </a:t>
            </a:r>
            <a:r>
              <a:rPr lang="en-GB" sz="2100" dirty="0" err="1"/>
              <a:t>orientações</a:t>
            </a:r>
            <a:r>
              <a:rPr lang="en-GB" sz="2100" dirty="0"/>
              <a:t> </a:t>
            </a:r>
            <a:r>
              <a:rPr lang="en-GB" sz="2100" dirty="0" smtClean="0"/>
              <a:t>do PNCT </a:t>
            </a:r>
            <a:r>
              <a:rPr lang="en-GB" sz="2100" dirty="0"/>
              <a:t>sobre o tamanho ou volume do </a:t>
            </a:r>
            <a:r>
              <a:rPr lang="en-GB" sz="2100" dirty="0" err="1" smtClean="0"/>
              <a:t>escarrador</a:t>
            </a:r>
            <a:r>
              <a:rPr lang="en-GB" sz="2100" dirty="0" smtClean="0"/>
              <a:t> </a:t>
            </a:r>
            <a:r>
              <a:rPr lang="en-GB" sz="2100" dirty="0"/>
              <a:t>a ser utilizado e sobre o material e tipo de tampa.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100" dirty="0"/>
              <a:t>Uma quantidade adequada (1-4 ml) de </a:t>
            </a:r>
            <a:r>
              <a:rPr lang="en-GB" sz="2100" dirty="0" err="1" smtClean="0"/>
              <a:t>expectoração</a:t>
            </a:r>
            <a:r>
              <a:rPr lang="en-GB" sz="2100" dirty="0" smtClean="0"/>
              <a:t> </a:t>
            </a:r>
            <a:r>
              <a:rPr lang="en-GB" sz="2100" dirty="0"/>
              <a:t>de boa </a:t>
            </a:r>
            <a:r>
              <a:rPr lang="en-GB" sz="2100" dirty="0" err="1"/>
              <a:t>qualidade</a:t>
            </a:r>
            <a:r>
              <a:rPr lang="en-GB" sz="2100" dirty="0"/>
              <a:t> </a:t>
            </a:r>
            <a:r>
              <a:rPr lang="en-GB" sz="2100" dirty="0" smtClean="0"/>
              <a:t>(</a:t>
            </a:r>
            <a:r>
              <a:rPr lang="en-GB" sz="2100" dirty="0" err="1" smtClean="0"/>
              <a:t>mucóide</a:t>
            </a:r>
            <a:r>
              <a:rPr lang="en-GB" sz="2100" dirty="0" smtClean="0"/>
              <a:t>, </a:t>
            </a:r>
            <a:r>
              <a:rPr lang="en-GB" sz="2100" dirty="0" err="1" smtClean="0"/>
              <a:t>muco-purulento</a:t>
            </a:r>
            <a:r>
              <a:rPr lang="en-GB" sz="2100" dirty="0" smtClean="0"/>
              <a:t>), </a:t>
            </a:r>
            <a:r>
              <a:rPr lang="en-GB" sz="2100" dirty="0"/>
              <a:t>bem </a:t>
            </a:r>
            <a:r>
              <a:rPr lang="en-GB" sz="2100" dirty="0" err="1"/>
              <a:t>como</a:t>
            </a:r>
            <a:r>
              <a:rPr lang="en-GB" sz="2100" dirty="0"/>
              <a:t> </a:t>
            </a:r>
            <a:r>
              <a:rPr lang="en-GB" sz="2100" dirty="0" err="1" smtClean="0"/>
              <a:t>uma</a:t>
            </a:r>
            <a:r>
              <a:rPr lang="en-GB" sz="2100" dirty="0" smtClean="0"/>
              <a:t> </a:t>
            </a:r>
            <a:r>
              <a:rPr lang="en-GB" sz="2100" dirty="0" err="1" smtClean="0"/>
              <a:t>requisição</a:t>
            </a:r>
            <a:r>
              <a:rPr lang="en-GB" sz="2100" dirty="0" smtClean="0"/>
              <a:t> </a:t>
            </a:r>
            <a:r>
              <a:rPr lang="en-GB" sz="2100" dirty="0" err="1"/>
              <a:t>devidamente</a:t>
            </a:r>
            <a:r>
              <a:rPr lang="en-GB" sz="2100" dirty="0"/>
              <a:t> </a:t>
            </a:r>
            <a:r>
              <a:rPr lang="en-GB" sz="2100" dirty="0" err="1" smtClean="0"/>
              <a:t>preenchida</a:t>
            </a:r>
            <a:r>
              <a:rPr lang="en-GB" sz="2100" dirty="0" smtClean="0"/>
              <a:t> </a:t>
            </a:r>
            <a:r>
              <a:rPr lang="en-GB" sz="2100" dirty="0"/>
              <a:t>e </a:t>
            </a:r>
            <a:r>
              <a:rPr lang="en-GB" sz="2100" dirty="0" err="1" smtClean="0"/>
              <a:t>escarradores</a:t>
            </a:r>
            <a:r>
              <a:rPr lang="en-GB" sz="2100" dirty="0" smtClean="0"/>
              <a:t> </a:t>
            </a:r>
            <a:r>
              <a:rPr lang="en-GB" sz="2100" dirty="0" err="1" smtClean="0"/>
              <a:t>devidamente</a:t>
            </a:r>
            <a:r>
              <a:rPr lang="en-GB" sz="2100" dirty="0" smtClean="0"/>
              <a:t> </a:t>
            </a:r>
            <a:r>
              <a:rPr lang="en-GB" sz="2100" dirty="0"/>
              <a:t>rotulados, são fundamentais para garantir resultados precisos do teste Xpert MTB/RIF.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100" dirty="0"/>
              <a:t>Os </a:t>
            </a:r>
            <a:r>
              <a:rPr lang="en-GB" sz="2100" dirty="0" err="1" smtClean="0"/>
              <a:t>pacientes</a:t>
            </a:r>
            <a:r>
              <a:rPr lang="en-GB" sz="2100" dirty="0" smtClean="0"/>
              <a:t> </a:t>
            </a:r>
            <a:r>
              <a:rPr lang="en-GB" sz="2100" dirty="0"/>
              <a:t>devem ser educados sobre como </a:t>
            </a:r>
            <a:r>
              <a:rPr lang="en-GB" sz="2100" dirty="0" err="1"/>
              <a:t>produzir</a:t>
            </a:r>
            <a:r>
              <a:rPr lang="en-GB" sz="2100" dirty="0"/>
              <a:t> </a:t>
            </a:r>
            <a:r>
              <a:rPr lang="en-GB" sz="2100" dirty="0" err="1" smtClean="0"/>
              <a:t>amostras</a:t>
            </a:r>
            <a:r>
              <a:rPr lang="en-GB" sz="2100" dirty="0" smtClean="0"/>
              <a:t> de </a:t>
            </a:r>
            <a:r>
              <a:rPr lang="en-GB" sz="2100" dirty="0"/>
              <a:t>boa qualidade e a </a:t>
            </a:r>
            <a:r>
              <a:rPr lang="en-GB" sz="2100" dirty="0" err="1" smtClean="0"/>
              <a:t>colheita</a:t>
            </a:r>
            <a:r>
              <a:rPr lang="en-GB" sz="2100" dirty="0" smtClean="0"/>
              <a:t> </a:t>
            </a:r>
            <a:r>
              <a:rPr lang="en-GB" sz="2100" dirty="0"/>
              <a:t>de </a:t>
            </a:r>
            <a:r>
              <a:rPr lang="en-GB" sz="2100" dirty="0" err="1" smtClean="0"/>
              <a:t>expectoração</a:t>
            </a:r>
            <a:r>
              <a:rPr lang="en-GB" sz="2100" dirty="0" smtClean="0"/>
              <a:t> </a:t>
            </a:r>
            <a:r>
              <a:rPr lang="en-GB" sz="2100" dirty="0"/>
              <a:t>deve ser supervisionada.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100" dirty="0"/>
              <a:t>Um sistema de referência com um bom funcionamento (</a:t>
            </a:r>
            <a:r>
              <a:rPr lang="en-GB" sz="2100" dirty="0" err="1"/>
              <a:t>para</a:t>
            </a:r>
            <a:r>
              <a:rPr lang="en-GB" sz="2100" dirty="0"/>
              <a:t> </a:t>
            </a:r>
            <a:r>
              <a:rPr lang="en-GB" sz="2100" dirty="0" err="1" smtClean="0"/>
              <a:t>pacientes</a:t>
            </a:r>
            <a:r>
              <a:rPr lang="en-GB" sz="2100" dirty="0" smtClean="0"/>
              <a:t> </a:t>
            </a:r>
            <a:r>
              <a:rPr lang="en-GB" sz="2100" dirty="0" err="1" smtClean="0"/>
              <a:t>ou</a:t>
            </a:r>
            <a:r>
              <a:rPr lang="en-GB" sz="2100" dirty="0" smtClean="0"/>
              <a:t> </a:t>
            </a:r>
            <a:r>
              <a:rPr lang="en-GB" sz="2100" dirty="0" err="1" smtClean="0"/>
              <a:t>amostras</a:t>
            </a:r>
            <a:r>
              <a:rPr lang="en-GB" sz="2100" dirty="0" smtClean="0"/>
              <a:t>, </a:t>
            </a:r>
            <a:r>
              <a:rPr lang="en-GB" sz="2100" dirty="0"/>
              <a:t>ou ambos) é fundamental para garantir um serviço de diagnóstico de alta qualidade: siga as orientações de segurança específicas de cada país para armazenamento e envio de amostras; deve ser sempre utilizada a embalagem tripla.    </a:t>
            </a:r>
          </a:p>
          <a:p>
            <a:endParaRPr lang="pt-PT" sz="21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noProof="0" dirty="0" smtClean="0"/>
              <a:t>Resumo</a:t>
            </a:r>
            <a:endParaRPr lang="pt-PT" sz="4400" noProof="0" dirty="0"/>
          </a:p>
        </p:txBody>
      </p:sp>
    </p:spTree>
    <p:extLst>
      <p:ext uri="{BB962C8B-B14F-4D97-AF65-F5344CB8AC3E}">
        <p14:creationId xmlns:p14="http://schemas.microsoft.com/office/powerpoint/2010/main" val="10100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sz="2400" dirty="0"/>
              <a:t>Quais são as </a:t>
            </a:r>
            <a:r>
              <a:rPr lang="en-GB" sz="2400" dirty="0" err="1"/>
              <a:t>orientações</a:t>
            </a:r>
            <a:r>
              <a:rPr lang="en-GB" sz="2400" dirty="0"/>
              <a:t> </a:t>
            </a:r>
            <a:r>
              <a:rPr lang="en-GB" sz="2400" dirty="0" smtClean="0"/>
              <a:t>do PNCT </a:t>
            </a:r>
            <a:r>
              <a:rPr lang="en-GB" sz="2400" dirty="0" err="1"/>
              <a:t>para</a:t>
            </a:r>
            <a:r>
              <a:rPr lang="en-GB" sz="2400" dirty="0"/>
              <a:t> </a:t>
            </a:r>
            <a:r>
              <a:rPr lang="en-GB" sz="2400" dirty="0" err="1" smtClean="0"/>
              <a:t>colheita</a:t>
            </a:r>
            <a:r>
              <a:rPr lang="en-GB" sz="2400" dirty="0" smtClean="0"/>
              <a:t> de </a:t>
            </a:r>
            <a:r>
              <a:rPr lang="en-GB" sz="2400" dirty="0" err="1" smtClean="0"/>
              <a:t>amostras</a:t>
            </a:r>
            <a:r>
              <a:rPr lang="en-GB" sz="2400" dirty="0" smtClean="0"/>
              <a:t> de </a:t>
            </a:r>
            <a:r>
              <a:rPr lang="en-GB" sz="2400" dirty="0" err="1" smtClean="0"/>
              <a:t>expectoração</a:t>
            </a:r>
            <a:r>
              <a:rPr lang="en-GB" sz="2400" dirty="0" smtClean="0"/>
              <a:t> </a:t>
            </a:r>
            <a:r>
              <a:rPr lang="en-GB" sz="2400" dirty="0"/>
              <a:t>no seu país?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sz="2400" dirty="0"/>
              <a:t>Por que </a:t>
            </a:r>
            <a:r>
              <a:rPr lang="en-GB" sz="2400" dirty="0" err="1"/>
              <a:t>razão</a:t>
            </a:r>
            <a:r>
              <a:rPr lang="en-GB" sz="2400" dirty="0"/>
              <a:t> </a:t>
            </a:r>
            <a:r>
              <a:rPr lang="en-GB" sz="2400" dirty="0" smtClean="0"/>
              <a:t>a </a:t>
            </a:r>
            <a:r>
              <a:rPr lang="en-GB" sz="2400" dirty="0" err="1" smtClean="0"/>
              <a:t>expectoração</a:t>
            </a:r>
            <a:r>
              <a:rPr lang="en-GB" sz="2400" dirty="0" smtClean="0"/>
              <a:t> </a:t>
            </a:r>
            <a:r>
              <a:rPr lang="en-GB" sz="2400" dirty="0"/>
              <a:t>não deve ser </a:t>
            </a:r>
            <a:r>
              <a:rPr lang="en-GB" sz="2400" dirty="0" err="1" smtClean="0"/>
              <a:t>colhida</a:t>
            </a:r>
            <a:r>
              <a:rPr lang="en-GB" sz="2400" dirty="0" smtClean="0"/>
              <a:t> </a:t>
            </a:r>
            <a:r>
              <a:rPr lang="en-GB" sz="2400" dirty="0" err="1" smtClean="0"/>
              <a:t>dentro</a:t>
            </a:r>
            <a:r>
              <a:rPr lang="en-GB" sz="2400" dirty="0" smtClean="0"/>
              <a:t> do </a:t>
            </a:r>
            <a:r>
              <a:rPr lang="en-GB" sz="2400" dirty="0"/>
              <a:t>laboratório?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sz="2400" dirty="0"/>
              <a:t>Quais são as opções para referência em centros de saúde periféricos que não realizam testes Xpert MTB/RIF?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sz="2400" dirty="0"/>
              <a:t>Quais são as características de </a:t>
            </a:r>
            <a:r>
              <a:rPr lang="en-GB" sz="2400" dirty="0" err="1" smtClean="0"/>
              <a:t>uma</a:t>
            </a:r>
            <a:r>
              <a:rPr lang="en-GB" sz="2400" dirty="0" smtClean="0"/>
              <a:t> </a:t>
            </a:r>
            <a:r>
              <a:rPr lang="en-GB" sz="2400" dirty="0" err="1" smtClean="0"/>
              <a:t>amostras</a:t>
            </a:r>
            <a:r>
              <a:rPr lang="en-GB" sz="2400" dirty="0" smtClean="0"/>
              <a:t> </a:t>
            </a:r>
            <a:r>
              <a:rPr lang="en-GB" sz="2400" dirty="0"/>
              <a:t>de boa qualidade?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sz="2400" dirty="0"/>
              <a:t>De que forma deve um </a:t>
            </a:r>
            <a:r>
              <a:rPr lang="en-GB" sz="2400" dirty="0" err="1" smtClean="0"/>
              <a:t>escarrador</a:t>
            </a:r>
            <a:r>
              <a:rPr lang="en-GB" sz="2400" dirty="0" smtClean="0"/>
              <a:t> </a:t>
            </a:r>
            <a:r>
              <a:rPr lang="en-GB" sz="2400" dirty="0"/>
              <a:t>ser rotulado?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sz="2400" dirty="0"/>
              <a:t>Qual o </a:t>
            </a:r>
            <a:r>
              <a:rPr lang="en-GB" sz="2400" dirty="0" err="1" smtClean="0"/>
              <a:t>insumo</a:t>
            </a:r>
            <a:r>
              <a:rPr lang="en-GB" sz="2400" dirty="0" smtClean="0"/>
              <a:t> </a:t>
            </a:r>
            <a:r>
              <a:rPr lang="en-GB" sz="2400" dirty="0"/>
              <a:t>necessário para a embalagem tripla de amostras de diagnóstico de TB?</a:t>
            </a:r>
          </a:p>
          <a:p>
            <a:endParaRPr lang="pt-PT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err="1" smtClean="0"/>
              <a:t>Questões</a:t>
            </a:r>
            <a:endParaRPr lang="pt-PT" sz="4400" noProof="0" dirty="0"/>
          </a:p>
        </p:txBody>
      </p:sp>
      <p:sp>
        <p:nvSpPr>
          <p:cNvPr id="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20183" y="531540"/>
            <a:ext cx="6854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anchor="ctr"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35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700" y="1512253"/>
            <a:ext cx="10491937" cy="31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63" tIns="52081" rIns="104163" bIns="52081">
            <a:spAutoFit/>
          </a:bodyPr>
          <a:lstStyle/>
          <a:p>
            <a:pPr eaLnBrk="0" hangingPunct="0"/>
            <a:r>
              <a:rPr lang="en-US" b="1" dirty="0" err="1" smtClean="0">
                <a:ea typeface="Calibri" pitchFamily="34" charset="0"/>
                <a:cs typeface="Calibri" pitchFamily="34" charset="0"/>
              </a:rPr>
              <a:t>Agradecimentos</a:t>
            </a:r>
            <a:endParaRPr lang="en-US" b="1" dirty="0"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Pacote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Treinamento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MTB/RIF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foi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um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consórcio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parceiros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do GLI,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incluíndo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FIND, KNCV, US CDC, USAID, TB CARE I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e </a:t>
            </a:r>
            <a:r>
              <a:rPr lang="en-US" dirty="0">
                <a:ea typeface="Calibri" pitchFamily="34" charset="0"/>
                <a:cs typeface="Calibri" pitchFamily="34" charset="0"/>
              </a:rPr>
              <a:t>WHO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, com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financiamento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da USAID. </a:t>
            </a: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Os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módulos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baseiam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em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materiais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originalmente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FIND</a:t>
            </a:r>
            <a:r>
              <a:rPr lang="en-US" dirty="0">
                <a:ea typeface="Calibri" pitchFamily="34" charset="0"/>
                <a:cs typeface="Calibri" pitchFamily="34" charset="0"/>
              </a:rPr>
              <a:t>, KNCV 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Cepheid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spcAft>
                <a:spcPts val="598"/>
              </a:spcAft>
            </a:pPr>
            <a:r>
              <a:rPr lang="en-GB" dirty="0"/>
              <a:t>A </a:t>
            </a:r>
            <a:r>
              <a:rPr lang="en-GB" dirty="0" err="1"/>
              <a:t>tradução</a:t>
            </a:r>
            <a:r>
              <a:rPr lang="en-GB" dirty="0"/>
              <a:t> </a:t>
            </a:r>
            <a:r>
              <a:rPr lang="en-GB" dirty="0" err="1"/>
              <a:t>desse</a:t>
            </a:r>
            <a:r>
              <a:rPr lang="en-GB" dirty="0"/>
              <a:t> material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graças</a:t>
            </a:r>
            <a:r>
              <a:rPr lang="en-GB" dirty="0"/>
              <a:t> à Foundation for Innovative New Diagnostics, com o </a:t>
            </a:r>
            <a:r>
              <a:rPr lang="en-GB" dirty="0" err="1"/>
              <a:t>apoio</a:t>
            </a:r>
            <a:r>
              <a:rPr lang="en-GB" dirty="0"/>
              <a:t> </a:t>
            </a:r>
            <a:r>
              <a:rPr lang="en-GB" dirty="0" err="1"/>
              <a:t>financeiro</a:t>
            </a:r>
            <a:r>
              <a:rPr lang="en-GB" dirty="0"/>
              <a:t> do Plano de </a:t>
            </a:r>
            <a:r>
              <a:rPr lang="en-GB" dirty="0" err="1"/>
              <a:t>Emergência</a:t>
            </a:r>
            <a:r>
              <a:rPr lang="en-GB" dirty="0"/>
              <a:t> do </a:t>
            </a:r>
            <a:r>
              <a:rPr lang="en-GB" dirty="0" err="1"/>
              <a:t>Presidente</a:t>
            </a:r>
            <a:r>
              <a:rPr lang="en-GB" dirty="0"/>
              <a:t> para </a:t>
            </a:r>
            <a:r>
              <a:rPr lang="en-GB" dirty="0" err="1"/>
              <a:t>Auxílio</a:t>
            </a:r>
            <a:r>
              <a:rPr lang="en-GB" dirty="0"/>
              <a:t> a AIDS (PEPFAR) </a:t>
            </a:r>
            <a:r>
              <a:rPr lang="en-GB" dirty="0" err="1"/>
              <a:t>através</a:t>
            </a:r>
            <a:r>
              <a:rPr lang="en-GB" dirty="0"/>
              <a:t> do Centro de </a:t>
            </a:r>
            <a:r>
              <a:rPr lang="en-GB" dirty="0" err="1"/>
              <a:t>Controle</a:t>
            </a:r>
            <a:r>
              <a:rPr lang="en-GB" dirty="0"/>
              <a:t> e </a:t>
            </a:r>
            <a:r>
              <a:rPr lang="en-GB" dirty="0" err="1"/>
              <a:t>Prevenção</a:t>
            </a:r>
            <a:r>
              <a:rPr lang="en-GB" dirty="0"/>
              <a:t> de </a:t>
            </a:r>
            <a:r>
              <a:rPr lang="en-GB" dirty="0" err="1"/>
              <a:t>Doenças</a:t>
            </a:r>
            <a:r>
              <a:rPr lang="en-GB" dirty="0"/>
              <a:t> (CDC) sob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termos</a:t>
            </a:r>
            <a:r>
              <a:rPr lang="en-GB" dirty="0"/>
              <a:t> do </a:t>
            </a:r>
            <a:r>
              <a:rPr lang="en-GB" dirty="0" err="1"/>
              <a:t>Acordo</a:t>
            </a:r>
            <a:r>
              <a:rPr lang="en-GB" dirty="0"/>
              <a:t> </a:t>
            </a:r>
            <a:r>
              <a:rPr lang="en-GB" dirty="0" err="1"/>
              <a:t>Cooperativo</a:t>
            </a:r>
            <a:r>
              <a:rPr lang="en-GB" dirty="0"/>
              <a:t> </a:t>
            </a:r>
            <a:r>
              <a:rPr lang="en-GB" dirty="0" err="1"/>
              <a:t>Número</a:t>
            </a:r>
            <a:r>
              <a:rPr lang="en-GB" dirty="0"/>
              <a:t> U2GPS002746.  </a:t>
            </a:r>
          </a:p>
          <a:p>
            <a:pPr eaLnBrk="0" hangingPunct="0">
              <a:spcAft>
                <a:spcPts val="598"/>
              </a:spcAft>
            </a:pPr>
            <a:endParaRPr lang="en-US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59" y="316072"/>
            <a:ext cx="1870512" cy="13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5653" y="4377764"/>
            <a:ext cx="1905770" cy="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876" y="-144939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4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8041" y="8732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5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205" y="160655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370" y="312579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7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4534" y="464503"/>
            <a:ext cx="306186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8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6699" y="618173"/>
            <a:ext cx="306186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9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70720" y="770097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60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885" y="922021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346" y="4279973"/>
            <a:ext cx="1538348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388" y="4040738"/>
            <a:ext cx="1243296" cy="1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30" descr="http://wid.org/images/other-logos/Horizontal_RGB_600.jpg/image"/>
          <p:cNvPicPr>
            <a:picLocks noChangeAspect="1" noChangeArrowheads="1"/>
          </p:cNvPicPr>
          <p:nvPr/>
        </p:nvPicPr>
        <p:blipFill>
          <a:blip r:embed="rId7" cstate="print"/>
          <a:srcRect l="8969" t="12071" r="6892" b="14481"/>
          <a:stretch>
            <a:fillRect/>
          </a:stretch>
        </p:blipFill>
        <p:spPr bwMode="auto">
          <a:xfrm>
            <a:off x="1" y="4344585"/>
            <a:ext cx="2089480" cy="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278" y="4262511"/>
            <a:ext cx="1820409" cy="8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5049" y="1073944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6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4426" y="4112334"/>
            <a:ext cx="156989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55676"/>
            <a:ext cx="5385951" cy="4439703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noProof="0" dirty="0" err="1" smtClean="0">
                <a:solidFill>
                  <a:srgbClr val="002060"/>
                </a:solidFill>
              </a:rPr>
              <a:t>Escarrador</a:t>
            </a:r>
            <a:r>
              <a:rPr lang="en-GB" noProof="0" dirty="0" smtClean="0">
                <a:solidFill>
                  <a:srgbClr val="002060"/>
                </a:solidFill>
              </a:rPr>
              <a:t> </a:t>
            </a:r>
            <a:r>
              <a:rPr lang="en-GB" noProof="0" dirty="0" err="1" smtClean="0">
                <a:solidFill>
                  <a:srgbClr val="002060"/>
                </a:solidFill>
              </a:rPr>
              <a:t>graduado</a:t>
            </a:r>
            <a:r>
              <a:rPr lang="en-GB" noProof="0" dirty="0" smtClean="0">
                <a:solidFill>
                  <a:srgbClr val="002060"/>
                </a:solidFill>
              </a:rPr>
              <a:t> com </a:t>
            </a:r>
            <a:r>
              <a:rPr lang="en-GB" noProof="0" dirty="0" err="1" smtClean="0">
                <a:solidFill>
                  <a:srgbClr val="002060"/>
                </a:solidFill>
              </a:rPr>
              <a:t>capacidade</a:t>
            </a:r>
            <a:r>
              <a:rPr lang="en-GB" noProof="0" dirty="0" smtClean="0">
                <a:solidFill>
                  <a:srgbClr val="002060"/>
                </a:solidFill>
              </a:rPr>
              <a:t> de 30-50 ml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noProof="0" dirty="0" smtClean="0">
                <a:solidFill>
                  <a:srgbClr val="002060"/>
                </a:solidFill>
              </a:rPr>
              <a:t>Material translúcido ou transparente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noProof="0" dirty="0" smtClean="0">
                <a:solidFill>
                  <a:srgbClr val="002060"/>
                </a:solidFill>
              </a:rPr>
              <a:t>Lados que permitam uma fácil rotulagem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noProof="0" dirty="0" smtClean="0">
                <a:solidFill>
                  <a:srgbClr val="002060"/>
                </a:solidFill>
              </a:rPr>
              <a:t>Material </a:t>
            </a:r>
            <a:r>
              <a:rPr lang="en-GB" dirty="0" err="1" smtClean="0">
                <a:solidFill>
                  <a:srgbClr val="002060"/>
                </a:solidFill>
              </a:rPr>
              <a:t>descartável</a:t>
            </a:r>
            <a:r>
              <a:rPr lang="en-GB" noProof="0" dirty="0" smtClean="0">
                <a:solidFill>
                  <a:srgbClr val="002060"/>
                </a:solidFill>
              </a:rPr>
              <a:t> de utilização única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noProof="0" dirty="0" smtClean="0">
                <a:solidFill>
                  <a:srgbClr val="002060"/>
                </a:solidFill>
              </a:rPr>
              <a:t>Recipientes à prova de fugas com tampa roscada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GB" noProof="0" dirty="0" smtClean="0">
                <a:solidFill>
                  <a:srgbClr val="002060"/>
                </a:solidFill>
              </a:rPr>
              <a:t>Bocal largo</a:t>
            </a:r>
            <a:endParaRPr lang="pt-PT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28562"/>
            <a:ext cx="9619774" cy="1014325"/>
          </a:xfrm>
        </p:spPr>
        <p:txBody>
          <a:bodyPr>
            <a:noAutofit/>
          </a:bodyPr>
          <a:lstStyle/>
          <a:p>
            <a:r>
              <a:rPr lang="en-GB" sz="2800" noProof="0" dirty="0" err="1" smtClean="0"/>
              <a:t>Colheita</a:t>
            </a:r>
            <a:r>
              <a:rPr lang="en-GB" sz="2800" noProof="0" dirty="0" smtClean="0"/>
              <a:t> de </a:t>
            </a:r>
            <a:r>
              <a:rPr lang="en-GB" sz="2800" noProof="0" dirty="0" err="1" smtClean="0"/>
              <a:t>amostra</a:t>
            </a:r>
            <a:r>
              <a:rPr lang="en-GB" sz="2800" noProof="0" dirty="0" smtClean="0"/>
              <a:t> de expectoração: especificações do recipiente</a:t>
            </a:r>
            <a:endParaRPr lang="pt-PT" sz="2800" noProof="0" dirty="0"/>
          </a:p>
        </p:txBody>
      </p:sp>
      <p:grpSp>
        <p:nvGrpSpPr>
          <p:cNvPr id="4" name="Group 1037"/>
          <p:cNvGrpSpPr>
            <a:grpSpLocks/>
          </p:cNvGrpSpPr>
          <p:nvPr/>
        </p:nvGrpSpPr>
        <p:grpSpPr bwMode="auto">
          <a:xfrm>
            <a:off x="5920383" y="1683668"/>
            <a:ext cx="4187624" cy="4032448"/>
            <a:chOff x="2880" y="1035"/>
            <a:chExt cx="2592" cy="2709"/>
          </a:xfrm>
        </p:grpSpPr>
        <p:pic>
          <p:nvPicPr>
            <p:cNvPr id="5" name="Picture 1034" descr="#13 Recipientes de vários países"/>
            <p:cNvPicPr>
              <a:picLocks noChangeAspect="1" noChangeArrowheads="1"/>
            </p:cNvPicPr>
            <p:nvPr/>
          </p:nvPicPr>
          <p:blipFill>
            <a:blip r:embed="rId4" cstate="print"/>
            <a:srcRect l="8664" t="5157" r="13359" b="3438"/>
            <a:stretch>
              <a:fillRect/>
            </a:stretch>
          </p:blipFill>
          <p:spPr bwMode="auto">
            <a:xfrm>
              <a:off x="2880" y="1056"/>
              <a:ext cx="2592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" name="Object 1035"/>
            <p:cNvGraphicFramePr>
              <a:graphicFrameLocks noChangeAspect="1"/>
            </p:cNvGraphicFramePr>
            <p:nvPr/>
          </p:nvGraphicFramePr>
          <p:xfrm>
            <a:off x="4787" y="1035"/>
            <a:ext cx="685" cy="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Photo Editor Photo" r:id="rId5" imgW="4648849" imgH="7621064" progId="">
                    <p:embed/>
                  </p:oleObj>
                </mc:Choice>
                <mc:Fallback>
                  <p:oleObj name="Photo Editor Photo" r:id="rId5" imgW="4648849" imgH="7621064" progId="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" y="1035"/>
                          <a:ext cx="685" cy="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583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311000"/>
          </a:xfrm>
        </p:spPr>
        <p:txBody>
          <a:bodyPr/>
          <a:lstStyle/>
          <a:p>
            <a:pPr algn="ctr">
              <a:buClr>
                <a:srgbClr val="FFFF00"/>
              </a:buClr>
              <a:buNone/>
              <a:tabLst>
                <a:tab pos="3196239" algn="l"/>
              </a:tabLst>
            </a:pPr>
            <a:r>
              <a:rPr lang="en-GB" sz="3600" b="1" dirty="0" err="1" smtClean="0"/>
              <a:t>Imediata-Matinal-Imediata</a:t>
            </a:r>
            <a:r>
              <a:rPr dirty="0" smtClean="0"/>
              <a:t>  </a:t>
            </a:r>
          </a:p>
          <a:p>
            <a:pPr algn="ctr">
              <a:buClr>
                <a:srgbClr val="FFFF00"/>
              </a:buClr>
              <a:buNone/>
              <a:tabLst>
                <a:tab pos="3196239" algn="l"/>
              </a:tabLst>
            </a:pPr>
            <a:r>
              <a:rPr lang="en-US" dirty="0" smtClean="0"/>
              <a:t>	</a:t>
            </a:r>
            <a:r>
              <a:rPr lang="en-GB" sz="3200" dirty="0"/>
              <a:t> A OMS e </a:t>
            </a:r>
            <a:r>
              <a:rPr lang="en-GB" sz="3200" dirty="0" smtClean="0"/>
              <a:t>The Union </a:t>
            </a:r>
            <a:r>
              <a:rPr lang="en-GB" sz="3200" dirty="0" err="1" smtClean="0"/>
              <a:t>recomendam</a:t>
            </a:r>
            <a:r>
              <a:rPr lang="en-GB" sz="3200" dirty="0" smtClean="0"/>
              <a:t> </a:t>
            </a:r>
            <a:r>
              <a:rPr lang="en-GB" sz="3200" dirty="0"/>
              <a:t>este prazo:</a:t>
            </a:r>
          </a:p>
          <a:p>
            <a:pPr algn="ctr">
              <a:buClr>
                <a:srgbClr val="FFFF00"/>
              </a:buClr>
              <a:buNone/>
              <a:tabLst>
                <a:tab pos="3196239" algn="l"/>
              </a:tabLst>
            </a:pPr>
            <a:endParaRPr lang="pt-PT" sz="2400" dirty="0"/>
          </a:p>
          <a:p>
            <a:pPr>
              <a:tabLst>
                <a:tab pos="3196239" algn="l"/>
              </a:tabLst>
            </a:pPr>
            <a:r>
              <a:rPr lang="en-GB" dirty="0" err="1" smtClean="0">
                <a:solidFill>
                  <a:srgbClr val="002060"/>
                </a:solidFill>
              </a:rPr>
              <a:t>Imediata</a:t>
            </a:r>
            <a:r>
              <a:rPr lang="en-US" noProof="0" dirty="0" smtClean="0">
                <a:solidFill>
                  <a:srgbClr val="002060"/>
                </a:solidFill>
              </a:rPr>
              <a:t>	</a:t>
            </a:r>
            <a:r>
              <a:rPr lang="en-GB" sz="2400" dirty="0" smtClean="0">
                <a:solidFill>
                  <a:srgbClr val="002060"/>
                </a:solidFill>
              </a:rPr>
              <a:t>No </a:t>
            </a:r>
            <a:r>
              <a:rPr lang="en-GB" sz="2400" dirty="0" err="1" smtClean="0">
                <a:solidFill>
                  <a:srgbClr val="002060"/>
                </a:solidFill>
              </a:rPr>
              <a:t>laboratório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– durante a visita inicial</a:t>
            </a:r>
          </a:p>
          <a:p>
            <a:pPr>
              <a:tabLst>
                <a:tab pos="3196239" algn="l"/>
              </a:tabLst>
            </a:pPr>
            <a:r>
              <a:rPr lang="en-GB" noProof="0" dirty="0" smtClean="0">
                <a:solidFill>
                  <a:srgbClr val="002060"/>
                </a:solidFill>
              </a:rPr>
              <a:t>De manhã cedo</a:t>
            </a:r>
            <a:r>
              <a:rPr lang="en-US" noProof="0" dirty="0" smtClean="0">
                <a:solidFill>
                  <a:srgbClr val="002060"/>
                </a:solidFill>
              </a:rPr>
              <a:t>	</a:t>
            </a:r>
            <a:r>
              <a:rPr lang="en-GB" sz="2400" dirty="0">
                <a:solidFill>
                  <a:srgbClr val="002060"/>
                </a:solidFill>
              </a:rPr>
              <a:t>Em casa – primeiro escarro produzido de </a:t>
            </a:r>
            <a:r>
              <a:rPr lang="en-GB" sz="2400" dirty="0" err="1" smtClean="0">
                <a:solidFill>
                  <a:srgbClr val="002060"/>
                </a:solidFill>
              </a:rPr>
              <a:t>matinal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GB" sz="2400" dirty="0">
                <a:solidFill>
                  <a:srgbClr val="002060"/>
                </a:solidFill>
              </a:rPr>
              <a:t>no dia da segunda visita à clínica</a:t>
            </a: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GB" sz="2400" dirty="0">
                <a:solidFill>
                  <a:srgbClr val="002060"/>
                </a:solidFill>
              </a:rPr>
              <a:t>(idealmente, o dia após a visita inicial) </a:t>
            </a:r>
          </a:p>
          <a:p>
            <a:pPr>
              <a:tabLst>
                <a:tab pos="3196239" algn="l"/>
              </a:tabLst>
            </a:pPr>
            <a:r>
              <a:rPr lang="en-GB" noProof="0" dirty="0" err="1" smtClean="0">
                <a:solidFill>
                  <a:srgbClr val="002060"/>
                </a:solidFill>
              </a:rPr>
              <a:t>Imediata</a:t>
            </a:r>
            <a:r>
              <a:rPr lang="en-US" sz="2400" dirty="0" smtClean="0"/>
              <a:t>	</a:t>
            </a:r>
            <a:r>
              <a:rPr lang="en-GB" sz="2400" dirty="0" smtClean="0">
                <a:solidFill>
                  <a:srgbClr val="002060"/>
                </a:solidFill>
              </a:rPr>
              <a:t> No </a:t>
            </a:r>
            <a:r>
              <a:rPr lang="en-GB" sz="2400" dirty="0" err="1" smtClean="0">
                <a:solidFill>
                  <a:srgbClr val="002060"/>
                </a:solidFill>
              </a:rPr>
              <a:t>laboratório</a:t>
            </a:r>
            <a:r>
              <a:rPr lang="en-GB" sz="2400" dirty="0" smtClean="0">
                <a:solidFill>
                  <a:srgbClr val="002060"/>
                </a:solidFill>
              </a:rPr>
              <a:t> – </a:t>
            </a:r>
            <a:r>
              <a:rPr lang="en-GB" sz="2400" dirty="0" err="1">
                <a:solidFill>
                  <a:srgbClr val="002060"/>
                </a:solidFill>
              </a:rPr>
              <a:t>escarro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adicional</a:t>
            </a:r>
            <a:endParaRPr lang="en-GB" sz="2400" dirty="0">
              <a:solidFill>
                <a:srgbClr val="002060"/>
              </a:solidFill>
            </a:endParaRPr>
          </a:p>
          <a:p>
            <a:pPr>
              <a:buNone/>
              <a:tabLst>
                <a:tab pos="3196239" algn="l"/>
              </a:tabLst>
            </a:pPr>
            <a:r>
              <a:rPr lang="en-GB" sz="2400" dirty="0" smtClean="0">
                <a:solidFill>
                  <a:srgbClr val="002060"/>
                </a:solidFill>
              </a:rPr>
              <a:t>                                 </a:t>
            </a:r>
            <a:r>
              <a:rPr lang="en-GB" sz="2400" dirty="0" err="1" smtClean="0">
                <a:solidFill>
                  <a:srgbClr val="002060"/>
                </a:solidFill>
              </a:rPr>
              <a:t>recolhido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da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segunda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visita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</a:p>
          <a:p>
            <a:pPr lvl="1">
              <a:buNone/>
            </a:pPr>
            <a:endParaRPr lang="pt-PT" noProof="0" dirty="0" smtClean="0">
              <a:latin typeface="Calibri" pitchFamily="34" charset="0"/>
            </a:endParaRPr>
          </a:p>
          <a:p>
            <a:endParaRPr lang="pt-PT" noProof="0" dirty="0" smtClean="0">
              <a:latin typeface="Calibri" pitchFamily="34" charset="0"/>
            </a:endParaRP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>
          <a:xfrm>
            <a:off x="415096" y="302102"/>
            <a:ext cx="10273541" cy="1014325"/>
          </a:xfrm>
        </p:spPr>
        <p:txBody>
          <a:bodyPr>
            <a:noAutofit/>
          </a:bodyPr>
          <a:lstStyle/>
          <a:p>
            <a:pPr eaLnBrk="1" hangingPunct="1">
              <a:lnSpc>
                <a:spcPts val="3900"/>
              </a:lnSpc>
              <a:defRPr/>
            </a:pPr>
            <a:r>
              <a:rPr lang="en-GB" sz="3900" noProof="0" dirty="0" smtClean="0"/>
              <a:t>Colheita de </a:t>
            </a:r>
            <a:r>
              <a:rPr lang="en-GB" sz="3900" dirty="0" err="1" smtClean="0"/>
              <a:t>amostra</a:t>
            </a:r>
            <a:r>
              <a:rPr lang="en-GB" sz="3900" dirty="0" smtClean="0"/>
              <a:t> </a:t>
            </a:r>
            <a:r>
              <a:rPr lang="en-GB" sz="3900" noProof="0" dirty="0" smtClean="0"/>
              <a:t>de </a:t>
            </a:r>
            <a:r>
              <a:rPr lang="en-GB" sz="3900" noProof="0" dirty="0" err="1" smtClean="0"/>
              <a:t>expectoração</a:t>
            </a:r>
            <a:r>
              <a:rPr lang="en-GB" sz="3900" noProof="0" dirty="0" smtClean="0"/>
              <a:t>: </a:t>
            </a:r>
            <a:r>
              <a:rPr lang="en-GB" sz="3900" noProof="0" dirty="0" err="1" smtClean="0"/>
              <a:t>horário</a:t>
            </a:r>
            <a:endParaRPr lang="pt-PT" sz="3900" noProof="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Papyrus"/>
          <p:cNvSpPr>
            <a:spLocks noGrp="1" noChangeArrowheads="1"/>
          </p:cNvSpPr>
          <p:nvPr>
            <p:ph sz="half" idx="1"/>
          </p:nvPr>
        </p:nvSpPr>
        <p:spPr>
          <a:ln w="28575"/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33CC33"/>
              </a:buClr>
              <a:buFontTx/>
              <a:buNone/>
              <a:defRPr/>
            </a:pPr>
            <a:r>
              <a:rPr lang="en-GB" sz="3200" b="1" dirty="0">
                <a:solidFill>
                  <a:srgbClr val="474B78"/>
                </a:solidFill>
              </a:rPr>
              <a:t>Vantagens</a:t>
            </a:r>
            <a:r>
              <a:rPr dirty="0" smtClean="0"/>
              <a:t> </a:t>
            </a:r>
            <a:r>
              <a:rPr lang="en-US" dirty="0" smtClean="0"/>
              <a:t>	</a:t>
            </a:r>
          </a:p>
          <a:p>
            <a:pPr algn="just" eaLnBrk="1" hangingPunct="1">
              <a:lnSpc>
                <a:spcPct val="95000"/>
              </a:lnSpc>
              <a:defRPr/>
            </a:pPr>
            <a:r>
              <a:rPr lang="en-GB" sz="2400" noProof="0" dirty="0" smtClean="0"/>
              <a:t>Está </a:t>
            </a:r>
            <a:r>
              <a:rPr lang="en-GB" sz="2400" noProof="0" dirty="0" err="1" smtClean="0"/>
              <a:t>disponível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uma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amostra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imediata</a:t>
            </a:r>
            <a:r>
              <a:rPr lang="en-GB" sz="2400" noProof="0" dirty="0" smtClean="0"/>
              <a:t> caso o doente não regresse com a </a:t>
            </a:r>
            <a:r>
              <a:rPr lang="en-GB" sz="2400" noProof="0" dirty="0" err="1" smtClean="0"/>
              <a:t>amostra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matinal</a:t>
            </a:r>
            <a:r>
              <a:rPr lang="en-GB" sz="2400" noProof="0" dirty="0" smtClean="0"/>
              <a:t>.</a:t>
            </a:r>
            <a:endParaRPr lang="pt-PT" sz="2400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fontAlgn="auto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33CC33"/>
              </a:buClr>
              <a:buNone/>
              <a:defRPr/>
            </a:pPr>
            <a:r>
              <a:rPr lang="en-GB" b="1" dirty="0" smtClean="0">
                <a:solidFill>
                  <a:srgbClr val="474B78"/>
                </a:solidFill>
              </a:rPr>
              <a:t>Desvantagens</a:t>
            </a:r>
            <a:r>
              <a:rPr dirty="0" smtClean="0"/>
              <a:t> </a:t>
            </a:r>
            <a:r>
              <a:rPr lang="en-US" dirty="0" smtClean="0"/>
              <a:t>	</a:t>
            </a:r>
          </a:p>
          <a:p>
            <a:r>
              <a:rPr lang="en-US" sz="2400" dirty="0" smtClean="0"/>
              <a:t>Requer duas </a:t>
            </a:r>
            <a:r>
              <a:rPr lang="en-US" sz="2400" dirty="0" err="1" smtClean="0"/>
              <a:t>visitas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laboratório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O diagnóstico demora pelo menos 2-3 dias.</a:t>
            </a:r>
          </a:p>
          <a:p>
            <a:r>
              <a:rPr lang="en-US" sz="2400" dirty="0"/>
              <a:t>Aumenta o volume de trabalho.</a:t>
            </a:r>
          </a:p>
          <a:p>
            <a:r>
              <a:rPr lang="en-US" sz="2400" dirty="0"/>
              <a:t>Existe um alto risco de perder um caso se apenas for </a:t>
            </a:r>
            <a:r>
              <a:rPr lang="en-US" sz="2400" dirty="0" err="1"/>
              <a:t>recebido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primeira</a:t>
            </a:r>
            <a:r>
              <a:rPr lang="en-US" sz="2400" dirty="0" smtClean="0"/>
              <a:t> </a:t>
            </a:r>
            <a:r>
              <a:rPr lang="en-US" sz="2400" dirty="0" err="1" smtClean="0"/>
              <a:t>amostra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739109" cy="1014325"/>
          </a:xfrm>
        </p:spPr>
        <p:txBody>
          <a:bodyPr>
            <a:noAutofit/>
          </a:bodyPr>
          <a:lstStyle/>
          <a:p>
            <a:pPr>
              <a:lnSpc>
                <a:spcPts val="3900"/>
              </a:lnSpc>
            </a:pPr>
            <a:r>
              <a:rPr lang="en-GB" sz="3200" noProof="0" dirty="0" smtClean="0"/>
              <a:t>Estratégias de recolha: </a:t>
            </a:r>
            <a:r>
              <a:rPr lang="en-GB" sz="3200" noProof="0" dirty="0" err="1" smtClean="0"/>
              <a:t>imediata-matinal-imediata</a:t>
            </a:r>
            <a:endParaRPr lang="pt-PT" sz="3200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4806944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noProof="0" dirty="0" smtClean="0"/>
              <a:t>A política da OMS sobre a detecção de casos por microscopia foi revista em 2007: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noProof="0" dirty="0" smtClean="0"/>
              <a:t>O número recomendado de </a:t>
            </a:r>
            <a:r>
              <a:rPr lang="en-GB" sz="2400" dirty="0" err="1" smtClean="0"/>
              <a:t>amostra</a:t>
            </a:r>
            <a:r>
              <a:rPr lang="en-GB" sz="2400" noProof="0" dirty="0" smtClean="0"/>
              <a:t>s </a:t>
            </a:r>
            <a:r>
              <a:rPr lang="en-GB" sz="2400" noProof="0" dirty="0" err="1" smtClean="0"/>
              <a:t>examinadas</a:t>
            </a:r>
            <a:r>
              <a:rPr lang="en-GB" sz="2400" noProof="0" dirty="0" smtClean="0"/>
              <a:t> foi </a:t>
            </a:r>
            <a:r>
              <a:rPr lang="en-GB" sz="2400" b="1" noProof="0" dirty="0" smtClean="0"/>
              <a:t>reduzido</a:t>
            </a:r>
            <a:r>
              <a:rPr sz="2400" dirty="0" smtClean="0"/>
              <a:t> </a:t>
            </a:r>
            <a:r>
              <a:rPr lang="en-GB" sz="2400" b="1" noProof="0" dirty="0" smtClean="0"/>
              <a:t>de três para dois </a:t>
            </a:r>
            <a:r>
              <a:rPr lang="en-GB" sz="2400" noProof="0" dirty="0" smtClean="0"/>
              <a:t>em países com </a:t>
            </a:r>
            <a:r>
              <a:rPr lang="en-GB" sz="2400" b="1" noProof="0" dirty="0" smtClean="0"/>
              <a:t>procedimentos de garantia externa da qualidade (GEQ) </a:t>
            </a:r>
            <a:r>
              <a:rPr lang="en-GB" sz="2400" b="1" noProof="0" dirty="0" err="1" smtClean="0"/>
              <a:t>em</a:t>
            </a:r>
            <a:r>
              <a:rPr lang="en-GB" sz="2400" b="1" noProof="0" dirty="0" smtClean="0"/>
              <a:t> </a:t>
            </a:r>
            <a:r>
              <a:rPr lang="en-GB" sz="2400" b="1" noProof="0" dirty="0" err="1" smtClean="0"/>
              <a:t>microscopia</a:t>
            </a:r>
            <a:r>
              <a:rPr lang="en-GB" sz="2400" b="1" noProof="0" dirty="0" smtClean="0"/>
              <a:t> </a:t>
            </a:r>
            <a:r>
              <a:rPr lang="en-GB" sz="2400" b="1" dirty="0" err="1" smtClean="0"/>
              <a:t>apropriados</a:t>
            </a:r>
            <a:r>
              <a:rPr lang="en-GB" sz="2400" b="1" dirty="0" smtClean="0"/>
              <a:t> e </a:t>
            </a:r>
            <a:r>
              <a:rPr lang="en-GB" sz="2400" b="1" dirty="0" err="1" smtClean="0"/>
              <a:t>documentados</a:t>
            </a:r>
            <a:r>
              <a:rPr lang="en-GB" sz="2400" b="1" dirty="0" smtClean="0"/>
              <a:t> </a:t>
            </a:r>
            <a:endParaRPr lang="en-GB" sz="2400" b="1" noProof="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noProof="0" dirty="0" smtClean="0"/>
              <a:t>Nestas instalações, a definição de caso foi também revista  </a:t>
            </a:r>
            <a:r>
              <a:rPr lang="en-GB" sz="2400" noProof="0" dirty="0" err="1" smtClean="0"/>
              <a:t>para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uma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baciloscopia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positiva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para</a:t>
            </a:r>
            <a:r>
              <a:rPr lang="en-GB" sz="2400" noProof="0" dirty="0" smtClean="0"/>
              <a:t> BAAR, definido como um ou mais </a:t>
            </a:r>
            <a:r>
              <a:rPr lang="en-GB" sz="2400" noProof="0" dirty="0" err="1" smtClean="0"/>
              <a:t>bacilos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ácido-álcool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resistentes</a:t>
            </a:r>
            <a:r>
              <a:rPr lang="en-GB" sz="2400" noProof="0" dirty="0" smtClean="0"/>
              <a:t> em pelo menos 100 campos microscópicos</a:t>
            </a:r>
            <a:endParaRPr lang="pt-PT" sz="2400" b="1" noProof="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noProof="0" dirty="0" smtClean="0"/>
              <a:t>Se não estiver disponível a devida garantia de qualidade, devem ser </a:t>
            </a:r>
            <a:r>
              <a:rPr lang="en-GB" sz="2400" noProof="0" dirty="0" err="1" smtClean="0"/>
              <a:t>examinadas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três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amostras</a:t>
            </a:r>
            <a:r>
              <a:rPr lang="en-GB" sz="2400" noProof="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900"/>
              </a:lnSpc>
            </a:pPr>
            <a:r>
              <a:rPr lang="en-GB" sz="3300" noProof="0" dirty="0" smtClean="0"/>
              <a:t>Estratégias de recolha: </a:t>
            </a:r>
            <a:r>
              <a:rPr lang="en-GB" sz="3300" noProof="0" dirty="0" err="1" smtClean="0"/>
              <a:t>Política</a:t>
            </a:r>
            <a:r>
              <a:rPr lang="en-GB" sz="3300" noProof="0" dirty="0" smtClean="0"/>
              <a:t> revista da OMS</a:t>
            </a:r>
            <a:endParaRPr lang="pt-PT" sz="3300" noProof="0" dirty="0"/>
          </a:p>
        </p:txBody>
      </p:sp>
    </p:spTree>
    <p:extLst>
      <p:ext uri="{BB962C8B-B14F-4D97-AF65-F5344CB8AC3E}">
        <p14:creationId xmlns:p14="http://schemas.microsoft.com/office/powerpoint/2010/main" val="22078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4806944"/>
          </a:xfrm>
        </p:spPr>
        <p:txBody>
          <a:bodyPr/>
          <a:lstStyle/>
          <a:p>
            <a:pPr eaLnBrk="1" hangingPunct="1"/>
            <a:r>
              <a:rPr lang="en-GB" noProof="0" dirty="0" smtClean="0"/>
              <a:t>Uma microscopia de boa qualidade de </a:t>
            </a:r>
            <a:r>
              <a:rPr lang="en-GB" noProof="0" dirty="0" err="1" smtClean="0"/>
              <a:t>duas</a:t>
            </a:r>
            <a:r>
              <a:rPr lang="en-GB" noProof="0" dirty="0" smtClean="0"/>
              <a:t> </a:t>
            </a:r>
            <a:r>
              <a:rPr lang="en-GB" noProof="0" dirty="0" err="1" smtClean="0"/>
              <a:t>amostras</a:t>
            </a:r>
            <a:r>
              <a:rPr lang="en-GB" noProof="0" dirty="0" smtClean="0"/>
              <a:t> </a:t>
            </a:r>
            <a:r>
              <a:rPr lang="en-GB" noProof="0" dirty="0" err="1" smtClean="0"/>
              <a:t>consecutivas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escarro</a:t>
            </a:r>
            <a:r>
              <a:rPr lang="en-GB" noProof="0" dirty="0" smtClean="0"/>
              <a:t> (</a:t>
            </a:r>
            <a:r>
              <a:rPr lang="en-GB" noProof="0" dirty="0" err="1" smtClean="0"/>
              <a:t>imediata-imediata</a:t>
            </a:r>
            <a:r>
              <a:rPr lang="en-GB" noProof="0" dirty="0" smtClean="0"/>
              <a:t>) </a:t>
            </a:r>
            <a:r>
              <a:rPr dirty="0" err="1" smtClean="0"/>
              <a:t>identifica</a:t>
            </a:r>
            <a:r>
              <a:rPr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95–98% </a:t>
            </a:r>
            <a:r>
              <a:rPr lang="it-IT" dirty="0" smtClean="0"/>
              <a:t> </a:t>
            </a:r>
            <a:r>
              <a:rPr lang="en-GB" noProof="0" dirty="0" smtClean="0"/>
              <a:t>de doentes com TB e </a:t>
            </a:r>
            <a:r>
              <a:rPr lang="en-GB" dirty="0" err="1" smtClean="0"/>
              <a:t>baciloscopia</a:t>
            </a:r>
            <a:r>
              <a:rPr lang="en-GB" noProof="0" dirty="0" smtClean="0"/>
              <a:t> </a:t>
            </a:r>
            <a:r>
              <a:rPr lang="en-GB" noProof="0" dirty="0" err="1" smtClean="0"/>
              <a:t>positiva</a:t>
            </a:r>
            <a:r>
              <a:rPr lang="en-GB" noProof="0" dirty="0" smtClean="0"/>
              <a:t>.</a:t>
            </a:r>
          </a:p>
          <a:p>
            <a:pPr eaLnBrk="1" hangingPunct="1"/>
            <a:r>
              <a:rPr lang="en-GB" noProof="0" dirty="0" err="1" smtClean="0"/>
              <a:t>Vantagens</a:t>
            </a:r>
            <a:r>
              <a:rPr lang="en-GB" noProof="0" dirty="0" smtClean="0"/>
              <a:t> :</a:t>
            </a:r>
          </a:p>
          <a:p>
            <a:pPr lvl="1" eaLnBrk="1" hangingPunct="1"/>
            <a:r>
              <a:rPr lang="en-GB" sz="2500" noProof="0" dirty="0" smtClean="0">
                <a:solidFill>
                  <a:srgbClr val="00194C"/>
                </a:solidFill>
              </a:rPr>
              <a:t>Reduz em grande medida o volume de trabalho dos laboratórios</a:t>
            </a:r>
          </a:p>
          <a:p>
            <a:pPr lvl="1" eaLnBrk="1" hangingPunct="1"/>
            <a:r>
              <a:rPr lang="en-GB" sz="2500" noProof="0" dirty="0" smtClean="0">
                <a:solidFill>
                  <a:srgbClr val="00194C"/>
                </a:solidFill>
              </a:rPr>
              <a:t>Tem o potencial de oferecer diagnósticos no mesmo dia</a:t>
            </a:r>
          </a:p>
          <a:p>
            <a:pPr lvl="1" eaLnBrk="1" hangingPunct="1"/>
            <a:r>
              <a:rPr lang="en-GB" sz="2500" noProof="0" dirty="0" smtClean="0">
                <a:solidFill>
                  <a:srgbClr val="00194C"/>
                </a:solidFill>
              </a:rPr>
              <a:t>É melhor </a:t>
            </a:r>
            <a:r>
              <a:rPr lang="en-GB" sz="2500" noProof="0" dirty="0" err="1" smtClean="0">
                <a:solidFill>
                  <a:srgbClr val="00194C"/>
                </a:solidFill>
              </a:rPr>
              <a:t>para</a:t>
            </a:r>
            <a:r>
              <a:rPr lang="en-GB" sz="2500" noProof="0" dirty="0" smtClean="0">
                <a:solidFill>
                  <a:srgbClr val="00194C"/>
                </a:solidFill>
              </a:rPr>
              <a:t> </a:t>
            </a:r>
            <a:r>
              <a:rPr lang="en-GB" sz="2500" noProof="0" dirty="0" err="1" smtClean="0">
                <a:solidFill>
                  <a:srgbClr val="00194C"/>
                </a:solidFill>
              </a:rPr>
              <a:t>os</a:t>
            </a:r>
            <a:r>
              <a:rPr lang="en-GB" sz="2500" noProof="0" dirty="0" smtClean="0">
                <a:solidFill>
                  <a:srgbClr val="00194C"/>
                </a:solidFill>
              </a:rPr>
              <a:t> </a:t>
            </a:r>
            <a:r>
              <a:rPr lang="en-GB" sz="2500" noProof="0" dirty="0" err="1" smtClean="0">
                <a:solidFill>
                  <a:srgbClr val="00194C"/>
                </a:solidFill>
              </a:rPr>
              <a:t>doentes</a:t>
            </a:r>
            <a:r>
              <a:rPr lang="en-GB" sz="2500" noProof="0" dirty="0" smtClean="0">
                <a:solidFill>
                  <a:srgbClr val="00194C"/>
                </a:solidFill>
              </a:rPr>
              <a:t>, pois reduz o número de visitas e mantém a sensibilidade.</a:t>
            </a:r>
          </a:p>
          <a:p>
            <a:pPr eaLnBrk="1" hangingPunct="1"/>
            <a:r>
              <a:rPr lang="en-GB" noProof="0" dirty="0" smtClean="0"/>
              <a:t>Desvantagens:</a:t>
            </a:r>
          </a:p>
          <a:p>
            <a:pPr lvl="1" eaLnBrk="1" hangingPunct="1"/>
            <a:r>
              <a:rPr lang="en-GB" sz="2500" noProof="0" dirty="0" smtClean="0">
                <a:solidFill>
                  <a:srgbClr val="00194C"/>
                </a:solidFill>
              </a:rPr>
              <a:t>Perda muito pequena do número de casos detectados.</a:t>
            </a:r>
            <a:endParaRPr lang="pt-PT" sz="2500" noProof="0" dirty="0">
              <a:solidFill>
                <a:srgbClr val="00194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739109" cy="1014325"/>
          </a:xfrm>
        </p:spPr>
        <p:txBody>
          <a:bodyPr>
            <a:noAutofit/>
          </a:bodyPr>
          <a:lstStyle/>
          <a:p>
            <a:pPr>
              <a:lnSpc>
                <a:spcPts val="3900"/>
              </a:lnSpc>
            </a:pPr>
            <a:r>
              <a:rPr lang="en-GB" sz="3600" noProof="0" dirty="0" smtClean="0"/>
              <a:t>Estratégia no mesmo dia: </a:t>
            </a:r>
            <a:r>
              <a:rPr lang="en-GB" sz="3600" dirty="0" err="1" smtClean="0"/>
              <a:t>imediata-imediata</a:t>
            </a:r>
            <a:endParaRPr lang="pt-PT" sz="3600" noProof="0" dirty="0"/>
          </a:p>
        </p:txBody>
      </p:sp>
    </p:spTree>
    <p:extLst>
      <p:ext uri="{BB962C8B-B14F-4D97-AF65-F5344CB8AC3E}">
        <p14:creationId xmlns:p14="http://schemas.microsoft.com/office/powerpoint/2010/main" val="7926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238992"/>
          </a:xfrm>
        </p:spPr>
        <p:txBody>
          <a:bodyPr rtlCol="0">
            <a:noAutofit/>
          </a:bodyPr>
          <a:lstStyle/>
          <a:p>
            <a:pPr>
              <a:spcBef>
                <a:spcPts val="599"/>
              </a:spcBef>
              <a:defRPr/>
            </a:pPr>
            <a:r>
              <a:rPr lang="en-GB" sz="2100" noProof="0" dirty="0" smtClean="0"/>
              <a:t>Siga as </a:t>
            </a:r>
            <a:r>
              <a:rPr lang="en-GB" sz="2100" noProof="0" dirty="0" err="1" smtClean="0"/>
              <a:t>orientações</a:t>
            </a:r>
            <a:r>
              <a:rPr lang="en-GB" sz="2100" noProof="0" dirty="0" smtClean="0"/>
              <a:t> do </a:t>
            </a:r>
            <a:r>
              <a:rPr lang="en-GB" sz="2100" dirty="0" smtClean="0"/>
              <a:t>PNCT</a:t>
            </a:r>
            <a:r>
              <a:rPr lang="en-GB" sz="2100" noProof="0" dirty="0" smtClean="0"/>
              <a:t> sobre a </a:t>
            </a:r>
            <a:r>
              <a:rPr lang="en-GB" sz="2100" noProof="0" dirty="0" err="1" smtClean="0"/>
              <a:t>colheita</a:t>
            </a:r>
            <a:r>
              <a:rPr lang="en-GB" sz="2100" noProof="0" dirty="0" smtClean="0"/>
              <a:t> de </a:t>
            </a:r>
            <a:r>
              <a:rPr lang="en-GB" sz="2100" noProof="0" dirty="0" err="1" smtClean="0"/>
              <a:t>amostras</a:t>
            </a:r>
            <a:r>
              <a:rPr lang="en-GB" sz="2100" noProof="0" dirty="0" smtClean="0"/>
              <a:t>. </a:t>
            </a:r>
          </a:p>
          <a:p>
            <a:pPr>
              <a:spcBef>
                <a:spcPts val="599"/>
              </a:spcBef>
              <a:defRPr/>
            </a:pPr>
            <a:r>
              <a:rPr lang="en-GB" sz="2100" noProof="0" dirty="0" smtClean="0"/>
              <a:t>Certifique-se de que a </a:t>
            </a:r>
            <a:r>
              <a:rPr lang="en-GB" sz="2100" dirty="0" err="1" smtClean="0"/>
              <a:t>colheita</a:t>
            </a:r>
            <a:r>
              <a:rPr lang="en-GB" sz="2100" dirty="0" smtClean="0"/>
              <a:t> </a:t>
            </a:r>
            <a:r>
              <a:rPr lang="en-GB" sz="2100" dirty="0" err="1" smtClean="0"/>
              <a:t>da</a:t>
            </a:r>
            <a:r>
              <a:rPr lang="en-GB" sz="2100" dirty="0" smtClean="0"/>
              <a:t> </a:t>
            </a:r>
            <a:r>
              <a:rPr lang="en-GB" sz="2100" dirty="0" err="1" smtClean="0"/>
              <a:t>amostra</a:t>
            </a:r>
            <a:r>
              <a:rPr lang="en-GB" sz="2100" dirty="0" smtClean="0"/>
              <a:t> </a:t>
            </a:r>
            <a:r>
              <a:rPr lang="en-GB" sz="2100" dirty="0" err="1" smtClean="0"/>
              <a:t>seja</a:t>
            </a:r>
            <a:r>
              <a:rPr lang="en-GB" sz="2100" dirty="0" smtClean="0"/>
              <a:t> </a:t>
            </a:r>
            <a:r>
              <a:rPr lang="en-GB" sz="2100" noProof="0" dirty="0" smtClean="0"/>
              <a:t>supervisionada.</a:t>
            </a:r>
          </a:p>
          <a:p>
            <a:pPr>
              <a:spcBef>
                <a:spcPts val="599"/>
              </a:spcBef>
              <a:defRPr/>
            </a:pPr>
            <a:r>
              <a:rPr lang="en-GB" sz="2100" noProof="0" dirty="0" smtClean="0"/>
              <a:t>É </a:t>
            </a:r>
            <a:r>
              <a:rPr lang="en-GB" sz="2100" noProof="0" dirty="0" err="1" smtClean="0"/>
              <a:t>recomendado</a:t>
            </a:r>
            <a:r>
              <a:rPr lang="en-GB" sz="2100" noProof="0" dirty="0" smtClean="0"/>
              <a:t> </a:t>
            </a:r>
            <a:r>
              <a:rPr lang="en-GB" sz="2100" noProof="0" dirty="0" err="1" smtClean="0"/>
              <a:t>uma</a:t>
            </a:r>
            <a:r>
              <a:rPr lang="en-GB" sz="2100" noProof="0" dirty="0" smtClean="0"/>
              <a:t> </a:t>
            </a:r>
            <a:r>
              <a:rPr lang="en-GB" sz="2100" noProof="0" dirty="0" err="1" smtClean="0"/>
              <a:t>única</a:t>
            </a:r>
            <a:r>
              <a:rPr lang="en-GB" sz="2100" noProof="0" dirty="0" smtClean="0"/>
              <a:t> </a:t>
            </a:r>
            <a:r>
              <a:rPr lang="en-GB" sz="2100" dirty="0" err="1" smtClean="0"/>
              <a:t>amostra</a:t>
            </a:r>
            <a:r>
              <a:rPr lang="en-GB" sz="2100" noProof="0" dirty="0" smtClean="0"/>
              <a:t> de </a:t>
            </a:r>
            <a:r>
              <a:rPr lang="en-GB" sz="2100" noProof="0" dirty="0" err="1" smtClean="0"/>
              <a:t>expectoração</a:t>
            </a:r>
            <a:r>
              <a:rPr lang="en-GB" sz="2100" noProof="0" dirty="0" smtClean="0"/>
              <a:t> </a:t>
            </a:r>
            <a:r>
              <a:rPr lang="en-GB" sz="2100" noProof="0" dirty="0" err="1" smtClean="0"/>
              <a:t>para</a:t>
            </a:r>
            <a:r>
              <a:rPr lang="en-GB" sz="2100" noProof="0" dirty="0" smtClean="0"/>
              <a:t> Xpert MTB/RIF: </a:t>
            </a:r>
          </a:p>
          <a:p>
            <a:pPr marL="903699" lvl="2" indent="-390017">
              <a:spcBef>
                <a:spcPts val="599"/>
              </a:spcBef>
              <a:buFont typeface="Wingdings" pitchFamily="2" charset="2"/>
              <a:buChar char="l"/>
              <a:defRPr/>
            </a:pPr>
            <a:r>
              <a:rPr lang="en-GB" sz="2100" dirty="0"/>
              <a:t>É obtido um maior rendimento ao </a:t>
            </a:r>
            <a:r>
              <a:rPr lang="en-GB" sz="2100" dirty="0" err="1"/>
              <a:t>testar</a:t>
            </a:r>
            <a:r>
              <a:rPr lang="en-GB" sz="2100" dirty="0"/>
              <a:t> </a:t>
            </a:r>
            <a:r>
              <a:rPr lang="en-GB" sz="2100" dirty="0" err="1" smtClean="0"/>
              <a:t>várias</a:t>
            </a:r>
            <a:r>
              <a:rPr lang="en-GB" sz="2100" dirty="0" smtClean="0"/>
              <a:t> </a:t>
            </a:r>
            <a:r>
              <a:rPr lang="en-GB" sz="2100" dirty="0" err="1" smtClean="0"/>
              <a:t>amostras</a:t>
            </a:r>
            <a:r>
              <a:rPr lang="en-GB" sz="2100" dirty="0" smtClean="0"/>
              <a:t>, </a:t>
            </a:r>
            <a:r>
              <a:rPr lang="en-GB" sz="2100" dirty="0"/>
              <a:t>mas isto aumenta o custo dos testes</a:t>
            </a:r>
          </a:p>
          <a:p>
            <a:pPr marL="903699" lvl="2" indent="-390017">
              <a:spcBef>
                <a:spcPts val="599"/>
              </a:spcBef>
              <a:buFont typeface="Wingdings" pitchFamily="2" charset="2"/>
              <a:buChar char="l"/>
              <a:defRPr/>
            </a:pPr>
            <a:r>
              <a:rPr lang="en-GB" sz="2100" dirty="0"/>
              <a:t>Poderá ser </a:t>
            </a:r>
            <a:r>
              <a:rPr lang="en-GB" sz="2100" dirty="0" err="1" smtClean="0"/>
              <a:t>necessária</a:t>
            </a:r>
            <a:r>
              <a:rPr lang="en-GB" sz="2100" dirty="0" smtClean="0"/>
              <a:t> </a:t>
            </a:r>
            <a:r>
              <a:rPr lang="en-GB" sz="2100" dirty="0" err="1" smtClean="0"/>
              <a:t>uma</a:t>
            </a:r>
            <a:r>
              <a:rPr lang="en-GB" sz="2100" dirty="0" smtClean="0"/>
              <a:t> </a:t>
            </a:r>
            <a:r>
              <a:rPr lang="en-GB" sz="2100" dirty="0" err="1" smtClean="0"/>
              <a:t>amostra</a:t>
            </a:r>
            <a:r>
              <a:rPr lang="en-GB" sz="2100" dirty="0" smtClean="0"/>
              <a:t> de </a:t>
            </a:r>
            <a:r>
              <a:rPr lang="en-GB" sz="2100" dirty="0" err="1" smtClean="0"/>
              <a:t>expectoração</a:t>
            </a:r>
            <a:r>
              <a:rPr lang="en-GB" sz="2100" dirty="0" smtClean="0"/>
              <a:t> </a:t>
            </a:r>
            <a:r>
              <a:rPr lang="en-GB" sz="2100" dirty="0" err="1" smtClean="0"/>
              <a:t>adicional</a:t>
            </a:r>
            <a:r>
              <a:rPr lang="en-GB" sz="2100" dirty="0" smtClean="0"/>
              <a:t> </a:t>
            </a:r>
            <a:r>
              <a:rPr lang="en-GB" sz="2100" dirty="0"/>
              <a:t>em caso de erro ou resultado Xpert MTB/RIF inválido</a:t>
            </a:r>
          </a:p>
          <a:p>
            <a:pPr marL="903699" lvl="2" indent="-390017">
              <a:spcBef>
                <a:spcPts val="599"/>
              </a:spcBef>
              <a:buFont typeface="Wingdings" pitchFamily="2" charset="2"/>
              <a:buChar char="l"/>
              <a:defRPr/>
            </a:pPr>
            <a:r>
              <a:rPr lang="en-GB" sz="2100" dirty="0"/>
              <a:t>Deve ser recolhido pelo menos 1 ml de escarro.</a:t>
            </a:r>
          </a:p>
          <a:p>
            <a:pPr>
              <a:spcBef>
                <a:spcPts val="599"/>
              </a:spcBef>
              <a:defRPr/>
            </a:pPr>
            <a:r>
              <a:rPr lang="en-GB" sz="2100" noProof="0" dirty="0" smtClean="0"/>
              <a:t>Poderão ser </a:t>
            </a:r>
            <a:r>
              <a:rPr lang="en-GB" sz="2100" noProof="0" dirty="0" err="1" smtClean="0"/>
              <a:t>necessárias</a:t>
            </a:r>
            <a:r>
              <a:rPr lang="en-GB" sz="2100" noProof="0" dirty="0" smtClean="0"/>
              <a:t> </a:t>
            </a:r>
            <a:r>
              <a:rPr lang="en-GB" sz="2100" noProof="0" dirty="0" err="1" smtClean="0"/>
              <a:t>amostras</a:t>
            </a:r>
            <a:r>
              <a:rPr lang="en-GB" sz="2100" noProof="0" dirty="0" smtClean="0"/>
              <a:t> adicionais de </a:t>
            </a:r>
            <a:r>
              <a:rPr lang="en-GB" sz="2100" dirty="0" err="1" smtClean="0"/>
              <a:t>expectoração</a:t>
            </a:r>
            <a:r>
              <a:rPr lang="en-GB" sz="2100" noProof="0" dirty="0" smtClean="0"/>
              <a:t> para microscopia, cultura e TSA, dependendo das orientações de </a:t>
            </a:r>
            <a:r>
              <a:rPr lang="en-GB" sz="2100" dirty="0" smtClean="0"/>
              <a:t>PNCT</a:t>
            </a:r>
            <a:r>
              <a:rPr lang="en-GB" sz="2100" noProof="0" dirty="0" smtClean="0"/>
              <a:t> (Xpert MTB/RIF não é recomendado para monitorizar o tratamento dos doentes).</a:t>
            </a:r>
          </a:p>
          <a:p>
            <a:pPr>
              <a:spcBef>
                <a:spcPts val="599"/>
              </a:spcBef>
              <a:defRPr/>
            </a:pPr>
            <a:r>
              <a:rPr lang="en-GB" sz="2400" dirty="0" err="1" smtClean="0"/>
              <a:t>Evite</a:t>
            </a:r>
            <a:r>
              <a:rPr lang="en-GB" sz="2400" dirty="0" smtClean="0"/>
              <a:t> </a:t>
            </a:r>
            <a:r>
              <a:rPr lang="en-GB" sz="2400" dirty="0" err="1" smtClean="0"/>
              <a:t>juntar</a:t>
            </a:r>
            <a:r>
              <a:rPr lang="en-GB" sz="2400" dirty="0" smtClean="0"/>
              <a:t> as </a:t>
            </a:r>
            <a:r>
              <a:rPr lang="en-GB" sz="2400" dirty="0" err="1" smtClean="0"/>
              <a:t>amostras</a:t>
            </a:r>
            <a:r>
              <a:rPr lang="en-GB" sz="2400" dirty="0" smtClean="0"/>
              <a:t> de </a:t>
            </a:r>
            <a:r>
              <a:rPr lang="en-GB" sz="2400" dirty="0" err="1" smtClean="0"/>
              <a:t>expectoração</a:t>
            </a:r>
            <a:r>
              <a:rPr lang="en-GB" sz="2400" dirty="0" smtClean="0"/>
              <a:t> (1</a:t>
            </a:r>
            <a:r>
              <a:rPr lang="en-GB" sz="2400" baseline="30000" dirty="0" smtClean="0"/>
              <a:t>a</a:t>
            </a:r>
            <a:r>
              <a:rPr lang="en-GB" sz="2400" dirty="0" smtClean="0"/>
              <a:t> e 2</a:t>
            </a:r>
            <a:r>
              <a:rPr lang="en-GB" sz="2400" baseline="30000" dirty="0" smtClean="0"/>
              <a:t>a</a:t>
            </a:r>
            <a:r>
              <a:rPr lang="en-GB" sz="2400" dirty="0" smtClean="0"/>
              <a:t>).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Colheita</a:t>
            </a:r>
            <a:r>
              <a:rPr lang="en-GB" noProof="0" dirty="0" smtClean="0"/>
              <a:t> de escarro: descrição geral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0000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1537</Words>
  <Application>Microsoft Office PowerPoint</Application>
  <PresentationFormat>Custom</PresentationFormat>
  <Paragraphs>234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business-template</vt:lpstr>
      <vt:lpstr>Photo Editor Photo</vt:lpstr>
      <vt:lpstr>PowerPoint Presentation</vt:lpstr>
      <vt:lpstr>  </vt:lpstr>
      <vt:lpstr>Objectivos de aprendizagem</vt:lpstr>
      <vt:lpstr>Colheita de amostra de expectoração: especificações do recipiente</vt:lpstr>
      <vt:lpstr>Colheita de amostra de expectoração: horário</vt:lpstr>
      <vt:lpstr>Estratégias de recolha: imediata-matinal-imediata</vt:lpstr>
      <vt:lpstr>Estratégias de recolha: Política revista da OMS</vt:lpstr>
      <vt:lpstr>Estratégia no mesmo dia: imediata-imediata</vt:lpstr>
      <vt:lpstr>Colheita de escarro: descrição geral</vt:lpstr>
      <vt:lpstr>Orientações do PNCT sobre o empacotamento e referenciamento de amostra de expectoração em Moçambique.</vt:lpstr>
      <vt:lpstr>Colheita de expectoração: segurança</vt:lpstr>
      <vt:lpstr>Colheita de amostra de expectoração: Educação e instrução do paciente</vt:lpstr>
      <vt:lpstr>Instruções de colheita de amostra de expectoração</vt:lpstr>
      <vt:lpstr>Qualidade da amostra: Qualidade ideal</vt:lpstr>
      <vt:lpstr>Qualidade da amostra :  Qualidade não satisfatória</vt:lpstr>
      <vt:lpstr>Qualidade da amostra : descrição geral</vt:lpstr>
      <vt:lpstr>Requisição de expectoração</vt:lpstr>
      <vt:lpstr>Requisição do laboratório (1 de 2)</vt:lpstr>
      <vt:lpstr>Formulário do laboratório: resultados (2 de 2)</vt:lpstr>
      <vt:lpstr>Rotulagem do escarrador</vt:lpstr>
      <vt:lpstr>Recepção de amostras no laboratório</vt:lpstr>
      <vt:lpstr>Sistemas de referência </vt:lpstr>
      <vt:lpstr>Encaminhamento de amostras</vt:lpstr>
      <vt:lpstr>Transporte de amostras</vt:lpstr>
      <vt:lpstr>Embalagem tripla: Etapa 1 de 3</vt:lpstr>
      <vt:lpstr>Acondicionamento triplo: Etapa 2 de 3</vt:lpstr>
      <vt:lpstr>Acondicionamento triplo: Etapa 3 de 3</vt:lpstr>
      <vt:lpstr>Prática:  Colheita de expectoração</vt:lpstr>
      <vt:lpstr>Prática : Discussão </vt:lpstr>
      <vt:lpstr>Resumo</vt:lpstr>
      <vt:lpstr>Questões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VAN GEMERT, Wayne</cp:lastModifiedBy>
  <cp:revision>95</cp:revision>
  <dcterms:created xsi:type="dcterms:W3CDTF">2006-07-23T20:13:44Z</dcterms:created>
  <dcterms:modified xsi:type="dcterms:W3CDTF">2014-11-03T14:28:57Z</dcterms:modified>
</cp:coreProperties>
</file>