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5" r:id="rId28"/>
    <p:sldId id="306" r:id="rId29"/>
    <p:sldId id="307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</p:sldIdLst>
  <p:sldSz cx="10688638" cy="75438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1pPr>
    <a:lvl2pPr marL="520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2pPr>
    <a:lvl3pPr marL="10417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3pPr>
    <a:lvl4pPr marL="15626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4pPr>
    <a:lvl5pPr marL="20835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5pPr>
    <a:lvl6pPr marL="2604440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6pPr>
    <a:lvl7pPr marL="3125328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7pPr>
    <a:lvl8pPr marL="3646216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8pPr>
    <a:lvl9pPr marL="4167104" algn="l" defTabSz="520888" rtl="0" eaLnBrk="1" latinLnBrk="0" hangingPunct="1">
      <a:defRPr kern="1200">
        <a:solidFill>
          <a:schemeClr val="tx1"/>
        </a:solidFill>
        <a:latin typeface="Arial" charset="0"/>
        <a:ea typeface="黑体" charset="0"/>
        <a:cs typeface="黑体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CA3EC-BEE2-2C45-94E6-413CF45E82B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305"/>
            <p14:sldId id="306"/>
            <p14:sldId id="307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67" autoAdjust="0"/>
  </p:normalViewPr>
  <p:slideViewPr>
    <p:cSldViewPr>
      <p:cViewPr>
        <p:scale>
          <a:sx n="70" d="100"/>
          <a:sy n="70" d="100"/>
        </p:scale>
        <p:origin x="-1758" y="-768"/>
      </p:cViewPr>
      <p:guideLst>
        <p:guide orient="horz" pos="2376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A5EEB-3CBB-6A40-A4AB-69F0FC031BCF}" type="datetimeFigureOut">
              <a:rPr lang="fr-FR" smtClean="0"/>
              <a:pPr/>
              <a:t>03/11/2014</a:t>
            </a:fld>
            <a:endParaRPr lang="pt-PT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B661-5ED5-F344-A644-7D2A6C152D6C}" type="slidenum">
              <a:rPr lang="fr-FR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030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3691550-46B2-3E4F-B291-C367AFEB28E7}" type="datetimeFigureOut">
              <a:rPr lang="fr-FR" altLang="zh-CN"/>
              <a:pPr/>
              <a:t>03/11/2014</a:t>
            </a:fld>
            <a:endParaRPr lang="pt-PT" altLang="zh-CN"/>
          </a:p>
        </p:txBody>
      </p:sp>
      <p:sp>
        <p:nvSpPr>
          <p:cNvPr id="1126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CN"/>
              <a:t>Cliquez pour modifier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fr-CA" altLang="zh-CN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7B894A4-CD3E-8541-84CD-AE7D909749E7}" type="slidenum">
              <a:rPr lang="fr-CA" altLang="zh-CN"/>
              <a:pPr/>
              <a:t>‹#›</a:t>
            </a:fld>
            <a:endParaRPr lang="pt-PT" altLang="zh-CN"/>
          </a:p>
        </p:txBody>
      </p:sp>
    </p:spTree>
    <p:extLst>
      <p:ext uri="{BB962C8B-B14F-4D97-AF65-F5344CB8AC3E}">
        <p14:creationId xmlns:p14="http://schemas.microsoft.com/office/powerpoint/2010/main" val="16815766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1pPr>
    <a:lvl2pPr marL="5208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2pPr>
    <a:lvl3pPr marL="1041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3pPr>
    <a:lvl4pPr marL="15626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4pPr>
    <a:lvl5pPr marL="2083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entury Gothic" pitchFamily="34" charset="0"/>
        <a:ea typeface="+mn-ea"/>
        <a:cs typeface="宋体" charset="0"/>
      </a:defRPr>
    </a:lvl5pPr>
    <a:lvl6pPr marL="2604440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28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16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04" algn="l" defTabSz="1041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00125" y="685800"/>
            <a:ext cx="4857750" cy="34290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/>
          <a:lstStyle/>
          <a:p>
            <a:endParaRPr lang="zh-CN" altLang="en-US">
              <a:latin typeface="Century Gothic" charset="0"/>
              <a:ea typeface="宋体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fld id="{09244D64-FBD6-6642-8A33-255097F7FEC5}" type="slidenum">
              <a:rPr lang="fr-CA" altLang="zh-CN">
                <a:latin typeface="Calibri" charset="0"/>
              </a:rPr>
              <a:pPr eaLnBrk="1" hangingPunct="1"/>
              <a:t>1</a:t>
            </a:fld>
            <a:endParaRPr lang="pt-PT" altLang="zh-CN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6E8905B5-52BF-4B6A-91B7-5BA8EB5F77D1}" type="slidenum">
              <a:rPr lang="en-GB" sz="120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10</a:t>
            </a:fld>
            <a:endParaRPr lang="pt-PT"/>
          </a:p>
        </p:txBody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C66CB1ED-A9E0-451C-81B4-9D3A4387230B}" type="slidenum">
              <a:rPr lang="en-GB" sz="120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11</a:t>
            </a:fld>
            <a:endParaRPr lang="pt-PT"/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18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1"/>
          <p:cNvSpPr/>
          <p:nvPr/>
        </p:nvSpPr>
        <p:spPr>
          <a:xfrm>
            <a:off x="3884478" y="8685679"/>
            <a:ext cx="2969530" cy="455016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5B693BB8-8C5F-4E15-B76F-BF3FFAFDAEE5}" type="slidenum">
              <a:rPr lang="en-GB" sz="120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19</a:t>
            </a:fld>
            <a:endParaRPr lang="pt-PT"/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685683" y="4343371"/>
            <a:ext cx="5484404" cy="4112144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0" y="0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/>
          <a:lstStyle/>
          <a:p>
            <a:pPr>
              <a:lnSpc>
                <a:spcPct val="100000"/>
              </a:lnSpc>
            </a:pPr>
            <a:r>
              <a:rPr lang="en-GB" sz="1200">
                <a:solidFill>
                  <a:srgbClr val="000000"/>
                </a:solidFill>
                <a:latin typeface="Arial"/>
                <a:ea typeface="+mn-ea"/>
              </a:rPr>
              <a:t>Organização Mundial de Saúde</a:t>
            </a:r>
            <a:endParaRPr lang="pt-PT"/>
          </a:p>
        </p:txBody>
      </p:sp>
      <p:sp>
        <p:nvSpPr>
          <p:cNvPr id="519" name="CustomShape 2"/>
          <p:cNvSpPr/>
          <p:nvPr/>
        </p:nvSpPr>
        <p:spPr>
          <a:xfrm>
            <a:off x="3884478" y="0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/>
          <a:lstStyle/>
          <a:p>
            <a:pPr algn="r">
              <a:lnSpc>
                <a:spcPct val="100000"/>
              </a:lnSpc>
            </a:pPr>
            <a:r>
              <a:rPr lang="en-GB" sz="1200">
                <a:solidFill>
                  <a:srgbClr val="000000"/>
                </a:solidFill>
              </a:rPr>
              <a:t>08/12/13</a:t>
            </a:r>
            <a:endParaRPr lang="pt-PT"/>
          </a:p>
        </p:txBody>
      </p:sp>
      <p:sp>
        <p:nvSpPr>
          <p:cNvPr id="520" name="CustomShape 3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E1379CE5-9434-499B-BC25-3BD546F1E934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2</a:t>
            </a:fld>
            <a:endParaRPr lang="pt-PT"/>
          </a:p>
        </p:txBody>
      </p:sp>
      <p:sp>
        <p:nvSpPr>
          <p:cNvPr id="521" name="PlaceHolder 4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CustomShape 1"/>
          <p:cNvSpPr/>
          <p:nvPr/>
        </p:nvSpPr>
        <p:spPr>
          <a:xfrm>
            <a:off x="3884478" y="8685679"/>
            <a:ext cx="2969530" cy="455016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>
              <a:lnSpc>
                <a:spcPct val="100000"/>
              </a:lnSpc>
            </a:pPr>
            <a:fld id="{1CCE614B-73BD-4B00-9A2F-63C539BCA053}" type="slidenum">
              <a:rPr lang="en-GB" sz="1200">
                <a:solidFill>
                  <a:srgbClr val="000000"/>
                </a:solidFill>
                <a:latin typeface="Arial"/>
                <a:ea typeface="MS PGothic"/>
              </a:rPr>
              <a:pPr>
                <a:lnSpc>
                  <a:spcPct val="100000"/>
                </a:lnSpc>
              </a:pPr>
              <a:t>20</a:t>
            </a:fld>
            <a:endParaRPr lang="pt-PT"/>
          </a:p>
        </p:txBody>
      </p:sp>
      <p:sp>
        <p:nvSpPr>
          <p:cNvPr id="679" name="PlaceHolder 2"/>
          <p:cNvSpPr>
            <a:spLocks noGrp="1"/>
          </p:cNvSpPr>
          <p:nvPr>
            <p:ph type="body"/>
          </p:nvPr>
        </p:nvSpPr>
        <p:spPr>
          <a:xfrm>
            <a:off x="685683" y="4343371"/>
            <a:ext cx="5484404" cy="4112144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  <p:sp>
        <p:nvSpPr>
          <p:cNvPr id="540" name="CustomShape 2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F40B108A-E718-4871-8251-A6DFCEC2022A}" type="slidenum">
              <a:rPr lang="en-GB" sz="1200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  <p:sp>
        <p:nvSpPr>
          <p:cNvPr id="540" name="CustomShape 2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F40B108A-E718-4871-8251-A6DFCEC2022A}" type="slidenum">
              <a:rPr lang="en-GB" sz="1200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26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39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41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42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7F176DA7-7B6F-4A2D-B77C-6EA4F86DA2D4}" type="slidenum">
              <a:rPr lang="en-GB" sz="120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4</a:t>
            </a:fld>
            <a:endParaRPr lang="pt-PT"/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43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44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45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46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47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49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50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>
              <a:latin typeface="Century Gothic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F5C594-991A-45DF-BD3F-6813571C69C4}" type="slidenum">
              <a:rPr lang="fr-CA" altLang="zh-CN">
                <a:ea typeface="黑体" pitchFamily="49" charset="-122"/>
              </a:rPr>
              <a:pPr/>
              <a:t>51</a:t>
            </a:fld>
            <a:endParaRPr lang="fr-CA" altLang="zh-CN"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ustomShape 1"/>
          <p:cNvSpPr/>
          <p:nvPr/>
        </p:nvSpPr>
        <p:spPr>
          <a:xfrm>
            <a:off x="3885535" y="8685027"/>
            <a:ext cx="2969530" cy="456206"/>
          </a:xfrm>
          <a:prstGeom prst="rect">
            <a:avLst/>
          </a:prstGeom>
          <a:noFill/>
          <a:ln w="9360">
            <a:noFill/>
          </a:ln>
        </p:spPr>
        <p:txBody>
          <a:bodyPr lIns="92541" tIns="46093" rIns="92541" bIns="46093" anchor="b"/>
          <a:lstStyle/>
          <a:p>
            <a:pPr algn="r">
              <a:lnSpc>
                <a:spcPct val="75000"/>
              </a:lnSpc>
            </a:pPr>
            <a:fld id="{DD39C940-F88C-43D1-84A5-AF47D9AD1FB8}" type="slidenum">
              <a:rPr lang="en-GB" sz="1300" b="1">
                <a:solidFill>
                  <a:srgbClr val="000066"/>
                </a:solidFill>
                <a:latin typeface="Calibri"/>
                <a:ea typeface="+mn-ea"/>
              </a:rPr>
              <a:pPr algn="r">
                <a:lnSpc>
                  <a:spcPct val="75000"/>
                </a:lnSpc>
              </a:pPr>
              <a:t>5</a:t>
            </a:fld>
            <a:endParaRPr lang="pt-PT"/>
          </a:p>
        </p:txBody>
      </p:sp>
      <p:sp>
        <p:nvSpPr>
          <p:cNvPr id="525" name="CustomShape 2"/>
          <p:cNvSpPr/>
          <p:nvPr/>
        </p:nvSpPr>
        <p:spPr>
          <a:xfrm>
            <a:off x="3885535" y="8685027"/>
            <a:ext cx="2969530" cy="456206"/>
          </a:xfrm>
          <a:prstGeom prst="rect">
            <a:avLst/>
          </a:prstGeom>
          <a:noFill/>
          <a:ln w="9360">
            <a:noFill/>
          </a:ln>
        </p:spPr>
        <p:txBody>
          <a:bodyPr lIns="92541" tIns="46093" rIns="92541" bIns="46093" anchor="b"/>
          <a:lstStyle/>
          <a:p>
            <a:pPr algn="r">
              <a:lnSpc>
                <a:spcPct val="75000"/>
              </a:lnSpc>
            </a:pPr>
            <a:fld id="{769A2C7C-296C-45AF-9A62-E1C12084EE22}" type="slidenum">
              <a:rPr lang="en-GB" sz="1300" b="1">
                <a:solidFill>
                  <a:srgbClr val="000066"/>
                </a:solidFill>
                <a:latin typeface="Calibri"/>
                <a:ea typeface="+mn-ea"/>
              </a:rPr>
              <a:pPr algn="r">
                <a:lnSpc>
                  <a:spcPct val="75000"/>
                </a:lnSpc>
              </a:pPr>
              <a:t>5</a:t>
            </a:fld>
            <a:endParaRPr lang="pt-PT"/>
          </a:p>
        </p:txBody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832" tIns="45739" rIns="91832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F1BBF2A8-B126-4F5A-9470-9929E79F4D56}" type="slidenum">
              <a:rPr lang="en-GB" sz="120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6</a:t>
            </a:fld>
            <a:endParaRPr lang="pt-PT"/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F1BBF2A8-B126-4F5A-9470-9929E79F4D56}" type="slidenum">
              <a:rPr lang="en-GB" sz="120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7</a:t>
            </a:fld>
            <a:endParaRPr lang="pt-PT"/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894A4-CD3E-8541-84CD-AE7D909749E7}" type="slidenum">
              <a:rPr lang="fr-CA" altLang="zh-CN" smtClean="0"/>
              <a:pPr/>
              <a:t>8</a:t>
            </a:fld>
            <a:endParaRPr lang="pt-PT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3884478" y="8685383"/>
            <a:ext cx="2970235" cy="455493"/>
          </a:xfrm>
          <a:prstGeom prst="rect">
            <a:avLst/>
          </a:prstGeom>
          <a:noFill/>
          <a:ln>
            <a:noFill/>
          </a:ln>
        </p:spPr>
        <p:txBody>
          <a:bodyPr lIns="91478" tIns="45739" rIns="91478" bIns="45739" anchor="b"/>
          <a:lstStyle/>
          <a:p>
            <a:pPr algn="r">
              <a:lnSpc>
                <a:spcPct val="100000"/>
              </a:lnSpc>
            </a:pPr>
            <a:fld id="{62961A22-37B6-4AA3-B9E5-3525FBA7A77F}" type="slidenum">
              <a:rPr lang="en-GB" sz="1200">
                <a:solidFill>
                  <a:srgbClr val="000000"/>
                </a:solidFill>
                <a:latin typeface="Arial"/>
              </a:rPr>
              <a:pPr algn="r">
                <a:lnSpc>
                  <a:spcPct val="100000"/>
                </a:lnSpc>
              </a:pPr>
              <a:t>9</a:t>
            </a:fld>
            <a:endParaRPr lang="pt-PT"/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85682" y="4343582"/>
            <a:ext cx="5485109" cy="4112985"/>
          </a:xfrm>
          <a:prstGeom prst="rect">
            <a:avLst/>
          </a:prstGeom>
        </p:spPr>
        <p:txBody>
          <a:bodyPr lIns="91478" tIns="45739" rIns="91478" bIns="45739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5130483"/>
            <a:ext cx="1069606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/>
          <a:p>
            <a:pPr algn="ctr"/>
            <a:endParaRPr lang="en-US" altLang="zh-CN">
              <a:solidFill>
                <a:srgbClr val="FFFFFF"/>
              </a:solidFill>
              <a:latin typeface="Lucida Sans Unicode" charset="0"/>
              <a:ea typeface="黑体" charset="0"/>
              <a:cs typeface="黑体" charset="0"/>
            </a:endParaRPr>
          </a:p>
        </p:txBody>
      </p:sp>
      <p:grpSp>
        <p:nvGrpSpPr>
          <p:cNvPr id="5" name="Group 15"/>
          <p:cNvGrpSpPr>
            <a:grpSpLocks/>
          </p:cNvGrpSpPr>
          <p:nvPr userDrawn="1"/>
        </p:nvGrpSpPr>
        <p:grpSpPr bwMode="auto">
          <a:xfrm>
            <a:off x="-3711" y="5497418"/>
            <a:ext cx="10692349" cy="2053366"/>
            <a:chOff x="-3765" y="4880373"/>
            <a:chExt cx="9147765" cy="198471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5279680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altLang="zh-CN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黑体" charset="0"/>
                  <a:cs typeface="黑体" charset="0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Lucida Sans Unicode" charset="0"/>
              </a:endParaRPr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801648" y="1927862"/>
            <a:ext cx="9085342" cy="2012737"/>
          </a:xfrm>
        </p:spPr>
        <p:txBody>
          <a:bodyPr anchor="b"/>
          <a:lstStyle>
            <a:lvl1pPr algn="r">
              <a:defRPr sz="5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01648" y="3972768"/>
            <a:ext cx="9085342" cy="1319674"/>
          </a:xfrm>
        </p:spPr>
        <p:txBody>
          <a:bodyPr lIns="52089" rIns="52089"/>
          <a:lstStyle>
            <a:lvl1pPr marL="0" marR="72924" indent="0" algn="r">
              <a:buNone/>
              <a:defRPr>
                <a:solidFill>
                  <a:schemeClr val="tx2"/>
                </a:solidFill>
              </a:defRPr>
            </a:lvl1pPr>
            <a:lvl2pPr marL="520888" indent="0" algn="ctr">
              <a:buNone/>
            </a:lvl2pPr>
            <a:lvl3pPr marL="1041776" indent="0" algn="ctr">
              <a:buNone/>
            </a:lvl3pPr>
            <a:lvl4pPr marL="1562664" indent="0" algn="ctr">
              <a:buNone/>
            </a:lvl4pPr>
            <a:lvl5pPr marL="2083552" indent="0" algn="ctr">
              <a:buNone/>
            </a:lvl5pPr>
            <a:lvl6pPr marL="2604440" indent="0" algn="ctr">
              <a:buNone/>
            </a:lvl6pPr>
            <a:lvl7pPr marL="3125328" indent="0" algn="ctr">
              <a:buNone/>
            </a:lvl7pPr>
            <a:lvl8pPr marL="3646216" indent="0" algn="ctr">
              <a:buNone/>
            </a:lvl8pPr>
            <a:lvl9pPr marL="4167104" indent="0" algn="ctr">
              <a:buNone/>
            </a:lvl9pPr>
            <a:extLst/>
          </a:lstStyle>
          <a:p>
            <a:r>
              <a:rPr lang="fr-FR" altLang="zh-CN" smtClean="0"/>
              <a:t>Cliquez pour modifier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4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629463"/>
            <a:ext cx="9619774" cy="4824678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0129" y="1474846"/>
            <a:ext cx="2077727" cy="4979296"/>
          </a:xfrm>
        </p:spPr>
        <p:txBody>
          <a:bodyPr vert="eaVert"/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1474844"/>
            <a:ext cx="7392975" cy="4979296"/>
          </a:xfrm>
        </p:spPr>
        <p:txBody>
          <a:bodyPr vert="eaVert"/>
          <a:lstStyle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2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46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4251332" y="3305652"/>
            <a:ext cx="213401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4032364" y="3305652"/>
            <a:ext cx="215257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03" y="1165683"/>
            <a:ext cx="9085342" cy="2011680"/>
          </a:xfrm>
        </p:spPr>
        <p:txBody>
          <a:bodyPr anchor="b"/>
          <a:lstStyle>
            <a:lvl1pPr algn="r">
              <a:buNone/>
              <a:defRPr sz="55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5352" y="3224883"/>
            <a:ext cx="5344319" cy="1600377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0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629462"/>
            <a:ext cx="4720815" cy="497855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5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0355"/>
            <a:ext cx="9619774" cy="1257300"/>
          </a:xfrm>
        </p:spPr>
        <p:txBody>
          <a:bodyPr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5951220"/>
            <a:ext cx="4722671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29682" y="5951220"/>
            <a:ext cx="4724526" cy="8382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08355" anchor="ctr"/>
          <a:lstStyle>
            <a:lvl1pPr marL="0" indent="0">
              <a:buNone/>
              <a:defRPr sz="2700" b="0">
                <a:solidFill>
                  <a:schemeClr val="bg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4432" y="1588724"/>
            <a:ext cx="4722671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1588724"/>
            <a:ext cx="4724526" cy="433593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DC0B9496-B348-B742-872E-F5BE9637463B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46523" y="1316427"/>
            <a:ext cx="9595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86AFCE13-44B9-564A-9B29-51FA958BC542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817AE5D-38FF-5047-9F6D-C32389F436D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150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35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64" y="5364480"/>
            <a:ext cx="8745625" cy="50292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8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66175" y="5890612"/>
            <a:ext cx="4645995" cy="1005840"/>
          </a:xfrm>
        </p:spPr>
        <p:txBody>
          <a:bodyPr/>
          <a:lstStyle>
            <a:lvl1pPr marL="0" indent="0" algn="r">
              <a:buNone/>
              <a:defRPr sz="18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8864" y="301752"/>
            <a:ext cx="8743306" cy="50292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F70AAA43-ABD0-1549-A1F9-6A6DAE876E19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39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cxnSp>
        <p:nvCxnSpPr>
          <p:cNvPr id="8" name="Straight Connector 18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10128227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9909259" y="5486718"/>
            <a:ext cx="213402" cy="25146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lIns="104178" tIns="52089" rIns="104178" bIns="52089" anchor="ctr"/>
          <a:lstStyle/>
          <a:p>
            <a:endParaRPr lang="en-US" altLang="zh-CN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4013" y="5987742"/>
            <a:ext cx="8372766" cy="713055"/>
          </a:xfrm>
          <a:noFill/>
        </p:spPr>
        <p:txBody>
          <a:bodyPr tIns="0"/>
          <a:lstStyle>
            <a:lvl1pPr marL="0" marR="20836" indent="0" algn="r"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fr-FR" altLang="zh-CN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7216" y="208965"/>
            <a:ext cx="10154206" cy="482803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extLst/>
          </a:lstStyle>
          <a:p>
            <a:pPr lvl="0"/>
            <a:r>
              <a:rPr lang="fr-FR" altLang="zh-CN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16" y="5351634"/>
            <a:ext cx="9439564" cy="61893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4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fr-FR" altLang="zh-CN" smtClean="0"/>
              <a:t>Cliquez et modifiez le titre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7864315" y="7049612"/>
            <a:ext cx="1941113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5ED80A00-E5AB-B742-A6E6-B90D314A58E1}" type="datetime1">
              <a:rPr lang="fr-FR" altLang="zh-CN" smtClean="0"/>
              <a:pPr/>
              <a:t>03/11/2014</a:t>
            </a:fld>
            <a:endParaRPr lang="en-US" altLang="zh-CN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9785" y="7049612"/>
            <a:ext cx="2748241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07815" y="7049612"/>
            <a:ext cx="428658" cy="401638"/>
          </a:xfrm>
          <a:prstGeom prst="rect">
            <a:avLst/>
          </a:prstGeom>
        </p:spPr>
        <p:txBody>
          <a:bodyPr lIns="104178" tIns="52089" rIns="104178" bIns="52089"/>
          <a:lstStyle>
            <a:lvl1pPr>
              <a:defRPr/>
            </a:lvl1pPr>
          </a:lstStyle>
          <a:p>
            <a:fld id="{7CA53A1D-C374-C245-AA82-FD589AB2F5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902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/>
          </p:cNvSpPr>
          <p:nvPr userDrawn="1"/>
        </p:nvSpPr>
        <p:spPr bwMode="auto">
          <a:xfrm>
            <a:off x="-7062" y="6370378"/>
            <a:ext cx="3977045" cy="1188955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178" tIns="52089" rIns="104178" bIns="5208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 eaLnBrk="1" hangingPunct="1"/>
            <a:endParaRPr lang="en-US" altLang="zh-CN" dirty="0">
              <a:solidFill>
                <a:srgbClr val="FFFFFF"/>
              </a:solidFill>
              <a:latin typeface="Lucida Sans Unicode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36906" y="5502435"/>
            <a:ext cx="4444320" cy="15873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63092" y="6363335"/>
            <a:ext cx="4444321" cy="9220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178" tIns="52089" rIns="104178" bIns="52089"/>
          <a:lstStyle/>
          <a:p>
            <a:endParaRPr lang="en-US" altLang="zh-CN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797" y="6366513"/>
            <a:ext cx="3980780" cy="1192821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19774" cy="1014325"/>
          </a:xfrm>
          <a:prstGeom prst="rect">
            <a:avLst/>
          </a:prstGeom>
        </p:spPr>
        <p:txBody>
          <a:bodyPr vert="horz" lIns="104178" tIns="52089" rIns="104178" bIns="52089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fr-FR" altLang="zh-CN" dirty="0" smtClean="0"/>
              <a:t>Cliquez et modifiez le titre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34432" y="1629252"/>
            <a:ext cx="9619774" cy="443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dirty="0" smtClean="0"/>
              <a:t>Cliquez pour modifier les styles du texte du masque</a:t>
            </a:r>
          </a:p>
          <a:p>
            <a:pPr lvl="1"/>
            <a:r>
              <a:rPr lang="fr-FR" altLang="zh-CN" dirty="0" smtClean="0"/>
              <a:t>Deuxième niveau</a:t>
            </a:r>
          </a:p>
          <a:p>
            <a:pPr lvl="2"/>
            <a:r>
              <a:rPr lang="fr-FR" altLang="zh-CN" dirty="0" smtClean="0"/>
              <a:t>Troisième niveau</a:t>
            </a:r>
          </a:p>
          <a:p>
            <a:pPr lvl="3"/>
            <a:r>
              <a:rPr lang="fr-FR" altLang="zh-CN" dirty="0" smtClean="0"/>
              <a:t>Quatrième niveau</a:t>
            </a:r>
          </a:p>
          <a:p>
            <a:pPr lvl="4"/>
            <a:r>
              <a:rPr lang="fr-FR" altLang="zh-CN" dirty="0" smtClean="0"/>
              <a:t>Cinquième niveau</a:t>
            </a:r>
            <a:endParaRPr lang="en-US" altLang="zh-CN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0" y="6164153"/>
            <a:ext cx="1058142" cy="77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"/>
          <p:cNvSpPr txBox="1"/>
          <p:nvPr userDrawn="1"/>
        </p:nvSpPr>
        <p:spPr>
          <a:xfrm>
            <a:off x="6477278" y="6862995"/>
            <a:ext cx="3967943" cy="689934"/>
          </a:xfrm>
          <a:prstGeom prst="rect">
            <a:avLst/>
          </a:prstGeom>
          <a:noFill/>
        </p:spPr>
        <p:txBody>
          <a:bodyPr wrap="none" lIns="104141" tIns="52071" rIns="104141" bIns="52071" rtlCol="0">
            <a:spAutoFit/>
          </a:bodyPr>
          <a:lstStyle/>
          <a:p>
            <a:pPr algn="r"/>
            <a:r>
              <a:rPr lang="en-US" sz="1900" dirty="0">
                <a:solidFill>
                  <a:schemeClr val="accent4"/>
                </a:solidFill>
              </a:rPr>
              <a:t>Iniciativa Laboratorial Global</a:t>
            </a:r>
          </a:p>
          <a:p>
            <a:pPr algn="r"/>
            <a:r>
              <a:rPr lang="en-US" sz="1900" b="1" dirty="0" smtClean="0">
                <a:solidFill>
                  <a:schemeClr val="accent5"/>
                </a:solidFill>
              </a:rPr>
              <a:t>Pacote</a:t>
            </a:r>
            <a:r>
              <a:rPr dirty="0" smtClean="0"/>
              <a:t> </a:t>
            </a:r>
            <a:r>
              <a:rPr lang="en-US" sz="1900" b="1" dirty="0">
                <a:solidFill>
                  <a:schemeClr val="accent5"/>
                </a:solidFill>
              </a:rPr>
              <a:t>de formação sobre o Xpert MTB/RIF</a:t>
            </a:r>
          </a:p>
        </p:txBody>
      </p:sp>
      <p:sp>
        <p:nvSpPr>
          <p:cNvPr id="24" name="Espace réservé du numéro de diapositive 2"/>
          <p:cNvSpPr txBox="1">
            <a:spLocks/>
          </p:cNvSpPr>
          <p:nvPr userDrawn="1"/>
        </p:nvSpPr>
        <p:spPr>
          <a:xfrm>
            <a:off x="41493" y="7062665"/>
            <a:ext cx="910338" cy="432049"/>
          </a:xfrm>
          <a:prstGeom prst="rect">
            <a:avLst/>
          </a:prstGeom>
        </p:spPr>
        <p:txBody>
          <a:bodyPr lIns="104178" tIns="52089" rIns="104178" bIns="52089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r"/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fld id="{990E64BD-0564-154E-B7B0-0D7D605E7AE8}" type="slidenum">
              <a:rPr lang="en-US" altLang="zh-CN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altLang="zh-CN" dirty="0" smtClean="0">
                <a:solidFill>
                  <a:srgbClr val="39639D"/>
                </a:solidFill>
              </a:rPr>
              <a:t>-</a:t>
            </a:r>
            <a:endParaRPr lang="pt-PT" altLang="zh-CN" dirty="0">
              <a:solidFill>
                <a:srgbClr val="39639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3" r:id="rId2"/>
    <p:sldLayoutId id="2147483718" r:id="rId3"/>
    <p:sldLayoutId id="2147483719" r:id="rId4"/>
    <p:sldLayoutId id="2147483720" r:id="rId5"/>
    <p:sldLayoutId id="2147483721" r:id="rId6"/>
    <p:sldLayoutId id="2147483714" r:id="rId7"/>
    <p:sldLayoutId id="2147483722" r:id="rId8"/>
    <p:sldLayoutId id="2147483723" r:id="rId9"/>
    <p:sldLayoutId id="2147483715" r:id="rId10"/>
    <p:sldLayoutId id="2147483716" r:id="rId11"/>
    <p:sldLayoutId id="214748372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黑体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  <a:cs typeface="黑体" charset="0"/>
        </a:defRPr>
      </a:lvl5pPr>
      <a:lvl6pPr marL="5208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6pPr>
      <a:lvl7pPr marL="104177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7pPr>
      <a:lvl8pPr marL="156266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8pPr>
      <a:lvl9pPr marL="208355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latin typeface="Lucida Sans Unicode" pitchFamily="34" charset="0"/>
          <a:ea typeface="黑体" pitchFamily="2" charset="-122"/>
        </a:defRPr>
      </a:lvl9pPr>
      <a:extLst/>
    </p:titleStyle>
    <p:bodyStyle>
      <a:lvl1pPr marL="415987" indent="-291191" algn="l" rtl="0" eaLnBrk="1" fontAlgn="base" hangingPunct="1">
        <a:spcBef>
          <a:spcPts val="456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500" kern="1200">
          <a:solidFill>
            <a:schemeClr val="tx1"/>
          </a:solidFill>
          <a:latin typeface="+mn-lt"/>
          <a:ea typeface="+mn-ea"/>
          <a:cs typeface="黑体" charset="0"/>
        </a:defRPr>
      </a:lvl1pPr>
      <a:lvl2pPr marL="707178" indent="-260444" algn="l" rtl="0" eaLnBrk="1" fontAlgn="base" hangingPunct="1">
        <a:spcBef>
          <a:spcPts val="370"/>
        </a:spcBef>
        <a:spcAft>
          <a:spcPct val="0"/>
        </a:spcAft>
        <a:buClr>
          <a:schemeClr val="accent1"/>
        </a:buClr>
        <a:buFont typeface="Verdana" charset="0"/>
        <a:buChar char="◦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黑体" charset="0"/>
        </a:defRPr>
      </a:lvl2pPr>
      <a:lvl3pPr marL="97847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+mn-ea"/>
          <a:cs typeface="黑体" charset="0"/>
        </a:defRPr>
      </a:lvl3pPr>
      <a:lvl4pPr marL="1302220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200" kern="1200">
          <a:solidFill>
            <a:schemeClr val="tx1"/>
          </a:solidFill>
          <a:latin typeface="+mn-lt"/>
          <a:ea typeface="+mn-ea"/>
          <a:cs typeface="黑体" charset="0"/>
        </a:defRPr>
      </a:lvl4pPr>
      <a:lvl5pPr marL="1562664" indent="-260444" algn="l" rtl="0" eaLnBrk="1" fontAlgn="base" hangingPunct="1">
        <a:spcBef>
          <a:spcPts val="399"/>
        </a:spcBef>
        <a:spcAft>
          <a:spcPct val="0"/>
        </a:spcAft>
        <a:buClr>
          <a:schemeClr val="accent2"/>
        </a:buClr>
        <a:buFont typeface="Wingdings 2" charset="0"/>
        <a:buChar char=""/>
        <a:defRPr sz="2300" kern="1200">
          <a:solidFill>
            <a:schemeClr val="tx1"/>
          </a:solidFill>
          <a:latin typeface="+mn-lt"/>
          <a:ea typeface="+mn-ea"/>
          <a:cs typeface="黑体" charset="0"/>
        </a:defRPr>
      </a:lvl5pPr>
      <a:lvl6pPr marL="1823108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83552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43996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4440" indent="-260444" algn="l" rtl="0" eaLnBrk="1" latinLnBrk="0" hangingPunct="1">
        <a:spcBef>
          <a:spcPts val="399"/>
        </a:spcBef>
        <a:buClr>
          <a:schemeClr val="accent3"/>
        </a:buClr>
        <a:buFont typeface="Wingdings 2"/>
        <a:buChar char="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0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uskha\Desktop\FIND%20II\GeneXpert%20Training%20Material\videos\ROBAL_Cartridge.mov" TargetMode="External"/><Relationship Id="rId6" Type="http://schemas.openxmlformats.org/officeDocument/2006/relationships/image" Target="../media/image11.wmf"/><Relationship Id="rId5" Type="http://schemas.openxmlformats.org/officeDocument/2006/relationships/hyperlink" Target="http://www.youtube.com/watch?v=mIsBLmjus6Q" TargetMode="External"/><Relationship Id="rId4" Type="http://schemas.openxmlformats.org/officeDocument/2006/relationships/hyperlink" Target="ftp://hbdc:Crasa7Uc@ftp.caplaser.ne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tb/publications/xpert_implem_manua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ftp://hbdc:Crasa7Uc@ftp.caplaser.net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35727" y="2107724"/>
            <a:ext cx="9258904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eaLnBrk="1" hangingPunct="1"/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Módulo 6: </a:t>
            </a:r>
            <a:endParaRPr lang="pt-PT" altLang="zh-CN" sz="4600" dirty="0" smtClean="0">
              <a:solidFill>
                <a:schemeClr val="accent5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/>
            <a:r>
              <a:rPr lang="en-US" altLang="zh-CN" sz="46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Tecnologia</a:t>
            </a:r>
            <a:r>
              <a:rPr lang="en-US" altLang="zh-CN" sz="46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do </a:t>
            </a:r>
            <a:r>
              <a:rPr dirty="0" smtClean="0"/>
              <a:t> </a:t>
            </a:r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GeneXpert e</a:t>
            </a:r>
          </a:p>
          <a:p>
            <a:pPr eaLnBrk="1" hangingPunct="1"/>
            <a:r>
              <a:rPr lang="en-US" altLang="zh-CN" sz="4600" dirty="0">
                <a:solidFill>
                  <a:schemeClr val="accent5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procedimentos do Xpert MTB/RIF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219898" y="6679407"/>
            <a:ext cx="9582313" cy="38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78" tIns="52089" rIns="104178" bIns="520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Iniciativa Laboratorial Global — Pacote de formação sobre o Xpert MTB/RIF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56" y="207504"/>
            <a:ext cx="215988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1167855" y="4347964"/>
            <a:ext cx="4520920" cy="413101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US" sz="2000" dirty="0" smtClean="0">
                <a:solidFill>
                  <a:srgbClr val="421C5E"/>
                </a:solidFill>
              </a:rPr>
              <a:t>Diapositivos adaptados da Cepheid</a:t>
            </a:r>
            <a:endParaRPr lang="pt-PT" sz="2000" dirty="0">
              <a:solidFill>
                <a:srgbClr val="421C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Componentes de um cartucho</a:t>
            </a:r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7" y="1395636"/>
            <a:ext cx="9027720" cy="501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8813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00" dirty="0" smtClean="0"/>
              <a:t>Princípios da concepção do GeneXpert</a:t>
            </a:r>
            <a:endParaRPr lang="pt-PT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PCR em tempo real (amplificação e detecção ao mesmo tempo)</a:t>
            </a:r>
          </a:p>
          <a:p>
            <a:r>
              <a:rPr lang="en-US" sz="2200" dirty="0"/>
              <a:t>Sem qualquer interface húmida entre o instrumento e o </a:t>
            </a:r>
            <a:r>
              <a:rPr lang="en-US" sz="2200" dirty="0" err="1" smtClean="0"/>
              <a:t>cartucho</a:t>
            </a:r>
            <a:r>
              <a:rPr lang="en-US" sz="2200" dirty="0" smtClean="0"/>
              <a:t>, </a:t>
            </a:r>
            <a:r>
              <a:rPr lang="en-US" sz="2200" dirty="0" err="1" smtClean="0"/>
              <a:t>eliminando</a:t>
            </a:r>
            <a:r>
              <a:rPr lang="en-US" sz="2200" dirty="0" smtClean="0"/>
              <a:t> a </a:t>
            </a:r>
            <a:r>
              <a:rPr lang="en-US" sz="2200" dirty="0" err="1" smtClean="0"/>
              <a:t>contaminação</a:t>
            </a:r>
            <a:endParaRPr lang="en-US" sz="2200" dirty="0"/>
          </a:p>
          <a:p>
            <a:r>
              <a:rPr lang="en-US" sz="2200" dirty="0" smtClean="0"/>
              <a:t>Total </a:t>
            </a:r>
            <a:r>
              <a:rPr lang="en-US" sz="2200" dirty="0" err="1" smtClean="0"/>
              <a:t>controlo</a:t>
            </a:r>
            <a:r>
              <a:rPr lang="en-US" sz="2200" dirty="0" smtClean="0"/>
              <a:t> </a:t>
            </a:r>
            <a:r>
              <a:rPr lang="en-US" sz="2200" dirty="0" err="1" smtClean="0"/>
              <a:t>interno</a:t>
            </a:r>
            <a:r>
              <a:rPr lang="en-US" sz="2200" dirty="0" smtClean="0"/>
              <a:t> do </a:t>
            </a:r>
            <a:r>
              <a:rPr lang="en-US" sz="2200" dirty="0" err="1" smtClean="0"/>
              <a:t>sistema</a:t>
            </a:r>
            <a:r>
              <a:rPr lang="en-US" sz="2200" dirty="0" smtClean="0"/>
              <a:t> de </a:t>
            </a:r>
            <a:r>
              <a:rPr lang="en-US" sz="2200" dirty="0" err="1" smtClean="0"/>
              <a:t>reagentes</a:t>
            </a:r>
            <a:r>
              <a:rPr lang="en-US" sz="2200" dirty="0" smtClean="0"/>
              <a:t> </a:t>
            </a:r>
          </a:p>
          <a:p>
            <a:pPr lvl="1"/>
            <a:r>
              <a:rPr lang="en-US" sz="2300" dirty="0" err="1" smtClean="0"/>
              <a:t>Sem</a:t>
            </a:r>
            <a:r>
              <a:rPr lang="en-US" sz="2300" dirty="0" smtClean="0"/>
              <a:t> </a:t>
            </a:r>
            <a:r>
              <a:rPr lang="en-US" sz="2300" dirty="0" err="1" smtClean="0"/>
              <a:t>necessidade</a:t>
            </a:r>
            <a:r>
              <a:rPr lang="en-US" sz="2300" dirty="0" smtClean="0"/>
              <a:t> de </a:t>
            </a:r>
            <a:r>
              <a:rPr lang="en-US" sz="2300" dirty="0" err="1" smtClean="0"/>
              <a:t>controlos</a:t>
            </a:r>
            <a:r>
              <a:rPr lang="en-US" sz="2300" dirty="0" smtClean="0"/>
              <a:t> </a:t>
            </a:r>
            <a:r>
              <a:rPr lang="en-US" sz="2300" dirty="0" err="1" smtClean="0"/>
              <a:t>positivos</a:t>
            </a:r>
            <a:r>
              <a:rPr lang="en-US" sz="2300" dirty="0" smtClean="0"/>
              <a:t> </a:t>
            </a:r>
            <a:r>
              <a:rPr lang="en-US" sz="2300" dirty="0" err="1" smtClean="0"/>
              <a:t>ou</a:t>
            </a:r>
            <a:r>
              <a:rPr lang="en-US" sz="2300" dirty="0" smtClean="0"/>
              <a:t> </a:t>
            </a:r>
            <a:r>
              <a:rPr lang="en-US" sz="2300" dirty="0" err="1" smtClean="0"/>
              <a:t>negativos</a:t>
            </a:r>
            <a:r>
              <a:rPr lang="en-US" sz="2300" dirty="0" smtClean="0"/>
              <a:t> </a:t>
            </a:r>
            <a:r>
              <a:rPr lang="en-US" sz="2300" dirty="0" err="1" smtClean="0"/>
              <a:t>externos</a:t>
            </a:r>
            <a:r>
              <a:rPr lang="en-US" sz="2300" dirty="0" smtClean="0"/>
              <a:t> </a:t>
            </a:r>
            <a:r>
              <a:rPr lang="en-US" sz="2300" dirty="0" err="1" smtClean="0"/>
              <a:t>separados</a:t>
            </a:r>
            <a:endParaRPr lang="en-US" sz="2300" dirty="0" smtClean="0"/>
          </a:p>
          <a:p>
            <a:r>
              <a:rPr lang="en-US" sz="2200" dirty="0" err="1" smtClean="0"/>
              <a:t>Lise</a:t>
            </a:r>
            <a:r>
              <a:rPr lang="en-US" sz="2200" dirty="0" smtClean="0"/>
              <a:t> </a:t>
            </a:r>
            <a:r>
              <a:rPr lang="en-US" sz="2200" dirty="0"/>
              <a:t>ultra-sónica integrada de células </a:t>
            </a:r>
            <a:r>
              <a:rPr lang="en-US" sz="2200" dirty="0" err="1"/>
              <a:t>para</a:t>
            </a:r>
            <a:r>
              <a:rPr lang="en-US" sz="2200" dirty="0"/>
              <a:t> </a:t>
            </a:r>
            <a:r>
              <a:rPr lang="en-US" sz="2200" dirty="0" err="1" smtClean="0"/>
              <a:t>liberação</a:t>
            </a:r>
            <a:r>
              <a:rPr lang="en-US" sz="2200" dirty="0" smtClean="0"/>
              <a:t> </a:t>
            </a:r>
            <a:r>
              <a:rPr lang="en-US" sz="2200" dirty="0"/>
              <a:t>de </a:t>
            </a:r>
            <a:r>
              <a:rPr lang="en-US" sz="2200" dirty="0" smtClean="0"/>
              <a:t>AND</a:t>
            </a:r>
            <a:endParaRPr lang="en-US" sz="2200" dirty="0"/>
          </a:p>
          <a:p>
            <a:r>
              <a:rPr lang="en-US" sz="2200" dirty="0" err="1" smtClean="0"/>
              <a:t>Motores</a:t>
            </a:r>
            <a:r>
              <a:rPr lang="en-US" sz="2200" dirty="0" smtClean="0"/>
              <a:t> </a:t>
            </a:r>
            <a:r>
              <a:rPr lang="en-US" sz="2200" dirty="0" err="1" smtClean="0"/>
              <a:t>direcionados</a:t>
            </a:r>
            <a:r>
              <a:rPr lang="en-US" sz="2200" dirty="0" smtClean="0"/>
              <a:t> </a:t>
            </a:r>
            <a:r>
              <a:rPr lang="en-US" sz="2200" dirty="0" err="1" smtClean="0"/>
              <a:t>pelo</a:t>
            </a:r>
            <a:r>
              <a:rPr lang="en-US" sz="2200" dirty="0" smtClean="0"/>
              <a:t> software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executar</a:t>
            </a:r>
            <a:r>
              <a:rPr lang="en-US" sz="2200" dirty="0" smtClean="0"/>
              <a:t> o </a:t>
            </a:r>
            <a:r>
              <a:rPr lang="en-US" sz="2200" dirty="0" err="1" smtClean="0"/>
              <a:t>movimento</a:t>
            </a:r>
            <a:r>
              <a:rPr lang="en-US" sz="2200" dirty="0" smtClean="0"/>
              <a:t> de </a:t>
            </a:r>
            <a:r>
              <a:rPr lang="en-US" sz="2200" dirty="0" err="1" smtClean="0"/>
              <a:t>válvulas</a:t>
            </a:r>
            <a:r>
              <a:rPr lang="en-US" sz="2200" dirty="0" smtClean="0"/>
              <a:t> e </a:t>
            </a:r>
            <a:r>
              <a:rPr lang="en-US" sz="2200" dirty="0" err="1" smtClean="0"/>
              <a:t>acionadores</a:t>
            </a:r>
            <a:r>
              <a:rPr lang="en-US" sz="2200" dirty="0" smtClean="0"/>
              <a:t> </a:t>
            </a:r>
            <a:r>
              <a:rPr lang="en-US" sz="2200" dirty="0" err="1" smtClean="0"/>
              <a:t>hidráulicos</a:t>
            </a:r>
            <a:r>
              <a:rPr lang="en-US" sz="2200" dirty="0" smtClean="0"/>
              <a:t> </a:t>
            </a:r>
            <a:r>
              <a:rPr lang="en-US" sz="2200" dirty="0" err="1" smtClean="0"/>
              <a:t>acoplados</a:t>
            </a:r>
            <a:endParaRPr lang="en-US" sz="2200" dirty="0" smtClean="0"/>
          </a:p>
          <a:p>
            <a:r>
              <a:rPr lang="en-US" sz="2200" dirty="0" err="1" smtClean="0"/>
              <a:t>Tecnologia</a:t>
            </a:r>
            <a:r>
              <a:rPr lang="en-US" sz="2200" dirty="0" smtClean="0"/>
              <a:t> de </a:t>
            </a:r>
            <a:r>
              <a:rPr lang="en-US" sz="2200" dirty="0" err="1" smtClean="0"/>
              <a:t>fluido</a:t>
            </a:r>
            <a:r>
              <a:rPr lang="en-US" sz="2200" dirty="0" smtClean="0"/>
              <a:t> </a:t>
            </a:r>
            <a:r>
              <a:rPr lang="en-US" sz="2200" dirty="0" err="1" smtClean="0"/>
              <a:t>inteligente</a:t>
            </a:r>
            <a:r>
              <a:rPr lang="en-US" sz="2200" dirty="0" smtClean="0"/>
              <a:t> – </a:t>
            </a:r>
            <a:r>
              <a:rPr lang="en-US" sz="2200" dirty="0" err="1" smtClean="0"/>
              <a:t>os</a:t>
            </a:r>
            <a:r>
              <a:rPr lang="en-US" sz="2200" dirty="0" smtClean="0"/>
              <a:t> </a:t>
            </a:r>
            <a:r>
              <a:rPr lang="en-US" sz="2200" dirty="0" err="1" smtClean="0"/>
              <a:t>líquidos</a:t>
            </a:r>
            <a:r>
              <a:rPr lang="en-US" sz="2200" dirty="0" smtClean="0"/>
              <a:t> </a:t>
            </a:r>
            <a:r>
              <a:rPr lang="en-US" sz="2200" dirty="0" err="1" smtClean="0"/>
              <a:t>fluem</a:t>
            </a:r>
            <a:r>
              <a:rPr lang="en-US" sz="2200" dirty="0" smtClean="0"/>
              <a:t> </a:t>
            </a:r>
            <a:r>
              <a:rPr lang="en-US" sz="2200" dirty="0" err="1" smtClean="0"/>
              <a:t>diretamente</a:t>
            </a:r>
            <a:r>
              <a:rPr lang="en-US" sz="2200" dirty="0" smtClean="0"/>
              <a:t> </a:t>
            </a:r>
            <a:r>
              <a:rPr lang="en-US" sz="2200" dirty="0" err="1" smtClean="0"/>
              <a:t>por</a:t>
            </a:r>
            <a:r>
              <a:rPr lang="en-US" sz="2200" dirty="0" smtClean="0"/>
              <a:t> micro </a:t>
            </a:r>
            <a:r>
              <a:rPr lang="en-US" sz="2200" dirty="0" err="1" smtClean="0"/>
              <a:t>válvulas</a:t>
            </a:r>
            <a:r>
              <a:rPr lang="en-US" sz="2200" dirty="0" smtClean="0"/>
              <a:t> – </a:t>
            </a:r>
            <a:r>
              <a:rPr lang="en-US" sz="2200" dirty="0" err="1" smtClean="0"/>
              <a:t>permite</a:t>
            </a:r>
            <a:r>
              <a:rPr lang="en-US" sz="2200" dirty="0" smtClean="0"/>
              <a:t> o </a:t>
            </a:r>
            <a:r>
              <a:rPr lang="en-US" sz="2200" dirty="0" err="1" smtClean="0"/>
              <a:t>uso</a:t>
            </a:r>
            <a:r>
              <a:rPr lang="en-US" sz="2200" dirty="0" smtClean="0"/>
              <a:t> de </a:t>
            </a:r>
            <a:r>
              <a:rPr lang="en-US" sz="2200" dirty="0" err="1" smtClean="0"/>
              <a:t>quantidades</a:t>
            </a:r>
            <a:r>
              <a:rPr lang="en-US" sz="2200" dirty="0" smtClean="0"/>
              <a:t> </a:t>
            </a:r>
            <a:r>
              <a:rPr lang="en-US" sz="2200" dirty="0" err="1" smtClean="0"/>
              <a:t>mínimas</a:t>
            </a:r>
            <a:r>
              <a:rPr lang="en-US" sz="2200" dirty="0" smtClean="0"/>
              <a:t> dos </a:t>
            </a:r>
            <a:r>
              <a:rPr lang="en-US" sz="2200" dirty="0" err="1" smtClean="0"/>
              <a:t>componentes</a:t>
            </a:r>
            <a:r>
              <a:rPr lang="en-US" sz="2200" dirty="0" smtClean="0"/>
              <a:t> da </a:t>
            </a:r>
            <a:r>
              <a:rPr lang="en-US" sz="2200" dirty="0" err="1" smtClean="0"/>
              <a:t>reação</a:t>
            </a:r>
            <a:r>
              <a:rPr lang="en-US" sz="2200" dirty="0" smtClean="0"/>
              <a:t> </a:t>
            </a:r>
          </a:p>
          <a:p>
            <a:r>
              <a:rPr lang="en-US" sz="2200" dirty="0" err="1" smtClean="0"/>
              <a:t>Interpretação</a:t>
            </a:r>
            <a:r>
              <a:rPr lang="en-US" sz="2200" dirty="0" smtClean="0"/>
              <a:t> </a:t>
            </a:r>
            <a:r>
              <a:rPr lang="en-US" sz="2200" dirty="0"/>
              <a:t>de resultados e análise de dados automáticas</a:t>
            </a:r>
          </a:p>
          <a:p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35143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1831" y="1683668"/>
            <a:ext cx="8118818" cy="17585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5659" tIns="47830" rIns="95659" bIns="4783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 filme está disponível a partir de FTP: </a:t>
            </a:r>
            <a:r>
              <a:rPr lang="en-GB" dirty="0" smtClean="0">
                <a:hlinkClick r:id="rId4"/>
              </a:rPr>
              <a:t>ftp://hbdc:Crasa7Uc@ftp.caplaser.net</a:t>
            </a:r>
            <a:r>
              <a:rPr dirty="0"/>
              <a:t/>
            </a:r>
            <a:br>
              <a:rPr dirty="0"/>
            </a:br>
            <a:r>
              <a:rPr lang="en-GB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(colar no Explorador do Windows, não no Internet Explorer)</a:t>
            </a:r>
            <a:endParaRPr lang="pt-PT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Os filmes FTP são ficheiros de grande dimensão, pelo que devem ser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transferidos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para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um CD antes da formação.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Em alternativa, pode aceder a um filme através do YouTube:</a:t>
            </a:r>
          </a:p>
          <a:p>
            <a:r>
              <a:rPr lang="en-GB" dirty="0">
                <a:solidFill>
                  <a:srgbClr val="000066"/>
                </a:solidFill>
                <a:latin typeface="Calibri" pitchFamily="34" charset="0"/>
                <a:hlinkClick r:id="rId5"/>
              </a:rPr>
              <a:t>http://www.youtube.com/watch?v=mIsBLmjus6Q</a:t>
            </a:r>
            <a:endParaRPr lang="pt-PT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6" name="Picture 12" descr="MCj0239013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652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1791" y="243508"/>
            <a:ext cx="9619774" cy="1014325"/>
          </a:xfrm>
        </p:spPr>
        <p:txBody>
          <a:bodyPr>
            <a:normAutofit/>
          </a:bodyPr>
          <a:lstStyle/>
          <a:p>
            <a:r>
              <a:rPr dirty="0" smtClean="0"/>
              <a:t>Cartucho em movimento: Filme</a:t>
            </a:r>
            <a:endParaRPr lang="pt-PT" dirty="0"/>
          </a:p>
        </p:txBody>
      </p:sp>
      <p:pic>
        <p:nvPicPr>
          <p:cNvPr id="7" name="ROBAL_Cartridge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688135" y="37719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6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3"/>
          <p:cNvSpPr/>
          <p:nvPr/>
        </p:nvSpPr>
        <p:spPr>
          <a:xfrm>
            <a:off x="7406580" y="1796413"/>
            <a:ext cx="896001" cy="91947"/>
          </a:xfrm>
          <a:prstGeom prst="rect">
            <a:avLst/>
          </a:prstGeom>
          <a:noFill/>
          <a:ln w="57240">
            <a:solidFill>
              <a:srgbClr val="000000"/>
            </a:solidFill>
            <a:round/>
          </a:ln>
        </p:spPr>
      </p:sp>
      <p:sp>
        <p:nvSpPr>
          <p:cNvPr id="190" name="CustomShape 4"/>
          <p:cNvSpPr/>
          <p:nvPr/>
        </p:nvSpPr>
        <p:spPr>
          <a:xfrm>
            <a:off x="8604127" y="1649835"/>
            <a:ext cx="1783006" cy="394008"/>
          </a:xfrm>
          <a:prstGeom prst="rect">
            <a:avLst/>
          </a:prstGeom>
          <a:noFill/>
          <a:ln w="31680"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b="1" dirty="0">
                <a:solidFill>
                  <a:srgbClr val="000066"/>
                </a:solidFill>
                <a:latin typeface="Arial"/>
              </a:rPr>
              <a:t>ADN </a:t>
            </a:r>
            <a:r>
              <a:rPr lang="en-GB" sz="2000" b="1" dirty="0" err="1">
                <a:solidFill>
                  <a:srgbClr val="000066"/>
                </a:solidFill>
                <a:latin typeface="Arial"/>
              </a:rPr>
              <a:t>alvo</a:t>
            </a:r>
            <a:endParaRPr lang="pt-PT" dirty="0"/>
          </a:p>
        </p:txBody>
      </p:sp>
      <p:sp>
        <p:nvSpPr>
          <p:cNvPr id="191" name="CustomShape 5"/>
          <p:cNvSpPr/>
          <p:nvPr/>
        </p:nvSpPr>
        <p:spPr>
          <a:xfrm>
            <a:off x="7847744" y="2079078"/>
            <a:ext cx="360" cy="406938"/>
          </a:xfrm>
          <a:prstGeom prst="straightConnector1">
            <a:avLst/>
          </a:prstGeom>
          <a:solidFill>
            <a:srgbClr val="FBDF53"/>
          </a:solidFill>
          <a:ln w="2844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192" name="CustomShape 6"/>
          <p:cNvSpPr/>
          <p:nvPr/>
        </p:nvSpPr>
        <p:spPr>
          <a:xfrm>
            <a:off x="6629686" y="2826298"/>
            <a:ext cx="695930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3" name="CustomShape 7"/>
          <p:cNvSpPr/>
          <p:nvPr/>
        </p:nvSpPr>
        <p:spPr>
          <a:xfrm>
            <a:off x="8420968" y="2821269"/>
            <a:ext cx="779773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4" name="CustomShape 8"/>
          <p:cNvSpPr/>
          <p:nvPr/>
        </p:nvSpPr>
        <p:spPr>
          <a:xfrm>
            <a:off x="6178087" y="3114710"/>
            <a:ext cx="779773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5" name="CustomShape 9"/>
          <p:cNvSpPr/>
          <p:nvPr/>
        </p:nvSpPr>
        <p:spPr>
          <a:xfrm>
            <a:off x="7107553" y="3130513"/>
            <a:ext cx="779773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6" name="CustomShape 10"/>
          <p:cNvSpPr/>
          <p:nvPr/>
        </p:nvSpPr>
        <p:spPr>
          <a:xfrm>
            <a:off x="8006073" y="3114710"/>
            <a:ext cx="779773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7" name="CustomShape 11"/>
          <p:cNvSpPr/>
          <p:nvPr/>
        </p:nvSpPr>
        <p:spPr>
          <a:xfrm>
            <a:off x="8983038" y="3114710"/>
            <a:ext cx="779773" cy="43459"/>
          </a:xfrm>
          <a:prstGeom prst="rect">
            <a:avLst/>
          </a:prstGeom>
          <a:noFill/>
          <a:ln w="57240">
            <a:solidFill>
              <a:srgbClr val="00CC66"/>
            </a:solidFill>
            <a:round/>
          </a:ln>
        </p:spPr>
      </p:sp>
      <p:sp>
        <p:nvSpPr>
          <p:cNvPr id="198" name="CustomShape 12"/>
          <p:cNvSpPr/>
          <p:nvPr/>
        </p:nvSpPr>
        <p:spPr>
          <a:xfrm>
            <a:off x="8518125" y="2163446"/>
            <a:ext cx="1170558" cy="394008"/>
          </a:xfrm>
          <a:prstGeom prst="rect">
            <a:avLst/>
          </a:prstGeom>
          <a:noFill/>
          <a:ln w="31680"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b="1">
                <a:solidFill>
                  <a:srgbClr val="000066"/>
                </a:solidFill>
                <a:latin typeface="Arial"/>
              </a:rPr>
              <a:t>PCR</a:t>
            </a:r>
            <a:endParaRPr lang="pt-PT"/>
          </a:p>
        </p:txBody>
      </p:sp>
      <p:sp>
        <p:nvSpPr>
          <p:cNvPr id="199" name="CustomShape 13"/>
          <p:cNvSpPr/>
          <p:nvPr/>
        </p:nvSpPr>
        <p:spPr>
          <a:xfrm rot="3688800">
            <a:off x="6161356" y="3936771"/>
            <a:ext cx="1349037" cy="80964"/>
          </a:xfrm>
          <a:prstGeom prst="rect">
            <a:avLst/>
          </a:prstGeom>
          <a:noFill/>
          <a:ln w="38160">
            <a:solidFill>
              <a:srgbClr val="00CC66"/>
            </a:solidFill>
            <a:round/>
          </a:ln>
        </p:spPr>
      </p:sp>
      <p:sp>
        <p:nvSpPr>
          <p:cNvPr id="200" name="CustomShape 14"/>
          <p:cNvSpPr/>
          <p:nvPr/>
        </p:nvSpPr>
        <p:spPr>
          <a:xfrm rot="4757400">
            <a:off x="6985970" y="3816035"/>
            <a:ext cx="1201060" cy="139978"/>
          </a:xfrm>
          <a:prstGeom prst="rect">
            <a:avLst/>
          </a:prstGeom>
          <a:noFill/>
          <a:ln w="38160">
            <a:solidFill>
              <a:srgbClr val="00CC66"/>
            </a:solidFill>
            <a:round/>
          </a:ln>
        </p:spPr>
      </p:sp>
      <p:sp>
        <p:nvSpPr>
          <p:cNvPr id="201" name="CustomShape 15"/>
          <p:cNvSpPr/>
          <p:nvPr/>
        </p:nvSpPr>
        <p:spPr>
          <a:xfrm rot="6828000" flipV="1">
            <a:off x="7638890" y="3834387"/>
            <a:ext cx="1383158" cy="103274"/>
          </a:xfrm>
          <a:prstGeom prst="rect">
            <a:avLst/>
          </a:prstGeom>
          <a:noFill/>
          <a:ln w="38160">
            <a:solidFill>
              <a:srgbClr val="00CC66"/>
            </a:solidFill>
            <a:round/>
          </a:ln>
        </p:spPr>
      </p:sp>
      <p:sp>
        <p:nvSpPr>
          <p:cNvPr id="202" name="CustomShape 16"/>
          <p:cNvSpPr/>
          <p:nvPr/>
        </p:nvSpPr>
        <p:spPr>
          <a:xfrm rot="7172400">
            <a:off x="8220413" y="3878207"/>
            <a:ext cx="1407582" cy="101835"/>
          </a:xfrm>
          <a:prstGeom prst="rect">
            <a:avLst/>
          </a:prstGeom>
          <a:noFill/>
          <a:ln w="38160">
            <a:solidFill>
              <a:srgbClr val="00CC66"/>
            </a:solidFill>
            <a:round/>
          </a:ln>
        </p:spPr>
      </p:sp>
      <p:sp>
        <p:nvSpPr>
          <p:cNvPr id="203" name="CustomShape 17"/>
          <p:cNvSpPr/>
          <p:nvPr/>
        </p:nvSpPr>
        <p:spPr>
          <a:xfrm>
            <a:off x="7111871" y="4560004"/>
            <a:ext cx="269880" cy="212628"/>
          </a:xfrm>
          <a:prstGeom prst="curvedConnector3">
            <a:avLst>
              <a:gd name="adj1" fmla="val 50000"/>
            </a:avLst>
          </a:prstGeom>
          <a:noFill/>
          <a:ln w="3168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204" name="CustomShape 18"/>
          <p:cNvSpPr/>
          <p:nvPr/>
        </p:nvSpPr>
        <p:spPr>
          <a:xfrm rot="5400000">
            <a:off x="7447903" y="4569237"/>
            <a:ext cx="322893" cy="113350"/>
          </a:xfrm>
          <a:prstGeom prst="curvedConnector3">
            <a:avLst>
              <a:gd name="adj1" fmla="val 50000"/>
            </a:avLst>
          </a:prstGeom>
          <a:noFill/>
          <a:ln w="3168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205" name="CustomShape 19"/>
          <p:cNvSpPr/>
          <p:nvPr/>
        </p:nvSpPr>
        <p:spPr>
          <a:xfrm rot="5400000">
            <a:off x="7873189" y="4606241"/>
            <a:ext cx="274764" cy="102554"/>
          </a:xfrm>
          <a:prstGeom prst="curvedConnector3">
            <a:avLst>
              <a:gd name="adj1" fmla="val 50000"/>
            </a:avLst>
          </a:prstGeom>
          <a:noFill/>
          <a:ln w="3168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206" name="CustomShape 20"/>
          <p:cNvSpPr/>
          <p:nvPr/>
        </p:nvSpPr>
        <p:spPr>
          <a:xfrm rot="10800000" flipV="1">
            <a:off x="8247166" y="4522291"/>
            <a:ext cx="321697" cy="255728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207" name="CustomShape 21"/>
          <p:cNvSpPr/>
          <p:nvPr/>
        </p:nvSpPr>
        <p:spPr>
          <a:xfrm>
            <a:off x="6854946" y="4891876"/>
            <a:ext cx="2976234" cy="45327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400" b="1">
                <a:solidFill>
                  <a:srgbClr val="000066"/>
                </a:solidFill>
                <a:latin typeface="Arial"/>
              </a:rPr>
              <a:t>Fluorescência</a:t>
            </a:r>
            <a:endParaRPr lang="pt-PT"/>
          </a:p>
        </p:txBody>
      </p:sp>
      <p:sp>
        <p:nvSpPr>
          <p:cNvPr id="208" name="CustomShape 22"/>
          <p:cNvSpPr/>
          <p:nvPr/>
        </p:nvSpPr>
        <p:spPr>
          <a:xfrm>
            <a:off x="7968650" y="5421290"/>
            <a:ext cx="360" cy="406938"/>
          </a:xfrm>
          <a:prstGeom prst="straightConnector1">
            <a:avLst/>
          </a:prstGeom>
          <a:solidFill>
            <a:srgbClr val="FBDF53"/>
          </a:solidFill>
          <a:ln w="2844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09" name="CustomShape 23"/>
          <p:cNvSpPr/>
          <p:nvPr/>
        </p:nvSpPr>
        <p:spPr>
          <a:xfrm>
            <a:off x="7164768" y="5909041"/>
            <a:ext cx="2976234" cy="45327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400" b="1">
                <a:solidFill>
                  <a:srgbClr val="000066"/>
                </a:solidFill>
                <a:latin typeface="Arial"/>
              </a:rPr>
              <a:t>Detecção</a:t>
            </a:r>
            <a:endParaRPr lang="pt-PT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5097" y="302102"/>
            <a:ext cx="9881986" cy="1014325"/>
          </a:xfrm>
        </p:spPr>
        <p:txBody>
          <a:bodyPr>
            <a:noAutofit/>
          </a:bodyPr>
          <a:lstStyle/>
          <a:p>
            <a:r>
              <a:rPr lang="pt-BR" sz="3200" dirty="0" smtClean="0"/>
              <a:t>Reacção em cadeia da polimerase em tempo real</a:t>
            </a:r>
            <a:endParaRPr lang="pt-PT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34432" y="1629252"/>
            <a:ext cx="5890007" cy="4439703"/>
          </a:xfrm>
        </p:spPr>
        <p:txBody>
          <a:bodyPr lIns="72000" rIns="72000"/>
          <a:lstStyle/>
          <a:p>
            <a:r>
              <a:rPr lang="en-US" sz="2200" dirty="0"/>
              <a:t>Amplificação do ADN alvo por PCR e detecção simultâneas</a:t>
            </a:r>
          </a:p>
          <a:p>
            <a:r>
              <a:rPr lang="en-US" sz="2200" dirty="0"/>
              <a:t>O ADN alvo é </a:t>
            </a:r>
            <a:r>
              <a:rPr lang="en-US" sz="2200" dirty="0" err="1" smtClean="0"/>
              <a:t>amplificado</a:t>
            </a:r>
            <a:r>
              <a:rPr lang="en-US" sz="2200" dirty="0" smtClean="0"/>
              <a:t> </a:t>
            </a:r>
            <a:r>
              <a:rPr lang="en-US" sz="2200" dirty="0"/>
              <a:t>e </a:t>
            </a:r>
            <a:r>
              <a:rPr lang="en-US" sz="2200" dirty="0" err="1" smtClean="0"/>
              <a:t>marcado</a:t>
            </a:r>
            <a:r>
              <a:rPr lang="en-US" sz="2200" dirty="0" smtClean="0"/>
              <a:t> </a:t>
            </a:r>
            <a:r>
              <a:rPr lang="en-US" sz="2200" dirty="0"/>
              <a:t>com </a:t>
            </a:r>
            <a:r>
              <a:rPr lang="en-US" sz="2200" dirty="0" err="1" smtClean="0"/>
              <a:t>sondas</a:t>
            </a:r>
            <a:r>
              <a:rPr lang="en-US" sz="2200" dirty="0" smtClean="0"/>
              <a:t> </a:t>
            </a:r>
            <a:r>
              <a:rPr lang="en-US" sz="2200" dirty="0"/>
              <a:t>por fluorescência </a:t>
            </a:r>
          </a:p>
          <a:p>
            <a:r>
              <a:rPr lang="en-US" sz="2200" dirty="0"/>
              <a:t>O produto acumulado é monitorizado e </a:t>
            </a:r>
            <a:r>
              <a:rPr lang="en-US" sz="2200" dirty="0" err="1"/>
              <a:t>medido</a:t>
            </a:r>
            <a:r>
              <a:rPr lang="en-US" sz="2200" dirty="0"/>
              <a:t> </a:t>
            </a:r>
            <a:r>
              <a:rPr lang="en-US" sz="2200" dirty="0" err="1" smtClean="0"/>
              <a:t>pela</a:t>
            </a:r>
            <a:r>
              <a:rPr lang="en-US" sz="2200" dirty="0" smtClean="0"/>
              <a:t> </a:t>
            </a:r>
            <a:r>
              <a:rPr lang="en-US" sz="2200" dirty="0" err="1" smtClean="0"/>
              <a:t>fluorescência</a:t>
            </a:r>
            <a:r>
              <a:rPr lang="en-US" sz="2200" dirty="0" smtClean="0"/>
              <a:t> </a:t>
            </a:r>
            <a:r>
              <a:rPr lang="en-US" sz="2200" dirty="0" err="1" smtClean="0"/>
              <a:t>detectada</a:t>
            </a:r>
            <a:endParaRPr lang="en-US" sz="2200" dirty="0"/>
          </a:p>
          <a:p>
            <a:r>
              <a:rPr lang="en-US" sz="2200" dirty="0"/>
              <a:t>As sondas usadas na tecnologia Xpert são chamadas "sinais moleculares"</a:t>
            </a:r>
          </a:p>
          <a:p>
            <a:r>
              <a:rPr lang="en-US" sz="2200" dirty="0"/>
              <a:t>Pode ser </a:t>
            </a:r>
            <a:r>
              <a:rPr lang="en-US" sz="2200" dirty="0" err="1" smtClean="0"/>
              <a:t>amplificado</a:t>
            </a:r>
            <a:r>
              <a:rPr lang="en-US" sz="2200" dirty="0" smtClean="0"/>
              <a:t> </a:t>
            </a:r>
            <a:r>
              <a:rPr lang="en-US" sz="2200" dirty="0"/>
              <a:t>e detectado mais do </a:t>
            </a:r>
            <a:r>
              <a:rPr lang="en-US" sz="2200" dirty="0" err="1" smtClean="0"/>
              <a:t>que</a:t>
            </a:r>
            <a:r>
              <a:rPr lang="en-US" sz="2200" dirty="0" smtClean="0"/>
              <a:t> um </a:t>
            </a:r>
            <a:r>
              <a:rPr lang="en-US" sz="2200" dirty="0"/>
              <a:t>alvo (múltiplo)</a:t>
            </a:r>
          </a:p>
          <a:p>
            <a:r>
              <a:rPr lang="en-US" sz="2200" dirty="0"/>
              <a:t>Cada alvo é </a:t>
            </a:r>
            <a:r>
              <a:rPr lang="en-US" sz="2200" dirty="0" err="1" smtClean="0"/>
              <a:t>marcado</a:t>
            </a:r>
            <a:r>
              <a:rPr lang="en-US" sz="2200" dirty="0" smtClean="0"/>
              <a:t> </a:t>
            </a:r>
            <a:r>
              <a:rPr lang="en-US" sz="2200" dirty="0"/>
              <a:t>com </a:t>
            </a:r>
            <a:r>
              <a:rPr lang="en-US" sz="2200" dirty="0" err="1" smtClean="0"/>
              <a:t>diferentes</a:t>
            </a:r>
            <a:r>
              <a:rPr lang="en-US" sz="2200" dirty="0" smtClean="0"/>
              <a:t> </a:t>
            </a:r>
            <a:r>
              <a:rPr lang="en-US" sz="2200" dirty="0" err="1" smtClean="0"/>
              <a:t>corantes</a:t>
            </a:r>
            <a:endParaRPr lang="en-US" sz="2200" dirty="0"/>
          </a:p>
          <a:p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22103434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Line 3"/>
          <p:cNvSpPr/>
          <p:nvPr/>
        </p:nvSpPr>
        <p:spPr>
          <a:xfrm flipV="1">
            <a:off x="7175203" y="3972404"/>
            <a:ext cx="0" cy="1576391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48" name="Line 4"/>
          <p:cNvSpPr/>
          <p:nvPr/>
        </p:nvSpPr>
        <p:spPr>
          <a:xfrm flipV="1">
            <a:off x="7849903" y="3972404"/>
            <a:ext cx="0" cy="1576391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49" name="CustomShape 5"/>
          <p:cNvSpPr/>
          <p:nvPr/>
        </p:nvSpPr>
        <p:spPr>
          <a:xfrm>
            <a:off x="6069416" y="1805900"/>
            <a:ext cx="2848491" cy="2188055"/>
          </a:xfrm>
          <a:prstGeom prst="ellipse">
            <a:avLst/>
          </a:prstGeom>
          <a:noFill/>
          <a:ln w="31680">
            <a:solidFill>
              <a:srgbClr val="FF0000"/>
            </a:solidFill>
            <a:round/>
          </a:ln>
        </p:spPr>
      </p:sp>
      <p:sp>
        <p:nvSpPr>
          <p:cNvPr id="250" name="Line 6"/>
          <p:cNvSpPr/>
          <p:nvPr/>
        </p:nvSpPr>
        <p:spPr>
          <a:xfrm>
            <a:off x="7210827" y="4013709"/>
            <a:ext cx="57466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51" name="Line 7"/>
          <p:cNvSpPr/>
          <p:nvPr/>
        </p:nvSpPr>
        <p:spPr>
          <a:xfrm>
            <a:off x="7210827" y="4332650"/>
            <a:ext cx="57466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52" name="Line 8"/>
          <p:cNvSpPr/>
          <p:nvPr/>
        </p:nvSpPr>
        <p:spPr>
          <a:xfrm>
            <a:off x="7210827" y="4663086"/>
            <a:ext cx="57466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53" name="Line 9"/>
          <p:cNvSpPr/>
          <p:nvPr/>
        </p:nvSpPr>
        <p:spPr>
          <a:xfrm>
            <a:off x="7210827" y="4987774"/>
            <a:ext cx="57466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54" name="CustomShape 10"/>
          <p:cNvSpPr/>
          <p:nvPr/>
        </p:nvSpPr>
        <p:spPr>
          <a:xfrm>
            <a:off x="6837674" y="5584353"/>
            <a:ext cx="600932" cy="446447"/>
          </a:xfrm>
          <a:prstGeom prst="ellipse">
            <a:avLst/>
          </a:prstGeom>
          <a:solidFill>
            <a:srgbClr val="00CC99"/>
          </a:solidFill>
          <a:ln w="31680">
            <a:solidFill>
              <a:srgbClr val="00CC66"/>
            </a:solidFill>
            <a:round/>
          </a:ln>
        </p:spPr>
      </p:sp>
      <p:sp>
        <p:nvSpPr>
          <p:cNvPr id="255" name="CustomShape 11"/>
          <p:cNvSpPr/>
          <p:nvPr/>
        </p:nvSpPr>
        <p:spPr>
          <a:xfrm>
            <a:off x="7584701" y="5584353"/>
            <a:ext cx="600932" cy="446447"/>
          </a:xfrm>
          <a:prstGeom prst="ellipse">
            <a:avLst/>
          </a:prstGeom>
          <a:solidFill>
            <a:srgbClr val="000000"/>
          </a:solidFill>
          <a:ln w="31680">
            <a:solidFill>
              <a:srgbClr val="000000"/>
            </a:solidFill>
            <a:round/>
          </a:ln>
        </p:spPr>
      </p:sp>
      <p:sp>
        <p:nvSpPr>
          <p:cNvPr id="256" name="CustomShape 12"/>
          <p:cNvSpPr/>
          <p:nvPr/>
        </p:nvSpPr>
        <p:spPr>
          <a:xfrm flipV="1">
            <a:off x="4048175" y="3483868"/>
            <a:ext cx="2088232" cy="576064"/>
          </a:xfrm>
          <a:prstGeom prst="straightConnector1">
            <a:avLst/>
          </a:prstGeom>
          <a:solidFill>
            <a:srgbClr val="FBDF53"/>
          </a:solidFill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57" name="CustomShape 13"/>
          <p:cNvSpPr/>
          <p:nvPr/>
        </p:nvSpPr>
        <p:spPr>
          <a:xfrm flipV="1">
            <a:off x="3184079" y="4930868"/>
            <a:ext cx="3506732" cy="209184"/>
          </a:xfrm>
          <a:prstGeom prst="straightConnector1">
            <a:avLst/>
          </a:prstGeom>
          <a:solidFill>
            <a:srgbClr val="FBDF53"/>
          </a:solidFill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58" name="CustomShape 14"/>
          <p:cNvSpPr/>
          <p:nvPr/>
        </p:nvSpPr>
        <p:spPr>
          <a:xfrm>
            <a:off x="4192191" y="5716116"/>
            <a:ext cx="2448272" cy="72008"/>
          </a:xfrm>
          <a:prstGeom prst="straightConnector1">
            <a:avLst/>
          </a:prstGeom>
          <a:solidFill>
            <a:srgbClr val="FBDF53"/>
          </a:solidFill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59" name="CustomShape 15"/>
          <p:cNvSpPr/>
          <p:nvPr/>
        </p:nvSpPr>
        <p:spPr>
          <a:xfrm flipV="1">
            <a:off x="3040063" y="6076156"/>
            <a:ext cx="4824536" cy="360040"/>
          </a:xfrm>
          <a:prstGeom prst="straightConnector1">
            <a:avLst/>
          </a:prstGeom>
          <a:solidFill>
            <a:srgbClr val="FBDF53"/>
          </a:solidFill>
          <a:ln w="9360">
            <a:solidFill>
              <a:srgbClr val="00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Tecnologia de sinais moleculares</a:t>
            </a:r>
            <a:endParaRPr lang="pt-PT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4233823" cy="4439703"/>
          </a:xfrm>
        </p:spPr>
        <p:txBody>
          <a:bodyPr/>
          <a:lstStyle/>
          <a:p>
            <a:r>
              <a:rPr dirty="0" smtClean="0"/>
              <a:t>Um sinal molecular é um curto segmento de ADN de cadeia única composto por:</a:t>
            </a:r>
          </a:p>
          <a:p>
            <a:pPr marL="124796" indent="0">
              <a:lnSpc>
                <a:spcPct val="130000"/>
              </a:lnSpc>
              <a:buNone/>
            </a:pPr>
            <a:endParaRPr lang="pt-PT" dirty="0"/>
          </a:p>
          <a:p>
            <a:pPr lvl="1">
              <a:lnSpc>
                <a:spcPct val="130000"/>
              </a:lnSpc>
            </a:pPr>
            <a:r>
              <a:rPr dirty="0" err="1" smtClean="0"/>
              <a:t>Sequência</a:t>
            </a:r>
            <a:r>
              <a:rPr dirty="0" smtClean="0"/>
              <a:t> </a:t>
            </a:r>
            <a:r>
              <a:rPr lang="it-IT" dirty="0" err="1" smtClean="0"/>
              <a:t>alvo</a:t>
            </a:r>
            <a:r>
              <a:rPr lang="it-IT" dirty="0" smtClean="0"/>
              <a:t> </a:t>
            </a:r>
            <a:r>
              <a:rPr dirty="0" err="1" smtClean="0"/>
              <a:t>específica</a:t>
            </a:r>
            <a:endParaRPr lang="pt-PT" dirty="0"/>
          </a:p>
          <a:p>
            <a:pPr lvl="1">
              <a:lnSpc>
                <a:spcPct val="130000"/>
              </a:lnSpc>
            </a:pPr>
            <a:r>
              <a:rPr lang="pt-BR" dirty="0" smtClean="0"/>
              <a:t>Espaçador</a:t>
            </a:r>
            <a:endParaRPr dirty="0" smtClean="0"/>
          </a:p>
          <a:p>
            <a:pPr lvl="1">
              <a:lnSpc>
                <a:spcPct val="130000"/>
              </a:lnSpc>
            </a:pPr>
            <a:r>
              <a:rPr lang="it-IT" dirty="0" err="1" smtClean="0"/>
              <a:t>Côr</a:t>
            </a:r>
            <a:r>
              <a:rPr dirty="0" smtClean="0"/>
              <a:t> fluorescente</a:t>
            </a:r>
            <a:endParaRPr lang="pt-PT" dirty="0"/>
          </a:p>
          <a:p>
            <a:pPr lvl="1">
              <a:lnSpc>
                <a:spcPct val="130000"/>
              </a:lnSpc>
            </a:pPr>
            <a:r>
              <a:rPr dirty="0" smtClean="0"/>
              <a:t>Supressor</a:t>
            </a:r>
            <a:r>
              <a:rPr dirty="0"/>
              <a:t/>
            </a:r>
            <a:br>
              <a:rPr dirty="0"/>
            </a:br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251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Line 2"/>
          <p:cNvSpPr/>
          <p:nvPr/>
        </p:nvSpPr>
        <p:spPr>
          <a:xfrm>
            <a:off x="3218766" y="5353048"/>
            <a:ext cx="8276" cy="155879"/>
          </a:xfrm>
          <a:prstGeom prst="line">
            <a:avLst/>
          </a:prstGeom>
          <a:ln w="31680">
            <a:solidFill>
              <a:srgbClr val="00CC99"/>
            </a:solidFill>
            <a:round/>
          </a:ln>
        </p:spPr>
      </p:sp>
      <p:sp>
        <p:nvSpPr>
          <p:cNvPr id="263" name="CustomShape 3"/>
          <p:cNvSpPr/>
          <p:nvPr/>
        </p:nvSpPr>
        <p:spPr>
          <a:xfrm rot="16200000" flipH="1">
            <a:off x="2025107" y="4077528"/>
            <a:ext cx="309603" cy="120906"/>
          </a:xfrm>
          <a:prstGeom prst="rightArrow">
            <a:avLst>
              <a:gd name="adj1" fmla="val 50000"/>
              <a:gd name="adj2" fmla="val 121345"/>
            </a:avLst>
          </a:prstGeom>
          <a:solidFill>
            <a:srgbClr val="000000"/>
          </a:solidFill>
          <a:ln w="31680">
            <a:solidFill>
              <a:srgbClr val="FFFFFF"/>
            </a:solidFill>
            <a:miter/>
          </a:ln>
        </p:spPr>
      </p:sp>
      <p:sp>
        <p:nvSpPr>
          <p:cNvPr id="264" name="Line 4"/>
          <p:cNvSpPr/>
          <p:nvPr/>
        </p:nvSpPr>
        <p:spPr>
          <a:xfrm>
            <a:off x="2187825" y="3316922"/>
            <a:ext cx="0" cy="228072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65" name="Line 5"/>
          <p:cNvSpPr/>
          <p:nvPr/>
        </p:nvSpPr>
        <p:spPr>
          <a:xfrm>
            <a:off x="2079873" y="3431137"/>
            <a:ext cx="21626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66" name="Line 6"/>
          <p:cNvSpPr/>
          <p:nvPr/>
        </p:nvSpPr>
        <p:spPr>
          <a:xfrm flipV="1">
            <a:off x="2104342" y="2490834"/>
            <a:ext cx="0" cy="457581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67" name="Line 7"/>
          <p:cNvSpPr/>
          <p:nvPr/>
        </p:nvSpPr>
        <p:spPr>
          <a:xfrm flipV="1">
            <a:off x="2258354" y="2490834"/>
            <a:ext cx="0" cy="457581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68" name="CustomShape 8"/>
          <p:cNvSpPr/>
          <p:nvPr/>
        </p:nvSpPr>
        <p:spPr>
          <a:xfrm>
            <a:off x="1852095" y="1862289"/>
            <a:ext cx="648431" cy="633573"/>
          </a:xfrm>
          <a:prstGeom prst="ellipse">
            <a:avLst/>
          </a:prstGeom>
          <a:noFill/>
          <a:ln w="31680">
            <a:solidFill>
              <a:srgbClr val="000000"/>
            </a:solidFill>
            <a:round/>
          </a:ln>
        </p:spPr>
      </p:sp>
      <p:sp>
        <p:nvSpPr>
          <p:cNvPr id="269" name="Line 9"/>
          <p:cNvSpPr/>
          <p:nvPr/>
        </p:nvSpPr>
        <p:spPr>
          <a:xfrm>
            <a:off x="2112619" y="2503046"/>
            <a:ext cx="130982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0" name="Line 10"/>
          <p:cNvSpPr/>
          <p:nvPr/>
        </p:nvSpPr>
        <p:spPr>
          <a:xfrm>
            <a:off x="2112619" y="2595711"/>
            <a:ext cx="130982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1" name="Line 11"/>
          <p:cNvSpPr/>
          <p:nvPr/>
        </p:nvSpPr>
        <p:spPr>
          <a:xfrm>
            <a:off x="2112619" y="2691609"/>
            <a:ext cx="130982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2" name="Line 12"/>
          <p:cNvSpPr/>
          <p:nvPr/>
        </p:nvSpPr>
        <p:spPr>
          <a:xfrm>
            <a:off x="2112619" y="2785711"/>
            <a:ext cx="130982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3" name="Line 13"/>
          <p:cNvSpPr/>
          <p:nvPr/>
        </p:nvSpPr>
        <p:spPr>
          <a:xfrm flipH="1">
            <a:off x="1206183" y="4676016"/>
            <a:ext cx="254047" cy="30673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4" name="Line 14"/>
          <p:cNvSpPr/>
          <p:nvPr/>
        </p:nvSpPr>
        <p:spPr>
          <a:xfrm>
            <a:off x="2904266" y="4676016"/>
            <a:ext cx="204749" cy="30673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5" name="Line 15"/>
          <p:cNvSpPr/>
          <p:nvPr/>
        </p:nvSpPr>
        <p:spPr>
          <a:xfrm>
            <a:off x="1460229" y="4672424"/>
            <a:ext cx="1419568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6" name="Line 16"/>
          <p:cNvSpPr/>
          <p:nvPr/>
        </p:nvSpPr>
        <p:spPr>
          <a:xfrm>
            <a:off x="1319173" y="4521932"/>
            <a:ext cx="1680091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7" name="Line 17"/>
          <p:cNvSpPr/>
          <p:nvPr/>
        </p:nvSpPr>
        <p:spPr>
          <a:xfrm flipV="1">
            <a:off x="1429283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8" name="Line 18"/>
          <p:cNvSpPr/>
          <p:nvPr/>
        </p:nvSpPr>
        <p:spPr>
          <a:xfrm flipV="1">
            <a:off x="1566742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79" name="Line 19"/>
          <p:cNvSpPr/>
          <p:nvPr/>
        </p:nvSpPr>
        <p:spPr>
          <a:xfrm flipV="1">
            <a:off x="1702761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0" name="Line 20"/>
          <p:cNvSpPr/>
          <p:nvPr/>
        </p:nvSpPr>
        <p:spPr>
          <a:xfrm flipV="1">
            <a:off x="1838781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1" name="Line 21"/>
          <p:cNvSpPr/>
          <p:nvPr/>
        </p:nvSpPr>
        <p:spPr>
          <a:xfrm flipV="1">
            <a:off x="1974800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2" name="Line 22"/>
          <p:cNvSpPr/>
          <p:nvPr/>
        </p:nvSpPr>
        <p:spPr>
          <a:xfrm flipV="1">
            <a:off x="2905705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3" name="Line 23"/>
          <p:cNvSpPr/>
          <p:nvPr/>
        </p:nvSpPr>
        <p:spPr>
          <a:xfrm flipV="1">
            <a:off x="2110820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4" name="Line 24"/>
          <p:cNvSpPr/>
          <p:nvPr/>
        </p:nvSpPr>
        <p:spPr>
          <a:xfrm flipV="1">
            <a:off x="2246839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5" name="Line 25"/>
          <p:cNvSpPr/>
          <p:nvPr/>
        </p:nvSpPr>
        <p:spPr>
          <a:xfrm flipV="1">
            <a:off x="2384658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6" name="Line 26"/>
          <p:cNvSpPr/>
          <p:nvPr/>
        </p:nvSpPr>
        <p:spPr>
          <a:xfrm flipV="1">
            <a:off x="2520677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7" name="Line 27"/>
          <p:cNvSpPr/>
          <p:nvPr/>
        </p:nvSpPr>
        <p:spPr>
          <a:xfrm flipV="1">
            <a:off x="2656696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8" name="Line 28"/>
          <p:cNvSpPr/>
          <p:nvPr/>
        </p:nvSpPr>
        <p:spPr>
          <a:xfrm flipV="1">
            <a:off x="2792716" y="4511516"/>
            <a:ext cx="0" cy="16629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289" name="CustomShape 29"/>
          <p:cNvSpPr/>
          <p:nvPr/>
        </p:nvSpPr>
        <p:spPr>
          <a:xfrm>
            <a:off x="2027696" y="2959190"/>
            <a:ext cx="135660" cy="128223"/>
          </a:xfrm>
          <a:prstGeom prst="ellipse">
            <a:avLst/>
          </a:prstGeom>
          <a:solidFill>
            <a:srgbClr val="00CC66"/>
          </a:solidFill>
          <a:ln w="31680">
            <a:solidFill>
              <a:srgbClr val="00CC66"/>
            </a:solidFill>
            <a:round/>
          </a:ln>
        </p:spPr>
      </p:sp>
      <p:sp>
        <p:nvSpPr>
          <p:cNvPr id="290" name="CustomShape 30"/>
          <p:cNvSpPr/>
          <p:nvPr/>
        </p:nvSpPr>
        <p:spPr>
          <a:xfrm>
            <a:off x="2197901" y="2959190"/>
            <a:ext cx="135660" cy="128223"/>
          </a:xfrm>
          <a:prstGeom prst="ellipse">
            <a:avLst/>
          </a:prstGeom>
          <a:solidFill>
            <a:srgbClr val="000000"/>
          </a:solidFill>
          <a:ln w="31680">
            <a:solidFill>
              <a:srgbClr val="000000"/>
            </a:solidFill>
            <a:round/>
          </a:ln>
        </p:spPr>
      </p:sp>
      <p:sp>
        <p:nvSpPr>
          <p:cNvPr id="291" name="CustomShape 31"/>
          <p:cNvSpPr/>
          <p:nvPr/>
        </p:nvSpPr>
        <p:spPr>
          <a:xfrm>
            <a:off x="2904266" y="5035902"/>
            <a:ext cx="464913" cy="219093"/>
          </a:xfrm>
          <a:prstGeom prst="ellipse">
            <a:avLst/>
          </a:prstGeom>
          <a:solidFill>
            <a:srgbClr val="00CC66"/>
          </a:solidFill>
          <a:ln w="31680">
            <a:solidFill>
              <a:srgbClr val="00CC66"/>
            </a:solidFill>
            <a:round/>
          </a:ln>
        </p:spPr>
      </p:sp>
      <p:sp>
        <p:nvSpPr>
          <p:cNvPr id="292" name="CustomShape 32"/>
          <p:cNvSpPr/>
          <p:nvPr/>
        </p:nvSpPr>
        <p:spPr>
          <a:xfrm>
            <a:off x="1081678" y="4926356"/>
            <a:ext cx="219142" cy="201853"/>
          </a:xfrm>
          <a:prstGeom prst="ellipse">
            <a:avLst/>
          </a:prstGeom>
          <a:solidFill>
            <a:srgbClr val="000000"/>
          </a:solidFill>
          <a:ln w="31680">
            <a:solidFill>
              <a:srgbClr val="FFFFFF"/>
            </a:solidFill>
            <a:round/>
          </a:ln>
        </p:spPr>
      </p:sp>
      <p:sp>
        <p:nvSpPr>
          <p:cNvPr id="293" name="Line 33"/>
          <p:cNvSpPr/>
          <p:nvPr/>
        </p:nvSpPr>
        <p:spPr>
          <a:xfrm flipH="1">
            <a:off x="2902467" y="5251763"/>
            <a:ext cx="57574" cy="176711"/>
          </a:xfrm>
          <a:prstGeom prst="line">
            <a:avLst/>
          </a:prstGeom>
          <a:ln w="31680">
            <a:solidFill>
              <a:srgbClr val="00CC99"/>
            </a:solidFill>
            <a:round/>
          </a:ln>
        </p:spPr>
      </p:sp>
      <p:sp>
        <p:nvSpPr>
          <p:cNvPr id="294" name="Line 34"/>
          <p:cNvSpPr/>
          <p:nvPr/>
        </p:nvSpPr>
        <p:spPr>
          <a:xfrm>
            <a:off x="3374577" y="5253559"/>
            <a:ext cx="82043" cy="78658"/>
          </a:xfrm>
          <a:prstGeom prst="line">
            <a:avLst/>
          </a:prstGeom>
          <a:ln w="31680">
            <a:solidFill>
              <a:srgbClr val="00CC99"/>
            </a:solidFill>
            <a:round/>
          </a:ln>
        </p:spPr>
      </p:sp>
      <p:sp>
        <p:nvSpPr>
          <p:cNvPr id="295" name="Line 35"/>
          <p:cNvSpPr/>
          <p:nvPr/>
        </p:nvSpPr>
        <p:spPr>
          <a:xfrm flipH="1">
            <a:off x="2697718" y="5162689"/>
            <a:ext cx="145735" cy="94102"/>
          </a:xfrm>
          <a:prstGeom prst="line">
            <a:avLst/>
          </a:prstGeom>
          <a:ln w="31680">
            <a:solidFill>
              <a:srgbClr val="00CC99"/>
            </a:solidFill>
            <a:round/>
          </a:ln>
        </p:spPr>
      </p:sp>
      <p:sp>
        <p:nvSpPr>
          <p:cNvPr id="296" name="Line 36"/>
          <p:cNvSpPr/>
          <p:nvPr/>
        </p:nvSpPr>
        <p:spPr>
          <a:xfrm flipV="1">
            <a:off x="3233519" y="4902292"/>
            <a:ext cx="90320" cy="40945"/>
          </a:xfrm>
          <a:prstGeom prst="line">
            <a:avLst/>
          </a:prstGeom>
          <a:ln w="31680">
            <a:solidFill>
              <a:srgbClr val="00CC99"/>
            </a:solidFill>
            <a:round/>
          </a:ln>
        </p:spPr>
      </p:sp>
      <p:sp>
        <p:nvSpPr>
          <p:cNvPr id="299" name="CustomShape 39"/>
          <p:cNvSpPr/>
          <p:nvPr/>
        </p:nvSpPr>
        <p:spPr>
          <a:xfrm rot="5262600" flipH="1" flipV="1">
            <a:off x="3886277" y="3974913"/>
            <a:ext cx="8979" cy="6117"/>
          </a:xfrm>
          <a:prstGeom prst="curvedConnector3">
            <a:avLst>
              <a:gd name="adj1" fmla="val 50000"/>
            </a:avLst>
          </a:prstGeom>
          <a:noFill/>
          <a:ln w="3168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300" name="CustomShape 40"/>
          <p:cNvSpPr/>
          <p:nvPr/>
        </p:nvSpPr>
        <p:spPr>
          <a:xfrm rot="16200000" flipH="1">
            <a:off x="8713430" y="3765039"/>
            <a:ext cx="290927" cy="133501"/>
          </a:xfrm>
          <a:prstGeom prst="rightArrow">
            <a:avLst>
              <a:gd name="adj1" fmla="val 50000"/>
              <a:gd name="adj2" fmla="val 121345"/>
            </a:avLst>
          </a:prstGeom>
          <a:solidFill>
            <a:srgbClr val="000000"/>
          </a:solidFill>
          <a:ln w="31680">
            <a:solidFill>
              <a:srgbClr val="FFFFFF"/>
            </a:solidFill>
            <a:miter/>
          </a:ln>
        </p:spPr>
      </p:sp>
      <p:sp>
        <p:nvSpPr>
          <p:cNvPr id="301" name="Line 41"/>
          <p:cNvSpPr/>
          <p:nvPr/>
        </p:nvSpPr>
        <p:spPr>
          <a:xfrm>
            <a:off x="8866450" y="3060116"/>
            <a:ext cx="0" cy="214064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2" name="Line 42"/>
          <p:cNvSpPr/>
          <p:nvPr/>
        </p:nvSpPr>
        <p:spPr>
          <a:xfrm>
            <a:off x="8746983" y="3167148"/>
            <a:ext cx="238934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3" name="Line 43"/>
          <p:cNvSpPr/>
          <p:nvPr/>
        </p:nvSpPr>
        <p:spPr>
          <a:xfrm flipV="1">
            <a:off x="8774331" y="2283953"/>
            <a:ext cx="0" cy="42992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4" name="Line 44"/>
          <p:cNvSpPr/>
          <p:nvPr/>
        </p:nvSpPr>
        <p:spPr>
          <a:xfrm flipV="1">
            <a:off x="8944175" y="2283953"/>
            <a:ext cx="0" cy="429925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5" name="CustomShape 45"/>
          <p:cNvSpPr/>
          <p:nvPr/>
        </p:nvSpPr>
        <p:spPr>
          <a:xfrm>
            <a:off x="8495815" y="1651457"/>
            <a:ext cx="716081" cy="595142"/>
          </a:xfrm>
          <a:prstGeom prst="ellipse">
            <a:avLst/>
          </a:prstGeom>
          <a:noFill/>
          <a:ln w="31680">
            <a:solidFill>
              <a:srgbClr val="000000"/>
            </a:solidFill>
            <a:round/>
          </a:ln>
        </p:spPr>
      </p:sp>
      <p:sp>
        <p:nvSpPr>
          <p:cNvPr id="306" name="Line 46"/>
          <p:cNvSpPr/>
          <p:nvPr/>
        </p:nvSpPr>
        <p:spPr>
          <a:xfrm>
            <a:off x="8783327" y="2295446"/>
            <a:ext cx="144656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7" name="Line 47"/>
          <p:cNvSpPr/>
          <p:nvPr/>
        </p:nvSpPr>
        <p:spPr>
          <a:xfrm>
            <a:off x="8783327" y="2382365"/>
            <a:ext cx="144656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8" name="Line 48"/>
          <p:cNvSpPr/>
          <p:nvPr/>
        </p:nvSpPr>
        <p:spPr>
          <a:xfrm>
            <a:off x="8783327" y="2472516"/>
            <a:ext cx="144656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09" name="Line 49"/>
          <p:cNvSpPr/>
          <p:nvPr/>
        </p:nvSpPr>
        <p:spPr>
          <a:xfrm>
            <a:off x="8783327" y="2560872"/>
            <a:ext cx="144656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0" name="CustomShape 50"/>
          <p:cNvSpPr/>
          <p:nvPr/>
        </p:nvSpPr>
        <p:spPr>
          <a:xfrm>
            <a:off x="8689409" y="2723575"/>
            <a:ext cx="149693" cy="120321"/>
          </a:xfrm>
          <a:prstGeom prst="ellipse">
            <a:avLst/>
          </a:prstGeom>
          <a:solidFill>
            <a:srgbClr val="00CC66"/>
          </a:solidFill>
          <a:ln w="31680">
            <a:solidFill>
              <a:srgbClr val="00CC66"/>
            </a:solidFill>
            <a:round/>
          </a:ln>
        </p:spPr>
      </p:sp>
      <p:sp>
        <p:nvSpPr>
          <p:cNvPr id="311" name="CustomShape 51"/>
          <p:cNvSpPr/>
          <p:nvPr/>
        </p:nvSpPr>
        <p:spPr>
          <a:xfrm>
            <a:off x="8877605" y="2723575"/>
            <a:ext cx="149693" cy="120321"/>
          </a:xfrm>
          <a:prstGeom prst="ellipse">
            <a:avLst/>
          </a:prstGeom>
          <a:solidFill>
            <a:srgbClr val="000000"/>
          </a:solidFill>
          <a:ln w="31680">
            <a:solidFill>
              <a:srgbClr val="000000"/>
            </a:solidFill>
            <a:round/>
          </a:ln>
        </p:spPr>
      </p:sp>
      <p:sp>
        <p:nvSpPr>
          <p:cNvPr id="313" name="Line 53"/>
          <p:cNvSpPr/>
          <p:nvPr/>
        </p:nvSpPr>
        <p:spPr>
          <a:xfrm flipV="1">
            <a:off x="8791603" y="4793823"/>
            <a:ext cx="0" cy="482723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4" name="Line 54"/>
          <p:cNvSpPr/>
          <p:nvPr/>
        </p:nvSpPr>
        <p:spPr>
          <a:xfrm flipV="1">
            <a:off x="8972603" y="4793823"/>
            <a:ext cx="0" cy="482723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5" name="CustomShape 55"/>
          <p:cNvSpPr/>
          <p:nvPr/>
        </p:nvSpPr>
        <p:spPr>
          <a:xfrm>
            <a:off x="8495455" y="4130079"/>
            <a:ext cx="762140" cy="668772"/>
          </a:xfrm>
          <a:prstGeom prst="ellipse">
            <a:avLst/>
          </a:prstGeom>
          <a:noFill/>
          <a:ln w="31680">
            <a:solidFill>
              <a:srgbClr val="000000"/>
            </a:solidFill>
            <a:round/>
          </a:ln>
        </p:spPr>
      </p:sp>
      <p:sp>
        <p:nvSpPr>
          <p:cNvPr id="316" name="Line 56"/>
          <p:cNvSpPr/>
          <p:nvPr/>
        </p:nvSpPr>
        <p:spPr>
          <a:xfrm>
            <a:off x="8801319" y="4806394"/>
            <a:ext cx="154011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7" name="Line 57"/>
          <p:cNvSpPr/>
          <p:nvPr/>
        </p:nvSpPr>
        <p:spPr>
          <a:xfrm>
            <a:off x="8801319" y="4904088"/>
            <a:ext cx="154011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8" name="Line 58"/>
          <p:cNvSpPr/>
          <p:nvPr/>
        </p:nvSpPr>
        <p:spPr>
          <a:xfrm>
            <a:off x="8801319" y="5005373"/>
            <a:ext cx="154011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19" name="Line 59"/>
          <p:cNvSpPr/>
          <p:nvPr/>
        </p:nvSpPr>
        <p:spPr>
          <a:xfrm>
            <a:off x="8801319" y="5104863"/>
            <a:ext cx="154011" cy="0"/>
          </a:xfrm>
          <a:prstGeom prst="line">
            <a:avLst/>
          </a:prstGeom>
          <a:ln w="31680">
            <a:solidFill>
              <a:srgbClr val="000000"/>
            </a:solidFill>
            <a:round/>
          </a:ln>
        </p:spPr>
      </p:sp>
      <p:sp>
        <p:nvSpPr>
          <p:cNvPr id="320" name="CustomShape 60"/>
          <p:cNvSpPr/>
          <p:nvPr/>
        </p:nvSpPr>
        <p:spPr>
          <a:xfrm>
            <a:off x="8701283" y="5287679"/>
            <a:ext cx="159409" cy="135407"/>
          </a:xfrm>
          <a:prstGeom prst="ellipse">
            <a:avLst/>
          </a:prstGeom>
          <a:solidFill>
            <a:srgbClr val="00CC66"/>
          </a:solidFill>
          <a:ln w="31680">
            <a:solidFill>
              <a:srgbClr val="00CC66"/>
            </a:solidFill>
            <a:round/>
          </a:ln>
        </p:spPr>
      </p:sp>
      <p:sp>
        <p:nvSpPr>
          <p:cNvPr id="321" name="CustomShape 61"/>
          <p:cNvSpPr/>
          <p:nvPr/>
        </p:nvSpPr>
        <p:spPr>
          <a:xfrm>
            <a:off x="8901714" y="5287679"/>
            <a:ext cx="159409" cy="135407"/>
          </a:xfrm>
          <a:prstGeom prst="ellipse">
            <a:avLst/>
          </a:prstGeom>
          <a:solidFill>
            <a:srgbClr val="000000"/>
          </a:solidFill>
          <a:ln w="31680">
            <a:solidFill>
              <a:srgbClr val="000000"/>
            </a:solidFill>
            <a:round/>
          </a:ln>
        </p:spPr>
      </p:sp>
      <p:sp>
        <p:nvSpPr>
          <p:cNvPr id="322" name="Line 62"/>
          <p:cNvSpPr/>
          <p:nvPr/>
        </p:nvSpPr>
        <p:spPr>
          <a:xfrm flipV="1">
            <a:off x="8241408" y="3019889"/>
            <a:ext cx="1339683" cy="880681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</p:sp>
      <p:sp>
        <p:nvSpPr>
          <p:cNvPr id="323" name="Line 63"/>
          <p:cNvSpPr/>
          <p:nvPr/>
        </p:nvSpPr>
        <p:spPr>
          <a:xfrm>
            <a:off x="8162603" y="3019889"/>
            <a:ext cx="1386822" cy="896485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</p:sp>
      <p:sp>
        <p:nvSpPr>
          <p:cNvPr id="325" name="CustomShape 65"/>
          <p:cNvSpPr/>
          <p:nvPr/>
        </p:nvSpPr>
        <p:spPr>
          <a:xfrm rot="16200000" flipV="1">
            <a:off x="7438345" y="4590463"/>
            <a:ext cx="105596" cy="74847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00CC66"/>
            </a:solidFill>
            <a:round/>
            <a:tailEnd type="triangle" w="med" len="med"/>
          </a:ln>
        </p:spPr>
      </p:sp>
      <p:sp>
        <p:nvSpPr>
          <p:cNvPr id="326" name="Line 66"/>
          <p:cNvSpPr/>
          <p:nvPr/>
        </p:nvSpPr>
        <p:spPr>
          <a:xfrm flipH="1">
            <a:off x="7469192" y="4687150"/>
            <a:ext cx="693411" cy="581853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</p:sp>
      <p:sp>
        <p:nvSpPr>
          <p:cNvPr id="327" name="Line 67"/>
          <p:cNvSpPr/>
          <p:nvPr/>
        </p:nvSpPr>
        <p:spPr>
          <a:xfrm>
            <a:off x="7359081" y="4734201"/>
            <a:ext cx="1118742" cy="39329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</p:sp>
      <p:sp>
        <p:nvSpPr>
          <p:cNvPr id="328" name="CustomShape 68"/>
          <p:cNvSpPr/>
          <p:nvPr/>
        </p:nvSpPr>
        <p:spPr>
          <a:xfrm>
            <a:off x="4270577" y="2103651"/>
            <a:ext cx="3180983" cy="454707"/>
          </a:xfrm>
          <a:prstGeom prst="rect">
            <a:avLst/>
          </a:prstGeom>
          <a:noFill/>
          <a:ln w="31680"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400" b="1">
                <a:solidFill>
                  <a:srgbClr val="000066"/>
                </a:solidFill>
                <a:latin typeface="Arial"/>
              </a:rPr>
              <a:t>Sinal molecular</a:t>
            </a:r>
            <a:endParaRPr lang="pt-PT"/>
          </a:p>
        </p:txBody>
      </p:sp>
      <p:sp>
        <p:nvSpPr>
          <p:cNvPr id="329" name="CustomShape 69"/>
          <p:cNvSpPr/>
          <p:nvPr/>
        </p:nvSpPr>
        <p:spPr>
          <a:xfrm>
            <a:off x="5135272" y="3321591"/>
            <a:ext cx="1170558" cy="454707"/>
          </a:xfrm>
          <a:prstGeom prst="rect">
            <a:avLst/>
          </a:prstGeom>
          <a:noFill/>
          <a:ln w="31680"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400" b="1">
                <a:solidFill>
                  <a:srgbClr val="000066"/>
                </a:solidFill>
                <a:latin typeface="Arial"/>
              </a:rPr>
              <a:t>Alvo</a:t>
            </a:r>
            <a:endParaRPr lang="pt-PT"/>
          </a:p>
        </p:txBody>
      </p:sp>
      <p:sp>
        <p:nvSpPr>
          <p:cNvPr id="330" name="CustomShape 70"/>
          <p:cNvSpPr/>
          <p:nvPr/>
        </p:nvSpPr>
        <p:spPr>
          <a:xfrm>
            <a:off x="1194668" y="5431347"/>
            <a:ext cx="2144285" cy="454707"/>
          </a:xfrm>
          <a:prstGeom prst="rect">
            <a:avLst/>
          </a:prstGeom>
          <a:noFill/>
          <a:ln w="31680">
            <a:noFill/>
          </a:ln>
        </p:spPr>
        <p:txBody>
          <a:bodyPr wrap="none"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400" b="1">
                <a:solidFill>
                  <a:srgbClr val="00B050"/>
                </a:solidFill>
                <a:latin typeface="Arial"/>
              </a:rPr>
              <a:t>Fluorescência</a:t>
            </a:r>
            <a:endParaRPr lang="pt-PT"/>
          </a:p>
        </p:txBody>
      </p:sp>
      <p:sp>
        <p:nvSpPr>
          <p:cNvPr id="331" name="CustomShape 71"/>
          <p:cNvSpPr/>
          <p:nvPr/>
        </p:nvSpPr>
        <p:spPr>
          <a:xfrm>
            <a:off x="7592617" y="5588663"/>
            <a:ext cx="2634746" cy="454707"/>
          </a:xfrm>
          <a:prstGeom prst="rect">
            <a:avLst/>
          </a:prstGeom>
          <a:noFill/>
          <a:ln w="31680">
            <a:noFill/>
          </a:ln>
        </p:spPr>
        <p:txBody>
          <a:bodyPr wrap="none"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rgbClr val="000066"/>
                </a:solidFill>
                <a:latin typeface="Arial"/>
              </a:rPr>
              <a:t>Sem fluorescência</a:t>
            </a:r>
            <a:endParaRPr lang="pt-PT" dirty="0"/>
          </a:p>
        </p:txBody>
      </p:sp>
      <p:sp>
        <p:nvSpPr>
          <p:cNvPr id="332" name="CustomShape 72"/>
          <p:cNvSpPr/>
          <p:nvPr/>
        </p:nvSpPr>
        <p:spPr>
          <a:xfrm>
            <a:off x="2079873" y="6083238"/>
            <a:ext cx="6585066" cy="6339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  <a:buFont typeface="Wingdings" charset="2"/>
              <a:buChar char=""/>
            </a:pPr>
            <a:r>
              <a:rPr lang="en-GB" sz="3200" b="1" dirty="0" err="1">
                <a:solidFill>
                  <a:srgbClr val="000066"/>
                </a:solidFill>
                <a:latin typeface="Calibri"/>
              </a:rPr>
              <a:t>Sem</a:t>
            </a:r>
            <a:r>
              <a:rPr lang="en-GB" sz="3200" b="1" dirty="0">
                <a:solidFill>
                  <a:srgbClr val="000066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srgbClr val="000066"/>
                </a:solidFill>
                <a:latin typeface="Calibri"/>
              </a:rPr>
              <a:t>alvo</a:t>
            </a:r>
            <a:r>
              <a:rPr lang="en-GB" sz="3200" b="1" dirty="0">
                <a:solidFill>
                  <a:srgbClr val="000066"/>
                </a:solidFill>
                <a:latin typeface="Calibri"/>
              </a:rPr>
              <a:t> = </a:t>
            </a:r>
            <a:r>
              <a:rPr lang="en-GB" sz="3200" b="1" dirty="0" err="1">
                <a:solidFill>
                  <a:srgbClr val="000066"/>
                </a:solidFill>
                <a:latin typeface="Calibri"/>
              </a:rPr>
              <a:t>sem</a:t>
            </a:r>
            <a:r>
              <a:rPr lang="en-GB" sz="3200" b="1" dirty="0">
                <a:solidFill>
                  <a:srgbClr val="000066"/>
                </a:solidFill>
                <a:latin typeface="Calibri"/>
              </a:rPr>
              <a:t> </a:t>
            </a:r>
            <a:r>
              <a:rPr lang="en-GB" sz="3200" b="1" dirty="0" err="1">
                <a:solidFill>
                  <a:srgbClr val="000066"/>
                </a:solidFill>
                <a:latin typeface="Calibri"/>
              </a:rPr>
              <a:t>fluorescência</a:t>
            </a:r>
            <a:endParaRPr lang="pt-PT" dirty="0"/>
          </a:p>
        </p:txBody>
      </p:sp>
      <p:sp>
        <p:nvSpPr>
          <p:cNvPr id="75" name="Freeform 88"/>
          <p:cNvSpPr>
            <a:spLocks/>
          </p:cNvSpPr>
          <p:nvPr/>
        </p:nvSpPr>
        <p:spPr bwMode="auto">
          <a:xfrm rot="7701857">
            <a:off x="3239011" y="4329926"/>
            <a:ext cx="914186" cy="152424"/>
          </a:xfrm>
          <a:custGeom>
            <a:avLst/>
            <a:gdLst>
              <a:gd name="T0" fmla="*/ 0 w 2143"/>
              <a:gd name="T1" fmla="*/ 1 h 238"/>
              <a:gd name="T2" fmla="*/ 0 w 2143"/>
              <a:gd name="T3" fmla="*/ 1 h 238"/>
              <a:gd name="T4" fmla="*/ 0 w 2143"/>
              <a:gd name="T5" fmla="*/ 1 h 238"/>
              <a:gd name="T6" fmla="*/ 0 w 2143"/>
              <a:gd name="T7" fmla="*/ 1 h 238"/>
              <a:gd name="T8" fmla="*/ 0 w 2143"/>
              <a:gd name="T9" fmla="*/ 1 h 238"/>
              <a:gd name="T10" fmla="*/ 0 w 2143"/>
              <a:gd name="T11" fmla="*/ 1 h 238"/>
              <a:gd name="T12" fmla="*/ 0 w 2143"/>
              <a:gd name="T13" fmla="*/ 1 h 238"/>
              <a:gd name="T14" fmla="*/ 0 w 2143"/>
              <a:gd name="T15" fmla="*/ 1 h 238"/>
              <a:gd name="T16" fmla="*/ 0 w 2143"/>
              <a:gd name="T17" fmla="*/ 1 h 238"/>
              <a:gd name="T18" fmla="*/ 0 w 2143"/>
              <a:gd name="T19" fmla="*/ 1 h 238"/>
              <a:gd name="T20" fmla="*/ 0 w 2143"/>
              <a:gd name="T21" fmla="*/ 1 h 238"/>
              <a:gd name="T22" fmla="*/ 0 w 2143"/>
              <a:gd name="T23" fmla="*/ 1 h 2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43"/>
              <a:gd name="T37" fmla="*/ 0 h 238"/>
              <a:gd name="T38" fmla="*/ 2143 w 2143"/>
              <a:gd name="T39" fmla="*/ 238 h 2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43" h="238">
                <a:moveTo>
                  <a:pt x="0" y="238"/>
                </a:moveTo>
                <a:cubicBezTo>
                  <a:pt x="78" y="125"/>
                  <a:pt x="156" y="12"/>
                  <a:pt x="226" y="12"/>
                </a:cubicBezTo>
                <a:cubicBezTo>
                  <a:pt x="296" y="12"/>
                  <a:pt x="352" y="238"/>
                  <a:pt x="421" y="238"/>
                </a:cubicBezTo>
                <a:cubicBezTo>
                  <a:pt x="490" y="238"/>
                  <a:pt x="572" y="13"/>
                  <a:pt x="639" y="12"/>
                </a:cubicBezTo>
                <a:cubicBezTo>
                  <a:pt x="706" y="11"/>
                  <a:pt x="755" y="230"/>
                  <a:pt x="826" y="230"/>
                </a:cubicBezTo>
                <a:cubicBezTo>
                  <a:pt x="897" y="230"/>
                  <a:pt x="1003" y="12"/>
                  <a:pt x="1068" y="12"/>
                </a:cubicBezTo>
                <a:cubicBezTo>
                  <a:pt x="1133" y="12"/>
                  <a:pt x="1145" y="229"/>
                  <a:pt x="1216" y="230"/>
                </a:cubicBezTo>
                <a:cubicBezTo>
                  <a:pt x="1287" y="231"/>
                  <a:pt x="1429" y="20"/>
                  <a:pt x="1496" y="20"/>
                </a:cubicBezTo>
                <a:cubicBezTo>
                  <a:pt x="1563" y="20"/>
                  <a:pt x="1556" y="231"/>
                  <a:pt x="1621" y="230"/>
                </a:cubicBezTo>
                <a:cubicBezTo>
                  <a:pt x="1686" y="229"/>
                  <a:pt x="1822" y="24"/>
                  <a:pt x="1886" y="12"/>
                </a:cubicBezTo>
                <a:cubicBezTo>
                  <a:pt x="1950" y="0"/>
                  <a:pt x="1960" y="134"/>
                  <a:pt x="2003" y="160"/>
                </a:cubicBezTo>
                <a:cubicBezTo>
                  <a:pt x="2046" y="186"/>
                  <a:pt x="2120" y="167"/>
                  <a:pt x="2143" y="168"/>
                </a:cubicBezTo>
              </a:path>
            </a:pathLst>
          </a:custGeom>
          <a:noFill/>
          <a:ln w="3175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21" tIns="45661" rIns="91321" bIns="45661" anchor="ctr"/>
          <a:lstStyle/>
          <a:p>
            <a:endParaRPr lang="en-US"/>
          </a:p>
        </p:txBody>
      </p:sp>
      <p:sp>
        <p:nvSpPr>
          <p:cNvPr id="76" name="Freeform 88"/>
          <p:cNvSpPr>
            <a:spLocks/>
          </p:cNvSpPr>
          <p:nvPr/>
        </p:nvSpPr>
        <p:spPr bwMode="auto">
          <a:xfrm rot="13147868">
            <a:off x="7414623" y="4903482"/>
            <a:ext cx="915894" cy="152140"/>
          </a:xfrm>
          <a:custGeom>
            <a:avLst/>
            <a:gdLst>
              <a:gd name="T0" fmla="*/ 0 w 2143"/>
              <a:gd name="T1" fmla="*/ 1 h 238"/>
              <a:gd name="T2" fmla="*/ 0 w 2143"/>
              <a:gd name="T3" fmla="*/ 1 h 238"/>
              <a:gd name="T4" fmla="*/ 0 w 2143"/>
              <a:gd name="T5" fmla="*/ 1 h 238"/>
              <a:gd name="T6" fmla="*/ 0 w 2143"/>
              <a:gd name="T7" fmla="*/ 1 h 238"/>
              <a:gd name="T8" fmla="*/ 0 w 2143"/>
              <a:gd name="T9" fmla="*/ 1 h 238"/>
              <a:gd name="T10" fmla="*/ 0 w 2143"/>
              <a:gd name="T11" fmla="*/ 1 h 238"/>
              <a:gd name="T12" fmla="*/ 0 w 2143"/>
              <a:gd name="T13" fmla="*/ 1 h 238"/>
              <a:gd name="T14" fmla="*/ 0 w 2143"/>
              <a:gd name="T15" fmla="*/ 1 h 238"/>
              <a:gd name="T16" fmla="*/ 0 w 2143"/>
              <a:gd name="T17" fmla="*/ 1 h 238"/>
              <a:gd name="T18" fmla="*/ 0 w 2143"/>
              <a:gd name="T19" fmla="*/ 1 h 238"/>
              <a:gd name="T20" fmla="*/ 0 w 2143"/>
              <a:gd name="T21" fmla="*/ 1 h 238"/>
              <a:gd name="T22" fmla="*/ 0 w 2143"/>
              <a:gd name="T23" fmla="*/ 1 h 2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43"/>
              <a:gd name="T37" fmla="*/ 0 h 238"/>
              <a:gd name="T38" fmla="*/ 2143 w 2143"/>
              <a:gd name="T39" fmla="*/ 238 h 2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43" h="238">
                <a:moveTo>
                  <a:pt x="0" y="238"/>
                </a:moveTo>
                <a:cubicBezTo>
                  <a:pt x="78" y="125"/>
                  <a:pt x="156" y="12"/>
                  <a:pt x="226" y="12"/>
                </a:cubicBezTo>
                <a:cubicBezTo>
                  <a:pt x="296" y="12"/>
                  <a:pt x="352" y="238"/>
                  <a:pt x="421" y="238"/>
                </a:cubicBezTo>
                <a:cubicBezTo>
                  <a:pt x="490" y="238"/>
                  <a:pt x="572" y="13"/>
                  <a:pt x="639" y="12"/>
                </a:cubicBezTo>
                <a:cubicBezTo>
                  <a:pt x="706" y="11"/>
                  <a:pt x="755" y="230"/>
                  <a:pt x="826" y="230"/>
                </a:cubicBezTo>
                <a:cubicBezTo>
                  <a:pt x="897" y="230"/>
                  <a:pt x="1003" y="12"/>
                  <a:pt x="1068" y="12"/>
                </a:cubicBezTo>
                <a:cubicBezTo>
                  <a:pt x="1133" y="12"/>
                  <a:pt x="1145" y="229"/>
                  <a:pt x="1216" y="230"/>
                </a:cubicBezTo>
                <a:cubicBezTo>
                  <a:pt x="1287" y="231"/>
                  <a:pt x="1429" y="20"/>
                  <a:pt x="1496" y="20"/>
                </a:cubicBezTo>
                <a:cubicBezTo>
                  <a:pt x="1563" y="20"/>
                  <a:pt x="1556" y="231"/>
                  <a:pt x="1621" y="230"/>
                </a:cubicBezTo>
                <a:cubicBezTo>
                  <a:pt x="1686" y="229"/>
                  <a:pt x="1822" y="24"/>
                  <a:pt x="1886" y="12"/>
                </a:cubicBezTo>
                <a:cubicBezTo>
                  <a:pt x="1950" y="0"/>
                  <a:pt x="1960" y="134"/>
                  <a:pt x="2003" y="160"/>
                </a:cubicBezTo>
                <a:cubicBezTo>
                  <a:pt x="2046" y="186"/>
                  <a:pt x="2120" y="167"/>
                  <a:pt x="2143" y="168"/>
                </a:cubicBezTo>
              </a:path>
            </a:pathLst>
          </a:custGeom>
          <a:noFill/>
          <a:ln w="3175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21" tIns="45661" rIns="91321" bIns="45661" anchor="ctr"/>
          <a:lstStyle/>
          <a:p>
            <a:endParaRPr lang="en-US"/>
          </a:p>
        </p:txBody>
      </p:sp>
      <p:sp>
        <p:nvSpPr>
          <p:cNvPr id="77" name="Freeform 86"/>
          <p:cNvSpPr>
            <a:spLocks/>
          </p:cNvSpPr>
          <p:nvPr/>
        </p:nvSpPr>
        <p:spPr bwMode="auto">
          <a:xfrm>
            <a:off x="1498155" y="3716505"/>
            <a:ext cx="1380012" cy="94255"/>
          </a:xfrm>
          <a:custGeom>
            <a:avLst/>
            <a:gdLst>
              <a:gd name="T0" fmla="*/ 0 w 5516"/>
              <a:gd name="T1" fmla="*/ 0 h 282"/>
              <a:gd name="T2" fmla="*/ 0 w 5516"/>
              <a:gd name="T3" fmla="*/ 0 h 282"/>
              <a:gd name="T4" fmla="*/ 0 w 5516"/>
              <a:gd name="T5" fmla="*/ 0 h 282"/>
              <a:gd name="T6" fmla="*/ 0 w 5516"/>
              <a:gd name="T7" fmla="*/ 0 h 282"/>
              <a:gd name="T8" fmla="*/ 0 w 5516"/>
              <a:gd name="T9" fmla="*/ 0 h 282"/>
              <a:gd name="T10" fmla="*/ 0 w 5516"/>
              <a:gd name="T11" fmla="*/ 0 h 282"/>
              <a:gd name="T12" fmla="*/ 0 w 5516"/>
              <a:gd name="T13" fmla="*/ 0 h 2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16"/>
              <a:gd name="T22" fmla="*/ 0 h 282"/>
              <a:gd name="T23" fmla="*/ 5516 w 5516"/>
              <a:gd name="T24" fmla="*/ 282 h 2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16" h="282">
                <a:moveTo>
                  <a:pt x="0" y="282"/>
                </a:moveTo>
                <a:cubicBezTo>
                  <a:pt x="302" y="142"/>
                  <a:pt x="604" y="2"/>
                  <a:pt x="896" y="1"/>
                </a:cubicBezTo>
                <a:cubicBezTo>
                  <a:pt x="1188" y="0"/>
                  <a:pt x="1436" y="274"/>
                  <a:pt x="1753" y="274"/>
                </a:cubicBezTo>
                <a:cubicBezTo>
                  <a:pt x="2070" y="274"/>
                  <a:pt x="2472" y="2"/>
                  <a:pt x="2797" y="1"/>
                </a:cubicBezTo>
                <a:cubicBezTo>
                  <a:pt x="3122" y="0"/>
                  <a:pt x="3405" y="266"/>
                  <a:pt x="3701" y="266"/>
                </a:cubicBezTo>
                <a:cubicBezTo>
                  <a:pt x="3997" y="266"/>
                  <a:pt x="4271" y="0"/>
                  <a:pt x="4573" y="1"/>
                </a:cubicBezTo>
                <a:cubicBezTo>
                  <a:pt x="4875" y="2"/>
                  <a:pt x="5195" y="138"/>
                  <a:pt x="5516" y="27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21" tIns="45661" rIns="91321" bIns="45661" anchor="ctr"/>
          <a:lstStyle/>
          <a:p>
            <a:endParaRPr lang="en-US"/>
          </a:p>
        </p:txBody>
      </p:sp>
      <p:sp>
        <p:nvSpPr>
          <p:cNvPr id="78" name="Freeform 86"/>
          <p:cNvSpPr>
            <a:spLocks/>
          </p:cNvSpPr>
          <p:nvPr/>
        </p:nvSpPr>
        <p:spPr bwMode="auto">
          <a:xfrm>
            <a:off x="8105002" y="3435320"/>
            <a:ext cx="1523440" cy="88544"/>
          </a:xfrm>
          <a:custGeom>
            <a:avLst/>
            <a:gdLst>
              <a:gd name="T0" fmla="*/ 0 w 5516"/>
              <a:gd name="T1" fmla="*/ 0 h 282"/>
              <a:gd name="T2" fmla="*/ 0 w 5516"/>
              <a:gd name="T3" fmla="*/ 0 h 282"/>
              <a:gd name="T4" fmla="*/ 0 w 5516"/>
              <a:gd name="T5" fmla="*/ 0 h 282"/>
              <a:gd name="T6" fmla="*/ 0 w 5516"/>
              <a:gd name="T7" fmla="*/ 0 h 282"/>
              <a:gd name="T8" fmla="*/ 0 w 5516"/>
              <a:gd name="T9" fmla="*/ 0 h 282"/>
              <a:gd name="T10" fmla="*/ 0 w 5516"/>
              <a:gd name="T11" fmla="*/ 0 h 282"/>
              <a:gd name="T12" fmla="*/ 0 w 5516"/>
              <a:gd name="T13" fmla="*/ 0 h 2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16"/>
              <a:gd name="T22" fmla="*/ 0 h 282"/>
              <a:gd name="T23" fmla="*/ 5516 w 5516"/>
              <a:gd name="T24" fmla="*/ 282 h 2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16" h="282">
                <a:moveTo>
                  <a:pt x="0" y="282"/>
                </a:moveTo>
                <a:cubicBezTo>
                  <a:pt x="302" y="142"/>
                  <a:pt x="604" y="2"/>
                  <a:pt x="896" y="1"/>
                </a:cubicBezTo>
                <a:cubicBezTo>
                  <a:pt x="1188" y="0"/>
                  <a:pt x="1436" y="274"/>
                  <a:pt x="1753" y="274"/>
                </a:cubicBezTo>
                <a:cubicBezTo>
                  <a:pt x="2070" y="274"/>
                  <a:pt x="2472" y="2"/>
                  <a:pt x="2797" y="1"/>
                </a:cubicBezTo>
                <a:cubicBezTo>
                  <a:pt x="3122" y="0"/>
                  <a:pt x="3405" y="266"/>
                  <a:pt x="3701" y="266"/>
                </a:cubicBezTo>
                <a:cubicBezTo>
                  <a:pt x="3997" y="266"/>
                  <a:pt x="4271" y="0"/>
                  <a:pt x="4573" y="1"/>
                </a:cubicBezTo>
                <a:cubicBezTo>
                  <a:pt x="4875" y="2"/>
                  <a:pt x="5195" y="138"/>
                  <a:pt x="5516" y="274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21" tIns="45661" rIns="91321" bIns="45661" anchor="ctr"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Tecnologia de sinais moleculares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683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097" y="302102"/>
            <a:ext cx="10001320" cy="1014325"/>
          </a:xfrm>
        </p:spPr>
        <p:txBody>
          <a:bodyPr lIns="72000" rIns="72000">
            <a:noAutofit/>
          </a:bodyPr>
          <a:lstStyle/>
          <a:p>
            <a:r>
              <a:rPr lang="en-US" sz="3000" dirty="0"/>
              <a:t>Mecanismos moleculares de resistência a rifampicina</a:t>
            </a:r>
            <a:endParaRPr lang="pt-PT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Mutações</a:t>
            </a:r>
            <a:r>
              <a:rPr lang="en-US" dirty="0" smtClean="0"/>
              <a:t> no gene </a:t>
            </a:r>
            <a:r>
              <a:rPr lang="en-US" dirty="0" err="1" smtClean="0"/>
              <a:t>rpoB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codificam</a:t>
            </a:r>
            <a:r>
              <a:rPr lang="en-US" dirty="0" smtClean="0"/>
              <a:t> a </a:t>
            </a:r>
            <a:r>
              <a:rPr lang="en-US" dirty="0" err="1" smtClean="0"/>
              <a:t>subunidade</a:t>
            </a:r>
            <a:r>
              <a:rPr lang="en-US" dirty="0" smtClean="0"/>
              <a:t> β da </a:t>
            </a:r>
            <a:r>
              <a:rPr dirty="0" err="1" smtClean="0"/>
              <a:t>polimerase</a:t>
            </a:r>
            <a:r>
              <a:rPr dirty="0" smtClean="0"/>
              <a:t> de ARN: </a:t>
            </a:r>
          </a:p>
          <a:p>
            <a:pPr lvl="1"/>
            <a:r>
              <a:rPr lang="en-US" dirty="0" err="1" smtClean="0"/>
              <a:t>Evita</a:t>
            </a:r>
            <a:r>
              <a:rPr lang="en-US" dirty="0" smtClean="0"/>
              <a:t> a </a:t>
            </a:r>
            <a:r>
              <a:rPr lang="en-US" dirty="0" err="1" smtClean="0"/>
              <a:t>ligação</a:t>
            </a:r>
            <a:r>
              <a:rPr lang="en-US" dirty="0" smtClean="0"/>
              <a:t> da </a:t>
            </a:r>
            <a:r>
              <a:rPr lang="en-US" dirty="0" err="1" smtClean="0"/>
              <a:t>rifampicina</a:t>
            </a:r>
            <a:r>
              <a:rPr lang="en-US" dirty="0" smtClean="0"/>
              <a:t> à </a:t>
            </a:r>
            <a:r>
              <a:rPr lang="en-US" dirty="0" err="1" smtClean="0"/>
              <a:t>polimerase</a:t>
            </a:r>
            <a:r>
              <a:rPr lang="en-US" dirty="0" smtClean="0"/>
              <a:t> de ARN, a </a:t>
            </a:r>
            <a:r>
              <a:rPr lang="en-US" dirty="0" err="1" smtClean="0"/>
              <a:t>síntese</a:t>
            </a:r>
            <a:r>
              <a:rPr lang="en-US" dirty="0" smtClean="0"/>
              <a:t> de </a:t>
            </a:r>
            <a:r>
              <a:rPr lang="en-US" dirty="0" err="1" smtClean="0"/>
              <a:t>proteínas</a:t>
            </a:r>
            <a:r>
              <a:rPr lang="en-US" dirty="0" smtClean="0"/>
              <a:t> e a </a:t>
            </a:r>
            <a:r>
              <a:rPr lang="en-US" dirty="0" err="1" smtClean="0"/>
              <a:t>morte</a:t>
            </a:r>
            <a:r>
              <a:rPr lang="en-US" dirty="0" smtClean="0"/>
              <a:t> dos </a:t>
            </a:r>
            <a:r>
              <a:rPr lang="en-US" dirty="0" err="1" smtClean="0"/>
              <a:t>bacilos</a:t>
            </a:r>
            <a:endParaRPr lang="en-US" dirty="0" smtClean="0"/>
          </a:p>
          <a:p>
            <a:pPr lvl="1">
              <a:buNone/>
            </a:pPr>
            <a:endParaRPr lang="pt-PT" dirty="0"/>
          </a:p>
          <a:p>
            <a:r>
              <a:rPr dirty="0" smtClean="0"/>
              <a:t>95% de toda a resistência a rifampicina deve-se a mutações do gene rpoB e 5% deve-se a mutações </a:t>
            </a:r>
            <a:r>
              <a:rPr dirty="0" err="1" smtClean="0"/>
              <a:t>fora</a:t>
            </a:r>
            <a:r>
              <a:rPr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d</a:t>
            </a:r>
            <a:r>
              <a:rPr lang="pt-BR" dirty="0" smtClean="0"/>
              <a:t>esse</a:t>
            </a:r>
            <a:r>
              <a:rPr dirty="0" smtClean="0"/>
              <a:t> gene</a:t>
            </a:r>
          </a:p>
          <a:p>
            <a:endParaRPr lang="pt-PT" dirty="0"/>
          </a:p>
          <a:p>
            <a:r>
              <a:rPr dirty="0" smtClean="0"/>
              <a:t>&gt; 90% das mutações do gene rpoB situam-se na região de pares de bases 81 (codões 507 – 533)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357146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395" y="1627752"/>
            <a:ext cx="9671086" cy="1771060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1" y="542997"/>
            <a:ext cx="9810547" cy="1014325"/>
          </a:xfrm>
        </p:spPr>
        <p:txBody>
          <a:bodyPr>
            <a:noAutofit/>
          </a:bodyPr>
          <a:lstStyle/>
          <a:p>
            <a:r>
              <a:rPr lang="en-US" sz="3200" dirty="0"/>
              <a:t>Detecção de mutações do gene </a:t>
            </a:r>
            <a:r>
              <a:rPr lang="en-US" sz="3200" dirty="0" err="1"/>
              <a:t>rpoB</a:t>
            </a:r>
            <a:r>
              <a:rPr lang="en-US" sz="3200" dirty="0"/>
              <a:t> </a:t>
            </a:r>
            <a:r>
              <a:rPr lang="en-US" sz="3200" dirty="0" err="1" smtClean="0"/>
              <a:t>pelo</a:t>
            </a:r>
            <a:r>
              <a:rPr lang="en-US" sz="3200" dirty="0" smtClean="0"/>
              <a:t> </a:t>
            </a:r>
            <a:r>
              <a:rPr lang="en-US" sz="3200" dirty="0"/>
              <a:t>Xpert MTB/RIF</a:t>
            </a:r>
            <a:r>
              <a:rPr sz="4800" dirty="0"/>
              <a:t/>
            </a:r>
            <a:br>
              <a:rPr sz="4800" dirty="0"/>
            </a:br>
            <a:endParaRPr lang="pt-PT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3555876"/>
            <a:ext cx="9619774" cy="2513079"/>
          </a:xfrm>
        </p:spPr>
        <p:txBody>
          <a:bodyPr/>
          <a:lstStyle/>
          <a:p>
            <a:r>
              <a:rPr dirty="0" smtClean="0"/>
              <a:t>5 sondas sobrepostas - ligam-se a genes de tipo selvagem e não se ligam a sequências mutantes </a:t>
            </a:r>
          </a:p>
          <a:p>
            <a:r>
              <a:rPr dirty="0" smtClean="0"/>
              <a:t>1 </a:t>
            </a:r>
            <a:r>
              <a:rPr dirty="0" err="1" smtClean="0"/>
              <a:t>sonda</a:t>
            </a:r>
            <a:r>
              <a:rPr dirty="0" smtClean="0"/>
              <a:t> </a:t>
            </a:r>
            <a:r>
              <a:rPr dirty="0" err="1" smtClean="0"/>
              <a:t>para</a:t>
            </a:r>
            <a:r>
              <a:rPr lang="pt-BR" dirty="0" smtClean="0"/>
              <a:t> o</a:t>
            </a:r>
            <a:r>
              <a:rPr dirty="0" smtClean="0"/>
              <a:t> controlo de processamento da amostra - SPC (Bacillus globigii)</a:t>
            </a:r>
          </a:p>
          <a:p>
            <a:r>
              <a:rPr lang="en-US" dirty="0" smtClean="0"/>
              <a:t>6 </a:t>
            </a:r>
            <a:r>
              <a:rPr lang="en-US" dirty="0" err="1" smtClean="0"/>
              <a:t>corantes</a:t>
            </a:r>
            <a:r>
              <a:rPr lang="en-US" dirty="0" smtClean="0"/>
              <a:t> </a:t>
            </a:r>
            <a:r>
              <a:rPr lang="en-US" dirty="0" err="1" smtClean="0"/>
              <a:t>fluorescentes</a:t>
            </a:r>
            <a:r>
              <a:rPr lang="en-US" dirty="0" smtClean="0"/>
              <a:t> </a:t>
            </a:r>
            <a:r>
              <a:rPr lang="en-US" dirty="0" err="1" smtClean="0"/>
              <a:t>detectados</a:t>
            </a:r>
            <a:r>
              <a:rPr lang="en-US" dirty="0" smtClean="0"/>
              <a:t> </a:t>
            </a:r>
            <a:r>
              <a:rPr lang="en-US" dirty="0" err="1" smtClean="0"/>
              <a:t>simultaneamente</a:t>
            </a:r>
            <a:endParaRPr lang="en-US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872762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400121"/>
            <a:ext cx="9619774" cy="1014325"/>
          </a:xfrm>
        </p:spPr>
        <p:txBody>
          <a:bodyPr>
            <a:noAutofit/>
          </a:bodyPr>
          <a:lstStyle/>
          <a:p>
            <a:r>
              <a:rPr lang="en-US" sz="2800" dirty="0"/>
              <a:t>Controlos de qualidade internos: Controlo de verificação da sonda (PCC)</a:t>
            </a:r>
            <a:r>
              <a:t/>
            </a:r>
            <a:br/>
            <a:endParaRPr lang="pt-PT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5022968"/>
          </a:xfrm>
        </p:spPr>
        <p:txBody>
          <a:bodyPr/>
          <a:lstStyle/>
          <a:p>
            <a:r>
              <a:rPr lang="pt-BR" sz="2300" dirty="0" smtClean="0"/>
              <a:t>Controlo de verificação da sonda (PCC) - </a:t>
            </a:r>
            <a:r>
              <a:rPr lang="en-US" sz="2400" dirty="0" smtClean="0"/>
              <a:t>antes de </a:t>
            </a:r>
            <a:r>
              <a:rPr lang="en-US" sz="2400" dirty="0" err="1" smtClean="0"/>
              <a:t>iniciar</a:t>
            </a:r>
            <a:r>
              <a:rPr lang="en-US" sz="2400" dirty="0" smtClean="0"/>
              <a:t> o </a:t>
            </a:r>
            <a:r>
              <a:rPr lang="en-US" sz="2400" dirty="0" err="1" smtClean="0"/>
              <a:t>ciclo</a:t>
            </a:r>
            <a:r>
              <a:rPr lang="en-US" sz="2400" dirty="0" smtClean="0"/>
              <a:t> </a:t>
            </a:r>
            <a:r>
              <a:rPr lang="en-US" sz="2400" dirty="0" err="1" smtClean="0"/>
              <a:t>térmico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realizadas</a:t>
            </a:r>
            <a:r>
              <a:rPr lang="en-US" sz="2400" dirty="0" smtClean="0"/>
              <a:t> </a:t>
            </a:r>
            <a:r>
              <a:rPr lang="en-US" sz="2400" dirty="0" err="1" smtClean="0"/>
              <a:t>várias</a:t>
            </a:r>
            <a:r>
              <a:rPr lang="en-US" sz="2400" dirty="0" smtClean="0"/>
              <a:t> </a:t>
            </a:r>
            <a:r>
              <a:rPr lang="en-US" sz="2400" dirty="0" err="1" smtClean="0"/>
              <a:t>leituras</a:t>
            </a:r>
            <a:r>
              <a:rPr lang="en-US" sz="2400" dirty="0" smtClean="0"/>
              <a:t> de </a:t>
            </a:r>
            <a:r>
              <a:rPr lang="en-US" sz="2400" dirty="0" err="1" smtClean="0"/>
              <a:t>fluorescência</a:t>
            </a:r>
            <a:r>
              <a:rPr lang="en-US" sz="2400" dirty="0" smtClean="0"/>
              <a:t>, a </a:t>
            </a:r>
            <a:r>
              <a:rPr lang="en-US" sz="2400" dirty="0" err="1" smtClean="0"/>
              <a:t>diferentes</a:t>
            </a:r>
            <a:r>
              <a:rPr lang="en-US" sz="2400" dirty="0" smtClean="0"/>
              <a:t> </a:t>
            </a:r>
            <a:r>
              <a:rPr lang="en-US" sz="2400" dirty="0" err="1" smtClean="0"/>
              <a:t>temperaturas</a:t>
            </a:r>
            <a:r>
              <a:rPr lang="en-US" sz="2400" dirty="0" smtClean="0"/>
              <a:t>,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avaliar</a:t>
            </a:r>
            <a:r>
              <a:rPr lang="en-US" sz="2400" dirty="0" smtClean="0"/>
              <a:t> a </a:t>
            </a:r>
            <a:r>
              <a:rPr lang="en-US" sz="2400" dirty="0" err="1" smtClean="0"/>
              <a:t>resposta</a:t>
            </a:r>
            <a:r>
              <a:rPr lang="en-US" sz="2400" dirty="0" smtClean="0"/>
              <a:t> dos </a:t>
            </a:r>
            <a:r>
              <a:rPr lang="en-US" sz="2400" dirty="0" err="1" smtClean="0"/>
              <a:t>reagentes</a:t>
            </a:r>
            <a:r>
              <a:rPr lang="en-US" sz="2400" dirty="0" smtClean="0"/>
              <a:t> </a:t>
            </a:r>
            <a:r>
              <a:rPr lang="en-US" sz="2400" dirty="0" err="1" smtClean="0"/>
              <a:t>contidos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um </a:t>
            </a:r>
            <a:r>
              <a:rPr lang="en-US" sz="2400" dirty="0" err="1" smtClean="0"/>
              <a:t>cartucho</a:t>
            </a:r>
            <a:r>
              <a:rPr lang="en-US" sz="2400" dirty="0" smtClean="0"/>
              <a:t>.</a:t>
            </a:r>
            <a:r>
              <a:rPr lang="pt-BR" sz="2300" dirty="0" smtClean="0"/>
              <a:t> </a:t>
            </a:r>
            <a:br>
              <a:rPr lang="pt-BR" sz="2300" dirty="0" smtClean="0"/>
            </a:br>
            <a:r>
              <a:rPr lang="pt-BR" sz="2300" dirty="0" smtClean="0"/>
              <a:t>O PCC verifica:</a:t>
            </a:r>
          </a:p>
          <a:p>
            <a:r>
              <a:rPr lang="pt-BR" sz="2300" dirty="0" err="1" smtClean="0"/>
              <a:t>Reidratação</a:t>
            </a:r>
            <a:r>
              <a:rPr lang="pt-BR" sz="2300" dirty="0" smtClean="0"/>
              <a:t> das esferas</a:t>
            </a:r>
          </a:p>
          <a:p>
            <a:r>
              <a:rPr lang="pt-BR" sz="2300" dirty="0" smtClean="0"/>
              <a:t>Enchimento do tubo de PCR</a:t>
            </a:r>
          </a:p>
          <a:p>
            <a:r>
              <a:rPr lang="pt-BR" sz="2300" dirty="0" smtClean="0"/>
              <a:t>Integridade das sondas</a:t>
            </a:r>
          </a:p>
          <a:p>
            <a:r>
              <a:rPr lang="pt-BR" sz="2300" dirty="0" smtClean="0"/>
              <a:t>Estabilidade do corante ou dos reagentes/supressor</a:t>
            </a:r>
          </a:p>
          <a:p>
            <a:r>
              <a:rPr lang="en-US" sz="2400" dirty="0" smtClean="0"/>
              <a:t>Um </a:t>
            </a:r>
            <a:r>
              <a:rPr lang="en-US" sz="2400" dirty="0" err="1" smtClean="0"/>
              <a:t>teste</a:t>
            </a:r>
            <a:r>
              <a:rPr lang="en-US" sz="2400" dirty="0" smtClean="0"/>
              <a:t> </a:t>
            </a:r>
            <a:r>
              <a:rPr lang="en-US" sz="2400" dirty="0" err="1" smtClean="0"/>
              <a:t>será</a:t>
            </a:r>
            <a:r>
              <a:rPr lang="en-US" sz="2400" dirty="0" smtClean="0"/>
              <a:t> </a:t>
            </a:r>
            <a:r>
              <a:rPr lang="en-US" sz="2400" dirty="0" err="1" smtClean="0"/>
              <a:t>interrompido</a:t>
            </a:r>
            <a:r>
              <a:rPr lang="en-US" sz="2400" dirty="0" smtClean="0"/>
              <a:t> se a </a:t>
            </a:r>
            <a:r>
              <a:rPr lang="en-US" sz="2400" dirty="0" err="1" smtClean="0"/>
              <a:t>verificação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sonda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pt-BR" sz="2400" dirty="0" smtClean="0"/>
              <a:t>for APROVADA</a:t>
            </a:r>
            <a:endParaRPr lang="en-US" sz="2400" dirty="0" smtClean="0"/>
          </a:p>
          <a:p>
            <a:pPr>
              <a:buNone/>
            </a:pPr>
            <a:endParaRPr sz="2300" dirty="0" smtClean="0"/>
          </a:p>
        </p:txBody>
      </p:sp>
    </p:spTree>
    <p:extLst>
      <p:ext uri="{BB962C8B-B14F-4D97-AF65-F5344CB8AC3E}">
        <p14:creationId xmlns:p14="http://schemas.microsoft.com/office/powerpoint/2010/main" val="17620201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28683"/>
            <a:ext cx="9619774" cy="1014325"/>
          </a:xfrm>
        </p:spPr>
        <p:txBody>
          <a:bodyPr>
            <a:noAutofit/>
          </a:bodyPr>
          <a:lstStyle/>
          <a:p>
            <a:r>
              <a:rPr lang="en-US" sz="2800" dirty="0"/>
              <a:t>Controlos de qualidade internos: Controlo de processamento da amostra (SPC)</a:t>
            </a:r>
            <a:r>
              <a:t/>
            </a:r>
            <a:br/>
            <a:endParaRPr lang="pt-PT" sz="2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5166984"/>
          </a:xfrm>
        </p:spPr>
        <p:txBody>
          <a:bodyPr/>
          <a:lstStyle/>
          <a:p>
            <a:r>
              <a:rPr dirty="0" smtClean="0"/>
              <a:t>Controlo de processamento da amostra (SPC)</a:t>
            </a:r>
          </a:p>
          <a:p>
            <a:endParaRPr lang="pt-PT" sz="2000" dirty="0"/>
          </a:p>
          <a:p>
            <a:r>
              <a:rPr dirty="0" smtClean="0"/>
              <a:t>Esporos não infecciosos </a:t>
            </a:r>
            <a:endParaRPr lang="pt-PT" dirty="0" smtClean="0"/>
          </a:p>
          <a:p>
            <a:endParaRPr lang="pt-PT" sz="2000" dirty="0"/>
          </a:p>
          <a:p>
            <a:r>
              <a:rPr dirty="0" smtClean="0"/>
              <a:t>Verifica se a lise das células foi realizada com êxito</a:t>
            </a:r>
          </a:p>
          <a:p>
            <a:endParaRPr lang="pt-PT" sz="2000" dirty="0"/>
          </a:p>
          <a:p>
            <a:r>
              <a:rPr dirty="0" err="1" smtClean="0"/>
              <a:t>Detecta</a:t>
            </a:r>
            <a:r>
              <a:rPr dirty="0" smtClean="0"/>
              <a:t> </a:t>
            </a:r>
            <a:r>
              <a:rPr dirty="0" err="1" smtClean="0"/>
              <a:t>ini</a:t>
            </a:r>
            <a:r>
              <a:rPr lang="pt-BR" dirty="0" smtClean="0"/>
              <a:t>bidores</a:t>
            </a:r>
            <a:r>
              <a:rPr dirty="0" smtClean="0"/>
              <a:t> de amplificação relacionada com </a:t>
            </a:r>
            <a:r>
              <a:rPr lang="it-IT" dirty="0" smtClean="0"/>
              <a:t>a </a:t>
            </a:r>
            <a:r>
              <a:rPr lang="it-IT" dirty="0" err="1" smtClean="0"/>
              <a:t>amostra</a:t>
            </a:r>
            <a:r>
              <a:rPr dirty="0" smtClean="0"/>
              <a:t>: deve ser </a:t>
            </a:r>
            <a:r>
              <a:rPr dirty="0" err="1" smtClean="0"/>
              <a:t>positiv</a:t>
            </a:r>
            <a:r>
              <a:rPr lang="pt-BR" dirty="0" smtClean="0"/>
              <a:t>o</a:t>
            </a:r>
            <a:r>
              <a:rPr dirty="0" smtClean="0"/>
              <a:t> em amostras negativas e pode ser </a:t>
            </a:r>
            <a:r>
              <a:rPr dirty="0" err="1" smtClean="0"/>
              <a:t>negativ</a:t>
            </a:r>
            <a:r>
              <a:rPr lang="pt-BR" dirty="0" smtClean="0"/>
              <a:t>o</a:t>
            </a:r>
            <a:r>
              <a:rPr dirty="0" smtClean="0"/>
              <a:t> </a:t>
            </a:r>
            <a:r>
              <a:rPr dirty="0" err="1" smtClean="0"/>
              <a:t>ou</a:t>
            </a:r>
            <a:r>
              <a:rPr dirty="0" smtClean="0"/>
              <a:t> </a:t>
            </a:r>
            <a:r>
              <a:rPr dirty="0" err="1" smtClean="0"/>
              <a:t>positiv</a:t>
            </a:r>
            <a:r>
              <a:rPr lang="pt-BR" dirty="0" smtClean="0"/>
              <a:t>o</a:t>
            </a:r>
            <a:r>
              <a:rPr dirty="0" smtClean="0"/>
              <a:t> em amostras positivas</a:t>
            </a:r>
          </a:p>
          <a:p>
            <a:endParaRPr lang="pt-PT" sz="2000" dirty="0"/>
          </a:p>
          <a:p>
            <a:r>
              <a:rPr dirty="0" smtClean="0"/>
              <a:t>O resultado é inválido se o SPC for negativo numa amostra negativa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296511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0" y="0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dirty="0" smtClean="0"/>
              <a:t>  </a:t>
            </a:r>
            <a:endParaRPr lang="pt-PT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243508"/>
            <a:ext cx="9619774" cy="1072919"/>
          </a:xfrm>
        </p:spPr>
        <p:txBody>
          <a:bodyPr>
            <a:normAutofit/>
          </a:bodyPr>
          <a:lstStyle/>
          <a:p>
            <a:pPr algn="ctr"/>
            <a:r>
              <a:rPr dirty="0" smtClean="0"/>
              <a:t>Conteúdo deste módulo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4374895"/>
          </a:xfrm>
        </p:spPr>
        <p:txBody>
          <a:bodyPr/>
          <a:lstStyle/>
          <a:p>
            <a:r>
              <a:rPr dirty="0" smtClean="0"/>
              <a:t>Descrição geral da tecnologia</a:t>
            </a:r>
          </a:p>
          <a:p>
            <a:endParaRPr lang="pt-PT" dirty="0"/>
          </a:p>
          <a:p>
            <a:r>
              <a:rPr dirty="0" err="1" smtClean="0"/>
              <a:t>Preparação</a:t>
            </a:r>
            <a:r>
              <a:rPr dirty="0" smtClean="0"/>
              <a:t> d</a:t>
            </a:r>
            <a:r>
              <a:rPr lang="it-IT" dirty="0" smtClean="0"/>
              <a:t>a</a:t>
            </a:r>
            <a:r>
              <a:rPr dirty="0" smtClean="0"/>
              <a:t>s</a:t>
            </a:r>
            <a:r>
              <a:rPr lang="it-IT" dirty="0" smtClean="0"/>
              <a:t> </a:t>
            </a:r>
            <a:r>
              <a:rPr lang="it-IT" dirty="0" err="1" smtClean="0"/>
              <a:t>amostras</a:t>
            </a:r>
            <a:r>
              <a:rPr dirty="0" smtClean="0"/>
              <a:t> de </a:t>
            </a:r>
            <a:r>
              <a:rPr dirty="0" err="1" smtClean="0"/>
              <a:t>expectoração</a:t>
            </a:r>
            <a:r>
              <a:rPr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(directos e </a:t>
            </a:r>
            <a:r>
              <a:rPr dirty="0" err="1" smtClean="0"/>
              <a:t>processados</a:t>
            </a:r>
            <a:r>
              <a:rPr dirty="0" smtClean="0"/>
              <a:t>)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en-US" dirty="0" err="1" smtClean="0"/>
              <a:t>Preparação</a:t>
            </a:r>
            <a:r>
              <a:rPr lang="en-US" dirty="0" smtClean="0"/>
              <a:t> de </a:t>
            </a:r>
            <a:r>
              <a:rPr lang="en-US" dirty="0" err="1" smtClean="0"/>
              <a:t>amostras</a:t>
            </a:r>
            <a:r>
              <a:rPr lang="en-US" dirty="0" smtClean="0"/>
              <a:t> </a:t>
            </a:r>
            <a:r>
              <a:rPr lang="en-US" dirty="0" err="1" smtClean="0"/>
              <a:t>extrapulmonares</a:t>
            </a:r>
            <a:endParaRPr lang="en-US" dirty="0" smtClean="0"/>
          </a:p>
          <a:p>
            <a:endParaRPr dirty="0" smtClean="0"/>
          </a:p>
          <a:p>
            <a:r>
              <a:rPr dirty="0" err="1" smtClean="0"/>
              <a:t>Procedimentos</a:t>
            </a:r>
            <a:r>
              <a:rPr dirty="0" smtClean="0"/>
              <a:t> do </a:t>
            </a:r>
            <a:r>
              <a:rPr lang="it-IT" dirty="0" smtClean="0"/>
              <a:t>teste</a:t>
            </a:r>
            <a:r>
              <a:rPr dirty="0" smtClean="0"/>
              <a:t> Xpert MTB/RIF</a:t>
            </a:r>
          </a:p>
          <a:p>
            <a:endParaRPr lang="pt-PT" dirty="0"/>
          </a:p>
          <a:p>
            <a:r>
              <a:rPr dirty="0" smtClean="0"/>
              <a:t>Monitorizar o procedimento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84210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399" y="1589369"/>
            <a:ext cx="8406413" cy="5206867"/>
          </a:xfrm>
          <a:prstGeom prst="rect">
            <a:avLst/>
          </a:prstGeom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Algoritmo para determinar resultados do Xpert MTB/RIF</a:t>
            </a:r>
            <a:r>
              <a:t/>
            </a:r>
            <a:br/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1230884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6"/>
          <p:cNvSpPr/>
          <p:nvPr/>
        </p:nvSpPr>
        <p:spPr>
          <a:xfrm>
            <a:off x="0" y="2837957"/>
            <a:ext cx="10687239" cy="13605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Procedimentos do Xpert MTB/RIF</a:t>
            </a:r>
            <a:endParaRPr lang="pt-PT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293989" y="1870909"/>
            <a:ext cx="4291448" cy="46717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26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756" y="2824861"/>
            <a:ext cx="1056129" cy="1685578"/>
          </a:xfrm>
          <a:prstGeom prst="rect">
            <a:avLst/>
          </a:prstGeom>
          <a:ln w="9360">
            <a:noFill/>
          </a:ln>
        </p:spPr>
      </p:pic>
      <p:pic>
        <p:nvPicPr>
          <p:cNvPr id="327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2534" y="2979662"/>
            <a:ext cx="1468146" cy="2816959"/>
          </a:xfrm>
          <a:prstGeom prst="rect">
            <a:avLst/>
          </a:prstGeom>
          <a:ln w="9360">
            <a:noFill/>
          </a:ln>
        </p:spPr>
      </p:pic>
      <p:pic>
        <p:nvPicPr>
          <p:cNvPr id="328" name="Picture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61522" y="2583858"/>
            <a:ext cx="502696" cy="3246166"/>
          </a:xfrm>
          <a:prstGeom prst="rect">
            <a:avLst/>
          </a:prstGeom>
          <a:ln w="9360">
            <a:noFill/>
          </a:ln>
        </p:spPr>
      </p:pic>
      <p:pic>
        <p:nvPicPr>
          <p:cNvPr id="329" name="Picture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50066" y="3455202"/>
            <a:ext cx="2359109" cy="2649227"/>
          </a:xfrm>
          <a:prstGeom prst="rect">
            <a:avLst/>
          </a:prstGeom>
          <a:ln w="9360">
            <a:noFill/>
          </a:ln>
        </p:spPr>
      </p:pic>
      <p:pic>
        <p:nvPicPr>
          <p:cNvPr id="330" name="Picture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75062" y="2763788"/>
            <a:ext cx="3460982" cy="3182879"/>
          </a:xfrm>
          <a:prstGeom prst="rect">
            <a:avLst/>
          </a:prstGeom>
          <a:ln w="9360">
            <a:noFill/>
          </a:ln>
        </p:spPr>
      </p:pic>
      <p:pic>
        <p:nvPicPr>
          <p:cNvPr id="331" name="Picture 11"/>
          <p:cNvPicPr/>
          <p:nvPr/>
        </p:nvPicPr>
        <p:blipFill>
          <a:blip r:embed="rId8" cstate="print"/>
          <a:srcRect l="23724" t="5350" r="23469"/>
          <a:stretch>
            <a:fillRect/>
          </a:stretch>
        </p:blipFill>
        <p:spPr>
          <a:xfrm>
            <a:off x="378192" y="4563988"/>
            <a:ext cx="1299021" cy="1757412"/>
          </a:xfrm>
          <a:prstGeom prst="rect">
            <a:avLst/>
          </a:prstGeom>
          <a:ln>
            <a:noFill/>
          </a:ln>
        </p:spPr>
      </p:pic>
      <p:sp>
        <p:nvSpPr>
          <p:cNvPr id="332" name="CustomShape 2"/>
          <p:cNvSpPr/>
          <p:nvPr/>
        </p:nvSpPr>
        <p:spPr>
          <a:xfrm>
            <a:off x="200783" y="1588243"/>
            <a:ext cx="1643074" cy="1076069"/>
          </a:xfrm>
          <a:prstGeom prst="rect">
            <a:avLst/>
          </a:prstGeom>
          <a:noFill/>
          <a:ln>
            <a:noFill/>
          </a:ln>
        </p:spPr>
        <p:txBody>
          <a:bodyPr lIns="36000" tIns="52132" rIns="36000" bIns="52132"/>
          <a:lstStyle/>
          <a:p>
            <a:pPr algn="ctr">
              <a:lnSpc>
                <a:spcPct val="100000"/>
              </a:lnSpc>
            </a:pPr>
            <a:r>
              <a:rPr lang="en-GB" sz="3200" b="1" dirty="0">
                <a:solidFill>
                  <a:srgbClr val="002060"/>
                </a:solidFill>
                <a:latin typeface="Arial"/>
              </a:rPr>
              <a:t>1</a:t>
            </a:r>
            <a:endParaRPr lang="pt-PT" dirty="0"/>
          </a:p>
          <a:p>
            <a:pPr algn="ctr">
              <a:lnSpc>
                <a:spcPct val="100000"/>
              </a:lnSpc>
            </a:pPr>
            <a:r>
              <a:rPr lang="en-GB" sz="3000" b="1" dirty="0" err="1">
                <a:solidFill>
                  <a:srgbClr val="002060"/>
                </a:solidFill>
                <a:latin typeface="Arial"/>
              </a:rPr>
              <a:t>Misturar</a:t>
            </a:r>
            <a:endParaRPr lang="pt-PT" sz="3000" dirty="0"/>
          </a:p>
        </p:txBody>
      </p:sp>
      <p:sp>
        <p:nvSpPr>
          <p:cNvPr id="333" name="CustomShape 3"/>
          <p:cNvSpPr/>
          <p:nvPr/>
        </p:nvSpPr>
        <p:spPr>
          <a:xfrm>
            <a:off x="2343923" y="1712516"/>
            <a:ext cx="1928826" cy="1076069"/>
          </a:xfrm>
          <a:prstGeom prst="rect">
            <a:avLst/>
          </a:prstGeom>
          <a:noFill/>
          <a:ln>
            <a:noFill/>
          </a:ln>
        </p:spPr>
        <p:txBody>
          <a:bodyPr lIns="36000" tIns="52132" rIns="36000" bIns="52132"/>
          <a:lstStyle/>
          <a:p>
            <a:pPr algn="ctr">
              <a:lnSpc>
                <a:spcPct val="100000"/>
              </a:lnSpc>
            </a:pPr>
            <a:r>
              <a:rPr lang="en-GB" sz="3200" b="1" dirty="0">
                <a:solidFill>
                  <a:srgbClr val="002060"/>
                </a:solidFill>
                <a:latin typeface="Arial"/>
              </a:rPr>
              <a:t>2</a:t>
            </a:r>
            <a:endParaRPr lang="pt-PT" dirty="0"/>
          </a:p>
          <a:p>
            <a:pPr algn="ctr">
              <a:lnSpc>
                <a:spcPct val="100000"/>
              </a:lnSpc>
            </a:pPr>
            <a:r>
              <a:rPr lang="en-GB" sz="3000" b="1" dirty="0" err="1">
                <a:solidFill>
                  <a:srgbClr val="002060"/>
                </a:solidFill>
                <a:latin typeface="Arial"/>
              </a:rPr>
              <a:t>Adicionar</a:t>
            </a:r>
            <a:endParaRPr lang="pt-PT" sz="3000" dirty="0"/>
          </a:p>
        </p:txBody>
      </p:sp>
      <p:sp>
        <p:nvSpPr>
          <p:cNvPr id="334" name="CustomShape 4"/>
          <p:cNvSpPr/>
          <p:nvPr/>
        </p:nvSpPr>
        <p:spPr>
          <a:xfrm>
            <a:off x="4502674" y="2187696"/>
            <a:ext cx="1766093" cy="1076069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sz="3200" b="1" dirty="0">
                <a:solidFill>
                  <a:srgbClr val="000000"/>
                </a:solidFill>
                <a:latin typeface="Arial"/>
              </a:rPr>
              <a:t>3</a:t>
            </a:r>
            <a:endParaRPr lang="pt-PT" dirty="0"/>
          </a:p>
          <a:p>
            <a:pPr algn="ctr">
              <a:lnSpc>
                <a:spcPct val="100000"/>
              </a:lnSpc>
            </a:pPr>
            <a:r>
              <a:rPr lang="en-GB" sz="3000" b="1" dirty="0" err="1">
                <a:solidFill>
                  <a:srgbClr val="002060"/>
                </a:solidFill>
                <a:latin typeface="Arial"/>
              </a:rPr>
              <a:t>Inserir</a:t>
            </a:r>
            <a:endParaRPr lang="pt-PT" sz="3000" dirty="0"/>
          </a:p>
        </p:txBody>
      </p:sp>
      <p:sp>
        <p:nvSpPr>
          <p:cNvPr id="335" name="CustomShape 5"/>
          <p:cNvSpPr/>
          <p:nvPr/>
        </p:nvSpPr>
        <p:spPr>
          <a:xfrm>
            <a:off x="7364479" y="1712516"/>
            <a:ext cx="2523556" cy="1076069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sz="3200" b="1" dirty="0">
                <a:solidFill>
                  <a:srgbClr val="002060"/>
                </a:solidFill>
                <a:latin typeface="Arial"/>
              </a:rPr>
              <a:t>4</a:t>
            </a:r>
            <a:endParaRPr lang="pt-PT" dirty="0"/>
          </a:p>
          <a:p>
            <a:pPr algn="ctr">
              <a:lnSpc>
                <a:spcPct val="100000"/>
              </a:lnSpc>
            </a:pPr>
            <a:r>
              <a:rPr lang="en-GB" sz="3000" b="1" dirty="0" err="1">
                <a:solidFill>
                  <a:srgbClr val="002060"/>
                </a:solidFill>
                <a:latin typeface="Arial"/>
              </a:rPr>
              <a:t>Detectar</a:t>
            </a:r>
            <a:endParaRPr lang="pt-PT" sz="3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Descrição geral do procedimento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25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025" y="1736169"/>
            <a:ext cx="9973842" cy="3979947"/>
          </a:xfrm>
          <a:prstGeom prst="rect">
            <a:avLst/>
          </a:prstGeom>
          <a:ln w="9360">
            <a:noFill/>
          </a:ln>
        </p:spPr>
      </p:pic>
      <p:sp>
        <p:nvSpPr>
          <p:cNvPr id="340" name="CustomShape 2"/>
          <p:cNvSpPr/>
          <p:nvPr/>
        </p:nvSpPr>
        <p:spPr>
          <a:xfrm flipH="1">
            <a:off x="4830128" y="1225790"/>
            <a:ext cx="2377821" cy="1019320"/>
          </a:xfrm>
          <a:prstGeom prst="wedgeEllipseCallout">
            <a:avLst>
              <a:gd name="adj1" fmla="val -34131"/>
              <a:gd name="adj2" fmla="val 15360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</p:sp>
      <p:sp>
        <p:nvSpPr>
          <p:cNvPr id="341" name="CustomShape 3"/>
          <p:cNvSpPr/>
          <p:nvPr/>
        </p:nvSpPr>
        <p:spPr>
          <a:xfrm>
            <a:off x="5128391" y="1371230"/>
            <a:ext cx="1841703" cy="327960"/>
          </a:xfrm>
          <a:prstGeom prst="rect">
            <a:avLst/>
          </a:prstGeom>
          <a:noFill/>
          <a:ln w="25560"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sz="1600" b="1" dirty="0">
                <a:solidFill>
                  <a:srgbClr val="000066"/>
                </a:solidFill>
                <a:latin typeface="Arial"/>
              </a:rPr>
              <a:t>São indicados 2 ml na pipeta por uma linha</a:t>
            </a:r>
            <a:endParaRPr lang="pt-PT" sz="1600" b="1" dirty="0">
              <a:solidFill>
                <a:srgbClr val="000066"/>
              </a:solidFill>
              <a:latin typeface="Arial"/>
            </a:endParaRPr>
          </a:p>
        </p:txBody>
      </p:sp>
      <p:sp>
        <p:nvSpPr>
          <p:cNvPr id="342" name="Line 4"/>
          <p:cNvSpPr/>
          <p:nvPr/>
        </p:nvSpPr>
        <p:spPr>
          <a:xfrm>
            <a:off x="6879775" y="3195163"/>
            <a:ext cx="330693" cy="267581"/>
          </a:xfrm>
          <a:prstGeom prst="line">
            <a:avLst/>
          </a:prstGeom>
          <a:ln w="57240">
            <a:solidFill>
              <a:srgbClr val="FF0000"/>
            </a:solidFill>
            <a:round/>
            <a:headEnd type="triangle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097" y="302102"/>
            <a:ext cx="9858444" cy="1014325"/>
          </a:xfrm>
        </p:spPr>
        <p:txBody>
          <a:bodyPr lIns="36000" rIns="36000">
            <a:noAutofit/>
          </a:bodyPr>
          <a:lstStyle/>
          <a:p>
            <a:r>
              <a:rPr lang="pt-BR" sz="3400" dirty="0" smtClean="0"/>
              <a:t>Preparação de amostras: expectoração directa </a:t>
            </a:r>
            <a:endParaRPr lang="pt-PT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3857" y="5716116"/>
            <a:ext cx="7500990" cy="1008112"/>
          </a:xfrm>
        </p:spPr>
        <p:txBody>
          <a:bodyPr/>
          <a:lstStyle/>
          <a:p>
            <a:r>
              <a:rPr lang="en-US" sz="1500" dirty="0" err="1" smtClean="0"/>
              <a:t>Verta</a:t>
            </a:r>
            <a:r>
              <a:rPr lang="en-US" sz="1500" dirty="0" smtClean="0"/>
              <a:t> </a:t>
            </a:r>
            <a:r>
              <a:rPr lang="en-US" sz="1500" dirty="0"/>
              <a:t>o reagente de amostra (tampão) </a:t>
            </a:r>
            <a:r>
              <a:rPr lang="en-US" sz="1500" dirty="0" err="1"/>
              <a:t>cuidadosamente</a:t>
            </a:r>
            <a:r>
              <a:rPr lang="en-US" sz="1500" dirty="0"/>
              <a:t> </a:t>
            </a:r>
            <a:r>
              <a:rPr lang="en-US" sz="1500" dirty="0" err="1" smtClean="0"/>
              <a:t>na</a:t>
            </a:r>
            <a:r>
              <a:rPr lang="en-US" sz="1500" dirty="0" smtClean="0"/>
              <a:t> </a:t>
            </a:r>
            <a:r>
              <a:rPr lang="en-US" sz="1500" dirty="0"/>
              <a:t>amostra para evitar a produção de aerossóis</a:t>
            </a:r>
          </a:p>
          <a:p>
            <a:r>
              <a:rPr lang="en-US" sz="1500" dirty="0" err="1" smtClean="0"/>
              <a:t>Evite</a:t>
            </a:r>
            <a:r>
              <a:rPr lang="en-US" sz="1500" dirty="0" smtClean="0"/>
              <a:t> </a:t>
            </a:r>
            <a:r>
              <a:rPr lang="en-US" sz="1500" dirty="0"/>
              <a:t>pipetar partículas sólidas da mistura de amostra para o cartucho</a:t>
            </a:r>
          </a:p>
          <a:p>
            <a:r>
              <a:rPr lang="en-US" sz="1500" dirty="0" err="1" smtClean="0"/>
              <a:t>Evite</a:t>
            </a:r>
            <a:r>
              <a:rPr lang="en-US" sz="1500" dirty="0" smtClean="0"/>
              <a:t> </a:t>
            </a:r>
            <a:r>
              <a:rPr lang="en-US" sz="1500" dirty="0"/>
              <a:t>criar bolhas ao pipetar a mistura de amostra para o cartucho</a:t>
            </a:r>
          </a:p>
          <a:p>
            <a:endParaRPr lang="pt-PT" sz="1500" dirty="0"/>
          </a:p>
        </p:txBody>
      </p:sp>
    </p:spTree>
    <p:extLst>
      <p:ext uri="{BB962C8B-B14F-4D97-AF65-F5344CB8AC3E}">
        <p14:creationId xmlns:p14="http://schemas.microsoft.com/office/powerpoint/2010/main" val="4940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300" dirty="0" smtClean="0"/>
              <a:t>Preparação de amostras: expectoração directa</a:t>
            </a:r>
            <a:endParaRPr lang="pt-PT" sz="33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467644"/>
            <a:ext cx="9619774" cy="4439703"/>
          </a:xfrm>
        </p:spPr>
        <p:txBody>
          <a:bodyPr/>
          <a:lstStyle/>
          <a:p>
            <a:r>
              <a:rPr lang="en-US" sz="1800" dirty="0" err="1" smtClean="0"/>
              <a:t>Abra</a:t>
            </a:r>
            <a:r>
              <a:rPr lang="en-US" sz="1800" dirty="0" smtClean="0"/>
              <a:t> </a:t>
            </a:r>
            <a:r>
              <a:rPr lang="en-US" sz="1800" dirty="0"/>
              <a:t>cuidadosamente a tampa do recipiente de expectoração </a:t>
            </a:r>
          </a:p>
          <a:p>
            <a:r>
              <a:rPr lang="en-US" sz="1800" dirty="0"/>
              <a:t>Verta 2 volumes de reagente de amostra (SR) directamente para 1 volume de expectoração no recipiente de expectoração (1 ml de expectoração é a quantidade mínima, ao passo que 3-4 ml é a quantidade ideal necessária)</a:t>
            </a:r>
          </a:p>
          <a:p>
            <a:r>
              <a:rPr lang="en-US" sz="1800" dirty="0"/>
              <a:t>No caso de </a:t>
            </a:r>
            <a:r>
              <a:rPr lang="en-US" sz="1800" dirty="0" err="1" smtClean="0"/>
              <a:t>amostras</a:t>
            </a:r>
            <a:r>
              <a:rPr lang="en-US" sz="1800" dirty="0" smtClean="0"/>
              <a:t> </a:t>
            </a:r>
            <a:r>
              <a:rPr lang="en-US" sz="1800" dirty="0"/>
              <a:t>com um volume maior (mais de 4 ml), será necessária uma porção de </a:t>
            </a:r>
            <a:r>
              <a:rPr lang="en-US" sz="1800" dirty="0" err="1" smtClean="0"/>
              <a:t>reagente</a:t>
            </a:r>
            <a:r>
              <a:rPr lang="en-US" sz="1800" dirty="0" smtClean="0"/>
              <a:t> de </a:t>
            </a:r>
            <a:r>
              <a:rPr lang="en-US" sz="1800" dirty="0" err="1" smtClean="0"/>
              <a:t>amostra</a:t>
            </a:r>
            <a:r>
              <a:rPr lang="en-US" sz="1800" dirty="0" smtClean="0"/>
              <a:t> (SR) </a:t>
            </a:r>
            <a:r>
              <a:rPr lang="en-US" sz="1800" dirty="0"/>
              <a:t>de um segundo frasco, visto que cada frasco contém 8 ml </a:t>
            </a:r>
            <a:r>
              <a:rPr lang="en-US" sz="1800" dirty="0" smtClean="0"/>
              <a:t>de </a:t>
            </a:r>
            <a:r>
              <a:rPr lang="en-US" sz="1800" dirty="0"/>
              <a:t>SR.</a:t>
            </a:r>
          </a:p>
          <a:p>
            <a:r>
              <a:rPr lang="en-US" sz="1800" dirty="0" err="1" smtClean="0"/>
              <a:t>Tampe</a:t>
            </a:r>
            <a:r>
              <a:rPr lang="en-US" sz="1800" dirty="0" smtClean="0"/>
              <a:t> </a:t>
            </a:r>
            <a:r>
              <a:rPr lang="en-US" sz="1800" dirty="0" err="1" smtClean="0"/>
              <a:t>novamente</a:t>
            </a:r>
            <a:r>
              <a:rPr lang="en-US" sz="1800" dirty="0" smtClean="0"/>
              <a:t> e </a:t>
            </a:r>
            <a:r>
              <a:rPr lang="en-US" sz="1800" dirty="0"/>
              <a:t>agite energeticamente 10-20 vezes (um movimento para a frente e para trás é considerado uma agitação única) ou </a:t>
            </a:r>
            <a:r>
              <a:rPr lang="en-US" sz="1800" dirty="0" err="1"/>
              <a:t>agite</a:t>
            </a:r>
            <a:r>
              <a:rPr lang="en-US" sz="1800" dirty="0"/>
              <a:t> </a:t>
            </a:r>
            <a:r>
              <a:rPr lang="en-US" sz="1800" dirty="0" smtClean="0"/>
              <a:t>no </a:t>
            </a:r>
            <a:r>
              <a:rPr lang="en-US" sz="1800" dirty="0" err="1" smtClean="0"/>
              <a:t>vórtex</a:t>
            </a:r>
            <a:endParaRPr lang="en-US" sz="1800" dirty="0"/>
          </a:p>
          <a:p>
            <a:r>
              <a:rPr lang="en-US" sz="1800" dirty="0"/>
              <a:t>Incube à temperatura ambiente durante 10 minutos</a:t>
            </a:r>
          </a:p>
          <a:p>
            <a:r>
              <a:rPr lang="en-US" sz="1800" dirty="0" err="1"/>
              <a:t>Após</a:t>
            </a:r>
            <a:r>
              <a:rPr lang="en-US" sz="1800" dirty="0"/>
              <a:t> </a:t>
            </a:r>
            <a:r>
              <a:rPr lang="en-US" sz="1800" dirty="0" err="1" smtClean="0"/>
              <a:t>os</a:t>
            </a:r>
            <a:r>
              <a:rPr lang="en-US" sz="1800" dirty="0" smtClean="0"/>
              <a:t> 10 </a:t>
            </a:r>
            <a:r>
              <a:rPr lang="en-US" sz="1800" dirty="0"/>
              <a:t>minutos de incubação, </a:t>
            </a:r>
            <a:r>
              <a:rPr lang="en-US" sz="1800" dirty="0" err="1"/>
              <a:t>agite</a:t>
            </a:r>
            <a:r>
              <a:rPr lang="en-US" sz="1800" dirty="0"/>
              <a:t> </a:t>
            </a:r>
            <a:r>
              <a:rPr lang="en-US" sz="1800" dirty="0" smtClean="0"/>
              <a:t>a </a:t>
            </a:r>
            <a:r>
              <a:rPr lang="en-US" sz="1800" dirty="0" err="1" smtClean="0"/>
              <a:t>amostra</a:t>
            </a:r>
            <a:r>
              <a:rPr lang="en-US" sz="1800" dirty="0" smtClean="0"/>
              <a:t> </a:t>
            </a:r>
            <a:r>
              <a:rPr lang="en-US" sz="1800" dirty="0" err="1" smtClean="0"/>
              <a:t>novamente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ou</a:t>
            </a:r>
            <a:r>
              <a:rPr lang="en-US" sz="1800" dirty="0"/>
              <a:t> </a:t>
            </a:r>
            <a:r>
              <a:rPr lang="en-US" sz="1800" dirty="0" err="1" smtClean="0"/>
              <a:t>agite</a:t>
            </a:r>
            <a:r>
              <a:rPr lang="en-US" sz="1800" dirty="0" smtClean="0"/>
              <a:t> no </a:t>
            </a:r>
            <a:r>
              <a:rPr lang="en-US" sz="1800" dirty="0" err="1" smtClean="0"/>
              <a:t>vórtex</a:t>
            </a:r>
            <a:r>
              <a:rPr lang="en-US" sz="1800" dirty="0" smtClean="0"/>
              <a:t>) </a:t>
            </a:r>
            <a:r>
              <a:rPr lang="en-US" sz="1800" dirty="0"/>
              <a:t>10-20 vezes</a:t>
            </a:r>
          </a:p>
          <a:p>
            <a:r>
              <a:rPr lang="en-US" sz="1800" dirty="0"/>
              <a:t>Após 5 minutos de incubação adicionais, a amostra deverá estar perfeitamente líquida antes de ser testada, sem grumos de expectoração visíveis. Se ainda estiver viscosa, espere 5-10 minutos adicionais antes de a inocular no cartucho (2-4 ml da solução final)</a:t>
            </a: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10620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224" y="1610981"/>
            <a:ext cx="9438189" cy="4217965"/>
          </a:xfrm>
          <a:prstGeom prst="rect">
            <a:avLst/>
          </a:prstGeom>
          <a:ln w="9360">
            <a:noFill/>
          </a:ln>
        </p:spPr>
      </p:pic>
      <p:sp>
        <p:nvSpPr>
          <p:cNvPr id="351" name="CustomShape 3"/>
          <p:cNvSpPr/>
          <p:nvPr/>
        </p:nvSpPr>
        <p:spPr>
          <a:xfrm>
            <a:off x="3285143" y="1539653"/>
            <a:ext cx="2907624" cy="10178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36000" tIns="52132" rIns="36000" bIns="52132"/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Arial"/>
              </a:rPr>
              <a:t>2. Adicione </a:t>
            </a:r>
            <a:r>
              <a:rPr lang="pt-BR" sz="1600" b="1" dirty="0" smtClean="0">
                <a:solidFill>
                  <a:srgbClr val="FFFFFF"/>
                </a:solidFill>
              </a:rPr>
              <a:t>1,5 ml de reagente de amostra </a:t>
            </a:r>
            <a:r>
              <a:rPr lang="pt-BR" sz="1600" b="1" dirty="0" smtClean="0">
                <a:solidFill>
                  <a:srgbClr val="FFFFFF"/>
                </a:solidFill>
                <a:latin typeface="Arial"/>
              </a:rPr>
              <a:t>(tampão) a </a:t>
            </a:r>
            <a:r>
              <a:rPr lang="pt-BR" sz="1600" b="1" dirty="0" smtClean="0">
                <a:solidFill>
                  <a:srgbClr val="FFFFFF"/>
                </a:solidFill>
              </a:rPr>
              <a:t>0,5 ml de sedimento (rácio 3:1)</a:t>
            </a:r>
            <a:endParaRPr lang="pt-BR" sz="1600" dirty="0" smtClean="0"/>
          </a:p>
          <a:p>
            <a:pPr algn="ctr">
              <a:lnSpc>
                <a:spcPct val="100000"/>
              </a:lnSpc>
            </a:pPr>
            <a:endParaRPr lang="pt-PT" sz="1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Preparação de amostras: sedimento de expectoração processado</a:t>
            </a:r>
            <a:endParaRPr lang="pt-PT" sz="3000" dirty="0"/>
          </a:p>
        </p:txBody>
      </p:sp>
    </p:spTree>
    <p:extLst>
      <p:ext uri="{BB962C8B-B14F-4D97-AF65-F5344CB8AC3E}">
        <p14:creationId xmlns:p14="http://schemas.microsoft.com/office/powerpoint/2010/main" val="13282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Preparação de amostras: sedimento de expectoração processado</a:t>
            </a:r>
            <a:endParaRPr lang="pt-PT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1751" y="1629252"/>
            <a:ext cx="10153127" cy="4662928"/>
          </a:xfrm>
        </p:spPr>
        <p:txBody>
          <a:bodyPr/>
          <a:lstStyle/>
          <a:p>
            <a:r>
              <a:rPr lang="en-US" sz="2200" dirty="0"/>
              <a:t>Adicione 1,5 ml de reagente de amostra a 0,5 ml de sedimento suspenso de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amostra</a:t>
            </a:r>
            <a:r>
              <a:rPr lang="en-US" sz="2200" dirty="0" smtClean="0"/>
              <a:t> </a:t>
            </a:r>
            <a:r>
              <a:rPr lang="en-US" sz="2200" dirty="0"/>
              <a:t>de </a:t>
            </a:r>
            <a:r>
              <a:rPr lang="en-US" sz="2200" dirty="0" err="1" smtClean="0"/>
              <a:t>expectoração</a:t>
            </a:r>
            <a:r>
              <a:rPr lang="en-US" sz="2200" dirty="0" smtClean="0"/>
              <a:t> </a:t>
            </a:r>
            <a:r>
              <a:rPr lang="en-US" sz="2200" dirty="0" err="1" smtClean="0"/>
              <a:t>digerida</a:t>
            </a:r>
            <a:r>
              <a:rPr lang="en-US" sz="2200" dirty="0" smtClean="0"/>
              <a:t>/</a:t>
            </a:r>
            <a:r>
              <a:rPr lang="en-US" sz="2200" dirty="0" err="1" smtClean="0"/>
              <a:t>descontaminada</a:t>
            </a:r>
            <a:r>
              <a:rPr lang="en-US" sz="2200" dirty="0" smtClean="0"/>
              <a:t> </a:t>
            </a:r>
            <a:r>
              <a:rPr lang="en-US" sz="2200" dirty="0"/>
              <a:t>e </a:t>
            </a:r>
            <a:r>
              <a:rPr lang="en-US" sz="2200" dirty="0" err="1" smtClean="0"/>
              <a:t>concentrada</a:t>
            </a:r>
            <a:r>
              <a:rPr lang="en-US" sz="2200" dirty="0" smtClean="0"/>
              <a:t> </a:t>
            </a:r>
            <a:r>
              <a:rPr lang="en-US" sz="2200" dirty="0"/>
              <a:t>(Nota: rácio de SR para amostra de 3:1)</a:t>
            </a:r>
          </a:p>
          <a:p>
            <a:r>
              <a:rPr lang="en-US" sz="2200" dirty="0" err="1" smtClean="0"/>
              <a:t>Recoloque</a:t>
            </a:r>
            <a:r>
              <a:rPr lang="en-US" sz="2200" dirty="0" smtClean="0"/>
              <a:t> </a:t>
            </a:r>
            <a:r>
              <a:rPr lang="en-US" sz="2200" dirty="0"/>
              <a:t>a tampa e agite energeticamente 10-20 </a:t>
            </a:r>
            <a:r>
              <a:rPr lang="en-US" sz="2200" dirty="0" err="1"/>
              <a:t>vezes</a:t>
            </a:r>
            <a:r>
              <a:rPr lang="en-US" sz="2200" dirty="0"/>
              <a:t>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(</a:t>
            </a:r>
            <a:r>
              <a:rPr lang="en-US" sz="2200" dirty="0"/>
              <a:t>um movimento para a frente e para trás é considerado uma agitação única) ou agite num </a:t>
            </a:r>
            <a:r>
              <a:rPr lang="en-US" sz="2200" dirty="0" smtClean="0"/>
              <a:t>vortex</a:t>
            </a:r>
            <a:endParaRPr lang="en-US" sz="2200" dirty="0"/>
          </a:p>
          <a:p>
            <a:r>
              <a:rPr lang="en-US" sz="2200" dirty="0"/>
              <a:t>Incube à temperatura ambiente durante 10 minutos</a:t>
            </a:r>
          </a:p>
          <a:p>
            <a:r>
              <a:rPr lang="en-US" sz="2200" dirty="0"/>
              <a:t>Após 10 minutos de incubação, </a:t>
            </a:r>
            <a:r>
              <a:rPr lang="en-US" sz="2200" dirty="0" err="1" smtClean="0"/>
              <a:t>agite</a:t>
            </a:r>
            <a:r>
              <a:rPr lang="en-US" sz="2200" dirty="0" smtClean="0"/>
              <a:t> </a:t>
            </a:r>
            <a:r>
              <a:rPr lang="en-US" sz="2200" dirty="0" err="1" smtClean="0"/>
              <a:t>vigorosamente</a:t>
            </a:r>
            <a:r>
              <a:rPr lang="en-US" sz="2200" dirty="0" smtClean="0"/>
              <a:t> a </a:t>
            </a:r>
            <a:r>
              <a:rPr lang="en-US" sz="2200" dirty="0" err="1" smtClean="0"/>
              <a:t>amostra</a:t>
            </a:r>
            <a:r>
              <a:rPr lang="en-US" sz="2200" dirty="0" smtClean="0"/>
              <a:t> </a:t>
            </a:r>
            <a:r>
              <a:rPr lang="en-US" sz="2200" dirty="0" err="1"/>
              <a:t>novamente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 smtClean="0"/>
              <a:t>agite</a:t>
            </a:r>
            <a:r>
              <a:rPr lang="en-US" sz="2200" dirty="0" smtClean="0"/>
              <a:t> </a:t>
            </a:r>
            <a:r>
              <a:rPr lang="en-US" sz="2200" dirty="0"/>
              <a:t>no </a:t>
            </a:r>
            <a:r>
              <a:rPr lang="en-US" sz="2200" dirty="0" smtClean="0"/>
              <a:t>vortex) </a:t>
            </a:r>
            <a:r>
              <a:rPr lang="en-US" sz="2200" dirty="0"/>
              <a:t>10-20 vezes</a:t>
            </a:r>
          </a:p>
          <a:p>
            <a:r>
              <a:rPr lang="en-US" sz="2200" dirty="0"/>
              <a:t>Após 5 minutos de incubação adicionais, a amostra deverá estar perfeitamente líquida antes de ser testada, sem grumos de </a:t>
            </a:r>
            <a:r>
              <a:rPr lang="en-US" sz="2200" dirty="0" err="1"/>
              <a:t>expectoração</a:t>
            </a:r>
            <a:r>
              <a:rPr lang="en-US" sz="2200" dirty="0"/>
              <a:t> </a:t>
            </a:r>
            <a:r>
              <a:rPr lang="en-US" sz="2200" dirty="0" err="1" smtClean="0"/>
              <a:t>visíveis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13520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8408" y="1395637"/>
            <a:ext cx="9994463" cy="4536504"/>
          </a:xfrm>
        </p:spPr>
        <p:txBody>
          <a:bodyPr/>
          <a:lstStyle/>
          <a:p>
            <a:r>
              <a:rPr lang="en-US" sz="2000" b="1" dirty="0" smtClean="0"/>
              <a:t>A OMS </a:t>
            </a:r>
            <a:r>
              <a:rPr lang="en-US" sz="2000" b="1" dirty="0" err="1" smtClean="0"/>
              <a:t>recomenda</a:t>
            </a:r>
            <a:r>
              <a:rPr lang="en-US" sz="2000" b="1" dirty="0" smtClean="0"/>
              <a:t> o </a:t>
            </a:r>
            <a:r>
              <a:rPr lang="en-US" sz="2000" b="1" dirty="0" err="1" smtClean="0"/>
              <a:t>uso</a:t>
            </a:r>
            <a:r>
              <a:rPr lang="en-US" sz="2000" b="1" dirty="0" smtClean="0"/>
              <a:t> dos </a:t>
            </a:r>
            <a:r>
              <a:rPr lang="en-US" sz="2000" b="1" dirty="0" err="1" smtClean="0"/>
              <a:t>seguintes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materiais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extrapulmonares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teste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Xpert</a:t>
            </a:r>
            <a:r>
              <a:rPr lang="en-US" sz="2000" b="1" dirty="0" smtClean="0"/>
              <a:t> </a:t>
            </a:r>
            <a:r>
              <a:rPr lang="en-US" sz="2000" b="1" dirty="0"/>
              <a:t>MTB/RIF</a:t>
            </a:r>
          </a:p>
          <a:p>
            <a:pPr lvl="1"/>
            <a:r>
              <a:rPr lang="en-US" sz="1800" dirty="0" err="1" smtClean="0"/>
              <a:t>Líquido</a:t>
            </a:r>
            <a:r>
              <a:rPr lang="en-US" sz="1800" dirty="0" smtClean="0"/>
              <a:t> </a:t>
            </a:r>
            <a:r>
              <a:rPr lang="en-US" sz="1800" dirty="0" err="1" smtClean="0"/>
              <a:t>céfalo</a:t>
            </a:r>
            <a:r>
              <a:rPr lang="en-US" sz="1800" dirty="0" smtClean="0"/>
              <a:t> </a:t>
            </a:r>
            <a:r>
              <a:rPr lang="en-US" sz="1800" dirty="0" err="1" smtClean="0"/>
              <a:t>raquidiano</a:t>
            </a:r>
            <a:r>
              <a:rPr lang="en-US" sz="1800" dirty="0" smtClean="0"/>
              <a:t> (LCR)</a:t>
            </a:r>
            <a:endParaRPr lang="en-US" sz="1800" dirty="0"/>
          </a:p>
          <a:p>
            <a:pPr lvl="1"/>
            <a:r>
              <a:rPr lang="en-US" sz="1800" dirty="0" err="1" smtClean="0"/>
              <a:t>Linfonodos</a:t>
            </a:r>
            <a:r>
              <a:rPr lang="en-US" sz="1800" dirty="0" smtClean="0"/>
              <a:t> e </a:t>
            </a:r>
            <a:r>
              <a:rPr lang="en-US" sz="1800" dirty="0" err="1" smtClean="0"/>
              <a:t>outros</a:t>
            </a:r>
            <a:r>
              <a:rPr lang="en-US" sz="1800" dirty="0" smtClean="0"/>
              <a:t> </a:t>
            </a:r>
            <a:r>
              <a:rPr lang="en-US" sz="1800" dirty="0" err="1" smtClean="0"/>
              <a:t>tecidos</a:t>
            </a:r>
            <a:r>
              <a:rPr lang="en-US" sz="1800" dirty="0" smtClean="0"/>
              <a:t> (</a:t>
            </a:r>
            <a:r>
              <a:rPr lang="en-US" sz="1800" dirty="0" err="1" smtClean="0"/>
              <a:t>essas</a:t>
            </a:r>
            <a:r>
              <a:rPr lang="en-US" sz="1800" dirty="0" smtClean="0"/>
              <a:t> </a:t>
            </a:r>
            <a:r>
              <a:rPr lang="en-US" sz="1800" dirty="0" err="1" smtClean="0"/>
              <a:t>amostras</a:t>
            </a:r>
            <a:r>
              <a:rPr lang="en-US" sz="1800" dirty="0" smtClean="0"/>
              <a:t> </a:t>
            </a:r>
            <a:r>
              <a:rPr lang="en-US" sz="1800" dirty="0" err="1" smtClean="0"/>
              <a:t>devem</a:t>
            </a:r>
            <a:r>
              <a:rPr lang="en-US" sz="1800" dirty="0" smtClean="0"/>
              <a:t> ser </a:t>
            </a:r>
            <a:r>
              <a:rPr lang="en-US" sz="1800" dirty="0" err="1" smtClean="0"/>
              <a:t>processadas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CSB)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As </a:t>
            </a:r>
            <a:r>
              <a:rPr lang="en-US" sz="1800" dirty="0" err="1" smtClean="0"/>
              <a:t>amostras</a:t>
            </a:r>
            <a:r>
              <a:rPr lang="en-US" sz="1800" dirty="0" smtClean="0"/>
              <a:t> de LCR </a:t>
            </a:r>
            <a:r>
              <a:rPr lang="en-US" sz="1800" dirty="0" err="1" smtClean="0"/>
              <a:t>são</a:t>
            </a:r>
            <a:r>
              <a:rPr lang="en-US" sz="1800" dirty="0" smtClean="0"/>
              <a:t>, </a:t>
            </a:r>
            <a:r>
              <a:rPr lang="en-US" sz="1800" dirty="0" err="1" smtClean="0"/>
              <a:t>normalmente</a:t>
            </a:r>
            <a:r>
              <a:rPr lang="en-US" sz="1800" dirty="0" smtClean="0"/>
              <a:t>, </a:t>
            </a:r>
            <a:r>
              <a:rPr lang="en-US" sz="1800" dirty="0" err="1" smtClean="0"/>
              <a:t>paucibacilares</a:t>
            </a:r>
            <a:r>
              <a:rPr lang="en-US" sz="1800" dirty="0" smtClean="0"/>
              <a:t> e </a:t>
            </a:r>
            <a:r>
              <a:rPr lang="en-US" sz="1800" dirty="0" err="1" smtClean="0"/>
              <a:t>podem</a:t>
            </a:r>
            <a:r>
              <a:rPr lang="en-US" sz="1800" dirty="0" smtClean="0"/>
              <a:t> ser </a:t>
            </a:r>
            <a:r>
              <a:rPr lang="en-US" sz="1800" dirty="0" err="1" smtClean="0"/>
              <a:t>processadas</a:t>
            </a:r>
            <a:r>
              <a:rPr lang="en-US" sz="1800" dirty="0" smtClean="0"/>
              <a:t> de forma similar à </a:t>
            </a:r>
            <a:r>
              <a:rPr lang="en-US" sz="1800" dirty="0" err="1" smtClean="0"/>
              <a:t>expectoração</a:t>
            </a:r>
            <a:r>
              <a:rPr lang="en-US" sz="1800" dirty="0" smtClean="0"/>
              <a:t>. </a:t>
            </a:r>
            <a:r>
              <a:rPr lang="en-US" sz="1800" dirty="0" err="1" smtClean="0"/>
              <a:t>Contudo</a:t>
            </a:r>
            <a:r>
              <a:rPr lang="en-US" sz="1800" dirty="0" smtClean="0"/>
              <a:t>, a </a:t>
            </a:r>
            <a:r>
              <a:rPr lang="en-US" sz="1800" dirty="0" err="1" smtClean="0"/>
              <a:t>concentração</a:t>
            </a:r>
            <a:r>
              <a:rPr lang="en-US" sz="1800" dirty="0" smtClean="0"/>
              <a:t> da </a:t>
            </a:r>
            <a:r>
              <a:rPr lang="en-US" sz="1800" dirty="0" err="1" smtClean="0"/>
              <a:t>amostra</a:t>
            </a:r>
            <a:r>
              <a:rPr lang="en-US" sz="1800" dirty="0" smtClean="0"/>
              <a:t> </a:t>
            </a:r>
            <a:r>
              <a:rPr lang="en-US" sz="1800" dirty="0" err="1" smtClean="0"/>
              <a:t>através</a:t>
            </a:r>
            <a:r>
              <a:rPr lang="en-US" sz="1800" dirty="0" smtClean="0"/>
              <a:t> da </a:t>
            </a:r>
            <a:r>
              <a:rPr lang="en-US" sz="1800" dirty="0" err="1" smtClean="0"/>
              <a:t>centrifugação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err="1" smtClean="0"/>
              <a:t>sedimentação</a:t>
            </a:r>
            <a:r>
              <a:rPr lang="en-US" sz="1800" dirty="0" smtClean="0"/>
              <a:t>) </a:t>
            </a:r>
            <a:r>
              <a:rPr lang="en-US" sz="1800" dirty="0" err="1" smtClean="0"/>
              <a:t>pode</a:t>
            </a:r>
            <a:r>
              <a:rPr lang="en-US" sz="1800" dirty="0" smtClean="0"/>
              <a:t> </a:t>
            </a:r>
            <a:r>
              <a:rPr lang="en-US" sz="1800" dirty="0" err="1" smtClean="0"/>
              <a:t>fornecer</a:t>
            </a:r>
            <a:r>
              <a:rPr lang="en-US" sz="1800" dirty="0" smtClean="0"/>
              <a:t> </a:t>
            </a:r>
            <a:r>
              <a:rPr lang="en-US" sz="1800" dirty="0" err="1" smtClean="0"/>
              <a:t>melhores</a:t>
            </a:r>
            <a:r>
              <a:rPr lang="en-US" sz="1800" dirty="0" smtClean="0"/>
              <a:t> </a:t>
            </a:r>
            <a:r>
              <a:rPr lang="en-US" sz="1800" dirty="0" err="1" smtClean="0"/>
              <a:t>resultados</a:t>
            </a:r>
            <a:r>
              <a:rPr lang="en-US" sz="1800" dirty="0" smtClean="0"/>
              <a:t> no </a:t>
            </a:r>
            <a:r>
              <a:rPr lang="en-US" sz="1800" dirty="0" err="1" smtClean="0"/>
              <a:t>teste</a:t>
            </a:r>
            <a:r>
              <a:rPr lang="en-US" sz="1800" dirty="0" smtClean="0"/>
              <a:t>. É </a:t>
            </a:r>
            <a:r>
              <a:rPr lang="en-US" sz="1800" dirty="0" err="1" smtClean="0"/>
              <a:t>necessário</a:t>
            </a:r>
            <a:r>
              <a:rPr lang="en-US" sz="1800" dirty="0" smtClean="0"/>
              <a:t> um </a:t>
            </a:r>
            <a:r>
              <a:rPr lang="en-US" sz="1800" dirty="0" err="1" smtClean="0"/>
              <a:t>laboratório</a:t>
            </a:r>
            <a:r>
              <a:rPr lang="en-US" sz="1800" dirty="0" smtClean="0"/>
              <a:t> com </a:t>
            </a:r>
            <a:r>
              <a:rPr lang="en-US" sz="1800" dirty="0" err="1" smtClean="0"/>
              <a:t>uma</a:t>
            </a:r>
            <a:r>
              <a:rPr lang="en-US" sz="1800" dirty="0" smtClean="0"/>
              <a:t> </a:t>
            </a:r>
            <a:r>
              <a:rPr lang="en-US" sz="1800" dirty="0" err="1" smtClean="0"/>
              <a:t>cabine</a:t>
            </a:r>
            <a:r>
              <a:rPr lang="en-US" sz="1800" dirty="0" smtClean="0"/>
              <a:t> de </a:t>
            </a:r>
            <a:r>
              <a:rPr lang="en-US" sz="1800" dirty="0" err="1" smtClean="0"/>
              <a:t>segurança</a:t>
            </a:r>
            <a:r>
              <a:rPr lang="en-US" sz="1800" dirty="0" smtClean="0"/>
              <a:t> </a:t>
            </a:r>
            <a:r>
              <a:rPr lang="en-US" sz="1800" dirty="0" err="1" smtClean="0"/>
              <a:t>biológica</a:t>
            </a:r>
            <a:r>
              <a:rPr lang="en-US" sz="1800" dirty="0" smtClean="0"/>
              <a:t>  (CSB)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abrir</a:t>
            </a:r>
            <a:r>
              <a:rPr lang="en-US" sz="1800" dirty="0" smtClean="0"/>
              <a:t> as </a:t>
            </a:r>
            <a:r>
              <a:rPr lang="en-US" sz="1800" dirty="0" err="1" smtClean="0"/>
              <a:t>caçapas</a:t>
            </a:r>
            <a:r>
              <a:rPr lang="en-US" sz="1800" dirty="0" smtClean="0"/>
              <a:t> da </a:t>
            </a:r>
            <a:r>
              <a:rPr lang="en-US" sz="1800" dirty="0" err="1" smtClean="0"/>
              <a:t>centrífuga</a:t>
            </a:r>
            <a:r>
              <a:rPr lang="en-US" sz="1800" dirty="0" smtClean="0"/>
              <a:t> e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decantar</a:t>
            </a:r>
            <a:r>
              <a:rPr lang="en-US" sz="1800" dirty="0" smtClean="0"/>
              <a:t> o </a:t>
            </a:r>
            <a:r>
              <a:rPr lang="en-US" sz="1800" dirty="0" err="1" smtClean="0"/>
              <a:t>sobrenadante</a:t>
            </a:r>
            <a:r>
              <a:rPr lang="en-US" sz="1800" dirty="0" smtClean="0"/>
              <a:t>. 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 err="1" smtClean="0"/>
              <a:t>Amostras</a:t>
            </a:r>
            <a:r>
              <a:rPr lang="en-US" sz="1800" dirty="0" smtClean="0"/>
              <a:t> </a:t>
            </a:r>
            <a:r>
              <a:rPr lang="en-US" sz="1800" dirty="0" err="1" smtClean="0"/>
              <a:t>líquidas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podem</a:t>
            </a:r>
            <a:r>
              <a:rPr lang="en-US" sz="1800" dirty="0" smtClean="0"/>
              <a:t> </a:t>
            </a:r>
            <a:r>
              <a:rPr lang="en-US" sz="1800" dirty="0" err="1" smtClean="0"/>
              <a:t>chegar</a:t>
            </a:r>
            <a:r>
              <a:rPr lang="en-US" sz="1800" dirty="0" smtClean="0"/>
              <a:t> </a:t>
            </a:r>
            <a:r>
              <a:rPr lang="en-US" sz="1800" dirty="0" err="1" smtClean="0"/>
              <a:t>dentro</a:t>
            </a:r>
            <a:r>
              <a:rPr lang="en-US" sz="1800" dirty="0" smtClean="0"/>
              <a:t> de </a:t>
            </a:r>
            <a:r>
              <a:rPr lang="en-US" sz="1800" dirty="0" err="1" smtClean="0"/>
              <a:t>seringas</a:t>
            </a:r>
            <a:r>
              <a:rPr lang="en-US" sz="1800" dirty="0" smtClean="0"/>
              <a:t> </a:t>
            </a:r>
            <a:r>
              <a:rPr lang="en-US" sz="1800" dirty="0" err="1" smtClean="0"/>
              <a:t>devem</a:t>
            </a:r>
            <a:r>
              <a:rPr lang="en-US" sz="1800" dirty="0" smtClean="0"/>
              <a:t> ser </a:t>
            </a:r>
            <a:r>
              <a:rPr lang="en-US" sz="1800" dirty="0" err="1" smtClean="0"/>
              <a:t>processadas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CSB </a:t>
            </a:r>
            <a:r>
              <a:rPr lang="en-US" sz="1800" dirty="0" err="1" smtClean="0"/>
              <a:t>para</a:t>
            </a:r>
            <a:r>
              <a:rPr lang="en-US" sz="1800" dirty="0" smtClean="0"/>
              <a:t> a </a:t>
            </a:r>
            <a:r>
              <a:rPr lang="en-US" sz="1800" dirty="0" err="1" smtClean="0"/>
              <a:t>realização</a:t>
            </a:r>
            <a:r>
              <a:rPr lang="en-US" sz="1800" dirty="0" smtClean="0"/>
              <a:t> do </a:t>
            </a:r>
            <a:r>
              <a:rPr lang="en-US" sz="1800" dirty="0" err="1" smtClean="0"/>
              <a:t>Xpert</a:t>
            </a:r>
            <a:r>
              <a:rPr lang="en-US" sz="1800" dirty="0" smtClean="0"/>
              <a:t> MTB/RIF. </a:t>
            </a:r>
          </a:p>
          <a:p>
            <a:pPr>
              <a:spcBef>
                <a:spcPts val="600"/>
              </a:spcBef>
            </a:pPr>
            <a:r>
              <a:rPr lang="en-US" sz="1800" dirty="0" err="1" smtClean="0"/>
              <a:t>Extrair</a:t>
            </a:r>
            <a:r>
              <a:rPr lang="en-US" sz="1800" dirty="0" smtClean="0"/>
              <a:t> o </a:t>
            </a:r>
            <a:r>
              <a:rPr lang="en-US" sz="1800" dirty="0" err="1" smtClean="0"/>
              <a:t>conteúdo</a:t>
            </a:r>
            <a:r>
              <a:rPr lang="en-US" sz="1800" dirty="0" smtClean="0"/>
              <a:t> da </a:t>
            </a:r>
            <a:r>
              <a:rPr lang="en-US" sz="1800" dirty="0" err="1" smtClean="0"/>
              <a:t>seringa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um </a:t>
            </a:r>
            <a:r>
              <a:rPr lang="en-US" sz="1800" dirty="0" err="1" smtClean="0"/>
              <a:t>tubo</a:t>
            </a:r>
            <a:r>
              <a:rPr lang="en-US" sz="1800" dirty="0" smtClean="0"/>
              <a:t> </a:t>
            </a:r>
            <a:r>
              <a:rPr lang="en-US" sz="1800" dirty="0" err="1" smtClean="0"/>
              <a:t>cônico</a:t>
            </a:r>
            <a:r>
              <a:rPr lang="en-US" sz="1800" dirty="0" smtClean="0"/>
              <a:t> de 50 </a:t>
            </a:r>
            <a:r>
              <a:rPr lang="en-US" sz="1800" dirty="0" err="1"/>
              <a:t>mL</a:t>
            </a:r>
            <a:r>
              <a:rPr lang="en-US" sz="1800" dirty="0"/>
              <a:t> </a:t>
            </a:r>
            <a:r>
              <a:rPr lang="en-US" sz="1800" dirty="0" err="1" smtClean="0"/>
              <a:t>pode</a:t>
            </a:r>
            <a:r>
              <a:rPr lang="en-US" sz="1800" dirty="0" smtClean="0"/>
              <a:t> </a:t>
            </a:r>
            <a:r>
              <a:rPr lang="en-US" sz="1800" dirty="0" err="1" smtClean="0"/>
              <a:t>também</a:t>
            </a:r>
            <a:r>
              <a:rPr lang="en-US" sz="1800" dirty="0" smtClean="0"/>
              <a:t> </a:t>
            </a:r>
            <a:r>
              <a:rPr lang="en-US" sz="1800" dirty="0" err="1" smtClean="0"/>
              <a:t>produzir</a:t>
            </a:r>
            <a:r>
              <a:rPr lang="en-US" sz="1800" dirty="0" smtClean="0"/>
              <a:t> </a:t>
            </a:r>
            <a:r>
              <a:rPr lang="en-US" sz="1800" dirty="0" err="1" smtClean="0"/>
              <a:t>aerossóis</a:t>
            </a:r>
            <a:r>
              <a:rPr lang="en-US" sz="1800" dirty="0" smtClean="0"/>
              <a:t> com </a:t>
            </a:r>
            <a:r>
              <a:rPr lang="en-US" sz="1800" dirty="0" err="1" smtClean="0"/>
              <a:t>bacilos</a:t>
            </a:r>
            <a:r>
              <a:rPr lang="en-US" sz="1800" dirty="0" smtClean="0"/>
              <a:t>. </a:t>
            </a:r>
            <a:r>
              <a:rPr lang="en-US" sz="1800" dirty="0" err="1" smtClean="0"/>
              <a:t>Medidas</a:t>
            </a:r>
            <a:r>
              <a:rPr lang="en-US" sz="1800" dirty="0" smtClean="0"/>
              <a:t> de </a:t>
            </a:r>
            <a:r>
              <a:rPr lang="en-US" sz="1800" dirty="0" err="1" smtClean="0"/>
              <a:t>biossegurança</a:t>
            </a:r>
            <a:r>
              <a:rPr lang="en-US" sz="1800" dirty="0" smtClean="0"/>
              <a:t> </a:t>
            </a:r>
            <a:r>
              <a:rPr lang="en-US" sz="1800" dirty="0" err="1" smtClean="0"/>
              <a:t>devem</a:t>
            </a:r>
            <a:r>
              <a:rPr lang="en-US" sz="1800" dirty="0" smtClean="0"/>
              <a:t> ser </a:t>
            </a:r>
            <a:r>
              <a:rPr lang="en-US" sz="1800" dirty="0" err="1" smtClean="0"/>
              <a:t>adotadas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trabalhar</a:t>
            </a:r>
            <a:r>
              <a:rPr lang="en-US" sz="1800" dirty="0" smtClean="0"/>
              <a:t> com </a:t>
            </a:r>
            <a:r>
              <a:rPr lang="en-US" sz="1800" dirty="0" err="1" smtClean="0"/>
              <a:t>objetos</a:t>
            </a:r>
            <a:r>
              <a:rPr lang="en-US" sz="1800" dirty="0" smtClean="0"/>
              <a:t> </a:t>
            </a:r>
            <a:r>
              <a:rPr lang="en-US" sz="1800" dirty="0" err="1" smtClean="0"/>
              <a:t>perfurocortantes</a:t>
            </a:r>
            <a:r>
              <a:rPr lang="en-US" sz="1800" dirty="0" smtClean="0"/>
              <a:t>. 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As </a:t>
            </a:r>
            <a:r>
              <a:rPr lang="en-US" sz="1800" dirty="0" err="1" smtClean="0"/>
              <a:t>amostras</a:t>
            </a:r>
            <a:r>
              <a:rPr lang="en-US" sz="1800" dirty="0" smtClean="0"/>
              <a:t> de </a:t>
            </a:r>
            <a:r>
              <a:rPr lang="en-US" sz="1800" dirty="0" err="1" smtClean="0"/>
              <a:t>tecido</a:t>
            </a:r>
            <a:r>
              <a:rPr lang="en-US" sz="1800" dirty="0" smtClean="0"/>
              <a:t> </a:t>
            </a:r>
            <a:r>
              <a:rPr lang="en-US" sz="1800" dirty="0" err="1" smtClean="0"/>
              <a:t>precisam</a:t>
            </a:r>
            <a:r>
              <a:rPr lang="en-US" sz="1800" dirty="0" smtClean="0"/>
              <a:t> ser </a:t>
            </a:r>
            <a:r>
              <a:rPr lang="en-US" sz="1800" dirty="0" err="1" smtClean="0"/>
              <a:t>homogeneizadas</a:t>
            </a:r>
            <a:r>
              <a:rPr lang="en-US" sz="1800" dirty="0" smtClean="0"/>
              <a:t> </a:t>
            </a:r>
            <a:r>
              <a:rPr lang="en-US" sz="1800" dirty="0" err="1" smtClean="0"/>
              <a:t>usando</a:t>
            </a:r>
            <a:r>
              <a:rPr lang="en-US" sz="1800" dirty="0" smtClean="0"/>
              <a:t> </a:t>
            </a:r>
            <a:r>
              <a:rPr lang="en-US" sz="1800" dirty="0" err="1" smtClean="0"/>
              <a:t>cadinho</a:t>
            </a:r>
            <a:r>
              <a:rPr lang="en-US" sz="1800" dirty="0" smtClean="0"/>
              <a:t> e </a:t>
            </a:r>
            <a:r>
              <a:rPr lang="en-US" sz="1800" dirty="0" err="1" smtClean="0"/>
              <a:t>podem</a:t>
            </a:r>
            <a:r>
              <a:rPr lang="en-US" sz="1800" dirty="0" smtClean="0"/>
              <a:t> </a:t>
            </a:r>
            <a:r>
              <a:rPr lang="en-US" sz="1800" dirty="0" err="1" smtClean="0"/>
              <a:t>gerar</a:t>
            </a:r>
            <a:r>
              <a:rPr lang="en-US" sz="1800" dirty="0" smtClean="0"/>
              <a:t> </a:t>
            </a:r>
            <a:r>
              <a:rPr lang="en-US" sz="1800" dirty="0" err="1" smtClean="0"/>
              <a:t>aerossóis</a:t>
            </a:r>
            <a:r>
              <a:rPr lang="en-US" sz="1800" dirty="0"/>
              <a:t>. </a:t>
            </a:r>
            <a:r>
              <a:rPr lang="en-US" sz="1800" dirty="0" err="1" smtClean="0"/>
              <a:t>Essas</a:t>
            </a:r>
            <a:r>
              <a:rPr lang="en-US" sz="1800" dirty="0" smtClean="0"/>
              <a:t> </a:t>
            </a:r>
            <a:r>
              <a:rPr lang="en-US" sz="1800" dirty="0" err="1" smtClean="0"/>
              <a:t>amostras</a:t>
            </a:r>
            <a:r>
              <a:rPr lang="en-US" sz="1800" dirty="0" smtClean="0"/>
              <a:t> DEVEM ser </a:t>
            </a:r>
            <a:r>
              <a:rPr lang="en-US" sz="1800" dirty="0" err="1" smtClean="0"/>
              <a:t>preparadas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CSB. 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O POP </a:t>
            </a:r>
            <a:r>
              <a:rPr lang="en-US" sz="1800" dirty="0" err="1" smtClean="0"/>
              <a:t>pode</a:t>
            </a:r>
            <a:r>
              <a:rPr lang="en-US" sz="1800" dirty="0" smtClean="0"/>
              <a:t> ser </a:t>
            </a:r>
            <a:r>
              <a:rPr lang="en-US" sz="1800" dirty="0" err="1" smtClean="0"/>
              <a:t>encontrado</a:t>
            </a:r>
            <a:r>
              <a:rPr lang="en-US" sz="1800" dirty="0" smtClean="0"/>
              <a:t> no manual da OMS </a:t>
            </a:r>
            <a:r>
              <a:rPr lang="en-US" sz="1800" dirty="0" err="1" smtClean="0"/>
              <a:t>Xpert</a:t>
            </a:r>
            <a:r>
              <a:rPr lang="en-US" sz="1800" dirty="0" smtClean="0"/>
              <a:t> Implementation; </a:t>
            </a:r>
            <a:r>
              <a:rPr lang="en-US" sz="1800" dirty="0" err="1" smtClean="0"/>
              <a:t>Anexo</a:t>
            </a:r>
            <a:r>
              <a:rPr lang="en-US" sz="1800" dirty="0" smtClean="0"/>
              <a:t> </a:t>
            </a:r>
            <a:r>
              <a:rPr lang="en-US" sz="1800" dirty="0"/>
              <a:t>2. </a:t>
            </a:r>
            <a:r>
              <a:rPr lang="fr-FR" sz="1800" dirty="0" smtClean="0">
                <a:solidFill>
                  <a:schemeClr val="accent3"/>
                </a:solidFill>
                <a:hlinkClick r:id="rId2"/>
              </a:rPr>
              <a:t>www.who.int/tb/publications/xpert_implem_manual</a:t>
            </a:r>
            <a:endParaRPr lang="fr-FR" sz="1800" dirty="0" smtClean="0">
              <a:solidFill>
                <a:schemeClr val="accent3"/>
              </a:solidFill>
            </a:endParaRPr>
          </a:p>
          <a:p>
            <a:pPr marL="124796" indent="0">
              <a:buNone/>
            </a:pPr>
            <a:endParaRPr lang="fr-FR" sz="2000" dirty="0">
              <a:solidFill>
                <a:schemeClr val="accent3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34432" y="1"/>
            <a:ext cx="9619774" cy="117961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/>
              <a:t>Amostras</a:t>
            </a:r>
            <a:r>
              <a:rPr lang="en-US" sz="3200" dirty="0" smtClean="0"/>
              <a:t> </a:t>
            </a:r>
            <a:r>
              <a:rPr lang="en-US" sz="3200" dirty="0" err="1" smtClean="0"/>
              <a:t>extrapulmonares</a:t>
            </a:r>
            <a:r>
              <a:rPr lang="en-US" sz="3200" dirty="0" smtClean="0"/>
              <a:t> (TBEP)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2351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759" y="1395636"/>
            <a:ext cx="6444715" cy="4439703"/>
          </a:xfrm>
        </p:spPr>
        <p:txBody>
          <a:bodyPr/>
          <a:lstStyle/>
          <a:p>
            <a:r>
              <a:rPr lang="en-US" sz="2000" b="1" dirty="0" err="1" smtClean="0"/>
              <a:t>Linfonodos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Tecidos</a:t>
            </a:r>
            <a:endParaRPr lang="en-US" sz="800" dirty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en-US" sz="1800" dirty="0" smtClean="0"/>
              <a:t>Corte a </a:t>
            </a:r>
            <a:r>
              <a:rPr lang="en-US" sz="1800" dirty="0" err="1" smtClean="0"/>
              <a:t>amostra</a:t>
            </a:r>
            <a:r>
              <a:rPr lang="en-US" sz="1800" dirty="0" smtClean="0"/>
              <a:t> de </a:t>
            </a:r>
            <a:r>
              <a:rPr lang="en-US" sz="1800" dirty="0" err="1" smtClean="0"/>
              <a:t>tecido</a:t>
            </a:r>
            <a:r>
              <a:rPr lang="en-US" sz="1800" dirty="0" smtClean="0"/>
              <a:t> </a:t>
            </a:r>
            <a:r>
              <a:rPr lang="en-US" sz="1800" dirty="0" err="1" smtClean="0"/>
              <a:t>usando</a:t>
            </a:r>
            <a:r>
              <a:rPr lang="en-US" sz="1800" dirty="0" smtClean="0"/>
              <a:t> </a:t>
            </a:r>
            <a:r>
              <a:rPr lang="en-US" sz="1800" dirty="0" err="1" smtClean="0"/>
              <a:t>tesoura</a:t>
            </a:r>
            <a:r>
              <a:rPr lang="en-US" sz="1800" dirty="0" smtClean="0"/>
              <a:t> e </a:t>
            </a:r>
            <a:r>
              <a:rPr lang="en-US" sz="1800" dirty="0" err="1" smtClean="0"/>
              <a:t>pinças</a:t>
            </a:r>
            <a:r>
              <a:rPr lang="en-US" sz="1800" dirty="0" smtClean="0"/>
              <a:t> </a:t>
            </a:r>
            <a:r>
              <a:rPr lang="en-US" sz="1800" dirty="0" err="1" smtClean="0"/>
              <a:t>estéreis</a:t>
            </a:r>
            <a:r>
              <a:rPr lang="en-US" sz="1800" dirty="0" smtClean="0"/>
              <a:t>; </a:t>
            </a:r>
            <a:r>
              <a:rPr lang="en-US" sz="1800" dirty="0" err="1" smtClean="0"/>
              <a:t>coloque</a:t>
            </a:r>
            <a:r>
              <a:rPr lang="en-US" sz="1800" dirty="0" smtClean="0"/>
              <a:t> num </a:t>
            </a:r>
            <a:r>
              <a:rPr lang="en-US" sz="1800" dirty="0" err="1" smtClean="0"/>
              <a:t>homogenizador</a:t>
            </a:r>
            <a:r>
              <a:rPr lang="en-US" sz="1800" dirty="0" smtClean="0"/>
              <a:t> </a:t>
            </a:r>
            <a:r>
              <a:rPr lang="en-US" sz="1800" dirty="0" err="1" smtClean="0"/>
              <a:t>ou</a:t>
            </a:r>
            <a:r>
              <a:rPr lang="en-US" sz="1800" dirty="0" smtClean="0"/>
              <a:t> </a:t>
            </a:r>
            <a:r>
              <a:rPr lang="en-US" sz="1800" dirty="0" err="1" smtClean="0"/>
              <a:t>cadinho</a:t>
            </a:r>
            <a:endParaRPr lang="en-US" sz="1800" dirty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en-US" sz="1800" dirty="0" err="1" smtClean="0"/>
              <a:t>Adicione</a:t>
            </a:r>
            <a:r>
              <a:rPr lang="en-US" sz="1800" dirty="0" smtClean="0"/>
              <a:t> </a:t>
            </a:r>
            <a:r>
              <a:rPr lang="en-US" sz="1800" dirty="0"/>
              <a:t>2 </a:t>
            </a:r>
            <a:r>
              <a:rPr lang="en-US" sz="1800" dirty="0" smtClean="0"/>
              <a:t>ml de </a:t>
            </a:r>
            <a:r>
              <a:rPr lang="en-US" sz="1800" dirty="0" err="1" smtClean="0"/>
              <a:t>solução</a:t>
            </a:r>
            <a:r>
              <a:rPr lang="en-US" sz="1800" dirty="0" smtClean="0"/>
              <a:t> </a:t>
            </a:r>
            <a:r>
              <a:rPr lang="en-US" sz="1800" dirty="0" err="1" smtClean="0"/>
              <a:t>salina</a:t>
            </a:r>
            <a:r>
              <a:rPr lang="en-US" sz="1800" dirty="0" smtClean="0"/>
              <a:t> (PBS)</a:t>
            </a:r>
            <a:endParaRPr lang="en-US" sz="1800" dirty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en-US" sz="1800" dirty="0" err="1" smtClean="0"/>
              <a:t>Triture</a:t>
            </a:r>
            <a:r>
              <a:rPr lang="en-US" sz="1800" dirty="0" smtClean="0"/>
              <a:t> </a:t>
            </a:r>
            <a:r>
              <a:rPr lang="en-US" sz="1800" dirty="0" err="1" smtClean="0"/>
              <a:t>até</a:t>
            </a:r>
            <a:r>
              <a:rPr lang="en-US" sz="1800" dirty="0" smtClean="0"/>
              <a:t> </a:t>
            </a:r>
            <a:r>
              <a:rPr lang="en-US" sz="1800" dirty="0" err="1" smtClean="0"/>
              <a:t>obter</a:t>
            </a:r>
            <a:r>
              <a:rPr lang="en-US" sz="1800" dirty="0" smtClean="0"/>
              <a:t> </a:t>
            </a:r>
            <a:r>
              <a:rPr lang="en-US" sz="1800" dirty="0" err="1" smtClean="0"/>
              <a:t>uma</a:t>
            </a:r>
            <a:r>
              <a:rPr lang="en-US" sz="1800" dirty="0" smtClean="0"/>
              <a:t> </a:t>
            </a:r>
            <a:r>
              <a:rPr lang="en-US" sz="1800" dirty="0" err="1" smtClean="0"/>
              <a:t>suspensão</a:t>
            </a:r>
            <a:r>
              <a:rPr lang="en-US" sz="1800" dirty="0" smtClean="0"/>
              <a:t> </a:t>
            </a:r>
            <a:r>
              <a:rPr lang="en-US" sz="1800" dirty="0" err="1" smtClean="0"/>
              <a:t>homogênea</a:t>
            </a:r>
            <a:endParaRPr lang="en-US" sz="1800" dirty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en-US" sz="1800" dirty="0" err="1" smtClean="0"/>
              <a:t>Deixe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repouso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as </a:t>
            </a:r>
            <a:r>
              <a:rPr lang="en-US" sz="1800" dirty="0" err="1" smtClean="0"/>
              <a:t>partículas</a:t>
            </a:r>
            <a:r>
              <a:rPr lang="en-US" sz="1800" dirty="0" smtClean="0"/>
              <a:t> </a:t>
            </a:r>
            <a:r>
              <a:rPr lang="en-US" sz="1800" dirty="0" err="1" smtClean="0"/>
              <a:t>maiores</a:t>
            </a:r>
            <a:r>
              <a:rPr lang="en-US" sz="1800" dirty="0" smtClean="0"/>
              <a:t> se </a:t>
            </a:r>
            <a:r>
              <a:rPr lang="en-US" sz="1800" dirty="0" err="1" smtClean="0"/>
              <a:t>assentem</a:t>
            </a:r>
            <a:r>
              <a:rPr lang="en-US" sz="1800" dirty="0" smtClean="0"/>
              <a:t> no </a:t>
            </a:r>
            <a:r>
              <a:rPr lang="en-US" sz="1800" dirty="0" err="1" smtClean="0"/>
              <a:t>fundo</a:t>
            </a:r>
            <a:r>
              <a:rPr lang="en-US" sz="1800" dirty="0" smtClean="0"/>
              <a:t> (</a:t>
            </a:r>
            <a:r>
              <a:rPr lang="en-US" sz="1800" dirty="0"/>
              <a:t>5-10 </a:t>
            </a:r>
            <a:r>
              <a:rPr lang="en-US" sz="1800" dirty="0" err="1" smtClean="0"/>
              <a:t>minutos</a:t>
            </a:r>
            <a:r>
              <a:rPr lang="en-US" sz="1800" dirty="0" smtClean="0"/>
              <a:t>)</a:t>
            </a:r>
            <a:endParaRPr lang="en-US" sz="1800" dirty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en-US" sz="1800" dirty="0" err="1" smtClean="0"/>
              <a:t>Coloque</a:t>
            </a:r>
            <a:r>
              <a:rPr lang="en-US" sz="1800" dirty="0" smtClean="0"/>
              <a:t> 0,7 ml do </a:t>
            </a:r>
            <a:r>
              <a:rPr lang="en-US" sz="1800" dirty="0" err="1" smtClean="0"/>
              <a:t>sobrenadante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um </a:t>
            </a:r>
            <a:r>
              <a:rPr lang="en-US" sz="1800" dirty="0" err="1" smtClean="0"/>
              <a:t>tubo</a:t>
            </a:r>
            <a:r>
              <a:rPr lang="en-US" sz="1800" dirty="0" smtClean="0"/>
              <a:t> </a:t>
            </a:r>
            <a:r>
              <a:rPr lang="en-US" sz="1800" dirty="0" err="1" smtClean="0"/>
              <a:t>cônico</a:t>
            </a:r>
            <a:r>
              <a:rPr lang="en-US" sz="1800" dirty="0" smtClean="0"/>
              <a:t> com </a:t>
            </a:r>
            <a:r>
              <a:rPr lang="en-US" sz="1800" dirty="0" err="1" smtClean="0"/>
              <a:t>tampa</a:t>
            </a:r>
            <a:r>
              <a:rPr lang="en-US" sz="1800" dirty="0" smtClean="0"/>
              <a:t> de </a:t>
            </a:r>
            <a:r>
              <a:rPr lang="en-US" sz="1800" dirty="0" err="1" smtClean="0"/>
              <a:t>rosca</a:t>
            </a:r>
            <a:r>
              <a:rPr lang="en-US" sz="1800" dirty="0" smtClean="0"/>
              <a:t> (</a:t>
            </a:r>
            <a:r>
              <a:rPr lang="en-US" sz="1800" dirty="0" err="1" smtClean="0"/>
              <a:t>certifique</a:t>
            </a:r>
            <a:r>
              <a:rPr lang="en-US" sz="1800" dirty="0" smtClean="0"/>
              <a:t>-se </a:t>
            </a:r>
            <a:r>
              <a:rPr lang="en-US" sz="1800" dirty="0" err="1" smtClean="0"/>
              <a:t>que</a:t>
            </a:r>
            <a:r>
              <a:rPr lang="en-US" sz="1800" dirty="0" smtClean="0"/>
              <a:t> NENHUM </a:t>
            </a:r>
            <a:r>
              <a:rPr lang="en-US" sz="1800" dirty="0" err="1" smtClean="0"/>
              <a:t>grumo</a:t>
            </a:r>
            <a:r>
              <a:rPr lang="en-US" sz="1800" dirty="0" smtClean="0"/>
              <a:t> de </a:t>
            </a:r>
            <a:r>
              <a:rPr lang="en-US" sz="1800" dirty="0" err="1" smtClean="0"/>
              <a:t>tecido</a:t>
            </a:r>
            <a:r>
              <a:rPr lang="en-US" sz="1800" dirty="0" smtClean="0"/>
              <a:t> </a:t>
            </a:r>
            <a:r>
              <a:rPr lang="en-US" sz="1800" dirty="0" err="1" smtClean="0"/>
              <a:t>seja</a:t>
            </a:r>
            <a:r>
              <a:rPr lang="en-US" sz="1800" dirty="0" smtClean="0"/>
              <a:t> </a:t>
            </a:r>
            <a:r>
              <a:rPr lang="en-US" sz="1800" dirty="0" err="1" smtClean="0"/>
              <a:t>transferido</a:t>
            </a:r>
            <a:r>
              <a:rPr lang="en-US" sz="1800" dirty="0" smtClean="0"/>
              <a:t>)</a:t>
            </a:r>
            <a:endParaRPr lang="en-US" sz="1800" dirty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en-US" sz="1800" dirty="0" err="1" smtClean="0"/>
              <a:t>Adicione</a:t>
            </a:r>
            <a:r>
              <a:rPr lang="en-US" sz="1800" dirty="0" smtClean="0"/>
              <a:t> 1,4 ml do </a:t>
            </a:r>
            <a:r>
              <a:rPr lang="en-US" sz="1800" dirty="0" err="1" smtClean="0"/>
              <a:t>Reagente</a:t>
            </a:r>
            <a:r>
              <a:rPr lang="en-US" sz="1800" dirty="0" smtClean="0"/>
              <a:t> da </a:t>
            </a:r>
            <a:r>
              <a:rPr lang="en-US" sz="1800" dirty="0" err="1" smtClean="0"/>
              <a:t>Amostra</a:t>
            </a:r>
            <a:r>
              <a:rPr lang="en-US" sz="1800" dirty="0" smtClean="0"/>
              <a:t> do </a:t>
            </a:r>
            <a:r>
              <a:rPr lang="en-US" sz="1800" dirty="0" err="1" smtClean="0"/>
              <a:t>Xpert</a:t>
            </a:r>
            <a:endParaRPr lang="en-US" sz="1800" dirty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en-US" sz="1800" dirty="0" err="1" smtClean="0"/>
              <a:t>Processe</a:t>
            </a:r>
            <a:r>
              <a:rPr lang="en-US" sz="1800" dirty="0" smtClean="0"/>
              <a:t> </a:t>
            </a:r>
            <a:r>
              <a:rPr lang="en-US" sz="1800" dirty="0" err="1" smtClean="0"/>
              <a:t>como</a:t>
            </a:r>
            <a:r>
              <a:rPr lang="en-US" sz="1800" dirty="0" smtClean="0"/>
              <a:t> </a:t>
            </a:r>
            <a:r>
              <a:rPr lang="en-US" sz="1800" dirty="0" err="1" smtClean="0"/>
              <a:t>descrito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a </a:t>
            </a:r>
            <a:r>
              <a:rPr lang="en-US" sz="1800" dirty="0" err="1" smtClean="0"/>
              <a:t>realização</a:t>
            </a:r>
            <a:r>
              <a:rPr lang="en-US" sz="1800" dirty="0" smtClean="0"/>
              <a:t> do </a:t>
            </a:r>
            <a:r>
              <a:rPr lang="en-US" sz="1800" dirty="0" err="1" smtClean="0"/>
              <a:t>teste</a:t>
            </a:r>
            <a:r>
              <a:rPr lang="en-US" sz="1800" dirty="0" smtClean="0"/>
              <a:t> </a:t>
            </a:r>
            <a:r>
              <a:rPr lang="en-US" sz="1800" dirty="0" err="1" smtClean="0"/>
              <a:t>Xpert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expectoração</a:t>
            </a:r>
            <a:endParaRPr lang="en-US" sz="1800" dirty="0" smtClean="0"/>
          </a:p>
          <a:p>
            <a:pPr marL="457200" indent="-282575">
              <a:spcBef>
                <a:spcPts val="600"/>
              </a:spcBef>
              <a:buAutoNum type="arabicPeriod"/>
            </a:pPr>
            <a:r>
              <a:rPr lang="en-US" sz="1800" dirty="0" err="1" smtClean="0"/>
              <a:t>Inocule</a:t>
            </a:r>
            <a:r>
              <a:rPr lang="en-US" sz="1800" dirty="0" smtClean="0"/>
              <a:t> o </a:t>
            </a:r>
            <a:r>
              <a:rPr lang="en-US" sz="1800" dirty="0" err="1" smtClean="0"/>
              <a:t>cartucho</a:t>
            </a:r>
            <a:r>
              <a:rPr lang="en-US" sz="1800" dirty="0" smtClean="0"/>
              <a:t> com  2 </a:t>
            </a:r>
            <a:r>
              <a:rPr lang="en-US" sz="1800" dirty="0" err="1" smtClean="0"/>
              <a:t>ou</a:t>
            </a:r>
            <a:r>
              <a:rPr lang="en-US" sz="1800" dirty="0" smtClean="0"/>
              <a:t> + ml</a:t>
            </a:r>
            <a:endParaRPr lang="en-US" sz="1800" dirty="0"/>
          </a:p>
          <a:p>
            <a:pPr marL="457200" indent="-282575">
              <a:spcBef>
                <a:spcPts val="600"/>
              </a:spcBef>
              <a:buAutoNum type="arabicPeriod" startAt="9"/>
            </a:pPr>
            <a:r>
              <a:rPr lang="en-US" sz="1800" dirty="0" smtClean="0"/>
              <a:t>Realize o </a:t>
            </a:r>
            <a:r>
              <a:rPr lang="en-US" sz="1800" dirty="0" err="1" smtClean="0"/>
              <a:t>teste</a:t>
            </a:r>
            <a:r>
              <a:rPr lang="en-US" sz="1800" dirty="0" smtClean="0"/>
              <a:t> </a:t>
            </a:r>
            <a:r>
              <a:rPr lang="en-US" sz="1800" dirty="0" err="1"/>
              <a:t>Xpert</a:t>
            </a:r>
            <a:r>
              <a:rPr lang="en-US" sz="1800" dirty="0"/>
              <a:t> </a:t>
            </a:r>
            <a:endParaRPr lang="en-US" sz="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fr-FR" sz="18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2127" y="171500"/>
            <a:ext cx="10426511" cy="1014325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Preparação</a:t>
            </a:r>
            <a:r>
              <a:rPr lang="en-US" sz="3200" dirty="0" smtClean="0"/>
              <a:t> da </a:t>
            </a:r>
            <a:r>
              <a:rPr lang="en-US" sz="3200" dirty="0" err="1" smtClean="0"/>
              <a:t>amostra</a:t>
            </a:r>
            <a:r>
              <a:rPr lang="en-US" sz="3200" dirty="0" smtClean="0"/>
              <a:t>: </a:t>
            </a:r>
            <a:r>
              <a:rPr lang="en-US" sz="3200" dirty="0" err="1" smtClean="0"/>
              <a:t>amostras</a:t>
            </a:r>
            <a:r>
              <a:rPr lang="en-US" sz="3200" dirty="0" smtClean="0"/>
              <a:t> </a:t>
            </a:r>
            <a:r>
              <a:rPr lang="en-US" sz="3200" dirty="0" err="1" smtClean="0"/>
              <a:t>extrapulmonares</a:t>
            </a:r>
            <a:endParaRPr lang="fr-FR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79" y="1251620"/>
            <a:ext cx="3653330" cy="27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24439" y="3987924"/>
            <a:ext cx="4428492" cy="20313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Protocolos</a:t>
            </a:r>
            <a:r>
              <a:rPr lang="en-US" i="1" dirty="0" smtClean="0"/>
              <a:t> </a:t>
            </a:r>
            <a:r>
              <a:rPr lang="en-US" i="1" dirty="0" err="1" smtClean="0"/>
              <a:t>alternativos</a:t>
            </a:r>
            <a:r>
              <a:rPr lang="en-US" i="1" dirty="0" smtClean="0"/>
              <a:t> </a:t>
            </a:r>
            <a:r>
              <a:rPr lang="en-US" i="1" dirty="0" err="1" smtClean="0"/>
              <a:t>estão</a:t>
            </a:r>
            <a:r>
              <a:rPr lang="en-US" i="1" dirty="0" smtClean="0"/>
              <a:t> </a:t>
            </a:r>
            <a:r>
              <a:rPr lang="en-US" i="1" dirty="0" err="1" smtClean="0"/>
              <a:t>disponíveis</a:t>
            </a:r>
            <a:r>
              <a:rPr lang="en-US" i="1" dirty="0" smtClean="0"/>
              <a:t> no POP </a:t>
            </a:r>
            <a:r>
              <a:rPr lang="en-US" b="1" i="1" dirty="0" smtClean="0"/>
              <a:t>WHO Xpert SOP for NONSTERILE SAMPLES</a:t>
            </a:r>
            <a:r>
              <a:rPr lang="en-US" i="1" dirty="0" smtClean="0"/>
              <a:t>. </a:t>
            </a:r>
            <a:r>
              <a:rPr lang="en-US" i="1" dirty="0" err="1" smtClean="0"/>
              <a:t>Essas</a:t>
            </a:r>
            <a:r>
              <a:rPr lang="en-US" i="1" dirty="0" smtClean="0"/>
              <a:t> </a:t>
            </a:r>
            <a:r>
              <a:rPr lang="en-US" i="1" dirty="0" err="1" smtClean="0"/>
              <a:t>amostras</a:t>
            </a:r>
            <a:r>
              <a:rPr lang="en-US" i="1" dirty="0" smtClean="0"/>
              <a:t> </a:t>
            </a:r>
            <a:r>
              <a:rPr lang="en-US" i="1" dirty="0" err="1" smtClean="0"/>
              <a:t>precisam</a:t>
            </a:r>
            <a:r>
              <a:rPr lang="en-US" i="1" dirty="0" smtClean="0"/>
              <a:t> ser </a:t>
            </a:r>
            <a:r>
              <a:rPr lang="en-US" i="1" dirty="0" err="1" smtClean="0"/>
              <a:t>descontaminadas</a:t>
            </a:r>
            <a:r>
              <a:rPr lang="en-US" i="1" dirty="0" smtClean="0"/>
              <a:t> </a:t>
            </a:r>
            <a:r>
              <a:rPr lang="en-US" i="1" dirty="0" err="1" smtClean="0"/>
              <a:t>usando</a:t>
            </a:r>
            <a:r>
              <a:rPr lang="en-US" i="1" dirty="0" smtClean="0"/>
              <a:t> </a:t>
            </a:r>
            <a:r>
              <a:rPr lang="en-US" i="1" dirty="0" err="1" smtClean="0"/>
              <a:t>protocolos</a:t>
            </a:r>
            <a:r>
              <a:rPr lang="en-US" i="1" dirty="0" smtClean="0"/>
              <a:t> </a:t>
            </a:r>
            <a:r>
              <a:rPr lang="en-US" i="1" dirty="0" err="1" smtClean="0"/>
              <a:t>similares</a:t>
            </a:r>
            <a:r>
              <a:rPr lang="en-US" i="1" dirty="0" smtClean="0"/>
              <a:t>  ao </a:t>
            </a:r>
            <a:r>
              <a:rPr lang="en-US" i="1" dirty="0" err="1" smtClean="0"/>
              <a:t>preparo</a:t>
            </a:r>
            <a:r>
              <a:rPr lang="en-US" i="1" dirty="0" smtClean="0"/>
              <a:t> de </a:t>
            </a:r>
            <a:r>
              <a:rPr lang="en-US" i="1" dirty="0" err="1" smtClean="0"/>
              <a:t>amostras</a:t>
            </a:r>
            <a:r>
              <a:rPr lang="en-US" i="1" dirty="0" smtClean="0"/>
              <a:t> de </a:t>
            </a:r>
            <a:r>
              <a:rPr lang="en-US" i="1" dirty="0" err="1" smtClean="0"/>
              <a:t>expectoração</a:t>
            </a:r>
            <a:r>
              <a:rPr lang="en-US" i="1" dirty="0" smtClean="0"/>
              <a:t> </a:t>
            </a:r>
            <a:r>
              <a:rPr lang="en-US" i="1" dirty="0" err="1" smtClean="0"/>
              <a:t>para</a:t>
            </a:r>
            <a:r>
              <a:rPr lang="en-US" i="1" dirty="0" smtClean="0"/>
              <a:t> </a:t>
            </a:r>
            <a:r>
              <a:rPr lang="en-US" i="1" dirty="0" err="1" smtClean="0"/>
              <a:t>cultura</a:t>
            </a:r>
            <a:r>
              <a:rPr lang="en-US" i="1" dirty="0" smtClean="0"/>
              <a:t> .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424439" y="5993874"/>
            <a:ext cx="4228195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 </a:t>
            </a:r>
            <a:r>
              <a:rPr lang="en-US" dirty="0" err="1" smtClean="0"/>
              <a:t>recomenda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 </a:t>
            </a:r>
            <a:r>
              <a:rPr lang="en-US" b="1" dirty="0" err="1" smtClean="0"/>
              <a:t>processar</a:t>
            </a:r>
            <a:r>
              <a:rPr lang="en-US" b="1" dirty="0" smtClean="0"/>
              <a:t> </a:t>
            </a:r>
            <a:r>
              <a:rPr lang="en-US" b="1" dirty="0" err="1" smtClean="0"/>
              <a:t>uma</a:t>
            </a:r>
            <a:r>
              <a:rPr lang="en-US" b="1" dirty="0" smtClean="0"/>
              <a:t> </a:t>
            </a:r>
            <a:r>
              <a:rPr lang="en-US" b="1" dirty="0" err="1" smtClean="0"/>
              <a:t>cultura</a:t>
            </a:r>
            <a:r>
              <a:rPr lang="en-US" b="1" dirty="0" smtClean="0"/>
              <a:t> </a:t>
            </a:r>
            <a:r>
              <a:rPr lang="en-US" dirty="0" smtClean="0"/>
              <a:t> do </a:t>
            </a:r>
            <a:r>
              <a:rPr lang="en-US" dirty="0" err="1" smtClean="0"/>
              <a:t>sobrenadante</a:t>
            </a:r>
            <a:r>
              <a:rPr lang="en-US" dirty="0" smtClean="0"/>
              <a:t> da </a:t>
            </a:r>
            <a:r>
              <a:rPr lang="en-US" dirty="0" err="1" smtClean="0"/>
              <a:t>amostra</a:t>
            </a:r>
            <a:r>
              <a:rPr lang="en-US" dirty="0" smtClean="0"/>
              <a:t> de </a:t>
            </a:r>
            <a:r>
              <a:rPr lang="en-US" dirty="0" err="1" smtClean="0"/>
              <a:t>tecido</a:t>
            </a:r>
            <a:r>
              <a:rPr lang="en-US" dirty="0" smtClean="0"/>
              <a:t> </a:t>
            </a:r>
            <a:r>
              <a:rPr lang="en-US" dirty="0" err="1" smtClean="0"/>
              <a:t>preparada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192191" y="5788124"/>
            <a:ext cx="2160240" cy="1296144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É </a:t>
            </a:r>
            <a:r>
              <a:rPr lang="en-US" sz="2000" b="1" dirty="0" err="1" smtClean="0"/>
              <a:t>necessário</a:t>
            </a:r>
            <a:r>
              <a:rPr lang="en-US" sz="2000" b="1" dirty="0" smtClean="0"/>
              <a:t> CSB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3759" y="1395636"/>
            <a:ext cx="9850447" cy="4439703"/>
          </a:xfrm>
        </p:spPr>
        <p:txBody>
          <a:bodyPr/>
          <a:lstStyle/>
          <a:p>
            <a:r>
              <a:rPr lang="en-US" sz="2000" b="1" dirty="0" err="1" smtClean="0"/>
              <a:t>Amostras</a:t>
            </a:r>
            <a:r>
              <a:rPr lang="en-US" sz="2000" b="1" dirty="0" smtClean="0"/>
              <a:t> de LCR </a:t>
            </a:r>
            <a:r>
              <a:rPr lang="en-US" sz="1800" dirty="0" smtClean="0"/>
              <a:t>(</a:t>
            </a:r>
            <a:r>
              <a:rPr lang="en-US" sz="1800" dirty="0" err="1" smtClean="0"/>
              <a:t>Atenção</a:t>
            </a:r>
            <a:r>
              <a:rPr lang="en-US" sz="1800" dirty="0" smtClean="0"/>
              <a:t>: </a:t>
            </a:r>
            <a:r>
              <a:rPr lang="en-US" sz="1800" dirty="0" err="1" smtClean="0"/>
              <a:t>amostras</a:t>
            </a:r>
            <a:r>
              <a:rPr lang="en-US" sz="1800" dirty="0" smtClean="0"/>
              <a:t> com </a:t>
            </a:r>
            <a:r>
              <a:rPr lang="en-US" sz="1800" dirty="0" err="1" smtClean="0"/>
              <a:t>sangue</a:t>
            </a:r>
            <a:r>
              <a:rPr lang="en-US" sz="1800" dirty="0" smtClean="0"/>
              <a:t> </a:t>
            </a:r>
            <a:r>
              <a:rPr lang="en-US" sz="1800" dirty="0" err="1" smtClean="0"/>
              <a:t>podem</a:t>
            </a:r>
            <a:r>
              <a:rPr lang="en-US" sz="1800" dirty="0" smtClean="0"/>
              <a:t> </a:t>
            </a:r>
            <a:r>
              <a:rPr lang="en-US" sz="1800" dirty="0" err="1" smtClean="0"/>
              <a:t>interferir</a:t>
            </a:r>
            <a:r>
              <a:rPr lang="en-US" sz="1800" dirty="0" smtClean="0"/>
              <a:t> com o </a:t>
            </a:r>
            <a:r>
              <a:rPr lang="en-US" sz="1800" dirty="0" err="1" smtClean="0"/>
              <a:t>teste</a:t>
            </a:r>
            <a:r>
              <a:rPr lang="en-US" sz="1800" dirty="0" smtClean="0"/>
              <a:t> </a:t>
            </a:r>
            <a:r>
              <a:rPr lang="en-US" sz="1800" dirty="0" err="1" smtClean="0"/>
              <a:t>Xpert</a:t>
            </a:r>
            <a:r>
              <a:rPr lang="en-US" sz="1800" dirty="0" smtClean="0"/>
              <a:t> )</a:t>
            </a:r>
          </a:p>
          <a:p>
            <a:endParaRPr lang="en-US" sz="1800" dirty="0" smtClean="0"/>
          </a:p>
          <a:p>
            <a:endParaRPr lang="en-US" sz="1400" dirty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59743" y="302102"/>
            <a:ext cx="10297144" cy="1014325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Preparação</a:t>
            </a:r>
            <a:r>
              <a:rPr lang="en-US" sz="3000" dirty="0" smtClean="0"/>
              <a:t> da </a:t>
            </a:r>
            <a:r>
              <a:rPr lang="en-US" sz="3000" dirty="0" err="1" smtClean="0"/>
              <a:t>amostra</a:t>
            </a:r>
            <a:r>
              <a:rPr lang="en-US" sz="3000" dirty="0" smtClean="0"/>
              <a:t>: </a:t>
            </a:r>
            <a:r>
              <a:rPr lang="en-US" sz="3000" dirty="0" err="1" smtClean="0"/>
              <a:t>amostras</a:t>
            </a:r>
            <a:r>
              <a:rPr lang="en-US" sz="3000" dirty="0" smtClean="0"/>
              <a:t> </a:t>
            </a:r>
            <a:r>
              <a:rPr lang="en-US" sz="3000" dirty="0" err="1" smtClean="0"/>
              <a:t>extrapulmonares</a:t>
            </a:r>
            <a:r>
              <a:rPr lang="en-US" sz="3000" dirty="0" smtClean="0"/>
              <a:t>(2)</a:t>
            </a:r>
            <a:endParaRPr lang="fr-FR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10462" y="2043708"/>
            <a:ext cx="100781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1600" b="1" dirty="0" err="1" smtClean="0">
                <a:latin typeface="+mj-lt"/>
              </a:rPr>
              <a:t>Amostra</a:t>
            </a:r>
            <a:r>
              <a:rPr lang="en-US" sz="1600" b="1" dirty="0" smtClean="0">
                <a:latin typeface="+mj-lt"/>
              </a:rPr>
              <a:t> de LCR com </a:t>
            </a:r>
            <a:r>
              <a:rPr lang="en-US" sz="1600" b="1" dirty="0" err="1" smtClean="0">
                <a:latin typeface="+mj-lt"/>
              </a:rPr>
              <a:t>com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mais</a:t>
            </a:r>
            <a:r>
              <a:rPr lang="en-US" sz="1600" b="1" dirty="0" smtClean="0">
                <a:latin typeface="+mj-lt"/>
              </a:rPr>
              <a:t> de 5 ml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a) </a:t>
            </a:r>
            <a:r>
              <a:rPr lang="en-US" sz="1600" dirty="0" err="1" smtClean="0">
                <a:latin typeface="+mj-lt"/>
              </a:rPr>
              <a:t>Transferir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para</a:t>
            </a:r>
            <a:r>
              <a:rPr lang="en-US" sz="1600" dirty="0" smtClean="0">
                <a:latin typeface="+mj-lt"/>
              </a:rPr>
              <a:t> um </a:t>
            </a:r>
            <a:r>
              <a:rPr lang="en-US" sz="1600" dirty="0" err="1" smtClean="0">
                <a:latin typeface="+mj-lt"/>
              </a:rPr>
              <a:t>tubo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cônico</a:t>
            </a:r>
            <a:r>
              <a:rPr lang="en-US" sz="1600" dirty="0" smtClean="0">
                <a:latin typeface="+mj-lt"/>
              </a:rPr>
              <a:t> e </a:t>
            </a:r>
            <a:r>
              <a:rPr lang="en-US" sz="1600" dirty="0" err="1" smtClean="0">
                <a:latin typeface="+mj-lt"/>
              </a:rPr>
              <a:t>centrifugar</a:t>
            </a:r>
            <a:r>
              <a:rPr lang="en-US" sz="1600" dirty="0" smtClean="0">
                <a:latin typeface="+mj-lt"/>
              </a:rPr>
              <a:t> (3000g:15 </a:t>
            </a:r>
            <a:r>
              <a:rPr lang="en-US" sz="1600" dirty="0" err="1" smtClean="0">
                <a:latin typeface="+mj-lt"/>
              </a:rPr>
              <a:t>minutos</a:t>
            </a:r>
            <a:r>
              <a:rPr lang="en-US" sz="1600" dirty="0" smtClean="0">
                <a:latin typeface="+mj-lt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b) </a:t>
            </a:r>
            <a:r>
              <a:rPr lang="en-US" sz="1600" dirty="0" err="1" smtClean="0">
                <a:latin typeface="+mj-lt"/>
              </a:rPr>
              <a:t>Decantar</a:t>
            </a:r>
            <a:r>
              <a:rPr lang="en-US" sz="1600" dirty="0" smtClean="0">
                <a:latin typeface="+mj-lt"/>
              </a:rPr>
              <a:t> o </a:t>
            </a:r>
            <a:r>
              <a:rPr lang="en-US" sz="1600" dirty="0" err="1" smtClean="0">
                <a:latin typeface="+mj-lt"/>
              </a:rPr>
              <a:t>sobrenadante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em</a:t>
            </a:r>
            <a:r>
              <a:rPr lang="en-US" sz="1600" dirty="0" smtClean="0">
                <a:latin typeface="+mj-lt"/>
              </a:rPr>
              <a:t> um </a:t>
            </a:r>
            <a:r>
              <a:rPr lang="en-US" sz="1600" dirty="0" err="1" smtClean="0">
                <a:latin typeface="+mj-lt"/>
              </a:rPr>
              <a:t>recipiente</a:t>
            </a:r>
            <a:r>
              <a:rPr lang="en-US" sz="1600" dirty="0" smtClean="0">
                <a:latin typeface="+mj-lt"/>
              </a:rPr>
              <a:t> com </a:t>
            </a:r>
            <a:r>
              <a:rPr lang="en-US" sz="1600" dirty="0" err="1" smtClean="0">
                <a:latin typeface="+mj-lt"/>
              </a:rPr>
              <a:t>solução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desinfetante</a:t>
            </a:r>
            <a:r>
              <a:rPr lang="en-US" sz="1600" dirty="0" smtClean="0">
                <a:latin typeface="+mj-lt"/>
              </a:rPr>
              <a:t> (</a:t>
            </a:r>
            <a:r>
              <a:rPr lang="en-US" sz="1600" dirty="0" err="1" smtClean="0">
                <a:latin typeface="+mj-lt"/>
              </a:rPr>
              <a:t>necessita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uma</a:t>
            </a:r>
            <a:r>
              <a:rPr lang="en-US" sz="1600" dirty="0" smtClean="0">
                <a:latin typeface="+mj-lt"/>
              </a:rPr>
              <a:t> CSB)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c) </a:t>
            </a:r>
            <a:r>
              <a:rPr lang="en-US" sz="1600" dirty="0" err="1" smtClean="0">
                <a:latin typeface="+mj-lt"/>
              </a:rPr>
              <a:t>Ressuspender</a:t>
            </a:r>
            <a:r>
              <a:rPr lang="en-US" sz="1600" dirty="0" smtClean="0">
                <a:latin typeface="+mj-lt"/>
              </a:rPr>
              <a:t> o </a:t>
            </a:r>
            <a:r>
              <a:rPr lang="en-US" sz="1600" dirty="0" err="1" smtClean="0">
                <a:latin typeface="+mj-lt"/>
              </a:rPr>
              <a:t>sedimento</a:t>
            </a:r>
            <a:r>
              <a:rPr lang="en-US" sz="1600" dirty="0" smtClean="0">
                <a:latin typeface="+mj-lt"/>
              </a:rPr>
              <a:t>  </a:t>
            </a:r>
            <a:r>
              <a:rPr lang="en-US" sz="1600" dirty="0" err="1" smtClean="0">
                <a:latin typeface="+mj-lt"/>
              </a:rPr>
              <a:t>até</a:t>
            </a:r>
            <a:r>
              <a:rPr lang="en-US" sz="1600" dirty="0" smtClean="0">
                <a:latin typeface="+mj-lt"/>
              </a:rPr>
              <a:t> um volume de 2 ml </a:t>
            </a:r>
            <a:r>
              <a:rPr lang="en-US" sz="1600" dirty="0" err="1" smtClean="0">
                <a:latin typeface="+mj-lt"/>
              </a:rPr>
              <a:t>usando</a:t>
            </a:r>
            <a:r>
              <a:rPr lang="en-US" sz="1600" dirty="0" smtClean="0">
                <a:latin typeface="+mj-lt"/>
              </a:rPr>
              <a:t> o </a:t>
            </a:r>
            <a:r>
              <a:rPr lang="en-US" sz="1600" dirty="0" err="1" smtClean="0">
                <a:latin typeface="+mj-lt"/>
              </a:rPr>
              <a:t>Reagente</a:t>
            </a:r>
            <a:r>
              <a:rPr lang="en-US" sz="1600" dirty="0" smtClean="0">
                <a:latin typeface="+mj-lt"/>
              </a:rPr>
              <a:t> da </a:t>
            </a:r>
            <a:r>
              <a:rPr lang="en-US" sz="1600" dirty="0" err="1" smtClean="0">
                <a:latin typeface="+mj-lt"/>
              </a:rPr>
              <a:t>Amostra</a:t>
            </a:r>
            <a:r>
              <a:rPr lang="en-US" sz="1600" dirty="0" smtClean="0">
                <a:latin typeface="+mj-lt"/>
              </a:rPr>
              <a:t> do </a:t>
            </a:r>
            <a:r>
              <a:rPr lang="en-US" sz="1600" dirty="0" err="1" smtClean="0">
                <a:latin typeface="+mj-lt"/>
              </a:rPr>
              <a:t>Xpert</a:t>
            </a:r>
            <a:r>
              <a:rPr lang="en-US" sz="1600" dirty="0" smtClean="0">
                <a:latin typeface="+mj-lt"/>
              </a:rPr>
              <a:t> MTB/RIF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d) </a:t>
            </a:r>
            <a:r>
              <a:rPr lang="en-US" sz="1600" dirty="0" err="1" smtClean="0">
                <a:latin typeface="+mj-lt"/>
              </a:rPr>
              <a:t>Inocule</a:t>
            </a:r>
            <a:r>
              <a:rPr lang="en-US" sz="1600" dirty="0" smtClean="0">
                <a:latin typeface="+mj-lt"/>
              </a:rPr>
              <a:t> o </a:t>
            </a:r>
            <a:r>
              <a:rPr lang="en-US" sz="1600" dirty="0" err="1" smtClean="0">
                <a:latin typeface="+mj-lt"/>
              </a:rPr>
              <a:t>cartucho</a:t>
            </a:r>
            <a:r>
              <a:rPr lang="en-US" sz="1600" dirty="0" smtClean="0">
                <a:latin typeface="+mj-lt"/>
              </a:rPr>
              <a:t> com a </a:t>
            </a:r>
            <a:r>
              <a:rPr lang="en-US" sz="1600" dirty="0" err="1" smtClean="0">
                <a:latin typeface="+mj-lt"/>
              </a:rPr>
              <a:t>amostra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processada</a:t>
            </a:r>
            <a:r>
              <a:rPr lang="en-US" sz="1600" dirty="0" smtClean="0">
                <a:latin typeface="+mj-lt"/>
              </a:rPr>
              <a:t> e realize o </a:t>
            </a:r>
            <a:r>
              <a:rPr lang="en-US" sz="1600" dirty="0" err="1" smtClean="0">
                <a:latin typeface="+mj-lt"/>
              </a:rPr>
              <a:t>teste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Xpert</a:t>
            </a:r>
            <a:endParaRPr lang="en-US" sz="1600" b="1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latin typeface="+mj-lt"/>
              </a:rPr>
              <a:t>2.  </a:t>
            </a:r>
            <a:r>
              <a:rPr lang="en-US" sz="1600" b="1" dirty="0" err="1" smtClean="0">
                <a:latin typeface="+mn-lt"/>
              </a:rPr>
              <a:t>Amostra</a:t>
            </a:r>
            <a:r>
              <a:rPr lang="en-US" sz="1600" b="1" dirty="0" smtClean="0">
                <a:latin typeface="+mn-lt"/>
              </a:rPr>
              <a:t> de LCR  com </a:t>
            </a:r>
            <a:r>
              <a:rPr lang="en-US" sz="1600" b="1" dirty="0" smtClean="0">
                <a:latin typeface="+mj-lt"/>
              </a:rPr>
              <a:t>1-5 ml </a:t>
            </a:r>
            <a:r>
              <a:rPr lang="en-US" sz="1600" dirty="0" smtClean="0">
                <a:latin typeface="+mj-lt"/>
              </a:rPr>
              <a:t>(inclusive </a:t>
            </a:r>
            <a:r>
              <a:rPr lang="en-US" sz="1600" dirty="0" err="1" smtClean="0">
                <a:latin typeface="+mj-lt"/>
              </a:rPr>
              <a:t>amostras</a:t>
            </a:r>
            <a:r>
              <a:rPr lang="en-US" sz="1600" dirty="0" smtClean="0">
                <a:latin typeface="+mj-lt"/>
              </a:rPr>
              <a:t> com </a:t>
            </a:r>
            <a:r>
              <a:rPr lang="en-US" sz="1600" dirty="0" err="1" smtClean="0">
                <a:latin typeface="+mj-lt"/>
              </a:rPr>
              <a:t>sangue</a:t>
            </a:r>
            <a:r>
              <a:rPr lang="en-US" sz="1600" dirty="0" smtClean="0">
                <a:latin typeface="+mj-lt"/>
              </a:rPr>
              <a:t>)</a:t>
            </a:r>
          </a:p>
          <a:p>
            <a:pPr marL="519113"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a) </a:t>
            </a:r>
            <a:r>
              <a:rPr lang="en-US" sz="1600" dirty="0" err="1" smtClean="0">
                <a:latin typeface="+mj-lt"/>
              </a:rPr>
              <a:t>Adicione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igual</a:t>
            </a:r>
            <a:r>
              <a:rPr lang="en-US" sz="1600" dirty="0" smtClean="0">
                <a:latin typeface="+mj-lt"/>
              </a:rPr>
              <a:t> volume de </a:t>
            </a:r>
            <a:r>
              <a:rPr lang="en-US" sz="1600" dirty="0" err="1" smtClean="0">
                <a:latin typeface="+mj-lt"/>
              </a:rPr>
              <a:t>Reagente</a:t>
            </a:r>
            <a:r>
              <a:rPr lang="en-US" sz="1600" dirty="0" smtClean="0">
                <a:latin typeface="+mj-lt"/>
              </a:rPr>
              <a:t> da </a:t>
            </a:r>
            <a:r>
              <a:rPr lang="en-US" sz="1600" dirty="0" err="1" smtClean="0">
                <a:latin typeface="+mj-lt"/>
              </a:rPr>
              <a:t>Amostra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Xpert</a:t>
            </a:r>
            <a:r>
              <a:rPr lang="en-US" sz="1600" dirty="0" smtClean="0">
                <a:latin typeface="+mj-lt"/>
              </a:rPr>
              <a:t> MTB/RIF</a:t>
            </a:r>
          </a:p>
          <a:p>
            <a:pPr marL="519113" indent="-519113">
              <a:spcAft>
                <a:spcPts val="600"/>
              </a:spcAft>
            </a:pPr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b) </a:t>
            </a:r>
            <a:r>
              <a:rPr lang="en-US" sz="1600" dirty="0" err="1" smtClean="0">
                <a:latin typeface="+mj-lt"/>
              </a:rPr>
              <a:t>Adicione</a:t>
            </a:r>
            <a:r>
              <a:rPr lang="en-US" sz="1600" dirty="0" smtClean="0">
                <a:latin typeface="+mj-lt"/>
              </a:rPr>
              <a:t> 2 ml no </a:t>
            </a:r>
            <a:r>
              <a:rPr lang="en-US" sz="1600" dirty="0" err="1" smtClean="0">
                <a:latin typeface="+mj-lt"/>
              </a:rPr>
              <a:t>cartucho</a:t>
            </a:r>
            <a:r>
              <a:rPr lang="en-US" sz="1600" dirty="0" smtClean="0">
                <a:latin typeface="+mj-lt"/>
              </a:rPr>
              <a:t> e realize o </a:t>
            </a:r>
            <a:r>
              <a:rPr lang="en-US" sz="1600" dirty="0" err="1" smtClean="0">
                <a:latin typeface="+mj-lt"/>
              </a:rPr>
              <a:t>teste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Xpert</a:t>
            </a:r>
            <a:endParaRPr lang="en-US" sz="1600" b="1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latin typeface="+mj-lt"/>
              </a:rPr>
              <a:t>3.  </a:t>
            </a:r>
            <a:r>
              <a:rPr lang="en-US" sz="1600" b="1" dirty="0" err="1" smtClean="0">
                <a:latin typeface="+mn-lt"/>
              </a:rPr>
              <a:t>Amostra</a:t>
            </a:r>
            <a:r>
              <a:rPr lang="en-US" sz="1600" b="1" dirty="0" smtClean="0">
                <a:latin typeface="+mn-lt"/>
              </a:rPr>
              <a:t> de LCR com 0,1-1 ml</a:t>
            </a:r>
          </a:p>
          <a:p>
            <a:pPr marL="862013" indent="-342900">
              <a:spcAft>
                <a:spcPts val="600"/>
              </a:spcAft>
              <a:buFontTx/>
              <a:buAutoNum type="alphaLcParenR"/>
            </a:pPr>
            <a:r>
              <a:rPr lang="en-US" sz="1600" dirty="0" err="1" smtClean="0">
                <a:latin typeface="+mn-lt"/>
              </a:rPr>
              <a:t>Adicione</a:t>
            </a:r>
            <a:r>
              <a:rPr lang="en-US" sz="1600" dirty="0" smtClean="0">
                <a:latin typeface="+mn-lt"/>
              </a:rPr>
              <a:t> 2 ml de </a:t>
            </a:r>
            <a:r>
              <a:rPr lang="en-US" sz="1600" dirty="0" err="1" smtClean="0">
                <a:latin typeface="+mn-lt"/>
              </a:rPr>
              <a:t>Reagente</a:t>
            </a:r>
            <a:r>
              <a:rPr lang="en-US" sz="1600" dirty="0" smtClean="0">
                <a:latin typeface="+mn-lt"/>
              </a:rPr>
              <a:t> da </a:t>
            </a:r>
            <a:r>
              <a:rPr lang="en-US" sz="1600" dirty="0" err="1" smtClean="0">
                <a:latin typeface="+mn-lt"/>
              </a:rPr>
              <a:t>Amostra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Xpert</a:t>
            </a:r>
            <a:endParaRPr lang="en-US" sz="1600" dirty="0" smtClean="0">
              <a:latin typeface="+mn-lt"/>
            </a:endParaRPr>
          </a:p>
          <a:p>
            <a:pPr marL="862013" indent="-342900">
              <a:spcAft>
                <a:spcPts val="600"/>
              </a:spcAft>
              <a:buFontTx/>
              <a:buAutoNum type="alphaLcParenR"/>
            </a:pPr>
            <a:r>
              <a:rPr lang="en-US" sz="1600" dirty="0" err="1" smtClean="0">
                <a:latin typeface="+mn-lt"/>
              </a:rPr>
              <a:t>Adicione</a:t>
            </a:r>
            <a:r>
              <a:rPr lang="en-US" sz="1600" dirty="0" smtClean="0">
                <a:latin typeface="+mn-lt"/>
              </a:rPr>
              <a:t> 2 ml no </a:t>
            </a:r>
            <a:r>
              <a:rPr lang="en-US" sz="1600" dirty="0" err="1" smtClean="0">
                <a:latin typeface="+mn-lt"/>
              </a:rPr>
              <a:t>cartucho</a:t>
            </a:r>
            <a:r>
              <a:rPr lang="en-US" sz="1600" dirty="0" smtClean="0">
                <a:latin typeface="+mn-lt"/>
              </a:rPr>
              <a:t> e realize o </a:t>
            </a:r>
            <a:r>
              <a:rPr lang="en-US" sz="1600" dirty="0" err="1" smtClean="0">
                <a:latin typeface="+mn-lt"/>
              </a:rPr>
              <a:t>teste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Xpert</a:t>
            </a:r>
            <a:endParaRPr lang="en-US" sz="1600" dirty="0" smtClean="0">
              <a:latin typeface="+mn-lt"/>
            </a:endParaRPr>
          </a:p>
          <a:p>
            <a:pPr marL="342900" indent="-342900">
              <a:spcAft>
                <a:spcPts val="600"/>
              </a:spcAft>
              <a:buAutoNum type="arabicPeriod" startAt="4"/>
            </a:pPr>
            <a:r>
              <a:rPr lang="en-US" sz="1600" b="1" dirty="0" err="1" smtClean="0">
                <a:latin typeface="+mn-lt"/>
              </a:rPr>
              <a:t>Amostra</a:t>
            </a:r>
            <a:r>
              <a:rPr lang="en-US" sz="1600" b="1" dirty="0" smtClean="0">
                <a:latin typeface="+mn-lt"/>
              </a:rPr>
              <a:t> de LCR com </a:t>
            </a:r>
            <a:r>
              <a:rPr lang="en-US" sz="1600" b="1" dirty="0" err="1" smtClean="0">
                <a:latin typeface="+mn-lt"/>
              </a:rPr>
              <a:t>menos</a:t>
            </a:r>
            <a:r>
              <a:rPr lang="en-US" sz="1600" b="1" dirty="0" smtClean="0">
                <a:latin typeface="+mn-lt"/>
              </a:rPr>
              <a:t> de </a:t>
            </a:r>
            <a:r>
              <a:rPr lang="en-US" sz="1600" b="1" dirty="0" smtClean="0">
                <a:latin typeface="+mj-lt"/>
              </a:rPr>
              <a:t>0,1 ml</a:t>
            </a:r>
            <a:endParaRPr lang="en-US" sz="1600" b="1" dirty="0">
              <a:latin typeface="+mj-lt"/>
            </a:endParaRPr>
          </a:p>
          <a:p>
            <a:pPr marL="342900" indent="-342900"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         </a:t>
            </a:r>
            <a:r>
              <a:rPr lang="en-US" sz="1600" dirty="0" err="1" smtClean="0">
                <a:latin typeface="+mj-lt"/>
              </a:rPr>
              <a:t>Amostra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insuficiente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para</a:t>
            </a:r>
            <a:r>
              <a:rPr lang="en-US" sz="1600" dirty="0" smtClean="0">
                <a:latin typeface="+mj-lt"/>
              </a:rPr>
              <a:t>  </a:t>
            </a:r>
            <a:r>
              <a:rPr lang="en-US" sz="1600" dirty="0" err="1">
                <a:latin typeface="+mj-lt"/>
              </a:rPr>
              <a:t>Xpert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MTB/RIF</a:t>
            </a:r>
            <a:endParaRPr lang="en-US" sz="16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20583" y="3987924"/>
            <a:ext cx="2680023" cy="223224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Uma</a:t>
            </a:r>
            <a:r>
              <a:rPr lang="en-US" sz="1600" b="1" dirty="0" smtClean="0"/>
              <a:t> CSB </a:t>
            </a:r>
            <a:r>
              <a:rPr lang="en-US" sz="1600" b="1" dirty="0" err="1" smtClean="0"/>
              <a:t>deve</a:t>
            </a:r>
            <a:r>
              <a:rPr lang="en-US" sz="1600" b="1" dirty="0" smtClean="0"/>
              <a:t> ser </a:t>
            </a:r>
            <a:r>
              <a:rPr lang="en-US" sz="1600" b="1" dirty="0" err="1" smtClean="0"/>
              <a:t>usada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sempre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que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houver</a:t>
            </a:r>
            <a:r>
              <a:rPr lang="en-US" sz="1600" b="1" dirty="0" smtClean="0"/>
              <a:t> um </a:t>
            </a:r>
            <a:r>
              <a:rPr lang="en-US" sz="1600" b="1" dirty="0" err="1" smtClean="0"/>
              <a:t>risco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formação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aerossóis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p.ex</a:t>
            </a:r>
            <a:r>
              <a:rPr lang="en-US" sz="1600" b="1" dirty="0" smtClean="0"/>
              <a:t>., </a:t>
            </a:r>
            <a:r>
              <a:rPr lang="en-US" sz="1600" b="1" dirty="0" err="1" smtClean="0"/>
              <a:t>decantação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166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102"/>
            <a:ext cx="9634423" cy="1014325"/>
          </a:xfrm>
        </p:spPr>
        <p:txBody>
          <a:bodyPr/>
          <a:lstStyle/>
          <a:p>
            <a:pPr algn="ctr"/>
            <a:r>
              <a:rPr dirty="0" smtClean="0"/>
              <a:t>Objectivos de aprendizagem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>
              <a:spcAft>
                <a:spcPts val="600"/>
              </a:spcAft>
              <a:buNone/>
            </a:pPr>
            <a:r>
              <a:rPr dirty="0" smtClean="0"/>
              <a:t>No final deste módulo, conseguirá:</a:t>
            </a:r>
            <a:endParaRPr lang="pt-PT" dirty="0"/>
          </a:p>
          <a:p>
            <a:pPr>
              <a:spcAft>
                <a:spcPts val="1200"/>
              </a:spcAft>
            </a:pPr>
            <a:r>
              <a:rPr dirty="0" smtClean="0"/>
              <a:t>Descrever a tecnologia subjacente </a:t>
            </a:r>
            <a:r>
              <a:rPr dirty="0" err="1" smtClean="0"/>
              <a:t>ao</a:t>
            </a:r>
            <a:r>
              <a:rPr dirty="0" smtClean="0"/>
              <a:t> </a:t>
            </a:r>
            <a:r>
              <a:rPr lang="it-IT" dirty="0" smtClean="0"/>
              <a:t>teste</a:t>
            </a:r>
            <a:r>
              <a:rPr dirty="0" smtClean="0"/>
              <a:t> GeneXpert e Xpert MTB/RIF </a:t>
            </a:r>
            <a:endParaRPr lang="pt-PT" dirty="0" smtClean="0"/>
          </a:p>
          <a:p>
            <a:pPr>
              <a:spcAft>
                <a:spcPts val="1200"/>
              </a:spcAft>
            </a:pPr>
            <a:r>
              <a:rPr dirty="0" smtClean="0"/>
              <a:t>Explicar os procedimentos do </a:t>
            </a:r>
            <a:r>
              <a:rPr lang="it-IT" dirty="0" smtClean="0"/>
              <a:t>teste</a:t>
            </a:r>
            <a:r>
              <a:rPr dirty="0" smtClean="0"/>
              <a:t> Xpert MTB/RIF </a:t>
            </a:r>
            <a:endParaRPr lang="pt-PT" dirty="0" smtClean="0"/>
          </a:p>
          <a:p>
            <a:pPr>
              <a:spcAft>
                <a:spcPts val="1200"/>
              </a:spcAft>
            </a:pPr>
            <a:r>
              <a:rPr dirty="0" smtClean="0"/>
              <a:t>Utilizar o software para monitorizar os resultados do teste e para gerar relatórios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96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097" y="302102"/>
            <a:ext cx="9897773" cy="1014325"/>
          </a:xfrm>
        </p:spPr>
        <p:txBody>
          <a:bodyPr>
            <a:noAutofit/>
          </a:bodyPr>
          <a:lstStyle/>
          <a:p>
            <a:r>
              <a:rPr lang="en-US" sz="3100" dirty="0"/>
              <a:t>Preparação de amostras: organização do trabalho</a:t>
            </a:r>
            <a:endParaRPr lang="pt-PT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Prepare, de cada vez, tantas amostras quanto o número de módulos disponíveis (ou seja, em funcionamento)</a:t>
            </a:r>
          </a:p>
          <a:p>
            <a:r>
              <a:rPr dirty="0" smtClean="0"/>
              <a:t>Inicie a preparação das amostras dentro de 30 minutos antes de um módulo estar disponível</a:t>
            </a:r>
          </a:p>
          <a:p>
            <a:r>
              <a:rPr dirty="0" smtClean="0"/>
              <a:t>Não abra o cartucho até estar pronto para realizar o teste</a:t>
            </a:r>
          </a:p>
          <a:p>
            <a:r>
              <a:rPr dirty="0" smtClean="0"/>
              <a:t>Utilize o cartucho dentro de 30 minutos após abrir a tampa do cartucho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51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Não utilize o cartucho se:</a:t>
            </a:r>
            <a:endParaRPr lang="pt-PT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lIns="72000" rIns="72000"/>
          <a:lstStyle/>
          <a:p>
            <a:r>
              <a:rPr lang="pt-BR" sz="2400" dirty="0" smtClean="0"/>
              <a:t>o prazo de validade tiver sido ultrapassado</a:t>
            </a:r>
          </a:p>
          <a:p>
            <a:r>
              <a:rPr lang="en-US" sz="2400" dirty="0" err="1" smtClean="0"/>
              <a:t>parecer</a:t>
            </a:r>
            <a:r>
              <a:rPr lang="en-US" sz="2400" dirty="0" smtClean="0"/>
              <a:t> </a:t>
            </a:r>
            <a:r>
              <a:rPr lang="en-US" sz="2400" dirty="0" err="1" smtClean="0"/>
              <a:t>molhado</a:t>
            </a:r>
            <a:endParaRPr lang="en-US" sz="2400" dirty="0" smtClean="0"/>
          </a:p>
          <a:p>
            <a:r>
              <a:rPr lang="pt-BR" sz="2400" dirty="0" smtClean="0"/>
              <a:t>a sua tampa parecer estar partida ou aberta acidentalmente</a:t>
            </a:r>
          </a:p>
          <a:p>
            <a:r>
              <a:rPr lang="pt-BR" sz="2400" dirty="0" smtClean="0"/>
              <a:t>tiver caído ou tiver sido agitado após ter adicionado a amostra tratada</a:t>
            </a:r>
          </a:p>
          <a:p>
            <a:r>
              <a:rPr lang="pt-BR" sz="2400" dirty="0" smtClean="0"/>
              <a:t>o tubo de reacção na parte traseira parecer estar danificado</a:t>
            </a:r>
          </a:p>
          <a:p>
            <a:r>
              <a:rPr lang="pt-BR" sz="2400" dirty="0" smtClean="0"/>
              <a:t>já tiver sido processado: cada cartucho destina-se apenas a uma utilização e não pode ser reutilizado após ter sido digitalizado</a:t>
            </a:r>
          </a:p>
          <a:p>
            <a:r>
              <a:rPr lang="pt-BR" sz="2400" dirty="0" smtClean="0"/>
              <a:t>a sua embalagem (bolsa de 10 cartuchos) estiver aberta há mais de 6 semanas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4375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7225" y="2264917"/>
            <a:ext cx="2630068" cy="3286033"/>
          </a:xfrm>
          <a:prstGeom prst="rect">
            <a:avLst/>
          </a:prstGeom>
          <a:ln w="9360">
            <a:noFill/>
          </a:ln>
        </p:spPr>
      </p:pic>
      <p:sp>
        <p:nvSpPr>
          <p:cNvPr id="365" name="Line 3"/>
          <p:cNvSpPr/>
          <p:nvPr/>
        </p:nvSpPr>
        <p:spPr>
          <a:xfrm flipV="1">
            <a:off x="5972259" y="2658207"/>
            <a:ext cx="3372418" cy="2516335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366" name="Line 4"/>
          <p:cNvSpPr/>
          <p:nvPr/>
        </p:nvSpPr>
        <p:spPr>
          <a:xfrm flipH="1" flipV="1">
            <a:off x="6208674" y="2563745"/>
            <a:ext cx="3592999" cy="2563745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367" name="CustomShape 5"/>
          <p:cNvSpPr/>
          <p:nvPr/>
        </p:nvSpPr>
        <p:spPr>
          <a:xfrm flipV="1">
            <a:off x="5335883" y="3467773"/>
            <a:ext cx="1272753" cy="2873"/>
          </a:xfrm>
          <a:prstGeom prst="straightConnector1">
            <a:avLst/>
          </a:prstGeom>
          <a:noFill/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68" name="CustomShape 6"/>
          <p:cNvSpPr/>
          <p:nvPr/>
        </p:nvSpPr>
        <p:spPr>
          <a:xfrm flipH="1" flipV="1">
            <a:off x="9207218" y="3470646"/>
            <a:ext cx="1287866" cy="2873"/>
          </a:xfrm>
          <a:prstGeom prst="straightConnector1">
            <a:avLst/>
          </a:prstGeom>
          <a:noFill/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err="1" smtClean="0"/>
              <a:t>Preparação</a:t>
            </a:r>
            <a:r>
              <a:rPr lang="en-US" sz="4200" dirty="0" smtClean="0"/>
              <a:t> do </a:t>
            </a:r>
            <a:r>
              <a:rPr lang="en-US" sz="4200" dirty="0" err="1" smtClean="0"/>
              <a:t>cartucho</a:t>
            </a:r>
            <a:r>
              <a:rPr lang="en-US" sz="4200" dirty="0" smtClean="0"/>
              <a:t>: </a:t>
            </a:r>
            <a:r>
              <a:rPr lang="en-US" sz="4200" dirty="0" err="1" smtClean="0"/>
              <a:t>Rotulagem</a:t>
            </a:r>
            <a:endParaRPr lang="pt-PT" sz="4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485884"/>
            <a:ext cx="5024201" cy="4439703"/>
          </a:xfrm>
        </p:spPr>
        <p:txBody>
          <a:bodyPr lIns="36000" rIns="36000"/>
          <a:lstStyle/>
          <a:p>
            <a:r>
              <a:rPr lang="en-US" sz="2300" dirty="0"/>
              <a:t>Pegue no cartucho apenas pelo lado direito e esquerdo. Não toque na tampa, no código de barras na parte da frente nem no tubo de reacção na parte traseira</a:t>
            </a:r>
          </a:p>
          <a:p>
            <a:r>
              <a:rPr lang="en-US" sz="2300" dirty="0"/>
              <a:t>Rotule o cartucho com o ID de amostra escrevendo no lado esquerdo ou direito do cartucho ou afixe o rótulo de ID </a:t>
            </a:r>
          </a:p>
          <a:p>
            <a:r>
              <a:rPr lang="en-US" sz="2300" dirty="0"/>
              <a:t>Não coloque o rótulo na tampa do cartucho nem obstrua o código de barras em 2D existente no cartucho</a:t>
            </a:r>
            <a:endParaRPr lang="pt-PT" sz="2300" dirty="0"/>
          </a:p>
        </p:txBody>
      </p:sp>
    </p:spTree>
    <p:extLst>
      <p:ext uri="{BB962C8B-B14F-4D97-AF65-F5344CB8AC3E}">
        <p14:creationId xmlns:p14="http://schemas.microsoft.com/office/powerpoint/2010/main" val="31936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405" y="2161117"/>
            <a:ext cx="4893796" cy="3388755"/>
          </a:xfrm>
          <a:prstGeom prst="rect">
            <a:avLst/>
          </a:prstGeom>
          <a:ln w="9360"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Preparação do cartucho: Inoculação</a:t>
            </a:r>
            <a:endParaRPr lang="pt-PT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5167077" cy="5166984"/>
          </a:xfrm>
        </p:spPr>
        <p:txBody>
          <a:bodyPr/>
          <a:lstStyle/>
          <a:p>
            <a:r>
              <a:rPr dirty="0" smtClean="0"/>
              <a:t>Abra o cartucho e </a:t>
            </a:r>
            <a:r>
              <a:rPr dirty="0" err="1" smtClean="0"/>
              <a:t>pipete</a:t>
            </a:r>
            <a:r>
              <a:rPr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2-4 ml de amostra preparada utilizando a </a:t>
            </a:r>
            <a:r>
              <a:rPr dirty="0" err="1" smtClean="0"/>
              <a:t>pipeta</a:t>
            </a:r>
            <a:r>
              <a:rPr lang="it-IT" dirty="0" smtClean="0"/>
              <a:t> plástica</a:t>
            </a:r>
            <a:r>
              <a:rPr dirty="0" smtClean="0"/>
              <a:t> de </a:t>
            </a:r>
            <a:r>
              <a:rPr lang="it-IT" dirty="0" smtClean="0"/>
              <a:t>Pasteur </a:t>
            </a:r>
            <a:r>
              <a:rPr dirty="0" smtClean="0"/>
              <a:t> </a:t>
            </a:r>
          </a:p>
          <a:p>
            <a:r>
              <a:rPr dirty="0" smtClean="0"/>
              <a:t>Pipete a amostra cuidadosamente para </a:t>
            </a:r>
            <a:r>
              <a:rPr dirty="0" err="1" smtClean="0"/>
              <a:t>evitar</a:t>
            </a:r>
            <a:r>
              <a:rPr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a produção de aerossóis e bolhas  </a:t>
            </a:r>
          </a:p>
          <a:p>
            <a:r>
              <a:rPr dirty="0" smtClean="0"/>
              <a:t>Não transfira partículas sólidas para o cartucho</a:t>
            </a:r>
          </a:p>
          <a:p>
            <a:r>
              <a:rPr dirty="0" smtClean="0"/>
              <a:t>Feche a tampa firmemente</a:t>
            </a:r>
          </a:p>
          <a:p>
            <a:r>
              <a:rPr dirty="0" smtClean="0"/>
              <a:t>Inicie o teste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063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659" y="302102"/>
            <a:ext cx="10072758" cy="1014325"/>
          </a:xfrm>
        </p:spPr>
        <p:txBody>
          <a:bodyPr lIns="36000" rIns="36000">
            <a:noAutofit/>
          </a:bodyPr>
          <a:lstStyle/>
          <a:p>
            <a:r>
              <a:rPr lang="en-US" sz="3000" dirty="0"/>
              <a:t>Armazenamento de amostras e cartuchos inoculados</a:t>
            </a:r>
            <a:endParaRPr lang="pt-PT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420429"/>
            <a:ext cx="9619774" cy="5231791"/>
          </a:xfrm>
        </p:spPr>
        <p:txBody>
          <a:bodyPr/>
          <a:lstStyle/>
          <a:p>
            <a:pPr>
              <a:buNone/>
            </a:pPr>
            <a:r>
              <a:rPr lang="en-US" sz="2000" u="sng" dirty="0" err="1"/>
              <a:t>Armazenamento</a:t>
            </a:r>
            <a:r>
              <a:rPr lang="en-US" sz="2000" u="sng" dirty="0"/>
              <a:t> </a:t>
            </a:r>
            <a:r>
              <a:rPr lang="en-US" sz="2000" u="sng" dirty="0" err="1" smtClean="0"/>
              <a:t>da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amostra</a:t>
            </a:r>
            <a:r>
              <a:rPr lang="en-US" sz="2000" u="sng" dirty="0" smtClean="0"/>
              <a:t>: </a:t>
            </a:r>
            <a:endParaRPr lang="en-US" sz="2000" u="sng" dirty="0"/>
          </a:p>
          <a:p>
            <a:r>
              <a:rPr lang="en-US" sz="2000" dirty="0"/>
              <a:t>Expectoração directa ou processada (descontaminada/concentrada)</a:t>
            </a:r>
          </a:p>
          <a:p>
            <a:r>
              <a:rPr lang="en-US" sz="2000" dirty="0"/>
              <a:t>Refrigere a 2-8 ºC durante 10 dias no máximo</a:t>
            </a:r>
          </a:p>
          <a:p>
            <a:r>
              <a:rPr lang="en-US" sz="2000" dirty="0"/>
              <a:t>Se necessário, armazene à temperatura ambiente (até 35 ºC) por </a:t>
            </a:r>
            <a:r>
              <a:rPr lang="en-US" sz="2000" dirty="0" err="1"/>
              <a:t>até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3 </a:t>
            </a:r>
            <a:r>
              <a:rPr lang="en-US" sz="2000" dirty="0"/>
              <a:t>dias e, de seguida, refrigere a 2-8 ºC por uma duração máxima combinada de 10 dias</a:t>
            </a:r>
          </a:p>
          <a:p>
            <a:pPr>
              <a:buNone/>
            </a:pPr>
            <a:r>
              <a:rPr lang="en-US" sz="2000" u="sng" dirty="0" err="1"/>
              <a:t>Armazenamento</a:t>
            </a:r>
            <a:r>
              <a:rPr lang="en-US" sz="2000" u="sng" dirty="0"/>
              <a:t> </a:t>
            </a:r>
            <a:r>
              <a:rPr lang="en-US" sz="2000" u="sng" dirty="0" err="1" smtClean="0"/>
              <a:t>da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amostra</a:t>
            </a:r>
            <a:r>
              <a:rPr lang="en-US" sz="2000" u="sng" dirty="0" smtClean="0"/>
              <a:t> </a:t>
            </a:r>
            <a:r>
              <a:rPr lang="en-US" sz="2000" u="sng" dirty="0"/>
              <a:t>na presença de um reagente de amostra: </a:t>
            </a:r>
          </a:p>
          <a:p>
            <a:r>
              <a:rPr lang="en-US" sz="2000" dirty="0"/>
              <a:t>Expectoração directa ou processada (descontaminada/concentrada)</a:t>
            </a:r>
          </a:p>
          <a:p>
            <a:r>
              <a:rPr lang="en-US" sz="2000" dirty="0"/>
              <a:t>Processe no prazo de 12 horas, a 2-8 ºC. Caso a refrigeração não seja possível, </a:t>
            </a:r>
            <a:r>
              <a:rPr lang="en-US" sz="2000" dirty="0" err="1"/>
              <a:t>processe</a:t>
            </a:r>
            <a:r>
              <a:rPr lang="en-US" sz="2000" dirty="0"/>
              <a:t> </a:t>
            </a:r>
            <a:r>
              <a:rPr lang="en-US" sz="2000" dirty="0" err="1" smtClean="0"/>
              <a:t>dentro</a:t>
            </a:r>
            <a:r>
              <a:rPr lang="en-US" sz="2000" dirty="0" smtClean="0"/>
              <a:t> </a:t>
            </a:r>
            <a:r>
              <a:rPr lang="en-US" sz="2000" dirty="0"/>
              <a:t>de 5 horas</a:t>
            </a:r>
          </a:p>
          <a:p>
            <a:pPr>
              <a:buNone/>
            </a:pPr>
            <a:r>
              <a:rPr lang="en-US" sz="2000" u="sng" dirty="0"/>
              <a:t>Armazenamento de um cartucho inoculado (por exemplo, em caso de falha de energia): </a:t>
            </a:r>
          </a:p>
          <a:p>
            <a:r>
              <a:rPr lang="en-US" sz="2000" dirty="0"/>
              <a:t>Realize o </a:t>
            </a:r>
            <a:r>
              <a:rPr lang="en-US" sz="2000" dirty="0" err="1"/>
              <a:t>teste</a:t>
            </a:r>
            <a:r>
              <a:rPr lang="en-US" sz="2000" dirty="0"/>
              <a:t> </a:t>
            </a:r>
            <a:r>
              <a:rPr lang="en-US" sz="2000" dirty="0" err="1" smtClean="0"/>
              <a:t>dentro</a:t>
            </a:r>
            <a:r>
              <a:rPr lang="en-US" sz="2000" dirty="0" smtClean="0"/>
              <a:t> </a:t>
            </a:r>
            <a:r>
              <a:rPr lang="en-US" sz="2000" dirty="0"/>
              <a:t>de 4 horas após a adição da amostra</a:t>
            </a:r>
          </a:p>
          <a:p>
            <a:r>
              <a:rPr lang="en-US" sz="2000" dirty="0"/>
              <a:t>Caso tenham passado mais de 4 horas, inocule um novo cartucho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40949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2"/>
          <p:cNvSpPr/>
          <p:nvPr/>
        </p:nvSpPr>
        <p:spPr>
          <a:xfrm>
            <a:off x="420293" y="1595786"/>
            <a:ext cx="6128430" cy="4999626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Ligue o instrumento GeneXpert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(irá aparecer uma pequena luz azul no painel frontal)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Ligue o computador 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Inicie sessão no Windows como utilizador Cepheid: 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 de utilizador: Cepheid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Palavra-passe: cphd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Clique duas vezes no </a:t>
            </a:r>
            <a:r>
              <a:rPr lang="en-GB" sz="24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ícone</a:t>
            </a:r>
            <a:r>
              <a:rPr lang="en-GB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GB" sz="24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GeneXpert</a:t>
            </a:r>
            <a:r>
              <a:rPr dirty="0" smtClean="0"/>
              <a:t> </a:t>
            </a:r>
            <a:r>
              <a:rPr lang="en-GB" sz="24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Dx</a:t>
            </a:r>
            <a:r>
              <a:rPr lang="en-GB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en-GB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ambiente de trabalho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Inicie sessão com a conta de utilizador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9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2902" y="1923707"/>
            <a:ext cx="2817185" cy="1651816"/>
          </a:xfrm>
          <a:prstGeom prst="rect">
            <a:avLst/>
          </a:prstGeom>
          <a:ln>
            <a:noFill/>
          </a:ln>
        </p:spPr>
      </p:pic>
      <p:pic>
        <p:nvPicPr>
          <p:cNvPr id="380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97189" y="3212763"/>
            <a:ext cx="3131685" cy="1125993"/>
          </a:xfrm>
          <a:prstGeom prst="rect">
            <a:avLst/>
          </a:prstGeom>
          <a:ln>
            <a:noFill/>
          </a:ln>
        </p:spPr>
      </p:pic>
      <p:sp>
        <p:nvSpPr>
          <p:cNvPr id="381" name="CustomShape 3"/>
          <p:cNvSpPr/>
          <p:nvPr/>
        </p:nvSpPr>
        <p:spPr>
          <a:xfrm>
            <a:off x="9251838" y="3300400"/>
            <a:ext cx="1017627" cy="271172"/>
          </a:xfrm>
          <a:prstGeom prst="rect">
            <a:avLst/>
          </a:prstGeom>
          <a:noFill/>
          <a:ln>
            <a:noFill/>
          </a:ln>
        </p:spPr>
        <p:txBody>
          <a:bodyPr wrap="none"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1200" b="1" i="1">
                <a:solidFill>
                  <a:srgbClr val="FFFFFF"/>
                </a:solidFill>
                <a:latin typeface="Arial"/>
              </a:rPr>
              <a:t>Windows 7 </a:t>
            </a:r>
            <a:endParaRPr lang="pt-PT"/>
          </a:p>
        </p:txBody>
      </p:sp>
      <p:pic>
        <p:nvPicPr>
          <p:cNvPr id="382" name="Picture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89237" y="4711214"/>
            <a:ext cx="1809634" cy="1316353"/>
          </a:xfrm>
          <a:prstGeom prst="rect">
            <a:avLst/>
          </a:prstGeom>
          <a:ln>
            <a:noFill/>
          </a:ln>
        </p:spPr>
      </p:pic>
      <p:sp>
        <p:nvSpPr>
          <p:cNvPr id="383" name="CustomShape 4"/>
          <p:cNvSpPr/>
          <p:nvPr/>
        </p:nvSpPr>
        <p:spPr>
          <a:xfrm>
            <a:off x="8128778" y="2174766"/>
            <a:ext cx="1388262" cy="271172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 algn="ctr">
              <a:lnSpc>
                <a:spcPct val="100000"/>
              </a:lnSpc>
            </a:pPr>
            <a:r>
              <a:rPr lang="en-GB" sz="1200" b="1" i="1">
                <a:solidFill>
                  <a:srgbClr val="FFFFFF"/>
                </a:solidFill>
                <a:latin typeface="Arial"/>
              </a:rPr>
              <a:t>Windows XP</a:t>
            </a:r>
            <a:endParaRPr lang="pt-PT"/>
          </a:p>
        </p:txBody>
      </p:sp>
      <p:sp>
        <p:nvSpPr>
          <p:cNvPr id="385" name="CustomShape 6"/>
          <p:cNvSpPr/>
          <p:nvPr/>
        </p:nvSpPr>
        <p:spPr>
          <a:xfrm>
            <a:off x="7481787" y="3576960"/>
            <a:ext cx="611368" cy="639320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386" name="CustomShape 7"/>
          <p:cNvSpPr/>
          <p:nvPr/>
        </p:nvSpPr>
        <p:spPr>
          <a:xfrm flipV="1">
            <a:off x="6497265" y="3895542"/>
            <a:ext cx="983082" cy="320738"/>
          </a:xfrm>
          <a:prstGeom prst="straightConnector1">
            <a:avLst/>
          </a:prstGeom>
          <a:noFill/>
          <a:ln w="316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87" name="CustomShape 8"/>
          <p:cNvSpPr/>
          <p:nvPr/>
        </p:nvSpPr>
        <p:spPr>
          <a:xfrm>
            <a:off x="8128778" y="2416486"/>
            <a:ext cx="611368" cy="631778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388" name="CustomShape 9"/>
          <p:cNvSpPr/>
          <p:nvPr/>
        </p:nvSpPr>
        <p:spPr>
          <a:xfrm flipV="1">
            <a:off x="6497265" y="2730400"/>
            <a:ext cx="1630074" cy="1485880"/>
          </a:xfrm>
          <a:prstGeom prst="straightConnector1">
            <a:avLst/>
          </a:prstGeom>
          <a:noFill/>
          <a:ln w="316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In</a:t>
            </a:r>
            <a:r>
              <a:rPr lang="pt-BR" dirty="0" err="1" smtClean="0"/>
              <a:t>iciando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738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9414" y="1518565"/>
            <a:ext cx="6267433" cy="4502034"/>
          </a:xfrm>
          <a:prstGeom prst="rect">
            <a:avLst/>
          </a:prstGeom>
          <a:ln>
            <a:noFill/>
          </a:ln>
        </p:spPr>
      </p:pic>
      <p:sp>
        <p:nvSpPr>
          <p:cNvPr id="391" name="CustomShape 2"/>
          <p:cNvSpPr/>
          <p:nvPr/>
        </p:nvSpPr>
        <p:spPr>
          <a:xfrm>
            <a:off x="3587242" y="3412691"/>
            <a:ext cx="3562773" cy="606046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392" name="CustomShape 3"/>
          <p:cNvSpPr/>
          <p:nvPr/>
        </p:nvSpPr>
        <p:spPr>
          <a:xfrm>
            <a:off x="843726" y="2242290"/>
            <a:ext cx="2714644" cy="28004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Clique em "Não" na caixa de diálogo "Gestão da base de dados" para iniciar a sua sessão de trabalho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4" name="CustomShape 5"/>
          <p:cNvSpPr/>
          <p:nvPr/>
        </p:nvSpPr>
        <p:spPr>
          <a:xfrm>
            <a:off x="7284954" y="3810060"/>
            <a:ext cx="334651" cy="360964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Iniciar o software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544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6"/>
          <p:cNvPicPr/>
          <p:nvPr/>
        </p:nvPicPr>
        <p:blipFill>
          <a:blip r:embed="rId3" cstate="print"/>
          <a:srcRect t="8615" r="1980"/>
          <a:stretch>
            <a:fillRect/>
          </a:stretch>
        </p:blipFill>
        <p:spPr>
          <a:xfrm>
            <a:off x="579702" y="3367565"/>
            <a:ext cx="9684725" cy="2570210"/>
          </a:xfrm>
          <a:prstGeom prst="rect">
            <a:avLst/>
          </a:prstGeom>
          <a:ln>
            <a:noFill/>
          </a:ln>
        </p:spPr>
      </p:pic>
      <p:sp>
        <p:nvSpPr>
          <p:cNvPr id="397" name="CustomShape 2"/>
          <p:cNvSpPr/>
          <p:nvPr/>
        </p:nvSpPr>
        <p:spPr>
          <a:xfrm>
            <a:off x="548756" y="1440266"/>
            <a:ext cx="9715671" cy="16352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Clique em Verificar estado para confirmar se todos os </a:t>
            </a:r>
            <a:r>
              <a:rPr lang="en-GB" sz="26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módulos</a:t>
            </a:r>
            <a:r>
              <a:rPr lang="en-GB" sz="2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6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estão</a:t>
            </a:r>
            <a:r>
              <a:rPr lang="en-GB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disponíveis</a:t>
            </a:r>
          </a:p>
          <a:p>
            <a:r>
              <a:rPr lang="en-US" sz="2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Caso não estejam, avance para a resolução de </a:t>
            </a:r>
            <a:r>
              <a:rPr lang="en-GB" sz="26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problemas</a:t>
            </a:r>
            <a:r>
              <a:rPr lang="en-GB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6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GB" sz="26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(Módulo 9)</a:t>
            </a:r>
            <a:endParaRPr lang="pt-PT" sz="26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dirty="0"/>
          </a:p>
        </p:txBody>
      </p:sp>
      <p:sp>
        <p:nvSpPr>
          <p:cNvPr id="398" name="CustomShape 3"/>
          <p:cNvSpPr/>
          <p:nvPr/>
        </p:nvSpPr>
        <p:spPr>
          <a:xfrm flipH="1">
            <a:off x="3332595" y="2986082"/>
            <a:ext cx="368650" cy="953638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Iniciar o software: Verificar estado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979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617871" y="1633139"/>
            <a:ext cx="6098563" cy="468356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GB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 em "CRIAR TESTE"</a:t>
            </a:r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4" name="Picture 11"/>
          <p:cNvPicPr/>
          <p:nvPr/>
        </p:nvPicPr>
        <p:blipFill>
          <a:blip r:embed="rId3" cstate="print"/>
          <a:srcRect b="61300"/>
          <a:stretch>
            <a:fillRect/>
          </a:stretch>
        </p:blipFill>
        <p:spPr>
          <a:xfrm>
            <a:off x="3482168" y="2152497"/>
            <a:ext cx="6357288" cy="1662950"/>
          </a:xfrm>
          <a:prstGeom prst="rect">
            <a:avLst/>
          </a:prstGeom>
          <a:ln>
            <a:noFill/>
          </a:ln>
        </p:spPr>
      </p:pic>
      <p:sp>
        <p:nvSpPr>
          <p:cNvPr id="405" name="CustomShape 2"/>
          <p:cNvSpPr/>
          <p:nvPr/>
        </p:nvSpPr>
        <p:spPr>
          <a:xfrm>
            <a:off x="1629543" y="2200263"/>
            <a:ext cx="1811964" cy="447527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07" name="CustomShape 4"/>
          <p:cNvSpPr/>
          <p:nvPr/>
        </p:nvSpPr>
        <p:spPr>
          <a:xfrm>
            <a:off x="775840" y="4304994"/>
            <a:ext cx="9825063" cy="453989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Irá surgir uma janela solicitando que digitalize o código de barras do cartucho</a:t>
            </a:r>
            <a:endParaRPr lang="pt-P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8" name="Picture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8462" y="4804957"/>
            <a:ext cx="2991347" cy="1684860"/>
          </a:xfrm>
          <a:prstGeom prst="rect">
            <a:avLst/>
          </a:prstGeom>
          <a:ln>
            <a:noFill/>
          </a:ln>
        </p:spPr>
      </p:pic>
      <p:sp>
        <p:nvSpPr>
          <p:cNvPr id="409" name="CustomShape 5"/>
          <p:cNvSpPr/>
          <p:nvPr/>
        </p:nvSpPr>
        <p:spPr>
          <a:xfrm>
            <a:off x="2701113" y="5272097"/>
            <a:ext cx="1902316" cy="411745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Iniciar um teste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314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6"/>
          <p:cNvPicPr/>
          <p:nvPr/>
        </p:nvPicPr>
        <p:blipFill>
          <a:blip r:embed="rId3" cstate="print"/>
          <a:srcRect r="15897"/>
          <a:stretch>
            <a:fillRect/>
          </a:stretch>
        </p:blipFill>
        <p:spPr>
          <a:xfrm>
            <a:off x="4985939" y="2548660"/>
            <a:ext cx="4542256" cy="2572365"/>
          </a:xfrm>
          <a:prstGeom prst="rect">
            <a:avLst/>
          </a:prstGeom>
          <a:ln w="9360">
            <a:noFill/>
          </a:ln>
        </p:spPr>
      </p:pic>
      <p:sp>
        <p:nvSpPr>
          <p:cNvPr id="413" name="CustomShape 2"/>
          <p:cNvSpPr/>
          <p:nvPr/>
        </p:nvSpPr>
        <p:spPr>
          <a:xfrm>
            <a:off x="457221" y="1660077"/>
            <a:ext cx="9207578" cy="1563102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Utilize o leitor de códigos de barras para digitalizar o código de barras do cartucho deixando o botão amarelo pressionado.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4" name="CustomShape 3"/>
          <p:cNvSpPr/>
          <p:nvPr/>
        </p:nvSpPr>
        <p:spPr>
          <a:xfrm>
            <a:off x="4006815" y="5368133"/>
            <a:ext cx="977684" cy="116371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15" name="CustomShape 4"/>
          <p:cNvSpPr/>
          <p:nvPr/>
        </p:nvSpPr>
        <p:spPr>
          <a:xfrm>
            <a:off x="5564561" y="3345655"/>
            <a:ext cx="455557" cy="488469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417" name="CustomShape 6"/>
          <p:cNvSpPr/>
          <p:nvPr/>
        </p:nvSpPr>
        <p:spPr>
          <a:xfrm>
            <a:off x="347605" y="4486280"/>
            <a:ext cx="3658130" cy="1857388"/>
          </a:xfrm>
          <a:prstGeom prst="rect">
            <a:avLst/>
          </a:prstGeom>
          <a:solidFill>
            <a:srgbClr val="FFA110"/>
          </a:solidFill>
          <a:ln w="47520">
            <a:solidFill>
              <a:srgbClr val="FF0000"/>
            </a:solidFill>
            <a:round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</a:pPr>
            <a:r>
              <a:rPr lang="en-GB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NOTA: Se o leitor de códigos de barras não estiver a funcionar, pode introduzir o código de barras do cartucho manualmente </a:t>
            </a:r>
            <a:r>
              <a:rPr lang="en-GB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digitando</a:t>
            </a:r>
            <a:r>
              <a:rPr lang="en-GB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números</a:t>
            </a:r>
            <a:r>
              <a:rPr lang="en-GB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2 linhas que se encontra nos cartuchos 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8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85939" y="4430703"/>
            <a:ext cx="1467786" cy="2108679"/>
          </a:xfrm>
          <a:prstGeom prst="rect">
            <a:avLst/>
          </a:prstGeom>
          <a:ln>
            <a:noFill/>
          </a:ln>
        </p:spPr>
      </p:pic>
      <p:sp>
        <p:nvSpPr>
          <p:cNvPr id="419" name="CustomShape 7"/>
          <p:cNvSpPr/>
          <p:nvPr/>
        </p:nvSpPr>
        <p:spPr>
          <a:xfrm>
            <a:off x="5054668" y="5152632"/>
            <a:ext cx="400861" cy="725521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420" name="CustomShape 8"/>
          <p:cNvSpPr/>
          <p:nvPr/>
        </p:nvSpPr>
        <p:spPr>
          <a:xfrm>
            <a:off x="4006815" y="3482498"/>
            <a:ext cx="1448715" cy="153006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Rectangle 1"/>
          <p:cNvSpPr/>
          <p:nvPr/>
        </p:nvSpPr>
        <p:spPr>
          <a:xfrm>
            <a:off x="247774" y="2976267"/>
            <a:ext cx="3793630" cy="921198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Após o aviso sonoro, afaste o leitor do cartucho para evitar digitalizar o código de barras duas vezes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8455" y="5140052"/>
            <a:ext cx="3382647" cy="1477208"/>
          </a:xfrm>
          <a:prstGeom prst="rect">
            <a:avLst/>
          </a:prstGeom>
        </p:spPr>
        <p:txBody>
          <a:bodyPr wrap="square" lIns="91321" tIns="45661" rIns="91321" bIns="45661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o leitor de códigos de barras falhe ao utilizar um novo lote, contacte o </a:t>
            </a:r>
            <a:r>
              <a:rPr 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suporte</a:t>
            </a:r>
            <a:r>
              <a:rPr 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técnico</a:t>
            </a:r>
            <a:r>
              <a:rPr lang="en-US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Cepheid </a:t>
            </a:r>
            <a:r>
              <a:rPr lang="en-US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obter</a:t>
            </a:r>
            <a:r>
              <a:rPr lang="en-US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b="1" i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parâmetro específico do lote </a:t>
            </a:r>
            <a:endParaRPr lang="pt-PT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86535" y="302102"/>
            <a:ext cx="9619774" cy="1014325"/>
          </a:xfrm>
        </p:spPr>
        <p:txBody>
          <a:bodyPr>
            <a:normAutofit fontScale="90000"/>
          </a:bodyPr>
          <a:lstStyle/>
          <a:p>
            <a:r>
              <a:rPr dirty="0" smtClean="0"/>
              <a:t>Iniciar um teste: digitalizar o cartucho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552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Tecnologia do GeneXpert</a:t>
            </a:r>
            <a:endParaRPr lang="pt-PT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>
              <a:buNone/>
            </a:pPr>
            <a:r>
              <a:rPr lang="en-US" dirty="0" err="1" smtClean="0">
                <a:solidFill>
                  <a:schemeClr val="accent5"/>
                </a:solidFill>
              </a:rPr>
              <a:t>Sistema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fechado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baseado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em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transferência</a:t>
            </a:r>
            <a:r>
              <a:rPr lang="en-US" dirty="0" smtClean="0">
                <a:solidFill>
                  <a:schemeClr val="accent5"/>
                </a:solidFill>
              </a:rPr>
              <a:t> de </a:t>
            </a:r>
            <a:r>
              <a:rPr lang="en-US" dirty="0" err="1" smtClean="0">
                <a:solidFill>
                  <a:schemeClr val="accent5"/>
                </a:solidFill>
              </a:rPr>
              <a:t>microfluidos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integrados</a:t>
            </a:r>
            <a:r>
              <a:rPr lang="en-US" dirty="0" smtClean="0">
                <a:solidFill>
                  <a:schemeClr val="accent5"/>
                </a:solidFill>
              </a:rPr>
              <a:t>, </a:t>
            </a:r>
            <a:r>
              <a:rPr lang="en-US" dirty="0" err="1" smtClean="0">
                <a:solidFill>
                  <a:schemeClr val="accent5"/>
                </a:solidFill>
              </a:rPr>
              <a:t>composto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por</a:t>
            </a:r>
            <a:r>
              <a:rPr lang="en-US" dirty="0" smtClean="0">
                <a:solidFill>
                  <a:schemeClr val="accent5"/>
                </a:solidFill>
              </a:rPr>
              <a:t>:</a:t>
            </a:r>
          </a:p>
          <a:p>
            <a:pPr marL="124796" indent="0">
              <a:buNone/>
            </a:pPr>
            <a:endParaRPr lang="pt-PT" dirty="0">
              <a:solidFill>
                <a:schemeClr val="accent5"/>
              </a:solidFill>
            </a:endParaRPr>
          </a:p>
          <a:p>
            <a:r>
              <a:rPr dirty="0" smtClean="0"/>
              <a:t>Plataforma de instrumentos</a:t>
            </a:r>
          </a:p>
          <a:p>
            <a:endParaRPr lang="pt-PT" dirty="0"/>
          </a:p>
          <a:p>
            <a:r>
              <a:rPr dirty="0" smtClean="0"/>
              <a:t>Cartuchos (independentes)</a:t>
            </a:r>
          </a:p>
          <a:p>
            <a:endParaRPr lang="pt-PT" dirty="0"/>
          </a:p>
          <a:p>
            <a:r>
              <a:rPr dirty="0" smtClean="0"/>
              <a:t>Protocolos automáticos</a:t>
            </a:r>
          </a:p>
          <a:p>
            <a:endParaRPr lang="pt-PT" dirty="0"/>
          </a:p>
          <a:p>
            <a:r>
              <a:rPr dirty="0" smtClean="0"/>
              <a:t>Controlos internos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991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2"/>
          <p:cNvSpPr/>
          <p:nvPr/>
        </p:nvSpPr>
        <p:spPr>
          <a:xfrm>
            <a:off x="591791" y="1539652"/>
            <a:ext cx="4085404" cy="4866479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Após ter digitalizado o código de barras, irá surgir esta janela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Introduzir ID do doente = Nome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Introduzir ID da amostra = Número de série do laboratório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predefinição, o software exibe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tipo de teste </a:t>
            </a:r>
            <a:r>
              <a:rPr lang="en-GB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n-GB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amostra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software atribuiu um módulo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ser utilizado automaticamente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(Nota: é seleccionado o módulo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menos utilizado; pode ser seleccionado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 módulo diferente manualmente)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Clique em "Iniciar teste"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5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8631" y="1957469"/>
            <a:ext cx="5183850" cy="3654540"/>
          </a:xfrm>
          <a:prstGeom prst="rect">
            <a:avLst/>
          </a:prstGeom>
          <a:ln>
            <a:noFill/>
          </a:ln>
        </p:spPr>
      </p:pic>
      <p:sp>
        <p:nvSpPr>
          <p:cNvPr id="426" name="CustomShape 3"/>
          <p:cNvSpPr/>
          <p:nvPr/>
        </p:nvSpPr>
        <p:spPr>
          <a:xfrm flipV="1">
            <a:off x="3701245" y="3594918"/>
            <a:ext cx="1272459" cy="1034238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27" name="CustomShape 4"/>
          <p:cNvSpPr/>
          <p:nvPr/>
        </p:nvSpPr>
        <p:spPr>
          <a:xfrm>
            <a:off x="3915559" y="2557454"/>
            <a:ext cx="946595" cy="161453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28" name="CustomShape 5"/>
          <p:cNvSpPr/>
          <p:nvPr/>
        </p:nvSpPr>
        <p:spPr>
          <a:xfrm flipV="1">
            <a:off x="3344055" y="5457566"/>
            <a:ext cx="2797328" cy="743226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29" name="CustomShape 6"/>
          <p:cNvSpPr/>
          <p:nvPr/>
        </p:nvSpPr>
        <p:spPr>
          <a:xfrm>
            <a:off x="5064743" y="2404274"/>
            <a:ext cx="611368" cy="631778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430" name="CustomShape 7"/>
          <p:cNvSpPr/>
          <p:nvPr/>
        </p:nvSpPr>
        <p:spPr>
          <a:xfrm>
            <a:off x="4975143" y="3380854"/>
            <a:ext cx="700968" cy="249263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11" name="CustomShape 7"/>
          <p:cNvSpPr/>
          <p:nvPr/>
        </p:nvSpPr>
        <p:spPr>
          <a:xfrm>
            <a:off x="6196439" y="5294342"/>
            <a:ext cx="700968" cy="249263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Iniciar um teste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20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Content Placeholder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2952" y="1755975"/>
            <a:ext cx="3765722" cy="4077641"/>
          </a:xfrm>
          <a:prstGeom prst="rect">
            <a:avLst/>
          </a:prstGeom>
          <a:ln w="9360">
            <a:noFill/>
          </a:ln>
        </p:spPr>
      </p:pic>
      <p:sp>
        <p:nvSpPr>
          <p:cNvPr id="435" name="CustomShape 3"/>
          <p:cNvSpPr/>
          <p:nvPr/>
        </p:nvSpPr>
        <p:spPr>
          <a:xfrm>
            <a:off x="5844385" y="3057520"/>
            <a:ext cx="1694616" cy="499685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36" name="CustomShape 4"/>
          <p:cNvSpPr/>
          <p:nvPr/>
        </p:nvSpPr>
        <p:spPr>
          <a:xfrm>
            <a:off x="1986733" y="6303581"/>
            <a:ext cx="7429552" cy="468715"/>
          </a:xfrm>
          <a:prstGeom prst="rect">
            <a:avLst/>
          </a:prstGeom>
          <a:noFill/>
          <a:ln w="57240">
            <a:noFill/>
          </a:ln>
        </p:spPr>
        <p:txBody>
          <a:bodyPr lIns="104264" tIns="52132" rIns="104264" bIns="52132" anchor="ctr"/>
          <a:lstStyle/>
          <a:p>
            <a:pPr algn="ctr">
              <a:lnSpc>
                <a:spcPct val="100000"/>
              </a:lnSpc>
            </a:pPr>
            <a:r>
              <a:rPr lang="en-GB" sz="24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Mantenha</a:t>
            </a:r>
            <a:r>
              <a:rPr lang="en-GB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4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cartucho</a:t>
            </a:r>
            <a:r>
              <a:rPr lang="en-GB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vertical; </a:t>
            </a:r>
            <a:r>
              <a:rPr lang="en-GB" sz="24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evite</a:t>
            </a:r>
            <a:r>
              <a:rPr lang="en-GB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agitar</a:t>
            </a:r>
            <a:r>
              <a:rPr lang="en-GB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inclinar</a:t>
            </a:r>
            <a:r>
              <a:rPr lang="en-GB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1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GB" sz="24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deixar</a:t>
            </a:r>
            <a:r>
              <a:rPr lang="en-GB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cair</a:t>
            </a:r>
            <a:r>
              <a:rPr lang="en-GB" sz="24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7" name="CustomShape 5"/>
          <p:cNvSpPr/>
          <p:nvPr/>
        </p:nvSpPr>
        <p:spPr>
          <a:xfrm>
            <a:off x="7771458" y="3558642"/>
            <a:ext cx="192154" cy="191796"/>
          </a:xfrm>
          <a:prstGeom prst="ellipse">
            <a:avLst/>
          </a:prstGeom>
          <a:solidFill>
            <a:srgbClr val="66FF33"/>
          </a:solidFill>
          <a:ln w="9360">
            <a:solidFill>
              <a:srgbClr val="00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Colocar o cartucho</a:t>
            </a:r>
            <a:endParaRPr lang="pt-PT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5673983" cy="4439703"/>
          </a:xfrm>
        </p:spPr>
        <p:txBody>
          <a:bodyPr/>
          <a:lstStyle/>
          <a:p>
            <a:r>
              <a:rPr lang="en-US" sz="2200" dirty="0"/>
              <a:t>Abra completamente a porta do compartimento para cartuchos do módulo atribuído indicado pela luz verde intermitente acima do módulo seleccionado </a:t>
            </a:r>
          </a:p>
          <a:p>
            <a:endParaRPr lang="pt-PT" sz="1400" dirty="0"/>
          </a:p>
          <a:p>
            <a:r>
              <a:rPr lang="en-US" sz="2200" dirty="0"/>
              <a:t>Coloque o cartucho cuidadosamente com o código de barras virado para a frente</a:t>
            </a:r>
          </a:p>
          <a:p>
            <a:endParaRPr lang="pt-PT" sz="1400" dirty="0"/>
          </a:p>
          <a:p>
            <a:r>
              <a:rPr lang="en-US" sz="2200" dirty="0"/>
              <a:t>Ao fechar a porta do compartimento para cartuchos, o teste é iniciado automaticamente</a:t>
            </a:r>
          </a:p>
          <a:p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28724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954" y="2606127"/>
            <a:ext cx="2521397" cy="2108319"/>
          </a:xfrm>
          <a:prstGeom prst="rect">
            <a:avLst/>
          </a:prstGeom>
          <a:ln>
            <a:noFill/>
          </a:ln>
        </p:spPr>
      </p:pic>
      <p:pic>
        <p:nvPicPr>
          <p:cNvPr id="442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99654" y="2820551"/>
            <a:ext cx="2854968" cy="1709283"/>
          </a:xfrm>
          <a:prstGeom prst="rect">
            <a:avLst/>
          </a:prstGeom>
          <a:ln>
            <a:noFill/>
          </a:ln>
        </p:spPr>
      </p:pic>
      <p:pic>
        <p:nvPicPr>
          <p:cNvPr id="443" name="Picture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36229" y="2312686"/>
            <a:ext cx="1875844" cy="2694842"/>
          </a:xfrm>
          <a:prstGeom prst="rect">
            <a:avLst/>
          </a:prstGeom>
          <a:ln>
            <a:noFill/>
          </a:ln>
        </p:spPr>
      </p:pic>
      <p:sp>
        <p:nvSpPr>
          <p:cNvPr id="444" name="CustomShape 3"/>
          <p:cNvSpPr/>
          <p:nvPr/>
        </p:nvSpPr>
        <p:spPr>
          <a:xfrm rot="5400000">
            <a:off x="7614661" y="3473865"/>
            <a:ext cx="1255294" cy="399782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45" name="CustomShape 4"/>
          <p:cNvSpPr/>
          <p:nvPr/>
        </p:nvSpPr>
        <p:spPr>
          <a:xfrm>
            <a:off x="4376370" y="4014068"/>
            <a:ext cx="1257640" cy="537675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46" name="CustomShape 5"/>
          <p:cNvSpPr/>
          <p:nvPr/>
        </p:nvSpPr>
        <p:spPr>
          <a:xfrm>
            <a:off x="822490" y="3047545"/>
            <a:ext cx="1137453" cy="1008186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47" name="CustomShape 6"/>
          <p:cNvSpPr/>
          <p:nvPr/>
        </p:nvSpPr>
        <p:spPr>
          <a:xfrm>
            <a:off x="510612" y="5160175"/>
            <a:ext cx="2784080" cy="393290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 em «Criar teste» </a:t>
            </a:r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8" name="CustomShape 7"/>
          <p:cNvSpPr/>
          <p:nvPr/>
        </p:nvSpPr>
        <p:spPr>
          <a:xfrm>
            <a:off x="3790551" y="5006810"/>
            <a:ext cx="3399046" cy="697505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 algn="ctr">
              <a:lnSpc>
                <a:spcPct val="100000"/>
              </a:lnSpc>
            </a:pPr>
            <a:r>
              <a:rPr lang="en-GB" sz="2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Digitalize o código de barras do cartucho e clique em «Introdução manual» </a:t>
            </a:r>
            <a:endParaRPr lang="pt-P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9" name="CustomShape 8"/>
          <p:cNvSpPr/>
          <p:nvPr/>
        </p:nvSpPr>
        <p:spPr>
          <a:xfrm>
            <a:off x="7580743" y="5152992"/>
            <a:ext cx="2670730" cy="1001721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 algn="ctr">
              <a:lnSpc>
                <a:spcPct val="100000"/>
              </a:lnSpc>
            </a:pPr>
            <a:r>
              <a:rPr lang="en-GB" sz="20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Digite</a:t>
            </a: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números</a:t>
            </a: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20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linhas</a:t>
            </a: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 </a:t>
            </a:r>
            <a:r>
              <a:rPr lang="en-GB" sz="20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cartuchos</a:t>
            </a: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manualmente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" name="CustomShape 9"/>
          <p:cNvSpPr/>
          <p:nvPr/>
        </p:nvSpPr>
        <p:spPr>
          <a:xfrm flipV="1">
            <a:off x="4921887" y="4529834"/>
            <a:ext cx="360" cy="474103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51" name="CustomShape 10"/>
          <p:cNvSpPr/>
          <p:nvPr/>
        </p:nvSpPr>
        <p:spPr>
          <a:xfrm flipH="1" flipV="1">
            <a:off x="1815927" y="4059932"/>
            <a:ext cx="809103" cy="1090186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52" name="CustomShape 11"/>
          <p:cNvSpPr/>
          <p:nvPr/>
        </p:nvSpPr>
        <p:spPr>
          <a:xfrm flipV="1">
            <a:off x="8247166" y="4311101"/>
            <a:ext cx="16912" cy="844764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pt-BR" sz="3800" dirty="0" smtClean="0"/>
              <a:t>Introdução manual do código de barras do cartucho </a:t>
            </a:r>
            <a:endParaRPr lang="pt-PT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557323"/>
            <a:ext cx="9619774" cy="4143404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pt-BR" sz="2400" dirty="0" smtClean="0"/>
              <a:t>Se o leitor de códigos de barras não estiver a funcionar, pode introduzir o código de barras do cartucho manualmente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039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290" y="1190143"/>
            <a:ext cx="8315676" cy="12244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5659" tIns="47830" rIns="95659" bIns="4783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 filme está disponível a partir de FTP: </a:t>
            </a:r>
            <a:r>
              <a:rPr lang="en-GB" dirty="0" smtClean="0">
                <a:hlinkClick r:id="rId3"/>
              </a:rPr>
              <a:t>ftp://hbdc:Crasa7Uc@ftp.caplaser.net</a:t>
            </a:r>
            <a:r>
              <a:t/>
            </a:r>
            <a:br/>
            <a:r>
              <a:rPr lang="en-GB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(colar no Explorador do Windows, não no Internet Explorer)</a:t>
            </a:r>
            <a:endParaRPr lang="pt-PT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Os filmes FTP são ficheiros de grande dimensão, pelo que devem ser transferidos para um CD antes da formação.</a:t>
            </a:r>
          </a:p>
        </p:txBody>
      </p:sp>
      <p:pic>
        <p:nvPicPr>
          <p:cNvPr id="6" name="Picture 12" descr="MCj0239013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" y="790099"/>
            <a:ext cx="739982" cy="67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900" dirty="0" smtClean="0"/>
              <a:t>Resumo dos processos de teste: Filme</a:t>
            </a:r>
            <a:endParaRPr lang="pt-PT" sz="3900" dirty="0"/>
          </a:p>
        </p:txBody>
      </p:sp>
    </p:spTree>
    <p:extLst>
      <p:ext uri="{BB962C8B-B14F-4D97-AF65-F5344CB8AC3E}">
        <p14:creationId xmlns:p14="http://schemas.microsoft.com/office/powerpoint/2010/main" val="33751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2"/>
          <p:cNvSpPr/>
          <p:nvPr/>
        </p:nvSpPr>
        <p:spPr>
          <a:xfrm>
            <a:off x="689079" y="1518924"/>
            <a:ext cx="9839816" cy="507146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Monitorizar o estado do teste</a:t>
            </a:r>
            <a:endParaRPr lang="pt-PT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Sob "Verificar estado" (consulte o diapositivo seguinte), certifique-se de que o estado foi actualizado de "a carregar" para "executar", o que significa que o processo de teste foi iniciado</a:t>
            </a:r>
          </a:p>
          <a:p>
            <a:r>
              <a:rPr lang="en-US" sz="2200" dirty="0"/>
              <a:t>Se pretender observar o progresso da execução do teste, pode verificar:</a:t>
            </a:r>
          </a:p>
          <a:p>
            <a:pPr lvl="1"/>
            <a:r>
              <a:rPr lang="en-US" sz="2300" dirty="0"/>
              <a:t>progresso do teste (por exemplo, 3/45 significa que o teste está no terceiro de 45 ciclos de PCR)</a:t>
            </a:r>
          </a:p>
          <a:p>
            <a:pPr lvl="1"/>
            <a:r>
              <a:rPr lang="en-US" sz="2300" dirty="0"/>
              <a:t>tempo restante até ao final do teste</a:t>
            </a:r>
          </a:p>
          <a:p>
            <a:pPr lvl="1"/>
            <a:r>
              <a:rPr lang="en-US" sz="2300" dirty="0"/>
              <a:t>estado do teste (por exemplo: </a:t>
            </a:r>
            <a:r>
              <a:rPr lang="en-US" sz="2300" dirty="0" smtClean="0"/>
              <a:t>"OK")</a:t>
            </a:r>
            <a:endParaRPr lang="en-US" sz="2300" dirty="0"/>
          </a:p>
          <a:p>
            <a:pPr lvl="1"/>
            <a:r>
              <a:rPr lang="en-US" sz="2300" dirty="0"/>
              <a:t>s</a:t>
            </a:r>
            <a:r>
              <a:rPr lang="en-US" sz="2300" dirty="0" smtClean="0"/>
              <a:t>e </a:t>
            </a:r>
            <a:r>
              <a:rPr lang="en-US" sz="2300" dirty="0"/>
              <a:t>o Estado exibir Erro ou Aviso, veja as Mensagens para obter uma descrição do problema (consulte o diapositivo seguinte)</a:t>
            </a:r>
          </a:p>
          <a:p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30090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3972" y="1511740"/>
            <a:ext cx="6442835" cy="4717042"/>
          </a:xfrm>
          <a:prstGeom prst="rect">
            <a:avLst/>
          </a:prstGeom>
          <a:ln>
            <a:noFill/>
          </a:ln>
        </p:spPr>
      </p:pic>
      <p:sp>
        <p:nvSpPr>
          <p:cNvPr id="461" name="CustomShape 2"/>
          <p:cNvSpPr/>
          <p:nvPr/>
        </p:nvSpPr>
        <p:spPr>
          <a:xfrm>
            <a:off x="2342556" y="2079945"/>
            <a:ext cx="1901033" cy="102004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62" name="CustomShape 3"/>
          <p:cNvSpPr/>
          <p:nvPr/>
        </p:nvSpPr>
        <p:spPr>
          <a:xfrm>
            <a:off x="217703" y="1870550"/>
            <a:ext cx="2939171" cy="1440984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en-GB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 em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"VERIFICAR ESTADO"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3" name="CustomShape 4"/>
          <p:cNvSpPr/>
          <p:nvPr/>
        </p:nvSpPr>
        <p:spPr>
          <a:xfrm flipV="1">
            <a:off x="2772551" y="3323746"/>
            <a:ext cx="1943868" cy="376716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64" name="CustomShape 5"/>
          <p:cNvSpPr/>
          <p:nvPr/>
        </p:nvSpPr>
        <p:spPr>
          <a:xfrm>
            <a:off x="217703" y="2986082"/>
            <a:ext cx="2912038" cy="1106598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É indicado o progresso, </a:t>
            </a:r>
            <a:r>
              <a:rPr lang="en-GB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GB" sz="22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lang="en-GB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GB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GB" sz="22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 </a:t>
            </a:r>
            <a:r>
              <a:rPr lang="en-GB" sz="2200" dirty="0" err="1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restante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5" name="CustomShape 6"/>
          <p:cNvSpPr/>
          <p:nvPr/>
        </p:nvSpPr>
        <p:spPr>
          <a:xfrm>
            <a:off x="1987395" y="5359872"/>
            <a:ext cx="1139612" cy="372458"/>
          </a:xfrm>
          <a:prstGeom prst="straightConnector1">
            <a:avLst/>
          </a:prstGeom>
          <a:noFill/>
          <a:ln w="6228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66" name="CustomShape 7"/>
          <p:cNvSpPr/>
          <p:nvPr/>
        </p:nvSpPr>
        <p:spPr>
          <a:xfrm>
            <a:off x="217703" y="4533067"/>
            <a:ext cx="2503765" cy="1106598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2200" i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Mensagens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 mais detalhes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7" name="CustomShape 8"/>
          <p:cNvSpPr/>
          <p:nvPr/>
        </p:nvSpPr>
        <p:spPr>
          <a:xfrm>
            <a:off x="4301164" y="1870550"/>
            <a:ext cx="831949" cy="771135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468" name="CustomShape 9"/>
          <p:cNvSpPr/>
          <p:nvPr/>
        </p:nvSpPr>
        <p:spPr>
          <a:xfrm>
            <a:off x="4870790" y="2503405"/>
            <a:ext cx="1515285" cy="628904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470" name="CustomShape 11"/>
          <p:cNvSpPr/>
          <p:nvPr/>
        </p:nvSpPr>
        <p:spPr>
          <a:xfrm>
            <a:off x="8396139" y="2747639"/>
            <a:ext cx="646992" cy="385029"/>
          </a:xfrm>
          <a:prstGeom prst="ellipse">
            <a:avLst/>
          </a:prstGeom>
          <a:noFill/>
          <a:ln w="38160">
            <a:solidFill>
              <a:srgbClr val="FF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Monitorizar o estado do teste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438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2"/>
          <p:cNvSpPr/>
          <p:nvPr/>
        </p:nvSpPr>
        <p:spPr>
          <a:xfrm>
            <a:off x="593714" y="1557322"/>
            <a:ext cx="3454461" cy="5188190"/>
          </a:xfrm>
          <a:prstGeom prst="rect">
            <a:avLst/>
          </a:prstGeom>
          <a:noFill/>
          <a:ln>
            <a:noFill/>
          </a:ln>
        </p:spPr>
        <p:txBody>
          <a:bodyPr lIns="104264" tIns="52132" rIns="104264" bIns="52132"/>
          <a:lstStyle/>
          <a:p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o(s) seu(s) cartucho(s) não tenha(m) sido devidamente preparado(s), poderá ser necessário interromper o teste para evitar desperdícios de tempo:</a:t>
            </a:r>
          </a:p>
          <a:p>
            <a:endParaRPr lang="pt-PT" sz="2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  <a:buAutoNum type="arabicPeriod"/>
            </a:pP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Clique em "PARAR TESTE"</a:t>
            </a:r>
          </a:p>
          <a:p>
            <a:pPr>
              <a:buFont typeface="Arial"/>
              <a:buAutoNum type="arabicPeriod"/>
            </a:pPr>
            <a:endParaRPr lang="pt-PT" sz="2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  <a:buAutoNum type="arabicPeriod"/>
            </a:pP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Seleccione o(s) módulo(s) que deve(m) ser interrompido(s) marcando a caixa de verificação</a:t>
            </a:r>
            <a:endParaRPr lang="pt-PT" sz="2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  <a:buAutoNum type="arabicPeriod"/>
            </a:pPr>
            <a:endParaRPr lang="pt-PT" sz="2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  <a:buAutoNum type="arabicPeriod"/>
            </a:pPr>
            <a:r>
              <a:rPr lang="en-GB" sz="20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Após seleccionar, clique em "Parar" </a:t>
            </a:r>
            <a:endParaRPr lang="pt-PT" sz="20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3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2704" y="1565256"/>
            <a:ext cx="6067405" cy="2153575"/>
          </a:xfrm>
          <a:prstGeom prst="rect">
            <a:avLst/>
          </a:prstGeom>
          <a:ln>
            <a:noFill/>
          </a:ln>
        </p:spPr>
      </p:pic>
      <p:sp>
        <p:nvSpPr>
          <p:cNvPr id="474" name="CustomShape 3"/>
          <p:cNvSpPr/>
          <p:nvPr/>
        </p:nvSpPr>
        <p:spPr>
          <a:xfrm>
            <a:off x="6014840" y="1896410"/>
            <a:ext cx="744868" cy="745634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75" name="CustomShape 4"/>
          <p:cNvSpPr/>
          <p:nvPr/>
        </p:nvSpPr>
        <p:spPr>
          <a:xfrm>
            <a:off x="6397950" y="3862858"/>
            <a:ext cx="769697" cy="68277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360">
            <a:solidFill>
              <a:srgbClr val="000000"/>
            </a:solidFill>
            <a:round/>
          </a:ln>
        </p:spPr>
      </p:sp>
      <p:pic>
        <p:nvPicPr>
          <p:cNvPr id="476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2918" y="4547074"/>
            <a:ext cx="4669640" cy="1882402"/>
          </a:xfrm>
          <a:prstGeom prst="rect">
            <a:avLst/>
          </a:prstGeom>
          <a:ln>
            <a:noFill/>
          </a:ln>
        </p:spPr>
      </p:pic>
      <p:sp>
        <p:nvSpPr>
          <p:cNvPr id="477" name="CustomShape 5"/>
          <p:cNvSpPr/>
          <p:nvPr/>
        </p:nvSpPr>
        <p:spPr>
          <a:xfrm>
            <a:off x="6064738" y="5853729"/>
            <a:ext cx="744868" cy="745634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78" name="CustomShape 6"/>
          <p:cNvSpPr/>
          <p:nvPr/>
        </p:nvSpPr>
        <p:spPr>
          <a:xfrm flipV="1">
            <a:off x="3701245" y="2642044"/>
            <a:ext cx="2146906" cy="127273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79" name="CustomShape 7"/>
          <p:cNvSpPr/>
          <p:nvPr/>
        </p:nvSpPr>
        <p:spPr>
          <a:xfrm>
            <a:off x="4712821" y="5125695"/>
            <a:ext cx="912553" cy="745634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80" name="CustomShape 8"/>
          <p:cNvSpPr/>
          <p:nvPr/>
        </p:nvSpPr>
        <p:spPr>
          <a:xfrm>
            <a:off x="3629807" y="4986346"/>
            <a:ext cx="951672" cy="371731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81" name="CustomShape 9"/>
          <p:cNvSpPr/>
          <p:nvPr/>
        </p:nvSpPr>
        <p:spPr>
          <a:xfrm>
            <a:off x="3915558" y="6057917"/>
            <a:ext cx="2147739" cy="167912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Como interromper um teste e porquê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982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2"/>
          <p:cNvSpPr/>
          <p:nvPr/>
        </p:nvSpPr>
        <p:spPr>
          <a:xfrm>
            <a:off x="562608" y="1971700"/>
            <a:ext cx="3197535" cy="43383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pt-PT" dirty="0"/>
          </a:p>
          <a:p>
            <a:pPr indent="-513681">
              <a:buFont typeface="+mj-lt"/>
              <a:buAutoNum type="arabicPeriod" startAt="4"/>
            </a:pPr>
            <a:r>
              <a:rPr lang="en-GB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Confirme a sua escolha clicando em "Sim" </a:t>
            </a:r>
          </a:p>
          <a:p>
            <a:pPr indent="-513681">
              <a:buFont typeface="+mj-lt"/>
              <a:buAutoNum type="arabicPeriod" startAt="4"/>
            </a:pPr>
            <a:endParaRPr lang="pt-PT"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513681">
              <a:buFont typeface="+mj-lt"/>
              <a:buAutoNum type="arabicPeriod" startAt="4"/>
            </a:pPr>
            <a:endParaRPr lang="pt-PT"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513681">
              <a:buFont typeface="+mj-lt"/>
              <a:buAutoNum type="arabicPeriod" startAt="4"/>
            </a:pPr>
            <a:endParaRPr lang="pt-PT"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513681">
              <a:buFont typeface="+mj-lt"/>
              <a:buAutoNum type="arabicPeriod" startAt="4"/>
            </a:pPr>
            <a:endParaRPr lang="pt-PT"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513681">
              <a:buFont typeface="Arial"/>
              <a:buAutoNum type="arabicPeriod" startAt="4"/>
            </a:pPr>
            <a:r>
              <a:rPr lang="en-GB" sz="2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Poderá observar os detalhes da paragem do teste na secção "Verificar estado" </a:t>
            </a:r>
            <a:endParaRPr lang="pt-PT" sz="2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4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7535" y="1480852"/>
            <a:ext cx="5899931" cy="2412176"/>
          </a:xfrm>
          <a:prstGeom prst="rect">
            <a:avLst/>
          </a:prstGeom>
          <a:ln>
            <a:noFill/>
          </a:ln>
        </p:spPr>
      </p:pic>
      <p:pic>
        <p:nvPicPr>
          <p:cNvPr id="485" name="Pictur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29703" y="4635789"/>
            <a:ext cx="6382025" cy="1656391"/>
          </a:xfrm>
          <a:prstGeom prst="rect">
            <a:avLst/>
          </a:prstGeom>
          <a:ln>
            <a:noFill/>
          </a:ln>
        </p:spPr>
      </p:pic>
      <p:sp>
        <p:nvSpPr>
          <p:cNvPr id="487" name="CustomShape 4"/>
          <p:cNvSpPr/>
          <p:nvPr/>
        </p:nvSpPr>
        <p:spPr>
          <a:xfrm>
            <a:off x="6497985" y="2687658"/>
            <a:ext cx="573944" cy="489547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88" name="CustomShape 5"/>
          <p:cNvSpPr/>
          <p:nvPr/>
        </p:nvSpPr>
        <p:spPr>
          <a:xfrm>
            <a:off x="4684393" y="4860628"/>
            <a:ext cx="826912" cy="668772"/>
          </a:xfrm>
          <a:prstGeom prst="ellipse">
            <a:avLst/>
          </a:prstGeom>
          <a:noFill/>
          <a:ln w="57240">
            <a:solidFill>
              <a:srgbClr val="FFFF00"/>
            </a:solidFill>
            <a:round/>
          </a:ln>
        </p:spPr>
      </p:sp>
      <p:sp>
        <p:nvSpPr>
          <p:cNvPr id="489" name="CustomShape 6"/>
          <p:cNvSpPr/>
          <p:nvPr/>
        </p:nvSpPr>
        <p:spPr>
          <a:xfrm>
            <a:off x="6497985" y="5530837"/>
            <a:ext cx="3526854" cy="473311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  <p:sp>
        <p:nvSpPr>
          <p:cNvPr id="490" name="CustomShape 7"/>
          <p:cNvSpPr/>
          <p:nvPr/>
        </p:nvSpPr>
        <p:spPr>
          <a:xfrm>
            <a:off x="2772550" y="2843206"/>
            <a:ext cx="3552711" cy="87250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91" name="CustomShape 8"/>
          <p:cNvSpPr/>
          <p:nvPr/>
        </p:nvSpPr>
        <p:spPr>
          <a:xfrm>
            <a:off x="2948768" y="5352417"/>
            <a:ext cx="3541784" cy="442050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492" name="CustomShape 9"/>
          <p:cNvSpPr/>
          <p:nvPr/>
        </p:nvSpPr>
        <p:spPr>
          <a:xfrm flipV="1">
            <a:off x="2948768" y="5195014"/>
            <a:ext cx="1640987" cy="157403"/>
          </a:xfrm>
          <a:prstGeom prst="straightConnector1">
            <a:avLst/>
          </a:prstGeom>
          <a:solidFill>
            <a:srgbClr val="FBDF53"/>
          </a:solidFill>
          <a:ln w="38160">
            <a:solidFill>
              <a:srgbClr val="FF0000"/>
            </a:solidFill>
            <a:round/>
            <a:tailEnd type="arrow" w="med" len="med"/>
          </a:ln>
        </p:spPr>
      </p:sp>
      <p:sp>
        <p:nvSpPr>
          <p:cNvPr id="13" name="CustomShape 4"/>
          <p:cNvSpPr/>
          <p:nvPr/>
        </p:nvSpPr>
        <p:spPr>
          <a:xfrm>
            <a:off x="6572652" y="3916195"/>
            <a:ext cx="769697" cy="68277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360">
            <a:solidFill>
              <a:srgbClr val="000000"/>
            </a:solidFill>
            <a:rou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Como interromper um teste e porquê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4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4"/>
          <p:cNvSpPr/>
          <p:nvPr/>
        </p:nvSpPr>
        <p:spPr>
          <a:xfrm>
            <a:off x="162052" y="1446013"/>
            <a:ext cx="10236955" cy="1061702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Visualizar, gerar e gerir relatórios de teste</a:t>
            </a:r>
            <a:endParaRPr lang="pt-PT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4796" indent="0">
              <a:buNone/>
            </a:pPr>
            <a:r>
              <a:rPr lang="en-US" dirty="0">
                <a:solidFill>
                  <a:srgbClr val="474B78"/>
                </a:solidFill>
              </a:rPr>
              <a:t>Consulte o Módulo 7 sobre a interpretação de resultados para obter informações sobre os tópicos seguintes:</a:t>
            </a:r>
          </a:p>
          <a:p>
            <a:r>
              <a:rPr dirty="0" smtClean="0"/>
              <a:t> Visualizar os resultados do teste</a:t>
            </a:r>
          </a:p>
          <a:p>
            <a:r>
              <a:rPr dirty="0" smtClean="0"/>
              <a:t> Editar as informações associadas ao teste </a:t>
            </a:r>
          </a:p>
          <a:p>
            <a:r>
              <a:rPr dirty="0" smtClean="0"/>
              <a:t> Gerar um relatório de </a:t>
            </a:r>
            <a:r>
              <a:rPr dirty="0" err="1" smtClean="0"/>
              <a:t>resultados</a:t>
            </a:r>
            <a:r>
              <a:rPr dirty="0" smtClean="0"/>
              <a:t> (</a:t>
            </a:r>
            <a:r>
              <a:rPr lang="it-IT" dirty="0" err="1" smtClean="0"/>
              <a:t>amostra</a:t>
            </a:r>
            <a:r>
              <a:rPr lang="it-IT" dirty="0" smtClean="0"/>
              <a:t> e </a:t>
            </a:r>
            <a:r>
              <a:rPr lang="it-IT" dirty="0" err="1" smtClean="0"/>
              <a:t>paciente</a:t>
            </a:r>
            <a:r>
              <a:rPr dirty="0" smtClean="0"/>
              <a:t>)</a:t>
            </a:r>
          </a:p>
          <a:p>
            <a:r>
              <a:rPr dirty="0" smtClean="0"/>
              <a:t> Como imprimir automaticamente o relatório de teste </a:t>
            </a:r>
          </a:p>
          <a:p>
            <a:r>
              <a:rPr dirty="0" smtClean="0"/>
              <a:t> Diferença entre arquivo/cópia de segurança:</a:t>
            </a:r>
            <a:r>
              <a:rPr dirty="0"/>
              <a:t/>
            </a:r>
            <a:br>
              <a:rPr dirty="0"/>
            </a:br>
            <a:r>
              <a:rPr dirty="0" smtClean="0"/>
              <a:t>como arquivar, obter, fazer uma cópia de segurança e restaurar dados de uma cópia de segurança</a:t>
            </a:r>
          </a:p>
          <a:p>
            <a:r>
              <a:rPr dirty="0" smtClean="0"/>
              <a:t> Como copiar/colar dados em Excel</a:t>
            </a:r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611900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Resumo</a:t>
            </a:r>
            <a:endParaRPr lang="pt-PT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9619774" cy="5455016"/>
          </a:xfrm>
        </p:spPr>
        <p:txBody>
          <a:bodyPr/>
          <a:lstStyle/>
          <a:p>
            <a:r>
              <a:rPr lang="en-US" sz="2200" dirty="0"/>
              <a:t>O </a:t>
            </a:r>
            <a:r>
              <a:rPr lang="en-US" sz="2200" dirty="0" err="1" smtClean="0"/>
              <a:t>teste</a:t>
            </a:r>
            <a:r>
              <a:rPr lang="en-US" sz="2200" dirty="0" smtClean="0"/>
              <a:t> </a:t>
            </a:r>
            <a:r>
              <a:rPr lang="en-US" sz="2200" dirty="0"/>
              <a:t>Xpert MTB/RIF é um sistema integrado com base em micro-fluidos composto por um instrumento GeneXpert, cartuchos de teste do Xpert MTB/RIF, um protocolo automático (amplificação de ADN e detecção de fluorescência simultâneas) com controlos integrados (SPC e PCC)</a:t>
            </a:r>
          </a:p>
          <a:p>
            <a:r>
              <a:rPr lang="en-US" sz="2200" dirty="0"/>
              <a:t>Os protocolos sobre a preparação de amostras devem ser seguidos no caso de expectoração directa (2:1) ou sedimento de expectoração processado (3:1</a:t>
            </a:r>
            <a:r>
              <a:rPr lang="en-US" sz="2200" dirty="0" smtClean="0"/>
              <a:t>), e </a:t>
            </a:r>
            <a:r>
              <a:rPr lang="en-US" sz="2200" dirty="0" err="1" smtClean="0"/>
              <a:t>amostras</a:t>
            </a:r>
            <a:r>
              <a:rPr lang="en-US" sz="2200" dirty="0" smtClean="0"/>
              <a:t> </a:t>
            </a:r>
            <a:r>
              <a:rPr lang="en-US" sz="2200" dirty="0" err="1" smtClean="0"/>
              <a:t>extrapulmonares</a:t>
            </a:r>
            <a:r>
              <a:rPr lang="en-US" sz="2200" dirty="0" smtClean="0"/>
              <a:t> - </a:t>
            </a:r>
            <a:r>
              <a:rPr lang="en-US" sz="2200" dirty="0"/>
              <a:t>ajuste os requisitos de </a:t>
            </a:r>
            <a:r>
              <a:rPr lang="en-US" sz="2200" dirty="0" err="1"/>
              <a:t>biossegurança</a:t>
            </a:r>
            <a:r>
              <a:rPr lang="en-US" sz="2200" dirty="0"/>
              <a:t> </a:t>
            </a:r>
            <a:r>
              <a:rPr lang="en-US" sz="2200" dirty="0" smtClean="0"/>
              <a:t>de </a:t>
            </a:r>
            <a:r>
              <a:rPr lang="en-US" sz="2200" dirty="0"/>
              <a:t>forma apropriada</a:t>
            </a:r>
          </a:p>
          <a:p>
            <a:r>
              <a:rPr lang="en-US" sz="2200" dirty="0"/>
              <a:t>Verifique a integridade do cartucho antes de o utilizar, rotule devidamente e inocule com uma quantidade suficiente (2-4 ml) de solução final</a:t>
            </a:r>
          </a:p>
          <a:p>
            <a:r>
              <a:rPr lang="en-US" sz="2200" dirty="0"/>
              <a:t>Após colocar um cartucho no GeneXpert, o software que o acompanha permite a monitorização do progresso do teste</a:t>
            </a:r>
          </a:p>
          <a:p>
            <a:endParaRPr lang="pt-PT" sz="2200" dirty="0"/>
          </a:p>
          <a:p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26499072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9"/>
          <p:cNvPicPr/>
          <p:nvPr/>
        </p:nvPicPr>
        <p:blipFill rotWithShape="1">
          <a:blip r:embed="rId3" cstate="print"/>
          <a:srcRect l="805" t="18653" b="9856"/>
          <a:stretch/>
        </p:blipFill>
        <p:spPr>
          <a:xfrm>
            <a:off x="1085504" y="1446373"/>
            <a:ext cx="9083351" cy="4689630"/>
          </a:xfrm>
          <a:prstGeom prst="rect">
            <a:avLst/>
          </a:prstGeom>
          <a:ln>
            <a:noFill/>
          </a:ln>
        </p:spPr>
      </p:pic>
      <p:sp>
        <p:nvSpPr>
          <p:cNvPr id="226" name="CustomShape 2"/>
          <p:cNvSpPr/>
          <p:nvPr/>
        </p:nvSpPr>
        <p:spPr>
          <a:xfrm>
            <a:off x="1672535" y="2914653"/>
            <a:ext cx="703846" cy="297392"/>
          </a:xfrm>
          <a:prstGeom prst="rect">
            <a:avLst/>
          </a:prstGeom>
          <a:noFill/>
          <a:ln w="9360">
            <a:noFill/>
          </a:ln>
        </p:spPr>
        <p:txBody>
          <a:bodyPr wrap="none" lIns="104264" tIns="52132" rIns="104264" bIns="52132"/>
          <a:lstStyle/>
          <a:p>
            <a:pPr>
              <a:lnSpc>
                <a:spcPct val="75000"/>
              </a:lnSpc>
            </a:pPr>
            <a:r>
              <a:rPr lang="en-GB" sz="1700" b="1">
                <a:solidFill>
                  <a:srgbClr val="002060"/>
                </a:solidFill>
                <a:latin typeface="Calibri"/>
              </a:rPr>
              <a:t>GX-I</a:t>
            </a:r>
            <a:endParaRPr lang="pt-PT"/>
          </a:p>
        </p:txBody>
      </p:sp>
      <p:sp>
        <p:nvSpPr>
          <p:cNvPr id="227" name="CustomShape 3"/>
          <p:cNvSpPr/>
          <p:nvPr/>
        </p:nvSpPr>
        <p:spPr>
          <a:xfrm>
            <a:off x="4498716" y="2485087"/>
            <a:ext cx="1019066" cy="297392"/>
          </a:xfrm>
          <a:prstGeom prst="rect">
            <a:avLst/>
          </a:prstGeom>
          <a:noFill/>
          <a:ln w="9360">
            <a:noFill/>
          </a:ln>
        </p:spPr>
        <p:txBody>
          <a:bodyPr wrap="none" lIns="104264" tIns="52132" rIns="104264" bIns="52132"/>
          <a:lstStyle/>
          <a:p>
            <a:pPr>
              <a:lnSpc>
                <a:spcPct val="75000"/>
              </a:lnSpc>
            </a:pPr>
            <a:r>
              <a:rPr lang="en-GB" sz="1700" b="1">
                <a:solidFill>
                  <a:srgbClr val="002060"/>
                </a:solidFill>
                <a:latin typeface="Calibri"/>
              </a:rPr>
              <a:t>GX-XVI</a:t>
            </a:r>
            <a:endParaRPr lang="pt-PT"/>
          </a:p>
        </p:txBody>
      </p:sp>
      <p:sp>
        <p:nvSpPr>
          <p:cNvPr id="228" name="CustomShape 4"/>
          <p:cNvSpPr/>
          <p:nvPr/>
        </p:nvSpPr>
        <p:spPr>
          <a:xfrm>
            <a:off x="5685827" y="1576750"/>
            <a:ext cx="1425685" cy="878526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/>
          <a:lstStyle/>
          <a:p>
            <a:pPr algn="r">
              <a:lnSpc>
                <a:spcPct val="75000"/>
              </a:lnSpc>
            </a:pPr>
            <a:r>
              <a:rPr lang="en-GB" sz="1700" b="1">
                <a:solidFill>
                  <a:srgbClr val="002060"/>
                </a:solidFill>
                <a:latin typeface="Calibri"/>
              </a:rPr>
              <a:t>GeneXpert </a:t>
            </a:r>
            <a:endParaRPr lang="pt-PT"/>
          </a:p>
          <a:p>
            <a:pPr algn="r">
              <a:lnSpc>
                <a:spcPct val="75000"/>
              </a:lnSpc>
            </a:pPr>
            <a:r>
              <a:rPr lang="en-GB" sz="1700" b="1">
                <a:solidFill>
                  <a:srgbClr val="002060"/>
                </a:solidFill>
                <a:latin typeface="Calibri"/>
              </a:rPr>
              <a:t>Infinity-48</a:t>
            </a:r>
            <a:endParaRPr lang="pt-PT"/>
          </a:p>
        </p:txBody>
      </p:sp>
      <p:sp>
        <p:nvSpPr>
          <p:cNvPr id="229" name="CustomShape 5"/>
          <p:cNvSpPr/>
          <p:nvPr/>
        </p:nvSpPr>
        <p:spPr>
          <a:xfrm>
            <a:off x="352643" y="2610796"/>
            <a:ext cx="1507368" cy="491343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75000"/>
              </a:lnSpc>
            </a:pPr>
            <a:r>
              <a:rPr lang="en-GB" sz="1700" b="1">
                <a:solidFill>
                  <a:srgbClr val="002060"/>
                </a:solidFill>
                <a:latin typeface="Calibri"/>
              </a:rPr>
              <a:t>Módulo do GeneXpert®</a:t>
            </a:r>
            <a:endParaRPr lang="pt-PT"/>
          </a:p>
        </p:txBody>
      </p:sp>
      <p:sp>
        <p:nvSpPr>
          <p:cNvPr id="230" name="CustomShape 6"/>
          <p:cNvSpPr/>
          <p:nvPr/>
        </p:nvSpPr>
        <p:spPr>
          <a:xfrm>
            <a:off x="10614551" y="232382"/>
            <a:ext cx="72688" cy="6323522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231" name="CustomShape 7"/>
          <p:cNvSpPr/>
          <p:nvPr/>
        </p:nvSpPr>
        <p:spPr>
          <a:xfrm>
            <a:off x="2305133" y="2914653"/>
            <a:ext cx="784451" cy="297392"/>
          </a:xfrm>
          <a:prstGeom prst="rect">
            <a:avLst/>
          </a:prstGeom>
          <a:noFill/>
          <a:ln w="9360">
            <a:noFill/>
          </a:ln>
        </p:spPr>
        <p:txBody>
          <a:bodyPr wrap="none" lIns="104264" tIns="52132" rIns="104264" bIns="52132"/>
          <a:lstStyle/>
          <a:p>
            <a:pPr>
              <a:lnSpc>
                <a:spcPct val="75000"/>
              </a:lnSpc>
            </a:pPr>
            <a:r>
              <a:rPr lang="en-GB" sz="1700" b="1">
                <a:solidFill>
                  <a:srgbClr val="002060"/>
                </a:solidFill>
                <a:latin typeface="Calibri"/>
              </a:rPr>
              <a:t>GX-II</a:t>
            </a:r>
            <a:endParaRPr lang="pt-PT"/>
          </a:p>
        </p:txBody>
      </p:sp>
      <p:sp>
        <p:nvSpPr>
          <p:cNvPr id="232" name="CustomShape 8"/>
          <p:cNvSpPr/>
          <p:nvPr/>
        </p:nvSpPr>
        <p:spPr>
          <a:xfrm>
            <a:off x="3187460" y="2914653"/>
            <a:ext cx="871532" cy="297392"/>
          </a:xfrm>
          <a:prstGeom prst="rect">
            <a:avLst/>
          </a:prstGeom>
          <a:noFill/>
          <a:ln w="9360">
            <a:noFill/>
          </a:ln>
        </p:spPr>
        <p:txBody>
          <a:bodyPr wrap="none" lIns="104264" tIns="52132" rIns="104264" bIns="52132"/>
          <a:lstStyle/>
          <a:p>
            <a:pPr>
              <a:lnSpc>
                <a:spcPct val="75000"/>
              </a:lnSpc>
            </a:pPr>
            <a:r>
              <a:rPr lang="en-GB" sz="1700" b="1">
                <a:solidFill>
                  <a:srgbClr val="002060"/>
                </a:solidFill>
                <a:latin typeface="Calibri"/>
              </a:rPr>
              <a:t>GX-IV</a:t>
            </a:r>
            <a:endParaRPr lang="pt-PT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Plataforma do GeneXpert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807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4"/>
          <p:cNvSpPr/>
          <p:nvPr/>
        </p:nvSpPr>
        <p:spPr>
          <a:xfrm>
            <a:off x="4231818" y="576753"/>
            <a:ext cx="752461" cy="530851"/>
          </a:xfrm>
          <a:prstGeom prst="actionButtonSound">
            <a:avLst/>
          </a:prstGeom>
          <a:solidFill>
            <a:srgbClr val="FBDF53"/>
          </a:solidFill>
          <a:ln w="9360">
            <a:solidFill>
              <a:srgbClr val="000000"/>
            </a:solidFill>
            <a:miter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0066"/>
                </a:solidFill>
                <a:latin typeface="Arial"/>
              </a:rPr>
              <a:t>Questões</a:t>
            </a:r>
            <a:endParaRPr lang="pt-PT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1" y="1629252"/>
            <a:ext cx="9706431" cy="4439703"/>
          </a:xfrm>
        </p:spPr>
        <p:txBody>
          <a:bodyPr/>
          <a:lstStyle/>
          <a:p>
            <a:r>
              <a:rPr dirty="0" smtClean="0"/>
              <a:t>Enumere e descreva os diferentes componentes da tecnologia GeneXpert</a:t>
            </a:r>
          </a:p>
          <a:p>
            <a:r>
              <a:rPr dirty="0" smtClean="0"/>
              <a:t>Enumere e descreva os diferentes controlos e o seu mecanismo</a:t>
            </a:r>
          </a:p>
          <a:p>
            <a:r>
              <a:rPr dirty="0" smtClean="0"/>
              <a:t>Descreva o procedimento de preparação de </a:t>
            </a:r>
            <a:r>
              <a:rPr dirty="0" err="1" smtClean="0"/>
              <a:t>amostras</a:t>
            </a:r>
            <a:r>
              <a:rPr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dirty="0" smtClean="0"/>
              <a:t>(de acordo com a amostra examinada) e as etapas subsequentes necessárias para criar e executar um teste</a:t>
            </a:r>
          </a:p>
          <a:p>
            <a:r>
              <a:rPr dirty="0" smtClean="0"/>
              <a:t>Como monitoriza o estado do teste?</a:t>
            </a:r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querer</a:t>
            </a:r>
            <a:r>
              <a:rPr lang="en-US" dirty="0" smtClean="0"/>
              <a:t> </a:t>
            </a:r>
            <a:r>
              <a:rPr lang="en-US" dirty="0" err="1" smtClean="0"/>
              <a:t>interromper</a:t>
            </a:r>
            <a:r>
              <a:rPr lang="en-US" dirty="0" smtClean="0"/>
              <a:t> um </a:t>
            </a:r>
            <a:r>
              <a:rPr lang="en-US" dirty="0" err="1" smtClean="0"/>
              <a:t>teste</a:t>
            </a:r>
            <a:r>
              <a:rPr lang="en-US" dirty="0" smtClean="0"/>
              <a:t>? </a:t>
            </a:r>
            <a:r>
              <a:rPr dirty="0" smtClean="0"/>
              <a:t>Como o faria?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996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96700" y="1512253"/>
            <a:ext cx="10491937" cy="310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163" tIns="52081" rIns="104163" bIns="52081">
            <a:spAutoFit/>
          </a:bodyPr>
          <a:lstStyle/>
          <a:p>
            <a:pPr eaLnBrk="0" hangingPunct="0"/>
            <a:r>
              <a:rPr lang="en-US" b="1" dirty="0" err="1" smtClean="0">
                <a:ea typeface="Calibri" pitchFamily="34" charset="0"/>
                <a:cs typeface="Calibri" pitchFamily="34" charset="0"/>
              </a:rPr>
              <a:t>Agradecimentos</a:t>
            </a:r>
            <a:endParaRPr lang="en-US" b="1" dirty="0"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n-US" dirty="0">
              <a:ea typeface="Calibri" pitchFamily="34" charset="0"/>
              <a:cs typeface="Calibri" pitchFamily="34" charset="0"/>
            </a:endParaRP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Pacote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Treinamento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Xpert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MTB/RIF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foi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um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consórcio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parceiros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do GLI,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incluíndo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FIND, KNCV, US CDC, USAID, TB CARE I 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e </a:t>
            </a:r>
            <a:r>
              <a:rPr lang="en-US" dirty="0">
                <a:ea typeface="Calibri" pitchFamily="34" charset="0"/>
                <a:cs typeface="Calibri" pitchFamily="34" charset="0"/>
              </a:rPr>
              <a:t>WHO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, com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financiamento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da USAID. </a:t>
            </a:r>
          </a:p>
          <a:p>
            <a:pPr eaLnBrk="0" hangingPunct="0">
              <a:spcAft>
                <a:spcPts val="598"/>
              </a:spcAft>
            </a:pPr>
            <a:r>
              <a:rPr lang="en-US" dirty="0" smtClean="0">
                <a:ea typeface="Calibri" pitchFamily="34" charset="0"/>
                <a:cs typeface="Calibri" pitchFamily="34" charset="0"/>
              </a:rPr>
              <a:t>Os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módulos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se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baseiam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em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materiais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originalmente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desenvolvidos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ea typeface="Calibri" pitchFamily="34" charset="0"/>
                <a:cs typeface="Calibri" pitchFamily="34" charset="0"/>
              </a:rPr>
              <a:t>por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FIND</a:t>
            </a:r>
            <a:r>
              <a:rPr lang="en-US" dirty="0">
                <a:ea typeface="Calibri" pitchFamily="34" charset="0"/>
                <a:cs typeface="Calibri" pitchFamily="34" charset="0"/>
              </a:rPr>
              <a:t>, KNCV e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en-US" dirty="0">
                <a:ea typeface="Calibri" pitchFamily="34" charset="0"/>
                <a:cs typeface="Calibri" pitchFamily="34" charset="0"/>
              </a:rPr>
              <a:t>Cepheid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.</a:t>
            </a:r>
          </a:p>
          <a:p>
            <a:pPr eaLnBrk="0" hangingPunct="0">
              <a:spcAft>
                <a:spcPts val="598"/>
              </a:spcAft>
            </a:pPr>
            <a:r>
              <a:rPr lang="en-GB" dirty="0"/>
              <a:t>A </a:t>
            </a:r>
            <a:r>
              <a:rPr lang="en-GB" dirty="0" err="1"/>
              <a:t>tradução</a:t>
            </a:r>
            <a:r>
              <a:rPr lang="en-GB" dirty="0"/>
              <a:t> </a:t>
            </a:r>
            <a:r>
              <a:rPr lang="en-GB" dirty="0" err="1"/>
              <a:t>desse</a:t>
            </a:r>
            <a:r>
              <a:rPr lang="en-GB" dirty="0"/>
              <a:t> material </a:t>
            </a:r>
            <a:r>
              <a:rPr lang="en-GB" dirty="0" err="1"/>
              <a:t>foi</a:t>
            </a:r>
            <a:r>
              <a:rPr lang="en-GB" dirty="0"/>
              <a:t> </a:t>
            </a:r>
            <a:r>
              <a:rPr lang="en-GB" dirty="0" err="1"/>
              <a:t>possível</a:t>
            </a:r>
            <a:r>
              <a:rPr lang="en-GB" dirty="0"/>
              <a:t> </a:t>
            </a:r>
            <a:r>
              <a:rPr lang="en-GB" dirty="0" err="1"/>
              <a:t>graças</a:t>
            </a:r>
            <a:r>
              <a:rPr lang="en-GB" dirty="0"/>
              <a:t> à Foundation for Innovative New Diagnostics, com o </a:t>
            </a:r>
            <a:r>
              <a:rPr lang="en-GB" dirty="0" err="1"/>
              <a:t>apoio</a:t>
            </a:r>
            <a:r>
              <a:rPr lang="en-GB" dirty="0"/>
              <a:t> </a:t>
            </a:r>
            <a:r>
              <a:rPr lang="en-GB" dirty="0" err="1"/>
              <a:t>financeiro</a:t>
            </a:r>
            <a:r>
              <a:rPr lang="en-GB" dirty="0"/>
              <a:t> do Plano de </a:t>
            </a:r>
            <a:r>
              <a:rPr lang="en-GB" dirty="0" err="1"/>
              <a:t>Emergência</a:t>
            </a:r>
            <a:r>
              <a:rPr lang="en-GB" dirty="0"/>
              <a:t> do </a:t>
            </a:r>
            <a:r>
              <a:rPr lang="en-GB" dirty="0" err="1"/>
              <a:t>Presidente</a:t>
            </a:r>
            <a:r>
              <a:rPr lang="en-GB" dirty="0"/>
              <a:t> para </a:t>
            </a:r>
            <a:r>
              <a:rPr lang="en-GB" dirty="0" err="1"/>
              <a:t>Auxílio</a:t>
            </a:r>
            <a:r>
              <a:rPr lang="en-GB" dirty="0"/>
              <a:t> a AIDS (PEPFAR) </a:t>
            </a:r>
            <a:r>
              <a:rPr lang="en-GB" dirty="0" err="1"/>
              <a:t>através</a:t>
            </a:r>
            <a:r>
              <a:rPr lang="en-GB" dirty="0"/>
              <a:t> do Centro de </a:t>
            </a:r>
            <a:r>
              <a:rPr lang="en-GB" dirty="0" err="1"/>
              <a:t>Controle</a:t>
            </a:r>
            <a:r>
              <a:rPr lang="en-GB" dirty="0"/>
              <a:t> e </a:t>
            </a:r>
            <a:r>
              <a:rPr lang="en-GB" dirty="0" err="1"/>
              <a:t>Prevenção</a:t>
            </a:r>
            <a:r>
              <a:rPr lang="en-GB" dirty="0"/>
              <a:t> de </a:t>
            </a:r>
            <a:r>
              <a:rPr lang="en-GB" dirty="0" err="1"/>
              <a:t>Doenças</a:t>
            </a:r>
            <a:r>
              <a:rPr lang="en-GB" dirty="0"/>
              <a:t> (CDC) sob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termos</a:t>
            </a:r>
            <a:r>
              <a:rPr lang="en-GB" dirty="0"/>
              <a:t> do </a:t>
            </a:r>
            <a:r>
              <a:rPr lang="en-GB" dirty="0" err="1"/>
              <a:t>Acordo</a:t>
            </a:r>
            <a:r>
              <a:rPr lang="en-GB" dirty="0"/>
              <a:t> </a:t>
            </a:r>
            <a:r>
              <a:rPr lang="en-GB" dirty="0" err="1"/>
              <a:t>Cooperativo</a:t>
            </a:r>
            <a:r>
              <a:rPr lang="en-GB" dirty="0"/>
              <a:t> </a:t>
            </a:r>
            <a:r>
              <a:rPr lang="en-GB" dirty="0" err="1"/>
              <a:t>Número</a:t>
            </a:r>
            <a:r>
              <a:rPr lang="en-GB" dirty="0"/>
              <a:t> U2GPS002746.  </a:t>
            </a:r>
          </a:p>
          <a:p>
            <a:pPr eaLnBrk="0" hangingPunct="0">
              <a:spcAft>
                <a:spcPts val="598"/>
              </a:spcAft>
            </a:pPr>
            <a:endParaRPr lang="en-US" dirty="0"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2259" y="316072"/>
            <a:ext cx="1870512" cy="137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2" descr="http://kncv.or.id/images/logo_tb_care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5653" y="4396958"/>
            <a:ext cx="1905770" cy="59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4" descr="data:image/jpeg;base64,/9j/4AAQSkZJRgABAQAAAQABAAD/2wCEAAkGBhQSBRUUEhQWFBUVGSAYGBgYGSAcHxsgGh8cGyIcJCUhIicgHiMlIiMgIi8gJCcpLCwsHSIxNTAqNScrLCkBCQoKDgwOGg8PGjQlHyUpLSw0LSwpNCkqLyouLyoyMjQsLC8sLCw0KzQrMCksNSwsLCk0LSwwLDQsKi0sLCwsKf/AABEIAF0AewMBIgACEQEDEQH/xAAcAAACAwEBAQEAAAAAAAAAAAAGBwMEBQgCAQD/xABIEAACAQEGAwUCCQkGBgMAAAABAgMRAAQFEiExBkFRBxMiMmFxgSMzQmJzgpGhsRQVJDVDUnKywiU2U6LB8Bc3VJKT0RYmJ//EABkBAAIDAQAAAAAAAAAAAAAAAAIEAAEDBf/EAC8RAAEDAgMFBwUBAQAAAAAAAAEAAhEDBBIhMRNBUWHwFCJxgaHR4QUyM7HBkVL/2gAMAwEAAhEDEQA/ANvtF7Qb3c+LDDAyBAitRkBNTWutsSXtWv4wSN88eZ3kB+DGyCOn3sbVu2L/AJgH6JP6rDN+NMAuw69632vT+m3do0KZpsJaM/YrmvqOxOzRfH2rX/8AMbyF48wkRF+DHNXZvwW37Du1a/ssrM8dI4mf4sb1Cr/mI+y3zAuzK9XrhuMGkCmR5CZAcxBVFUhRrsGOtLax7NrnBh7xS4iiNKyqSci07vxFaFupUmp5DrbNxthIgTO4IgKpzlD47XcRLUDxknQDuhubW8X7V79Hirxo8ZCHIT3Y1ZQAx9matLWL52Ym5xfliXhJ4oQZaZaElQStKEqRmpXXaw5wVwS2JTygSiMxhSSyls2ct6jpX320AtiC8AQOSE7Ud2cyty89qt/TCYiXj7yUl/ixpGPCunVmDH2AdbfMK7U7/JfwHkjEagvIwiGiLqfefKPVhbXxjseZ7+XN7ijXREVkOiqAqr5hU0GvrW34djUowVkjvMZaRgWYowBVdVUUJ0zeI9aL0tjjtcO6Ty60R4a0/KHn7YcQMhIaIAk0Hdg0HSvOnW3u7dq2JyXpURo2ZjlUd2Nz/vflbN4g7OL7dIS7xiSMbvEcwHqR5gPWlLZq/o+E1/bTr4eqRHQn0Mmw+ZU/KFmhToOEsAKxxVAe8SinEe12+LfMsUkbKoC5+7HjI3cdFJ2HQDraG7dq+JyXlUQxszGigRjUn32BrGuAcEXqS6lIEpI4yyyvosSn9kDuXYefLXKKLuWtH0qFNuYHmra+o85Eq3iXa3fFmCRSRPkFHk7sUdq6lfmjYHnSvMAVP+L+Ifvxf+MW2JOyKCCEG94gkRPKiqPdmap+y0kHY3FKge731Zo660A1pyDKxAOw1Gla0tgH2gGnnCPDWJ19VRuPajfzdzNNJGsKGmkYzSNv3aV59W2UanWgLouU+e4I5FCyhqe0A25ix6dzf2Rwq91mjVF8qBSRReuupY6sdTbpjCf1NF9Gv8oste0msDSBE8FtbvLiQUke2L/mAfok/qsU9mfBiS4fd73MAwSMiJDsG7xyXPWlQB7z0sK9sh/+/N9En9VnRw3cBDw1BGuyRqPfQVPvNTbSvULbdgG9DTaDVcSgrte4xe73RLtAxSSUFnYHVU2oOhY116A9bKfE/Dhl2j+YZW9srE/yqtt7tUlMnaPKo1ICRqPqjT7TbA4hcHHpAuoQiJfZEBGPtp99m7WmGMbHj1/qwrOLnH/Fo4bjT3bg2SMElL2WTISaKqDVwORLMB65DY17Cru2e9PTwnIoPqMxI9wI+2y6x8Zb8sI17hBFp+95n/zlh7rNTsl8GJXiAfsI41b1kYu0h+2i/UFs7qBRJG/P1Hwio/kHJX+1y5LJg8HefFRymSQ/NVG0Hqxoo9Wsn4eJ7zHizTxStE7GtFJyjouXYqBQAEbCzW7cJSOFoQCQGmFR1orEffrZM3a7NJelRBmZyFUdSf8Ae9pZNBpS7mpcOOPJdDcBcWjEOHs7ACVDklUbVpUEejDX7Rysue2DhEQYkt6j8kxyuP3XA0p0BA25EettXsiv6jiGa7RGsSRBsw/aOGAaT2GtFH7qjqbGHaTBG3A8xlUuseWTKDSpVhQV5A7EjWlaWTadhcd3Q7uRTBG0pZpZdmPB4nxdZZRoozovpWgkPvBC9SGOy6tLi/HFw7hF5EUVHgiXlmbb3DVj1obY3ZApfhuSd6F5pjWgoAqAIqgclXUAchar2yxq2H3fvXyRK7M9KZmIFFRQd2NTqdFFSehlQ7W4wv0lRgwUpalSiNeJ3vN6kYpXxufM7b92lef3INTyB9XfiieLGEmhbuu70RFrkVa1yEfKB5k6k672pYhiBllGgREGWONfKi9B1J3LHVjqbVbdkMBHeHkkC6NFLiN672+ySEU7xmenTMSaW6gwn9TRfRr/ACi3MVzw5pc1KKqiryNoqDqT+CipJ0ANunsMA/NMVDUZFodq6DW3M+oxDQOtE3aTmUj+2T+/rfQp/VZ24HPnwGFts0SN9qg2SXbL/f1voU/qsZ8BcZgcQTXGU0yse5Y7UVQGQ9KUJHtI6WGuwuoMI3D2V03BtVwO8oZ46uWTtfMjDwhFvHuiQn+ZKWDMBUHGA76rEDM/r3YzU+s1B77O/tG4Wa84M0kC5rwsZjArTMjMrMvt009p62ShhMGASZwUeVxFRhQhY6O+h18xjH22ZtaofTjfkFlWZhf6r5gzE4g14k8QhBmavynJ8A98hB9gNmB2FuTiF7JNSRGSTzJLkmwjd+G7w/DAEUTMCDeZWpQBVBEa1O5pnfKNfELHnYzd1iMyU+FKRySH90PmyJ7l8R9X9LVdPaaTo5D1V0WkPCm7cv7tQfTf0NZWp+j4Tm/bTrReqRHQt6GTYfMqflCzh7Wrmr4FC0gLRxy52Ubv4WAQU18RoCeQqbKq58LX6/YmWWB6udXZSiL6VOwA0AFdALDZubsoccldcHHkivsMuhON3iSnhWNU97NX8FsZ9rV9EfZ7MDvIVjHvYH8AbaHCXDceG8N5Cwrq8sh0BNNTrsoGgryFljx5xKuI4lUMUuN2NM4GsrnkgO7EaCugFWOmllgdvcYxoD+vda/jpYTqi/sUvYbgxk5xzMP+4Kw/G1Ht0uhOD3aTkkjKfrrp/LYR4M4/N14kBcZLqw7sxrUiMVqGHNmBqWbdqn0FnFxBhEeI8KtGGBWVQUcagEaqw6iv3VtKoNG4FRwyJlRhFSlhGq5ptfueGD8mEszGOHlTzyEckB39XPhX1OltC/4AbhL+mJmk1yRa5DQ0zuw3Xoimp+VlG9CC73i+4pRFeaQ0FFGgA2GnhRR00At18eISDlxSOGDB14KHEsTMkIRVEcSVKRrsD+8Tu7Hm516UGlum8J/U0X0a/wAotzBilweC+yRSjK8ZKsPUfiPW3T+FfqeL6Nf5Rbm/UAMLI5/xN2sy6Uk+1xM3aPTrHGPtJFsWd/7YxCToJAPryhPwJsSdpMebteiHXuB/nsJSS/2LeX/xJ1X7DLKfwWzVL8bfAftYv+8+JRJhXaTe7ngENWE+cuaS1JCKVRQCDXcPvWxNJ2oZ8dSCS5xswALszVEfhDvup0QV94sv2uwPEkMT+S7xIZPYi98495JX32qi8EYTNO/xl5Yxg+lRJK33qnvNgdb03GYz99PREKjhlKM37VrxeHbKiQXeJc75dXYVosdTopckLoKgE66WH+EONbzdsZkMSJNLemUENXepOlCKDX2AD0tk4j8DhyQfKNJZv4iPAn1VNf4nPS32P9HwnN+2nUhfmRHQt6GTVR83MflC2go0w0gDXr5QGo4mSdEdYh21zrfisUUDqtFzePxHYldfKTtzIp1t6xbtgvUSiPu4O+HxmjEITsnm1YfK5AmnI2BboPya6LMfjnFYV/cG3fH15IPa3Ja1sPw/OrSSMUhQ+N9ySdQi18zt05ak6Cwi2o6xkPUotrU4ravvEN6v6M98nZbuhGYKAoJ3CKo0ZzyrWg1Om+HiOImWQAAJGgpHGNkH+rHdmOpPuA/YhiBldQFCRoKRxjUKDvr8pjuzHUn0AA/XDDWlqahI088jeVa/eWPJRUn77MNaGCSI6/fXjkXF2Shut1eS8hI1LM2wH3noAOZOg52JcK4vlw6Du7tL3pJq9atCPmoNK15yaV5DmcW9Ykoupiu4KRnzsfPL/FTZekY065jragiFpAFBJJoABUk9AOdrczaDvjLgqBw/bqmUnba7QUmucUnsc0+xgfxtJH2rXmW7st1usF3VfPIx8CV5k0Va9BqTyBsCfkEcBreDnk/wEbUfSONE/gWrdctqt+xJ5QA1FRfJGgyovsHX5xqTzJsv2akftb7LXbPGpWjiePfpryqxnvDateJF2NKfBpstNgzajkFt0XhbE4TESakopJ+qLcrv5D7LdT4T+povo1/lFlPqDA0Njn/FvauJJSj4+X/9mi9BGf8AtzN/pYRuF17zDrpGdpp3Zv4R3aV9wD2dOOw3I8SjvLq094yAkxxlyiGqAsQQAD4h10NvEeC4YMaW7rCnfRggKEfwhwSddgCCefOwsusLQIOQ9/dW6jJJnekwZy9zvMwBL3mXukHOjN3jAe7u1+tad4lGLUYBoLigB6O4O315Sfqg9LNvD7jhLuBDHGxgzuAqOShVgrEDetctOZoKVtD+QYP+ZA/coIXkABMcgDOAaaUqaDNrtvbTtY/5PXwh2PMJN3GLvb3JPeKsiHPKdi7MTSMermvsUMeVpYj3kr3u8jMuaipsJHAFIx0RBTNTZaLuRZyXrCMJjSOKSGNRJSRVKOPORGGPQk0XXatpoeHsLmxAwCCN3gGUrlaia1Ir5dzXfnazejXCfhULc8R8pIQwNeL0807lUBrJJTmdkQbFiBRVGgAqaAWgxHEDKygLkjTSOMGoUHck/KY7s3M9AAB0Bf8Ag7Do8KrLd4xFCGbY0UbsaA+mvPS2S+C4MLkshu8eVyQvwUhLZRUkKBmIA1JpS1tvmnPCVDbnSUm7rhqi6iW8EpGfIo88tP3a7L1kOnTMdLQ3/EWloKBI08ka+Va7nqWPNzUn7rPG/YVhLYmgliiaSYIVOVjUOcqajQAkUAto/wDDrD/+ki+w/wDu07c3VzSp2Y6ApAXPCWa7947CKHbvGHm9EUayH2aDmRaV8VEcZS6qYwRRpD8a46VGiL81PeTZyJcsMvONZHuhzEvGjuhCsYahlU5iNKHSg2NLfGwTBssJ7iL4cVjojnMKgV9NSN6b2nbAT3mnwVdn4EJEgWnudxklmyxozkb0Gw6k7AepIs9IOGcJfF2gW7RmVDRlCP4dAdT5diOfO0v5twpsGlHdxdzdmIkADBVI3JHyvRta8jYjfjc0qha8Ski9zgiQ96/fN/hwnw+xpCKe5A3tt0rhZ/smKgp4F06eEWDZsEwZbhHI13jCSkqnwb1YitRSleRsbwAC7qFFFAFBtQU0HpZG6rbWMj5pmjTwShziEXN8bRZopJZgoPwSyEqhbTOUI8OYGgauxNLSG83EcRSSZwJ0BLkM4+LXUaHIxVdwKkWv4hw3BNfRI6tnAC5ld0JANQrZSMwB1obeH4Vu5vTuUNXD18TUHeDK5ArRWYaFgAbLhzYiStIPJZtzxLDYYzeYmQAKEMih28LkyAHfmSddq002t6lbD2SK6sQKFXjQ94pBcMV10IJ8WhPW2ivC13F1lQR0WYqZACRmKgAHfQ6CtN+dpJuHoHxcTslZQQQ1TXwhlA9lGNRz9wteJvE9dFSDyWT+UYdK6vmVzD3aqxL1FXAQgnUgvpnFQdiTbV/NV3hvz3oqFfK2ZyWNF3bckAachytXXg27C6sgRgGyj4x6qI2zqqnNVFVtQq0FbXZcGjfB+4fM8ZFCGdiWFa0LE5j9u2lhJG4n4VgHeFTxDHbm+Dp3sq91egVWtQHFDUdRpXoeW9ql6mw+Z4oGK1orRgZ00lU0oy0pnWvhJ110tcfg+6m592YgUq5ykkgd6KNpXnv6HUW9LwrdxfkkynMgQL42p8ECEJWtCVBNCRztYLBoSpDuSy8fvdwuuJxGeOjqgMbKp8CRGgpQ6AF9huDsRbWbie7C+vGZQHjDFhQ6ZAGblQ0BBoOVrM+ERPiSzMgZ0UqpOtASCdNq1A13tVbhW7m+ySZPHKHV2qasJAoYb9AKdOW5tJYRnKkOGiyrjNhscv5ShCly9JGz0qVMjlc2gqoJJUCtKelvZgw97zHdqZjCAVj+EoooJBXkeR8Vr54RuxwsQshaNXVwrOxoU2proPTY613tP/8AH4vzu04DCR9GIcgN4cuorTa14m6yVWE8Ase7Yph3eSXuOQagPI6GQijVSrKNB5SNtMtdLerumHR3N8uWNXhDP50rGGIBOxrmJAPmNbaMHCV2S7yKkeUTRiKShPiVQVFdd6EjNubTXvh6CViXTNWMRHU+VWzDY6ENqGGtbTE2dSpB5LBlOFjDIVZlWPPIY/FIpDgEya1DBqE1Da62K7sym6qVNVIBB11FNN9dutsmTg66tc8jx5lIeuZmYsZaZmJJqWNB4jqKClLbEMIWAKNlAA9g0sLiDoT5omghf//Z"/>
          <p:cNvSpPr>
            <a:spLocks noChangeAspect="1" noChangeArrowheads="1"/>
          </p:cNvSpPr>
          <p:nvPr/>
        </p:nvSpPr>
        <p:spPr bwMode="auto">
          <a:xfrm>
            <a:off x="155876" y="-144939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4" name="AutoShape 8" descr="data:image/jpeg;base64,/9j/4AAQSkZJRgABAQAAAQABAAD/2wCEAAkGBxITERUUEhQUFRUWGCAXGBgWGRsgIBwcHRohHBsdIRonHygmHRoxJxwhITElJSksLi8uHB8zODMsOigtLiwBCgoKDg0OGxAQGjUkICYsLDgsLCwsNS8yNSw2Ly8tNDQsNTQ0LC8tLCwwNC0wOCwsNzA0MC8sLDQsOCwsLC80L//AABEIADwAuAMBIgACEQEDEQH/xAAaAAADAAMBAAAAAAAAAAAAAAAABAUCAwYB/8QAOBAAAgECBAQEBAQFBAMAAAAAAQIDABEEBRIhEzFBUSJhcaEGMoGRFCNC4VJisdHwQ3OiwRU0Y//EABkBAAMBAQEAAAAAAAAAAAAAAAABAgMEBf/EACcRAAICAQIFBAMBAAAAAAAAAAABAhEhAzESIkFR8BNhweGBobEy/9oADAMBAAIRAxEAPwCpRRV3KcoXUrS3bw6xGvNrk6R6bXJ5AEb7160pKKtnkRi5OkQqyjjZjZQSewBNVmhMhaVlDE/JEnVb2BsN9Hpuee3On8LlzNGXnlKR3sEht4rdBbmenXkal6iRa02yfnWTCERlCz6k1Nty5dhsN+vapFdjieEWiD8VbxIFkTbRdiNz06fY0pjsocX4lnAYqZALMm1wzHkVsbm/3qIauKZc9LNxOZorocHhA8bxS28O8co6A8r/APzPc8t72qNj8IY2APJlDA+R/cEfStFNN0ZSg0rF6Kcy3LzNr0kAopex626Ct2GyZ3w7TgjSt9t7m1rn/O1NyS3EoN7E2im58AVhjlJFpCQB12Nr+1KU07E01uFFO5NghNMsZJUNfceSk/8AVKSpZiOxI96LV0FOrMaKoZ5lwgkCBi11DXI73/tWAy5vw5nuLBtNutJSTSY3F20JUU7i8uaOKKQkESXsB0t3pKmmnsJprcKKKo4jLQuHilBJMjFdP360NpAk3sTqKr4DI2bEcGQ6Dp1G1j0vUehST2G4tbntFFFMkfyGBXxEatyJ/oLiruKkBjjBOgOqq1vmZUXxknouxAHUm9SfhoAykE6brs38LXBU/fb61VzEm4LqdRRzJY8iV8KA+SqT9fOufU/2dOniBKhlckMtlklPhPRI12PoNiPRT3qhDA2JAETmKJQbk7bD9Q8j25CssuwQlZQqOPySN2AtclSPl586oYfMUsq6SPAyEH5bA+JSwHhK9yOR871M5dkVCPdnkccQdLCWV1QBdiqaQTYnuL3539K1T4+3F1rcf6qEHxKbAMt+wA9bg8zs9gMVpuRuBGrMDz0gtc35XF+XWlfiPGxlnW5bTGQ6jaxJW2+nc8uvSs1mVUaPEbsjYWThuQGYCNgysOfDe1/Ubhrevenc8gDRMSoBjRbaeR1OSCv8pFzbpy6Ui5TcKrauAvNgeemwtbnuKsYkflMf0aSY168RgylPRTqbyv5VpJ00zOKtNEL4Ul04pAeTgofqNvcCruHj4fCwx/XFLcebG49ga5DCTFHR13KsCB5g1Vx2aTfiExDx6CosAQQCN/7mr1INyx2/ZnpzSj+f0XEhVdIZQxw+G1hTy1Ne9x38PvSmFInihmdV1rOEuABqBPUfX2qT/wCfk47TAL4hpZTuCLWt7Xr2bPWPDCIiJG2sIvIm99zU+nIv1IluHFA5isSoiqjPaw3JKG5JpSSYQYZHVFLSyvqLKDsGIt7VKizdlxJxGkaiSdO9txatmGztlQo0aONRddQ+Vj1FP03jHb5F6iznv8DPxp/7C/7a/wBTTGXGIZeeMGKcX9J3vtapGY458TKp0jUQFAXr/l69mxbpC2GZLWfUb8we1VwPhUSeNcTkdKcNFL+CUA8PxkBudgL2NJZkySQyKzwNJrHCEdgRvbTy3qSc5k0whQFMN9J737issXnAceGGJHJDF1G9wb7dt6lack151KepFp+dDocNGSXhmMBIjJ4aJutgLHVbn9etICcphcIy2vxCNxfnccq1YbPJZJCY4IzIykOVBuwt7D9qlzZkxijisBw21A9b0lpu8+bjlqKsebHXCctmOg2sqG1hvuBe561GxU4mwLOyIpSQKugWsNtvetJ+JG4qy8KMOAQSL+K9ufpb3qemYEQNDYWZg1+u1v7UR0mqx2+xS1U7z3+hOiiiuk5ihkU+mYDTrDjQy/xA9B59vOugxURKAxtxLSNLvzIWMAo3ZrXFceD2rsslzAygSGISOuzGMgNyt4lNgw8wftWGsq5kdGi0+VjOUZ4TIY5PECNSSADdel+n77VIxs0bSMsJVo2fVKjAqzG9za9uXIAW8wa9x2G4eHF1cJfRIvykEfK46b7XHK9vWkN3H+nOOhY6XA7HcE/8h51EYRviRcpyrhZ1WXlGbTbSpAKqoAA52uBuTt12qf8AEGDQvJYkAFXlsCSwC8ge+3LzudhshxHRo3SMBkQKC72C2vta41c+daRiWeZC0nFmLAIFvoUnqTtf0G3maUYNO0xymmqaMsLGza35MbSkdo1PhH1PLyW/UVSzqQRpNpOpiWUW5Rq53A/nNzfqB7sR4bS0o4UkgKhS2yhiDqYliRYb226LXOZ7mBkbQNAjTksfy36m+1z50488hS5I+4z8JxrqllIuYoyy+vf2pnI8W+JWeKZi4KFhf9J7jtUzIMxWGQ6wSjrpa3Y9adjxWHw0cnBkMkkg0jwkaR5+dVOLt47URCSpZ72a58qhSCNy7a5UBRf5iBzP8O9NjIcOJkgaSTiEajYCx2JsOx2v6CkMzxyNHhQhu0SAMLHYi23tVzBYiCbGRyqz8TSdSaflspBJP1tt1tSk5pXnr9FRUG6x0+yFl2DgYkOJmbWV/LW4A6Emmovh9ONPGzkCNQwa3Qi+4rOHMIuCE4rxFJGZgoP5gLEjcEem9bZM3h4+IfX4ZIgq7Hc2tblQ3O3XmRJQpX5gVfLIrQSwvIFeTQb2DA35j7VjPhIvxUkcrTO2oBStiTcDmSa9w2YRjD4dC3iSbWwsdhvvTeFzDDjEzzF7E7RsVJtdbE2tz6U7kr/P9Coutun8EMZl+HjxJjLSMoXfQAW1fw/amHyqFHgf83hyNbSwGoMDtfyoy/EwRPKBMSZE2m0m6tc3899jfyrHH5lFw4AsjSGKTUxYG5F73F+nbejmtLPiDlpvHjHcRh42zDRG0iMb6ythbwAjT5d6mQZZEsTTTs+nWUUJa5tfff0P2p44/DjGrOJbqwOrwnw+Gw9aVixcMsBhkcx6ZC6tpJBBvtbvufakuJJb9Pkb4W3t1+DZH8PL+JEeslHTWjDnbpelsZlsP4fjQu50tobULX8x25iqMOdw/ika5EUcfDDEHfztzqVDjEGCkiJ8ZkDAWPLbr9Ka47V+xL4Kde5KoooroOcKzhlZWDKSCOoJHuKwooA6CPPoytpUmfuplJU/Q/vWQziEgkYeBFX9JUMzHte1gO5N652is/Sia+rIt4LNYyxDQwJc3DFLgeR5kL5jl2rcmeYe9zhgjjk0TaftYCueooelFiWrJFLM82Mg0qZQvUNIzX+mwqbRRVqKSpEOTbthRRRTEANV5fiTEFSt1FxYkKAbetSKKlxT3RSk1swoooqiQooooAKKKKACiiigAooooAKKKKAP/9k="/>
          <p:cNvSpPr>
            <a:spLocks noChangeAspect="1" noChangeArrowheads="1"/>
          </p:cNvSpPr>
          <p:nvPr/>
        </p:nvSpPr>
        <p:spPr bwMode="auto">
          <a:xfrm>
            <a:off x="308041" y="8732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5" name="AutoShape 1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460205" y="160655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6" name="AutoShape 18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612370" y="312579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7" name="AutoShape 20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764534" y="464503"/>
            <a:ext cx="306186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8" name="AutoShape 22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916699" y="618173"/>
            <a:ext cx="306186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59" name="AutoShape 24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070720" y="770097"/>
            <a:ext cx="304329" cy="3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sp>
        <p:nvSpPr>
          <p:cNvPr id="2060" name="AutoShape 26" descr="data:image/jpeg;base64,/9j/4AAQSkZJRgABAQAAAQABAAD/2wCEAAkGBxQSEhUTEhQVFhMUGR8YFxYUFRwgIRsfHB4dGCAbHh4aHyksGxolHxgXIT0hJSw3LjAvGCIzOTMsNygtLiwBCgoKDg0OGxAQGi0kICYsMTQsLCwvLS0tLCwsLC8sLCwsLDQsLCwsLCwsNCwsLCwsLCwsLCwsLCwsLCwsLDQsLP/AABEIAFMApgMBEQACEQEDEQH/xAAcAAABBQEBAQAAAAAAAAAAAAAAAwQFBgcCCAH/xABFEAACAQIDBAQHDQcEAwAAAAABAgMAEQQSIQUGMUEHE1FxIjJhgZGhsRQVF1JTVGJzkpOy0dIjMzQ1QnLBFnSCoiSU4f/EABoBAAIDAQEAAAAAAAAAAAAAAAABAgMFBAb/xAAyEQACAQIDBAgFBQEAAAAAAAAAAQIDEQQSMRMhUYEUIjJBUmFxkQUjM7HwFTRCocHR/9oADAMBAAIRAxEAPwDcaACgAoAKACgAoAh978dJBg55YvHRCQez6Xm41XVk4wbR2/D6MK2JhCejf4jJNxd48V7uiXrZJBK4V1diwIN7mx4W1OnZXHSqSzrfc9h8VwGGWElLKouK3Nbvy+hudaB4IKACgAoAKACgAoAKACgAoAKACgAoAKACgAoAa47aUMIvLKkY+mwHtqUYSloiLklqyMO+OB+dQ/bFWdHq+FkdtDiH+scD86h+2KOj1fCw20OJJ4DHxYhM8LrIhJF1NxpxFVyg4u0kTjJPfFjHYuCwiySnDxRq8b9XIVUAg2V7d1mFR2ShZ21L6mMrVllnNtLiyYoKRhtXbMGGXNPKkY5Zm1PcOdThTlPsq5GU4x1ZXJek7Z6m3WsfKsbflV6wdV9xS8VTXePtnb94CYhVxCBjwD3X8VQlhqsdUSjXpy0ZY1YEXGoPMVQXAzAAkmwGpJ5UANffOH5aL7xfzqWSXAjnjxD3zh+Wi+8X86MkuAZ48Q984flovvF/OjJLgGePEcRTKwurBh2qQfZSaa1Gmnod0hhQAUAFABQBm/Sdv62FPuXDEdcReST4gPAAfGPHyadunfhMKp9eWhx4nEZOrHUpu73R7i9oDr5X6tX1Dy3Zm8oF+HeRXVUxdOl1Yq/oc9PDzqb2yyr0MpzxbX8kQ/VVH6i/CXdCXE+/Aynzt/uh+ql+ovwh0JcS8bo7AGz8N1AkMgDM2YgDjr21yVqu1nmsdVKns42KT0SbaM2LxwJ/et1o+0R7CPRXXjaeWEfLccuFqZpSLT0hb1e9+HzLYzSXWMHl2sRzAuPORXNhqG1lZ6F9ets4+Zku7u6uL2vI07vZb2aaS5ueNlHO1+AsBetOrXp0FlS5HBTpTrO7Zd4uhzDgeFiJieZAUD0WPtrkfxCfckdPQo8SP2v0OkKThsRmIHiTKNf+S8POKnD4h4l7EZ4Lwsgt0N7MRsvEe5sSG6kNleNjrH9JfJztwIq6vQhWjnjr9yqlWlSlllobJvG4bA4kggqYJCD2goayqW6pH1X3NCrvpv0Z5/3M3XO0JmhV1jKpnuVvzAtYEdtbdevso3tcy6NN1Ha5c/gXk+dR/cn9Vcn6ivD/AGdPQn4j43QvJyxUd/LEf1UfqK8IuhvxEJtXc/aGy/28bHIupkgY6eVl7PVV0MRSrdVr3K50alLrJmg9G2/fu0dRPYYhRcEaCQDnbkw5jz1xYrC7PrR0OrD4jabnqX2uI6goAKACgDzfsYDHbTQzEZZpi75jpluWy37LC1b0/lUer3IxofMq7+9noZcdCBYSR2H01/OsPLLga+aPE+++EXysf2x+dGWXAeZcT6uOjJAEiEnQAOPzoyvgGZcRHb0pTDTsOKxOR5lJp01eaXmKbtF+hi3QxJbaFvjRMPYa1sevlczNwb+ZyFumzEE45FPBIRbzsxP+PRSwC+XfzDGPr28jWdz8GsOCw6LwEanvJFye8kmsytJyqNs0KUcsEiYqosCgDGunPCKJ8PKB4Toyt5chBH4z6q1fh8nlaM7GpZky3bBxBk2DmbU+5ZB9lXUeoCuWorYndxR0Rd6HJlG6Ef42T6k/iWuz4h9Nepy4Lts3Csg0woA5kQMCCLgixB5g0AeecXF737XtHoIZ1y/2tY27srEVuRe1ob+9GQ/l1rLieiAawzXCgAoAKAPL272yTi8RHh1YKZCQGI0FgTy7q9FVqbODkzDpwzyUS+fA1N85i+w1cX6hHwnX0KXEPgam+cxfYaj9Qj4Q6FLiPdi9E8sGIhmM8ZEUiOQFbXKwa3qqFTHRlFxtqiUMHKMk7mkbwoWwuIUcTDIB50NcFPtr1Oyp2X6GLdDUd9og/FiY+wf5rWxz+VzM3B/U5HXTR/MB9SvtajAfS5jxn1ORs+7/APCwfVJ+EVk1O2zSh2USFQJBQBkXTv42E7pPalafw7+XIz8drHn/AIWHdj+QH/bTex6oq/ueaLoft+TKX0I/xsn1J/EtdfxD6a9TmwXbZuFZBphQAUAee94pPde2W6vwg86Itvo5VPsNbdJZMPv4GTPrV93E9BgViGsfaACgAoA859Gn8zw39zfgat3F/RkY+G+qj0ZWEbAUAFAHMiAgg8CLHz0IDJehzZJjxeLLD9z+yv5cx/wtaeOqXhHzM/CQtKXkQnTR/MB9SvtarsB9LmV4z6nI2fd/+Fg+qT8IrJqdtmlDsokKgSCgDIunfxsJ3Se1K0/h38uRn47WPP8AwsO7H8gP+2m9j1RV/c80XQ/b8mZx0ZbfhwWJeXEEhDGVGVSdbg8u6u/F0pVIJROPDVIwleRp3wpbP+Uk+6as/oVXgdvS6XE5bpT2fbR5D5OrNHQqvAOl0uJVd7OlYyxtFg0ZMwsZX42PxQOB8p9FdNHA2eabKKuLurQHXRNuW6OMbiFKmx6lGGuuhcg8NCQO+9RxmITWzjzJYWg115Gr1mncFABQAUAVLY/R3g8LMk8Qkzxm65nuNQRwt5a6Z4upOOVlEMNCLui21zF4UAFACM2LjTx3Rf7mA9tNRb0Qm0tSu4Laez8K87DFQZp5OsYdYuhyqthY8PBJ/wCRq+UKs0uq9xSp04t71vIfeDDbJxsvWytJI+XLeIS2sLn+keWracq9NWW72ITVGbuyw4Tb0KIiRxYoqoCj/wAaY8NOa1Q6Um7tr3RaqkUrJP2Yv/qBPkcV/wCtL+mlsnxXuh7VcH7M4beeIeMmJXvwsv6aNjLivdC2q8/ZkDvJJsvHFDinYdVcLm6xONr8QOwVdS21PsLUrqbKfaJHZeJ2cMN7kixERiyMmXrxezXvqTe+pqE1Wz52nf0JRdLLkT/sjYujTZjeKGb+2cn2GrHjKy1+xDotJinwWbO+Tk+9b86XTa3EfRKfAPgs2d8nJ961HTa3EOiU+BLbH3KwWGIaKBcw4M92I7ixNqrniKk9zZZCjCOiLBVBaFABQAnPOqDM7KqjiWIA9JppN6CbS1K9j9/dnxXviUYjlGc/4bj11fHC1ZfxKniKa7yAn6V4WOXDYaeduVltf0XPqq5YGX8mkVPFrSKbFItv7ZxH7nAxwKeBxDG48xsf+tJ0sPDWV/QFUrS0jb1HKbD2rLrNj0iHMQRD2mo7ShHSF/Vk8lV6ysOE3CRv3+Lxk3kabKPQgFR6S12Ypch7BPVtj2PczAR+GcPGbalpPC892JqLxFV7rjVGmt9hfZk+D6tHRYY1k8S+Rc3dr6uNRkql2ndkouFrkx1igHUALx1Gnf2VXZk9wmuMjLZBIhfjlDC/ovRldr2DMr2uJe+cWYKHVjcg5WBy2FzmsdNBzp5JWvYWdaHMm2IAobrYypYJcOCMx5XBp7OWlhZ463O3x0QAzuihiQA7KLkG2lzrSyy7h5l3jbG4XCMQkqwFmNgrhLk9gB4nWpRdRb1cTUNHYYYjcbAtciAITziJQ/8AUiprE1F3kHQp8Bo+5BX+Hx2MitwBkzr6HF/XUuk37UU/6FsLaSY3fZm2IR+yxcE47JospPnFSz4eWsWvQWWstHcay717Uw/8Rs7rFH9WHYnz2GY+m1SVCjPszt6kXVqx1jf0O8J0rYQm0yTQt2Ol/ZQ8DU7rMFi4d+4sez97MFPYR4mIk8FLhT6Gsa55UKkdYsujWhLRkyDeqiwpW+G5Mm0p1aWcRwRCyIi3Nz4zG+gJsB5q66GJVGO5b2c1Wg6kt73C2yujXAQamMyt2zNf1Cw9VKeMqy77eg44WnHuv6lpwuEjiFo0VB2KoHsrmcm9S9JLQXpDCgAoA5kW4I7e2gCv4fZUkSgLFFJeFIyGNspQEEeKboSb+ntq9zUtXbeU5GtF3Ca7InSGTDqEcSD94zWtdVUjLb6Pbzp7SLkpPuFkkk4jmXYhMKxrlVs5YsvEZi1yDbxrNUVU61yTp7rDXFbKmdUURQIY0ZAb3zXXLYDLop8t+WhqSnFPVicJNaI4Oxpi/WMqm3VkBnBJ6tmJuQgAuG5DlRtI2t6/2LJK9/Qcw7MljLERxydYpWzNbL4bt8U3Uhxcdo50nOL77DUWu4+4fYJSCePwS8i2Vj29WFF+yxHmpOreSf5qNU7JosFUloUAFABQAzx+y4ZxaaJHB+OoNSjOUdGRlGMtUVHa3RVgZrmMPCx+I1x9lr+q1dUMdVjrvOeWEg9NxJ7j7uy4BHgaUSw3zRmxBW/FSOznp2mq8RVjVea1mWUabpq19wrvDNJHPG4YFI4ZZMhB1KmIXJDcBn7NBft0VNJxa81/oVG07+T/AMPmL2pNE6xiSKUyWswQgJdlXUBzdTmNtf6TqeRGEWr2aBzknbUV3jxsmHiVwVZ1zasCASFJ1Cnh5KVKKlKw6knGNwxONnjlWLNGxkykMYyMtyQRYNrpa2v/AMFGLVwbknY5baEwl9zmRAb/AL0pyyhsuXNbPcnXsHCjLG2a3IWaV8tzn39dAS+Vx4UaFB48inwQNT49wLdqHtp7JPT8QbRrX8YnNtmVWF3SwkWJvAAW5IVtS9yQSToLW9NNU4vu7ric2hLD7QmjVGZlkyiRnspByLIqsAMx8IAk+a1DjF7tNPsGaS8xV9uSuy9WPAkzNG6qpuilVFs7qDmJLXHIjtvRs4rUedvQdnacpgicBA8kiob+ELFipIyt2C9s1QyLM15EszypjXEbWnRzBcMwa3WKg4ZFe1mcDNcnnwHCpKEWsxHPJPKcHb04UDLH1kt44eFjIGt4WVzYZfCy3v4DU9lH219BbSX/AD1JLZO1GmDuAMiKFIHEyAXde5bqvffsqucMu78sTjPNv/LkNtLaUvVRSGWM9YHbq1BFrRSNa4a5AIF78xyq6MI3at+XRXKTsnf8sLybdkVlYFWRnKBcoF7BvFJfMWuoGq2189R2ae4e0epzittzRoriWCQujtlCnwSELC1n1W+hvrQqcW7WYObS1Q7xu0JopBGzxnrMtnKECO5INxm1GgA1Gp41GMYyVxylJOwniNpTBuqV0cgi7qFvYgnKFZwCwsCdfFYac6ahG12DlLQZDakrMzmRWTJD4AVl1M5jJHh+Q+ThxHGeSKVrcfsRzvW/D7j07Vl6sS9bBdw1onFspANhmzcRbwr25+LUMivazJZ3a90PdiY53LpIbsoDWygGxv8AFZgRcdt/JzqFSKW9EoSb3MlSovewvw9PEeoeiqywQgwUaXyRotzc2UDUVJyb1YlFLQWkjDeMAe8VG4wMYJuQLjnai4Cc+FRwQ6KwPEEA3tTTa0E0nqdLCoAAUWXgLCwt2dlF2FhNsDGWLGNCx4kqL08zta4ZVqdx4ZFvZVGYkmwGt7Xv32HopXbCyOZsJG6hWRSo4AqLDu7KFJrQGk9RXqxYCwsOAtwt2UrjE5sKjghkVgdTcA3tTTa0E0nqdLCoAAUAL4ug07uyi7CyOkQDgAOenl1pDEVwMYJIjS7cTlGtSzPiLKuB8bAx3LdWmY6k5RfTnftozPS4ZVrYqW6T9ZiJA9mCA2uBzOU3+MbaXNdNZWirHPSd5O5c5IVa+ZQbixuL3HZ3VyptHRYR974smTq0yXvlyi1+3vp5pXvcWVWtY6GDjuDkW6iw8EaDjYeS4BpZmPKgGDjDFgi5m0Y5Rc99GZ6XDKtT7h8KkYIRFUHU5QB7KG29QSS0P//Z"/>
          <p:cNvSpPr>
            <a:spLocks noChangeAspect="1" noChangeArrowheads="1"/>
          </p:cNvSpPr>
          <p:nvPr/>
        </p:nvSpPr>
        <p:spPr bwMode="auto">
          <a:xfrm>
            <a:off x="1222885" y="922021"/>
            <a:ext cx="304329" cy="30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1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8346" y="4299167"/>
            <a:ext cx="1538348" cy="7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3388" y="4059932"/>
            <a:ext cx="1243296" cy="124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30" descr="http://wid.org/images/other-logos/Horizontal_RGB_600.jpg/image"/>
          <p:cNvPicPr>
            <a:picLocks noChangeAspect="1" noChangeArrowheads="1"/>
          </p:cNvPicPr>
          <p:nvPr/>
        </p:nvPicPr>
        <p:blipFill>
          <a:blip r:embed="rId7" cstate="print"/>
          <a:srcRect l="8969" t="12071" r="6892" b="14481"/>
          <a:stretch>
            <a:fillRect/>
          </a:stretch>
        </p:blipFill>
        <p:spPr bwMode="auto">
          <a:xfrm>
            <a:off x="1" y="4363779"/>
            <a:ext cx="2089480" cy="7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2" descr="https://eportal.kncvtbc.nl/sites/eportal.kncvtbc.nl/files/kncv_origins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6278" y="4281705"/>
            <a:ext cx="1820409" cy="8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AutoShape 34" descr="data:image/jpeg;base64,/9j/4AAQSkZJRgABAQAAAQABAAD/2wCEAAkGBxQTEhUUExQUFhUWGB0bFxgXGBcdHxwcHBocHB4gGhwfHCggHxolHBoYIjEhJSksLi4uGyA2ODMsNywtLisBCgoKDg0OGxAQGzQkICY0LywvNDQsLCw0LDQ0LCwsNDQsLCwsLCwsLCwsLCwsLCwsLCwsLCwsLCwsLCwsLCwsLP/AABEIAMABBgMBEQACEQEDEQH/xAAcAAABBAMBAAAAAAAAAAAAAAAGAAQFBwECAwj/xABMEAACAQMABQcFDQYEBgIDAAABAgMABBEFBhIhMQcTIkFRYXEyUoGRkhQVIzVCU3OhsbLB0dIXM2JygqIkNENjFiVEVJPC4fCDs/H/xAAaAQACAwEBAAAAAAAAAAAAAAADBAACBQEG/8QANREAAgECBAIIBQQDAQEBAAAAAAECAxEEEiExQVETIjIzYXGBoRSxwdHhBRUjkUJi8FKy8f/aAAwDAQACEQMRAD8At3WTTsdlCZpQ5QMF6ABOW4biRRKVJ1ZZYlJzUFdgn+1yx8y49hf101+31fAD8VA72XKnZyyJGqXG1IyouUXGWIAz0+GTXJYCpFNu2h1YmDdjF7yp2cUjxss+1G7I2EXGVYqcdPhkVI4CrJJq2pJYmCdmcf2uWPmXHsL+uu/t9XwOfFQHt3ylWkcUMzJPszhyg2VzhG2SSNrdk8KrHBVJScVbQs8RFJPmMv2uWPmXHsL+urft9XwK/FQH2huUi1uZlhjSfabJyyqAAqliSdrcMCqVMFUhHM7FoYiMnZDEcrtj5lx7C/ron7fV8CvxUBftcsfMuPYX9dc/b6vgT4qA+0Zyk2k/O7CzgRRNK5ZVACrj+LiSQAKpPBVIWvbV2LRxEZXtwGP7XLHzLj2F/XV/2+r4FfioC/a5Y+Zcewv66n7fV8CfFQHz8pFqLZbkrMI3kMajZXaYqMkgbXkjhntqnwVTPk0vuW+IjlzDH9rlj5lx7C/rq/7fV8CvxUBftcsfMuPYX9dT9vq+BPioD+DlHtWt5LnZmEUbqmSq5Z237KDa3kDeewGqPBVFNQ0uyyxEcubgMP2uWPmXHsL+ur/t9XwK/FQF+1yx8y49hf11P2+r4E+KgL9rlj5lx7C/rqft9XwJ8VAX7XbHzLj2F/XXf2+r4E+KgSGl+Ua1tjGsqzB3QPsBVLKG4bY2uixG/HHtxQ4YOpO+W3ItLERjuR/7XLHzLj2F/XV/2+r4FfioC/a5Y+Zcewv66n7fV8CfFQF+1yx8y49hf11P2+r4E+KgSEPKJam3e5KzLErBAWVQXc/JjG10iBvPUPXVHg6mfJpf/ty/Txy5uBH/ALXLHzLj2F/XV/2+r4FPioC/a5Y+Zcewv66n7fV8CfFQF+1yx8y49hf11P2+r4E+KgL9rlj5lx7C/rqft9XwJ8VA72XKlaSyLHHFdO7nCqI1yT7f19VclgakVdtWOrEwbsrhtDKGAIxjuIPDcd43caTasMG9cIA/LJ8Wt9JH96nMB3y9QGJ7tlDVumYTepEe1pC0H+8p9Rz+FAxLtSl5BaKvURHaWk2p5m7ZXPrcmiU1aC8kUn2mNauVCbXTorYw/N2cbHuaQs5H2Uth9XOXNv2D1v8AFeAM0yACbU083FfXPXFbFFPY87bCnxwGpXEdZwhzfyD0tFKXgDIpoAKoQJofgNFO3y72YIPooekxHjIQDSz69dL/AMr3f4DLq0vP6AzTIE3hhZ2VEGWYhVHaScAeuuNpK7OpX0QQ68zKssdpGQY7NOayODScZW8S+7+ml8Mm4uo95a+nALWavlXAG6ZAm8ELOyogLMxCqB1knAHrrjaSuzqV9EEeukyxc1YxEFLUfCEfLnbfI3gPJHZg0vh05Xqvd/LgFqu1oLh8wZpkCKoQVQgS6o2SIHvrhcwW5Gwp/wBWc70Qdw8puwY76WrybtTju/ZBqSS68tl8yC0jfPPK80p2nkYsx7z2dwGAB1ACjwgoRUVsgcpOTuxvVioqhCX1a0J7pkbabm4Ihtzyngid3a7cAPyoNar0a01b2QSnDM/Dibazab90uqxrzdvCNiCLzV7T/G3En7cVKNLItdW92SpPM9NlsQ1GBiqEFUIdbS1eV1jjUu7nCqOJNVlJRV3sdSbdkFN5dLo1Gt4GDXbjZuJ14RDrihPnec3o4+StGLrPPLs8Fz8X9AzaprLHfi/oi4eT34ttPohWRiu+l5j9LsIIqAEAflk+LW+kj+9TmA75eoDE92yhq3TMCTk4XOkrbuZ29mJz+FLYvuZf9xDUO8QN7ed569/r30zsCMhC3RG8ncPE7hUvbUiCPlFkB0hMo4R7EY/ojUfbmlsIv4l46ha/bYNE0yBCcgxaIG7fdXRPjHCgH/7GpbtYjyXz/Afal5sGAwpkAZAJ3AZJ3ADrNcOhPr6wSWG0U5W0hWM98jDbkPpJHqpbC6xdR/5O/wBg1bRqPIGKaABPqNGI2mvXAKWke0oPBpn6MS+vJ9ApXEvMlTX+Xy4h6Kteb4A07liWYksSSSesneSfE0yrLRAW7mtdOBRqiot45tIOB8F8Hbg/Kncce8ImWPiOyla/XapLjq/L8h6XVTm+G3mDDMSSSSSTkk8STxJ76ZQExXTgqhB9oXRb3U6Qx+U54ngoG9mbuAyaHUqKnFyZeEHJ2RI626UR2S3t/wDK2wKx/wAbfLlbtLHh3eJodCm0nOfaft4F6sk+rHZEBTAEVQg80ToyS5mSGIZdzu7AOssepQN5NUnOMIuUi0YuTsiY1m0lGiLZWpzBGcySdc8vW5/gHBR6d+6g0YSb6Se728EEqSSWSO3zBommQJkb+FQhgmoQ7Wts8jrHGpd3OFVd5JPZVZSUVdnUm3ZBVd3K6NRoIGDXjjFxOvCIHjFCfO85/wAfJWjF13ml2eC5+L+iDtqmssd+L+wIU2LnpDk9+LbT6IV53Fd9LzNal2EENACAPyyfFrfSR/epzAd8vUBie7ZQ1bpmBPyd7rtm8y3nb1RkfjSuL7u3ivmHodv0YLrwFNAAo1D1ZnuriJ0jPMxyo0jncuFYEgHrbA4D04pXE14U4NN6tB6NOUpJ8C1I+TO0aeWe4LzPJIzlSSqDaJOAF3nGes9XCsz42ooqMdLDnw8W25ahJaaFtYBmOCCMDiQiD1nFLyqTnu2wqhGOyNbrTVpG2xJPbo2B0WdAcHeNxPXUjSqSV0mcc4J2bN5NH2twuTHBMvbsow9eDUU5we7R1xjIgpeTqw56OZIjG0bq+EY7LFTkAqcjGQNwxRljKuVxbvfQH0EL3SKD0hdNLLJI+9pHZj4sSa3YRUYpIzZO7bLM5H9A21xBO08EcpWUAF1BwNgHA9NZuPqzhNKLtoOYaEXF3RYy6rWYjMQtoRGzBimyMFgMAkduKz+nqXzZncZyRtaxw/4K0f8A9nB7Aq3xNb/0/wCznRQ5C/4K0f8A9nB7AqfE1v8A0/7J0UOR1uNU7N41ia3j5tCSqgYALcSMY3ntrixFRPMpanXTi1Zogr7kr0e46CSRHtSRj9T7Qo8cfWW7v6fYE8NTYG6e5I54wWtpFmHmMNh/Qc7JPs03T/UYvSasAnhWuyV5d2zxMUkVkdfKVgQR4g0/GSkroVaadmFFyPe+05sbru7TMnbFbngnc8nE9wx2Gll/NUv/AIx93+A7/jjbi/kCVNi4qhDZELEKoJJIAAGSSdwAHWSa43Y6HcOiZoUNhZqZL2ZR7rkU7oUPCIPwX+I538N+7CLqRm+lqaRW3j4/YZyOPUju9/AJNX+SGJQGu5Wkb5uPoqO4t5R8Rs0vV/UZPSCsFhhV/kHGjtVrOADmraFcdZUM3tNlvrpKdepPeTGI04R2Rvcaas4zsvPbIexpIx9WakaVSWqTI5wW7R0j9y3K7uYmXrxsOPxrjzwfFHerIZf8I2q7bQxiCR0Kc5CArKDx2Mgqp7wM1f4io7KTuuTK9FFbKx5/1m0YLa6mgDFxG2Ax4nIB39++t2jPpIKXMzakcsmiMooM9IcnvxbafRCvO4rvpeZrUuwghoAQB+WT4tb6SP71OYDvl6gMT3bKGrdMwJdRzg3reZYTn0nYX8aWxP8Aiv8AZB6P+XkyU5N9RDennp8i2U4AGQZCOIB6lHAkde4deBYvF9F1Y7/ItQoZ9XsXna2yRoqRqqIowqqAAB2ACsVycndmglbYg9dNa49Hw7bdKRsiKPO9j1k9ijdk+HWRRsPh5VpWW3EpVqqCuykJtLXOk7qKOeRmEkqqEGQigsAcJw3DO/ju41tKnChBuK2Rn55VJJNnDXS8E1/cuOHOFV/lTEY9GFFdw8ctKK8PycrO82yO0bpCW3fbgkeNu1CRnxHAjuORRJwjNWkrlIycdmXtqFrY13bK1zsJKztGmDjnSihiVXqIGcjuNYmJw6pztDbfyNGjUc43ZQLcT41umaXJyF/5a4+mH3BWR+pduPl9R/CdllmVnDQE8r8zJo8lGZTzqb1JB4nrFOYFJ1dfEBiG1DQrjVjSc9vbT3rzTHHwNurSOQ0rje2yTgiNMnfuz3itCtCM5qmkub04fkVpykoubfkcNFco+kISMzc6o+TKoP8AcMN9dWngqMuFvIrHEVFxuWnqZygQXxEbDmZ/MY5Dduw3X4bj9tZmIwk6Wu6HKVeM9OIY0oHIrTOr1vcmNpold4mDIx4gg5wccUzxU7jRadadO6i9ykoRluefdcbW4jvJhdb5WbaLDgwPklf4cDAHVjHVW9h5QlTWTYzKqkpvMQtGBiqELP5OdUXAEzDZnkXMRIB5iNt3OkHdzjbwinvPDOMzF4hPqrZb+L5eXMdoUmtXv8i1ND6Jito+biXAzliTlnY8WdjvZj1k1mVKkpu8huMVHYWmtLRWsLzTNsog9JPUAOsk7qlOnKpJRiSUlFXZQmtuvFzeswLNHB8mJTgY/jI8o+O7sFblDCwpLm+ZnVa0p+QNW1szsqRqWdjhVUZJJ6gKZlJJXYFJt2QXXMqaLRooSrX7jZmmXhADxjiPznaw4Uok67zS7PBc/F+Aw2qSyrf5BJqBymNtLb3zZDbknO4g9Qk6sfxevtC+KwStmp/19glHEf4zA3lF+M7r6QfcWnMJ3MQFfvGDlMAT0hye/Ftp9EK87iu+l5mtS7CCGgBAH5ZPi1vpI/vU5gO+XqAxPdsoat0zA55LNE+6TeRZ2Q8KoT2K0gLY79lTSONqZMr8foM4eGa5eVnapEixxqFRAFUDqA3CsWUnJ3ZoJJKyOpOK4dPNmuunze3ckuTsA7MQ7EB3evex8a9Fh6PRU1HjxMqrUzyuOeT0BbppzwtoJZvSqbI/uceqq4rWGXm0jtDtX5agzkned5PHxpkEYJqHAs1xla3a0tUJVrSJWYjqnkIkcjvB2aVw6U803/k/ZaB6ry2iuHzBQ00BLt5EbNks5JGGFllJTvCqFJ8NoEeisX9RknUS5I0MKupcsSkBkDOVi0eWyWKMZd54lUd5JA9HfTeCko1LvkwNeLlCyKl11u0Dx2kJzDaKYwfPkzmV/S270Vq4eLs6kt5a+nARrNXyrZA3TIE2jkKkMpIZSCCNxBG8EHtBrjVzp6I5PdZPd1ortjnUOxLjzgNzeDDB8cjqrAxVHoqlltwNSjUzxuE9LBQI5V9XRc2hlUfC24Lr2lPlr6htDvXvpzBVslTK9mL4inmjfiiha3TNCrVDQqkC6nTbjDhLeHruJicKo/2wfKPDdjqIpWvVfYi9eL5L78g9Kn/k/TxL60TZmJOm21I3SlfGNpyN+B1KMAAdQAFYc5ZnptwNGKsh7VCxR/LJp8zXQtlPwcHlDtkYb/ZUgelq2cBSywzvd/Iz8VO8svIAreBnZURSzMcKqjJJPUBT7aSuxZJt2QXTzLotDFEwa/cYlkXeLdTxSM/O9rDhSiTxDu+xw8fPwGG1SVl2vkBtOCwqhDeaZnO07FmOMknJ3AAfUAK4kkrI63fc0rpw9IcnvxbafRCvO4rvpeZrUuwghoAQB+WT4tb6SP71OYDvl6gMT3bKGrdMwuXkO0XswTXB4yuEX+WMHePFmYf01j/qNS8lDkP4SNotlmVnDYPcoF/zGjrlwcHm9gEdRkIQEd+Wo+FhmrRX/cwdaVoNnm+vRGSEuiDzWjLyXrmeK3T0Zlf0bIWlqnWrQXK7+gaOlOT56A1TIEnNSrATXsKv+7Q85ITwCRjbOe44A9NAxE8tN232/sLRjmmiN0rfm4nlmbjK7PjsycgegYHookIKEVFcCkpZpNmljaNNIkSDLyMFXxY49VdlJRTb4Eim3ZHoDUW7Q8/DF+6tWWBO/YQbbeJctv7hWDiYtWk93qadJrVLhoFVLBQZ5RNLe5bJ5VGZAQsR812yu14gFjTGFp9JUUXtxBVpZYNnnSvQmUKoQVQhcHJZGlm6QSZ903ac6V+bRB0Aw89gXbuAANZGNbqrMto6eY/h0oaPd6lo1mjZhlyMHgahDzxDqpm8uUkbm7a1djNJ2Jk7Kr2uwwAP/p33iP44tayexmdF13fZBZyey+79ImbYCW9nHs28Q4JtZVf6iA5J7cdgpXFLoqWW93Ld8w9F5534LYtysocNJpAqljwUEn0b66lch5buJXuJ2YAtJNISABkku2cAemvSpKEbcEY7vKXmFEsy6KQxxlW0g64kkBBFup+Qh65SOLdVLJPEO77HDx/Ae/RKy7XyA4nO87yeJNOC5iocFUIKoQVQh6Q5Pfi20+iFedxXfS8zWpdhBDQAgD8snxa30kf3qcwHfL1AYnu2UNW6Zh6N5OLbm9G2o7Y9s/1kt+Neexcr1pGrRVqaCSlwoCcs0mNHEedKg+0/hTv6ev5vRi+Jf8ZRNbhmhNp4c1o+wh65OcuHH87BIz7KmlqXWqzlysvuHnpTivUGaZABPoT4DR15cfKmK2sfg3Tl/swKVqdatGPLrfYPDq03LnoDFNAAn1MHMLcXzf8ATpsw988vRXHbsqWJ9FK4jrONLnv5IPS6qc+Qfchh/wAPcZ3nnhv/AKBSP6l24+QzhOyyzKzhoBeWb4uP0qfaadwHfejF8T3ZRFbhmiqECPVGwjAe9uBm3tsYX52Y70jHdwJ7sdRpavN6U4bv2XMNSiu3LZDrUzSskumIJ5Wy8sp2j/MjKAO4bgB2AVXEU1HDuK2SLUpN1U2ehKwTSFUIUfywaTb3U1soCRjZkfZ/1JGUDaftwoAA7vDGzgILJne+3kZ+Jl1soTchlvi1nfrafZ9Coh+1zS/6k+ul4fUNhF1Wyyqzhoi9aNr3Hc7AJYwyBQoySxQgADtyRRKNukjfmilTsuxScjropCiFX0g64dxgrbKR5KdRmI4t1fbspPEO77Hz/AhpSX+3yA9mJJJJJO8k9Z7++mwBiunBVCCqEFUIS+gNX5LoswKxwx75ZpNyIPxbsUfVQataNPTdvZBIU3LyPQOpyxCytxCzNEIwEZxgkdpHVnjisGvm6SWbc06dsqsTNCLgPyyfFrfSR/epzAd8vUBie7ZQ1bpmHpbUg/8AL7T6CP7orzmI72XmzWpdheRN0EIAXLTHnR4PmzIfqYfjT36e/wCX0F8Uv4yjEjLEKu8scAd53D662m7aszrXCTlDce7TEvk28ccC+CIM/wBzNS+EX8eZ8bsLXfXty0BommQIT63fAw2dn1xRc7KOvnZ+mQe9V2R6aWodaUqnN2Xkg1XRRgDBNMggo1rHue3tbEbmVefuB/uyDog96R7v6qVodecqnovJfdhqnVioerD3kL/y1x9MPuCkf1Ltx8vqM4Tsssys4aAXlm+Lj9Kn2mncB33oxfE92URW4Zo80PoyS5mSGIZdzjuA4lj3AZJ8KpUqKEXJloRcnZEprbpKNilrbn/DW2VQ/OP8uVu0scgd3DjQqEGrzn2n7eBepJdmOyMagrnSNpj50fUCamK7mXkSj3iPSVeeNUVQhQHK64Ok5O5IwfZz+NbuAX8K9TNxL/kD/kSYGwcdk7g+wh+wikf1HvV5fcZwnY9SwKQGSM1nmdLO5eNirrDIysOohCQR6qJRSdSKfNFKjai7HmIsTvJJJ3kniSe3vr0hk3MV04KoQVQgqhAj0Rq8giF1esYrY+Qo/eTnsjHUva53faFqlZuWSnq/Zef2DRpq2ae3zGun9YHuAsaqIbaP91Ankr3t57nrY9/aavSoqGr1b3ZWdTNotEXvye/Ftp9EKw8V30vM0qXYQQ0AIA/LJ8Wt9JH96nMB3y9QGJ7tlDVumYeheSy529GW+fk7Sey7AfVisDGxtWkamHd6aCylQwKcqVpzmjLjHFAr+w6sf7QaawcstaP9Aa6vTZS2otoJL+2DeSr843hGDJv7ujj01sYmWWlJry/vQQoq80RWkbszTSSnjI7P7TE/jRYRyxUeRSTu2x/qloz3ReQRHyS+X/kXpNn0Aj00OvPJTci1KOaaRw1g0kbm5mn6pHJX+XOEHoUKPRVqUMkFHkcqSzSbHupej1lulMn7mAGaY/wR9LB8Tsr6apiJuMNN3ovUtSjeWuy1I3S+kGuJ5Jn8qRyx7s8B4AYHoolOChFRXApKTk22W1yF/wCWuPph9wVlfqXbj5fUewnZZZlZw0AvLN8XH6VPtNO4DvvRi+J7soitwzQtf/l9ps8Lu8TpdsNuertDyHj3DqIpRfzVL/4x93+Bju4eL9kCVNi4Yck1pzmk4j1Rq7n2dkfWwpPHStRfiMYZXqHoGsI0hVCHmrXm9E2kLqQHI5wqD3IAn/rXosNHLSiv+5mVWd5tlhchV4ObuYesOsg/qXZP3B6xSH6lHWMvQawj0aLTrMGzhf24kieM8HRlP9QI/GuxdmmcaurHlZkKkqeIOD4jdXp076mPsYrpwVQhlEJIABJJAAAySTuAA6yT1Vy9jqVwtj0bDo8CS8VZrojMdrnKpneGuCPqj9fcq5yraU9I8+fl9w+VU9Zavl9wd0tpSW5lMszl3O7uA6lUcFUdgpinTjCOWIGUnJ3Yzq5U9IcnvxbafRCvO4rvpeZrUuwghoAQB+WT4tb6SP71OYDvl6gMT3bKGrdMwvDkx0osVvZ2zbjNFLIneVmOR4lTn+k1i4yDlOU+TS9jRw8rRiuZYNIDJwvbVZY3jcZWRWVh3MCD9RrsZOLTRxq6sUHoSxe0Gk3kGGghMH9czhAR/SCfA1u1JKp0aXF3/ozoRcM1+GgI02LhPqz8DZ3t1wYoLaI/xS73x3hAD6aVrdapCHq/QPT6sJS9AYpoAFH+W0X2S3z+kQRH/wBpPWKV7yv4R+b/AAH7NPxfyBemgBdfIhbMtpK5GFkl6B7QqgE+Gcj0Gsb9RknUS8DQwq6hY1Z40AvLN8XH6VPtNO4DvvRi+J7sqrVLR8Y27y4Gbe2wdn52U+RGO3fgt2Ab9xrTrzelOG79lzE6UV25bIh9KaQe4meaU5eRsn8AO4DAHcKNCChFRWyByk5O7GtXKly8iegzHDJdOMGY7MefMU7z6W+6Kx/1CreSguBoYWFlmfEsys4aITXPTgs7SWYnpY2Yx2u25fVxPcDRsPS6Woog6s8kWzzWiliAAWZjgAZJJPYOsk16LRGUWTqbPDoq4jjnObm4IWUBujbo29Q+NxkLbJPmj+7OxCliItx7K28fwN0rUmk937FzVkDwqhDztylaINtpCYYwkp51PB/K9T7X1Vv4OpnpLw0MyvDLNgvTQAeaJ0XLcyCKFC7nqHADrLHgFHaapOpGCzSZaMXJ2QRPpGHRwKWjLNdkYe6xlY+orbg8T1c56u5fJKtrPSPLn5/YNmVPSOr5/YE5HLEsxJJOSSckk8ST1mmkrADWunBVCHpDk9+LbT6IV53Fd9LzNal2EENACAPyyfFrfSR/epzAd8vUBie7ZQ1bpmBXrDdvANGNGdl47RJVPYXkc/hSlKKn0l+LaD1G45bci6dTtZo7+3EqYDjdKnWjfpPEHrHfkVkV6DpTs/QfpVFONydoAQAuVbQTyWkj20eWaRHn2fKZI1YDA6yCQe3Ap7BVVGolN+QviINxdii81tmaE2sw5i0srXgxQ3Mve0pwgPesagemlqPXqTn6L0/Iap1Yxj6kHorR7XE0cKeVIwUd2eJPcBk+ijTmoRcnwBxjmaRN6ys15fczaozpEBBAi7+hHuz2YJy2T1HfQaNqdPNN76v1CVLznaPkQ+iNFvcTx26DDu2zv+Tjyie5QCT4UWdRQi5MHGLlLKXrye6SSUXCQ/uLd1hh71RBlu8sxY57CKxMVBxact3qzSoyTTtstAvpUMCPKfo2S5tFhiGXeaMDsHEknuAyT3CmsHNQqZpcmBrxco2RTutukozsWtuc21tkKfnZD5cp8TnHd41r0IPWc+0/bwEakl2Y7IHiaYAhzqPydzXTLJcK0VuN+/c0nco4hf4j6M8QjicZGmrR1fyGaWHctZbF6QQqiqiAKqgBQOAAGAB3YrFbbd2aKVhTzKilnYKqgliTgADiSeyok27IjdiguUTWw6QnVItrmIziIAHLsd21jjk8AOOPEitzC4foY3lu9/Aza1XpHZbCGzopfkvpF17itqrD1Gcg+j701xD/ANP/AK/H/eU7pf7fL8ghI5YksSSxJJJySTxJPWTTaVtgBevJdrgLqEQSt/iIlxv/ANRBuDDtYbg3r692JjMN0cs0dn7Gjh6udWe4d0kMAlyjap+77cbGBPFloyevPFCew4HpA76awmI6Keuz3A1qWePiUvofVeWVpDL/AIeKE4mllBAQ+aBxZ+xR3cMitipXjFK2reyQhGk3e+ljvpbWFFiNrZK0VufLc/vZz2yEcF7EHV6qrCi3LPU1fsvL7nZ1FbLHb5g5TIEyqkkAAkk4AAyST1AdZrh0739jJDIY5UKOuMq3EZAI+oiuRmpK8djsouLsxvVip6Q5Pfi20+iFedxXfS8zWpdhBDQAgD8snxa30kf3qcwHfL1AYnu2UKa3TMCbXwYltl8yygH9pP8A7UthXeMn4sPX0aXgh1yf37WyX10mNqKFAu1kqWeQAbQyM+SfrqmKgpuEHxf0O0JZVKRaOqXKHbXgCuRDP8253E/wNwPhuPdWbXwc6eq1Q3Trxn4MMaUDgdrFycWd0/OYaJycsY8AP27SkY39owabpYypTVt0Anh4Sdwf1o5MJ7q6knFxEA5GypRuioAVRuPUAKPRx0acFHKDqYZyle4+1Q5MvckjSyXG25jZE2E2dgsMFgSTlsZA3dfXVK+O6RZUi1PD5He4XaD1ftrJCsEaxjHSbiTjzmO8+vFK1Ks6rvJ3DRhGGxWGtnue0N1d2zhnvSYodngg/wCodT1gkBQw4Fj1VpUM9TLTmtI6v6ClTLC8o8f+ZMchX+WuPph9wUH9S7cfL6hMJ2WWZWcNDPS9hz8Lwl3jDjZLRlQwB44JBAyMjOOur055JKVrnJK6sBttySWC+U1w/c0ij7qLTb/UKr5IXWFggh0RqdZWxBit4ww4M2Wb0FiSPRS88RVn2pBY0oR2RO0EIQOsOt9pZg89KNvqjTpOf6Rw8TgUelh6lTsoHOrGG7Ka1x15uNIHm1Bjhz0YlyS5zu2yPKOeCjd4nfWvh8LCjq9XzEKtaVTTgbBV0UoJ2X0g46IOCtqpHE9RnI4DgPvc1xD/ANP/AK/B3ul/t8vyCMshZizEszEkknJJO8kntptK2iAGtdOHW0uXidZI2KOpyrKcEGqyipKz2OptO6Lk1O5UopQI7wiKThznCNvHzD47u8cKyK+AlHWnqvf8j9LEp6S0LHRgQCCCDvBHXWeNEJrVqtBfxhJtsbJyrI2ME9eN6n0g92KNRryou8QdSlGasyvbvkafJ5q6Ur1bcZBHiQxB8cCn4/qS4x9xZ4Tkzay5Gmz8NdDZ6xHHvP8AUzYHqNSX6krdWPuRYTmw61b1LtLLpRR5k+ckO0/oOML/AEgUjVxNSr2npyGIUYw2K25amt2uI2jkVpwpSZV34A3qWI3Bt7DHHGOytH9PzqDTWnAVxWW6tuCWg9W5rkGToxQL5c8p2UXwPym7h9VN1K8YabvkgEKblrwL/wBTY41sbdYnMkYjAVyuztDt2erPZWFXbdSTaszTp2yKxM0EuA/LJ8Wt9JH96nMB3y9QGJ7tlCvwNbpmhPyj7r90+bjhT1QofxpXCd0nzv8AMLX7dvIVl0NEXLdc11FH4iNDJ+IrstcRFck3/eh1aUm+bIXQtjz9xDDjIkkRD4FgD9WTRqk8kHLkgcFeSQUaW18vI724aCdhHzrBUIDJsqdkYDA4BC56OONKwwlOVOKktbBp15qbswo0Dyl3DW1zPPHCRAEVNkMu3I7YAySRuUEnA7KWqYKCnGMXuFhiJOLlLgNv2yv/ANmv/lP6Kv8Atq/9e35K/FvkOtceUu4t5RBFHCJBGhm2tptiRhtFVwRnAI3mqYfBQnHM27cC1XESi7JAUNL32lJ47eSdyJGwVGFRV4sSq4BCqCelnhTnR0sPFzS2AZ51ZKLYy1v0os9xiLdbwqIoB1bCbs+LHLZ7xV8PTcIdbd6srVnmlpstjOr+tt1ZKyW7qqu202UVt+MdY7BUq4enVd5IkKsoKyDXVfXm9dZbm5lX3NAOkBGgMkh8iNTjieJPUMdtJ1sLSTUILrP2XMYp1ptOUnoiBblQ0iSTzsYyeAjTA7hkZx40f4Gjy9wXxNTmb23KPpSR1RJFZ3IVVESZJPADdXHgqCV2vcixFVuyJjWnlAurcJbRzq1wm+4lCIQH+bjGzjC9bEZz2bxQaGEpz67WnBfVhKleUeqnrxA3SGuF9MMSXUxHWFIQHxCBQacjhqUdor5/MBKtN7shACTuBJJ6t5JP2kmjA9wwWJdFoGbDaQdcou4i2UjymHAzEHcOr7VLvEOy7H/1+A+lJf7fIEJJCxLMSzMckkkkk8SSeJptK2iAGtdOCqENoo2ZgqgszHCqoJJJ4AAbya42lqzoWrYw6NAe4Cz3vFLfOY4expyPKbrCD8iFc0q+kdI8+L8vuHsqer1fLl5kbHrjfLK0y3Uodjk7wV/8ZBQAeFEeGpOOXL/3nuU6ad73COx5XL1MCRIJO/ZZSfSGx9VLy/TqT2bQVYqa3JIcs0n/AGif+U/oof7av/Xt+S3xb5HG55Y5yPg7aFT2szt9Q2a6v02HGRHi3wQP3muWkr5hCsj9PcIoF2c+kdLHblsUeOGoUlma9WCdapPRewveu1sd92Rc3A4W0bdBD/vyDif4F9OQanSVKvY0XP7ImWNPtavl9yG05p6a6I51gEXyIkGzGg7EQbh47z30anRjT2/viwc6kpbl+8nvxbafRCsLFd9LzNOl2EENACAPyyfFrfSR/epzAd8vUBie7ZRVvHtOq9rAesgVuN2VzNSu7E9yhvnSV13OB7KKv4UDC9zELX7xm+lTsaLslH+rLPKf6SIgfUDXIa15vkkvqSWlOK8zPJ/0LiS4PC1t5ZvSEKqPHLVMVrBQ5tIlDtZuSBgUyBCjTo5iws7f5Uu1dSD+boRf2BqWpderKfLqr6h59WEY+py1GtFa556UfA2qGeTv2PIXxL43deDXcTJqGVbvQ5RXWu9lqQl9dtNI8rnLyMXbxY5Po30aMVFJLgDk3J3YR2A9yaPec7p73MUPasIPwr/1HCj10vL+Sqo8I6vz4BY9SnfiwVpoAO9E6OkuJkhiGXkOB3dpPcBknwqk5qEXJloxcnZEtrbpCPoWluc21tkBvnZD5ch7cnIHdw3GhUIPWpLd+y5BKsl2Y7IHiaYBBhEvvZAHP+fnToA8beJvlHslcbh1gZ7wU3/PK3+C939kH7pX/wAn7AfTgAyBncN5PACuEDCKNdFIHcK2kHGUQ4ItlI3M44c8RwU8PtUbeIdl2Pn+BjSkr/5fIEJZGZizEszElmYkkk8SSeJptKyshc1rpwVQg+0PoiW6kEcKbTcSeCqOtnbgqjtodSpGmryLxg5OyJ+bSsNgpjsWEtwRiW7xuXtW3HUP4+vq6sAVOVZ3qaLgvv8AYK5qnpDfn9gTYkkkkkk5JPEk9ZPbTYAxUOCqEFUIEOjNVyYxcXcgtbY8GcdOTuij4se/h176XnX1ywV38vNho0tM0tEdL7WgIhhsIzbRHc75zNL/ADyDgP4V3fZXI0LvNVd37L0I6tlaCt8waFMgRVCHpDk9+LbT6IV53Fd9LzNal2EENACAPyyfFrfSR/epzAd8vUBie7ZSmgo9q6t186aMeuRRWzVdoSfg/kZ9NXkhzrhLtX123+/IPUxH4VWgrUorwR2q+ux9rn0VsYvMs42I/ikLOftFUw+rnLxfsWq6ZV4GdFfBaLvJOBnligU9y/CvjxGBUn1q8VyTf0Ox0pyfPQhdD6PNxPFAvGV1XwBO8+gZPoo1SeSLlyBQjmkkP9ddICe9mZP3anm4wOASMbAx3HBPpoeGhlppPff+y9aWabHl3/htGRx8Jb1+dftEMZxGD3M+0wqkevWb4R09eJ19Wnbnr6ERq/olrq4jgXdtnpN5qDezHwXP1UarUVODkykIZpJDnWzS63NwTGMQRqIoF7I03Lu7Tvb01WhTcI67vV+Z2rPNLTbgQ1GBhap977PsvLxPTDbn7HkP1DqIpTvqn+sfd/gY7uHi/ZAlTYuFOr1mltEL+5UMM4tIj/qyD5bD5pDv7yPDKtWTqS6KHq+S+7D00orPL0B2+vHmkeWVizucsx6z+XVjqpiMVFWWwFtt3ZwA7K6QMrdE0WgkkAfSDrmOM7xbqRudx86RwXq66UbeIdl2Pn+BhWpK77XyBCeZnZndizMSWYnJJPEk9tNpJKyF27u7NK6cFUITWgdXmnDSyMILVP3k78P5UHF5D2D09QIatZQ6q1ly+/gFhTzavRDjTOsK82bWzQw2ueln95MfOlbs/hG4fUK06Lvnqay9l5HZ1NMsNEDtMARVCCqEJDQ2hZrp9iBC2N7NwVB2ux3Af/Rmh1KsaavJl4QlJ6E4LizsP3YS9uh/qMPgIz/trxkYH5R3dnZQMtStv1Y+78+QS8Ke2r9gd0npKW4kMk8jSOetj9QHADuG6mIQjBWirIFKTk7sa1cqKoQVQh6Q5Pfi20+iFedxXfS8zWpdhBDQAgD8snxa30kf3qcwHfL1AYnu2VBqVFtaQtB/vofZO1+Fa+IdqUvIQpK80MdKEyXMuOLzP/c5/Orw6sF4L6HJayZL8or/APMJ1Hkx7Ea9wSNF+0Gg4Rfwp+b9y9fts31g+DsLCDrdZLh//wAjYT+wVyl1qs5eSO1NIRj6i1K+CFzeH/poSIz/AL03wafUWNdxHWy0+b9lqco6XnyIjV/RZubmKAf6jAE9ijex9Cgmi1anRwcuRSEc0kh1rfpQXF1I6fulxHCOoRxjZXHccFv6qrQhkgk9935nass0tCRtf8Ho5pOE99mOPtW3U9Nu7bbo+GDQ3/JWtwjr6/guupC/F/IFaaABDqlo2Ml7u4H+GtsFh87IfIjXtycE93Hjml683pCG79lzDUortS2RE6X0lJczPNKcu5yewdgHcBgDwotOChFRXAHKTk7sktV9CpLtz3BKWkG+VhxY/JjTtdt3gD4UOtVcbRh2nt9y9OCestkNNYNMvdS84wCKoCxRr5McY8lV8BxPWfVVqVJU42Xr4lZzc3cjQOyilQyghXRaCWVVe/cZiiO8W4PB5B1yHqXqpNt4h5Y9ji+fl4DCSpK73+QI3M7SOzuxZ2OWYnJJPWabSSVkLttu7OddOCqECfR+gI4I1udIbSxtvit13SzePmRdrHf2dWVZVnN5KW/F8F92GVNRWaf9cyN0/p+S6K7QVIo90UKbkjHcOs9rHefqotKjGntvxfMrOo5eRFUUGKoQyikkAAkk4AG8k9gHWa4dCiHVuO2USaRcx5GUto8GZ/5uqNe87+PA0s68p6UtfHh+QypqOs/6GWmtZpJk5mNVt7YcIIuB75G4u3efVV6dBReZ6vm/pyKzqtqy0RB0cEKoQVQgqhBVCHpDk9+LbT6IV53Fd9LzNal2EENACAPyyfFrfSR/epzAd8vUBie7ZVPJyudJW3czH2Ynb8K1cX3Mv+4iVDvENNVIeev7YedOpPgG2j9Qq1d5aUvIrTWaa8zhpyQz3k7LvaWd9n+qQ7I+sCrU0o01fgl8jk9ZvzJLlBkHu14l8i3SOBO4RoAR7W1QsKv47vjd/wBl6769uWh00mOY0ZbRcHupGuH/AJF6EYPcd7eiuQ69aUuWn3Oy6tNLnqZ1ePuayubvg8n+Gg8XG1K3oQAA9pNSr16kafBav6Eh1YOXoiK1a0Qbq4jhB2VJzI3mxrvZvQPrIotap0cHIHThmlY6a06WFzcM6DZiUCOBepYk3IMdWR0j3k1yjTyQs9935naks0rrYZaL0fJcTJDEMvI2FH2k9wGSe4GrzmoRcnsisYuTsiY1t0hH0LO3Obe2yNr52U7nkPpyB2DxoNCD1qS3fsuQSrJdiOyI/V/Qz3cwiQhRgtI7eTGg8pm7h9ZolWqqcbv/APSkIObsh5rPphJNi3tgVtIMiMHjI3ypX7WbfjsHZvqtGm1ec+0/bwLVJp2jHZEDRwQYW9smjEWaZQ984zDC28QA8JJR855q9XHwTcnXeWPZ4vn4LwGElSV3v8gTuZ2kdndizscszHJJPWabSSVkAbbd2c66cOlvA0jKiKzOxwqqMknsArjaSuzqTbsgr9zwaM3yhJ74b1iztRQHqMmPLkHm8B6jSt5V+zpHnxflyQe0ae+svkDOkb+SeRpZnZ3bizfh1Adw3UxCEYK0VZAZScndjarlRVCEzoPVuW5BkysUC+XPKdlF7cH5Tdw+qg1K8YabvkgkKblrwJFtPQWYKaPUtJwa7lUbZ7eZQ7ox3nJx66H0U6mtXbkvrzL9JGHY/sGJpWdizsWZjksxJJPeTvNMpJKyAt33NK6cFUIKoQVQg80Xoua5fYgjeRuxRw/mPADvJqk6kYK8nYtGLk7JE62g7S1/ztxzkg/6e1IYg9kkp6K94G/sNA6WpU7tWXN/RBejhDtv0Rd2pkyPY27RxiJDGNlAxbZHUNo7z4msbEJqpJN3NCnbKrE1QS4Dcsh/5a30kf207gO+XqAxPdsqzk7OLzb+agnf1RMP/atPF93bm18xKguvflcxybYF4sm7EEMsvsxkfawqYzu7c2l7naHbvyOOoFsJb+32j0UbnXPdGC5z6QKtipZaUv6/srRV5ojQWu7nd+8uJv7pX/NqJpTh4JfIrrKXmSuvF0Jb544t6RbNvCo7I+gAPFtr10LDRy0ry46v1L1tZ2XkddeZFiaGyQgraR7LEdcz9KU+vA9BrmGTknUf+Xy4Ha2loLgbI3uPRxOcT3+4dq2ynee7nG3d6iud5V8I/P8ABOxT8X8gW2h2imgAWo3vfZ7XC8vE6PbFbnr7nk6usDsIpTvqn+sfd/gY7uHi/ZAxZWzSyJFEu07kKqjrJ/Dv6qak1FNvYAk27IJNYLyO0iNhbuGJObyVf9Rx/pqfm03+Jz35WpRdSXSzXkuXj5sNN5Fkj6grtDtpqwAMLWBNGIs8wVr1xmCFv9EHhLKPP81Tw8eCkm67yx7PF8/BDCSprM9+HgCdzdNI7PI5Z2OWZjkkntpqMVFWQBtt3Zz2h2iunCR0HoaW7k5uEA4GXYnCovWztwAodSpGmryLwg5OyJq401BZIYbBtqUjEt5wJ7VgHyE/i4n1GgqlKq81XbgvuFc1DSG/P7AoX7/rpqwAW0O0VDh3sbR5nEcSNI7cFUZP/wDO+qykoq8tEWSbdkEp0daWO+7Zbm5H/TRt0EP+9IOJ/gX05FLZ6lXsaLnx9EGyxp9rV8iG03rBNdEc642F8iJAFjQdiINw3bs8e+j06MafZ/viwU5yluRm0O0UQoLaHaKhBbQ7RUILaHaKhCT0LoK4uiRBGWA8p+CL/M56I3b+2hVKsKfaZeNOUtkS3uTR9r++l92yj/SgbZiB/im4t/RQs1ap2VlXN7/0Ey04b6sZ6U1tnlTmkKW8HVDANhf6iOkx7cnHdV4YeMXmer5vUrKrJqy0XgQO0O6jgj0jye/Ftp9EK87iu+l5mtS7CCKgBDSWJWGGUMOwgH7a6nbYhxFhF81H7C/lXcz5nLIQsIvm4/ZX8qmaXMlkIWEXzcfsL+VTNLmSyENHxfNR+wv5VM0uZLIQ0fF81H7C/lUzS5kshe98XzUfsL+VTNLmSyEbCL5uP2V/KpmlzJZC974vmo/YX8qmaXMlkI2ER4xx+yv5VMz5kshCwiHCOP2V/KpmlzJZC974vmo/YX8qmaXMlkL3vi+aj9hfyqZpcyWQjYRHjHH7K/lUzS5kshe98XzUfsL+VTNLmSyF73xfNR+wv5VM0uZLIyLCLhzce/j0V/KpmfMlkY974vmo/YX8qmaXMlkL3vi+aj9hfyqZpcyWQve+L5qP2F/KpmlzJZGVsYhwjjHgq/lXMz5ksjHvdF81H7C/lXc0uZLIXvfF81H7C/lUzS5kshe98XzUfsL+VTNLmSyF73xfNR+wv5VM0uZLIXvfF81H7C/lUzS5kshe98XzUfsL+VTNLmSyM+4YsY5tMdmyv5VzM+ZLIx73xfNR+wv5V3NLmSyF73xfNR+wv5VM0uZLIXvfF81H7C/lUzS5ksjuiBRgAADgBuAqp0yGHbUIQevOkZbewuJoR8IijZ3ZxlgC2P4VJb0UfDQjOqoy2B1ZOMG0A+itE2zwRXEml5xK+wXPujHSJGU2c7Q37u7jTk6k1JwVNW8gEYxcU3L3CrlH0tNa2YkgbZfnEXOA245B3N10rhKcalS0uQatJxjdC1Ue7eQtPJcBVGObnggjLE/KUxu24YO7PXUrdGlaKXo2/mkdhmvqyE1i1mvYNIS80OdtrdI5JogF2thhhipxncelx+rOD0qFKdJX0bukwU6k1N22RM6h6ZlvLaeQyE/DSLExVRhABsZAHHfk5oOJpRpTStwVy9KbnFshoJtItpB7L3cvQgEvOe549+WVcYzu8rjn0UZqiqSqZONtwd6mfJfhfYkuUPTNxbtaLbswM0hRgiI7HcMbIcgbXpFCwtOE1Jy4BKspJpLiSWqRuWDPcSynO4RzQxRsuPlfBswIOR19VDr5FpFeqbfzLQzcWBendb7mKa+HPyosDhYtm3R0yy5VZHIGzk4Az9dOU8PCUYaLXfX5IBOrJOWu3gGGkL+9XRglWNPdhRMqSoAZiAcZbBO/cM8d2/gVIwpOtZvqhpOahdbkRqhp2ZrsQXE1yHMZYRT20cZYjG9HRiCg6W446t/EUWvSioZopeabfzK05vNZv2D2kg4qhCtdLaw3Yv7qGOS45uIIVEFtHMRtLk7WSMDPDjWhCjT6KMmld83YVlUlna5eFyd1t0vPY2KMHWSZnWPnXUKo2yemyjcAAMeOKDQpxq1bWst7BKknCAxtNK3VtfW1tNcx3aXKseiio0ZVc56JOUPDf2Hsq7p050pTjHLb3KqUozUW73OeuGsU8N+IVllSH3Nzrc1AsrAhyCSCNyYG89W7trtCjGVLNbW9tXYlSo1O3hyuTXJ/pO4uLXnbjB2nbmnwql4/ksygkKc53d1BxUIQnlj6+ZejKUo3YS0uFNJh0T4GoiFL6BtVfRT3cl/cx3CByv8AiGwSvkjYJyc7h6a2KsrV8igmvISWtPM5a+Ycppuf3k91FsTi329rA3kcGxjHSGD6aSdKHxOThcPnl0WbjYdzaTufepJ4dl7l4YmG2VUFn2M8cDPSOB1nA66qqcOncZaRuyKUujUlvYh9U9Ozm7SC5muVdkZhFPbRptEdcboxyoG1xxwHhRa9KCp5oJeab90ytObzWk/Y5azadvF0k1tA02wIFk2YYYZGznB/eMo2fTxxu7O0aVN0c8rb21bXyuSU5dJlXIMdXxKIFM0jSO3SJZFRlyAdllUkArwNKVcubqoNC9tSv7XlDc3quZojZyTtCsYKbargBZT8rYLZO/q9FPywa6O1nmSvfh5CyrvNvpsGWu97dRW6mzUGVpFU+SWCYYsUViAz7h0ezJ6qTw8acpdfYPUckuqRmpGm5JZ5YZppy6IGEVxbpE4Gd7ZQkMu9ccOJouIpKMVKKVuadytObbab9iHvtP3zX15DE9wUhZNkQwQSbIZc9Mu6nGeGNo8ezeWNGkqUZO13zb+iZRzm5NLgWHYQsIlWR+dbGGfZA2t5+SNw8KQk1e6Vhhbag/ealxyYHOMq4UFUGzkqW2TuPVzj+Oe4UeOJa4f9/wAgbpJhQygggjIPEGlgoO/8CaP29v3JFnwOz7Odn6qY+KrWtmYPoYciU0poeG4jEU0YeMEELvAyOHAjhQoVJQeaL1LSipKzG2jNV7W3k5yGEI+CMhnO44yN5I6hVp16k1aTOKnFO6Q8j0XEszzhAJXUK7ZO9RwGM43eFVc5OOXgWyq9zXROiIbZSkCBFZixAJxk8TvPcKk6kpu8mcjFR2MpomETtcBBzzLsF8nJXccYzjGQOqp0ksuS+hMqvm4nLTGgre62fdEYk2CSuSwwTx4Edldp1Z0+y7ElCMtzXRGr1vbMzQRBCwAbBY5AyRxJ7TUnWnNWkzkYRjsYk1dtmE4aIEXBBmBLdMg5Gd/V3VFWmrWe2x3JHXxO0+hoHgFu8YeEAAI2WGBw4nO7q7MCuKpJSzJ6kyq1hvonVm1tnLwwqjkY2ssTjsBYkgdwq061SatJnIwjHVIl6EXFUIMrfRUSTSTqmJZQA7ZbpY4ZGcbqu6knFRb0RVRSdzveWiSo0ciK6MMMrAEHxFVjJxd0daT0ZG6G1XtLVi8ECRsRgsMk47ASSQO4USpXqVFaTuVjTjHZDt9FQmbnyg53Y5vbyfIJzs4zjGd/Cq9JLLlvpudyq9xaI0TDbR83AmwmchQWIBPHGScVJ1JTd5PUkYqKsh7VCxhlyCD11CA3HqDo5SCLSLI4Z2iPUTg0w8XWf+QLoYcicvbGOWJopFBjYYK7wCOzd1UGMnF5luEaTVmcZdDwNALdo1aEBVEbZIwuNkb+zAx4CuqpNSzp6nMqtbgNtFasWls/OQwqr4xtZYkDsBYnA8KtOvUmrSZyNOMXdIxpPVW0uJOdmhDyEAbRLg4HAbjwqQr1ILLF6ElTjJ3aHVjoaGGJoY02Y2zlQW+UMHfnIz41WVSUpZnudUUlZHKXV62a3FsYUMAAATfjAORvzniO2uqtNTzp6kyK1jrpLQ0FxGsc0ayIpBUNk4IGAQc52sE7+O81yFSUHeLsRxTVmc9D6v29rtGCJUL42jvJOOALEk47q7OrOfaZIwjHYa3mp1lLI0skCs7nLNtPknhvw3ZVo4ipFWT0KulFu7RK2NmkMaxxrsoowo3nA9O+hyk5O7LpJKyHFVOkHrtptrOyluEUMyBQoPDLMFBPcC2cdeKNh6Sq1FFg6s8kWwc0bonSjpFcHSijnNhmQQx7IViMhW4E4O7o7zjxpidSgm4qn7sGo1HrmJbWTWGdLmKztI4nnkjMhaYsEVASMkLvJJB4d3oFSowcHUm9FpoWnUalljuY1e1kmla6guI40ubUAsYyWjYOpZSM7x4E9Y9Eq0YxUZRfVf8AZ2E27p7oEI+VOcWkjyxRJOVWS36L83Km2FceXnaHSPHq9bbwEHUSi3bZ817APiJZdd+AY63aTvbeHn7cWzRxxF5ed5zOR5gU9meJ7N9KUIUpyyyvdvS1vcNUlNK8bC0HpS9a0kuLhbYZhEkIi5zzGY84GP8ALwPbvqVIUlNQhfezvb2JCU3FuVvAF9D8otxI1tn3JIZpFVoYhMJUBOCxySuBjJpmpg4RUt1bi7WYKNeTttr5hFpbWG6e8ezsY4C8SK8r3BfZG1vAUJvJwRvpeFGmqaqVG7PawWU5OWWHuc7PW+SSxu5jGiXFoZFdCSyF4xncQQdk+PrrssPFVYxvdSt7nFVbg3xQQ6uXzT2sEzhQ0sSOwUEAFlBwMknG/toFWKhNxXBhYNuKbJGhlgDudeZFvSoSP3Es4t3m37QlK5O/axshiATjqNOrCxdO9+ta9vAXdZqfhsSev+n57OOE2yRySSzLEFcMcllYjGGG/IA9NDwtKFSTzuySuWrTlFLKMdW9eDeXcUKBAhgZ5VKsHSVW2SvlYxvzw/8Ai9XC9HTcnz05NHIVs0rI4S6zaQe4vo7dLQpZkZEnOhmVgzbiGI2sKeOBwqyoUVCDk31vIr0lRyklbQKtWNMC7tYrgLs84uSvHBBKkZ6xkHfStan0c3DkGhLNFMF+U/S80DWYimkhWWRlkMahzs9HgpBywycAcaZwdOM1LMr2BV5ONrM11F0ndyXUqNJPPaiMESzwc0RJkdEbhkYz/wDHX3EwpqCaSUvB3JTlJya3REz8o9yvPHNkWimaNYdmYSSBX2crhiuT+FFWDg7b6q99LIo68lfYItddaprUWhjWNfdBIfnVkbY3KeCEHdkgjBpfD0I1M1+HK31CVako2txHurOkbq4jkkZrZlIIiKRzr0xnO2shB2fJ4Y66pWhTg0lfx1X0LU5Skrv6kDonXuedbWJUiF1LO8c6FXxGkeSxA287WyV4nBOaPPCwg5Nt5UrrxuDjWk7LjfUca264T216LaPmFQwiTakjmc52mGMRnPVxxXKGHhOlnd97br6kqVZRnlXLxJWTS9zHo6W6cwNIsZkj2FkCFNkMNpWYMCd/X2eFC6ODrKCvbbgEzSyOTBe25SJiII3jjjuXnjV0ZX2TDLvV4+n2EcSeNMvBQ1ad42f9rmB6eWie9yZ181gvrIGaNbVrfKqNvnOc2m47gQuzn00HDUaVXqu9/SxetOcNVaw80npS8trCeecW3Px71EYkMZXo8ckNne3X2VSFOlOqoxvZ/wBlnKcYNu1zXTGs8sVvaGONJLm72FQElUDMoYk7ydkZ4Zz31KdCMpSu7KJ2U2kubMaE1guRee4r2OEStFzsbwFihUHBBDdIHj6q7Uow6PpKbdr21OQnLNlluD6co0yTXKTxxpEkk0MMoV9kyxHcsnT61K8McfUd4OLjFxeuja8HyB9PJNqW3AN9VtIvcWkE8gUPIgYhQQBnqGST9dJ1oKFRxXAPTk5RTZK0IucL60SaNo5FDo4wyngQa7GTi7rc40mrMEE5MbMEdO52AcrHzzbIOc5GOkDnrzmm/jqnhfnYCsPFE3p/VeG6MbuZY5YshJYpGR1B4jaHH09/aaDSryp3S1T4MJKmpamdCasQ2qSLHtlpv3krsXkY4IyWPZk7uG89tSpXlNpvhsiRpqOwxudRLWSzjs35wxxElGyu2uSSQG2eBzjhV1i6iqOot2VdGLjlJrSmi1nt3t3Ztl02GIwGx19WMnwoMJuMlJF3G6sKLRarbC2BbYEfN53bWzs7PZjOO6o5tzz+pFHq5SIg1LgT3LsPMrWgYRuGXJVjkq/Rwy8RjHWaK8TJ5rpdYoqSVrcDrpvVGG4lE23PDMF2TJBI0bFexiOIrlPEShHLZNeKudlTUnfib2+qlvHaSWkYZY5Q22wOXYtuYljnpEbvsrjxE3NTe6J0cVHKhronUtLd42S6vSsXkxvOxjwBgApjGyBwHVgVeeJc004rXw1/skaeXiwldcgjJGRxHEd4zSwQE/2cWHMmIxbTHOZjgy72LZ28cd+OHCmvjaubNf04AeghlsS2kdXkmW2WR5D7mkSRGyuWeMYBfo7+vOMcaFCs4uTS30LuF0r8DSLViBb03q7SysuywGzstniSMZ2tw356q668nT6N7E6NZsxHXmoUEks0pmukM5zKscuwrY3AMAu9cEjB7TRI4uUYpWWm2hR0U23d6hHo2xjgiSKJdmNBsqOweJ3k99Lzm5ycnuFSSVkMdNavR3MlvJIzg277aBSoG1kHpZByOiKvTrOCaXHQrKCk03wJehFwXk1FtzE0e3NvuDcBwyh1kPEqQu4d1MrFTTv4W9ATopq3qPNPaspdGEySzK0BJRo2VTtEAZJ2eO7qxxqlKu6d7JanZ01K13sd9DaF5hmb3RczbQAxNJthcEno7hgnO/wFcqVc6tZLyOxhl4jXRmqNvBdy3abXOy7W0CRsjaIY7IxkEkdvWatPETnTVN7I5GlFScka6W1TjnuPdPPXEUoQRgxOF6OSceSTxNSGIcYZLJrfU5KknLNc7/8ADqm2ltnmnkWXIZ5HDPhgAQCVwBgdnWa50zzqaSVi2Tq2uN7/AFNt5fcxbbDWuzzbjZDEJjZDnZ3jIzjxrscTOOa3ErKlF2vwHusugY72HmZS4XaDdAgHI4cQd1VpVXSlmiWnBTVmdtN6LW5geCQsEkGGK4BxkHdkEdXZVac3CSkuB2UcysNNJasQT28cEu2RFs824bZdSowGDLjfjuxV4V5Qm5LicdNNWZz0FqpDbSNMGmlmZdkyzyGR9njgE8BwrtTESmsuiXJKxI01F34nManW/M3MDbbJcytM+1skiR8ZZDs7iMDHZU+JnmjLkrHOjVmnxJbQ+jlt4Y4ELFY12VLYzgcM4AodSbnJyfEtGOVWHlULH//Z"/>
          <p:cNvSpPr>
            <a:spLocks noChangeAspect="1" noChangeArrowheads="1"/>
          </p:cNvSpPr>
          <p:nvPr/>
        </p:nvSpPr>
        <p:spPr bwMode="auto">
          <a:xfrm>
            <a:off x="1375049" y="1073944"/>
            <a:ext cx="304329" cy="3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GB"/>
          </a:p>
        </p:txBody>
      </p:sp>
      <p:pic>
        <p:nvPicPr>
          <p:cNvPr id="2066" name="Picture 36" descr="http://www.biomarkerbliki.org/files/user_15/cdc_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4426" y="4131528"/>
            <a:ext cx="156989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8215" y="1467204"/>
            <a:ext cx="3272022" cy="4816091"/>
          </a:xfrm>
          <a:prstGeom prst="rect">
            <a:avLst/>
          </a:prstGeom>
          <a:ln w="9360">
            <a:noFill/>
          </a:ln>
        </p:spPr>
      </p:pic>
      <p:sp>
        <p:nvSpPr>
          <p:cNvPr id="235" name="CustomShape 1"/>
          <p:cNvSpPr/>
          <p:nvPr/>
        </p:nvSpPr>
        <p:spPr>
          <a:xfrm>
            <a:off x="6680424" y="1383158"/>
            <a:ext cx="2229207" cy="377127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b="1" dirty="0" smtClean="0">
                <a:solidFill>
                  <a:srgbClr val="000066"/>
                </a:solidFill>
                <a:latin typeface="Calibri"/>
                <a:ea typeface="MS PGothic"/>
              </a:rPr>
              <a:t>Motor do </a:t>
            </a:r>
            <a:r>
              <a:rPr lang="en-GB" b="1" dirty="0" err="1" smtClean="0">
                <a:solidFill>
                  <a:srgbClr val="000066"/>
                </a:solidFill>
                <a:latin typeface="Calibri"/>
                <a:ea typeface="MS PGothic"/>
              </a:rPr>
              <a:t>êmbolo</a:t>
            </a:r>
            <a:endParaRPr lang="pt-PT" dirty="0"/>
          </a:p>
        </p:txBody>
      </p:sp>
      <p:sp>
        <p:nvSpPr>
          <p:cNvPr id="237" name="CustomShape 3"/>
          <p:cNvSpPr/>
          <p:nvPr/>
        </p:nvSpPr>
        <p:spPr>
          <a:xfrm>
            <a:off x="1343791" y="3981384"/>
            <a:ext cx="1815391" cy="650813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/>
          <a:lstStyle/>
          <a:p>
            <a:pPr>
              <a:lnSpc>
                <a:spcPct val="100000"/>
              </a:lnSpc>
            </a:pPr>
            <a:r>
              <a:rPr lang="en-GB" b="1" dirty="0" err="1">
                <a:solidFill>
                  <a:srgbClr val="000066"/>
                </a:solidFill>
                <a:latin typeface="Calibri"/>
                <a:ea typeface="MS PGothic"/>
              </a:rPr>
              <a:t>Colocador</a:t>
            </a:r>
            <a:r>
              <a:rPr lang="en-GB" b="1" dirty="0">
                <a:solidFill>
                  <a:srgbClr val="000066"/>
                </a:solidFill>
                <a:latin typeface="Calibri"/>
                <a:ea typeface="MS PGothic"/>
              </a:rPr>
              <a:t> de </a:t>
            </a:r>
            <a:r>
              <a:rPr lang="en-GB" b="1" dirty="0" err="1">
                <a:solidFill>
                  <a:srgbClr val="000066"/>
                </a:solidFill>
                <a:latin typeface="Calibri"/>
                <a:ea typeface="MS PGothic"/>
              </a:rPr>
              <a:t>cartuchos</a:t>
            </a:r>
            <a:endParaRPr lang="pt-PT" dirty="0"/>
          </a:p>
        </p:txBody>
      </p:sp>
      <p:sp>
        <p:nvSpPr>
          <p:cNvPr id="238" name="Line 4"/>
          <p:cNvSpPr/>
          <p:nvPr/>
        </p:nvSpPr>
        <p:spPr>
          <a:xfrm flipH="1">
            <a:off x="5076978" y="1634217"/>
            <a:ext cx="1594090" cy="167732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39" name="Line 5"/>
          <p:cNvSpPr/>
          <p:nvPr/>
        </p:nvSpPr>
        <p:spPr>
          <a:xfrm>
            <a:off x="2939171" y="2137053"/>
            <a:ext cx="955734" cy="400114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40" name="Line 6"/>
          <p:cNvSpPr/>
          <p:nvPr/>
        </p:nvSpPr>
        <p:spPr>
          <a:xfrm flipH="1">
            <a:off x="6056822" y="2891666"/>
            <a:ext cx="1222735" cy="342288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42" name="Line 8"/>
          <p:cNvSpPr/>
          <p:nvPr/>
        </p:nvSpPr>
        <p:spPr>
          <a:xfrm flipH="1" flipV="1">
            <a:off x="4809617" y="5071101"/>
            <a:ext cx="1605245" cy="50643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43" name="Line 9"/>
          <p:cNvSpPr/>
          <p:nvPr/>
        </p:nvSpPr>
        <p:spPr>
          <a:xfrm flipH="1">
            <a:off x="5878701" y="4148756"/>
            <a:ext cx="1981637" cy="414121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44" name="Line 10"/>
          <p:cNvSpPr/>
          <p:nvPr/>
        </p:nvSpPr>
        <p:spPr>
          <a:xfrm flipV="1">
            <a:off x="2761050" y="4232802"/>
            <a:ext cx="901758" cy="57467"/>
          </a:xfrm>
          <a:prstGeom prst="line">
            <a:avLst/>
          </a:prstGeom>
          <a:ln w="22320">
            <a:solidFill>
              <a:srgbClr val="3333FF"/>
            </a:solidFill>
            <a:round/>
            <a:tailEnd type="triangle" w="med" len="med"/>
          </a:ln>
        </p:spPr>
      </p:sp>
      <p:sp>
        <p:nvSpPr>
          <p:cNvPr id="245" name="CustomShape 11"/>
          <p:cNvSpPr/>
          <p:nvPr/>
        </p:nvSpPr>
        <p:spPr>
          <a:xfrm>
            <a:off x="7058831" y="2628892"/>
            <a:ext cx="1432882" cy="377127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b="1" dirty="0">
                <a:solidFill>
                  <a:srgbClr val="000066"/>
                </a:solidFill>
                <a:latin typeface="Calibri"/>
                <a:ea typeface="MS PGothic"/>
              </a:rPr>
              <a:t>I-CORE</a:t>
            </a:r>
            <a:endParaRPr lang="pt-PT" dirty="0"/>
          </a:p>
        </p:txBody>
      </p:sp>
      <p:sp>
        <p:nvSpPr>
          <p:cNvPr id="246" name="CustomShape 12"/>
          <p:cNvSpPr/>
          <p:nvPr/>
        </p:nvSpPr>
        <p:spPr>
          <a:xfrm>
            <a:off x="1425325" y="1718262"/>
            <a:ext cx="2047128" cy="377127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/>
          <a:lstStyle/>
          <a:p>
            <a:pPr algn="ctr">
              <a:lnSpc>
                <a:spcPct val="100000"/>
              </a:lnSpc>
            </a:pPr>
            <a:r>
              <a:rPr lang="en-GB" b="1">
                <a:solidFill>
                  <a:srgbClr val="000066"/>
                </a:solidFill>
                <a:latin typeface="Calibri"/>
                <a:ea typeface="MS PGothic"/>
              </a:rPr>
              <a:t>Placa principal</a:t>
            </a:r>
            <a:endParaRPr lang="pt-PT"/>
          </a:p>
        </p:txBody>
      </p:sp>
      <p:sp>
        <p:nvSpPr>
          <p:cNvPr id="247" name="CustomShape 13"/>
          <p:cNvSpPr/>
          <p:nvPr/>
        </p:nvSpPr>
        <p:spPr>
          <a:xfrm>
            <a:off x="7869154" y="3923917"/>
            <a:ext cx="2513480" cy="640071"/>
          </a:xfrm>
          <a:prstGeom prst="rect">
            <a:avLst/>
          </a:prstGeom>
          <a:noFill/>
          <a:ln w="9360">
            <a:noFill/>
          </a:ln>
        </p:spPr>
        <p:txBody>
          <a:bodyPr wrap="none" lIns="104264" tIns="52132" rIns="104264" bIns="52132"/>
          <a:lstStyle/>
          <a:p>
            <a:r>
              <a:rPr lang="pt-BR" b="1" dirty="0" smtClean="0">
                <a:solidFill>
                  <a:srgbClr val="000066"/>
                </a:solidFill>
                <a:latin typeface="Calibri"/>
              </a:rPr>
              <a:t>Motor da Válvula de </a:t>
            </a:r>
          </a:p>
          <a:p>
            <a:r>
              <a:rPr lang="pt-BR" b="1" dirty="0" smtClean="0">
                <a:solidFill>
                  <a:srgbClr val="000066"/>
                </a:solidFill>
                <a:latin typeface="Calibri"/>
              </a:rPr>
              <a:t>Direção </a:t>
            </a:r>
            <a:endParaRPr lang="pt-BR" dirty="0" smtClean="0"/>
          </a:p>
          <a:p>
            <a:pPr>
              <a:lnSpc>
                <a:spcPct val="100000"/>
              </a:lnSpc>
            </a:pPr>
            <a:endParaRPr lang="pt-PT" dirty="0"/>
          </a:p>
        </p:txBody>
      </p:sp>
      <p:sp>
        <p:nvSpPr>
          <p:cNvPr id="248" name="CustomShape 14"/>
          <p:cNvSpPr/>
          <p:nvPr/>
        </p:nvSpPr>
        <p:spPr>
          <a:xfrm>
            <a:off x="6344451" y="4907037"/>
            <a:ext cx="1808180" cy="650813"/>
          </a:xfrm>
          <a:prstGeom prst="rect">
            <a:avLst/>
          </a:prstGeom>
          <a:noFill/>
          <a:ln w="9360">
            <a:noFill/>
          </a:ln>
        </p:spPr>
        <p:txBody>
          <a:bodyPr lIns="104264" tIns="52132" rIns="104264" bIns="52132"/>
          <a:lstStyle/>
          <a:p>
            <a:pPr algn="ctr"/>
            <a:r>
              <a:rPr lang="en-GB" b="1" dirty="0" err="1" smtClean="0">
                <a:solidFill>
                  <a:srgbClr val="000066"/>
                </a:solidFill>
                <a:latin typeface="Calibri"/>
                <a:ea typeface="MS PGothic"/>
              </a:rPr>
              <a:t>Ultrasonicador</a:t>
            </a:r>
            <a:r>
              <a:rPr lang="en-GB" b="1" dirty="0" smtClean="0">
                <a:solidFill>
                  <a:srgbClr val="000066"/>
                </a:solidFill>
                <a:latin typeface="Calibri"/>
                <a:ea typeface="MS PGothic"/>
              </a:rPr>
              <a:t> </a:t>
            </a:r>
            <a:endParaRPr lang="en-GB" dirty="0" smtClean="0"/>
          </a:p>
          <a:p>
            <a:pPr algn="ctr">
              <a:lnSpc>
                <a:spcPct val="100000"/>
              </a:lnSpc>
            </a:pPr>
            <a:endParaRPr lang="pt-PT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Módulo do GeneXpert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8761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9743" y="1395636"/>
            <a:ext cx="9940757" cy="486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pt-BR" dirty="0" smtClean="0"/>
              <a:t>Módulo do GeneXpert - Compartimento de cartuchos</a:t>
            </a:r>
            <a:endParaRPr lang="pt-PT" dirty="0"/>
          </a:p>
        </p:txBody>
      </p:sp>
      <p:sp>
        <p:nvSpPr>
          <p:cNvPr id="4" name="TextBox 3"/>
          <p:cNvSpPr txBox="1"/>
          <p:nvPr/>
        </p:nvSpPr>
        <p:spPr>
          <a:xfrm>
            <a:off x="843725" y="2369399"/>
            <a:ext cx="1857388" cy="1107996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r>
              <a:rPr lang="en-US" sz="2200" dirty="0" err="1" smtClean="0"/>
              <a:t>Tubo</a:t>
            </a:r>
            <a:r>
              <a:rPr lang="en-US" sz="2200" dirty="0" smtClean="0"/>
              <a:t> de </a:t>
            </a:r>
            <a:r>
              <a:rPr lang="en-US" sz="2200" dirty="0" err="1" smtClean="0"/>
              <a:t>inserção</a:t>
            </a:r>
            <a:r>
              <a:rPr lang="en-US" sz="2200" dirty="0" smtClean="0"/>
              <a:t> do ICORE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03759" y="4200528"/>
            <a:ext cx="22544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Ultrasonicador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273145" y="1663772"/>
            <a:ext cx="3000396" cy="769441"/>
          </a:xfrm>
          <a:prstGeom prst="rect">
            <a:avLst/>
          </a:prstGeom>
          <a:noFill/>
        </p:spPr>
        <p:txBody>
          <a:bodyPr wrap="square" lIns="72000" rIns="36000" rtlCol="0">
            <a:spAutoFit/>
          </a:bodyPr>
          <a:lstStyle/>
          <a:p>
            <a:r>
              <a:rPr lang="en-US" sz="2200" dirty="0" err="1" smtClean="0"/>
              <a:t>Eixo</a:t>
            </a:r>
            <a:r>
              <a:rPr lang="en-US" sz="2200" dirty="0" smtClean="0"/>
              <a:t> </a:t>
            </a:r>
            <a:r>
              <a:rPr lang="en-US" sz="2200" dirty="0" err="1" smtClean="0"/>
              <a:t>accionador</a:t>
            </a:r>
            <a:r>
              <a:rPr lang="en-US" sz="2200" dirty="0" smtClean="0"/>
              <a:t> do </a:t>
            </a:r>
            <a:r>
              <a:rPr lang="en-US" sz="2200" dirty="0" err="1" smtClean="0"/>
              <a:t>êmbolo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344583" y="4486280"/>
            <a:ext cx="2786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Acionador</a:t>
            </a:r>
            <a:r>
              <a:rPr lang="en-US" sz="2200" dirty="0" smtClean="0"/>
              <a:t> da </a:t>
            </a:r>
            <a:r>
              <a:rPr lang="en-US" sz="2200" dirty="0" err="1" smtClean="0"/>
              <a:t>válvula</a:t>
            </a:r>
            <a:r>
              <a:rPr lang="en-US" sz="2200" dirty="0" smtClean="0"/>
              <a:t> (</a:t>
            </a:r>
            <a:r>
              <a:rPr lang="en-US" sz="2200" dirty="0" err="1" smtClean="0"/>
              <a:t>cunha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313935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10"/>
          <p:cNvPicPr/>
          <p:nvPr/>
        </p:nvPicPr>
        <p:blipFill>
          <a:blip r:embed="rId3" cstate="print"/>
          <a:srcRect t="18860" b="4418"/>
          <a:stretch>
            <a:fillRect/>
          </a:stretch>
        </p:blipFill>
        <p:spPr>
          <a:xfrm>
            <a:off x="6607376" y="2555586"/>
            <a:ext cx="3272022" cy="3520570"/>
          </a:xfrm>
          <a:prstGeom prst="rect">
            <a:avLst/>
          </a:prstGeom>
          <a:ln>
            <a:noFill/>
          </a:ln>
        </p:spPr>
      </p:pic>
      <p:sp>
        <p:nvSpPr>
          <p:cNvPr id="287" name="Line 3"/>
          <p:cNvSpPr/>
          <p:nvPr/>
        </p:nvSpPr>
        <p:spPr>
          <a:xfrm>
            <a:off x="519783" y="2403746"/>
            <a:ext cx="9721080" cy="1"/>
          </a:xfrm>
          <a:prstGeom prst="line">
            <a:avLst/>
          </a:prstGeom>
          <a:ln w="38160">
            <a:solidFill>
              <a:srgbClr val="FF0000"/>
            </a:solidFill>
            <a:round/>
          </a:ln>
        </p:spPr>
      </p:sp>
      <p:sp>
        <p:nvSpPr>
          <p:cNvPr id="288" name="CustomShape 4"/>
          <p:cNvSpPr/>
          <p:nvPr/>
        </p:nvSpPr>
        <p:spPr>
          <a:xfrm>
            <a:off x="6558766" y="1749869"/>
            <a:ext cx="3320274" cy="393290"/>
          </a:xfrm>
          <a:prstGeom prst="rect">
            <a:avLst/>
          </a:prstGeom>
          <a:noFill/>
          <a:ln>
            <a:noFill/>
          </a:ln>
        </p:spPr>
        <p:txBody>
          <a:bodyPr lIns="89883" tIns="44942" rIns="89883" bIns="44942"/>
          <a:lstStyle/>
          <a:p>
            <a:pPr>
              <a:lnSpc>
                <a:spcPct val="100000"/>
              </a:lnSpc>
            </a:pPr>
            <a:r>
              <a:rPr lang="en-GB" sz="2000" b="1" dirty="0" err="1">
                <a:solidFill>
                  <a:srgbClr val="FF0000"/>
                </a:solidFill>
                <a:latin typeface="Arial"/>
              </a:rPr>
              <a:t>Fim</a:t>
            </a:r>
            <a:r>
              <a:rPr lang="en-GB" sz="2000" b="1" dirty="0">
                <a:solidFill>
                  <a:srgbClr val="FF0000"/>
                </a:solidFill>
                <a:latin typeface="Arial"/>
              </a:rPr>
              <a:t> do </a:t>
            </a:r>
            <a:r>
              <a:rPr lang="en-GB" sz="2000" b="1" dirty="0" err="1">
                <a:solidFill>
                  <a:srgbClr val="FF0000"/>
                </a:solidFill>
                <a:latin typeface="Arial"/>
              </a:rPr>
              <a:t>trabalho</a:t>
            </a:r>
            <a:r>
              <a:rPr lang="en-GB" sz="2000" b="1" dirty="0">
                <a:solidFill>
                  <a:srgbClr val="FF0000"/>
                </a:solidFill>
                <a:latin typeface="Arial"/>
              </a:rPr>
              <a:t> manual</a:t>
            </a:r>
            <a:endParaRPr lang="pt-PT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00" dirty="0" smtClean="0"/>
              <a:t>Protocolo automático do Xpert MTB/RIF</a:t>
            </a:r>
            <a:endParaRPr lang="pt-PT" sz="3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432" y="1629252"/>
            <a:ext cx="6034023" cy="5094976"/>
          </a:xfrm>
        </p:spPr>
        <p:txBody>
          <a:bodyPr/>
          <a:lstStyle/>
          <a:p>
            <a:r>
              <a:rPr lang="en-US" sz="2200" dirty="0"/>
              <a:t>Encha o cartucho com a amostra preparada e insira-o no instrumento</a:t>
            </a:r>
          </a:p>
          <a:p>
            <a:r>
              <a:rPr lang="en-US" sz="2200" dirty="0"/>
              <a:t>A amostra combina-se com o controlo de processamento da amostra (SPC)</a:t>
            </a:r>
          </a:p>
          <a:p>
            <a:r>
              <a:rPr lang="en-US" sz="2200" dirty="0"/>
              <a:t>O filtro captura a amostra e o SPC</a:t>
            </a:r>
          </a:p>
          <a:p>
            <a:r>
              <a:rPr lang="en-US" sz="2200" dirty="0"/>
              <a:t>As células lisadas de forma ultra-</a:t>
            </a:r>
            <a:r>
              <a:rPr lang="en-US" sz="2200" dirty="0" err="1"/>
              <a:t>sónica</a:t>
            </a:r>
            <a:r>
              <a:rPr lang="en-US" sz="2200" dirty="0"/>
              <a:t> </a:t>
            </a:r>
            <a:r>
              <a:rPr lang="en-US" sz="2200" dirty="0" err="1" smtClean="0"/>
              <a:t>liberam</a:t>
            </a:r>
            <a:r>
              <a:rPr lang="en-US" sz="2200" dirty="0" smtClean="0"/>
              <a:t> o ADN</a:t>
            </a:r>
            <a:endParaRPr lang="en-US" sz="2200" dirty="0"/>
          </a:p>
          <a:p>
            <a:r>
              <a:rPr lang="en-US" sz="2200" dirty="0"/>
              <a:t>O </a:t>
            </a:r>
            <a:r>
              <a:rPr lang="en-US" sz="2200" dirty="0" smtClean="0"/>
              <a:t>AND </a:t>
            </a:r>
            <a:r>
              <a:rPr lang="en-US" sz="2200" dirty="0" err="1" smtClean="0"/>
              <a:t>solubilizado</a:t>
            </a:r>
            <a:r>
              <a:rPr lang="en-US" sz="2200" dirty="0" smtClean="0"/>
              <a:t> </a:t>
            </a:r>
            <a:r>
              <a:rPr lang="en-US" sz="2200" dirty="0"/>
              <a:t>mistura-se com </a:t>
            </a:r>
            <a:r>
              <a:rPr lang="en-US" sz="2200" dirty="0" smtClean="0"/>
              <a:t>as </a:t>
            </a:r>
            <a:r>
              <a:rPr lang="en-US" sz="2200" dirty="0" err="1" smtClean="0"/>
              <a:t>esferas</a:t>
            </a:r>
            <a:r>
              <a:rPr lang="en-US" sz="2200" dirty="0" smtClean="0"/>
              <a:t> de </a:t>
            </a:r>
            <a:r>
              <a:rPr lang="en-US" sz="2200" dirty="0" err="1"/>
              <a:t>reagentes</a:t>
            </a:r>
            <a:r>
              <a:rPr lang="en-US" sz="2200" dirty="0"/>
              <a:t> </a:t>
            </a:r>
            <a:r>
              <a:rPr lang="en-US" sz="2200" dirty="0" err="1" smtClean="0"/>
              <a:t>liofilizados</a:t>
            </a:r>
            <a:endParaRPr lang="en-US" sz="2200" dirty="0"/>
          </a:p>
          <a:p>
            <a:r>
              <a:rPr lang="en-US" sz="2200" dirty="0"/>
              <a:t>Amplificação e detecção simultâneas de fluorescência</a:t>
            </a:r>
          </a:p>
          <a:p>
            <a:r>
              <a:rPr lang="en-US" sz="2200" dirty="0"/>
              <a:t>Resultados prontos em menos de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2 </a:t>
            </a:r>
            <a:r>
              <a:rPr lang="en-US" sz="2200" dirty="0"/>
              <a:t>horas</a:t>
            </a:r>
          </a:p>
          <a:p>
            <a:endParaRPr lang="pt-PT" sz="2200" dirty="0"/>
          </a:p>
          <a:p>
            <a:endParaRPr lang="pt-PT" sz="2200" dirty="0"/>
          </a:p>
          <a:p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6132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3601" y="1403705"/>
            <a:ext cx="8695424" cy="487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Cartucho do GeneXpert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46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-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2579</Words>
  <Application>Microsoft Office PowerPoint</Application>
  <PresentationFormat>Custom</PresentationFormat>
  <Paragraphs>406</Paragraphs>
  <Slides>51</Slides>
  <Notes>48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business-template</vt:lpstr>
      <vt:lpstr>PowerPoint Presentation</vt:lpstr>
      <vt:lpstr>Conteúdo deste módulo</vt:lpstr>
      <vt:lpstr>Objectivos de aprendizagem</vt:lpstr>
      <vt:lpstr>Tecnologia do GeneXpert</vt:lpstr>
      <vt:lpstr>Plataforma do GeneXpert</vt:lpstr>
      <vt:lpstr>Módulo do GeneXpert</vt:lpstr>
      <vt:lpstr>Módulo do GeneXpert - Compartimento de cartuchos</vt:lpstr>
      <vt:lpstr>Protocolo automático do Xpert MTB/RIF</vt:lpstr>
      <vt:lpstr>Cartucho do GeneXpert</vt:lpstr>
      <vt:lpstr>Componentes de um cartucho</vt:lpstr>
      <vt:lpstr>Princípios da concepção do GeneXpert</vt:lpstr>
      <vt:lpstr>Cartucho em movimento: Filme</vt:lpstr>
      <vt:lpstr>Reacção em cadeia da polimerase em tempo real</vt:lpstr>
      <vt:lpstr>Tecnologia de sinais moleculares</vt:lpstr>
      <vt:lpstr>Tecnologia de sinais moleculares</vt:lpstr>
      <vt:lpstr>Mecanismos moleculares de resistência a rifampicina</vt:lpstr>
      <vt:lpstr>Detecção de mutações do gene rpoB pelo Xpert MTB/RIF </vt:lpstr>
      <vt:lpstr>Controlos de qualidade internos: Controlo de verificação da sonda (PCC) </vt:lpstr>
      <vt:lpstr>Controlos de qualidade internos: Controlo de processamento da amostra (SPC) </vt:lpstr>
      <vt:lpstr>Algoritmo para determinar resultados do Xpert MTB/RIF </vt:lpstr>
      <vt:lpstr>PowerPoint Presentation</vt:lpstr>
      <vt:lpstr>Descrição geral do procedimento</vt:lpstr>
      <vt:lpstr>Preparação de amostras: expectoração directa </vt:lpstr>
      <vt:lpstr>Preparação de amostras: expectoração directa</vt:lpstr>
      <vt:lpstr>Preparação de amostras: sedimento de expectoração processado</vt:lpstr>
      <vt:lpstr>Preparação de amostras: sedimento de expectoração processado</vt:lpstr>
      <vt:lpstr>Amostras extrapulmonares (TBEP) </vt:lpstr>
      <vt:lpstr>Preparação da amostra: amostras extrapulmonares</vt:lpstr>
      <vt:lpstr>Preparação da amostra: amostras extrapulmonares(2)</vt:lpstr>
      <vt:lpstr>Preparação de amostras: organização do trabalho</vt:lpstr>
      <vt:lpstr>Não utilize o cartucho se:</vt:lpstr>
      <vt:lpstr>Preparação do cartucho: Rotulagem</vt:lpstr>
      <vt:lpstr>Preparação do cartucho: Inoculação</vt:lpstr>
      <vt:lpstr>Armazenamento de amostras e cartuchos inoculados</vt:lpstr>
      <vt:lpstr>Iniciando</vt:lpstr>
      <vt:lpstr>Iniciar o software</vt:lpstr>
      <vt:lpstr>Iniciar o software: Verificar estado</vt:lpstr>
      <vt:lpstr>Iniciar um teste</vt:lpstr>
      <vt:lpstr>Iniciar um teste: digitalizar o cartucho</vt:lpstr>
      <vt:lpstr>Iniciar um teste</vt:lpstr>
      <vt:lpstr>Colocar o cartucho</vt:lpstr>
      <vt:lpstr>Introdução manual do código de barras do cartucho </vt:lpstr>
      <vt:lpstr>Resumo dos processos de teste: Filme</vt:lpstr>
      <vt:lpstr>Monitorizar o estado do teste</vt:lpstr>
      <vt:lpstr>Monitorizar o estado do teste</vt:lpstr>
      <vt:lpstr>Como interromper um teste e porquê</vt:lpstr>
      <vt:lpstr>Como interromper um teste e porquê </vt:lpstr>
      <vt:lpstr>Visualizar, gerar e gerir relatórios de teste</vt:lpstr>
      <vt:lpstr>Resumo</vt:lpstr>
      <vt:lpstr>Questões</vt:lpstr>
      <vt:lpstr>PowerPoint Presentation</vt:lpstr>
    </vt:vector>
  </TitlesOfParts>
  <Company>Party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Ric</dc:creator>
  <cp:lastModifiedBy>VAN GEMERT, Wayne</cp:lastModifiedBy>
  <cp:revision>122</cp:revision>
  <dcterms:created xsi:type="dcterms:W3CDTF">2006-07-23T20:13:44Z</dcterms:created>
  <dcterms:modified xsi:type="dcterms:W3CDTF">2014-11-03T14:29:43Z</dcterms:modified>
</cp:coreProperties>
</file>