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4" r:id="rId29"/>
    <p:sldId id="295" r:id="rId30"/>
    <p:sldId id="296" r:id="rId31"/>
    <p:sldId id="297" r:id="rId32"/>
    <p:sldId id="298" r:id="rId33"/>
  </p:sldIdLst>
  <p:sldSz cx="10688638" cy="75438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1pPr>
    <a:lvl2pPr marL="5208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2pPr>
    <a:lvl3pPr marL="104177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3pPr>
    <a:lvl4pPr marL="15626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4pPr>
    <a:lvl5pPr marL="20835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5pPr>
    <a:lvl6pPr marL="2604440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6pPr>
    <a:lvl7pPr marL="3125328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7pPr>
    <a:lvl8pPr marL="3646216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8pPr>
    <a:lvl9pPr marL="4167104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E61CA3EC-BEE2-2C45-94E6-413CF45E82BB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94"/>
            <p14:sldId id="295"/>
            <p14:sldId id="296"/>
            <p14:sldId id="297"/>
            <p14:sldId id="29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2190" y="-666"/>
      </p:cViewPr>
      <p:guideLst>
        <p:guide orient="horz" pos="2376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A5EEB-3CBB-6A40-A4AB-69F0FC031BCF}" type="datetimeFigureOut">
              <a:rPr lang="fr-FR" smtClean="0"/>
              <a:pPr/>
              <a:t>03/11/2014</a:t>
            </a:fld>
            <a:endParaRPr lang="pt-PT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2B661-5ED5-F344-A644-7D2A6C152D6C}" type="slidenum">
              <a:rPr lang="fr-FR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03005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CA" altLang="zh-CN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3691550-46B2-3E4F-B291-C367AFEB28E7}" type="datetimeFigureOut">
              <a:rPr lang="fr-FR" altLang="zh-CN"/>
              <a:pPr/>
              <a:t>03/11/2014</a:t>
            </a:fld>
            <a:endParaRPr lang="pt-PT" altLang="zh-CN"/>
          </a:p>
        </p:txBody>
      </p:sp>
      <p:sp>
        <p:nvSpPr>
          <p:cNvPr id="11268" name="Rectangl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00125" y="685800"/>
            <a:ext cx="485775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zh-CN"/>
              <a:t>Cliquez pour modifier les styles du texte du masque</a:t>
            </a:r>
          </a:p>
          <a:p>
            <a:pPr lvl="1"/>
            <a:r>
              <a:rPr lang="fr-FR" altLang="zh-CN"/>
              <a:t>Deuxième niveau</a:t>
            </a:r>
          </a:p>
          <a:p>
            <a:pPr lvl="2"/>
            <a:r>
              <a:rPr lang="fr-FR" altLang="zh-CN"/>
              <a:t>Troisième niveau</a:t>
            </a:r>
          </a:p>
          <a:p>
            <a:pPr lvl="3"/>
            <a:r>
              <a:rPr lang="fr-FR" altLang="zh-CN"/>
              <a:t>Quatrième niveau</a:t>
            </a:r>
          </a:p>
          <a:p>
            <a:pPr lvl="4"/>
            <a:r>
              <a:rPr lang="fr-FR" altLang="zh-CN"/>
              <a:t>Cinquième niveau</a:t>
            </a:r>
            <a:endParaRPr lang="fr-CA" altLang="zh-CN"/>
          </a:p>
        </p:txBody>
      </p:sp>
      <p:sp>
        <p:nvSpPr>
          <p:cNvPr id="13318" name="Rectangl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7B894A4-CD3E-8541-84CD-AE7D909749E7}" type="slidenum">
              <a:rPr lang="fr-CA" altLang="zh-CN"/>
              <a:pPr/>
              <a:t>‹#›</a:t>
            </a:fld>
            <a:endParaRPr lang="pt-PT" altLang="zh-CN"/>
          </a:p>
        </p:txBody>
      </p:sp>
    </p:spTree>
    <p:extLst>
      <p:ext uri="{BB962C8B-B14F-4D97-AF65-F5344CB8AC3E}">
        <p14:creationId xmlns:p14="http://schemas.microsoft.com/office/powerpoint/2010/main" val="1681576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1pPr>
    <a:lvl2pPr marL="5208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2pPr>
    <a:lvl3pPr marL="1041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3pPr>
    <a:lvl4pPr marL="15626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4pPr>
    <a:lvl5pPr marL="2083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5pPr>
    <a:lvl6pPr marL="2604440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328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216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104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/>
          <a:lstStyle/>
          <a:p>
            <a:endParaRPr lang="zh-CN" altLang="en-US">
              <a:latin typeface="Century Gothic" charset="0"/>
              <a:ea typeface="宋体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fld id="{09244D64-FBD6-6642-8A33-255097F7FEC5}" type="slidenum">
              <a:rPr lang="fr-CA" altLang="zh-CN">
                <a:latin typeface="Calibri" charset="0"/>
              </a:rPr>
              <a:pPr eaLnBrk="1" hangingPunct="1"/>
              <a:t>1</a:t>
            </a:fld>
            <a:endParaRPr lang="pt-PT" altLang="zh-CN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10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11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12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13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14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15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16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CustomShape 1"/>
          <p:cNvSpPr/>
          <p:nvPr/>
        </p:nvSpPr>
        <p:spPr>
          <a:xfrm>
            <a:off x="3883774" y="8684971"/>
            <a:ext cx="2970587" cy="455725"/>
          </a:xfrm>
          <a:prstGeom prst="rect">
            <a:avLst/>
          </a:prstGeom>
          <a:noFill/>
          <a:ln>
            <a:noFill/>
          </a:ln>
        </p:spPr>
        <p:txBody>
          <a:bodyPr lIns="88317" tIns="44159" rIns="88317" bIns="44159" anchor="b"/>
          <a:lstStyle/>
          <a:p>
            <a:pPr algn="r">
              <a:lnSpc>
                <a:spcPct val="100000"/>
              </a:lnSpc>
            </a:pPr>
            <a:fld id="{08DF9EB1-4313-40B9-9BAB-7C14BEB02C59}" type="slidenum">
              <a:rPr lang="en-GB" sz="1200" b="1">
                <a:solidFill>
                  <a:srgbClr val="000000"/>
                </a:solidFill>
                <a:latin typeface="Arial Unicode MS"/>
                <a:ea typeface="+mn-ea"/>
              </a:rPr>
              <a:pPr algn="r">
                <a:lnSpc>
                  <a:spcPct val="100000"/>
                </a:lnSpc>
              </a:pPr>
              <a:t>17</a:t>
            </a:fld>
            <a:endParaRPr lang="pt-PT"/>
          </a:p>
        </p:txBody>
      </p:sp>
      <p:sp>
        <p:nvSpPr>
          <p:cNvPr id="675" name="PlaceHolder 2"/>
          <p:cNvSpPr>
            <a:spLocks noGrp="1"/>
          </p:cNvSpPr>
          <p:nvPr>
            <p:ph type="body"/>
          </p:nvPr>
        </p:nvSpPr>
        <p:spPr>
          <a:xfrm>
            <a:off x="914596" y="4344434"/>
            <a:ext cx="5026930" cy="4110020"/>
          </a:xfrm>
          <a:prstGeom prst="rect">
            <a:avLst/>
          </a:prstGeom>
        </p:spPr>
        <p:txBody>
          <a:bodyPr lIns="90083" tIns="45218" rIns="90083" bIns="45218"/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18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19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20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21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22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23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24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25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26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27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28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29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30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31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>
              <a:latin typeface="Century Gothic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F5C594-991A-45DF-BD3F-6813571C69C4}" type="slidenum">
              <a:rPr lang="fr-CA" altLang="zh-CN">
                <a:ea typeface="黑体" pitchFamily="49" charset="-122"/>
              </a:rPr>
              <a:pPr/>
              <a:t>32</a:t>
            </a:fld>
            <a:endParaRPr lang="fr-CA" altLang="zh-CN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4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5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6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7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8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9</a:t>
            </a:fld>
            <a:endParaRPr lang="pt-PT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0"/>
          <p:cNvSpPr/>
          <p:nvPr/>
        </p:nvSpPr>
        <p:spPr>
          <a:xfrm>
            <a:off x="0" y="5130483"/>
            <a:ext cx="10696061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/>
          <a:p>
            <a:pPr algn="ctr"/>
            <a:endParaRPr lang="en-US" altLang="zh-CN">
              <a:solidFill>
                <a:srgbClr val="FFFFFF"/>
              </a:solidFill>
              <a:latin typeface="Lucida Sans Unicode" charset="0"/>
              <a:ea typeface="黑体" charset="0"/>
              <a:cs typeface="黑体" charset="0"/>
            </a:endParaRPr>
          </a:p>
        </p:txBody>
      </p:sp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-3711" y="5497418"/>
            <a:ext cx="10692349" cy="2053366"/>
            <a:chOff x="-3765" y="4880373"/>
            <a:chExt cx="9147765" cy="1984715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5279680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altLang="zh-CN"/>
            </a:p>
          </p:txBody>
        </p:sp>
        <p:sp>
          <p:nvSpPr>
            <p:cNvPr id="8" name="Freeform 19"/>
            <p:cNvSpPr>
              <a:spLocks/>
            </p:cNvSpPr>
            <p:nvPr userDrawn="1"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Lucida Sans Unicode" charset="0"/>
              </a:endParaRPr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01648" y="1927862"/>
            <a:ext cx="9085342" cy="2012737"/>
          </a:xfrm>
        </p:spPr>
        <p:txBody>
          <a:bodyPr anchor="b"/>
          <a:lstStyle>
            <a:lvl1pPr algn="r">
              <a:defRPr sz="55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01648" y="3972768"/>
            <a:ext cx="9085342" cy="1319674"/>
          </a:xfrm>
        </p:spPr>
        <p:txBody>
          <a:bodyPr lIns="52089" rIns="52089"/>
          <a:lstStyle>
            <a:lvl1pPr marL="0" marR="72924" indent="0" algn="r">
              <a:buNone/>
              <a:defRPr>
                <a:solidFill>
                  <a:schemeClr val="tx2"/>
                </a:solidFill>
              </a:defRPr>
            </a:lvl1pPr>
            <a:lvl2pPr marL="520888" indent="0" algn="ctr">
              <a:buNone/>
            </a:lvl2pPr>
            <a:lvl3pPr marL="1041776" indent="0" algn="ctr">
              <a:buNone/>
            </a:lvl3pPr>
            <a:lvl4pPr marL="1562664" indent="0" algn="ctr">
              <a:buNone/>
            </a:lvl4pPr>
            <a:lvl5pPr marL="2083552" indent="0" algn="ctr">
              <a:buNone/>
            </a:lvl5pPr>
            <a:lvl6pPr marL="2604440" indent="0" algn="ctr">
              <a:buNone/>
            </a:lvl6pPr>
            <a:lvl7pPr marL="3125328" indent="0" algn="ctr">
              <a:buNone/>
            </a:lvl7pPr>
            <a:lvl8pPr marL="3646216" indent="0" algn="ctr">
              <a:buNone/>
            </a:lvl8pPr>
            <a:lvl9pPr marL="4167104" indent="0" algn="ctr">
              <a:buNone/>
            </a:lvl9pPr>
            <a:extLst/>
          </a:lstStyle>
          <a:p>
            <a:r>
              <a:rPr lang="fr-FR" altLang="zh-CN" smtClean="0"/>
              <a:t>Cliquez pour modifier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4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629463"/>
            <a:ext cx="9619774" cy="4824678"/>
          </a:xfrm>
        </p:spPr>
        <p:txBody>
          <a:bodyPr vert="eaVert"/>
          <a:lstStyle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6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0129" y="1474846"/>
            <a:ext cx="2077727" cy="4979296"/>
          </a:xfrm>
        </p:spPr>
        <p:txBody>
          <a:bodyPr vert="eaVert"/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474844"/>
            <a:ext cx="7392975" cy="4979296"/>
          </a:xfrm>
        </p:spPr>
        <p:txBody>
          <a:bodyPr vert="eaVert"/>
          <a:lstStyle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27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46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00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4251332" y="3305652"/>
            <a:ext cx="213401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4032364" y="3305652"/>
            <a:ext cx="215257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03" y="1165683"/>
            <a:ext cx="9085342" cy="2011680"/>
          </a:xfrm>
        </p:spPr>
        <p:txBody>
          <a:bodyPr anchor="b"/>
          <a:lstStyle>
            <a:lvl1pPr algn="r">
              <a:buNone/>
              <a:defRPr sz="55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5352" y="3224883"/>
            <a:ext cx="5344319" cy="1600377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507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629462"/>
            <a:ext cx="4720815" cy="497855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629462"/>
            <a:ext cx="4720815" cy="497855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95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0355"/>
            <a:ext cx="9619774" cy="1257300"/>
          </a:xfrm>
        </p:spPr>
        <p:txBody>
          <a:bodyPr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5951220"/>
            <a:ext cx="4722671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429682" y="5951220"/>
            <a:ext cx="4724526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4432" y="1588724"/>
            <a:ext cx="4722671" cy="433593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1588724"/>
            <a:ext cx="4724526" cy="433593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DC0B9496-B348-B742-872E-F5BE9637463B}" type="datetime1">
              <a:rPr lang="fr-FR" altLang="zh-CN" smtClean="0"/>
              <a:pPr/>
              <a:t>03/11/2014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74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86AFCE13-44B9-564A-9B29-51FA958BC542}" type="datetime1">
              <a:rPr lang="fr-FR" altLang="zh-CN" smtClean="0"/>
              <a:pPr/>
              <a:t>03/11/2014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F817AE5D-38FF-5047-9F6D-C32389F436D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150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35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864" y="5364480"/>
            <a:ext cx="8745625" cy="50292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66175" y="5890612"/>
            <a:ext cx="4645995" cy="1005840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8864" y="301752"/>
            <a:ext cx="8743306" cy="502920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F70AAA43-ABD0-1549-A1F9-6A6DAE876E19}" type="datetime1">
              <a:rPr lang="fr-FR" altLang="zh-CN" smtClean="0"/>
              <a:pPr/>
              <a:t>03/11/2014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939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cxnSp>
        <p:nvCxnSpPr>
          <p:cNvPr id="8" name="Straight Connector 18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10128227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9909259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4013" y="5987742"/>
            <a:ext cx="8372766" cy="713055"/>
          </a:xfrm>
          <a:noFill/>
        </p:spPr>
        <p:txBody>
          <a:bodyPr tIns="0"/>
          <a:lstStyle>
            <a:lvl1pPr marL="0" marR="20836" indent="0" algn="r"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7216" y="208965"/>
            <a:ext cx="10154206" cy="482803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extLst/>
          </a:lstStyle>
          <a:p>
            <a:pPr lvl="0"/>
            <a:r>
              <a:rPr lang="fr-FR" altLang="zh-CN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16" y="5351634"/>
            <a:ext cx="9439564" cy="61893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4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5ED80A00-E5AB-B742-A6E6-B90D314A58E1}" type="datetime1">
              <a:rPr lang="fr-FR" altLang="zh-CN" smtClean="0"/>
              <a:pPr/>
              <a:t>03/11/2014</a:t>
            </a:fld>
            <a:endParaRPr lang="en-US" altLang="zh-CN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7CA53A1D-C374-C245-AA82-FD589AB2F5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902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/>
          </p:cNvSpPr>
          <p:nvPr userDrawn="1"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/>
            <a:endParaRPr lang="en-US" altLang="zh-CN" dirty="0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34432" y="302102"/>
            <a:ext cx="9619774" cy="1014325"/>
          </a:xfrm>
          <a:prstGeom prst="rect">
            <a:avLst/>
          </a:prstGeom>
        </p:spPr>
        <p:txBody>
          <a:bodyPr vert="horz" lIns="104178" tIns="52089" rIns="104178" bIns="52089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534432" y="1629252"/>
            <a:ext cx="9619774" cy="443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altLang="zh-CN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740" y="6164153"/>
            <a:ext cx="1058142" cy="7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"/>
          <p:cNvSpPr txBox="1"/>
          <p:nvPr userDrawn="1"/>
        </p:nvSpPr>
        <p:spPr>
          <a:xfrm>
            <a:off x="6477278" y="6862995"/>
            <a:ext cx="3967943" cy="689934"/>
          </a:xfrm>
          <a:prstGeom prst="rect">
            <a:avLst/>
          </a:prstGeom>
          <a:noFill/>
        </p:spPr>
        <p:txBody>
          <a:bodyPr wrap="none" lIns="104141" tIns="52071" rIns="104141" bIns="52071" rtlCol="0">
            <a:spAutoFit/>
          </a:bodyPr>
          <a:lstStyle/>
          <a:p>
            <a:pPr algn="r"/>
            <a:r>
              <a:rPr lang="en-US" sz="1900" dirty="0">
                <a:solidFill>
                  <a:schemeClr val="accent4"/>
                </a:solidFill>
              </a:rPr>
              <a:t>Iniciativa Laboratorial Global</a:t>
            </a:r>
          </a:p>
          <a:p>
            <a:pPr algn="r"/>
            <a:r>
              <a:rPr lang="en-US" sz="1900" b="1" dirty="0" smtClean="0">
                <a:solidFill>
                  <a:schemeClr val="accent5"/>
                </a:solidFill>
              </a:rPr>
              <a:t>Pacote</a:t>
            </a:r>
            <a:r>
              <a:rPr dirty="0" smtClean="0"/>
              <a:t> </a:t>
            </a:r>
            <a:r>
              <a:rPr lang="en-US" sz="1900" b="1" dirty="0">
                <a:solidFill>
                  <a:schemeClr val="accent5"/>
                </a:solidFill>
              </a:rPr>
              <a:t>de formação sobre o Xpert MTB/RIF</a:t>
            </a:r>
          </a:p>
        </p:txBody>
      </p:sp>
      <p:sp>
        <p:nvSpPr>
          <p:cNvPr id="24" name="Espace réservé du numéro de diapositive 2"/>
          <p:cNvSpPr txBox="1">
            <a:spLocks/>
          </p:cNvSpPr>
          <p:nvPr userDrawn="1"/>
        </p:nvSpPr>
        <p:spPr>
          <a:xfrm>
            <a:off x="41493" y="7062665"/>
            <a:ext cx="910338" cy="432049"/>
          </a:xfrm>
          <a:prstGeom prst="rect">
            <a:avLst/>
          </a:prstGeom>
        </p:spPr>
        <p:txBody>
          <a:bodyPr lIns="104178" tIns="52089" rIns="104178" bIns="52089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/>
            <a:r>
              <a:rPr lang="en-US" altLang="zh-CN" dirty="0" smtClean="0">
                <a:solidFill>
                  <a:srgbClr val="39639D"/>
                </a:solidFill>
              </a:rPr>
              <a:t>-</a:t>
            </a:r>
            <a:fld id="{990E64BD-0564-154E-B7B0-0D7D605E7AE8}" type="slidenum">
              <a:rPr lang="en-US" altLang="zh-CN" smtClean="0">
                <a:solidFill>
                  <a:schemeClr val="bg1"/>
                </a:solidFill>
              </a:rPr>
              <a:pPr algn="r"/>
              <a:t>‹#›</a:t>
            </a:fld>
            <a:r>
              <a:rPr lang="en-US" altLang="zh-CN" dirty="0" smtClean="0">
                <a:solidFill>
                  <a:srgbClr val="39639D"/>
                </a:solidFill>
              </a:rPr>
              <a:t>-</a:t>
            </a:r>
            <a:endParaRPr lang="pt-PT" altLang="zh-CN" dirty="0">
              <a:solidFill>
                <a:srgbClr val="39639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3" r:id="rId2"/>
    <p:sldLayoutId id="2147483718" r:id="rId3"/>
    <p:sldLayoutId id="2147483719" r:id="rId4"/>
    <p:sldLayoutId id="2147483720" r:id="rId5"/>
    <p:sldLayoutId id="2147483721" r:id="rId6"/>
    <p:sldLayoutId id="2147483714" r:id="rId7"/>
    <p:sldLayoutId id="2147483722" r:id="rId8"/>
    <p:sldLayoutId id="2147483723" r:id="rId9"/>
    <p:sldLayoutId id="2147483715" r:id="rId10"/>
    <p:sldLayoutId id="2147483716" r:id="rId11"/>
    <p:sldLayoutId id="214748372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黑体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5pPr>
      <a:lvl6pPr marL="520888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6pPr>
      <a:lvl7pPr marL="1041776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7pPr>
      <a:lvl8pPr marL="1562664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8pPr>
      <a:lvl9pPr marL="2083552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9pPr>
      <a:extLst/>
    </p:titleStyle>
    <p:bodyStyle>
      <a:lvl1pPr marL="415987" indent="-291191" algn="l" rtl="0" eaLnBrk="1" fontAlgn="base" hangingPunct="1">
        <a:spcBef>
          <a:spcPts val="456"/>
        </a:spcBef>
        <a:spcAft>
          <a:spcPct val="0"/>
        </a:spcAft>
        <a:buClr>
          <a:schemeClr val="accent1"/>
        </a:buClr>
        <a:buSzPct val="68000"/>
        <a:buFont typeface="Wingdings 3" charset="0"/>
        <a:buChar char=""/>
        <a:defRPr sz="2500" kern="1200">
          <a:solidFill>
            <a:schemeClr val="tx1"/>
          </a:solidFill>
          <a:latin typeface="+mn-lt"/>
          <a:ea typeface="+mn-ea"/>
          <a:cs typeface="黑体" charset="0"/>
        </a:defRPr>
      </a:lvl1pPr>
      <a:lvl2pPr marL="707178" indent="-260444" algn="l" rtl="0" eaLnBrk="1" fontAlgn="base" hangingPunct="1">
        <a:spcBef>
          <a:spcPts val="370"/>
        </a:spcBef>
        <a:spcAft>
          <a:spcPct val="0"/>
        </a:spcAft>
        <a:buClr>
          <a:schemeClr val="accent1"/>
        </a:buClr>
        <a:buFont typeface="Verdana" charset="0"/>
        <a:buChar char="◦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黑体" charset="0"/>
        </a:defRPr>
      </a:lvl2pPr>
      <a:lvl3pPr marL="97847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 sz="2400" kern="1200">
          <a:solidFill>
            <a:schemeClr val="tx1"/>
          </a:solidFill>
          <a:latin typeface="+mn-lt"/>
          <a:ea typeface="+mn-ea"/>
          <a:cs typeface="黑体" charset="0"/>
        </a:defRPr>
      </a:lvl3pPr>
      <a:lvl4pPr marL="1302220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200" kern="1200">
          <a:solidFill>
            <a:schemeClr val="tx1"/>
          </a:solidFill>
          <a:latin typeface="+mn-lt"/>
          <a:ea typeface="+mn-ea"/>
          <a:cs typeface="黑体" charset="0"/>
        </a:defRPr>
      </a:lvl4pPr>
      <a:lvl5pPr marL="156266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300" kern="1200">
          <a:solidFill>
            <a:schemeClr val="tx1"/>
          </a:solidFill>
          <a:latin typeface="+mn-lt"/>
          <a:ea typeface="+mn-ea"/>
          <a:cs typeface="黑体" charset="0"/>
        </a:defRPr>
      </a:lvl5pPr>
      <a:lvl6pPr marL="1823108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83552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43996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04440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0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17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26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3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4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53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462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671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135727" y="1827684"/>
            <a:ext cx="9258904" cy="43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4600" dirty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Módulo </a:t>
            </a:r>
            <a:r>
              <a:rPr lang="en-US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7:</a:t>
            </a:r>
          </a:p>
          <a:p>
            <a:pPr eaLnBrk="1" hangingPunct="1"/>
            <a:r>
              <a:rPr lang="en-US" altLang="zh-CN" sz="46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Xpert</a:t>
            </a:r>
            <a:r>
              <a:rPr lang="en-US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MTB/RIF</a:t>
            </a:r>
          </a:p>
          <a:p>
            <a:pPr eaLnBrk="1" hangingPunct="1"/>
            <a:r>
              <a:rPr lang="en-US" altLang="zh-CN" sz="46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Interpretação</a:t>
            </a:r>
            <a:r>
              <a:rPr lang="en-US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de </a:t>
            </a:r>
            <a:r>
              <a:rPr lang="en-US" altLang="zh-CN" sz="46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Resultados</a:t>
            </a:r>
            <a:r>
              <a:rPr lang="en-US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e</a:t>
            </a:r>
            <a:br>
              <a:rPr lang="en-US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altLang="zh-CN" sz="46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Gerenciamento</a:t>
            </a:r>
            <a:r>
              <a:rPr lang="en-US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do Banco de Dados</a:t>
            </a:r>
          </a:p>
          <a:p>
            <a:pPr eaLnBrk="1" hangingPunct="1"/>
            <a:endParaRPr lang="en-US" altLang="zh-CN" sz="4600" dirty="0">
              <a:solidFill>
                <a:schemeClr val="accent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219898" y="6679407"/>
            <a:ext cx="9582313" cy="38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Iniciativa Laboratorial Global — Pacote de formação sobre o Xpert MTB/RIF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756" y="207504"/>
            <a:ext cx="215988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2" b="4959"/>
          <a:stretch/>
        </p:blipFill>
        <p:spPr bwMode="auto">
          <a:xfrm>
            <a:off x="1896875" y="1393463"/>
            <a:ext cx="7345548" cy="525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" name="CustomShape 2"/>
          <p:cNvSpPr/>
          <p:nvPr/>
        </p:nvSpPr>
        <p:spPr>
          <a:xfrm>
            <a:off x="4870790" y="2759133"/>
            <a:ext cx="1468146" cy="631059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5496" y="348039"/>
            <a:ext cx="10042359" cy="1014325"/>
          </a:xfrm>
        </p:spPr>
        <p:txBody>
          <a:bodyPr>
            <a:noAutofit/>
          </a:bodyPr>
          <a:lstStyle/>
          <a:p>
            <a:r>
              <a:rPr lang="en-US" sz="3300" dirty="0"/>
              <a:t>MTB </a:t>
            </a:r>
            <a:r>
              <a:rPr lang="en-US" sz="3300" dirty="0" err="1" smtClean="0"/>
              <a:t>detectado</a:t>
            </a:r>
            <a:r>
              <a:rPr lang="en-US" sz="3300" dirty="0" smtClean="0"/>
              <a:t>/</a:t>
            </a:r>
            <a:r>
              <a:rPr lang="en-US" sz="3300" dirty="0" err="1" smtClean="0"/>
              <a:t>resistência</a:t>
            </a:r>
            <a:r>
              <a:rPr lang="en-US" sz="3300" dirty="0" smtClean="0"/>
              <a:t> </a:t>
            </a:r>
            <a:r>
              <a:rPr lang="en-US" sz="3300" dirty="0"/>
              <a:t>à RIF não detectada</a:t>
            </a:r>
            <a:endParaRPr lang="pt-PT" sz="3300" dirty="0"/>
          </a:p>
        </p:txBody>
      </p:sp>
    </p:spTree>
    <p:extLst>
      <p:ext uri="{BB962C8B-B14F-4D97-AF65-F5344CB8AC3E}">
        <p14:creationId xmlns:p14="http://schemas.microsoft.com/office/powerpoint/2010/main" val="2252160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6"/>
          <a:stretch/>
        </p:blipFill>
        <p:spPr bwMode="auto">
          <a:xfrm>
            <a:off x="1860241" y="1414049"/>
            <a:ext cx="7264422" cy="517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" name="CustomShape 2"/>
          <p:cNvSpPr/>
          <p:nvPr/>
        </p:nvSpPr>
        <p:spPr>
          <a:xfrm>
            <a:off x="5026960" y="2604690"/>
            <a:ext cx="1109746" cy="871343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2329" y="302102"/>
            <a:ext cx="9619774" cy="1014325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MTB </a:t>
            </a:r>
            <a:r>
              <a:rPr lang="en-US" sz="3800" dirty="0" err="1" smtClean="0"/>
              <a:t>detectado</a:t>
            </a:r>
            <a:r>
              <a:rPr lang="en-US" sz="3800" dirty="0" smtClean="0"/>
              <a:t>/</a:t>
            </a:r>
            <a:r>
              <a:rPr lang="en-US" sz="3800" dirty="0" err="1" smtClean="0"/>
              <a:t>resistência</a:t>
            </a:r>
            <a:r>
              <a:rPr lang="en-US" sz="3800" dirty="0" smtClean="0"/>
              <a:t> </a:t>
            </a:r>
            <a:r>
              <a:rPr lang="en-US" sz="3800" dirty="0"/>
              <a:t>à RIF detectada</a:t>
            </a:r>
            <a:endParaRPr lang="pt-PT" sz="3800" dirty="0"/>
          </a:p>
        </p:txBody>
      </p:sp>
    </p:spTree>
    <p:extLst>
      <p:ext uri="{BB962C8B-B14F-4D97-AF65-F5344CB8AC3E}">
        <p14:creationId xmlns:p14="http://schemas.microsoft.com/office/powerpoint/2010/main" val="33064737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5097" y="302102"/>
            <a:ext cx="9929881" cy="1014325"/>
          </a:xfrm>
        </p:spPr>
        <p:txBody>
          <a:bodyPr>
            <a:noAutofit/>
          </a:bodyPr>
          <a:lstStyle/>
          <a:p>
            <a:r>
              <a:rPr lang="en-US" sz="3300" dirty="0"/>
              <a:t>MTB </a:t>
            </a:r>
            <a:r>
              <a:rPr lang="en-US" sz="3300" dirty="0" err="1" smtClean="0"/>
              <a:t>detectado</a:t>
            </a:r>
            <a:r>
              <a:rPr lang="en-US" sz="3300" dirty="0" smtClean="0"/>
              <a:t>/</a:t>
            </a:r>
            <a:r>
              <a:rPr lang="en-US" sz="3300" dirty="0" err="1" smtClean="0"/>
              <a:t>resistência</a:t>
            </a:r>
            <a:r>
              <a:rPr lang="en-US" sz="3300" dirty="0" smtClean="0"/>
              <a:t> </a:t>
            </a:r>
            <a:r>
              <a:rPr lang="en-US" sz="3300" dirty="0"/>
              <a:t>à RIF indeterminada </a:t>
            </a:r>
            <a:endParaRPr lang="pt-PT" sz="33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A concentração de MTB na amostra era muito baixa e não foi possível determinar a </a:t>
            </a:r>
            <a:r>
              <a:rPr dirty="0" err="1" smtClean="0"/>
              <a:t>resistência</a:t>
            </a:r>
            <a:r>
              <a:rPr lang="it-IT" dirty="0" smtClean="0"/>
              <a:t>,</a:t>
            </a:r>
            <a:r>
              <a:rPr dirty="0" smtClean="0"/>
              <a:t> devido à </a:t>
            </a:r>
            <a:r>
              <a:rPr dirty="0" err="1" smtClean="0"/>
              <a:t>insufici</a:t>
            </a:r>
            <a:r>
              <a:rPr lang="it-IT" dirty="0" err="1" smtClean="0"/>
              <a:t>ência</a:t>
            </a:r>
            <a:r>
              <a:rPr dirty="0" smtClean="0"/>
              <a:t> de dados para interpretar os sinais associados à resistência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315981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2994" y="302102"/>
            <a:ext cx="9739109" cy="1014325"/>
          </a:xfrm>
        </p:spPr>
        <p:txBody>
          <a:bodyPr>
            <a:noAutofit/>
          </a:bodyPr>
          <a:lstStyle/>
          <a:p>
            <a:r>
              <a:rPr lang="en-US" sz="3300" dirty="0"/>
              <a:t>Motivos para repetir o teste: resultado inválido</a:t>
            </a:r>
            <a:endParaRPr lang="pt-PT" sz="33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4796" indent="0">
              <a:buNone/>
            </a:pPr>
            <a:r>
              <a:rPr lang="en-US" dirty="0">
                <a:solidFill>
                  <a:srgbClr val="474B78"/>
                </a:solidFill>
              </a:rPr>
              <a:t>Não foi possível determinar a presença ou a ausência de MTB devido a:</a:t>
            </a:r>
          </a:p>
          <a:p>
            <a:r>
              <a:rPr dirty="0" smtClean="0"/>
              <a:t>O controlo de processamento da amostra (SPC) não cumpriu os critérios de aceitação </a:t>
            </a:r>
          </a:p>
          <a:p>
            <a:r>
              <a:rPr dirty="0" smtClean="0"/>
              <a:t>A amostra não foi devidamente processada</a:t>
            </a:r>
          </a:p>
          <a:p>
            <a:r>
              <a:rPr dirty="0" smtClean="0"/>
              <a:t>PCR inibida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71436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Motivos para repetir o teste: erro</a:t>
            </a:r>
            <a:endParaRPr lang="pt-PT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4796" indent="0">
              <a:buNone/>
            </a:pPr>
            <a:r>
              <a:rPr lang="en-US" dirty="0">
                <a:solidFill>
                  <a:srgbClr val="474B78"/>
                </a:solidFill>
              </a:rPr>
              <a:t>O controlo de verificação da sonda não </a:t>
            </a:r>
            <a:r>
              <a:rPr lang="en-US" dirty="0" err="1">
                <a:solidFill>
                  <a:srgbClr val="474B78"/>
                </a:solidFill>
              </a:rPr>
              <a:t>foi</a:t>
            </a:r>
            <a:r>
              <a:rPr lang="en-US" dirty="0">
                <a:solidFill>
                  <a:srgbClr val="474B78"/>
                </a:solidFill>
              </a:rPr>
              <a:t> </a:t>
            </a:r>
            <a:r>
              <a:rPr lang="en-US" dirty="0" err="1" smtClean="0">
                <a:solidFill>
                  <a:srgbClr val="474B78"/>
                </a:solidFill>
              </a:rPr>
              <a:t>bem</a:t>
            </a:r>
            <a:r>
              <a:rPr lang="en-US" dirty="0" smtClean="0">
                <a:solidFill>
                  <a:srgbClr val="474B78"/>
                </a:solidFill>
              </a:rPr>
              <a:t> </a:t>
            </a:r>
            <a:r>
              <a:rPr lang="en-US" dirty="0" err="1" smtClean="0">
                <a:solidFill>
                  <a:srgbClr val="474B78"/>
                </a:solidFill>
              </a:rPr>
              <a:t>sucedido</a:t>
            </a:r>
            <a:r>
              <a:rPr lang="en-US" dirty="0" smtClean="0">
                <a:solidFill>
                  <a:srgbClr val="474B78"/>
                </a:solidFill>
              </a:rPr>
              <a:t> </a:t>
            </a:r>
            <a:r>
              <a:rPr lang="en-US" dirty="0">
                <a:solidFill>
                  <a:srgbClr val="474B78"/>
                </a:solidFill>
              </a:rPr>
              <a:t>e o </a:t>
            </a:r>
            <a:r>
              <a:rPr lang="en-US" dirty="0" err="1" smtClean="0">
                <a:solidFill>
                  <a:srgbClr val="474B78"/>
                </a:solidFill>
              </a:rPr>
              <a:t>teste</a:t>
            </a:r>
            <a:r>
              <a:rPr lang="en-US" dirty="0" smtClean="0">
                <a:solidFill>
                  <a:srgbClr val="474B78"/>
                </a:solidFill>
              </a:rPr>
              <a:t> </a:t>
            </a:r>
            <a:r>
              <a:rPr lang="en-US" dirty="0">
                <a:solidFill>
                  <a:srgbClr val="474B78"/>
                </a:solidFill>
              </a:rPr>
              <a:t>foi interrompido devido a:</a:t>
            </a:r>
          </a:p>
          <a:p>
            <a:r>
              <a:rPr lang="en-US" dirty="0" smtClean="0"/>
              <a:t>O </a:t>
            </a:r>
            <a:r>
              <a:rPr lang="en-US" dirty="0" err="1" smtClean="0"/>
              <a:t>tubo</a:t>
            </a:r>
            <a:r>
              <a:rPr lang="en-US" dirty="0" smtClean="0"/>
              <a:t> de </a:t>
            </a:r>
            <a:r>
              <a:rPr lang="en-US" dirty="0" err="1" smtClean="0"/>
              <a:t>reação</a:t>
            </a:r>
            <a:r>
              <a:rPr lang="en-US" dirty="0" smtClean="0"/>
              <a:t>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preenchido</a:t>
            </a:r>
            <a:r>
              <a:rPr lang="en-US" dirty="0" smtClean="0"/>
              <a:t> de forma </a:t>
            </a:r>
            <a:r>
              <a:rPr lang="en-US" dirty="0" err="1" smtClean="0"/>
              <a:t>imprópria</a:t>
            </a:r>
            <a:endParaRPr lang="pt-BR" dirty="0" smtClean="0"/>
          </a:p>
          <a:p>
            <a:r>
              <a:rPr dirty="0" err="1" smtClean="0"/>
              <a:t>Foi</a:t>
            </a:r>
            <a:r>
              <a:rPr dirty="0" smtClean="0"/>
              <a:t> detectado um problema de integridade da </a:t>
            </a:r>
            <a:r>
              <a:rPr dirty="0" err="1" smtClean="0"/>
              <a:t>sonda</a:t>
            </a:r>
            <a:endParaRPr dirty="0" smtClean="0"/>
          </a:p>
          <a:p>
            <a:r>
              <a:rPr lang="en-US" dirty="0" smtClean="0"/>
              <a:t>Os </a:t>
            </a:r>
            <a:r>
              <a:rPr lang="en-US" dirty="0" err="1" smtClean="0"/>
              <a:t>limites</a:t>
            </a:r>
            <a:r>
              <a:rPr lang="en-US" dirty="0" smtClean="0"/>
              <a:t> </a:t>
            </a:r>
            <a:r>
              <a:rPr lang="en-US" dirty="0" err="1" smtClean="0"/>
              <a:t>máximos</a:t>
            </a:r>
            <a:r>
              <a:rPr lang="en-US" dirty="0" smtClean="0"/>
              <a:t> de </a:t>
            </a:r>
            <a:r>
              <a:rPr lang="en-US" dirty="0" err="1" smtClean="0"/>
              <a:t>pressão</a:t>
            </a:r>
            <a:r>
              <a:rPr lang="en-US" dirty="0" smtClean="0"/>
              <a:t> </a:t>
            </a:r>
            <a:r>
              <a:rPr lang="en-US" dirty="0" err="1" smtClean="0"/>
              <a:t>foram</a:t>
            </a:r>
            <a:r>
              <a:rPr lang="en-US" dirty="0" smtClean="0"/>
              <a:t> </a:t>
            </a:r>
            <a:r>
              <a:rPr lang="en-US" dirty="0" err="1" smtClean="0"/>
              <a:t>excedidos</a:t>
            </a:r>
            <a:endParaRPr lang="en-US" dirty="0" smtClean="0"/>
          </a:p>
          <a:p>
            <a:r>
              <a:rPr lang="en-US" dirty="0" err="1" smtClean="0"/>
              <a:t>Houve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falha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um </a:t>
            </a:r>
            <a:r>
              <a:rPr lang="en-US" dirty="0" err="1" smtClean="0"/>
              <a:t>módulo</a:t>
            </a:r>
            <a:r>
              <a:rPr lang="en-US" dirty="0" smtClean="0"/>
              <a:t> do </a:t>
            </a:r>
            <a:r>
              <a:rPr lang="en-US" dirty="0" err="1" smtClean="0"/>
              <a:t>GeneXpert</a:t>
            </a:r>
            <a:r>
              <a:rPr lang="en-US" dirty="0" smtClean="0"/>
              <a:t> </a:t>
            </a:r>
          </a:p>
          <a:p>
            <a:r>
              <a:rPr dirty="0" smtClean="0"/>
              <a:t>Os erros específicos, motivos e soluções são abordados no Módulo 9</a:t>
            </a:r>
          </a:p>
          <a:p>
            <a:pPr marL="124796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01797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Motivos para repetir o teste: sem resultado</a:t>
            </a:r>
            <a:endParaRPr lang="pt-PT" sz="35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4796" indent="0">
              <a:buNone/>
            </a:pPr>
            <a:r>
              <a:rPr lang="en-US" dirty="0">
                <a:solidFill>
                  <a:srgbClr val="474B78"/>
                </a:solidFill>
              </a:rPr>
              <a:t>Recolha de dados insuficientes devido a:</a:t>
            </a:r>
          </a:p>
          <a:p>
            <a:r>
              <a:rPr dirty="0" smtClean="0"/>
              <a:t>Falha de energia</a:t>
            </a:r>
          </a:p>
          <a:p>
            <a:r>
              <a:rPr dirty="0" smtClean="0"/>
              <a:t>Teste parado pelo operador</a:t>
            </a:r>
          </a:p>
          <a:p>
            <a:r>
              <a:rPr lang="it-IT" dirty="0" err="1" smtClean="0"/>
              <a:t>Outros</a:t>
            </a:r>
            <a:r>
              <a:rPr lang="it-IT" dirty="0" smtClean="0"/>
              <a:t> </a:t>
            </a:r>
            <a:r>
              <a:rPr lang="it-IT" dirty="0" err="1" smtClean="0"/>
              <a:t>motivos</a:t>
            </a:r>
            <a:endParaRPr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45086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Motivos para repetir o teste: resistência à RIF indeterminada</a:t>
            </a:r>
            <a:endParaRPr lang="pt-PT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A concentração de MTB na amostra era muito baixa para fornecer dados suficientes para interpretação dos sinais associados à resistência</a:t>
            </a:r>
          </a:p>
          <a:p>
            <a:r>
              <a:rPr dirty="0" smtClean="0"/>
              <a:t>Proceda à colheita e </a:t>
            </a:r>
            <a:r>
              <a:rPr dirty="0" err="1" smtClean="0"/>
              <a:t>teste</a:t>
            </a:r>
            <a:r>
              <a:rPr dirty="0" smtClean="0"/>
              <a:t> </a:t>
            </a:r>
            <a:r>
              <a:rPr lang="it-IT" dirty="0" err="1" smtClean="0"/>
              <a:t>novamente</a:t>
            </a:r>
            <a:r>
              <a:rPr lang="it-IT" dirty="0" smtClean="0"/>
              <a:t> a</a:t>
            </a:r>
            <a:r>
              <a:rPr dirty="0" smtClean="0"/>
              <a:t> amostra</a:t>
            </a:r>
          </a:p>
          <a:p>
            <a:pPr marL="124796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07344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2"/>
          <p:cNvPicPr/>
          <p:nvPr/>
        </p:nvPicPr>
        <p:blipFill>
          <a:blip r:embed="rId3" cstate="print"/>
          <a:srcRect l="43339" t="22545" r="7009" b="30610"/>
          <a:stretch>
            <a:fillRect/>
          </a:stretch>
        </p:blipFill>
        <p:spPr>
          <a:xfrm>
            <a:off x="261243" y="1546939"/>
            <a:ext cx="6067617" cy="4613161"/>
          </a:xfrm>
          <a:prstGeom prst="rect">
            <a:avLst/>
          </a:prstGeom>
          <a:ln>
            <a:noFill/>
          </a:ln>
        </p:spPr>
      </p:pic>
      <p:sp>
        <p:nvSpPr>
          <p:cNvPr id="213" name="CustomShape 2"/>
          <p:cNvSpPr/>
          <p:nvPr/>
        </p:nvSpPr>
        <p:spPr>
          <a:xfrm>
            <a:off x="932345" y="4394427"/>
            <a:ext cx="1848856" cy="513252"/>
          </a:xfrm>
          <a:prstGeom prst="rect">
            <a:avLst/>
          </a:prstGeom>
          <a:noFill/>
          <a:ln>
            <a:noFill/>
          </a:ln>
        </p:spPr>
        <p:txBody>
          <a:bodyPr wrap="none" lIns="104264" tIns="52132" rIns="104264" bIns="52132"/>
          <a:lstStyle/>
          <a:p>
            <a:pPr algn="ctr">
              <a:lnSpc>
                <a:spcPct val="100000"/>
              </a:lnSpc>
            </a:pPr>
            <a:r>
              <a:rPr lang="en-GB" sz="2700" b="1" dirty="0" err="1">
                <a:solidFill>
                  <a:srgbClr val="003399"/>
                </a:solidFill>
                <a:latin typeface="Arial Unicode MS"/>
              </a:rPr>
              <a:t>Valor</a:t>
            </a:r>
            <a:r>
              <a:rPr lang="en-GB" sz="2700" b="1" dirty="0">
                <a:solidFill>
                  <a:srgbClr val="003399"/>
                </a:solidFill>
                <a:latin typeface="Arial Unicode MS"/>
              </a:rPr>
              <a:t> </a:t>
            </a:r>
            <a:r>
              <a:rPr lang="en-GB" sz="2700" b="1" dirty="0" err="1" smtClean="0">
                <a:solidFill>
                  <a:srgbClr val="003399"/>
                </a:solidFill>
                <a:latin typeface="Arial Unicode MS"/>
              </a:rPr>
              <a:t>inicial</a:t>
            </a:r>
            <a:endParaRPr lang="pt-PT" dirty="0"/>
          </a:p>
        </p:txBody>
      </p:sp>
      <p:sp>
        <p:nvSpPr>
          <p:cNvPr id="214" name="CustomShape 3"/>
          <p:cNvSpPr/>
          <p:nvPr/>
        </p:nvSpPr>
        <p:spPr>
          <a:xfrm>
            <a:off x="1398971" y="2914644"/>
            <a:ext cx="2159398" cy="513252"/>
          </a:xfrm>
          <a:prstGeom prst="rect">
            <a:avLst/>
          </a:prstGeom>
          <a:noFill/>
          <a:ln>
            <a:noFill/>
          </a:ln>
        </p:spPr>
        <p:txBody>
          <a:bodyPr wrap="none" lIns="104264" tIns="52132" rIns="104264" bIns="52132"/>
          <a:lstStyle/>
          <a:p>
            <a:pPr algn="ctr">
              <a:lnSpc>
                <a:spcPct val="100000"/>
              </a:lnSpc>
            </a:pPr>
            <a:r>
              <a:rPr lang="en-GB" sz="2700" b="1" dirty="0" err="1">
                <a:solidFill>
                  <a:srgbClr val="003399"/>
                </a:solidFill>
                <a:latin typeface="Arial Unicode MS"/>
              </a:rPr>
              <a:t>Logarítmica</a:t>
            </a:r>
            <a:r>
              <a:rPr lang="en-GB" sz="2700" b="1" dirty="0">
                <a:solidFill>
                  <a:srgbClr val="003399"/>
                </a:solidFill>
                <a:latin typeface="Arial Unicode MS"/>
              </a:rPr>
              <a:t>-linear</a:t>
            </a:r>
            <a:endParaRPr lang="pt-PT" dirty="0"/>
          </a:p>
        </p:txBody>
      </p:sp>
      <p:sp>
        <p:nvSpPr>
          <p:cNvPr id="215" name="CustomShape 4"/>
          <p:cNvSpPr/>
          <p:nvPr/>
        </p:nvSpPr>
        <p:spPr>
          <a:xfrm>
            <a:off x="3188899" y="1809850"/>
            <a:ext cx="1939396" cy="521890"/>
          </a:xfrm>
          <a:prstGeom prst="rect">
            <a:avLst/>
          </a:prstGeom>
          <a:noFill/>
          <a:ln>
            <a:noFill/>
          </a:ln>
        </p:spPr>
        <p:txBody>
          <a:bodyPr wrap="none" lIns="104264" tIns="52132" rIns="104264" bIns="52132"/>
          <a:lstStyle/>
          <a:p>
            <a:pPr algn="ctr">
              <a:lnSpc>
                <a:spcPct val="100000"/>
              </a:lnSpc>
            </a:pPr>
            <a:r>
              <a:rPr lang="en-GB" sz="2700" b="1" dirty="0" smtClean="0">
                <a:solidFill>
                  <a:srgbClr val="003399"/>
                </a:solidFill>
                <a:latin typeface="Arial Unicode MS"/>
              </a:rPr>
              <a:t>Plateau</a:t>
            </a:r>
            <a:endParaRPr lang="pt-PT" dirty="0"/>
          </a:p>
        </p:txBody>
      </p:sp>
      <p:sp>
        <p:nvSpPr>
          <p:cNvPr id="217" name="CustomShape 5"/>
          <p:cNvSpPr/>
          <p:nvPr/>
        </p:nvSpPr>
        <p:spPr>
          <a:xfrm>
            <a:off x="6538287" y="1521438"/>
            <a:ext cx="3877273" cy="4825430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CustomShape 6"/>
          <p:cNvSpPr/>
          <p:nvPr/>
        </p:nvSpPr>
        <p:spPr>
          <a:xfrm>
            <a:off x="3876553" y="2957035"/>
            <a:ext cx="1510607" cy="1193158"/>
          </a:xfrm>
          <a:prstGeom prst="ellipse">
            <a:avLst/>
          </a:prstGeom>
          <a:noFill/>
          <a:ln w="38160">
            <a:solidFill>
              <a:srgbClr val="00CC66"/>
            </a:solidFill>
            <a:round/>
          </a:ln>
        </p:spPr>
      </p:sp>
      <p:sp>
        <p:nvSpPr>
          <p:cNvPr id="219" name="CustomShape 7"/>
          <p:cNvSpPr/>
          <p:nvPr/>
        </p:nvSpPr>
        <p:spPr>
          <a:xfrm flipH="1" flipV="1">
            <a:off x="4786228" y="3694049"/>
            <a:ext cx="1731189" cy="1429132"/>
          </a:xfrm>
          <a:prstGeom prst="straightConnector1">
            <a:avLst/>
          </a:prstGeom>
          <a:solidFill>
            <a:srgbClr val="FBDF53"/>
          </a:solidFill>
          <a:ln w="5724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800" dirty="0" smtClean="0"/>
              <a:t>Compreender as curvas de crescimento</a:t>
            </a:r>
            <a:endParaRPr lang="pt-PT" sz="3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24438" y="1629252"/>
            <a:ext cx="3729767" cy="4439703"/>
          </a:xfrm>
        </p:spPr>
        <p:txBody>
          <a:bodyPr/>
          <a:lstStyle/>
          <a:p>
            <a:r>
              <a:rPr lang="en-US" sz="2100" dirty="0"/>
              <a:t>Durante a amplificação de PCR, as sequências de ADN são copiadas em cada ciclo</a:t>
            </a:r>
          </a:p>
          <a:p>
            <a:r>
              <a:rPr lang="en-US" sz="2100" dirty="0"/>
              <a:t>A quantidade de ADN na reacção duplica em cada ciclo, resultando numa amplificação exponencial do </a:t>
            </a:r>
            <a:r>
              <a:rPr lang="en-US" sz="2100" dirty="0" smtClean="0"/>
              <a:t>ADN </a:t>
            </a:r>
            <a:r>
              <a:rPr lang="en-US" sz="2100" dirty="0" err="1" smtClean="0"/>
              <a:t>alvo</a:t>
            </a:r>
            <a:r>
              <a:rPr lang="en-US" sz="2100" dirty="0" smtClean="0"/>
              <a:t> </a:t>
            </a:r>
            <a:r>
              <a:rPr lang="en-US" sz="2100" dirty="0" err="1" smtClean="0"/>
              <a:t>inicial</a:t>
            </a:r>
            <a:endParaRPr lang="en-US" sz="2100" dirty="0"/>
          </a:p>
          <a:p>
            <a:r>
              <a:rPr lang="en-US" sz="2100" dirty="0"/>
              <a:t>A reacção é medida na fase logarítmica-linear da amplificação </a:t>
            </a:r>
          </a:p>
        </p:txBody>
      </p:sp>
    </p:spTree>
    <p:extLst>
      <p:ext uri="{BB962C8B-B14F-4D97-AF65-F5344CB8AC3E}">
        <p14:creationId xmlns:p14="http://schemas.microsoft.com/office/powerpoint/2010/main" val="348807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027" y="1499529"/>
            <a:ext cx="7612850" cy="4863502"/>
          </a:xfrm>
          <a:prstGeom prst="rect">
            <a:avLst/>
          </a:prstGeom>
          <a:ln>
            <a:noFill/>
          </a:ln>
        </p:spPr>
      </p:pic>
      <p:sp>
        <p:nvSpPr>
          <p:cNvPr id="226" name="CustomShape 2"/>
          <p:cNvSpPr/>
          <p:nvPr/>
        </p:nvSpPr>
        <p:spPr>
          <a:xfrm>
            <a:off x="8099991" y="1635654"/>
            <a:ext cx="628280" cy="295488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227" name="CustomShape 3"/>
          <p:cNvSpPr/>
          <p:nvPr/>
        </p:nvSpPr>
        <p:spPr>
          <a:xfrm>
            <a:off x="8068325" y="4734560"/>
            <a:ext cx="754224" cy="910133"/>
          </a:xfrm>
          <a:prstGeom prst="rightBrace">
            <a:avLst>
              <a:gd name="adj1" fmla="val 8333"/>
              <a:gd name="adj2" fmla="val 50000"/>
            </a:avLst>
          </a:prstGeom>
          <a:noFill/>
          <a:ln w="38160">
            <a:solidFill>
              <a:srgbClr val="33CC33"/>
            </a:solidFill>
            <a:round/>
          </a:ln>
        </p:spPr>
      </p:sp>
      <p:sp>
        <p:nvSpPr>
          <p:cNvPr id="228" name="CustomShape 4"/>
          <p:cNvSpPr/>
          <p:nvPr/>
        </p:nvSpPr>
        <p:spPr>
          <a:xfrm>
            <a:off x="8872207" y="2878377"/>
            <a:ext cx="1621078" cy="483441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en-GB" sz="2300" b="1" dirty="0" err="1">
                <a:solidFill>
                  <a:srgbClr val="000066"/>
                </a:solidFill>
                <a:latin typeface="Arial"/>
              </a:rPr>
              <a:t>Detectado</a:t>
            </a:r>
            <a:endParaRPr lang="pt-PT" sz="2300" dirty="0"/>
          </a:p>
        </p:txBody>
      </p:sp>
      <p:sp>
        <p:nvSpPr>
          <p:cNvPr id="229" name="CustomShape 5"/>
          <p:cNvSpPr/>
          <p:nvPr/>
        </p:nvSpPr>
        <p:spPr>
          <a:xfrm>
            <a:off x="8916219" y="4933540"/>
            <a:ext cx="1571309" cy="848356"/>
          </a:xfrm>
          <a:prstGeom prst="rect">
            <a:avLst/>
          </a:prstGeom>
          <a:noFill/>
          <a:ln>
            <a:noFill/>
          </a:ln>
        </p:spPr>
        <p:txBody>
          <a:bodyPr lIns="72000" tIns="44942" rIns="72000" bIns="44942"/>
          <a:lstStyle/>
          <a:p>
            <a:pPr>
              <a:lnSpc>
                <a:spcPct val="100000"/>
              </a:lnSpc>
            </a:pPr>
            <a:r>
              <a:rPr lang="en-GB" sz="2300" b="1" dirty="0" err="1">
                <a:solidFill>
                  <a:srgbClr val="000066"/>
                </a:solidFill>
                <a:latin typeface="Arial"/>
              </a:rPr>
              <a:t>Não</a:t>
            </a:r>
            <a:r>
              <a:rPr lang="en-GB" sz="2300" b="1" dirty="0">
                <a:solidFill>
                  <a:srgbClr val="000066"/>
                </a:solidFill>
                <a:latin typeface="Arial"/>
              </a:rPr>
              <a:t> </a:t>
            </a:r>
            <a:r>
              <a:rPr lang="en-GB" sz="2300" b="1" dirty="0" err="1">
                <a:solidFill>
                  <a:srgbClr val="000066"/>
                </a:solidFill>
                <a:latin typeface="Arial"/>
              </a:rPr>
              <a:t>detectado</a:t>
            </a:r>
            <a:endParaRPr lang="pt-PT" sz="2300" dirty="0"/>
          </a:p>
        </p:txBody>
      </p:sp>
      <p:sp>
        <p:nvSpPr>
          <p:cNvPr id="230" name="CustomShape 6"/>
          <p:cNvSpPr/>
          <p:nvPr/>
        </p:nvSpPr>
        <p:spPr>
          <a:xfrm>
            <a:off x="1486138" y="5242784"/>
            <a:ext cx="1666058" cy="467637"/>
          </a:xfrm>
          <a:prstGeom prst="rect">
            <a:avLst/>
          </a:prstGeom>
          <a:noFill/>
          <a:ln>
            <a:noFill/>
          </a:ln>
        </p:spPr>
        <p:txBody>
          <a:bodyPr wrap="none" lIns="104264" tIns="52132" rIns="104264" bIns="52132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rgbClr val="003399"/>
                </a:solidFill>
                <a:latin typeface="Arial Unicode MS"/>
              </a:rPr>
              <a:t>Valor</a:t>
            </a:r>
            <a:r>
              <a:rPr lang="en-GB" sz="2400" b="1" dirty="0">
                <a:solidFill>
                  <a:srgbClr val="003399"/>
                </a:solidFill>
                <a:latin typeface="Arial Unicode MS"/>
              </a:rPr>
              <a:t> </a:t>
            </a:r>
            <a:r>
              <a:rPr lang="en-GB" sz="2400" b="1" dirty="0" err="1" smtClean="0">
                <a:solidFill>
                  <a:srgbClr val="003399"/>
                </a:solidFill>
                <a:latin typeface="Arial Unicode MS"/>
              </a:rPr>
              <a:t>inicial</a:t>
            </a:r>
            <a:endParaRPr lang="pt-PT" dirty="0"/>
          </a:p>
        </p:txBody>
      </p:sp>
      <p:sp>
        <p:nvSpPr>
          <p:cNvPr id="231" name="CustomShape 7"/>
          <p:cNvSpPr/>
          <p:nvPr/>
        </p:nvSpPr>
        <p:spPr>
          <a:xfrm>
            <a:off x="5584352" y="3351402"/>
            <a:ext cx="1943134" cy="467637"/>
          </a:xfrm>
          <a:prstGeom prst="rect">
            <a:avLst/>
          </a:prstGeom>
          <a:noFill/>
          <a:ln>
            <a:noFill/>
          </a:ln>
        </p:spPr>
        <p:txBody>
          <a:bodyPr wrap="none" lIns="104264" tIns="52132" rIns="104264" bIns="52132"/>
          <a:lstStyle/>
          <a:p>
            <a:pPr algn="ctr">
              <a:lnSpc>
                <a:spcPct val="100000"/>
              </a:lnSpc>
            </a:pPr>
            <a:r>
              <a:rPr lang="en-GB" sz="2400" b="1" dirty="0" err="1" smtClean="0">
                <a:solidFill>
                  <a:srgbClr val="003399"/>
                </a:solidFill>
                <a:latin typeface="Arial Unicode MS"/>
              </a:rPr>
              <a:t>Logarítmica</a:t>
            </a:r>
            <a:r>
              <a:rPr lang="en-GB" sz="2400" b="1" dirty="0" smtClean="0">
                <a:solidFill>
                  <a:srgbClr val="003399"/>
                </a:solidFill>
                <a:latin typeface="Arial Unicode MS"/>
              </a:rPr>
              <a:t>-</a:t>
            </a:r>
            <a:br>
              <a:rPr lang="en-GB" sz="2400" b="1" dirty="0" smtClean="0">
                <a:solidFill>
                  <a:srgbClr val="003399"/>
                </a:solidFill>
                <a:latin typeface="Arial Unicode MS"/>
              </a:rPr>
            </a:br>
            <a:r>
              <a:rPr lang="en-GB" sz="2400" b="1" dirty="0" smtClean="0">
                <a:solidFill>
                  <a:srgbClr val="003399"/>
                </a:solidFill>
                <a:latin typeface="Arial Unicode MS"/>
              </a:rPr>
              <a:t>linear</a:t>
            </a:r>
            <a:endParaRPr lang="pt-PT" dirty="0"/>
          </a:p>
        </p:txBody>
      </p:sp>
      <p:sp>
        <p:nvSpPr>
          <p:cNvPr id="232" name="CustomShape 8"/>
          <p:cNvSpPr/>
          <p:nvPr/>
        </p:nvSpPr>
        <p:spPr>
          <a:xfrm>
            <a:off x="6775781" y="1999132"/>
            <a:ext cx="1516724" cy="467637"/>
          </a:xfrm>
          <a:prstGeom prst="rect">
            <a:avLst/>
          </a:prstGeom>
          <a:noFill/>
          <a:ln>
            <a:noFill/>
          </a:ln>
        </p:spPr>
        <p:txBody>
          <a:bodyPr wrap="none" lIns="104264" tIns="52132" rIns="104264" bIns="52132"/>
          <a:lstStyle/>
          <a:p>
            <a:pPr algn="ctr">
              <a:lnSpc>
                <a:spcPct val="100000"/>
              </a:lnSpc>
            </a:pPr>
            <a:r>
              <a:rPr lang="en-GB" sz="2400" b="1" dirty="0" smtClean="0">
                <a:solidFill>
                  <a:srgbClr val="003399"/>
                </a:solidFill>
                <a:latin typeface="Arial Unicode MS"/>
              </a:rPr>
              <a:t>Plateau</a:t>
            </a:r>
            <a:endParaRPr lang="pt-PT" sz="2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5097" y="302102"/>
            <a:ext cx="10001320" cy="1014325"/>
          </a:xfrm>
        </p:spPr>
        <p:txBody>
          <a:bodyPr>
            <a:normAutofit/>
          </a:bodyPr>
          <a:lstStyle/>
          <a:p>
            <a:r>
              <a:rPr lang="en-US" sz="2800" dirty="0"/>
              <a:t>Curva de crescimento em tempo real: </a:t>
            </a:r>
            <a:r>
              <a:rPr lang="en-US" sz="2800" dirty="0" err="1" smtClean="0"/>
              <a:t>limite</a:t>
            </a:r>
            <a:r>
              <a:rPr lang="en-US" sz="2800" dirty="0" smtClean="0"/>
              <a:t> </a:t>
            </a:r>
            <a:r>
              <a:rPr lang="en-US" sz="2800" dirty="0"/>
              <a:t>do ciclo (</a:t>
            </a:r>
            <a:r>
              <a:rPr lang="en-US" sz="2800" dirty="0" smtClean="0"/>
              <a:t>Ct)</a:t>
            </a:r>
            <a:endParaRPr lang="pt-PT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843989" y="2200264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Ciclo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limite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9477" y="3414710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Valor </a:t>
            </a:r>
            <a:r>
              <a:rPr lang="en-US" sz="2000" dirty="0" err="1" smtClean="0">
                <a:solidFill>
                  <a:srgbClr val="FF0000"/>
                </a:solidFill>
              </a:rPr>
              <a:t>limite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58303" y="3271834"/>
            <a:ext cx="2143140" cy="70788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CT de </a:t>
            </a:r>
            <a:r>
              <a:rPr lang="en-US" sz="2000" dirty="0" err="1" smtClean="0">
                <a:solidFill>
                  <a:srgbClr val="FF0000"/>
                </a:solidFill>
              </a:rPr>
              <a:t>penetração</a:t>
            </a:r>
            <a:r>
              <a:rPr lang="en-US" sz="2000" dirty="0" smtClean="0">
                <a:solidFill>
                  <a:srgbClr val="FF0000"/>
                </a:solidFill>
              </a:rPr>
              <a:t> do </a:t>
            </a:r>
            <a:r>
              <a:rPr lang="en-US" sz="2000" dirty="0" err="1" smtClean="0">
                <a:solidFill>
                  <a:srgbClr val="FF0000"/>
                </a:solidFill>
              </a:rPr>
              <a:t>limite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1047" y="4200528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Linha</a:t>
            </a:r>
            <a:r>
              <a:rPr lang="en-US" sz="2000" dirty="0" smtClean="0">
                <a:solidFill>
                  <a:srgbClr val="FF0000"/>
                </a:solidFill>
              </a:rPr>
              <a:t> do </a:t>
            </a:r>
            <a:r>
              <a:rPr lang="en-US" sz="2000" dirty="0" err="1" smtClean="0">
                <a:solidFill>
                  <a:srgbClr val="FF0000"/>
                </a:solidFill>
              </a:rPr>
              <a:t>limite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0" y="0"/>
            <a:ext cx="10686519" cy="1287619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5097" y="302102"/>
            <a:ext cx="9881985" cy="1014325"/>
          </a:xfrm>
        </p:spPr>
        <p:txBody>
          <a:bodyPr>
            <a:normAutofit fontScale="90000"/>
          </a:bodyPr>
          <a:lstStyle/>
          <a:p>
            <a:r>
              <a:rPr lang="ro-RO" sz="3600" dirty="0"/>
              <a:t>Resultados semi-quantitativos do Xpert MTB/RIF</a:t>
            </a:r>
            <a:endParaRPr lang="pt-PT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5807" y="1629252"/>
            <a:ext cx="9619774" cy="4439703"/>
          </a:xfrm>
        </p:spPr>
        <p:txBody>
          <a:bodyPr/>
          <a:lstStyle/>
          <a:p>
            <a:pPr marL="124796" indent="0">
              <a:buNone/>
            </a:pPr>
            <a:r>
              <a:rPr lang="en-US" dirty="0">
                <a:solidFill>
                  <a:srgbClr val="474B78"/>
                </a:solidFill>
              </a:rPr>
              <a:t>Dependendo do valor de Ct do alvo de MTB, o resultado de MTB é exibido como:</a:t>
            </a:r>
          </a:p>
          <a:p>
            <a:r>
              <a:rPr dirty="0" smtClean="0"/>
              <a:t> </a:t>
            </a:r>
            <a:r>
              <a:rPr lang="it-IT" dirty="0" smtClean="0"/>
              <a:t>Alto</a:t>
            </a:r>
            <a:r>
              <a:rPr dirty="0" smtClean="0"/>
              <a:t> (inferior a 16 ciclos) </a:t>
            </a:r>
          </a:p>
          <a:p>
            <a:r>
              <a:rPr dirty="0" smtClean="0"/>
              <a:t> Médio (entre 16 e 22 ciclos)</a:t>
            </a:r>
          </a:p>
          <a:p>
            <a:r>
              <a:rPr dirty="0" smtClean="0"/>
              <a:t> Baixo (entre 23 e 28 ciclos)</a:t>
            </a:r>
          </a:p>
          <a:p>
            <a:r>
              <a:rPr dirty="0" smtClean="0"/>
              <a:t> Muito baixo (mais de 28 ciclos)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046260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Conteúdo deste módulo</a:t>
            </a:r>
            <a:endParaRPr lang="pt-PT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Visualizar os resultados do teste</a:t>
            </a:r>
          </a:p>
          <a:p>
            <a:endParaRPr lang="pt-P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Motivos para repetir um teste</a:t>
            </a:r>
          </a:p>
          <a:p>
            <a:endParaRPr lang="pt-P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Produção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relatórios</a:t>
            </a:r>
            <a:endParaRPr lang="pt-PT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4716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6854" y="1740611"/>
            <a:ext cx="9106103" cy="3458075"/>
          </a:xfrm>
          <a:prstGeom prst="rect">
            <a:avLst/>
          </a:prstGeom>
          <a:ln>
            <a:noFill/>
          </a:ln>
        </p:spPr>
      </p:pic>
      <p:sp>
        <p:nvSpPr>
          <p:cNvPr id="235" name="CustomShape 1"/>
          <p:cNvSpPr/>
          <p:nvPr/>
        </p:nvSpPr>
        <p:spPr>
          <a:xfrm>
            <a:off x="2528027" y="6272230"/>
            <a:ext cx="6102440" cy="331153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en-GB" sz="1600">
                <a:solidFill>
                  <a:srgbClr val="000000"/>
                </a:solidFill>
                <a:latin typeface="Arial"/>
              </a:rPr>
              <a:t>O gráfico foi retirado de </a:t>
            </a:r>
            <a:r>
              <a:rPr lang="en-GB" sz="1600" i="1">
                <a:solidFill>
                  <a:srgbClr val="000000"/>
                </a:solidFill>
                <a:latin typeface="Arial"/>
              </a:rPr>
              <a:t>http://depts.washington.edu/genomelb/RTPCR20graphSml.gif</a:t>
            </a:r>
            <a:endParaRPr lang="pt-PT"/>
          </a:p>
        </p:txBody>
      </p:sp>
      <p:sp>
        <p:nvSpPr>
          <p:cNvPr id="237" name="Line 3"/>
          <p:cNvSpPr/>
          <p:nvPr/>
        </p:nvSpPr>
        <p:spPr>
          <a:xfrm flipH="1">
            <a:off x="4585437" y="4883695"/>
            <a:ext cx="3239" cy="600171"/>
          </a:xfrm>
          <a:prstGeom prst="line">
            <a:avLst/>
          </a:prstGeom>
          <a:ln w="38160">
            <a:solidFill>
              <a:srgbClr val="FF0000"/>
            </a:solidFill>
            <a:round/>
          </a:ln>
        </p:spPr>
      </p:sp>
      <p:sp>
        <p:nvSpPr>
          <p:cNvPr id="238" name="Line 4"/>
          <p:cNvSpPr/>
          <p:nvPr/>
        </p:nvSpPr>
        <p:spPr>
          <a:xfrm>
            <a:off x="5683668" y="4902732"/>
            <a:ext cx="20871" cy="1021475"/>
          </a:xfrm>
          <a:prstGeom prst="line">
            <a:avLst/>
          </a:prstGeom>
          <a:ln w="38160">
            <a:solidFill>
              <a:srgbClr val="FF0000"/>
            </a:solidFill>
            <a:round/>
          </a:ln>
        </p:spPr>
      </p:sp>
      <p:sp>
        <p:nvSpPr>
          <p:cNvPr id="239" name="Line 5"/>
          <p:cNvSpPr/>
          <p:nvPr/>
        </p:nvSpPr>
        <p:spPr>
          <a:xfrm>
            <a:off x="6788016" y="4912429"/>
            <a:ext cx="19431" cy="1436674"/>
          </a:xfrm>
          <a:prstGeom prst="line">
            <a:avLst/>
          </a:prstGeom>
          <a:ln w="38160">
            <a:solidFill>
              <a:srgbClr val="FF0000"/>
            </a:solidFill>
            <a:round/>
          </a:ln>
        </p:spPr>
      </p:sp>
      <p:sp>
        <p:nvSpPr>
          <p:cNvPr id="240" name="CustomShape 6"/>
          <p:cNvSpPr/>
          <p:nvPr/>
        </p:nvSpPr>
        <p:spPr>
          <a:xfrm>
            <a:off x="557973" y="5216645"/>
            <a:ext cx="3931027" cy="392571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en-GB" b="1" dirty="0">
                <a:solidFill>
                  <a:srgbClr val="000066"/>
                </a:solidFill>
                <a:latin typeface="Arial"/>
              </a:rPr>
              <a:t>Ct &lt; 16: </a:t>
            </a:r>
            <a:r>
              <a:rPr lang="en-GB" b="1" dirty="0" err="1">
                <a:solidFill>
                  <a:srgbClr val="000066"/>
                </a:solidFill>
                <a:latin typeface="Arial"/>
              </a:rPr>
              <a:t>detecção</a:t>
            </a:r>
            <a:r>
              <a:rPr lang="en-GB" b="1" dirty="0">
                <a:solidFill>
                  <a:srgbClr val="000066"/>
                </a:solidFill>
                <a:latin typeface="Arial"/>
              </a:rPr>
              <a:t> de MTB </a:t>
            </a:r>
            <a:r>
              <a:rPr lang="en-GB" b="1" dirty="0" smtClean="0">
                <a:solidFill>
                  <a:srgbClr val="000066"/>
                </a:solidFill>
                <a:latin typeface="Arial"/>
              </a:rPr>
              <a:t>alto</a:t>
            </a:r>
            <a:endParaRPr lang="pt-PT" dirty="0"/>
          </a:p>
        </p:txBody>
      </p:sp>
      <p:sp>
        <p:nvSpPr>
          <p:cNvPr id="241" name="CustomShape 7"/>
          <p:cNvSpPr/>
          <p:nvPr/>
        </p:nvSpPr>
        <p:spPr>
          <a:xfrm>
            <a:off x="1548979" y="5604547"/>
            <a:ext cx="4295406" cy="392571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en-GB" b="1" dirty="0">
                <a:solidFill>
                  <a:srgbClr val="000066"/>
                </a:solidFill>
                <a:latin typeface="Arial"/>
              </a:rPr>
              <a:t>Ct 16 – 22: </a:t>
            </a:r>
            <a:r>
              <a:rPr lang="en-GB" b="1" dirty="0" err="1">
                <a:solidFill>
                  <a:srgbClr val="000066"/>
                </a:solidFill>
                <a:latin typeface="Arial"/>
              </a:rPr>
              <a:t>detecção</a:t>
            </a:r>
            <a:r>
              <a:rPr lang="en-GB" b="1" dirty="0">
                <a:solidFill>
                  <a:srgbClr val="000066"/>
                </a:solidFill>
                <a:latin typeface="Arial"/>
              </a:rPr>
              <a:t> </a:t>
            </a:r>
            <a:r>
              <a:rPr lang="en-GB" b="1" dirty="0" err="1">
                <a:solidFill>
                  <a:srgbClr val="000066"/>
                </a:solidFill>
                <a:latin typeface="Arial"/>
              </a:rPr>
              <a:t>média</a:t>
            </a:r>
            <a:r>
              <a:rPr lang="en-GB" b="1" dirty="0">
                <a:solidFill>
                  <a:srgbClr val="000066"/>
                </a:solidFill>
                <a:latin typeface="Arial"/>
              </a:rPr>
              <a:t> de MTB</a:t>
            </a:r>
            <a:endParaRPr lang="pt-PT" dirty="0"/>
          </a:p>
        </p:txBody>
      </p:sp>
      <p:sp>
        <p:nvSpPr>
          <p:cNvPr id="242" name="CustomShape 8"/>
          <p:cNvSpPr/>
          <p:nvPr/>
        </p:nvSpPr>
        <p:spPr>
          <a:xfrm>
            <a:off x="2804950" y="5971617"/>
            <a:ext cx="3969032" cy="392571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en-GB" b="1" dirty="0">
                <a:solidFill>
                  <a:srgbClr val="000066"/>
                </a:solidFill>
                <a:latin typeface="Arial"/>
              </a:rPr>
              <a:t>Ct 22 – 28: </a:t>
            </a:r>
            <a:r>
              <a:rPr lang="en-GB" b="1" dirty="0" err="1">
                <a:solidFill>
                  <a:srgbClr val="000066"/>
                </a:solidFill>
                <a:latin typeface="Arial"/>
              </a:rPr>
              <a:t>detecção</a:t>
            </a:r>
            <a:r>
              <a:rPr lang="en-GB" b="1" dirty="0">
                <a:solidFill>
                  <a:srgbClr val="000066"/>
                </a:solidFill>
                <a:latin typeface="Arial"/>
              </a:rPr>
              <a:t> de MTB </a:t>
            </a:r>
            <a:r>
              <a:rPr lang="en-GB" b="1" dirty="0" err="1">
                <a:solidFill>
                  <a:srgbClr val="000066"/>
                </a:solidFill>
                <a:latin typeface="Arial"/>
              </a:rPr>
              <a:t>baixa</a:t>
            </a:r>
            <a:endParaRPr lang="pt-PT" dirty="0"/>
          </a:p>
        </p:txBody>
      </p:sp>
      <p:sp>
        <p:nvSpPr>
          <p:cNvPr id="243" name="CustomShape 9"/>
          <p:cNvSpPr/>
          <p:nvPr/>
        </p:nvSpPr>
        <p:spPr>
          <a:xfrm>
            <a:off x="6902085" y="5248252"/>
            <a:ext cx="3492244" cy="696787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en-GB" b="1" dirty="0">
                <a:solidFill>
                  <a:srgbClr val="000066"/>
                </a:solidFill>
                <a:latin typeface="Arial"/>
              </a:rPr>
              <a:t>Ct &gt; 28: </a:t>
            </a:r>
            <a:r>
              <a:rPr lang="en-GB" b="1" dirty="0" err="1">
                <a:solidFill>
                  <a:srgbClr val="000066"/>
                </a:solidFill>
                <a:latin typeface="Arial"/>
              </a:rPr>
              <a:t>detecção</a:t>
            </a:r>
            <a:r>
              <a:rPr lang="en-GB" b="1" dirty="0">
                <a:solidFill>
                  <a:srgbClr val="000066"/>
                </a:solidFill>
                <a:latin typeface="Arial"/>
              </a:rPr>
              <a:t> de MTB </a:t>
            </a:r>
            <a:r>
              <a:rPr lang="en-GB" b="1" dirty="0" err="1">
                <a:solidFill>
                  <a:srgbClr val="000066"/>
                </a:solidFill>
                <a:latin typeface="Arial"/>
              </a:rPr>
              <a:t>muito</a:t>
            </a:r>
            <a:r>
              <a:rPr lang="en-GB" b="1" dirty="0">
                <a:solidFill>
                  <a:srgbClr val="000066"/>
                </a:solidFill>
                <a:latin typeface="Arial"/>
              </a:rPr>
              <a:t> </a:t>
            </a:r>
            <a:r>
              <a:rPr lang="en-GB" b="1" dirty="0" err="1" smtClean="0">
                <a:solidFill>
                  <a:srgbClr val="000066"/>
                </a:solidFill>
                <a:latin typeface="Arial"/>
              </a:rPr>
              <a:t>baixa</a:t>
            </a:r>
            <a:r>
              <a:rPr lang="en-GB" b="1" dirty="0" smtClean="0">
                <a:solidFill>
                  <a:srgbClr val="000066"/>
                </a:solidFill>
                <a:latin typeface="Arial"/>
              </a:rPr>
              <a:t> </a:t>
            </a:r>
            <a:endParaRPr lang="pt-PT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5097" y="302102"/>
            <a:ext cx="9881985" cy="1014325"/>
          </a:xfrm>
        </p:spPr>
        <p:txBody>
          <a:bodyPr>
            <a:normAutofit fontScale="90000"/>
          </a:bodyPr>
          <a:lstStyle/>
          <a:p>
            <a:r>
              <a:rPr lang="ro-RO" sz="3600" dirty="0"/>
              <a:t>Resultados semi-quantitativos do Xpert MTB/RIF</a:t>
            </a:r>
            <a:endParaRPr lang="pt-PT" sz="3600" dirty="0"/>
          </a:p>
        </p:txBody>
      </p:sp>
    </p:spTree>
    <p:extLst>
      <p:ext uri="{BB962C8B-B14F-4D97-AF65-F5344CB8AC3E}">
        <p14:creationId xmlns:p14="http://schemas.microsoft.com/office/powerpoint/2010/main" val="76500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1477" y="1792965"/>
            <a:ext cx="5373486" cy="2302271"/>
          </a:xfrm>
          <a:prstGeom prst="rect">
            <a:avLst/>
          </a:prstGeom>
          <a:ln w="9360">
            <a:noFill/>
          </a:ln>
        </p:spPr>
      </p:pic>
      <p:pic>
        <p:nvPicPr>
          <p:cNvPr id="346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96892" y="4360661"/>
            <a:ext cx="5334983" cy="2266713"/>
          </a:xfrm>
          <a:prstGeom prst="rect">
            <a:avLst/>
          </a:prstGeom>
          <a:ln w="9360">
            <a:noFill/>
          </a:ln>
        </p:spPr>
      </p:pic>
      <p:sp>
        <p:nvSpPr>
          <p:cNvPr id="347" name="CustomShape 2"/>
          <p:cNvSpPr/>
          <p:nvPr/>
        </p:nvSpPr>
        <p:spPr>
          <a:xfrm>
            <a:off x="162052" y="1926576"/>
            <a:ext cx="2456266" cy="1183101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SPC positivo</a:t>
            </a:r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" name="CustomShape 3"/>
          <p:cNvSpPr/>
          <p:nvPr/>
        </p:nvSpPr>
        <p:spPr>
          <a:xfrm>
            <a:off x="2143205" y="2461378"/>
            <a:ext cx="3764283" cy="406938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349" name="CustomShape 4"/>
          <p:cNvSpPr/>
          <p:nvPr/>
        </p:nvSpPr>
        <p:spPr>
          <a:xfrm>
            <a:off x="7820756" y="1816670"/>
            <a:ext cx="2640863" cy="1182383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50000"/>
              </a:lnSpc>
            </a:pPr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800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Alvo</a:t>
            </a:r>
            <a:r>
              <a:rPr lang="en-GB" sz="2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negativo</a:t>
            </a:r>
            <a:r>
              <a:rPr lang="en-GB" sz="2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0" name="CustomShape 5"/>
          <p:cNvSpPr/>
          <p:nvPr/>
        </p:nvSpPr>
        <p:spPr>
          <a:xfrm flipH="1">
            <a:off x="6269847" y="3011984"/>
            <a:ext cx="1463468" cy="501040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351" name="CustomShape 6"/>
          <p:cNvSpPr/>
          <p:nvPr/>
        </p:nvSpPr>
        <p:spPr>
          <a:xfrm>
            <a:off x="7858179" y="4359584"/>
            <a:ext cx="2456266" cy="1182383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50000"/>
              </a:lnSpc>
            </a:pPr>
            <a:r>
              <a:rPr lang="en-GB" sz="28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SPC negativo</a:t>
            </a:r>
            <a:endParaRPr lang="pt-PT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pt-PT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2" name="CustomShape 7"/>
          <p:cNvSpPr/>
          <p:nvPr/>
        </p:nvSpPr>
        <p:spPr>
          <a:xfrm>
            <a:off x="0" y="3824782"/>
            <a:ext cx="2640863" cy="1182383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50000"/>
              </a:lnSpc>
            </a:pPr>
            <a:endParaRPr lang="pt-PT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8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Alvo positivo </a:t>
            </a:r>
            <a:endParaRPr lang="pt-PT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3" name="CustomShape 8"/>
          <p:cNvSpPr/>
          <p:nvPr/>
        </p:nvSpPr>
        <p:spPr>
          <a:xfrm>
            <a:off x="1728310" y="4973044"/>
            <a:ext cx="3764283" cy="406938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354" name="CustomShape 9"/>
          <p:cNvSpPr/>
          <p:nvPr/>
        </p:nvSpPr>
        <p:spPr>
          <a:xfrm flipH="1">
            <a:off x="6143543" y="4973044"/>
            <a:ext cx="1930900" cy="1245597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5097" y="257245"/>
            <a:ext cx="9858443" cy="1014325"/>
          </a:xfrm>
        </p:spPr>
        <p:txBody>
          <a:bodyPr>
            <a:noAutofit/>
          </a:bodyPr>
          <a:lstStyle/>
          <a:p>
            <a:pPr>
              <a:lnSpc>
                <a:spcPts val="3400"/>
              </a:lnSpc>
            </a:pPr>
            <a:r>
              <a:rPr lang="pt-BR" sz="3100" dirty="0" smtClean="0"/>
              <a:t>Controlo de processamento da amostra: aprovado</a:t>
            </a:r>
            <a:endParaRPr lang="pt-PT" sz="3100" dirty="0"/>
          </a:p>
        </p:txBody>
      </p:sp>
    </p:spTree>
    <p:extLst>
      <p:ext uri="{BB962C8B-B14F-4D97-AF65-F5344CB8AC3E}">
        <p14:creationId xmlns:p14="http://schemas.microsoft.com/office/powerpoint/2010/main" val="41332657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8943" y="1525748"/>
            <a:ext cx="6726843" cy="4849494"/>
          </a:xfrm>
          <a:prstGeom prst="rect">
            <a:avLst/>
          </a:prstGeom>
          <a:ln w="9360">
            <a:noFill/>
          </a:ln>
        </p:spPr>
      </p:pic>
      <p:sp>
        <p:nvSpPr>
          <p:cNvPr id="359" name="CustomShape 3"/>
          <p:cNvSpPr/>
          <p:nvPr/>
        </p:nvSpPr>
        <p:spPr>
          <a:xfrm>
            <a:off x="3344055" y="3200396"/>
            <a:ext cx="5037331" cy="2679912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360" name="CustomShape 4"/>
          <p:cNvSpPr/>
          <p:nvPr/>
        </p:nvSpPr>
        <p:spPr>
          <a:xfrm>
            <a:off x="3129741" y="4343404"/>
            <a:ext cx="4794648" cy="1631724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361" name="CustomShape 5"/>
          <p:cNvSpPr/>
          <p:nvPr/>
        </p:nvSpPr>
        <p:spPr>
          <a:xfrm>
            <a:off x="4617103" y="2233669"/>
            <a:ext cx="990639" cy="752817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362" name="CustomShape 6"/>
          <p:cNvSpPr/>
          <p:nvPr/>
        </p:nvSpPr>
        <p:spPr>
          <a:xfrm>
            <a:off x="2772552" y="2128826"/>
            <a:ext cx="1684782" cy="275808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err="1" smtClean="0"/>
              <a:t>Controlo</a:t>
            </a:r>
            <a:r>
              <a:rPr lang="en-US" sz="3100" dirty="0" smtClean="0"/>
              <a:t> de </a:t>
            </a:r>
            <a:r>
              <a:rPr lang="en-US" sz="3100" dirty="0" err="1" smtClean="0"/>
              <a:t>processamento</a:t>
            </a:r>
            <a:r>
              <a:rPr lang="en-US" sz="3100" dirty="0" smtClean="0"/>
              <a:t> </a:t>
            </a:r>
            <a:r>
              <a:rPr lang="en-US" sz="3100" dirty="0" err="1" smtClean="0"/>
              <a:t>da</a:t>
            </a:r>
            <a:r>
              <a:rPr lang="en-US" sz="3100" dirty="0" smtClean="0"/>
              <a:t> </a:t>
            </a:r>
            <a:r>
              <a:rPr lang="en-US" sz="3100" dirty="0" err="1" smtClean="0"/>
              <a:t>amostra</a:t>
            </a:r>
            <a:r>
              <a:rPr lang="en-US" sz="3100" dirty="0" smtClean="0"/>
              <a:t>: </a:t>
            </a:r>
            <a:r>
              <a:rPr lang="en-US" sz="3100" dirty="0" err="1" smtClean="0"/>
              <a:t>inválido</a:t>
            </a:r>
            <a:endParaRPr lang="pt-PT" sz="31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5105" y="1629252"/>
            <a:ext cx="2851022" cy="4439703"/>
          </a:xfrm>
        </p:spPr>
        <p:txBody>
          <a:bodyPr/>
          <a:lstStyle/>
          <a:p>
            <a:r>
              <a:rPr dirty="0" smtClean="0"/>
              <a:t>Resultado inválido</a:t>
            </a:r>
          </a:p>
          <a:p>
            <a:endParaRPr lang="pt-PT" dirty="0"/>
          </a:p>
          <a:p>
            <a:r>
              <a:rPr dirty="0" smtClean="0"/>
              <a:t>SPC negativo</a:t>
            </a:r>
            <a:endParaRPr lang="pt-PT" dirty="0"/>
          </a:p>
          <a:p>
            <a:endParaRPr lang="pt-PT" dirty="0"/>
          </a:p>
          <a:p>
            <a:r>
              <a:rPr dirty="0" smtClean="0"/>
              <a:t>Alvo negativo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533278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3"/>
          <p:cNvSpPr/>
          <p:nvPr/>
        </p:nvSpPr>
        <p:spPr>
          <a:xfrm>
            <a:off x="7919858" y="2627008"/>
            <a:ext cx="2897069" cy="1913650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endParaRPr lang="pt-PT" dirty="0"/>
          </a:p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66"/>
                </a:solidFill>
                <a:latin typeface="Arial"/>
              </a:rPr>
              <a:t>1.</a:t>
            </a:r>
            <a:r>
              <a:rPr lang="en-GB" sz="2000" dirty="0">
                <a:solidFill>
                  <a:srgbClr val="000066"/>
                </a:solidFill>
                <a:latin typeface="Arial"/>
              </a:rPr>
              <a:t> Clique em "</a:t>
            </a:r>
            <a:r>
              <a:rPr lang="en-GB" sz="2000" b="1" dirty="0">
                <a:solidFill>
                  <a:srgbClr val="000066"/>
                </a:solidFill>
                <a:latin typeface="Arial"/>
              </a:rPr>
              <a:t>VER RESULTADOS</a:t>
            </a:r>
            <a:r>
              <a:rPr lang="en-GB" sz="2000" dirty="0">
                <a:solidFill>
                  <a:srgbClr val="000066"/>
                </a:solidFill>
                <a:latin typeface="Arial"/>
              </a:rPr>
              <a:t>" </a:t>
            </a:r>
            <a:endParaRPr lang="pt-PT" dirty="0"/>
          </a:p>
          <a:p>
            <a:pPr>
              <a:lnSpc>
                <a:spcPct val="100000"/>
              </a:lnSpc>
            </a:pPr>
            <a:endParaRPr lang="pt-PT" dirty="0"/>
          </a:p>
          <a:p>
            <a:pPr>
              <a:lnSpc>
                <a:spcPct val="100000"/>
              </a:lnSpc>
            </a:pPr>
            <a:endParaRPr lang="pt-PT" dirty="0"/>
          </a:p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66"/>
                </a:solidFill>
                <a:latin typeface="Arial"/>
              </a:rPr>
              <a:t>2. </a:t>
            </a:r>
            <a:r>
              <a:rPr lang="en-GB" sz="2000" dirty="0">
                <a:solidFill>
                  <a:srgbClr val="000066"/>
                </a:solidFill>
                <a:latin typeface="Arial"/>
              </a:rPr>
              <a:t>Clique em "</a:t>
            </a:r>
            <a:r>
              <a:rPr lang="en-GB" sz="2000" b="1" dirty="0">
                <a:solidFill>
                  <a:srgbClr val="000066"/>
                </a:solidFill>
                <a:latin typeface="Arial"/>
              </a:rPr>
              <a:t>RELATÓRIO</a:t>
            </a:r>
            <a:r>
              <a:rPr lang="en-GB" sz="2000" dirty="0">
                <a:solidFill>
                  <a:srgbClr val="000066"/>
                </a:solidFill>
                <a:latin typeface="Arial"/>
              </a:rPr>
              <a:t>"</a:t>
            </a:r>
            <a:r>
              <a:rPr lang="en-GB" sz="2000" b="1" dirty="0">
                <a:solidFill>
                  <a:srgbClr val="000066"/>
                </a:solidFill>
                <a:latin typeface="Arial"/>
              </a:rPr>
              <a:t> </a:t>
            </a:r>
            <a:endParaRPr lang="pt-PT" dirty="0"/>
          </a:p>
        </p:txBody>
      </p:sp>
      <p:sp>
        <p:nvSpPr>
          <p:cNvPr id="435" name="CustomShape 4"/>
          <p:cNvSpPr/>
          <p:nvPr/>
        </p:nvSpPr>
        <p:spPr>
          <a:xfrm>
            <a:off x="3302395" y="6117408"/>
            <a:ext cx="744148" cy="549887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436" name="CustomShape 5"/>
          <p:cNvSpPr/>
          <p:nvPr/>
        </p:nvSpPr>
        <p:spPr>
          <a:xfrm flipH="1" flipV="1">
            <a:off x="4593500" y="2353321"/>
            <a:ext cx="2970836" cy="737732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pic>
        <p:nvPicPr>
          <p:cNvPr id="437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289" y="1581468"/>
            <a:ext cx="7082365" cy="5107377"/>
          </a:xfrm>
          <a:prstGeom prst="rect">
            <a:avLst/>
          </a:prstGeom>
          <a:ln>
            <a:noFill/>
          </a:ln>
        </p:spPr>
      </p:pic>
      <p:sp>
        <p:nvSpPr>
          <p:cNvPr id="438" name="CustomShape 6"/>
          <p:cNvSpPr/>
          <p:nvPr/>
        </p:nvSpPr>
        <p:spPr>
          <a:xfrm>
            <a:off x="3624451" y="1901846"/>
            <a:ext cx="737312" cy="723006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439" name="CustomShape 7"/>
          <p:cNvSpPr/>
          <p:nvPr/>
        </p:nvSpPr>
        <p:spPr>
          <a:xfrm>
            <a:off x="1950477" y="6288372"/>
            <a:ext cx="469231" cy="507864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440" name="CustomShape 8"/>
          <p:cNvSpPr/>
          <p:nvPr/>
        </p:nvSpPr>
        <p:spPr>
          <a:xfrm flipH="1" flipV="1">
            <a:off x="4359603" y="2353321"/>
            <a:ext cx="3439708" cy="737732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41" name="CustomShape 9"/>
          <p:cNvSpPr/>
          <p:nvPr/>
        </p:nvSpPr>
        <p:spPr>
          <a:xfrm flipH="1">
            <a:off x="2590991" y="4406688"/>
            <a:ext cx="5210479" cy="1984406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Produzir</a:t>
            </a:r>
            <a:r>
              <a:rPr dirty="0" smtClean="0"/>
              <a:t> o relatório de um resultado</a:t>
            </a:r>
          </a:p>
        </p:txBody>
      </p:sp>
    </p:spTree>
    <p:extLst>
      <p:ext uri="{BB962C8B-B14F-4D97-AF65-F5344CB8AC3E}">
        <p14:creationId xmlns:p14="http://schemas.microsoft.com/office/powerpoint/2010/main" val="11208800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3"/>
          <p:cNvGrpSpPr/>
          <p:nvPr/>
        </p:nvGrpSpPr>
        <p:grpSpPr>
          <a:xfrm>
            <a:off x="591791" y="1506712"/>
            <a:ext cx="9505056" cy="4641452"/>
            <a:chOff x="200071" y="1506712"/>
            <a:chExt cx="10314444" cy="5036688"/>
          </a:xfrm>
        </p:grpSpPr>
        <p:pic>
          <p:nvPicPr>
            <p:cNvPr id="442" name="Picture 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7428" y="1506712"/>
              <a:ext cx="6807087" cy="4505770"/>
            </a:xfrm>
            <a:prstGeom prst="rect">
              <a:avLst/>
            </a:prstGeom>
            <a:ln>
              <a:noFill/>
            </a:ln>
          </p:spPr>
        </p:pic>
        <p:sp>
          <p:nvSpPr>
            <p:cNvPr id="445" name="CustomShape 3"/>
            <p:cNvSpPr/>
            <p:nvPr/>
          </p:nvSpPr>
          <p:spPr>
            <a:xfrm>
              <a:off x="8270915" y="5050086"/>
              <a:ext cx="2243600" cy="149331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lIns="89883" tIns="44942" rIns="89883" bIns="44942"/>
            <a:lstStyle/>
            <a:p>
              <a:pPr>
                <a:lnSpc>
                  <a:spcPts val="2000"/>
                </a:lnSpc>
              </a:pPr>
              <a:r>
                <a:rPr lang="en-GB" sz="1900" b="1" dirty="0" smtClean="0">
                  <a:solidFill>
                    <a:srgbClr val="000066"/>
                  </a:solidFill>
                  <a:latin typeface="Arial"/>
                </a:rPr>
                <a:t>3b. </a:t>
              </a:r>
              <a:r>
                <a:rPr lang="en-GB" sz="1900" dirty="0" smtClean="0">
                  <a:solidFill>
                    <a:srgbClr val="000066"/>
                  </a:solidFill>
                  <a:latin typeface="Arial"/>
                </a:rPr>
                <a:t>Clique </a:t>
              </a:r>
              <a:r>
                <a:rPr lang="en-GB" sz="1900" dirty="0" err="1" smtClean="0">
                  <a:solidFill>
                    <a:srgbClr val="000066"/>
                  </a:solidFill>
                  <a:latin typeface="Arial"/>
                </a:rPr>
                <a:t>em</a:t>
              </a:r>
              <a:r>
                <a:rPr lang="en-GB" sz="1900" dirty="0" smtClean="0">
                  <a:solidFill>
                    <a:srgbClr val="000066"/>
                  </a:solidFill>
                  <a:latin typeface="Arial"/>
                </a:rPr>
                <a:t> "</a:t>
              </a:r>
              <a:r>
                <a:rPr lang="en-GB" sz="1900" dirty="0" err="1" smtClean="0">
                  <a:solidFill>
                    <a:srgbClr val="000066"/>
                  </a:solidFill>
                  <a:latin typeface="Arial"/>
                </a:rPr>
                <a:t>Pré-visualizar</a:t>
              </a:r>
              <a:r>
                <a:rPr lang="en-GB" sz="1900" dirty="0" smtClean="0">
                  <a:solidFill>
                    <a:srgbClr val="000066"/>
                  </a:solidFill>
                  <a:latin typeface="Arial"/>
                </a:rPr>
                <a:t> PDF" </a:t>
              </a:r>
              <a:r>
                <a:rPr lang="en-GB" sz="1900" dirty="0" err="1" smtClean="0">
                  <a:solidFill>
                    <a:srgbClr val="000066"/>
                  </a:solidFill>
                  <a:latin typeface="Arial"/>
                </a:rPr>
                <a:t>para</a:t>
              </a:r>
              <a:r>
                <a:rPr lang="en-GB" sz="1900" dirty="0" smtClean="0">
                  <a:solidFill>
                    <a:srgbClr val="000066"/>
                  </a:solidFill>
                  <a:latin typeface="Arial"/>
                </a:rPr>
                <a:t> </a:t>
              </a:r>
              <a:r>
                <a:rPr lang="en-GB" sz="1900" dirty="0" err="1" smtClean="0">
                  <a:solidFill>
                    <a:srgbClr val="000066"/>
                  </a:solidFill>
                  <a:latin typeface="Arial"/>
                </a:rPr>
                <a:t>uma</a:t>
              </a:r>
              <a:r>
                <a:rPr lang="en-GB" sz="1900" dirty="0" smtClean="0">
                  <a:solidFill>
                    <a:srgbClr val="000066"/>
                  </a:solidFill>
                  <a:latin typeface="Arial"/>
                </a:rPr>
                <a:t> </a:t>
              </a:r>
              <a:r>
                <a:rPr lang="en-GB" sz="1900" dirty="0" err="1" smtClean="0">
                  <a:solidFill>
                    <a:srgbClr val="000066"/>
                  </a:solidFill>
                  <a:latin typeface="Arial"/>
                </a:rPr>
                <a:t>visualização</a:t>
              </a:r>
              <a:r>
                <a:rPr lang="en-GB" sz="1900" dirty="0" smtClean="0">
                  <a:solidFill>
                    <a:srgbClr val="000066"/>
                  </a:solidFill>
                  <a:latin typeface="Arial"/>
                </a:rPr>
                <a:t> </a:t>
              </a:r>
              <a:r>
                <a:rPr lang="en-GB" sz="1900" dirty="0" err="1" smtClean="0">
                  <a:solidFill>
                    <a:srgbClr val="000066"/>
                  </a:solidFill>
                  <a:latin typeface="Arial"/>
                </a:rPr>
                <a:t>imediata</a:t>
              </a:r>
              <a:r>
                <a:rPr sz="1900" smtClean="0"/>
                <a:t> </a:t>
              </a:r>
              <a:endParaRPr lang="pt-PT" sz="1900" dirty="0"/>
            </a:p>
          </p:txBody>
        </p:sp>
        <p:sp>
          <p:nvSpPr>
            <p:cNvPr id="446" name="CustomShape 4"/>
            <p:cNvSpPr/>
            <p:nvPr/>
          </p:nvSpPr>
          <p:spPr>
            <a:xfrm>
              <a:off x="5852792" y="5739155"/>
              <a:ext cx="1256920" cy="398318"/>
            </a:xfrm>
            <a:prstGeom prst="ellipse">
              <a:avLst/>
            </a:prstGeom>
            <a:noFill/>
            <a:ln w="57240">
              <a:solidFill>
                <a:srgbClr val="FFFF00"/>
              </a:solidFill>
              <a:round/>
            </a:ln>
          </p:spPr>
        </p:sp>
        <p:sp>
          <p:nvSpPr>
            <p:cNvPr id="447" name="CustomShape 5"/>
            <p:cNvSpPr/>
            <p:nvPr/>
          </p:nvSpPr>
          <p:spPr>
            <a:xfrm flipH="1">
              <a:off x="4096415" y="2375900"/>
              <a:ext cx="3506278" cy="1570285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sp>
          <p:nvSpPr>
            <p:cNvPr id="448" name="CustomShape 6"/>
            <p:cNvSpPr/>
            <p:nvPr/>
          </p:nvSpPr>
          <p:spPr>
            <a:xfrm flipH="1">
              <a:off x="7604852" y="5408719"/>
              <a:ext cx="559551" cy="319301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pic>
          <p:nvPicPr>
            <p:cNvPr id="449" name="Picture 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71" y="1974709"/>
              <a:ext cx="2678647" cy="3570136"/>
            </a:xfrm>
            <a:prstGeom prst="rect">
              <a:avLst/>
            </a:prstGeom>
            <a:ln>
              <a:noFill/>
            </a:ln>
          </p:spPr>
        </p:pic>
        <p:sp>
          <p:nvSpPr>
            <p:cNvPr id="450" name="CustomShape 7"/>
            <p:cNvSpPr/>
            <p:nvPr/>
          </p:nvSpPr>
          <p:spPr>
            <a:xfrm>
              <a:off x="7607011" y="1822780"/>
              <a:ext cx="2644462" cy="120433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lIns="89883" tIns="44942" rIns="89883" bIns="44942"/>
            <a:lstStyle/>
            <a:p>
              <a:pPr>
                <a:lnSpc>
                  <a:spcPct val="100000"/>
                </a:lnSpc>
              </a:pPr>
              <a:r>
                <a:rPr lang="en-GB" sz="1900" b="1" dirty="0">
                  <a:solidFill>
                    <a:srgbClr val="000066"/>
                  </a:solidFill>
                  <a:latin typeface="Arial"/>
                </a:rPr>
                <a:t>3.</a:t>
              </a:r>
              <a:r>
                <a:rPr lang="en-GB" sz="1900" dirty="0">
                  <a:solidFill>
                    <a:srgbClr val="000066"/>
                  </a:solidFill>
                  <a:latin typeface="Arial"/>
                </a:rPr>
                <a:t> Seleccione o resultado a visualizar no PDF</a:t>
              </a:r>
              <a:endParaRPr lang="pt-PT" sz="1900" dirty="0"/>
            </a:p>
          </p:txBody>
        </p:sp>
        <p:sp>
          <p:nvSpPr>
            <p:cNvPr id="452" name="CustomShape 9"/>
            <p:cNvSpPr/>
            <p:nvPr/>
          </p:nvSpPr>
          <p:spPr>
            <a:xfrm>
              <a:off x="2492969" y="5232727"/>
              <a:ext cx="2427119" cy="100100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lIns="89883" tIns="44942" rIns="89883" bIns="44942"/>
            <a:lstStyle/>
            <a:p>
              <a:pPr>
                <a:lnSpc>
                  <a:spcPct val="100000"/>
                </a:lnSpc>
              </a:pPr>
              <a:r>
                <a:rPr lang="en-GB" sz="1900" b="1" dirty="0">
                  <a:solidFill>
                    <a:srgbClr val="000066"/>
                  </a:solidFill>
                  <a:latin typeface="Arial"/>
                </a:rPr>
                <a:t>4. </a:t>
              </a:r>
              <a:r>
                <a:rPr lang="en-GB" sz="1900" dirty="0">
                  <a:solidFill>
                    <a:srgbClr val="000066"/>
                  </a:solidFill>
                  <a:latin typeface="Arial"/>
                </a:rPr>
                <a:t>Clique </a:t>
              </a:r>
              <a:r>
                <a:rPr lang="en-GB" sz="1900" dirty="0" err="1">
                  <a:solidFill>
                    <a:srgbClr val="000066"/>
                  </a:solidFill>
                  <a:latin typeface="Arial"/>
                </a:rPr>
                <a:t>em</a:t>
              </a:r>
              <a:r>
                <a:rPr lang="en-GB" sz="1900" dirty="0">
                  <a:solidFill>
                    <a:srgbClr val="000066"/>
                  </a:solidFill>
                  <a:latin typeface="Arial"/>
                </a:rPr>
                <a:t> </a:t>
              </a:r>
              <a:r>
                <a:rPr lang="en-GB" sz="1900" dirty="0" smtClean="0">
                  <a:solidFill>
                    <a:srgbClr val="000066"/>
                  </a:solidFill>
                  <a:latin typeface="Arial"/>
                </a:rPr>
                <a:t>“</a:t>
              </a:r>
              <a:r>
                <a:rPr lang="en-GB" sz="1900" dirty="0" err="1" smtClean="0">
                  <a:solidFill>
                    <a:srgbClr val="000066"/>
                  </a:solidFill>
                  <a:latin typeface="Arial"/>
                </a:rPr>
                <a:t>Criar</a:t>
              </a:r>
              <a:r>
                <a:rPr lang="en-GB" sz="1900" dirty="0" smtClean="0">
                  <a:solidFill>
                    <a:srgbClr val="000066"/>
                  </a:solidFill>
                  <a:latin typeface="Arial"/>
                </a:rPr>
                <a:t> </a:t>
              </a:r>
              <a:r>
                <a:rPr lang="en-GB" sz="1900" dirty="0">
                  <a:solidFill>
                    <a:srgbClr val="000066"/>
                  </a:solidFill>
                  <a:latin typeface="Arial"/>
                </a:rPr>
                <a:t>ficheiro de relatório"</a:t>
              </a:r>
              <a:endParaRPr lang="pt-PT" sz="1900" dirty="0"/>
            </a:p>
          </p:txBody>
        </p:sp>
        <p:sp>
          <p:nvSpPr>
            <p:cNvPr id="453" name="CustomShape 10"/>
            <p:cNvSpPr/>
            <p:nvPr/>
          </p:nvSpPr>
          <p:spPr>
            <a:xfrm>
              <a:off x="6920797" y="5730175"/>
              <a:ext cx="853540" cy="407297"/>
            </a:xfrm>
            <a:prstGeom prst="ellipse">
              <a:avLst/>
            </a:prstGeom>
            <a:noFill/>
            <a:ln w="57240">
              <a:solidFill>
                <a:srgbClr val="FFFF00"/>
              </a:solidFill>
              <a:round/>
            </a:ln>
          </p:spPr>
        </p:sp>
        <p:sp>
          <p:nvSpPr>
            <p:cNvPr id="454" name="CustomShape 11"/>
            <p:cNvSpPr/>
            <p:nvPr/>
          </p:nvSpPr>
          <p:spPr>
            <a:xfrm>
              <a:off x="4921887" y="5632841"/>
              <a:ext cx="928746" cy="247108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sp>
          <p:nvSpPr>
            <p:cNvPr id="455" name="CustomShape 12"/>
            <p:cNvSpPr/>
            <p:nvPr/>
          </p:nvSpPr>
          <p:spPr>
            <a:xfrm>
              <a:off x="3718577" y="3856305"/>
              <a:ext cx="425690" cy="337978"/>
            </a:xfrm>
            <a:prstGeom prst="ellipse">
              <a:avLst/>
            </a:prstGeom>
            <a:noFill/>
            <a:ln w="57240">
              <a:solidFill>
                <a:srgbClr val="FFFF00"/>
              </a:solidFill>
              <a:round/>
            </a:ln>
          </p:spPr>
        </p:sp>
        <p:sp>
          <p:nvSpPr>
            <p:cNvPr id="17" name="Down Arrow 16"/>
            <p:cNvSpPr/>
            <p:nvPr/>
          </p:nvSpPr>
          <p:spPr>
            <a:xfrm rot="5400000">
              <a:off x="3031605" y="3255127"/>
              <a:ext cx="558192" cy="539225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21" tIns="45661" rIns="91321" bIns="45661"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4200"/>
              </a:lnSpc>
            </a:pPr>
            <a:r>
              <a:rPr lang="pt-BR" dirty="0" smtClean="0"/>
              <a:t>Produzir o relatório de um resultado no formato PDF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2618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CustomShape 3"/>
          <p:cNvSpPr/>
          <p:nvPr/>
        </p:nvSpPr>
        <p:spPr>
          <a:xfrm>
            <a:off x="576129" y="2979952"/>
            <a:ext cx="3927684" cy="647932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en-GB" b="1" dirty="0">
                <a:solidFill>
                  <a:srgbClr val="000066"/>
                </a:solidFill>
                <a:latin typeface="Arial"/>
              </a:rPr>
              <a:t>1.</a:t>
            </a:r>
            <a:r>
              <a:rPr lang="en-GB" dirty="0">
                <a:solidFill>
                  <a:srgbClr val="000066"/>
                </a:solidFill>
                <a:latin typeface="Arial"/>
              </a:rPr>
              <a:t> Clique em Relatórios -&gt; </a:t>
            </a:r>
            <a:r>
              <a:rPr lang="en-GB" dirty="0" err="1">
                <a:solidFill>
                  <a:srgbClr val="000066"/>
                </a:solidFill>
                <a:latin typeface="Arial"/>
              </a:rPr>
              <a:t>Relatório</a:t>
            </a:r>
            <a:r>
              <a:rPr lang="en-GB" dirty="0">
                <a:solidFill>
                  <a:srgbClr val="000066"/>
                </a:solidFill>
                <a:latin typeface="Arial"/>
              </a:rPr>
              <a:t> </a:t>
            </a:r>
            <a:r>
              <a:rPr lang="en-GB" dirty="0" err="1" smtClean="0">
                <a:solidFill>
                  <a:srgbClr val="000066"/>
                </a:solidFill>
                <a:latin typeface="Arial"/>
              </a:rPr>
              <a:t>da</a:t>
            </a:r>
            <a:r>
              <a:rPr lang="en-GB" dirty="0" smtClean="0">
                <a:solidFill>
                  <a:srgbClr val="000066"/>
                </a:solidFill>
                <a:latin typeface="Arial"/>
              </a:rPr>
              <a:t> </a:t>
            </a:r>
            <a:r>
              <a:rPr lang="en-GB" dirty="0" err="1" smtClean="0">
                <a:solidFill>
                  <a:srgbClr val="000066"/>
                </a:solidFill>
                <a:latin typeface="Arial"/>
              </a:rPr>
              <a:t>amostra</a:t>
            </a:r>
            <a:endParaRPr lang="pt-PT" dirty="0"/>
          </a:p>
        </p:txBody>
      </p:sp>
      <p:pic>
        <p:nvPicPr>
          <p:cNvPr id="459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7538" y="1543081"/>
            <a:ext cx="4073701" cy="1366913"/>
          </a:xfrm>
          <a:prstGeom prst="rect">
            <a:avLst/>
          </a:prstGeom>
          <a:ln>
            <a:noFill/>
          </a:ln>
        </p:spPr>
      </p:pic>
      <p:pic>
        <p:nvPicPr>
          <p:cNvPr id="460" name="Picture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29753" y="1951166"/>
            <a:ext cx="3846602" cy="2673471"/>
          </a:xfrm>
          <a:prstGeom prst="rect">
            <a:avLst/>
          </a:prstGeom>
          <a:ln>
            <a:noFill/>
          </a:ln>
        </p:spPr>
      </p:pic>
      <p:pic>
        <p:nvPicPr>
          <p:cNvPr id="461" name="Picture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9783" y="3777946"/>
            <a:ext cx="4141041" cy="2355576"/>
          </a:xfrm>
          <a:prstGeom prst="rect">
            <a:avLst/>
          </a:prstGeom>
          <a:ln>
            <a:noFill/>
          </a:ln>
        </p:spPr>
      </p:pic>
      <p:sp>
        <p:nvSpPr>
          <p:cNvPr id="462" name="CustomShape 4"/>
          <p:cNvSpPr/>
          <p:nvPr/>
        </p:nvSpPr>
        <p:spPr>
          <a:xfrm>
            <a:off x="5310858" y="5586209"/>
            <a:ext cx="4248304" cy="665281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66"/>
                </a:solidFill>
                <a:latin typeface="Arial"/>
              </a:rPr>
              <a:t>3a</a:t>
            </a:r>
            <a:r>
              <a:rPr lang="en-GB" sz="2000" b="1" dirty="0" smtClean="0">
                <a:solidFill>
                  <a:srgbClr val="000066"/>
                </a:solidFill>
                <a:latin typeface="Arial"/>
              </a:rPr>
              <a:t>. </a:t>
            </a:r>
            <a:r>
              <a:rPr lang="en-GB" sz="2000" dirty="0" smtClean="0">
                <a:solidFill>
                  <a:srgbClr val="000066"/>
                </a:solidFill>
                <a:latin typeface="Arial"/>
              </a:rPr>
              <a:t>"</a:t>
            </a:r>
            <a:r>
              <a:rPr lang="en-GB" sz="2000" dirty="0">
                <a:solidFill>
                  <a:srgbClr val="000066"/>
                </a:solidFill>
                <a:latin typeface="Arial"/>
              </a:rPr>
              <a:t>Gerar o ficheiro de relatório" </a:t>
            </a:r>
            <a:r>
              <a:rPr lang="en-GB" sz="2000" dirty="0" err="1">
                <a:solidFill>
                  <a:srgbClr val="000066"/>
                </a:solidFill>
                <a:latin typeface="Arial"/>
              </a:rPr>
              <a:t>irá</a:t>
            </a:r>
            <a:r>
              <a:rPr lang="en-GB" sz="2000" dirty="0">
                <a:solidFill>
                  <a:srgbClr val="000066"/>
                </a:solidFill>
                <a:latin typeface="Arial"/>
              </a:rPr>
              <a:t> </a:t>
            </a:r>
            <a:r>
              <a:rPr lang="en-GB" sz="2000" dirty="0" smtClean="0">
                <a:solidFill>
                  <a:srgbClr val="000066"/>
                </a:solidFill>
                <a:latin typeface="Arial"/>
              </a:rPr>
              <a:t/>
            </a:r>
            <a:br>
              <a:rPr lang="en-GB" sz="2000" dirty="0" smtClean="0">
                <a:solidFill>
                  <a:srgbClr val="000066"/>
                </a:solidFill>
                <a:latin typeface="Arial"/>
              </a:rPr>
            </a:br>
            <a:r>
              <a:rPr lang="en-GB" sz="2000" dirty="0" err="1" smtClean="0">
                <a:solidFill>
                  <a:srgbClr val="000066"/>
                </a:solidFill>
                <a:latin typeface="Arial"/>
              </a:rPr>
              <a:t>guardar</a:t>
            </a:r>
            <a:r>
              <a:rPr lang="en-GB" sz="2000" dirty="0" smtClean="0">
                <a:solidFill>
                  <a:srgbClr val="000066"/>
                </a:solidFill>
                <a:latin typeface="Arial"/>
              </a:rPr>
              <a:t> o </a:t>
            </a:r>
            <a:r>
              <a:rPr lang="en-GB" sz="2000" dirty="0" err="1" smtClean="0">
                <a:solidFill>
                  <a:srgbClr val="000066"/>
                </a:solidFill>
                <a:latin typeface="Arial"/>
              </a:rPr>
              <a:t>relatório</a:t>
            </a:r>
            <a:r>
              <a:rPr lang="en-GB" sz="2000" dirty="0" smtClean="0">
                <a:solidFill>
                  <a:srgbClr val="000066"/>
                </a:solidFill>
                <a:latin typeface="Arial"/>
              </a:rPr>
              <a:t> </a:t>
            </a:r>
            <a:r>
              <a:rPr lang="en-GB" sz="2000" dirty="0">
                <a:solidFill>
                  <a:srgbClr val="000066"/>
                </a:solidFill>
                <a:latin typeface="Arial"/>
              </a:rPr>
              <a:t>na Pasta </a:t>
            </a:r>
            <a:r>
              <a:rPr lang="en-GB" sz="2000" dirty="0" smtClean="0">
                <a:solidFill>
                  <a:srgbClr val="000066"/>
                </a:solidFill>
                <a:latin typeface="Arial"/>
              </a:rPr>
              <a:t/>
            </a:r>
            <a:br>
              <a:rPr lang="en-GB" sz="2000" dirty="0" smtClean="0">
                <a:solidFill>
                  <a:srgbClr val="000066"/>
                </a:solidFill>
                <a:latin typeface="Arial"/>
              </a:rPr>
            </a:br>
            <a:r>
              <a:rPr lang="en-GB" sz="2000" dirty="0" err="1" smtClean="0">
                <a:solidFill>
                  <a:srgbClr val="000066"/>
                </a:solidFill>
                <a:latin typeface="Arial"/>
              </a:rPr>
              <a:t>GeneXpert</a:t>
            </a:r>
            <a:r>
              <a:rPr lang="en-GB" sz="2000" dirty="0" smtClean="0">
                <a:solidFill>
                  <a:srgbClr val="000066"/>
                </a:solidFill>
                <a:latin typeface="Arial"/>
              </a:rPr>
              <a:t> </a:t>
            </a:r>
            <a:r>
              <a:rPr lang="en-GB" sz="2000" dirty="0">
                <a:solidFill>
                  <a:srgbClr val="000066"/>
                </a:solidFill>
                <a:latin typeface="Arial"/>
              </a:rPr>
              <a:t>-&gt; Relatório</a:t>
            </a:r>
            <a:endParaRPr lang="pt-PT" dirty="0"/>
          </a:p>
        </p:txBody>
      </p:sp>
      <p:sp>
        <p:nvSpPr>
          <p:cNvPr id="463" name="CustomShape 5"/>
          <p:cNvSpPr/>
          <p:nvPr/>
        </p:nvSpPr>
        <p:spPr>
          <a:xfrm>
            <a:off x="5550323" y="1539652"/>
            <a:ext cx="3651647" cy="374821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66"/>
                </a:solidFill>
                <a:latin typeface="Arial"/>
              </a:rPr>
              <a:t>2.</a:t>
            </a:r>
            <a:r>
              <a:rPr lang="en-GB" sz="2000" dirty="0">
                <a:solidFill>
                  <a:srgbClr val="000066"/>
                </a:solidFill>
                <a:latin typeface="Arial"/>
              </a:rPr>
              <a:t> Preencha o ID da amostra</a:t>
            </a:r>
            <a:endParaRPr lang="pt-PT" dirty="0"/>
          </a:p>
        </p:txBody>
      </p:sp>
      <p:sp>
        <p:nvSpPr>
          <p:cNvPr id="464" name="CustomShape 6"/>
          <p:cNvSpPr/>
          <p:nvPr/>
        </p:nvSpPr>
        <p:spPr>
          <a:xfrm>
            <a:off x="6016891" y="4996036"/>
            <a:ext cx="4258885" cy="459524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66"/>
                </a:solidFill>
                <a:latin typeface="Arial"/>
              </a:rPr>
              <a:t>3</a:t>
            </a:r>
            <a:r>
              <a:rPr lang="en-GB" sz="2000" b="1" dirty="0" smtClean="0">
                <a:solidFill>
                  <a:srgbClr val="000066"/>
                </a:solidFill>
                <a:latin typeface="Arial"/>
              </a:rPr>
              <a:t>. </a:t>
            </a:r>
            <a:r>
              <a:rPr lang="en-GB" sz="2000" dirty="0" smtClean="0">
                <a:solidFill>
                  <a:srgbClr val="000066"/>
                </a:solidFill>
                <a:latin typeface="Arial"/>
              </a:rPr>
              <a:t>"</a:t>
            </a:r>
            <a:r>
              <a:rPr lang="en-GB" sz="2000" dirty="0">
                <a:solidFill>
                  <a:srgbClr val="000066"/>
                </a:solidFill>
                <a:latin typeface="Arial"/>
              </a:rPr>
              <a:t>Pré-visualizar PDF" irá abrir o ficheiro PDF </a:t>
            </a:r>
            <a:endParaRPr lang="pt-PT" dirty="0"/>
          </a:p>
        </p:txBody>
      </p:sp>
      <p:sp>
        <p:nvSpPr>
          <p:cNvPr id="465" name="CustomShape 7"/>
          <p:cNvSpPr/>
          <p:nvPr/>
        </p:nvSpPr>
        <p:spPr>
          <a:xfrm>
            <a:off x="5879464" y="2997098"/>
            <a:ext cx="2747180" cy="461582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466" name="CustomShape 8"/>
          <p:cNvSpPr/>
          <p:nvPr/>
        </p:nvSpPr>
        <p:spPr>
          <a:xfrm flipV="1">
            <a:off x="5535895" y="4622922"/>
            <a:ext cx="617050" cy="958828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67" name="CustomShape 9"/>
          <p:cNvSpPr/>
          <p:nvPr/>
        </p:nvSpPr>
        <p:spPr>
          <a:xfrm rot="706200" flipV="1">
            <a:off x="7408697" y="4565820"/>
            <a:ext cx="67340" cy="479071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68" name="CustomShape 10"/>
          <p:cNvSpPr/>
          <p:nvPr/>
        </p:nvSpPr>
        <p:spPr>
          <a:xfrm flipH="1" flipV="1">
            <a:off x="3829043" y="5974404"/>
            <a:ext cx="1497618" cy="343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69" name="CustomShape 11"/>
          <p:cNvSpPr/>
          <p:nvPr/>
        </p:nvSpPr>
        <p:spPr>
          <a:xfrm>
            <a:off x="1344349" y="1602408"/>
            <a:ext cx="823192" cy="484558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4200"/>
              </a:lnSpc>
            </a:pPr>
            <a:r>
              <a:rPr lang="pt-BR" dirty="0" smtClean="0"/>
              <a:t>Produzir o relatório de uma  amostra no formato PDF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369033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89503" y="1574236"/>
            <a:ext cx="10027202" cy="4797046"/>
            <a:chOff x="489503" y="1574236"/>
            <a:chExt cx="10027202" cy="4797046"/>
          </a:xfrm>
        </p:grpSpPr>
        <p:pic>
          <p:nvPicPr>
            <p:cNvPr id="470" name="Picture 46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503" y="3793695"/>
              <a:ext cx="4275331" cy="231030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1" name="Picture 47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5209" y="1985234"/>
              <a:ext cx="4464804" cy="263282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2" name="Picture 47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0706" y="1574236"/>
              <a:ext cx="3720445" cy="1422791"/>
            </a:xfrm>
            <a:prstGeom prst="rect">
              <a:avLst/>
            </a:prstGeom>
            <a:ln>
              <a:noFill/>
            </a:ln>
          </p:spPr>
        </p:pic>
        <p:sp>
          <p:nvSpPr>
            <p:cNvPr id="475" name="CustomShape 3"/>
            <p:cNvSpPr/>
            <p:nvPr/>
          </p:nvSpPr>
          <p:spPr>
            <a:xfrm>
              <a:off x="626195" y="2998378"/>
              <a:ext cx="3867963" cy="340416"/>
            </a:xfrm>
            <a:prstGeom prst="rect">
              <a:avLst/>
            </a:prstGeom>
            <a:noFill/>
            <a:ln>
              <a:noFill/>
            </a:ln>
          </p:spPr>
          <p:txBody>
            <a:bodyPr lIns="89883" tIns="44942" rIns="89883" bIns="44942"/>
            <a:lstStyle/>
            <a:p>
              <a:pPr>
                <a:lnSpc>
                  <a:spcPct val="100000"/>
                </a:lnSpc>
              </a:pPr>
              <a:r>
                <a:rPr lang="en-GB" b="1" dirty="0">
                  <a:solidFill>
                    <a:srgbClr val="000066"/>
                  </a:solidFill>
                  <a:latin typeface="Arial"/>
                </a:rPr>
                <a:t>1.</a:t>
              </a:r>
              <a:r>
                <a:rPr lang="en-GB" dirty="0">
                  <a:solidFill>
                    <a:srgbClr val="000066"/>
                  </a:solidFill>
                  <a:latin typeface="Arial"/>
                </a:rPr>
                <a:t> Clique em Relatórios -&gt; Relatório do doente</a:t>
              </a:r>
              <a:endParaRPr lang="pt-PT" dirty="0"/>
            </a:p>
          </p:txBody>
        </p:sp>
        <p:sp>
          <p:nvSpPr>
            <p:cNvPr id="476" name="CustomShape 4"/>
            <p:cNvSpPr/>
            <p:nvPr/>
          </p:nvSpPr>
          <p:spPr>
            <a:xfrm>
              <a:off x="5288931" y="5716116"/>
              <a:ext cx="4127354" cy="655166"/>
            </a:xfrm>
            <a:prstGeom prst="rect">
              <a:avLst/>
            </a:prstGeom>
            <a:noFill/>
            <a:ln>
              <a:noFill/>
            </a:ln>
          </p:spPr>
          <p:txBody>
            <a:bodyPr lIns="89883" tIns="44942" rIns="89883" bIns="44942"/>
            <a:lstStyle/>
            <a:p>
              <a:pPr>
                <a:lnSpc>
                  <a:spcPct val="100000"/>
                </a:lnSpc>
              </a:pPr>
              <a:r>
                <a:rPr lang="en-GB" sz="2000" b="1" dirty="0">
                  <a:solidFill>
                    <a:srgbClr val="000066"/>
                  </a:solidFill>
                  <a:latin typeface="Arial"/>
                </a:rPr>
                <a:t>3a</a:t>
              </a:r>
              <a:r>
                <a:rPr lang="en-GB" sz="2000" b="1" dirty="0" smtClean="0">
                  <a:solidFill>
                    <a:srgbClr val="000066"/>
                  </a:solidFill>
                  <a:latin typeface="Arial"/>
                </a:rPr>
                <a:t>. </a:t>
              </a:r>
              <a:r>
                <a:rPr lang="en-GB" sz="2000" dirty="0" smtClean="0">
                  <a:solidFill>
                    <a:srgbClr val="000066"/>
                  </a:solidFill>
                  <a:latin typeface="Arial"/>
                </a:rPr>
                <a:t>"</a:t>
              </a:r>
              <a:r>
                <a:rPr lang="en-GB" sz="2000" dirty="0">
                  <a:solidFill>
                    <a:srgbClr val="000066"/>
                  </a:solidFill>
                  <a:latin typeface="Arial"/>
                </a:rPr>
                <a:t>Gerar o ficheiro de relatório" irá </a:t>
              </a:r>
              <a:r>
                <a:rPr lang="en-GB" sz="2000" dirty="0" err="1">
                  <a:solidFill>
                    <a:srgbClr val="000066"/>
                  </a:solidFill>
                  <a:latin typeface="Arial"/>
                </a:rPr>
                <a:t>guardar</a:t>
              </a:r>
              <a:r>
                <a:rPr lang="en-GB" sz="2000" dirty="0">
                  <a:solidFill>
                    <a:srgbClr val="000066"/>
                  </a:solidFill>
                  <a:latin typeface="Arial"/>
                </a:rPr>
                <a:t> </a:t>
              </a:r>
              <a:r>
                <a:rPr lang="en-GB" sz="2000" dirty="0" smtClean="0">
                  <a:solidFill>
                    <a:srgbClr val="000066"/>
                  </a:solidFill>
                  <a:latin typeface="Arial"/>
                </a:rPr>
                <a:t>o </a:t>
              </a:r>
              <a:r>
                <a:rPr lang="en-GB" sz="2000" dirty="0" err="1" smtClean="0">
                  <a:solidFill>
                    <a:srgbClr val="000066"/>
                  </a:solidFill>
                  <a:latin typeface="Arial"/>
                </a:rPr>
                <a:t>relatório</a:t>
              </a:r>
              <a:r>
                <a:rPr lang="en-GB" sz="2000" dirty="0" smtClean="0">
                  <a:solidFill>
                    <a:srgbClr val="000066"/>
                  </a:solidFill>
                  <a:latin typeface="Arial"/>
                </a:rPr>
                <a:t> </a:t>
              </a:r>
              <a:r>
                <a:rPr lang="en-GB" sz="2000" dirty="0">
                  <a:solidFill>
                    <a:srgbClr val="000066"/>
                  </a:solidFill>
                  <a:latin typeface="Arial"/>
                </a:rPr>
                <a:t>na Pasta GeneXpert -&gt; Relatório</a:t>
              </a:r>
              <a:endParaRPr lang="pt-PT" dirty="0"/>
            </a:p>
          </p:txBody>
        </p:sp>
        <p:sp>
          <p:nvSpPr>
            <p:cNvPr id="477" name="CustomShape 5"/>
            <p:cNvSpPr/>
            <p:nvPr/>
          </p:nvSpPr>
          <p:spPr>
            <a:xfrm>
              <a:off x="5524758" y="1579977"/>
              <a:ext cx="3962965" cy="369122"/>
            </a:xfrm>
            <a:prstGeom prst="rect">
              <a:avLst/>
            </a:prstGeom>
            <a:noFill/>
            <a:ln>
              <a:noFill/>
            </a:ln>
          </p:spPr>
          <p:txBody>
            <a:bodyPr lIns="89883" tIns="44942" rIns="89883" bIns="44942"/>
            <a:lstStyle/>
            <a:p>
              <a:pPr>
                <a:lnSpc>
                  <a:spcPct val="100000"/>
                </a:lnSpc>
              </a:pPr>
              <a:r>
                <a:rPr lang="en-GB" sz="2000" b="1" dirty="0">
                  <a:solidFill>
                    <a:srgbClr val="000066"/>
                  </a:solidFill>
                  <a:latin typeface="Arial"/>
                </a:rPr>
                <a:t>2.</a:t>
              </a:r>
              <a:r>
                <a:rPr lang="en-GB" sz="2000" dirty="0">
                  <a:solidFill>
                    <a:srgbClr val="000066"/>
                  </a:solidFill>
                  <a:latin typeface="Arial"/>
                </a:rPr>
                <a:t> Preencha o ID do doente</a:t>
              </a:r>
              <a:endParaRPr lang="pt-PT" dirty="0"/>
            </a:p>
          </p:txBody>
        </p:sp>
        <p:sp>
          <p:nvSpPr>
            <p:cNvPr id="478" name="CustomShape 6"/>
            <p:cNvSpPr/>
            <p:nvPr/>
          </p:nvSpPr>
          <p:spPr>
            <a:xfrm>
              <a:off x="6118742" y="5068044"/>
              <a:ext cx="4397963" cy="452537"/>
            </a:xfrm>
            <a:prstGeom prst="rect">
              <a:avLst/>
            </a:prstGeom>
            <a:noFill/>
            <a:ln>
              <a:noFill/>
            </a:ln>
          </p:spPr>
          <p:txBody>
            <a:bodyPr lIns="89883" tIns="44942" rIns="89883" bIns="44942"/>
            <a:lstStyle/>
            <a:p>
              <a:pPr>
                <a:lnSpc>
                  <a:spcPct val="100000"/>
                </a:lnSpc>
              </a:pPr>
              <a:r>
                <a:rPr lang="en-GB" sz="2000" b="1" dirty="0">
                  <a:solidFill>
                    <a:srgbClr val="000066"/>
                  </a:solidFill>
                  <a:latin typeface="Arial"/>
                </a:rPr>
                <a:t>3</a:t>
              </a:r>
              <a:r>
                <a:rPr lang="en-GB" sz="2000" b="1" dirty="0" smtClean="0">
                  <a:solidFill>
                    <a:srgbClr val="000066"/>
                  </a:solidFill>
                  <a:latin typeface="Arial"/>
                </a:rPr>
                <a:t>. </a:t>
              </a:r>
              <a:r>
                <a:rPr lang="en-GB" sz="2000" dirty="0" smtClean="0">
                  <a:solidFill>
                    <a:srgbClr val="000066"/>
                  </a:solidFill>
                  <a:latin typeface="Arial"/>
                </a:rPr>
                <a:t>"</a:t>
              </a:r>
              <a:r>
                <a:rPr lang="en-GB" sz="2000" dirty="0">
                  <a:solidFill>
                    <a:srgbClr val="000066"/>
                  </a:solidFill>
                  <a:latin typeface="Arial"/>
                </a:rPr>
                <a:t>Pré-visualizar PDF" irá abrir o ficheiro PDF </a:t>
              </a:r>
              <a:endParaRPr lang="pt-PT" dirty="0"/>
            </a:p>
          </p:txBody>
        </p:sp>
        <p:sp>
          <p:nvSpPr>
            <p:cNvPr id="479" name="CustomShape 7"/>
            <p:cNvSpPr/>
            <p:nvPr/>
          </p:nvSpPr>
          <p:spPr>
            <a:xfrm>
              <a:off x="5645886" y="3082806"/>
              <a:ext cx="2705409" cy="454564"/>
            </a:xfrm>
            <a:prstGeom prst="ellipse">
              <a:avLst/>
            </a:prstGeom>
            <a:noFill/>
            <a:ln w="57240">
              <a:solidFill>
                <a:srgbClr val="FFFF00"/>
              </a:solidFill>
              <a:round/>
            </a:ln>
          </p:spPr>
        </p:sp>
        <p:sp>
          <p:nvSpPr>
            <p:cNvPr id="480" name="CustomShape 8"/>
            <p:cNvSpPr/>
            <p:nvPr/>
          </p:nvSpPr>
          <p:spPr>
            <a:xfrm flipV="1">
              <a:off x="5510547" y="4616365"/>
              <a:ext cx="841883" cy="1099749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sp>
          <p:nvSpPr>
            <p:cNvPr id="481" name="CustomShape 9"/>
            <p:cNvSpPr/>
            <p:nvPr/>
          </p:nvSpPr>
          <p:spPr>
            <a:xfrm rot="706200" flipV="1">
              <a:off x="7659585" y="4563806"/>
              <a:ext cx="81031" cy="517948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sp>
          <p:nvSpPr>
            <p:cNvPr id="482" name="CustomShape 10"/>
            <p:cNvSpPr/>
            <p:nvPr/>
          </p:nvSpPr>
          <p:spPr>
            <a:xfrm flipH="1" flipV="1">
              <a:off x="3829649" y="5947300"/>
              <a:ext cx="1474847" cy="338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sp>
          <p:nvSpPr>
            <p:cNvPr id="483" name="CustomShape 11"/>
            <p:cNvSpPr/>
            <p:nvPr/>
          </p:nvSpPr>
          <p:spPr>
            <a:xfrm>
              <a:off x="1247397" y="1641778"/>
              <a:ext cx="1149021" cy="612277"/>
            </a:xfrm>
            <a:prstGeom prst="ellipse">
              <a:avLst/>
            </a:prstGeom>
            <a:noFill/>
            <a:ln w="57240">
              <a:solidFill>
                <a:srgbClr val="FFFF00"/>
              </a:solidFill>
              <a:round/>
            </a:ln>
          </p:spPr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4200"/>
              </a:lnSpc>
            </a:pPr>
            <a:r>
              <a:rPr lang="pt-BR" dirty="0" smtClean="0"/>
              <a:t>Gerar o relatório de um doente no formato PDF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43360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ustomShape 3"/>
          <p:cNvSpPr/>
          <p:nvPr/>
        </p:nvSpPr>
        <p:spPr>
          <a:xfrm>
            <a:off x="571066" y="1564179"/>
            <a:ext cx="4344625" cy="1092232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en-GB" sz="2000" b="1" dirty="0" smtClean="0">
                <a:solidFill>
                  <a:srgbClr val="000066"/>
                </a:solidFill>
                <a:latin typeface="Arial"/>
              </a:rPr>
              <a:t>- </a:t>
            </a:r>
            <a:r>
              <a:rPr lang="en-GB" sz="2000" b="1" dirty="0">
                <a:solidFill>
                  <a:srgbClr val="000066"/>
                </a:solidFill>
                <a:latin typeface="Arial"/>
              </a:rPr>
              <a:t>Ligue e instale a sua impressora</a:t>
            </a:r>
            <a:endParaRPr lang="pt-PT" b="1" dirty="0"/>
          </a:p>
          <a:p>
            <a:pPr>
              <a:lnSpc>
                <a:spcPct val="100000"/>
              </a:lnSpc>
            </a:pPr>
            <a:r>
              <a:rPr lang="en-GB" sz="2000" b="1" dirty="0" smtClean="0">
                <a:solidFill>
                  <a:srgbClr val="000066"/>
                </a:solidFill>
                <a:latin typeface="Arial"/>
              </a:rPr>
              <a:t>- </a:t>
            </a:r>
            <a:r>
              <a:rPr lang="en-GB" sz="2000" b="1" dirty="0">
                <a:solidFill>
                  <a:srgbClr val="000066"/>
                </a:solidFill>
                <a:latin typeface="Arial"/>
              </a:rPr>
              <a:t>NOTA: pode imprimir qualquer relatório assim que o teste for concluído</a:t>
            </a:r>
            <a:endParaRPr lang="pt-PT" b="1" dirty="0"/>
          </a:p>
        </p:txBody>
      </p:sp>
      <p:sp>
        <p:nvSpPr>
          <p:cNvPr id="487" name="CustomShape 4"/>
          <p:cNvSpPr/>
          <p:nvPr/>
        </p:nvSpPr>
        <p:spPr>
          <a:xfrm>
            <a:off x="575743" y="2929019"/>
            <a:ext cx="4604509" cy="589396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66"/>
                </a:solidFill>
                <a:latin typeface="Arial"/>
              </a:rPr>
              <a:t>1</a:t>
            </a:r>
            <a:r>
              <a:rPr lang="en-GB" sz="2000" b="1" dirty="0" smtClean="0">
                <a:solidFill>
                  <a:srgbClr val="000066"/>
                </a:solidFill>
                <a:latin typeface="Arial"/>
              </a:rPr>
              <a:t>. </a:t>
            </a:r>
            <a:r>
              <a:rPr lang="en-GB" sz="2000" dirty="0" smtClean="0">
                <a:solidFill>
                  <a:srgbClr val="000066"/>
                </a:solidFill>
                <a:latin typeface="Arial"/>
              </a:rPr>
              <a:t>Clique </a:t>
            </a:r>
            <a:r>
              <a:rPr lang="en-GB" sz="2000" dirty="0">
                <a:solidFill>
                  <a:srgbClr val="000066"/>
                </a:solidFill>
                <a:latin typeface="Arial"/>
              </a:rPr>
              <a:t>em "Configurar" e, em seguida, em "Configuração do sistema" </a:t>
            </a:r>
            <a:endParaRPr lang="pt-PT" dirty="0"/>
          </a:p>
        </p:txBody>
      </p:sp>
      <p:sp>
        <p:nvSpPr>
          <p:cNvPr id="488" name="CustomShape 5"/>
          <p:cNvSpPr/>
          <p:nvPr/>
        </p:nvSpPr>
        <p:spPr>
          <a:xfrm>
            <a:off x="571066" y="5299532"/>
            <a:ext cx="4201750" cy="589396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66"/>
                </a:solidFill>
                <a:latin typeface="Arial"/>
              </a:rPr>
              <a:t>2</a:t>
            </a:r>
            <a:r>
              <a:rPr lang="en-GB" sz="2000" b="1" dirty="0" smtClean="0">
                <a:solidFill>
                  <a:srgbClr val="000066"/>
                </a:solidFill>
                <a:latin typeface="Arial"/>
              </a:rPr>
              <a:t>. </a:t>
            </a:r>
            <a:r>
              <a:rPr lang="en-GB" sz="2000" dirty="0" err="1" smtClean="0">
                <a:solidFill>
                  <a:srgbClr val="000066"/>
                </a:solidFill>
                <a:latin typeface="Arial"/>
              </a:rPr>
              <a:t>Seleccione</a:t>
            </a:r>
            <a:r>
              <a:rPr lang="en-GB" sz="2000" dirty="0" smtClean="0">
                <a:solidFill>
                  <a:srgbClr val="000066"/>
                </a:solidFill>
                <a:latin typeface="Arial"/>
              </a:rPr>
              <a:t> </a:t>
            </a:r>
            <a:r>
              <a:rPr lang="en-GB" sz="2000" dirty="0">
                <a:solidFill>
                  <a:srgbClr val="000066"/>
                </a:solidFill>
                <a:latin typeface="Arial"/>
              </a:rPr>
              <a:t>a </a:t>
            </a:r>
            <a:r>
              <a:rPr lang="en-GB" sz="2000" dirty="0" err="1">
                <a:solidFill>
                  <a:srgbClr val="000066"/>
                </a:solidFill>
                <a:latin typeface="Arial"/>
              </a:rPr>
              <a:t>opção</a:t>
            </a:r>
            <a:r>
              <a:rPr lang="en-GB" sz="2000" dirty="0">
                <a:solidFill>
                  <a:srgbClr val="000066"/>
                </a:solidFill>
                <a:latin typeface="Arial"/>
              </a:rPr>
              <a:t> </a:t>
            </a:r>
            <a:r>
              <a:rPr lang="en-GB" sz="2000" dirty="0" err="1">
                <a:solidFill>
                  <a:srgbClr val="000066"/>
                </a:solidFill>
                <a:latin typeface="Arial"/>
              </a:rPr>
              <a:t>apropriada</a:t>
            </a:r>
            <a:r>
              <a:rPr lang="en-GB" sz="2000" dirty="0">
                <a:solidFill>
                  <a:srgbClr val="000066"/>
                </a:solidFill>
                <a:latin typeface="Arial"/>
              </a:rPr>
              <a:t> "</a:t>
            </a:r>
            <a:r>
              <a:rPr lang="en-GB" sz="2000" dirty="0" err="1">
                <a:solidFill>
                  <a:srgbClr val="000066"/>
                </a:solidFill>
                <a:latin typeface="Arial"/>
              </a:rPr>
              <a:t>Imprimir</a:t>
            </a:r>
            <a:r>
              <a:rPr lang="en-GB" sz="2000" dirty="0">
                <a:solidFill>
                  <a:srgbClr val="000066"/>
                </a:solidFill>
                <a:latin typeface="Arial"/>
              </a:rPr>
              <a:t> </a:t>
            </a:r>
            <a:r>
              <a:rPr lang="en-GB" sz="2000" dirty="0" err="1">
                <a:solidFill>
                  <a:srgbClr val="000066"/>
                </a:solidFill>
                <a:latin typeface="Arial"/>
              </a:rPr>
              <a:t>relatório</a:t>
            </a:r>
            <a:r>
              <a:rPr lang="en-GB" sz="2000" dirty="0">
                <a:solidFill>
                  <a:srgbClr val="000066"/>
                </a:solidFill>
                <a:latin typeface="Arial"/>
              </a:rPr>
              <a:t> do </a:t>
            </a:r>
            <a:r>
              <a:rPr lang="en-GB" sz="2000" dirty="0" err="1">
                <a:solidFill>
                  <a:srgbClr val="000066"/>
                </a:solidFill>
                <a:latin typeface="Arial"/>
              </a:rPr>
              <a:t>teste</a:t>
            </a:r>
            <a:r>
              <a:rPr lang="en-GB" sz="2000" dirty="0">
                <a:solidFill>
                  <a:srgbClr val="000066"/>
                </a:solidFill>
                <a:latin typeface="Arial"/>
              </a:rPr>
              <a:t> no final do </a:t>
            </a:r>
            <a:r>
              <a:rPr lang="en-GB" sz="2000" dirty="0" err="1">
                <a:solidFill>
                  <a:srgbClr val="000066"/>
                </a:solidFill>
                <a:latin typeface="Arial"/>
              </a:rPr>
              <a:t>teste</a:t>
            </a:r>
            <a:r>
              <a:rPr lang="en-GB" sz="2000" dirty="0">
                <a:solidFill>
                  <a:srgbClr val="000066"/>
                </a:solidFill>
                <a:latin typeface="Arial"/>
              </a:rPr>
              <a:t>" </a:t>
            </a:r>
            <a:endParaRPr lang="pt-PT" dirty="0"/>
          </a:p>
        </p:txBody>
      </p:sp>
      <p:sp>
        <p:nvSpPr>
          <p:cNvPr id="489" name="CustomShape 6"/>
          <p:cNvSpPr/>
          <p:nvPr/>
        </p:nvSpPr>
        <p:spPr>
          <a:xfrm>
            <a:off x="2415361" y="6105865"/>
            <a:ext cx="2333083" cy="429566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66"/>
                </a:solidFill>
                <a:latin typeface="Arial"/>
              </a:rPr>
              <a:t>3</a:t>
            </a:r>
            <a:r>
              <a:rPr lang="en-GB" sz="2000" b="1" dirty="0" smtClean="0">
                <a:solidFill>
                  <a:srgbClr val="000066"/>
                </a:solidFill>
                <a:latin typeface="Arial"/>
              </a:rPr>
              <a:t>. </a:t>
            </a:r>
            <a:r>
              <a:rPr lang="en-GB" sz="2000" dirty="0" smtClean="0">
                <a:solidFill>
                  <a:srgbClr val="000066"/>
                </a:solidFill>
                <a:latin typeface="Arial"/>
              </a:rPr>
              <a:t>Clique </a:t>
            </a:r>
            <a:r>
              <a:rPr lang="en-GB" sz="2000" dirty="0" err="1">
                <a:solidFill>
                  <a:srgbClr val="000066"/>
                </a:solidFill>
                <a:latin typeface="Arial"/>
              </a:rPr>
              <a:t>em</a:t>
            </a:r>
            <a:r>
              <a:rPr lang="en-GB" sz="2000" dirty="0">
                <a:solidFill>
                  <a:srgbClr val="000066"/>
                </a:solidFill>
                <a:latin typeface="Arial"/>
              </a:rPr>
              <a:t> "OK" </a:t>
            </a:r>
            <a:endParaRPr lang="pt-PT" dirty="0"/>
          </a:p>
        </p:txBody>
      </p:sp>
      <p:pic>
        <p:nvPicPr>
          <p:cNvPr id="490" name="Picture 48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25628" y="1580342"/>
            <a:ext cx="4892380" cy="1219736"/>
          </a:xfrm>
          <a:prstGeom prst="rect">
            <a:avLst/>
          </a:prstGeom>
          <a:ln>
            <a:noFill/>
          </a:ln>
        </p:spPr>
      </p:pic>
      <p:pic>
        <p:nvPicPr>
          <p:cNvPr id="491" name="Picture 49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85467" y="2873348"/>
            <a:ext cx="3381054" cy="3662083"/>
          </a:xfrm>
          <a:prstGeom prst="rect">
            <a:avLst/>
          </a:prstGeom>
          <a:ln>
            <a:noFill/>
          </a:ln>
        </p:spPr>
      </p:pic>
      <p:sp>
        <p:nvSpPr>
          <p:cNvPr id="492" name="CustomShape 7"/>
          <p:cNvSpPr/>
          <p:nvPr/>
        </p:nvSpPr>
        <p:spPr>
          <a:xfrm>
            <a:off x="6693018" y="1939510"/>
            <a:ext cx="1581855" cy="363838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493" name="CustomShape 8"/>
          <p:cNvSpPr/>
          <p:nvPr/>
        </p:nvSpPr>
        <p:spPr>
          <a:xfrm>
            <a:off x="6980890" y="6105866"/>
            <a:ext cx="358400" cy="363838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494" name="CustomShape 9"/>
          <p:cNvSpPr/>
          <p:nvPr/>
        </p:nvSpPr>
        <p:spPr>
          <a:xfrm>
            <a:off x="4677916" y="6321367"/>
            <a:ext cx="2157599" cy="359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95" name="CustomShape 10"/>
          <p:cNvSpPr/>
          <p:nvPr/>
        </p:nvSpPr>
        <p:spPr>
          <a:xfrm flipV="1">
            <a:off x="4624240" y="2151778"/>
            <a:ext cx="1923404" cy="1004235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96" name="CustomShape 11"/>
          <p:cNvSpPr/>
          <p:nvPr/>
        </p:nvSpPr>
        <p:spPr>
          <a:xfrm>
            <a:off x="4693509" y="5603030"/>
            <a:ext cx="1008000" cy="359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3800" dirty="0"/>
              <a:t>Como imprimir automaticamente o relatório de um teste</a:t>
            </a:r>
            <a:endParaRPr lang="pt-PT" sz="3800" dirty="0"/>
          </a:p>
        </p:txBody>
      </p:sp>
    </p:spTree>
    <p:extLst>
      <p:ext uri="{BB962C8B-B14F-4D97-AF65-F5344CB8AC3E}">
        <p14:creationId xmlns:p14="http://schemas.microsoft.com/office/powerpoint/2010/main" val="35827169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Picture 6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8436" y="3448377"/>
            <a:ext cx="4533260" cy="2944464"/>
          </a:xfrm>
          <a:prstGeom prst="rect">
            <a:avLst/>
          </a:prstGeom>
          <a:ln>
            <a:noFill/>
          </a:ln>
        </p:spPr>
      </p:pic>
      <p:sp>
        <p:nvSpPr>
          <p:cNvPr id="618" name="CustomShape 1"/>
          <p:cNvSpPr/>
          <p:nvPr/>
        </p:nvSpPr>
        <p:spPr>
          <a:xfrm>
            <a:off x="0" y="0"/>
            <a:ext cx="10686519" cy="1359812"/>
          </a:xfrm>
          <a:prstGeom prst="rect">
            <a:avLst/>
          </a:prstGeom>
          <a:noFill/>
          <a:ln>
            <a:noFill/>
          </a:ln>
        </p:spPr>
      </p:sp>
      <p:sp>
        <p:nvSpPr>
          <p:cNvPr id="620" name="CustomShape 3"/>
          <p:cNvSpPr/>
          <p:nvPr/>
        </p:nvSpPr>
        <p:spPr>
          <a:xfrm>
            <a:off x="412736" y="1795843"/>
            <a:ext cx="2896709" cy="344443"/>
          </a:xfrm>
          <a:prstGeom prst="rect">
            <a:avLst/>
          </a:prstGeom>
          <a:noFill/>
          <a:ln>
            <a:noFill/>
          </a:ln>
        </p:spPr>
        <p:txBody>
          <a:bodyPr wrap="none" lIns="89883" tIns="44942" rIns="89883" bIns="44942"/>
          <a:lstStyle/>
          <a:p>
            <a:r>
              <a:rPr lang="en-GB" b="1" dirty="0"/>
              <a:t>1. </a:t>
            </a:r>
            <a:r>
              <a:rPr dirty="0" smtClean="0"/>
              <a:t>Clique em "Gestão de dados"</a:t>
            </a:r>
            <a:endParaRPr lang="pt-PT" dirty="0"/>
          </a:p>
        </p:txBody>
      </p:sp>
      <p:sp>
        <p:nvSpPr>
          <p:cNvPr id="621" name="CustomShape 4"/>
          <p:cNvSpPr/>
          <p:nvPr/>
        </p:nvSpPr>
        <p:spPr>
          <a:xfrm>
            <a:off x="412736" y="2442346"/>
            <a:ext cx="2896709" cy="344443"/>
          </a:xfrm>
          <a:prstGeom prst="rect">
            <a:avLst/>
          </a:prstGeom>
          <a:noFill/>
          <a:ln>
            <a:noFill/>
          </a:ln>
        </p:spPr>
        <p:txBody>
          <a:bodyPr wrap="none" lIns="89883" tIns="44942" rIns="89883" bIns="44942"/>
          <a:lstStyle/>
          <a:p>
            <a:r>
              <a:rPr lang="en-GB" b="1" dirty="0"/>
              <a:t>2.</a:t>
            </a:r>
            <a:r>
              <a:rPr dirty="0" smtClean="0"/>
              <a:t> Clique em "Arquivar teste"</a:t>
            </a:r>
            <a:endParaRPr lang="pt-PT" dirty="0"/>
          </a:p>
        </p:txBody>
      </p:sp>
      <p:sp>
        <p:nvSpPr>
          <p:cNvPr id="622" name="CustomShape 5"/>
          <p:cNvSpPr/>
          <p:nvPr/>
        </p:nvSpPr>
        <p:spPr>
          <a:xfrm>
            <a:off x="431808" y="3232517"/>
            <a:ext cx="3555189" cy="1610953"/>
          </a:xfrm>
          <a:prstGeom prst="rect">
            <a:avLst/>
          </a:prstGeom>
          <a:noFill/>
          <a:ln>
            <a:noFill/>
          </a:ln>
        </p:spPr>
        <p:txBody>
          <a:bodyPr wrap="none" lIns="89883" tIns="44942" rIns="89883" bIns="44942"/>
          <a:lstStyle/>
          <a:p>
            <a:r>
              <a:rPr lang="en-GB" b="1" dirty="0"/>
              <a:t>3. </a:t>
            </a:r>
            <a:r>
              <a:rPr dirty="0" smtClean="0"/>
              <a:t>Coloque o cursor do rato no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dirty="0" err="1" smtClean="0"/>
              <a:t>primeiro</a:t>
            </a:r>
            <a:r>
              <a:rPr lang="es-ES" dirty="0" smtClean="0"/>
              <a:t> </a:t>
            </a:r>
            <a:r>
              <a:rPr dirty="0" err="1" smtClean="0"/>
              <a:t>teste</a:t>
            </a:r>
            <a:r>
              <a:rPr dirty="0" smtClean="0"/>
              <a:t>, mantenha </a:t>
            </a:r>
            <a:r>
              <a:rPr dirty="0" err="1" smtClean="0"/>
              <a:t>premido</a:t>
            </a:r>
            <a:r>
              <a:rPr dirty="0" smtClean="0"/>
              <a:t>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dirty="0" smtClean="0"/>
              <a:t>o </a:t>
            </a:r>
            <a:r>
              <a:rPr dirty="0" err="1" smtClean="0"/>
              <a:t>botão</a:t>
            </a:r>
            <a:r>
              <a:rPr dirty="0" smtClean="0"/>
              <a:t> </a:t>
            </a:r>
            <a:r>
              <a:rPr dirty="0" err="1" smtClean="0"/>
              <a:t>esquerdo</a:t>
            </a:r>
            <a:r>
              <a:rPr lang="es-ES" dirty="0" smtClean="0"/>
              <a:t> </a:t>
            </a:r>
            <a:r>
              <a:rPr dirty="0" smtClean="0"/>
              <a:t>do </a:t>
            </a:r>
            <a:r>
              <a:rPr dirty="0" err="1" smtClean="0"/>
              <a:t>rato</a:t>
            </a:r>
            <a:r>
              <a:rPr lang="pt-BR" dirty="0" smtClean="0"/>
              <a:t>.</a:t>
            </a:r>
            <a:r>
              <a:rPr dirty="0"/>
              <a:t/>
            </a:r>
            <a:br>
              <a:rPr dirty="0"/>
            </a:br>
            <a:r>
              <a:rPr dirty="0" smtClean="0"/>
              <a:t>Arraste o rato para baixo até à</a:t>
            </a:r>
            <a:endParaRPr lang="pt-PT" dirty="0"/>
          </a:p>
          <a:p>
            <a:r>
              <a:rPr dirty="0" smtClean="0"/>
              <a:t>última linha</a:t>
            </a:r>
            <a:endParaRPr lang="pt-PT" dirty="0"/>
          </a:p>
        </p:txBody>
      </p:sp>
      <p:sp>
        <p:nvSpPr>
          <p:cNvPr id="623" name="CustomShape 6"/>
          <p:cNvSpPr/>
          <p:nvPr/>
        </p:nvSpPr>
        <p:spPr>
          <a:xfrm>
            <a:off x="412736" y="5172027"/>
            <a:ext cx="2896709" cy="358091"/>
          </a:xfrm>
          <a:prstGeom prst="rect">
            <a:avLst/>
          </a:prstGeom>
          <a:noFill/>
          <a:ln>
            <a:noFill/>
          </a:ln>
        </p:spPr>
        <p:txBody>
          <a:bodyPr wrap="none" lIns="89883" tIns="44942" rIns="89883" bIns="44942"/>
          <a:lstStyle/>
          <a:p>
            <a:r>
              <a:rPr lang="en-GB" b="1" dirty="0"/>
              <a:t>4.</a:t>
            </a:r>
            <a:r>
              <a:rPr dirty="0" smtClean="0"/>
              <a:t> Com as linhas marcadas, prima</a:t>
            </a:r>
            <a:endParaRPr lang="pt-PT" dirty="0"/>
          </a:p>
          <a:p>
            <a:r>
              <a:rPr lang="en-GB" i="1" dirty="0" err="1"/>
              <a:t>Ctrl+C</a:t>
            </a:r>
            <a:r>
              <a:rPr dirty="0" smtClean="0"/>
              <a:t> em </a:t>
            </a:r>
            <a:r>
              <a:rPr smtClean="0"/>
              <a:t>simultâneo no</a:t>
            </a:r>
            <a:r>
              <a:rPr lang="es-ES" dirty="0" smtClean="0"/>
              <a:t> </a:t>
            </a:r>
            <a:r>
              <a:rPr smtClean="0"/>
              <a:t>teclado</a:t>
            </a:r>
            <a:endParaRPr lang="pt-PT" dirty="0"/>
          </a:p>
        </p:txBody>
      </p:sp>
      <p:pic>
        <p:nvPicPr>
          <p:cNvPr id="624" name="Picture 6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90044" y="1580342"/>
            <a:ext cx="5324908" cy="1364122"/>
          </a:xfrm>
          <a:prstGeom prst="rect">
            <a:avLst/>
          </a:prstGeom>
          <a:ln>
            <a:noFill/>
          </a:ln>
        </p:spPr>
      </p:pic>
      <p:sp>
        <p:nvSpPr>
          <p:cNvPr id="625" name="CustomShape 7"/>
          <p:cNvSpPr/>
          <p:nvPr/>
        </p:nvSpPr>
        <p:spPr>
          <a:xfrm>
            <a:off x="4533980" y="1646429"/>
            <a:ext cx="934504" cy="435671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626" name="CustomShape 8"/>
          <p:cNvSpPr/>
          <p:nvPr/>
        </p:nvSpPr>
        <p:spPr>
          <a:xfrm>
            <a:off x="2446910" y="4557359"/>
            <a:ext cx="1870447" cy="359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627" name="CustomShape 9"/>
          <p:cNvSpPr/>
          <p:nvPr/>
        </p:nvSpPr>
        <p:spPr>
          <a:xfrm>
            <a:off x="6261210" y="3017016"/>
            <a:ext cx="360" cy="462609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628" name="CustomShape 10"/>
          <p:cNvSpPr/>
          <p:nvPr/>
        </p:nvSpPr>
        <p:spPr>
          <a:xfrm flipV="1">
            <a:off x="3772683" y="1936636"/>
            <a:ext cx="616282" cy="49313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629" name="CustomShape 11"/>
          <p:cNvSpPr/>
          <p:nvPr/>
        </p:nvSpPr>
        <p:spPr>
          <a:xfrm flipV="1">
            <a:off x="3486931" y="2080304"/>
            <a:ext cx="1045969" cy="405712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630" name="CustomShape 12"/>
          <p:cNvSpPr/>
          <p:nvPr/>
        </p:nvSpPr>
        <p:spPr>
          <a:xfrm>
            <a:off x="5397235" y="4381856"/>
            <a:ext cx="360" cy="933120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631" name="CustomShape 13"/>
          <p:cNvSpPr/>
          <p:nvPr/>
        </p:nvSpPr>
        <p:spPr>
          <a:xfrm>
            <a:off x="5253659" y="5257869"/>
            <a:ext cx="332132" cy="344802"/>
          </a:xfrm>
          <a:prstGeom prst="rect">
            <a:avLst/>
          </a:prstGeom>
          <a:noFill/>
          <a:ln>
            <a:noFill/>
          </a:ln>
        </p:spPr>
        <p:txBody>
          <a:bodyPr wrap="none" lIns="89883" tIns="44942" rIns="89883" bIns="44942"/>
          <a:lstStyle/>
          <a:p>
            <a:r>
              <a:rPr lang="en-GB" sz="2600">
                <a:solidFill>
                  <a:srgbClr val="0000FF"/>
                </a:solidFill>
              </a:rPr>
              <a:t>*</a:t>
            </a:r>
            <a:endParaRPr lang="pt-PT"/>
          </a:p>
        </p:txBody>
      </p:sp>
      <p:sp>
        <p:nvSpPr>
          <p:cNvPr id="632" name="CustomShape 14"/>
          <p:cNvSpPr/>
          <p:nvPr/>
        </p:nvSpPr>
        <p:spPr>
          <a:xfrm flipH="1" flipV="1">
            <a:off x="5553766" y="5602311"/>
            <a:ext cx="646992" cy="214783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633" name="CustomShape 15"/>
          <p:cNvSpPr/>
          <p:nvPr/>
        </p:nvSpPr>
        <p:spPr>
          <a:xfrm flipH="1" flipV="1">
            <a:off x="5612779" y="4165996"/>
            <a:ext cx="646992" cy="214783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634" name="CustomShape 16"/>
          <p:cNvSpPr/>
          <p:nvPr/>
        </p:nvSpPr>
        <p:spPr>
          <a:xfrm>
            <a:off x="5209039" y="3893028"/>
            <a:ext cx="332132" cy="344802"/>
          </a:xfrm>
          <a:prstGeom prst="rect">
            <a:avLst/>
          </a:prstGeom>
          <a:noFill/>
          <a:ln>
            <a:noFill/>
          </a:ln>
        </p:spPr>
        <p:txBody>
          <a:bodyPr wrap="none" lIns="89883" tIns="44942" rIns="89883" bIns="44942"/>
          <a:lstStyle/>
          <a:p>
            <a:r>
              <a:rPr lang="en-GB" sz="2600">
                <a:solidFill>
                  <a:srgbClr val="0000FF"/>
                </a:solidFill>
              </a:rPr>
              <a:t>*</a:t>
            </a:r>
            <a:endParaRPr lang="pt-PT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200" dirty="0" smtClean="0"/>
              <a:t>Como copiar/colar dados em Excel</a:t>
            </a:r>
            <a:endParaRPr lang="pt-PT" sz="4200" dirty="0"/>
          </a:p>
        </p:txBody>
      </p:sp>
    </p:spTree>
    <p:extLst>
      <p:ext uri="{BB962C8B-B14F-4D97-AF65-F5344CB8AC3E}">
        <p14:creationId xmlns:p14="http://schemas.microsoft.com/office/powerpoint/2010/main" val="3480751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CustomShape 1"/>
          <p:cNvSpPr/>
          <p:nvPr/>
        </p:nvSpPr>
        <p:spPr>
          <a:xfrm>
            <a:off x="0" y="0"/>
            <a:ext cx="10686519" cy="1359812"/>
          </a:xfrm>
          <a:prstGeom prst="rect">
            <a:avLst/>
          </a:prstGeom>
          <a:noFill/>
          <a:ln>
            <a:noFill/>
          </a:ln>
        </p:spPr>
      </p:sp>
      <p:sp>
        <p:nvSpPr>
          <p:cNvPr id="637" name="CustomShape 3"/>
          <p:cNvSpPr/>
          <p:nvPr/>
        </p:nvSpPr>
        <p:spPr>
          <a:xfrm>
            <a:off x="629000" y="1499892"/>
            <a:ext cx="3000807" cy="1137202"/>
          </a:xfrm>
          <a:prstGeom prst="rect">
            <a:avLst/>
          </a:prstGeom>
          <a:noFill/>
          <a:ln>
            <a:noFill/>
          </a:ln>
        </p:spPr>
        <p:txBody>
          <a:bodyPr wrap="square" lIns="36000" tIns="44942" rIns="36000" bIns="44942">
            <a:spAutoFit/>
          </a:bodyPr>
          <a:lstStyle/>
          <a:p>
            <a:r>
              <a:rPr lang="pt-BR" sz="1700" b="1" dirty="0" smtClean="0"/>
              <a:t>1. </a:t>
            </a:r>
            <a:r>
              <a:rPr lang="pt-BR" sz="1700" dirty="0" smtClean="0"/>
              <a:t>Abra o MS Excel ao clicar em Iniciar -&gt; Todos os Programas -&gt; Microsoft </a:t>
            </a:r>
            <a:br>
              <a:rPr lang="pt-BR" sz="1700" dirty="0" smtClean="0"/>
            </a:br>
            <a:r>
              <a:rPr lang="pt-BR" sz="1700" dirty="0" smtClean="0"/>
              <a:t>Office -&gt; Microsoft Excel 2010</a:t>
            </a:r>
            <a:endParaRPr lang="pt-PT" sz="1700" dirty="0"/>
          </a:p>
        </p:txBody>
      </p:sp>
      <p:sp>
        <p:nvSpPr>
          <p:cNvPr id="638" name="CustomShape 4"/>
          <p:cNvSpPr/>
          <p:nvPr/>
        </p:nvSpPr>
        <p:spPr>
          <a:xfrm>
            <a:off x="3886269" y="1499892"/>
            <a:ext cx="3546282" cy="1645033"/>
          </a:xfrm>
          <a:prstGeom prst="rect">
            <a:avLst/>
          </a:prstGeom>
          <a:noFill/>
          <a:ln>
            <a:noFill/>
          </a:ln>
        </p:spPr>
        <p:txBody>
          <a:bodyPr wrap="square" lIns="72000" tIns="44942" rIns="72000" bIns="44942">
            <a:spAutoFit/>
          </a:bodyPr>
          <a:lstStyle/>
          <a:p>
            <a:r>
              <a:rPr lang="pt-BR" sz="1700" b="1" dirty="0" smtClean="0"/>
              <a:t>2. </a:t>
            </a:r>
            <a:r>
              <a:rPr lang="pt-BR" sz="1700" dirty="0" smtClean="0"/>
              <a:t> Clique com o botão direito do rato, e no menu escolha</a:t>
            </a:r>
          </a:p>
          <a:p>
            <a:r>
              <a:rPr lang="pt-BR" sz="1700" dirty="0" smtClean="0"/>
              <a:t>"Corresponder à formatação de destino“ </a:t>
            </a:r>
            <a:br>
              <a:rPr lang="pt-BR" sz="1700" dirty="0" smtClean="0"/>
            </a:br>
            <a:r>
              <a:rPr lang="pt-BR" sz="1600" dirty="0" smtClean="0">
                <a:solidFill>
                  <a:srgbClr val="FF3333"/>
                </a:solidFill>
              </a:rPr>
              <a:t> clique onde indicado – veja abaixo</a:t>
            </a:r>
            <a:endParaRPr lang="pt-BR" sz="1600" dirty="0" smtClean="0"/>
          </a:p>
          <a:p>
            <a:endParaRPr lang="pt-PT" sz="1700" dirty="0"/>
          </a:p>
        </p:txBody>
      </p:sp>
      <p:sp>
        <p:nvSpPr>
          <p:cNvPr id="639" name="CustomShape 5"/>
          <p:cNvSpPr/>
          <p:nvPr/>
        </p:nvSpPr>
        <p:spPr>
          <a:xfrm>
            <a:off x="7196794" y="1485884"/>
            <a:ext cx="2933871" cy="875592"/>
          </a:xfrm>
          <a:prstGeom prst="rect">
            <a:avLst/>
          </a:prstGeom>
          <a:noFill/>
          <a:ln>
            <a:noFill/>
          </a:ln>
        </p:spPr>
        <p:txBody>
          <a:bodyPr wrap="square" lIns="72000" tIns="44942" rIns="72000" bIns="44942">
            <a:spAutoFit/>
          </a:bodyPr>
          <a:lstStyle/>
          <a:p>
            <a:r>
              <a:rPr lang="pt-BR" sz="1700" b="1" dirty="0" smtClean="0"/>
              <a:t>3.</a:t>
            </a:r>
            <a:r>
              <a:rPr lang="pt-BR" sz="1700" dirty="0" smtClean="0"/>
              <a:t> Os resultados selecionados serão colados na folha do Excel</a:t>
            </a:r>
            <a:endParaRPr lang="pt-PT" sz="1700" dirty="0"/>
          </a:p>
        </p:txBody>
      </p:sp>
      <p:pic>
        <p:nvPicPr>
          <p:cNvPr id="640" name="Picture 63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3615" y="2873348"/>
            <a:ext cx="2302254" cy="3734635"/>
          </a:xfrm>
          <a:prstGeom prst="rect">
            <a:avLst/>
          </a:prstGeom>
          <a:ln>
            <a:noFill/>
          </a:ln>
        </p:spPr>
      </p:pic>
      <p:pic>
        <p:nvPicPr>
          <p:cNvPr id="641" name="Picture 64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86629" y="2903159"/>
            <a:ext cx="2374222" cy="3547149"/>
          </a:xfrm>
          <a:prstGeom prst="rect">
            <a:avLst/>
          </a:prstGeom>
          <a:ln>
            <a:noFill/>
          </a:ln>
        </p:spPr>
      </p:pic>
      <p:pic>
        <p:nvPicPr>
          <p:cNvPr id="642" name="Picture 64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68762" y="3260532"/>
            <a:ext cx="3237837" cy="2413613"/>
          </a:xfrm>
          <a:prstGeom prst="rect">
            <a:avLst/>
          </a:prstGeom>
          <a:ln>
            <a:noFill/>
          </a:ln>
        </p:spPr>
      </p:pic>
      <p:sp>
        <p:nvSpPr>
          <p:cNvPr id="643" name="CustomShape 6"/>
          <p:cNvSpPr/>
          <p:nvPr/>
        </p:nvSpPr>
        <p:spPr>
          <a:xfrm>
            <a:off x="1295423" y="3304351"/>
            <a:ext cx="1942774" cy="507505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644" name="CustomShape 7"/>
          <p:cNvSpPr/>
          <p:nvPr/>
        </p:nvSpPr>
        <p:spPr>
          <a:xfrm>
            <a:off x="4677916" y="4233161"/>
            <a:ext cx="359480" cy="435671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645" name="CustomShape 8"/>
          <p:cNvSpPr/>
          <p:nvPr/>
        </p:nvSpPr>
        <p:spPr>
          <a:xfrm>
            <a:off x="2447270" y="4310382"/>
            <a:ext cx="1870447" cy="359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646" name="CustomShape 9"/>
          <p:cNvSpPr/>
          <p:nvPr/>
        </p:nvSpPr>
        <p:spPr>
          <a:xfrm>
            <a:off x="5325627" y="4309664"/>
            <a:ext cx="1870447" cy="359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647" name="CustomShape 10"/>
          <p:cNvSpPr/>
          <p:nvPr/>
        </p:nvSpPr>
        <p:spPr>
          <a:xfrm flipH="1">
            <a:off x="4029485" y="3807187"/>
            <a:ext cx="359480" cy="430643"/>
          </a:xfrm>
          <a:prstGeom prst="rect">
            <a:avLst/>
          </a:prstGeom>
          <a:noFill/>
          <a:ln>
            <a:noFill/>
          </a:ln>
        </p:spPr>
        <p:txBody>
          <a:bodyPr wrap="none" lIns="89883" tIns="44942" rIns="89883" bIns="44942"/>
          <a:lstStyle/>
          <a:p>
            <a:r>
              <a:rPr lang="en-GB" sz="2600">
                <a:solidFill>
                  <a:srgbClr val="0000FF"/>
                </a:solidFill>
              </a:rPr>
              <a:t>*</a:t>
            </a:r>
            <a:endParaRPr lang="pt-PT"/>
          </a:p>
        </p:txBody>
      </p:sp>
      <p:sp>
        <p:nvSpPr>
          <p:cNvPr id="648" name="CustomShape 11"/>
          <p:cNvSpPr/>
          <p:nvPr/>
        </p:nvSpPr>
        <p:spPr>
          <a:xfrm>
            <a:off x="863615" y="6316339"/>
            <a:ext cx="359480" cy="435671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Como copiar/colar dados em Excel (cont.)</a:t>
            </a:r>
            <a:endParaRPr lang="pt-PT" sz="3600" dirty="0"/>
          </a:p>
        </p:txBody>
      </p:sp>
    </p:spTree>
    <p:extLst>
      <p:ext uri="{BB962C8B-B14F-4D97-AF65-F5344CB8AC3E}">
        <p14:creationId xmlns:p14="http://schemas.microsoft.com/office/powerpoint/2010/main" val="33488666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Objectivos de aprendizagem</a:t>
            </a:r>
            <a:endParaRPr lang="pt-PT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4796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No final deste módulo, conseguirá:</a:t>
            </a:r>
          </a:p>
          <a:p>
            <a:pPr marL="124796" indent="0">
              <a:buNone/>
            </a:pPr>
            <a:endParaRPr lang="pt-PT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Analisar</a:t>
            </a:r>
            <a:r>
              <a:rPr dirty="0" smtClean="0"/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os diferentes resultados possíveis exibidos pelo software</a:t>
            </a:r>
          </a:p>
          <a:p>
            <a:endParaRPr lang="pt-P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Descrever os motivos para repetir o teste</a:t>
            </a:r>
          </a:p>
          <a:p>
            <a:endParaRPr lang="pt-P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Produzir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relatórios</a:t>
            </a:r>
            <a:endParaRPr lang="pt-PT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481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CustomShape 2"/>
          <p:cNvSpPr/>
          <p:nvPr/>
        </p:nvSpPr>
        <p:spPr>
          <a:xfrm>
            <a:off x="517449" y="1518924"/>
            <a:ext cx="9690123" cy="5070742"/>
          </a:xfrm>
          <a:prstGeom prst="rect">
            <a:avLst/>
          </a:prstGeom>
          <a:noFill/>
          <a:ln>
            <a:noFill/>
          </a:ln>
        </p:spPr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Resumo</a:t>
            </a:r>
            <a:endParaRPr lang="pt-PT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O software GeneXpert permite a visualização dos resultados de teste, assim como a edição das informações do resultado do teste e a </a:t>
            </a:r>
            <a:r>
              <a:rPr lang="it-IT" dirty="0" err="1" smtClean="0"/>
              <a:t>produ</a:t>
            </a:r>
            <a:r>
              <a:rPr dirty="0" err="1" smtClean="0"/>
              <a:t>ção</a:t>
            </a:r>
            <a:r>
              <a:rPr dirty="0" smtClean="0"/>
              <a:t> de relatórios de resultado imprimíveis (</a:t>
            </a:r>
            <a:r>
              <a:rPr dirty="0" err="1" smtClean="0"/>
              <a:t>por</a:t>
            </a:r>
            <a:r>
              <a:rPr dirty="0" smtClean="0"/>
              <a:t> </a:t>
            </a:r>
            <a:r>
              <a:rPr lang="it-IT" dirty="0" err="1" smtClean="0"/>
              <a:t>amostra</a:t>
            </a:r>
            <a:r>
              <a:rPr dirty="0" smtClean="0"/>
              <a:t> </a:t>
            </a:r>
            <a:r>
              <a:rPr dirty="0" err="1" smtClean="0"/>
              <a:t>ou</a:t>
            </a:r>
            <a:r>
              <a:rPr dirty="0" smtClean="0"/>
              <a:t> </a:t>
            </a:r>
            <a:r>
              <a:rPr lang="it-IT" dirty="0" smtClean="0"/>
              <a:t>por </a:t>
            </a:r>
            <a:r>
              <a:rPr lang="it-IT" dirty="0" err="1" smtClean="0"/>
              <a:t>paciente</a:t>
            </a:r>
            <a:r>
              <a:rPr dirty="0" smtClean="0"/>
              <a:t>)</a:t>
            </a:r>
          </a:p>
          <a:p>
            <a:endParaRPr lang="pt-PT" dirty="0"/>
          </a:p>
          <a:p>
            <a:r>
              <a:rPr dirty="0" smtClean="0"/>
              <a:t>Erros, resultados inválidos, sem resultados e resistência à RIF indeterminada são resultados possíveis dos testes, </a:t>
            </a:r>
            <a:r>
              <a:rPr dirty="0" err="1" smtClean="0"/>
              <a:t>que</a:t>
            </a:r>
            <a:r>
              <a:rPr dirty="0" smtClean="0"/>
              <a:t> </a:t>
            </a:r>
            <a:r>
              <a:rPr lang="pt-BR" dirty="0" smtClean="0"/>
              <a:t>justificam </a:t>
            </a:r>
            <a:r>
              <a:rPr dirty="0" smtClean="0"/>
              <a:t>a repetição de um teste</a:t>
            </a:r>
          </a:p>
          <a:p>
            <a:pPr marL="124796" indent="0">
              <a:buNone/>
            </a:pP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425277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CustomShape 2"/>
          <p:cNvSpPr/>
          <p:nvPr/>
        </p:nvSpPr>
        <p:spPr>
          <a:xfrm>
            <a:off x="517449" y="1518924"/>
            <a:ext cx="9690123" cy="5070742"/>
          </a:xfrm>
          <a:prstGeom prst="rect">
            <a:avLst/>
          </a:prstGeom>
          <a:noFill/>
          <a:ln>
            <a:noFill/>
          </a:ln>
        </p:spPr>
      </p:sp>
      <p:sp>
        <p:nvSpPr>
          <p:cNvPr id="668" name="CustomShape 4"/>
          <p:cNvSpPr/>
          <p:nvPr/>
        </p:nvSpPr>
        <p:spPr>
          <a:xfrm>
            <a:off x="4156927" y="577471"/>
            <a:ext cx="683336" cy="530133"/>
          </a:xfrm>
          <a:prstGeom prst="actionButtonSound">
            <a:avLst/>
          </a:prstGeom>
          <a:solidFill>
            <a:srgbClr val="FBDF53"/>
          </a:solidFill>
          <a:ln w="9360">
            <a:solidFill>
              <a:srgbClr val="000000"/>
            </a:solidFill>
            <a:miter/>
          </a:ln>
        </p:spPr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Questões</a:t>
            </a:r>
            <a:endParaRPr lang="pt-PT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Enumere os diferentes resultados obtidos de um teste Xpert MTB/RIF</a:t>
            </a:r>
          </a:p>
          <a:p>
            <a:endParaRPr lang="pt-PT" dirty="0"/>
          </a:p>
          <a:p>
            <a:r>
              <a:rPr dirty="0" smtClean="0"/>
              <a:t>Enumere os diferentes motivos para repetir um teste Xpert MTB/RIF</a:t>
            </a:r>
          </a:p>
          <a:p>
            <a:endParaRPr lang="pt-PT" dirty="0" smtClean="0"/>
          </a:p>
          <a:p>
            <a:pPr marL="124796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409652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96700" y="1512253"/>
            <a:ext cx="10491937" cy="310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63" tIns="52081" rIns="104163" bIns="52081">
            <a:spAutoFit/>
          </a:bodyPr>
          <a:lstStyle/>
          <a:p>
            <a:pPr eaLnBrk="0" hangingPunct="0"/>
            <a:r>
              <a:rPr lang="en-US" b="1" dirty="0" err="1" smtClean="0">
                <a:ea typeface="Calibri" pitchFamily="34" charset="0"/>
                <a:cs typeface="Calibri" pitchFamily="34" charset="0"/>
              </a:rPr>
              <a:t>Agradecimentos</a:t>
            </a:r>
            <a:endParaRPr lang="en-US" b="1" dirty="0"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en-US" dirty="0">
              <a:ea typeface="Calibri" pitchFamily="34" charset="0"/>
              <a:cs typeface="Calibri" pitchFamily="34" charset="0"/>
            </a:endParaRPr>
          </a:p>
          <a:p>
            <a:pPr eaLnBrk="0" hangingPunct="0">
              <a:spcAft>
                <a:spcPts val="598"/>
              </a:spcAft>
            </a:pPr>
            <a:r>
              <a:rPr lang="en-US" dirty="0" smtClean="0">
                <a:ea typeface="Calibri" pitchFamily="34" charset="0"/>
                <a:cs typeface="Calibri" pitchFamily="34" charset="0"/>
              </a:rPr>
              <a:t>O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Pacote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Treinamento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Xpert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>
                <a:ea typeface="Calibri" pitchFamily="34" charset="0"/>
                <a:cs typeface="Calibri" pitchFamily="34" charset="0"/>
              </a:rPr>
              <a:t>MTB/RIF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foi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desenvolvido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por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um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consórcio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parceiros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do  GLI,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incluíndo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>
                <a:ea typeface="Calibri" pitchFamily="34" charset="0"/>
                <a:cs typeface="Calibri" pitchFamily="34" charset="0"/>
              </a:rPr>
              <a:t>FIND, KNCV, US CDC, USAID, TB CARE I 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e </a:t>
            </a:r>
            <a:r>
              <a:rPr lang="en-US" dirty="0">
                <a:ea typeface="Calibri" pitchFamily="34" charset="0"/>
                <a:cs typeface="Calibri" pitchFamily="34" charset="0"/>
              </a:rPr>
              <a:t>WHO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, com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financiamento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da USAID. </a:t>
            </a:r>
          </a:p>
          <a:p>
            <a:pPr eaLnBrk="0" hangingPunct="0">
              <a:spcAft>
                <a:spcPts val="598"/>
              </a:spcAft>
            </a:pPr>
            <a:r>
              <a:rPr lang="en-US" dirty="0" smtClean="0">
                <a:ea typeface="Calibri" pitchFamily="34" charset="0"/>
                <a:cs typeface="Calibri" pitchFamily="34" charset="0"/>
              </a:rPr>
              <a:t>Os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módulos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se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baseiam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em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materiais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originalmente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desenvolvidos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por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FIND</a:t>
            </a:r>
            <a:r>
              <a:rPr lang="en-US" dirty="0">
                <a:ea typeface="Calibri" pitchFamily="34" charset="0"/>
                <a:cs typeface="Calibri" pitchFamily="34" charset="0"/>
              </a:rPr>
              <a:t>, KNCV e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>
                <a:ea typeface="Calibri" pitchFamily="34" charset="0"/>
                <a:cs typeface="Calibri" pitchFamily="34" charset="0"/>
              </a:rPr>
              <a:t>Cepheid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.</a:t>
            </a:r>
          </a:p>
          <a:p>
            <a:pPr eaLnBrk="0" hangingPunct="0">
              <a:spcAft>
                <a:spcPts val="598"/>
              </a:spcAft>
            </a:pPr>
            <a:r>
              <a:rPr lang="en-GB" dirty="0"/>
              <a:t>A </a:t>
            </a:r>
            <a:r>
              <a:rPr lang="en-GB" dirty="0" err="1"/>
              <a:t>tradução</a:t>
            </a:r>
            <a:r>
              <a:rPr lang="en-GB" dirty="0"/>
              <a:t> </a:t>
            </a:r>
            <a:r>
              <a:rPr lang="en-GB" dirty="0" err="1"/>
              <a:t>desse</a:t>
            </a:r>
            <a:r>
              <a:rPr lang="en-GB" dirty="0"/>
              <a:t> material </a:t>
            </a:r>
            <a:r>
              <a:rPr lang="en-GB" dirty="0" err="1"/>
              <a:t>foi</a:t>
            </a:r>
            <a:r>
              <a:rPr lang="en-GB" dirty="0"/>
              <a:t> </a:t>
            </a:r>
            <a:r>
              <a:rPr lang="en-GB" dirty="0" err="1"/>
              <a:t>possível</a:t>
            </a:r>
            <a:r>
              <a:rPr lang="en-GB" dirty="0"/>
              <a:t> </a:t>
            </a:r>
            <a:r>
              <a:rPr lang="en-GB" dirty="0" err="1"/>
              <a:t>graças</a:t>
            </a:r>
            <a:r>
              <a:rPr lang="en-GB" dirty="0"/>
              <a:t> à Foundation for Innovative New Diagnostics, com o </a:t>
            </a:r>
            <a:r>
              <a:rPr lang="en-GB" dirty="0" err="1"/>
              <a:t>apoio</a:t>
            </a:r>
            <a:r>
              <a:rPr lang="en-GB" dirty="0"/>
              <a:t> </a:t>
            </a:r>
            <a:r>
              <a:rPr lang="en-GB" dirty="0" err="1"/>
              <a:t>financeiro</a:t>
            </a:r>
            <a:r>
              <a:rPr lang="en-GB" dirty="0"/>
              <a:t> do Plano de </a:t>
            </a:r>
            <a:r>
              <a:rPr lang="en-GB" dirty="0" err="1"/>
              <a:t>Emergência</a:t>
            </a:r>
            <a:r>
              <a:rPr lang="en-GB" dirty="0"/>
              <a:t> do </a:t>
            </a:r>
            <a:r>
              <a:rPr lang="en-GB" dirty="0" err="1"/>
              <a:t>Presidente</a:t>
            </a:r>
            <a:r>
              <a:rPr lang="en-GB" dirty="0"/>
              <a:t> para </a:t>
            </a:r>
            <a:r>
              <a:rPr lang="en-GB" dirty="0" err="1"/>
              <a:t>Auxílio</a:t>
            </a:r>
            <a:r>
              <a:rPr lang="en-GB" dirty="0"/>
              <a:t> a AIDS (PEPFAR) </a:t>
            </a:r>
            <a:r>
              <a:rPr lang="en-GB" dirty="0" err="1"/>
              <a:t>através</a:t>
            </a:r>
            <a:r>
              <a:rPr lang="en-GB" dirty="0"/>
              <a:t> do Centro de </a:t>
            </a:r>
            <a:r>
              <a:rPr lang="en-GB" dirty="0" err="1"/>
              <a:t>Controle</a:t>
            </a:r>
            <a:r>
              <a:rPr lang="en-GB" dirty="0"/>
              <a:t> e </a:t>
            </a:r>
            <a:r>
              <a:rPr lang="en-GB" dirty="0" err="1"/>
              <a:t>Prevenção</a:t>
            </a:r>
            <a:r>
              <a:rPr lang="en-GB" dirty="0"/>
              <a:t> de </a:t>
            </a:r>
            <a:r>
              <a:rPr lang="en-GB" dirty="0" err="1"/>
              <a:t>Doenças</a:t>
            </a:r>
            <a:r>
              <a:rPr lang="en-GB" dirty="0"/>
              <a:t> (CDC) sob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termos</a:t>
            </a:r>
            <a:r>
              <a:rPr lang="en-GB" dirty="0"/>
              <a:t> do </a:t>
            </a:r>
            <a:r>
              <a:rPr lang="en-GB" dirty="0" err="1"/>
              <a:t>Acordo</a:t>
            </a:r>
            <a:r>
              <a:rPr lang="en-GB" dirty="0"/>
              <a:t> </a:t>
            </a:r>
            <a:r>
              <a:rPr lang="en-GB" dirty="0" err="1"/>
              <a:t>Cooperativo</a:t>
            </a:r>
            <a:r>
              <a:rPr lang="en-GB" dirty="0"/>
              <a:t> </a:t>
            </a:r>
            <a:r>
              <a:rPr lang="en-GB" dirty="0" err="1"/>
              <a:t>Número</a:t>
            </a:r>
            <a:r>
              <a:rPr lang="en-GB" dirty="0"/>
              <a:t> U2GPS002746.  </a:t>
            </a:r>
          </a:p>
          <a:p>
            <a:pPr eaLnBrk="0" hangingPunct="0">
              <a:spcAft>
                <a:spcPts val="598"/>
              </a:spcAft>
            </a:pPr>
            <a:endParaRPr lang="en-US" dirty="0">
              <a:ea typeface="Calibri" pitchFamily="34" charset="0"/>
              <a:cs typeface="Calibri" pitchFamily="34" charset="0"/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2259" y="316072"/>
            <a:ext cx="1870512" cy="137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2" descr="http://kncv.or.id/images/logo_tb_care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5653" y="4449772"/>
            <a:ext cx="1905770" cy="59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AutoShape 4" descr="data:image/jpeg;base64,/9j/4AAQSkZJRgABAQAAAQABAAD/2wCEAAkGBhQSBRUUEhQWFBUVGSAYGBgYGSAcHxsgGh8cGyIcJCUhIicgHiMlIiMgIi8gJCcpLCwsHSIxNTAqNScrLCkBCQoKDgwOGg8PGjQlHyUpLSw0LSwpNCkqLyouLyoyMjQsLC8sLCw0KzQrMCksNSwsLCk0LSwwLDQsKi0sLCwsKf/AABEIAF0AewMBIgACEQEDEQH/xAAcAAACAwEBAQEAAAAAAAAAAAAGBwMEBQgCAQD/xABIEAACAQEGAwUCCQkGBgMAAAABAgMRAAQFEiExBkFRBxMiMmFxgSMzQmJzgpGhsRQVJDVDUnKywiU2U6LB8Bc3VJKT0RYmJ//EABkBAAIDAQAAAAAAAAAAAAAAAAIEAAEDBf/EAC8RAAEDAgMFBwUBAQAAAAAAAAEAAhEDBBIhMRNBUWHwFCJxgaHR4QUyM7HBkVL/2gAMAwEAAhEDEQA/ANvtF7Qb3c+LDDAyBAitRkBNTWutsSXtWv4wSN88eZ3kB+DGyCOn3sbVu2L/AJgH6JP6rDN+NMAuw69632vT+m3do0KZpsJaM/YrmvqOxOzRfH2rX/8AMbyF48wkRF+DHNXZvwW37Du1a/ssrM8dI4mf4sb1Cr/mI+y3zAuzK9XrhuMGkCmR5CZAcxBVFUhRrsGOtLax7NrnBh7xS4iiNKyqSci07vxFaFupUmp5DrbNxthIgTO4IgKpzlD47XcRLUDxknQDuhubW8X7V79Hirxo8ZCHIT3Y1ZQAx9matLWL52Ym5xfliXhJ4oQZaZaElQStKEqRmpXXaw5wVwS2JTygSiMxhSSyls2ct6jpX320AtiC8AQOSE7Ud2cyty89qt/TCYiXj7yUl/ixpGPCunVmDH2AdbfMK7U7/JfwHkjEagvIwiGiLqfefKPVhbXxjseZ7+XN7ijXREVkOiqAqr5hU0GvrW34djUowVkjvMZaRgWYowBVdVUUJ0zeI9aL0tjjtcO6Ty60R4a0/KHn7YcQMhIaIAk0Hdg0HSvOnW3u7dq2JyXpURo2ZjlUd2Nz/vflbN4g7OL7dIS7xiSMbvEcwHqR5gPWlLZq/o+E1/bTr4eqRHQn0Mmw+ZU/KFmhToOEsAKxxVAe8SinEe12+LfMsUkbKoC5+7HjI3cdFJ2HQDraG7dq+JyXlUQxszGigRjUn32BrGuAcEXqS6lIEpI4yyyvosSn9kDuXYefLXKKLuWtH0qFNuYHmra+o85Eq3iXa3fFmCRSRPkFHk7sUdq6lfmjYHnSvMAVP+L+Ifvxf+MW2JOyKCCEG94gkRPKiqPdmap+y0kHY3FKge731Zo660A1pyDKxAOw1Gla0tgH2gGnnCPDWJ19VRuPajfzdzNNJGsKGmkYzSNv3aV59W2UanWgLouU+e4I5FCyhqe0A25ix6dzf2Rwq91mjVF8qBSRReuupY6sdTbpjCf1NF9Gv8oste0msDSBE8FtbvLiQUke2L/mAfok/qsU9mfBiS4fd73MAwSMiJDsG7xyXPWlQB7z0sK9sh/+/N9En9VnRw3cBDw1BGuyRqPfQVPvNTbSvULbdgG9DTaDVcSgrte4xe73RLtAxSSUFnYHVU2oOhY116A9bKfE/Dhl2j+YZW9srE/yqtt7tUlMnaPKo1ICRqPqjT7TbA4hcHHpAuoQiJfZEBGPtp99m7WmGMbHj1/qwrOLnH/Fo4bjT3bg2SMElL2WTISaKqDVwORLMB65DY17Cru2e9PTwnIoPqMxI9wI+2y6x8Zb8sI17hBFp+95n/zlh7rNTsl8GJXiAfsI41b1kYu0h+2i/UFs7qBRJG/P1Hwio/kHJX+1y5LJg8HefFRymSQ/NVG0Hqxoo9Wsn4eJ7zHizTxStE7GtFJyjouXYqBQAEbCzW7cJSOFoQCQGmFR1orEffrZM3a7NJelRBmZyFUdSf8Ae9pZNBpS7mpcOOPJdDcBcWjEOHs7ACVDklUbVpUEejDX7Rysue2DhEQYkt6j8kxyuP3XA0p0BA25EettXsiv6jiGa7RGsSRBsw/aOGAaT2GtFH7qjqbGHaTBG3A8xlUuseWTKDSpVhQV5A7EjWlaWTadhcd3Q7uRTBG0pZpZdmPB4nxdZZRoozovpWgkPvBC9SGOy6tLi/HFw7hF5EUVHgiXlmbb3DVj1obY3ZApfhuSd6F5pjWgoAqAIqgclXUAchar2yxq2H3fvXyRK7M9KZmIFFRQd2NTqdFFSehlQ7W4wv0lRgwUpalSiNeJ3vN6kYpXxufM7b92lef3INTyB9XfiieLGEmhbuu70RFrkVa1yEfKB5k6k672pYhiBllGgREGWONfKi9B1J3LHVjqbVbdkMBHeHkkC6NFLiN672+ySEU7xmenTMSaW6gwn9TRfRr/ACi3MVzw5pc1KKqiryNoqDqT+CipJ0ANunsMA/NMVDUZFodq6DW3M+oxDQOtE3aTmUj+2T+/rfQp/VZ24HPnwGFts0SN9qg2SXbL/f1voU/qsZ8BcZgcQTXGU0yse5Y7UVQGQ9KUJHtI6WGuwuoMI3D2V03BtVwO8oZ46uWTtfMjDwhFvHuiQn+ZKWDMBUHGA76rEDM/r3YzU+s1B77O/tG4Wa84M0kC5rwsZjArTMjMrMvt009p62ShhMGASZwUeVxFRhQhY6O+h18xjH22ZtaofTjfkFlWZhf6r5gzE4g14k8QhBmavynJ8A98hB9gNmB2FuTiF7JNSRGSTzJLkmwjd+G7w/DAEUTMCDeZWpQBVBEa1O5pnfKNfELHnYzd1iMyU+FKRySH90PmyJ7l8R9X9LVdPaaTo5D1V0WkPCm7cv7tQfTf0NZWp+j4Tm/bTrReqRHQt6GTYfMqflCzh7Wrmr4FC0gLRxy52Ubv4WAQU18RoCeQqbKq58LX6/YmWWB6udXZSiL6VOwA0AFdALDZubsoccldcHHkivsMuhON3iSnhWNU97NX8FsZ9rV9EfZ7MDvIVjHvYH8AbaHCXDceG8N5Cwrq8sh0BNNTrsoGgryFljx5xKuI4lUMUuN2NM4GsrnkgO7EaCugFWOmllgdvcYxoD+vda/jpYTqi/sUvYbgxk5xzMP+4Kw/G1Ht0uhOD3aTkkjKfrrp/LYR4M4/N14kBcZLqw7sxrUiMVqGHNmBqWbdqn0FnFxBhEeI8KtGGBWVQUcagEaqw6iv3VtKoNG4FRwyJlRhFSlhGq5ptfueGD8mEszGOHlTzyEckB39XPhX1OltC/4AbhL+mJmk1yRa5DQ0zuw3Xoimp+VlG9CC73i+4pRFeaQ0FFGgA2GnhRR00At18eISDlxSOGDB14KHEsTMkIRVEcSVKRrsD+8Tu7Hm516UGlum8J/U0X0a/wAotzBilweC+yRSjK8ZKsPUfiPW3T+FfqeL6Nf5Rbm/UAMLI5/xN2sy6Uk+1xM3aPTrHGPtJFsWd/7YxCToJAPryhPwJsSdpMebteiHXuB/nsJSS/2LeX/xJ1X7DLKfwWzVL8bfAftYv+8+JRJhXaTe7ngENWE+cuaS1JCKVRQCDXcPvWxNJ2oZ8dSCS5xswALszVEfhDvup0QV94sv2uwPEkMT+S7xIZPYi98495JX32qi8EYTNO/xl5Yxg+lRJK33qnvNgdb03GYz99PREKjhlKM37VrxeHbKiQXeJc75dXYVosdTopckLoKgE66WH+EONbzdsZkMSJNLemUENXepOlCKDX2AD0tk4j8DhyQfKNJZv4iPAn1VNf4nPS32P9HwnN+2nUhfmRHQt6GTVR83MflC2go0w0gDXr5QGo4mSdEdYh21zrfisUUDqtFzePxHYldfKTtzIp1t6xbtgvUSiPu4O+HxmjEITsnm1YfK5AmnI2BboPya6LMfjnFYV/cG3fH15IPa3Ja1sPw/OrSSMUhQ+N9ySdQi18zt05ak6Cwi2o6xkPUotrU4ravvEN6v6M98nZbuhGYKAoJ3CKo0ZzyrWg1Om+HiOImWQAAJGgpHGNkH+rHdmOpPuA/YhiBldQFCRoKRxjUKDvr8pjuzHUn0AA/XDDWlqahI088jeVa/eWPJRUn77MNaGCSI6/fXjkXF2Shut1eS8hI1LM2wH3noAOZOg52JcK4vlw6Du7tL3pJq9atCPmoNK15yaV5DmcW9Ykoupiu4KRnzsfPL/FTZekY065jragiFpAFBJJoABUk9AOdrczaDvjLgqBw/bqmUnba7QUmucUnsc0+xgfxtJH2rXmW7st1usF3VfPIx8CV5k0Va9BqTyBsCfkEcBreDnk/wEbUfSONE/gWrdctqt+xJ5QA1FRfJGgyovsHX5xqTzJsv2akftb7LXbPGpWjiePfpryqxnvDateJF2NKfBpstNgzajkFt0XhbE4TESakopJ+qLcrv5D7LdT4T+povo1/lFlPqDA0Njn/FvauJJSj4+X/9mi9BGf8AtzN/pYRuF17zDrpGdpp3Zv4R3aV9wD2dOOw3I8SjvLq094yAkxxlyiGqAsQQAD4h10NvEeC4YMaW7rCnfRggKEfwhwSddgCCefOwsusLQIOQ9/dW6jJJnekwZy9zvMwBL3mXukHOjN3jAe7u1+tad4lGLUYBoLigB6O4O315Sfqg9LNvD7jhLuBDHGxgzuAqOShVgrEDetctOZoKVtD+QYP+ZA/coIXkABMcgDOAaaUqaDNrtvbTtY/5PXwh2PMJN3GLvb3JPeKsiHPKdi7MTSMermvsUMeVpYj3kr3u8jMuaipsJHAFIx0RBTNTZaLuRZyXrCMJjSOKSGNRJSRVKOPORGGPQk0XXatpoeHsLmxAwCCN3gGUrlaia1Ir5dzXfnazejXCfhULc8R8pIQwNeL0807lUBrJJTmdkQbFiBRVGgAqaAWgxHEDKygLkjTSOMGoUHck/KY7s3M9AAB0Bf8Ag7Do8KrLd4xFCGbY0UbsaA+mvPS2S+C4MLkshu8eVyQvwUhLZRUkKBmIA1JpS1tvmnPCVDbnSUm7rhqi6iW8EpGfIo88tP3a7L1kOnTMdLQ3/EWloKBI08ka+Va7nqWPNzUn7rPG/YVhLYmgliiaSYIVOVjUOcqajQAkUAto/wDDrD/+ki+w/wDu07c3VzSp2Y6ApAXPCWa7947CKHbvGHm9EUayH2aDmRaV8VEcZS6qYwRRpD8a46VGiL81PeTZyJcsMvONZHuhzEvGjuhCsYahlU5iNKHSg2NLfGwTBssJ7iL4cVjojnMKgV9NSN6b2nbAT3mnwVdn4EJEgWnudxklmyxozkb0Gw6k7AepIs9IOGcJfF2gW7RmVDRlCP4dAdT5diOfO0v5twpsGlHdxdzdmIkADBVI3JHyvRta8jYjfjc0qha8Ski9zgiQ96/fN/hwnw+xpCKe5A3tt0rhZ/smKgp4F06eEWDZsEwZbhHI13jCSkqnwb1YitRSleRsbwAC7qFFFAFBtQU0HpZG6rbWMj5pmjTwShziEXN8bRZopJZgoPwSyEqhbTOUI8OYGgauxNLSG83EcRSSZwJ0BLkM4+LXUaHIxVdwKkWv4hw3BNfRI6tnAC5ld0JANQrZSMwB1obeH4Vu5vTuUNXD18TUHeDK5ArRWYaFgAbLhzYiStIPJZtzxLDYYzeYmQAKEMih28LkyAHfmSddq002t6lbD2SK6sQKFXjQ94pBcMV10IJ8WhPW2ivC13F1lQR0WYqZACRmKgAHfQ6CtN+dpJuHoHxcTslZQQQ1TXwhlA9lGNRz9wteJvE9dFSDyWT+UYdK6vmVzD3aqxL1FXAQgnUgvpnFQdiTbV/NV3hvz3oqFfK2ZyWNF3bckAachytXXg27C6sgRgGyj4x6qI2zqqnNVFVtQq0FbXZcGjfB+4fM8ZFCGdiWFa0LE5j9u2lhJG4n4VgHeFTxDHbm+Dp3sq91egVWtQHFDUdRpXoeW9ql6mw+Z4oGK1orRgZ00lU0oy0pnWvhJ110tcfg+6m592YgUq5ykkgd6KNpXnv6HUW9LwrdxfkkynMgQL42p8ECEJWtCVBNCRztYLBoSpDuSy8fvdwuuJxGeOjqgMbKp8CRGgpQ6AF9huDsRbWbie7C+vGZQHjDFhQ6ZAGblQ0BBoOVrM+ERPiSzMgZ0UqpOtASCdNq1A13tVbhW7m+ySZPHKHV2qasJAoYb9AKdOW5tJYRnKkOGiyrjNhscv5ShCly9JGz0qVMjlc2gqoJJUCtKelvZgw97zHdqZjCAVj+EoooJBXkeR8Vr54RuxwsQshaNXVwrOxoU2proPTY613tP/8AH4vzu04DCR9GIcgN4cuorTa14m6yVWE8Ase7Yph3eSXuOQagPI6GQijVSrKNB5SNtMtdLerumHR3N8uWNXhDP50rGGIBOxrmJAPmNbaMHCV2S7yKkeUTRiKShPiVQVFdd6EjNubTXvh6CViXTNWMRHU+VWzDY6ENqGGtbTE2dSpB5LBlOFjDIVZlWPPIY/FIpDgEya1DBqE1Da62K7sym6qVNVIBB11FNN9dutsmTg66tc8jx5lIeuZmYsZaZmJJqWNB4jqKClLbEMIWAKNlAA9g0sLiDoT5omghf//Z"/>
          <p:cNvSpPr>
            <a:spLocks noChangeAspect="1" noChangeArrowheads="1"/>
          </p:cNvSpPr>
          <p:nvPr/>
        </p:nvSpPr>
        <p:spPr bwMode="auto">
          <a:xfrm>
            <a:off x="155876" y="-144939"/>
            <a:ext cx="304329" cy="30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4" name="AutoShape 8" descr="data:image/jpeg;base64,/9j/4AAQSkZJRgABAQAAAQABAAD/2wCEAAkGBxITERUUEhQUFRUWGCAXGBgWGRsgIBwcHRohHBsdIRonHygmHRoxJxwhITElJSksLi8uHB8zODMsOigtLiwBCgoKDg0OGxAQGjUkICYsLDgsLCwsNS8yNSw2Ly8tNDQsNTQ0LC8tLCwwNC0wOCwsNzA0MC8sLDQsOCwsLC80L//AABEIADwAuAMBIgACEQEDEQH/xAAaAAADAAMBAAAAAAAAAAAAAAAABAUCAwYB/8QAOBAAAgECBAQEBAQFBAMAAAAAAQIDABEEBRIhEzFBUSJhcaEGMoGRFCNC4VJisdHwQ3OiwRU0Y//EABkBAAMBAQEAAAAAAAAAAAAAAAABAgMEBf/EACcRAAICAQIFBAMBAAAAAAAAAAABAhEhAzESIkFR8BNhweGBobEy/9oADAMBAAIRAxEAPwCpRRV3KcoXUrS3bw6xGvNrk6R6bXJ5AEb7160pKKtnkRi5OkQqyjjZjZQSewBNVmhMhaVlDE/JEnVb2BsN9Hpuee3On8LlzNGXnlKR3sEht4rdBbmenXkal6iRa02yfnWTCERlCz6k1Nty5dhsN+vapFdjieEWiD8VbxIFkTbRdiNz06fY0pjsocX4lnAYqZALMm1wzHkVsbm/3qIauKZc9LNxOZorocHhA8bxS28O8co6A8r/APzPc8t72qNj8IY2APJlDA+R/cEfStFNN0ZSg0rF6Kcy3LzNr0kAopex626Ct2GyZ3w7TgjSt9t7m1rn/O1NyS3EoN7E2im58AVhjlJFpCQB12Nr+1KU07E01uFFO5NghNMsZJUNfceSk/8AVKSpZiOxI96LV0FOrMaKoZ5lwgkCBi11DXI73/tWAy5vw5nuLBtNutJSTSY3F20JUU7i8uaOKKQkESXsB0t3pKmmnsJprcKKKo4jLQuHilBJMjFdP360NpAk3sTqKr4DI2bEcGQ6Dp1G1j0vUehST2G4tbntFFFMkfyGBXxEatyJ/oLiruKkBjjBOgOqq1vmZUXxknouxAHUm9SfhoAykE6brs38LXBU/fb61VzEm4LqdRRzJY8iV8KA+SqT9fOufU/2dOniBKhlckMtlklPhPRI12PoNiPRT3qhDA2JAETmKJQbk7bD9Q8j25CssuwQlZQqOPySN2AtclSPl586oYfMUsq6SPAyEH5bA+JSwHhK9yOR871M5dkVCPdnkccQdLCWV1QBdiqaQTYnuL3539K1T4+3F1rcf6qEHxKbAMt+wA9bg8zs9gMVpuRuBGrMDz0gtc35XF+XWlfiPGxlnW5bTGQ6jaxJW2+nc8uvSs1mVUaPEbsjYWThuQGYCNgysOfDe1/Ubhrevenc8gDRMSoBjRbaeR1OSCv8pFzbpy6Ui5TcKrauAvNgeemwtbnuKsYkflMf0aSY168RgylPRTqbyv5VpJ00zOKtNEL4Ul04pAeTgofqNvcCruHj4fCwx/XFLcebG49ga5DCTFHR13KsCB5g1Vx2aTfiExDx6CosAQQCN/7mr1INyx2/ZnpzSj+f0XEhVdIZQxw+G1hTy1Ne9x38PvSmFInihmdV1rOEuABqBPUfX2qT/wCfk47TAL4hpZTuCLWt7Xr2bPWPDCIiJG2sIvIm99zU+nIv1IluHFA5isSoiqjPaw3JKG5JpSSYQYZHVFLSyvqLKDsGIt7VKizdlxJxGkaiSdO9txatmGztlQo0aONRddQ+Vj1FP03jHb5F6iznv8DPxp/7C/7a/wBTTGXGIZeeMGKcX9J3vtapGY458TKp0jUQFAXr/l69mxbpC2GZLWfUb8we1VwPhUSeNcTkdKcNFL+CUA8PxkBudgL2NJZkySQyKzwNJrHCEdgRvbTy3qSc5k0whQFMN9J737issXnAceGGJHJDF1G9wb7dt6lack151KepFp+dDocNGSXhmMBIjJ4aJutgLHVbn9etICcphcIy2vxCNxfnccq1YbPJZJCY4IzIykOVBuwt7D9qlzZkxijisBw21A9b0lpu8+bjlqKsebHXCctmOg2sqG1hvuBe561GxU4mwLOyIpSQKugWsNtvetJ+JG4qy8KMOAQSL+K9ufpb3qemYEQNDYWZg1+u1v7UR0mqx2+xS1U7z3+hOiiiuk5ihkU+mYDTrDjQy/xA9B59vOugxURKAxtxLSNLvzIWMAo3ZrXFceD2rsslzAygSGISOuzGMgNyt4lNgw8wftWGsq5kdGi0+VjOUZ4TIY5PECNSSADdel+n77VIxs0bSMsJVo2fVKjAqzG9za9uXIAW8wa9x2G4eHF1cJfRIvykEfK46b7XHK9vWkN3H+nOOhY6XA7HcE/8h51EYRviRcpyrhZ1WXlGbTbSpAKqoAA52uBuTt12qf8AEGDQvJYkAFXlsCSwC8ge+3LzudhshxHRo3SMBkQKC72C2vta41c+daRiWeZC0nFmLAIFvoUnqTtf0G3maUYNO0xymmqaMsLGza35MbSkdo1PhH1PLyW/UVSzqQRpNpOpiWUW5Rq53A/nNzfqB7sR4bS0o4UkgKhS2yhiDqYliRYb226LXOZ7mBkbQNAjTksfy36m+1z50488hS5I+4z8JxrqllIuYoyy+vf2pnI8W+JWeKZi4KFhf9J7jtUzIMxWGQ6wSjrpa3Y9adjxWHw0cnBkMkkg0jwkaR5+dVOLt47URCSpZ72a58qhSCNy7a5UBRf5iBzP8O9NjIcOJkgaSTiEajYCx2JsOx2v6CkMzxyNHhQhu0SAMLHYi23tVzBYiCbGRyqz8TSdSaflspBJP1tt1tSk5pXnr9FRUG6x0+yFl2DgYkOJmbWV/LW4A6Emmovh9ONPGzkCNQwa3Qi+4rOHMIuCE4rxFJGZgoP5gLEjcEem9bZM3h4+IfX4ZIgq7Hc2tblQ3O3XmRJQpX5gVfLIrQSwvIFeTQb2DA35j7VjPhIvxUkcrTO2oBStiTcDmSa9w2YRjD4dC3iSbWwsdhvvTeFzDDjEzzF7E7RsVJtdbE2tz6U7kr/P9Coutun8EMZl+HjxJjLSMoXfQAW1fw/amHyqFHgf83hyNbSwGoMDtfyoy/EwRPKBMSZE2m0m6tc3899jfyrHH5lFw4AsjSGKTUxYG5F73F+nbejmtLPiDlpvHjHcRh42zDRG0iMb6ythbwAjT5d6mQZZEsTTTs+nWUUJa5tfff0P2p44/DjGrOJbqwOrwnw+Gw9aVixcMsBhkcx6ZC6tpJBBvtbvufakuJJb9Pkb4W3t1+DZH8PL+JEeslHTWjDnbpelsZlsP4fjQu50tobULX8x25iqMOdw/ika5EUcfDDEHfztzqVDjEGCkiJ8ZkDAWPLbr9Ka47V+xL4Kde5KoooroOcKzhlZWDKSCOoJHuKwooA6CPPoytpUmfuplJU/Q/vWQziEgkYeBFX9JUMzHte1gO5N652is/Sia+rIt4LNYyxDQwJc3DFLgeR5kL5jl2rcmeYe9zhgjjk0TaftYCueooelFiWrJFLM82Mg0qZQvUNIzX+mwqbRRVqKSpEOTbthRRRTEANV5fiTEFSt1FxYkKAbetSKKlxT3RSk1swoooqiQooooAKKKKACiiigAooooAKKKKAP/9k="/>
          <p:cNvSpPr>
            <a:spLocks noChangeAspect="1" noChangeArrowheads="1"/>
          </p:cNvSpPr>
          <p:nvPr/>
        </p:nvSpPr>
        <p:spPr bwMode="auto">
          <a:xfrm>
            <a:off x="308041" y="8732"/>
            <a:ext cx="304329" cy="3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5" name="AutoShape 1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460205" y="160655"/>
            <a:ext cx="304329" cy="3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6" name="AutoShape 18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612370" y="312579"/>
            <a:ext cx="304329" cy="30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7" name="AutoShape 20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764534" y="464503"/>
            <a:ext cx="306186" cy="30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8" name="AutoShape 22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916699" y="618173"/>
            <a:ext cx="306186" cy="3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9" name="AutoShape 24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070720" y="770097"/>
            <a:ext cx="304329" cy="3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60" name="AutoShape 2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222885" y="922021"/>
            <a:ext cx="304329" cy="30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pic>
        <p:nvPicPr>
          <p:cNvPr id="2061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8346" y="4351981"/>
            <a:ext cx="1538348" cy="77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3388" y="4112746"/>
            <a:ext cx="1243296" cy="124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30" descr="http://wid.org/images/other-logos/Horizontal_RGB_600.jpg/image"/>
          <p:cNvPicPr>
            <a:picLocks noChangeAspect="1" noChangeArrowheads="1"/>
          </p:cNvPicPr>
          <p:nvPr/>
        </p:nvPicPr>
        <p:blipFill>
          <a:blip r:embed="rId7" cstate="print"/>
          <a:srcRect l="8969" t="12071" r="6892" b="14481"/>
          <a:stretch>
            <a:fillRect/>
          </a:stretch>
        </p:blipFill>
        <p:spPr bwMode="auto">
          <a:xfrm>
            <a:off x="1" y="4416593"/>
            <a:ext cx="2089480" cy="70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32" descr="https://eportal.kncvtbc.nl/sites/eportal.kncvtbc.nl/files/kncv_origins_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6278" y="4334519"/>
            <a:ext cx="1820409" cy="85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AutoShape 34" descr="data:image/jpeg;base64,/9j/4AAQSkZJRgABAQAAAQABAAD/2wCEAAkGBxQTEhUUExQUFhUWGB0bFxgXGBcdHxwcHBocHB4gGhwfHCggHxolHBoYIjEhJSksLi4uGyA2ODMsNywtLisBCgoKDg0OGxAQGzQkICY0LywvNDQsLCw0LDQ0LCwsNDQsLCwsLCwsLCwsLCwsLCwsLCwsLCwsLCwsLCwsLCwsLP/AABEIAMABBgMBEQACEQEDEQH/xAAcAAABBAMBAAAAAAAAAAAAAAAGAAQFBwECAwj/xABMEAACAQMABQcFDQYEBgIDAAABAgMABBEFBhIhMQcTIkFRYXEyUoGRkhQVIzVCU3OhsbLB0dIXM2JygqIkNENjFiVEVJPC4fCDs/H/xAAaAQACAwEBAAAAAAAAAAAAAAADBAACBQEG/8QANREAAgECBAIIBQQDAQEBAAAAAAECAxEEEiExQVETIjIzYXGBoRSxwdHhBRUjkUJi8FKy8f/aAAwDAQACEQMRAD8At3WTTsdlCZpQ5QMF6ABOW4biRRKVJ1ZZYlJzUFdgn+1yx8y49hf101+31fAD8VA72XKnZyyJGqXG1IyouUXGWIAz0+GTXJYCpFNu2h1YmDdjF7yp2cUjxss+1G7I2EXGVYqcdPhkVI4CrJJq2pJYmCdmcf2uWPmXHsL+uu/t9XwOfFQHt3ylWkcUMzJPszhyg2VzhG2SSNrdk8KrHBVJScVbQs8RFJPmMv2uWPmXHsL+urft9XwK/FQH2huUi1uZlhjSfabJyyqAAqliSdrcMCqVMFUhHM7FoYiMnZDEcrtj5lx7C/ron7fV8CvxUBftcsfMuPYX9dc/b6vgT4qA+0Zyk2k/O7CzgRRNK5ZVACrj+LiSQAKpPBVIWvbV2LRxEZXtwGP7XLHzLj2F/XV/2+r4FfioC/a5Y+Zcewv66n7fV8CfFQHz8pFqLZbkrMI3kMajZXaYqMkgbXkjhntqnwVTPk0vuW+IjlzDH9rlj5lx7C/rq/7fV8CvxUBftcsfMuPYX9dT9vq+BPioD+DlHtWt5LnZmEUbqmSq5Z237KDa3kDeewGqPBVFNQ0uyyxEcubgMP2uWPmXHsL+ur/t9XwK/FQF+1yx8y49hf11P2+r4E+KgL9rlj5lx7C/rqft9XwJ8VAX7XbHzLj2F/XXf2+r4E+KgSGl+Ua1tjGsqzB3QPsBVLKG4bY2uixG/HHtxQ4YOpO+W3ItLERjuR/7XLHzLj2F/XV/2+r4FfioC/a5Y+Zcewv66n7fV8CfFQF+1yx8y49hf11P2+r4E+KgSEPKJam3e5KzLErBAWVQXc/JjG10iBvPUPXVHg6mfJpf/ty/Txy5uBH/ALXLHzLj2F/XV/2+r4FPioC/a5Y+Zcewv66n7fV8CfFQF+1yx8y49hf11P2+r4E+KgL9rlj5lx7C/rqft9XwJ8VA72XKlaSyLHHFdO7nCqI1yT7f19VclgakVdtWOrEwbsrhtDKGAIxjuIPDcd43caTasMG9cIA/LJ8Wt9JH96nMB3y9QGJ7tlDVumYTepEe1pC0H+8p9Rz+FAxLtSl5BaKvURHaWk2p5m7ZXPrcmiU1aC8kUn2mNauVCbXTorYw/N2cbHuaQs5H2Uth9XOXNv2D1v8AFeAM0yACbU083FfXPXFbFFPY87bCnxwGpXEdZwhzfyD0tFKXgDIpoAKoQJofgNFO3y72YIPooekxHjIQDSz69dL/AMr3f4DLq0vP6AzTIE3hhZ2VEGWYhVHaScAeuuNpK7OpX0QQ68zKssdpGQY7NOayODScZW8S+7+ml8Mm4uo95a+nALWavlXAG6ZAm8ELOyogLMxCqB1knAHrrjaSuzqV9EEeukyxc1YxEFLUfCEfLnbfI3gPJHZg0vh05Xqvd/LgFqu1oLh8wZpkCKoQVQgS6o2SIHvrhcwW5Gwp/wBWc70Qdw8puwY76WrybtTju/ZBqSS68tl8yC0jfPPK80p2nkYsx7z2dwGAB1ACjwgoRUVsgcpOTuxvVioqhCX1a0J7pkbabm4Ihtzyngid3a7cAPyoNar0a01b2QSnDM/Dibazab90uqxrzdvCNiCLzV7T/G3En7cVKNLItdW92SpPM9NlsQ1GBiqEFUIdbS1eV1jjUu7nCqOJNVlJRV3sdSbdkFN5dLo1Gt4GDXbjZuJ14RDrihPnec3o4+StGLrPPLs8Fz8X9AzaprLHfi/oi4eT34ttPohWRiu+l5j9LsIIqAEAflk+LW+kj+9TmA75eoDE92yhq3TMCTk4XOkrbuZ29mJz+FLYvuZf9xDUO8QN7ed569/r30zsCMhC3RG8ncPE7hUvbUiCPlFkB0hMo4R7EY/ojUfbmlsIv4l46ha/bYNE0yBCcgxaIG7fdXRPjHCgH/7GpbtYjyXz/Afal5sGAwpkAZAJ3AZJ3ADrNcOhPr6wSWG0U5W0hWM98jDbkPpJHqpbC6xdR/5O/wBg1bRqPIGKaABPqNGI2mvXAKWke0oPBpn6MS+vJ9ApXEvMlTX+Xy4h6Kteb4A07liWYksSSSesneSfE0yrLRAW7mtdOBRqiot45tIOB8F8Hbg/Kncce8ImWPiOyla/XapLjq/L8h6XVTm+G3mDDMSSSSSTkk8STxJ76ZQExXTgqhB9oXRb3U6Qx+U54ngoG9mbuAyaHUqKnFyZeEHJ2RI626UR2S3t/wDK2wKx/wAbfLlbtLHh3eJodCm0nOfaft4F6sk+rHZEBTAEVQg80ToyS5mSGIZdzu7AOssepQN5NUnOMIuUi0YuTsiY1m0lGiLZWpzBGcySdc8vW5/gHBR6d+6g0YSb6Se728EEqSSWSO3zBommQJkb+FQhgmoQ7Wts8jrHGpd3OFVd5JPZVZSUVdnUm3ZBVd3K6NRoIGDXjjFxOvCIHjFCfO85/wAfJWjF13ml2eC5+L+iDtqmssd+L+wIU2LnpDk9+LbT6IV53Fd9LzNal2EENACAPyyfFrfSR/epzAd8vUBie7ZQ1bpmBPyd7rtm8y3nb1RkfjSuL7u3ivmHodv0YLrwFNAAo1D1ZnuriJ0jPMxyo0jncuFYEgHrbA4D04pXE14U4NN6tB6NOUpJ8C1I+TO0aeWe4LzPJIzlSSqDaJOAF3nGes9XCsz42ooqMdLDnw8W25ahJaaFtYBmOCCMDiQiD1nFLyqTnu2wqhGOyNbrTVpG2xJPbo2B0WdAcHeNxPXUjSqSV0mcc4J2bN5NH2twuTHBMvbsow9eDUU5we7R1xjIgpeTqw56OZIjG0bq+EY7LFTkAqcjGQNwxRljKuVxbvfQH0EL3SKD0hdNLLJI+9pHZj4sSa3YRUYpIzZO7bLM5H9A21xBO08EcpWUAF1BwNgHA9NZuPqzhNKLtoOYaEXF3RYy6rWYjMQtoRGzBimyMFgMAkduKz+nqXzZncZyRtaxw/4K0f8A9nB7Aq3xNb/0/wCznRQ5C/4K0f8A9nB7AqfE1v8A0/7J0UOR1uNU7N41ia3j5tCSqgYALcSMY3ntrixFRPMpanXTi1Zogr7kr0e46CSRHtSRj9T7Qo8cfWW7v6fYE8NTYG6e5I54wWtpFmHmMNh/Qc7JPs03T/UYvSasAnhWuyV5d2zxMUkVkdfKVgQR4g0/GSkroVaadmFFyPe+05sbru7TMnbFbngnc8nE9wx2Gll/NUv/AIx93+A7/jjbi/kCVNi4qhDZELEKoJJIAAGSSdwAHWSa43Y6HcOiZoUNhZqZL2ZR7rkU7oUPCIPwX+I538N+7CLqRm+lqaRW3j4/YZyOPUju9/AJNX+SGJQGu5Wkb5uPoqO4t5R8Rs0vV/UZPSCsFhhV/kHGjtVrOADmraFcdZUM3tNlvrpKdepPeTGI04R2Rvcaas4zsvPbIexpIx9WakaVSWqTI5wW7R0j9y3K7uYmXrxsOPxrjzwfFHerIZf8I2q7bQxiCR0Kc5CArKDx2Mgqp7wM1f4io7KTuuTK9FFbKx5/1m0YLa6mgDFxG2Ax4nIB39++t2jPpIKXMzakcsmiMooM9IcnvxbafRCvO4rvpeZrUuwghoAQB+WT4tb6SP71OYDvl6gMT3bKGrdMwJdRzg3reZYTn0nYX8aWxP8Aiv8AZB6P+XkyU5N9RDennp8i2U4AGQZCOIB6lHAkde4deBYvF9F1Y7/ItQoZ9XsXna2yRoqRqqIowqqAAB2ACsVycndmglbYg9dNa49Hw7bdKRsiKPO9j1k9ijdk+HWRRsPh5VpWW3EpVqqCuykJtLXOk7qKOeRmEkqqEGQigsAcJw3DO/ju41tKnChBuK2Rn55VJJNnDXS8E1/cuOHOFV/lTEY9GFFdw8ctKK8PycrO82yO0bpCW3fbgkeNu1CRnxHAjuORRJwjNWkrlIycdmXtqFrY13bK1zsJKztGmDjnSihiVXqIGcjuNYmJw6pztDbfyNGjUc43ZQLcT41umaXJyF/5a4+mH3BWR+pduPl9R/CdllmVnDQE8r8zJo8lGZTzqb1JB4nrFOYFJ1dfEBiG1DQrjVjSc9vbT3rzTHHwNurSOQ0rje2yTgiNMnfuz3itCtCM5qmkub04fkVpykoubfkcNFco+kISMzc6o+TKoP8AcMN9dWngqMuFvIrHEVFxuWnqZygQXxEbDmZ/MY5Dduw3X4bj9tZmIwk6Wu6HKVeM9OIY0oHIrTOr1vcmNpold4mDIx4gg5wccUzxU7jRadadO6i9ykoRluefdcbW4jvJhdb5WbaLDgwPklf4cDAHVjHVW9h5QlTWTYzKqkpvMQtGBiqELP5OdUXAEzDZnkXMRIB5iNt3OkHdzjbwinvPDOMzF4hPqrZb+L5eXMdoUmtXv8i1ND6Jito+biXAzliTlnY8WdjvZj1k1mVKkpu8huMVHYWmtLRWsLzTNsog9JPUAOsk7qlOnKpJRiSUlFXZQmtuvFzeswLNHB8mJTgY/jI8o+O7sFblDCwpLm+ZnVa0p+QNW1szsqRqWdjhVUZJJ6gKZlJJXYFJt2QXXMqaLRooSrX7jZmmXhADxjiPznaw4Uok67zS7PBc/F+Aw2qSyrf5BJqBymNtLb3zZDbknO4g9Qk6sfxevtC+KwStmp/19glHEf4zA3lF+M7r6QfcWnMJ3MQFfvGDlMAT0hye/Ftp9EK87iu+l5mtS7CCGgBAH5ZPi1vpI/vU5gO+XqAxPdsoat0zA55LNE+6TeRZ2Q8KoT2K0gLY79lTSONqZMr8foM4eGa5eVnapEixxqFRAFUDqA3CsWUnJ3ZoJJKyOpOK4dPNmuunze3ckuTsA7MQ7EB3evex8a9Fh6PRU1HjxMqrUzyuOeT0BbppzwtoJZvSqbI/uceqq4rWGXm0jtDtX5agzkned5PHxpkEYJqHAs1xla3a0tUJVrSJWYjqnkIkcjvB2aVw6U803/k/ZaB6ry2iuHzBQ00BLt5EbNks5JGGFllJTvCqFJ8NoEeisX9RknUS5I0MKupcsSkBkDOVi0eWyWKMZd54lUd5JA9HfTeCko1LvkwNeLlCyKl11u0Dx2kJzDaKYwfPkzmV/S270Vq4eLs6kt5a+nARrNXyrZA3TIE2jkKkMpIZSCCNxBG8EHtBrjVzp6I5PdZPd1ortjnUOxLjzgNzeDDB8cjqrAxVHoqlltwNSjUzxuE9LBQI5V9XRc2hlUfC24Lr2lPlr6htDvXvpzBVslTK9mL4inmjfiiha3TNCrVDQqkC6nTbjDhLeHruJicKo/2wfKPDdjqIpWvVfYi9eL5L78g9Kn/k/TxL60TZmJOm21I3SlfGNpyN+B1KMAAdQAFYc5ZnptwNGKsh7VCxR/LJp8zXQtlPwcHlDtkYb/ZUgelq2cBSywzvd/Iz8VO8svIAreBnZURSzMcKqjJJPUBT7aSuxZJt2QXTzLotDFEwa/cYlkXeLdTxSM/O9rDhSiTxDu+xw8fPwGG1SVl2vkBtOCwqhDeaZnO07FmOMknJ3AAfUAK4kkrI63fc0rpw9IcnvxbafRCvO4rvpeZrUuwghoAQB+WT4tb6SP71OYDvl6gMT3bKGrdMwuXkO0XswTXB4yuEX+WMHePFmYf01j/qNS8lDkP4SNotlmVnDYPcoF/zGjrlwcHm9gEdRkIQEd+Wo+FhmrRX/cwdaVoNnm+vRGSEuiDzWjLyXrmeK3T0Zlf0bIWlqnWrQXK7+gaOlOT56A1TIEnNSrATXsKv+7Q85ITwCRjbOe44A9NAxE8tN232/sLRjmmiN0rfm4nlmbjK7PjsycgegYHookIKEVFcCkpZpNmljaNNIkSDLyMFXxY49VdlJRTb4Eim3ZHoDUW7Q8/DF+6tWWBO/YQbbeJctv7hWDiYtWk93qadJrVLhoFVLBQZ5RNLe5bJ5VGZAQsR812yu14gFjTGFp9JUUXtxBVpZYNnnSvQmUKoQVQhcHJZGlm6QSZ903ac6V+bRB0Aw89gXbuAANZGNbqrMto6eY/h0oaPd6lo1mjZhlyMHgahDzxDqpm8uUkbm7a1djNJ2Jk7Kr2uwwAP/p33iP44tayexmdF13fZBZyey+79ImbYCW9nHs28Q4JtZVf6iA5J7cdgpXFLoqWW93Ld8w9F5534LYtysocNJpAqljwUEn0b66lch5buJXuJ2YAtJNISABkku2cAemvSpKEbcEY7vKXmFEsy6KQxxlW0g64kkBBFup+Qh65SOLdVLJPEO77HDx/Ae/RKy7XyA4nO87yeJNOC5iocFUIKoQVQh6Q5Pfi20+iFedxXfS8zWpdhBDQAgD8snxa30kf3qcwHfL1AYnu2UNW6Zh6N5OLbm9G2o7Y9s/1kt+Neexcr1pGrRVqaCSlwoCcs0mNHEedKg+0/hTv6ev5vRi+Jf8ZRNbhmhNp4c1o+wh65OcuHH87BIz7KmlqXWqzlysvuHnpTivUGaZABPoT4DR15cfKmK2sfg3Tl/swKVqdatGPLrfYPDq03LnoDFNAAn1MHMLcXzf8ATpsw988vRXHbsqWJ9FK4jrONLnv5IPS6qc+Qfchh/wAPcZ3nnhv/AKBSP6l24+QzhOyyzKzhoBeWb4uP0qfaadwHfejF8T3ZRFbhmiqECPVGwjAe9uBm3tsYX52Y70jHdwJ7sdRpavN6U4bv2XMNSiu3LZDrUzSskumIJ5Wy8sp2j/MjKAO4bgB2AVXEU1HDuK2SLUpN1U2ehKwTSFUIUfywaTb3U1soCRjZkfZ/1JGUDaftwoAA7vDGzgILJne+3kZ+Jl1soTchlvi1nfrafZ9Coh+1zS/6k+ul4fUNhF1Wyyqzhoi9aNr3Hc7AJYwyBQoySxQgADtyRRKNukjfmilTsuxScjropCiFX0g64dxgrbKR5KdRmI4t1fbspPEO77Hz/AhpSX+3yA9mJJJJJO8k9Z7++mwBiunBVCCqEFUIS+gNX5LoswKxwx75ZpNyIPxbsUfVQataNPTdvZBIU3LyPQOpyxCytxCzNEIwEZxgkdpHVnjisGvm6SWbc06dsqsTNCLgPyyfFrfSR/epzAd8vUBie7ZQ1bpmHpbUg/8AL7T6CP7orzmI72XmzWpdheRN0EIAXLTHnR4PmzIfqYfjT36e/wCX0F8Uv4yjEjLEKu8scAd53D662m7aszrXCTlDce7TEvk28ccC+CIM/wBzNS+EX8eZ8bsLXfXty0BommQIT63fAw2dn1xRc7KOvnZ+mQe9V2R6aWodaUqnN2Xkg1XRRgDBNMggo1rHue3tbEbmVefuB/uyDog96R7v6qVodecqnovJfdhqnVioerD3kL/y1x9MPuCkf1Ltx8vqM4Tsssys4aAXlm+Lj9Kn2mncB33oxfE92URW4Zo80PoyS5mSGIZdzjuA4lj3AZJ8KpUqKEXJloRcnZEprbpKNilrbn/DW2VQ/OP8uVu0scgd3DjQqEGrzn2n7eBepJdmOyMagrnSNpj50fUCamK7mXkSj3iPSVeeNUVQhQHK64Ok5O5IwfZz+NbuAX8K9TNxL/kD/kSYGwcdk7g+wh+wikf1HvV5fcZwnY9SwKQGSM1nmdLO5eNirrDIysOohCQR6qJRSdSKfNFKjai7HmIsTvJJJ3kniSe3vr0hk3MV04KoQVQgqhAj0Rq8giF1esYrY+Qo/eTnsjHUva53faFqlZuWSnq/Zef2DRpq2ae3zGun9YHuAsaqIbaP91Ankr3t57nrY9/aavSoqGr1b3ZWdTNotEXvye/Ftp9EKw8V30vM0qXYQQ0AIA/LJ8Wt9JH96nMB3y9QGJ7tlDVumYeheSy529GW+fk7Sey7AfVisDGxtWkamHd6aCylQwKcqVpzmjLjHFAr+w6sf7QaawcstaP9Aa6vTZS2otoJL+2DeSr843hGDJv7ujj01sYmWWlJry/vQQoq80RWkbszTSSnjI7P7TE/jRYRyxUeRSTu2x/qloz3ReQRHyS+X/kXpNn0Aj00OvPJTci1KOaaRw1g0kbm5mn6pHJX+XOEHoUKPRVqUMkFHkcqSzSbHupej1lulMn7mAGaY/wR9LB8Tsr6apiJuMNN3ovUtSjeWuy1I3S+kGuJ5Jn8qRyx7s8B4AYHoolOChFRXApKTk22W1yF/wCWuPph9wVlfqXbj5fUewnZZZlZw0AvLN8XH6VPtNO4DvvRi+J7soitwzQtf/l9ps8Lu8TpdsNuertDyHj3DqIpRfzVL/4x93+Bju4eL9kCVNi4Yck1pzmk4j1Rq7n2dkfWwpPHStRfiMYZXqHoGsI0hVCHmrXm9E2kLqQHI5wqD3IAn/rXosNHLSiv+5mVWd5tlhchV4ObuYesOsg/qXZP3B6xSH6lHWMvQawj0aLTrMGzhf24kieM8HRlP9QI/GuxdmmcaurHlZkKkqeIOD4jdXp076mPsYrpwVQhlEJIABJJAAAySTuAA6yT1Vy9jqVwtj0bDo8CS8VZrojMdrnKpneGuCPqj9fcq5yraU9I8+fl9w+VU9Zavl9wd0tpSW5lMszl3O7uA6lUcFUdgpinTjCOWIGUnJ3Yzq5U9IcnvxbafRCvO4rvpeZrUuwghoAQB+WT4tb6SP71OYDvl6gMT3bKGrdMwvDkx0osVvZ2zbjNFLIneVmOR4lTn+k1i4yDlOU+TS9jRw8rRiuZYNIDJwvbVZY3jcZWRWVh3MCD9RrsZOLTRxq6sUHoSxe0Gk3kGGghMH9czhAR/SCfA1u1JKp0aXF3/ozoRcM1+GgI02LhPqz8DZ3t1wYoLaI/xS73x3hAD6aVrdapCHq/QPT6sJS9AYpoAFH+W0X2S3z+kQRH/wBpPWKV7yv4R+b/AAH7NPxfyBemgBdfIhbMtpK5GFkl6B7QqgE+Gcj0Gsb9RknUS8DQwq6hY1Z40AvLN8XH6VPtNO4DvvRi+J7sqrVLR8Y27y4Gbe2wdn52U+RGO3fgt2Ab9xrTrzelOG79lzE6UV25bIh9KaQe4meaU5eRsn8AO4DAHcKNCChFRWyByk5O7GtXKly8iegzHDJdOMGY7MefMU7z6W+6Kx/1CreSguBoYWFlmfEsys4aITXPTgs7SWYnpY2Yx2u25fVxPcDRsPS6Woog6s8kWzzWiliAAWZjgAZJJPYOsk16LRGUWTqbPDoq4jjnObm4IWUBujbo29Q+NxkLbJPmj+7OxCliItx7K28fwN0rUmk937FzVkDwqhDztylaINtpCYYwkp51PB/K9T7X1Vv4OpnpLw0MyvDLNgvTQAeaJ0XLcyCKFC7nqHADrLHgFHaapOpGCzSZaMXJ2QRPpGHRwKWjLNdkYe6xlY+orbg8T1c56u5fJKtrPSPLn5/YNmVPSOr5/YE5HLEsxJJOSSckk8ST1mmkrADWunBVCHpDk9+LbT6IV53Fd9LzNal2EENACAPyyfFrfSR/epzAd8vUBie7ZQ1bpmBXrDdvANGNGdl47RJVPYXkc/hSlKKn0l+LaD1G45bci6dTtZo7+3EqYDjdKnWjfpPEHrHfkVkV6DpTs/QfpVFONydoAQAuVbQTyWkj20eWaRHn2fKZI1YDA6yCQe3Ap7BVVGolN+QviINxdii81tmaE2sw5i0srXgxQ3Mve0pwgPesagemlqPXqTn6L0/Iap1Yxj6kHorR7XE0cKeVIwUd2eJPcBk+ijTmoRcnwBxjmaRN6ys15fczaozpEBBAi7+hHuz2YJy2T1HfQaNqdPNN76v1CVLznaPkQ+iNFvcTx26DDu2zv+Tjyie5QCT4UWdRQi5MHGLlLKXrye6SSUXCQ/uLd1hh71RBlu8sxY57CKxMVBxact3qzSoyTTtstAvpUMCPKfo2S5tFhiGXeaMDsHEknuAyT3CmsHNQqZpcmBrxco2RTutukozsWtuc21tkKfnZD5cp8TnHd41r0IPWc+0/bwEakl2Y7IHiaYAhzqPydzXTLJcK0VuN+/c0nco4hf4j6M8QjicZGmrR1fyGaWHctZbF6QQqiqiAKqgBQOAAGAB3YrFbbd2aKVhTzKilnYKqgliTgADiSeyok27IjdiguUTWw6QnVItrmIziIAHLsd21jjk8AOOPEitzC4foY3lu9/Aza1XpHZbCGzopfkvpF17itqrD1Gcg+j701xD/ANP/AK/H/eU7pf7fL8ghI5YksSSxJJJySTxJPWTTaVtgBevJdrgLqEQSt/iIlxv/ANRBuDDtYbg3r692JjMN0cs0dn7Gjh6udWe4d0kMAlyjap+77cbGBPFloyevPFCew4HpA76awmI6Keuz3A1qWePiUvofVeWVpDL/AIeKE4mllBAQ+aBxZ+xR3cMitipXjFK2reyQhGk3e+ljvpbWFFiNrZK0VufLc/vZz2yEcF7EHV6qrCi3LPU1fsvL7nZ1FbLHb5g5TIEyqkkAAkk4AAyST1AdZrh0739jJDIY5UKOuMq3EZAI+oiuRmpK8djsouLsxvVip6Q5Pfi20+iFedxXfS8zWpdhBDQAgD8snxa30kf3qcwHfL1AYnu2UKa3TMCbXwYltl8yygH9pP8A7UthXeMn4sPX0aXgh1yf37WyX10mNqKFAu1kqWeQAbQyM+SfrqmKgpuEHxf0O0JZVKRaOqXKHbXgCuRDP8253E/wNwPhuPdWbXwc6eq1Q3Trxn4MMaUDgdrFycWd0/OYaJycsY8AP27SkY39owabpYypTVt0Anh4Sdwf1o5MJ7q6knFxEA5GypRuioAVRuPUAKPRx0acFHKDqYZyle4+1Q5MvckjSyXG25jZE2E2dgsMFgSTlsZA3dfXVK+O6RZUi1PD5He4XaD1ftrJCsEaxjHSbiTjzmO8+vFK1Ks6rvJ3DRhGGxWGtnue0N1d2zhnvSYodngg/wCodT1gkBQw4Fj1VpUM9TLTmtI6v6ClTLC8o8f+ZMchX+WuPph9wUH9S7cfL6hMJ2WWZWcNDPS9hz8Lwl3jDjZLRlQwB44JBAyMjOOur055JKVrnJK6sBttySWC+U1w/c0ij7qLTb/UKr5IXWFggh0RqdZWxBit4ww4M2Wb0FiSPRS88RVn2pBY0oR2RO0EIQOsOt9pZg89KNvqjTpOf6Rw8TgUelh6lTsoHOrGG7Ka1x15uNIHm1Bjhz0YlyS5zu2yPKOeCjd4nfWvh8LCjq9XzEKtaVTTgbBV0UoJ2X0g46IOCtqpHE9RnI4DgPvc1xD/ANP/AK/B3ul/t8vyCMshZizEszEkknJJO8kntptK2iAGtdOHW0uXidZI2KOpyrKcEGqyipKz2OptO6Lk1O5UopQI7wiKThznCNvHzD47u8cKyK+AlHWnqvf8j9LEp6S0LHRgQCCCDvBHXWeNEJrVqtBfxhJtsbJyrI2ME9eN6n0g92KNRryou8QdSlGasyvbvkafJ5q6Ur1bcZBHiQxB8cCn4/qS4x9xZ4Tkzay5Gmz8NdDZ6xHHvP8AUzYHqNSX6krdWPuRYTmw61b1LtLLpRR5k+ckO0/oOML/AEgUjVxNSr2npyGIUYw2K25amt2uI2jkVpwpSZV34A3qWI3Bt7DHHGOytH9PzqDTWnAVxWW6tuCWg9W5rkGToxQL5c8p2UXwPym7h9VN1K8YabvkgEKblrwL/wBTY41sbdYnMkYjAVyuztDt2erPZWFXbdSTaszTp2yKxM0EuA/LJ8Wt9JH96nMB3y9QGJ7tlCvwNbpmhPyj7r90+bjhT1QofxpXCd0nzv8AMLX7dvIVl0NEXLdc11FH4iNDJ+IrstcRFck3/eh1aUm+bIXQtjz9xDDjIkkRD4FgD9WTRqk8kHLkgcFeSQUaW18vI724aCdhHzrBUIDJsqdkYDA4BC56OONKwwlOVOKktbBp15qbswo0Dyl3DW1zPPHCRAEVNkMu3I7YAySRuUEnA7KWqYKCnGMXuFhiJOLlLgNv2yv/ANmv/lP6Kv8Atq/9e35K/FvkOtceUu4t5RBFHCJBGhm2tptiRhtFVwRnAI3mqYfBQnHM27cC1XESi7JAUNL32lJ47eSdyJGwVGFRV4sSq4BCqCelnhTnR0sPFzS2AZ51ZKLYy1v0os9xiLdbwqIoB1bCbs+LHLZ7xV8PTcIdbd6srVnmlpstjOr+tt1ZKyW7qqu202UVt+MdY7BUq4enVd5IkKsoKyDXVfXm9dZbm5lX3NAOkBGgMkh8iNTjieJPUMdtJ1sLSTUILrP2XMYp1ptOUnoiBblQ0iSTzsYyeAjTA7hkZx40f4Gjy9wXxNTmb23KPpSR1RJFZ3IVVESZJPADdXHgqCV2vcixFVuyJjWnlAurcJbRzq1wm+4lCIQH+bjGzjC9bEZz2bxQaGEpz67WnBfVhKleUeqnrxA3SGuF9MMSXUxHWFIQHxCBQacjhqUdor5/MBKtN7shACTuBJJ6t5JP2kmjA9wwWJdFoGbDaQdcou4i2UjymHAzEHcOr7VLvEOy7H/1+A+lJf7fIEJJCxLMSzMckkkkk8SSeJptK2iAGtdOCqENoo2ZgqgszHCqoJJJ4AAbya42lqzoWrYw6NAe4Cz3vFLfOY4expyPKbrCD8iFc0q+kdI8+L8vuHsqer1fLl5kbHrjfLK0y3Uodjk7wV/8ZBQAeFEeGpOOXL/3nuU6ad73COx5XL1MCRIJO/ZZSfSGx9VLy/TqT2bQVYqa3JIcs0n/AGif+U/oof7av/Xt+S3xb5HG55Y5yPg7aFT2szt9Q2a6v02HGRHi3wQP3muWkr5hCsj9PcIoF2c+kdLHblsUeOGoUlma9WCdapPRewveu1sd92Rc3A4W0bdBD/vyDif4F9OQanSVKvY0XP7ImWNPtavl9yG05p6a6I51gEXyIkGzGg7EQbh47z30anRjT2/viwc6kpbl+8nvxbafRCsLFd9LzNOl2EENACAPyyfFrfSR/epzAd8vUBie7ZRVvHtOq9rAesgVuN2VzNSu7E9yhvnSV13OB7KKv4UDC9zELX7xm+lTsaLslH+rLPKf6SIgfUDXIa15vkkvqSWlOK8zPJ/0LiS4PC1t5ZvSEKqPHLVMVrBQ5tIlDtZuSBgUyBCjTo5iws7f5Uu1dSD+boRf2BqWpderKfLqr6h59WEY+py1GtFa556UfA2qGeTv2PIXxL43deDXcTJqGVbvQ5RXWu9lqQl9dtNI8rnLyMXbxY5Po30aMVFJLgDk3J3YR2A9yaPec7p73MUPasIPwr/1HCj10vL+Sqo8I6vz4BY9SnfiwVpoAO9E6OkuJkhiGXkOB3dpPcBknwqk5qEXJloxcnZEtrbpCPoWluc21tkBvnZD5ch7cnIHdw3GhUIPWpLd+y5BKsl2Y7IHiaYBBhEvvZAHP+fnToA8beJvlHslcbh1gZ7wU3/PK3+C939kH7pX/wAn7AfTgAyBncN5PACuEDCKNdFIHcK2kHGUQ4ItlI3M44c8RwU8PtUbeIdl2Pn+BjSkr/5fIEJZGZizEszElmYkkk8SSeJptKyshc1rpwVQg+0PoiW6kEcKbTcSeCqOtnbgqjtodSpGmryLxg5OyJ+bSsNgpjsWEtwRiW7xuXtW3HUP4+vq6sAVOVZ3qaLgvv8AYK5qnpDfn9gTYkkkkkk5JPEk9ZPbTYAxUOCqEFUIEOjNVyYxcXcgtbY8GcdOTuij4se/h176XnX1ywV38vNho0tM0tEdL7WgIhhsIzbRHc75zNL/ADyDgP4V3fZXI0LvNVd37L0I6tlaCt8waFMgRVCHpDk9+LbT6IV53Fd9LzNal2EENACAPyyfFrfSR/epzAd8vUBie7ZSmgo9q6t186aMeuRRWzVdoSfg/kZ9NXkhzrhLtX123+/IPUxH4VWgrUorwR2q+ux9rn0VsYvMs42I/ikLOftFUw+rnLxfsWq6ZV4GdFfBaLvJOBnligU9y/CvjxGBUn1q8VyTf0Ox0pyfPQhdD6PNxPFAvGV1XwBO8+gZPoo1SeSLlyBQjmkkP9ddICe9mZP3anm4wOASMbAx3HBPpoeGhlppPff+y9aWabHl3/htGRx8Jb1+dftEMZxGD3M+0wqkevWb4R09eJ19Wnbnr6ERq/olrq4jgXdtnpN5qDezHwXP1UarUVODkykIZpJDnWzS63NwTGMQRqIoF7I03Lu7Tvb01WhTcI67vV+Z2rPNLTbgQ1GBhap977PsvLxPTDbn7HkP1DqIpTvqn+sfd/gY7uHi/ZAlTYuFOr1mltEL+5UMM4tIj/qyD5bD5pDv7yPDKtWTqS6KHq+S+7D00orPL0B2+vHmkeWVizucsx6z+XVjqpiMVFWWwFtt3ZwA7K6QMrdE0WgkkAfSDrmOM7xbqRudx86RwXq66UbeIdl2Pn+BhWpK77XyBCeZnZndizMSWYnJJPEk9tNpJKyF27u7NK6cFUITWgdXmnDSyMILVP3k78P5UHF5D2D09QIatZQ6q1ly+/gFhTzavRDjTOsK82bWzQw2ueln95MfOlbs/hG4fUK06Lvnqay9l5HZ1NMsNEDtMARVCCqEJDQ2hZrp9iBC2N7NwVB2ux3Af/Rmh1KsaavJl4QlJ6E4LizsP3YS9uh/qMPgIz/trxkYH5R3dnZQMtStv1Y+78+QS8Ke2r9gd0npKW4kMk8jSOetj9QHADuG6mIQjBWirIFKTk7sa1cqKoQVQh6Q5Pfi20+iFedxXfS8zWpdhBDQAgD8snxa30kf3qcwHfL1AYnu2VBqVFtaQtB/vofZO1+Fa+IdqUvIQpK80MdKEyXMuOLzP/c5/Orw6sF4L6HJayZL8or/APMJ1Hkx7Ea9wSNF+0Gg4Rfwp+b9y9fts31g+DsLCDrdZLh//wAjYT+wVyl1qs5eSO1NIRj6i1K+CFzeH/poSIz/AL03wafUWNdxHWy0+b9lqco6XnyIjV/RZubmKAf6jAE9ijex9Cgmi1anRwcuRSEc0kh1rfpQXF1I6fulxHCOoRxjZXHccFv6qrQhkgk9935nass0tCRtf8Ho5pOE99mOPtW3U9Nu7bbo+GDQ3/JWtwjr6/guupC/F/IFaaABDqlo2Ml7u4H+GtsFh87IfIjXtycE93Hjml683pCG79lzDUortS2RE6X0lJczPNKcu5yewdgHcBgDwotOChFRXAHKTk7sktV9CpLtz3BKWkG+VhxY/JjTtdt3gD4UOtVcbRh2nt9y9OCestkNNYNMvdS84wCKoCxRr5McY8lV8BxPWfVVqVJU42Xr4lZzc3cjQOyilQyghXRaCWVVe/cZiiO8W4PB5B1yHqXqpNt4h5Y9ji+fl4DCSpK73+QI3M7SOzuxZ2OWYnJJPWabSSVkLttu7OddOCqECfR+gI4I1udIbSxtvit13SzePmRdrHf2dWVZVnN5KW/F8F92GVNRWaf9cyN0/p+S6K7QVIo90UKbkjHcOs9rHefqotKjGntvxfMrOo5eRFUUGKoQyikkAAkk4AG8k9gHWa4dCiHVuO2USaRcx5GUto8GZ/5uqNe87+PA0s68p6UtfHh+QypqOs/6GWmtZpJk5mNVt7YcIIuB75G4u3efVV6dBReZ6vm/pyKzqtqy0RB0cEKoQVQgqhBVCHpDk9+LbT6IV53Fd9LzNal2EENACAPyyfFrfSR/epzAd8vUBie7ZVPJyudJW3czH2Ynb8K1cX3Mv+4iVDvENNVIeev7YedOpPgG2j9Qq1d5aUvIrTWaa8zhpyQz3k7LvaWd9n+qQ7I+sCrU0o01fgl8jk9ZvzJLlBkHu14l8i3SOBO4RoAR7W1QsKv47vjd/wBl6769uWh00mOY0ZbRcHupGuH/AJF6EYPcd7eiuQ69aUuWn3Oy6tNLnqZ1ePuayubvg8n+Gg8XG1K3oQAA9pNSr16kafBav6Eh1YOXoiK1a0Qbq4jhB2VJzI3mxrvZvQPrIotap0cHIHThmlY6a06WFzcM6DZiUCOBepYk3IMdWR0j3k1yjTyQs9935naks0rrYZaL0fJcTJDEMvI2FH2k9wGSe4GrzmoRcnsisYuTsiY1t0hH0LO3Obe2yNr52U7nkPpyB2DxoNCD1qS3fsuQSrJdiOyI/V/Qz3cwiQhRgtI7eTGg8pm7h9ZolWqqcbv/APSkIObsh5rPphJNi3tgVtIMiMHjI3ypX7WbfjsHZvqtGm1ec+0/bwLVJp2jHZEDRwQYW9smjEWaZQ984zDC28QA8JJR855q9XHwTcnXeWPZ4vn4LwGElSV3v8gTuZ2kdndizscszHJJPWabSSVkAbbd2c66cOlvA0jKiKzOxwqqMknsArjaSuzqTbsgr9zwaM3yhJ74b1iztRQHqMmPLkHm8B6jSt5V+zpHnxflyQe0ae+svkDOkb+SeRpZnZ3bizfh1Adw3UxCEYK0VZAZScndjarlRVCEzoPVuW5BkysUC+XPKdlF7cH5Tdw+qg1K8YabvkgkKblrwJFtPQWYKaPUtJwa7lUbZ7eZQ7ox3nJx66H0U6mtXbkvrzL9JGHY/sGJpWdizsWZjksxJJPeTvNMpJKyAt33NK6cFUIKoQVQg80Xoua5fYgjeRuxRw/mPADvJqk6kYK8nYtGLk7JE62g7S1/ztxzkg/6e1IYg9kkp6K94G/sNA6WpU7tWXN/RBejhDtv0Rd2pkyPY27RxiJDGNlAxbZHUNo7z4msbEJqpJN3NCnbKrE1QS4Dcsh/5a30kf207gO+XqAxPdsqzk7OLzb+agnf1RMP/atPF93bm18xKguvflcxybYF4sm7EEMsvsxkfawqYzu7c2l7naHbvyOOoFsJb+32j0UbnXPdGC5z6QKtipZaUv6/srRV5ojQWu7nd+8uJv7pX/NqJpTh4JfIrrKXmSuvF0Jb544t6RbNvCo7I+gAPFtr10LDRy0ry46v1L1tZ2XkddeZFiaGyQgraR7LEdcz9KU+vA9BrmGTknUf+Xy4Ha2loLgbI3uPRxOcT3+4dq2ynee7nG3d6iud5V8I/P8ABOxT8X8gW2h2imgAWo3vfZ7XC8vE6PbFbnr7nk6usDsIpTvqn+sfd/gY7uHi/ZAxZWzSyJFEu07kKqjrJ/Dv6qak1FNvYAk27IJNYLyO0iNhbuGJObyVf9Rx/pqfm03+Jz35WpRdSXSzXkuXj5sNN5Fkj6grtDtpqwAMLWBNGIs8wVr1xmCFv9EHhLKPP81Tw8eCkm67yx7PF8/BDCSprM9+HgCdzdNI7PI5Z2OWZjkkntpqMVFWQBtt3Zz2h2iunCR0HoaW7k5uEA4GXYnCovWztwAodSpGmryLwg5OyJq401BZIYbBtqUjEt5wJ7VgHyE/i4n1GgqlKq81XbgvuFc1DSG/P7AoX7/rpqwAW0O0VDh3sbR5nEcSNI7cFUZP/wDO+qykoq8tEWSbdkEp0daWO+7Zbm5H/TRt0EP+9IOJ/gX05FLZ6lXsaLnx9EGyxp9rV8iG03rBNdEc642F8iJAFjQdiINw3bs8e+j06MafZ/viwU5yluRm0O0UQoLaHaKhBbQ7RUILaHaKhCT0LoK4uiRBGWA8p+CL/M56I3b+2hVKsKfaZeNOUtkS3uTR9r++l92yj/SgbZiB/im4t/RQs1ap2VlXN7/0Ey04b6sZ6U1tnlTmkKW8HVDANhf6iOkx7cnHdV4YeMXmer5vUrKrJqy0XgQO0O6jgj0jye/Ftp9EK87iu+l5mtS7CCKgBDSWJWGGUMOwgH7a6nbYhxFhF81H7C/lXcz5nLIQsIvm4/ZX8qmaXMlkIWEXzcfsL+VTNLmSyENHxfNR+wv5VM0uZLIQ0fF81H7C/lUzS5kshe98XzUfsL+VTNLmSyEbCL5uP2V/KpmlzJZC974vmo/YX8qmaXMlkI2ER4xx+yv5VMz5kshCwiHCOP2V/KpmlzJZC974vmo/YX8qmaXMlkL3vi+aj9hfyqZpcyWQjYRHjHH7K/lUzS5kshe98XzUfsL+VTNLmSyF73xfNR+wv5VM0uZLIyLCLhzce/j0V/KpmfMlkY974vmo/YX8qmaXMlkL3vi+aj9hfyqZpcyWQve+L5qP2F/KpmlzJZGVsYhwjjHgq/lXMz5ksjHvdF81H7C/lXc0uZLIXvfF81H7C/lUzS5kshe98XzUfsL+VTNLmSyF73xfNR+wv5VM0uZLIXvfF81H7C/lUzS5kshe98XzUfsL+VTNLmSyM+4YsY5tMdmyv5VzM+ZLIx73xfNR+wv5V3NLmSyF73xfNR+wv5VM0uZLIXvfF81H7C/lUzS5ksjuiBRgAADgBuAqp0yGHbUIQevOkZbewuJoR8IijZ3ZxlgC2P4VJb0UfDQjOqoy2B1ZOMG0A+itE2zwRXEml5xK+wXPujHSJGU2c7Q37u7jTk6k1JwVNW8gEYxcU3L3CrlH0tNa2YkgbZfnEXOA245B3N10rhKcalS0uQatJxjdC1Ue7eQtPJcBVGObnggjLE/KUxu24YO7PXUrdGlaKXo2/mkdhmvqyE1i1mvYNIS80OdtrdI5JogF2thhhipxncelx+rOD0qFKdJX0bukwU6k1N22RM6h6ZlvLaeQyE/DSLExVRhABsZAHHfk5oOJpRpTStwVy9KbnFshoJtItpB7L3cvQgEvOe549+WVcYzu8rjn0UZqiqSqZONtwd6mfJfhfYkuUPTNxbtaLbswM0hRgiI7HcMbIcgbXpFCwtOE1Jy4BKspJpLiSWqRuWDPcSynO4RzQxRsuPlfBswIOR19VDr5FpFeqbfzLQzcWBendb7mKa+HPyosDhYtm3R0yy5VZHIGzk4Az9dOU8PCUYaLXfX5IBOrJOWu3gGGkL+9XRglWNPdhRMqSoAZiAcZbBO/cM8d2/gVIwpOtZvqhpOahdbkRqhp2ZrsQXE1yHMZYRT20cZYjG9HRiCg6W446t/EUWvSioZopeabfzK05vNZv2D2kg4qhCtdLaw3Yv7qGOS45uIIVEFtHMRtLk7WSMDPDjWhCjT6KMmld83YVlUlna5eFyd1t0vPY2KMHWSZnWPnXUKo2yemyjcAAMeOKDQpxq1bWst7BKknCAxtNK3VtfW1tNcx3aXKseiio0ZVc56JOUPDf2Hsq7p050pTjHLb3KqUozUW73OeuGsU8N+IVllSH3Nzrc1AsrAhyCSCNyYG89W7trtCjGVLNbW9tXYlSo1O3hyuTXJ/pO4uLXnbjB2nbmnwql4/ksygkKc53d1BxUIQnlj6+ZejKUo3YS0uFNJh0T4GoiFL6BtVfRT3cl/cx3CByv8AiGwSvkjYJyc7h6a2KsrV8igmvISWtPM5a+Ycppuf3k91FsTi329rA3kcGxjHSGD6aSdKHxOThcPnl0WbjYdzaTufepJ4dl7l4YmG2VUFn2M8cDPSOB1nA66qqcOncZaRuyKUujUlvYh9U9Ozm7SC5muVdkZhFPbRptEdcboxyoG1xxwHhRa9KCp5oJeab90ytObzWk/Y5azadvF0k1tA02wIFk2YYYZGznB/eMo2fTxxu7O0aVN0c8rb21bXyuSU5dJlXIMdXxKIFM0jSO3SJZFRlyAdllUkArwNKVcubqoNC9tSv7XlDc3quZojZyTtCsYKbargBZT8rYLZO/q9FPywa6O1nmSvfh5CyrvNvpsGWu97dRW6mzUGVpFU+SWCYYsUViAz7h0ezJ6qTw8acpdfYPUckuqRmpGm5JZ5YZppy6IGEVxbpE4Gd7ZQkMu9ccOJouIpKMVKKVuadytObbab9iHvtP3zX15DE9wUhZNkQwQSbIZc9Mu6nGeGNo8ezeWNGkqUZO13zb+iZRzm5NLgWHYQsIlWR+dbGGfZA2t5+SNw8KQk1e6Vhhbag/ealxyYHOMq4UFUGzkqW2TuPVzj+Oe4UeOJa4f9/wAgbpJhQygggjIPEGlgoO/8CaP29v3JFnwOz7Odn6qY+KrWtmYPoYciU0poeG4jEU0YeMEELvAyOHAjhQoVJQeaL1LSipKzG2jNV7W3k5yGEI+CMhnO44yN5I6hVp16k1aTOKnFO6Q8j0XEszzhAJXUK7ZO9RwGM43eFVc5OOXgWyq9zXROiIbZSkCBFZixAJxk8TvPcKk6kpu8mcjFR2MpomETtcBBzzLsF8nJXccYzjGQOqp0ksuS+hMqvm4nLTGgre62fdEYk2CSuSwwTx4Edldp1Z0+y7ElCMtzXRGr1vbMzQRBCwAbBY5AyRxJ7TUnWnNWkzkYRjsYk1dtmE4aIEXBBmBLdMg5Gd/V3VFWmrWe2x3JHXxO0+hoHgFu8YeEAAI2WGBw4nO7q7MCuKpJSzJ6kyq1hvonVm1tnLwwqjkY2ssTjsBYkgdwq061SatJnIwjHVIl6EXFUIMrfRUSTSTqmJZQA7ZbpY4ZGcbqu6knFRb0RVRSdzveWiSo0ciK6MMMrAEHxFVjJxd0daT0ZG6G1XtLVi8ECRsRgsMk47ASSQO4USpXqVFaTuVjTjHZDt9FQmbnyg53Y5vbyfIJzs4zjGd/Cq9JLLlvpudyq9xaI0TDbR83AmwmchQWIBPHGScVJ1JTd5PUkYqKsh7VCxhlyCD11CA3HqDo5SCLSLI4Z2iPUTg0w8XWf+QLoYcicvbGOWJopFBjYYK7wCOzd1UGMnF5luEaTVmcZdDwNALdo1aEBVEbZIwuNkb+zAx4CuqpNSzp6nMqtbgNtFasWls/OQwqr4xtZYkDsBYnA8KtOvUmrSZyNOMXdIxpPVW0uJOdmhDyEAbRLg4HAbjwqQr1ILLF6ElTjJ3aHVjoaGGJoY02Y2zlQW+UMHfnIz41WVSUpZnudUUlZHKXV62a3FsYUMAAATfjAORvzniO2uqtNTzp6kyK1jrpLQ0FxGsc0ayIpBUNk4IGAQc52sE7+O81yFSUHeLsRxTVmc9D6v29rtGCJUL42jvJOOALEk47q7OrOfaZIwjHYa3mp1lLI0skCs7nLNtPknhvw3ZVo4ipFWT0KulFu7RK2NmkMaxxrsoowo3nA9O+hyk5O7LpJKyHFVOkHrtptrOyluEUMyBQoPDLMFBPcC2cdeKNh6Sq1FFg6s8kWwc0bonSjpFcHSijnNhmQQx7IViMhW4E4O7o7zjxpidSgm4qn7sGo1HrmJbWTWGdLmKztI4nnkjMhaYsEVASMkLvJJB4d3oFSowcHUm9FpoWnUalljuY1e1kmla6guI40ubUAsYyWjYOpZSM7x4E9Y9Eq0YxUZRfVf8AZ2E27p7oEI+VOcWkjyxRJOVWS36L83Km2FceXnaHSPHq9bbwEHUSi3bZ817APiJZdd+AY63aTvbeHn7cWzRxxF5ed5zOR5gU9meJ7N9KUIUpyyyvdvS1vcNUlNK8bC0HpS9a0kuLhbYZhEkIi5zzGY84GP8ALwPbvqVIUlNQhfezvb2JCU3FuVvAF9D8otxI1tn3JIZpFVoYhMJUBOCxySuBjJpmpg4RUt1bi7WYKNeTttr5hFpbWG6e8ezsY4C8SK8r3BfZG1vAUJvJwRvpeFGmqaqVG7PawWU5OWWHuc7PW+SSxu5jGiXFoZFdCSyF4xncQQdk+PrrssPFVYxvdSt7nFVbg3xQQ6uXzT2sEzhQ0sSOwUEAFlBwMknG/toFWKhNxXBhYNuKbJGhlgDudeZFvSoSP3Es4t3m37QlK5O/axshiATjqNOrCxdO9+ta9vAXdZqfhsSev+n57OOE2yRySSzLEFcMcllYjGGG/IA9NDwtKFSTzuySuWrTlFLKMdW9eDeXcUKBAhgZ5VKsHSVW2SvlYxvzw/8Ai9XC9HTcnz05NHIVs0rI4S6zaQe4vo7dLQpZkZEnOhmVgzbiGI2sKeOBwqyoUVCDk31vIr0lRyklbQKtWNMC7tYrgLs84uSvHBBKkZ6xkHfStan0c3DkGhLNFMF+U/S80DWYimkhWWRlkMahzs9HgpBywycAcaZwdOM1LMr2BV5ONrM11F0ndyXUqNJPPaiMESzwc0RJkdEbhkYz/wDHX3EwpqCaSUvB3JTlJya3REz8o9yvPHNkWimaNYdmYSSBX2crhiuT+FFWDg7b6q99LIo68lfYItddaprUWhjWNfdBIfnVkbY3KeCEHdkgjBpfD0I1M1+HK31CVako2txHurOkbq4jkkZrZlIIiKRzr0xnO2shB2fJ4Y66pWhTg0lfx1X0LU5Skrv6kDonXuedbWJUiF1LO8c6FXxGkeSxA287WyV4nBOaPPCwg5Nt5UrrxuDjWk7LjfUca264T216LaPmFQwiTakjmc52mGMRnPVxxXKGHhOlnd97br6kqVZRnlXLxJWTS9zHo6W6cwNIsZkj2FkCFNkMNpWYMCd/X2eFC6ODrKCvbbgEzSyOTBe25SJiII3jjjuXnjV0ZX2TDLvV4+n2EcSeNMvBQ1ad42f9rmB6eWie9yZ181gvrIGaNbVrfKqNvnOc2m47gQuzn00HDUaVXqu9/SxetOcNVaw80npS8trCeecW3Px71EYkMZXo8ckNne3X2VSFOlOqoxvZ/wBlnKcYNu1zXTGs8sVvaGONJLm72FQElUDMoYk7ydkZ4Zz31KdCMpSu7KJ2U2kubMaE1guRee4r2OEStFzsbwFihUHBBDdIHj6q7Uow6PpKbdr21OQnLNlluD6co0yTXKTxxpEkk0MMoV9kyxHcsnT61K8McfUd4OLjFxeuja8HyB9PJNqW3AN9VtIvcWkE8gUPIgYhQQBnqGST9dJ1oKFRxXAPTk5RTZK0IucL60SaNo5FDo4wyngQa7GTi7rc40mrMEE5MbMEdO52AcrHzzbIOc5GOkDnrzmm/jqnhfnYCsPFE3p/VeG6MbuZY5YshJYpGR1B4jaHH09/aaDSryp3S1T4MJKmpamdCasQ2qSLHtlpv3krsXkY4IyWPZk7uG89tSpXlNpvhsiRpqOwxudRLWSzjs35wxxElGyu2uSSQG2eBzjhV1i6iqOot2VdGLjlJrSmi1nt3t3Ztl02GIwGx19WMnwoMJuMlJF3G6sKLRarbC2BbYEfN53bWzs7PZjOO6o5tzz+pFHq5SIg1LgT3LsPMrWgYRuGXJVjkq/Rwy8RjHWaK8TJ5rpdYoqSVrcDrpvVGG4lE23PDMF2TJBI0bFexiOIrlPEShHLZNeKudlTUnfib2+qlvHaSWkYZY5Q22wOXYtuYljnpEbvsrjxE3NTe6J0cVHKhronUtLd42S6vSsXkxvOxjwBgApjGyBwHVgVeeJc004rXw1/skaeXiwldcgjJGRxHEd4zSwQE/2cWHMmIxbTHOZjgy72LZ28cd+OHCmvjaubNf04AeghlsS2kdXkmW2WR5D7mkSRGyuWeMYBfo7+vOMcaFCs4uTS30LuF0r8DSLViBb03q7SysuywGzstniSMZ2tw356q668nT6N7E6NZsxHXmoUEks0pmukM5zKscuwrY3AMAu9cEjB7TRI4uUYpWWm2hR0U23d6hHo2xjgiSKJdmNBsqOweJ3k99Lzm5ycnuFSSVkMdNavR3MlvJIzg277aBSoG1kHpZByOiKvTrOCaXHQrKCk03wJehFwXk1FtzE0e3NvuDcBwyh1kPEqQu4d1MrFTTv4W9ATopq3qPNPaspdGEySzK0BJRo2VTtEAZJ2eO7qxxqlKu6d7JanZ01K13sd9DaF5hmb3RczbQAxNJthcEno7hgnO/wFcqVc6tZLyOxhl4jXRmqNvBdy3abXOy7W0CRsjaIY7IxkEkdvWatPETnTVN7I5GlFScka6W1TjnuPdPPXEUoQRgxOF6OSceSTxNSGIcYZLJrfU5KknLNc7/8ADqm2ltnmnkWXIZ5HDPhgAQCVwBgdnWa50zzqaSVi2Tq2uN7/AFNt5fcxbbDWuzzbjZDEJjZDnZ3jIzjxrscTOOa3ErKlF2vwHusugY72HmZS4XaDdAgHI4cQd1VpVXSlmiWnBTVmdtN6LW5geCQsEkGGK4BxkHdkEdXZVac3CSkuB2UcysNNJasQT28cEu2RFs824bZdSowGDLjfjuxV4V5Qm5LicdNNWZz0FqpDbSNMGmlmZdkyzyGR9njgE8BwrtTESmsuiXJKxI01F34nManW/M3MDbbJcytM+1skiR8ZZDs7iMDHZU+JnmjLkrHOjVmnxJbQ+jlt4Y4ELFY12VLYzgcM4AodSbnJyfEtGOVWHlULH//Z"/>
          <p:cNvSpPr>
            <a:spLocks noChangeAspect="1" noChangeArrowheads="1"/>
          </p:cNvSpPr>
          <p:nvPr/>
        </p:nvSpPr>
        <p:spPr bwMode="auto">
          <a:xfrm>
            <a:off x="1375049" y="1073944"/>
            <a:ext cx="304329" cy="30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pic>
        <p:nvPicPr>
          <p:cNvPr id="2066" name="Picture 36" descr="http://www.biomarkerbliki.org/files/user_15/cdc_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4426" y="4184342"/>
            <a:ext cx="1569894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9"/>
          <a:stretch/>
        </p:blipFill>
        <p:spPr bwMode="auto">
          <a:xfrm>
            <a:off x="393964" y="1479101"/>
            <a:ext cx="7690146" cy="501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3" name="CustomShape 2"/>
          <p:cNvSpPr/>
          <p:nvPr/>
        </p:nvSpPr>
        <p:spPr>
          <a:xfrm>
            <a:off x="3184581" y="1762799"/>
            <a:ext cx="1052171" cy="900795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375" name="CustomShape 4"/>
          <p:cNvSpPr/>
          <p:nvPr/>
        </p:nvSpPr>
        <p:spPr>
          <a:xfrm>
            <a:off x="7234217" y="2453840"/>
            <a:ext cx="3452302" cy="2217866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endParaRPr lang="pt-PT" dirty="0"/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00066"/>
                </a:solidFill>
                <a:latin typeface="Arial"/>
              </a:rPr>
              <a:t>Clique </a:t>
            </a:r>
            <a:r>
              <a:rPr lang="en-GB" sz="2000" dirty="0" err="1">
                <a:solidFill>
                  <a:srgbClr val="000066"/>
                </a:solidFill>
                <a:latin typeface="Arial"/>
              </a:rPr>
              <a:t>em</a:t>
            </a:r>
            <a:r>
              <a:rPr lang="en-GB" sz="2000" dirty="0">
                <a:solidFill>
                  <a:srgbClr val="000066"/>
                </a:solidFill>
                <a:latin typeface="Arial"/>
              </a:rPr>
              <a:t> "VER RESULTADOS" </a:t>
            </a:r>
            <a:endParaRPr lang="pt-PT" dirty="0"/>
          </a:p>
          <a:p>
            <a:pPr>
              <a:lnSpc>
                <a:spcPct val="100000"/>
              </a:lnSpc>
            </a:pPr>
            <a:endParaRPr lang="pt-PT" dirty="0"/>
          </a:p>
          <a:p>
            <a:pPr>
              <a:lnSpc>
                <a:spcPct val="100000"/>
              </a:lnSpc>
            </a:pPr>
            <a:endParaRPr lang="pt-PT" dirty="0"/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00066"/>
                </a:solidFill>
                <a:latin typeface="Arial"/>
              </a:rPr>
              <a:t>Para </a:t>
            </a:r>
            <a:r>
              <a:rPr lang="en-GB" sz="2000" dirty="0" err="1">
                <a:solidFill>
                  <a:srgbClr val="000066"/>
                </a:solidFill>
                <a:latin typeface="Arial"/>
              </a:rPr>
              <a:t>visualizar</a:t>
            </a:r>
            <a:r>
              <a:rPr lang="en-GB" sz="2000" dirty="0">
                <a:solidFill>
                  <a:srgbClr val="000066"/>
                </a:solidFill>
                <a:latin typeface="Arial"/>
              </a:rPr>
              <a:t> um </a:t>
            </a:r>
            <a:r>
              <a:rPr lang="en-GB" sz="2000" dirty="0" smtClean="0">
                <a:solidFill>
                  <a:srgbClr val="000066"/>
                </a:solidFill>
                <a:latin typeface="Arial"/>
              </a:rPr>
              <a:t/>
            </a:r>
            <a:br>
              <a:rPr lang="en-GB" sz="2000" dirty="0" smtClean="0">
                <a:solidFill>
                  <a:srgbClr val="000066"/>
                </a:solidFill>
                <a:latin typeface="Arial"/>
              </a:rPr>
            </a:br>
            <a:r>
              <a:rPr lang="en-GB" sz="2000" dirty="0" err="1" smtClean="0">
                <a:solidFill>
                  <a:srgbClr val="000066"/>
                </a:solidFill>
                <a:latin typeface="Arial"/>
              </a:rPr>
              <a:t>resultado</a:t>
            </a:r>
            <a:r>
              <a:rPr lang="en-GB" sz="2000" dirty="0" smtClean="0">
                <a:solidFill>
                  <a:srgbClr val="000066"/>
                </a:solidFill>
                <a:latin typeface="Arial"/>
              </a:rPr>
              <a:t> </a:t>
            </a:r>
            <a:r>
              <a:rPr lang="en-GB" sz="2000" dirty="0" err="1">
                <a:solidFill>
                  <a:srgbClr val="000066"/>
                </a:solidFill>
                <a:latin typeface="Arial"/>
              </a:rPr>
              <a:t>em</a:t>
            </a:r>
            <a:r>
              <a:rPr lang="en-GB" sz="2000" dirty="0">
                <a:solidFill>
                  <a:srgbClr val="000066"/>
                </a:solidFill>
                <a:latin typeface="Arial"/>
              </a:rPr>
              <a:t> particular, clique </a:t>
            </a:r>
            <a:r>
              <a:rPr lang="en-GB" sz="2000" dirty="0" err="1">
                <a:solidFill>
                  <a:srgbClr val="000066"/>
                </a:solidFill>
                <a:latin typeface="Arial"/>
              </a:rPr>
              <a:t>em</a:t>
            </a:r>
            <a:r>
              <a:rPr lang="en-GB" sz="2000" dirty="0">
                <a:solidFill>
                  <a:srgbClr val="000066"/>
                </a:solidFill>
                <a:latin typeface="Arial"/>
              </a:rPr>
              <a:t> "</a:t>
            </a:r>
            <a:r>
              <a:rPr lang="en-GB" sz="2000" b="1" dirty="0">
                <a:solidFill>
                  <a:srgbClr val="000066"/>
                </a:solidFill>
                <a:latin typeface="Arial"/>
              </a:rPr>
              <a:t>VER TESTE</a:t>
            </a:r>
            <a:r>
              <a:rPr lang="en-GB" sz="2000" dirty="0">
                <a:solidFill>
                  <a:srgbClr val="000066"/>
                </a:solidFill>
                <a:latin typeface="Arial"/>
              </a:rPr>
              <a:t>"</a:t>
            </a:r>
            <a:r>
              <a:rPr lang="en-GB" sz="2000" b="1" dirty="0">
                <a:solidFill>
                  <a:srgbClr val="000066"/>
                </a:solidFill>
                <a:latin typeface="Arial"/>
              </a:rPr>
              <a:t> </a:t>
            </a:r>
            <a:endParaRPr lang="pt-PT" dirty="0"/>
          </a:p>
        </p:txBody>
      </p:sp>
      <p:sp>
        <p:nvSpPr>
          <p:cNvPr id="376" name="CustomShape 5"/>
          <p:cNvSpPr/>
          <p:nvPr/>
        </p:nvSpPr>
        <p:spPr>
          <a:xfrm>
            <a:off x="2965799" y="5944240"/>
            <a:ext cx="744148" cy="549887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377" name="CustomShape 6"/>
          <p:cNvSpPr/>
          <p:nvPr/>
        </p:nvSpPr>
        <p:spPr>
          <a:xfrm flipH="1" flipV="1">
            <a:off x="4256904" y="2180153"/>
            <a:ext cx="2970836" cy="737732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378" name="CustomShape 7"/>
          <p:cNvSpPr/>
          <p:nvPr/>
        </p:nvSpPr>
        <p:spPr>
          <a:xfrm flipH="1">
            <a:off x="3853883" y="4700594"/>
            <a:ext cx="3347824" cy="1412455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Visualizar os resultados do teste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013135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ustomShape 3"/>
          <p:cNvSpPr/>
          <p:nvPr/>
        </p:nvSpPr>
        <p:spPr>
          <a:xfrm>
            <a:off x="7720582" y="1628760"/>
            <a:ext cx="2631073" cy="1001003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00066"/>
                </a:solidFill>
                <a:latin typeface="Arial"/>
              </a:rPr>
              <a:t>"</a:t>
            </a:r>
            <a:r>
              <a:rPr lang="en-GB" sz="2000" b="1" dirty="0">
                <a:solidFill>
                  <a:srgbClr val="000066"/>
                </a:solidFill>
                <a:latin typeface="Arial"/>
              </a:rPr>
              <a:t>VER TESTE</a:t>
            </a:r>
            <a:r>
              <a:rPr lang="en-GB" sz="2000" dirty="0">
                <a:solidFill>
                  <a:srgbClr val="000066"/>
                </a:solidFill>
                <a:latin typeface="Arial"/>
              </a:rPr>
              <a:t>":</a:t>
            </a:r>
            <a:r>
              <a:rPr lang="en-GB" sz="2000" b="1" dirty="0">
                <a:solidFill>
                  <a:srgbClr val="000066"/>
                </a:solidFill>
                <a:latin typeface="Arial"/>
              </a:rPr>
              <a:t> </a:t>
            </a:r>
            <a:r>
              <a:rPr lang="en-GB" sz="2000" b="1" dirty="0" smtClean="0">
                <a:solidFill>
                  <a:srgbClr val="000066"/>
                </a:solidFill>
                <a:latin typeface="Arial"/>
              </a:rPr>
              <a:t/>
            </a:r>
            <a:br>
              <a:rPr lang="en-GB" sz="2000" b="1" dirty="0" smtClean="0">
                <a:solidFill>
                  <a:srgbClr val="000066"/>
                </a:solidFill>
                <a:latin typeface="Arial"/>
              </a:rPr>
            </a:br>
            <a:r>
              <a:rPr lang="en-GB" sz="2000" dirty="0" smtClean="0">
                <a:solidFill>
                  <a:srgbClr val="000066"/>
                </a:solidFill>
                <a:latin typeface="Arial"/>
              </a:rPr>
              <a:t>clique </a:t>
            </a:r>
            <a:r>
              <a:rPr lang="en-GB" sz="2000" dirty="0">
                <a:solidFill>
                  <a:srgbClr val="000066"/>
                </a:solidFill>
                <a:latin typeface="Arial"/>
              </a:rPr>
              <a:t>duas vezes no teste que pretende visualizar </a:t>
            </a:r>
            <a:endParaRPr lang="pt-PT" dirty="0"/>
          </a:p>
        </p:txBody>
      </p:sp>
      <p:pic>
        <p:nvPicPr>
          <p:cNvPr id="382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1777" y="1723291"/>
            <a:ext cx="7024790" cy="4617830"/>
          </a:xfrm>
          <a:prstGeom prst="rect">
            <a:avLst/>
          </a:prstGeom>
          <a:ln>
            <a:noFill/>
          </a:ln>
        </p:spPr>
      </p:pic>
      <p:sp>
        <p:nvSpPr>
          <p:cNvPr id="383" name="CustomShape 4"/>
          <p:cNvSpPr/>
          <p:nvPr/>
        </p:nvSpPr>
        <p:spPr>
          <a:xfrm flipH="1">
            <a:off x="6599100" y="2914644"/>
            <a:ext cx="1459863" cy="142240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3659" y="302102"/>
            <a:ext cx="10001319" cy="1014325"/>
          </a:xfrm>
        </p:spPr>
        <p:txBody>
          <a:bodyPr>
            <a:normAutofit fontScale="90000"/>
          </a:bodyPr>
          <a:lstStyle/>
          <a:p>
            <a:r>
              <a:rPr dirty="0" smtClean="0"/>
              <a:t>Visualizar os resultados do teste (cont.)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6146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9"/>
          <a:stretch/>
        </p:blipFill>
        <p:spPr bwMode="auto">
          <a:xfrm>
            <a:off x="393964" y="1479102"/>
            <a:ext cx="7690146" cy="501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6" name="CustomShape 2"/>
          <p:cNvSpPr/>
          <p:nvPr/>
        </p:nvSpPr>
        <p:spPr>
          <a:xfrm>
            <a:off x="3184581" y="1762799"/>
            <a:ext cx="1052171" cy="900795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388" name="CustomShape 4"/>
          <p:cNvSpPr/>
          <p:nvPr/>
        </p:nvSpPr>
        <p:spPr>
          <a:xfrm>
            <a:off x="7234217" y="2453840"/>
            <a:ext cx="3452302" cy="2217866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en-GB" sz="2000" dirty="0" err="1">
                <a:solidFill>
                  <a:srgbClr val="000066"/>
                </a:solidFill>
                <a:latin typeface="Arial"/>
              </a:rPr>
              <a:t>Informações</a:t>
            </a:r>
            <a:r>
              <a:rPr lang="en-GB" sz="2000" dirty="0">
                <a:solidFill>
                  <a:srgbClr val="000066"/>
                </a:solidFill>
                <a:latin typeface="Arial"/>
              </a:rPr>
              <a:t> </a:t>
            </a:r>
            <a:r>
              <a:rPr lang="en-GB" sz="2000" dirty="0" err="1">
                <a:solidFill>
                  <a:srgbClr val="000066"/>
                </a:solidFill>
                <a:latin typeface="Arial"/>
              </a:rPr>
              <a:t>sobre</a:t>
            </a:r>
            <a:r>
              <a:rPr lang="en-GB" sz="2000" dirty="0">
                <a:solidFill>
                  <a:srgbClr val="000066"/>
                </a:solidFill>
                <a:latin typeface="Arial"/>
              </a:rPr>
              <a:t> o </a:t>
            </a:r>
            <a:r>
              <a:rPr lang="en-GB" sz="2000" dirty="0" err="1">
                <a:solidFill>
                  <a:srgbClr val="000066"/>
                </a:solidFill>
                <a:latin typeface="Arial"/>
              </a:rPr>
              <a:t>teste</a:t>
            </a:r>
            <a:r>
              <a:rPr lang="en-GB" sz="2000" dirty="0">
                <a:solidFill>
                  <a:srgbClr val="000066"/>
                </a:solidFill>
                <a:latin typeface="Arial"/>
              </a:rPr>
              <a:t> </a:t>
            </a:r>
            <a:endParaRPr lang="pt-PT" dirty="0"/>
          </a:p>
          <a:p>
            <a:pPr>
              <a:lnSpc>
                <a:spcPct val="100000"/>
              </a:lnSpc>
            </a:pPr>
            <a:endParaRPr lang="pt-PT" dirty="0"/>
          </a:p>
          <a:p>
            <a:pPr>
              <a:lnSpc>
                <a:spcPct val="100000"/>
              </a:lnSpc>
            </a:pPr>
            <a:r>
              <a:rPr lang="en-GB" sz="2000" dirty="0" err="1">
                <a:solidFill>
                  <a:srgbClr val="000066"/>
                </a:solidFill>
                <a:latin typeface="Arial"/>
              </a:rPr>
              <a:t>Interpretação</a:t>
            </a:r>
            <a:r>
              <a:rPr lang="en-GB" sz="2000" dirty="0">
                <a:solidFill>
                  <a:srgbClr val="000066"/>
                </a:solidFill>
                <a:latin typeface="Arial"/>
              </a:rPr>
              <a:t> dos </a:t>
            </a:r>
            <a:r>
              <a:rPr lang="en-GB" sz="2000" dirty="0" err="1">
                <a:solidFill>
                  <a:srgbClr val="000066"/>
                </a:solidFill>
                <a:latin typeface="Arial"/>
              </a:rPr>
              <a:t>resultados</a:t>
            </a:r>
            <a:endParaRPr lang="pt-PT" dirty="0"/>
          </a:p>
          <a:p>
            <a:pPr>
              <a:lnSpc>
                <a:spcPct val="100000"/>
              </a:lnSpc>
            </a:pPr>
            <a:endParaRPr lang="pt-PT" dirty="0"/>
          </a:p>
          <a:p>
            <a:pPr>
              <a:lnSpc>
                <a:spcPct val="100000"/>
              </a:lnSpc>
            </a:pPr>
            <a:endParaRPr lang="pt-PT" dirty="0"/>
          </a:p>
          <a:p>
            <a:pPr>
              <a:lnSpc>
                <a:spcPct val="100000"/>
              </a:lnSpc>
            </a:pPr>
            <a:r>
              <a:rPr lang="en-GB" sz="2000" dirty="0" err="1" smtClean="0">
                <a:solidFill>
                  <a:srgbClr val="000066"/>
                </a:solidFill>
                <a:latin typeface="Arial"/>
              </a:rPr>
              <a:t>Curvas</a:t>
            </a:r>
            <a:r>
              <a:rPr lang="en-GB" sz="2000" dirty="0" smtClean="0">
                <a:solidFill>
                  <a:srgbClr val="000066"/>
                </a:solidFill>
                <a:latin typeface="Arial"/>
              </a:rPr>
              <a:t> </a:t>
            </a:r>
            <a:r>
              <a:rPr lang="en-GB" sz="2000" dirty="0">
                <a:solidFill>
                  <a:srgbClr val="000066"/>
                </a:solidFill>
                <a:latin typeface="Arial"/>
              </a:rPr>
              <a:t>de PCR </a:t>
            </a:r>
            <a:r>
              <a:rPr lang="en-GB" sz="2000" dirty="0" err="1">
                <a:solidFill>
                  <a:srgbClr val="000066"/>
                </a:solidFill>
                <a:latin typeface="Arial"/>
              </a:rPr>
              <a:t>em</a:t>
            </a:r>
            <a:r>
              <a:rPr lang="en-GB" sz="2000" dirty="0">
                <a:solidFill>
                  <a:srgbClr val="000066"/>
                </a:solidFill>
                <a:latin typeface="Arial"/>
              </a:rPr>
              <a:t> tempo real</a:t>
            </a:r>
            <a:endParaRPr lang="pt-PT" dirty="0"/>
          </a:p>
        </p:txBody>
      </p:sp>
      <p:sp>
        <p:nvSpPr>
          <p:cNvPr id="389" name="CustomShape 5"/>
          <p:cNvSpPr/>
          <p:nvPr/>
        </p:nvSpPr>
        <p:spPr>
          <a:xfrm>
            <a:off x="2965799" y="5944240"/>
            <a:ext cx="744148" cy="549887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390" name="CustomShape 6"/>
          <p:cNvSpPr/>
          <p:nvPr/>
        </p:nvSpPr>
        <p:spPr>
          <a:xfrm flipH="1">
            <a:off x="2043530" y="2665749"/>
            <a:ext cx="5064024" cy="59622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391" name="CustomShape 7"/>
          <p:cNvSpPr/>
          <p:nvPr/>
        </p:nvSpPr>
        <p:spPr>
          <a:xfrm flipH="1" flipV="1">
            <a:off x="4866472" y="3087413"/>
            <a:ext cx="2361268" cy="136484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392" name="CustomShape 8"/>
          <p:cNvSpPr/>
          <p:nvPr/>
        </p:nvSpPr>
        <p:spPr>
          <a:xfrm>
            <a:off x="412016" y="2554407"/>
            <a:ext cx="1649505" cy="3389833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393" name="CustomShape 9"/>
          <p:cNvSpPr/>
          <p:nvPr/>
        </p:nvSpPr>
        <p:spPr>
          <a:xfrm>
            <a:off x="2996025" y="2891307"/>
            <a:ext cx="1872246" cy="334745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394" name="CustomShape 10"/>
          <p:cNvSpPr/>
          <p:nvPr/>
        </p:nvSpPr>
        <p:spPr>
          <a:xfrm flipH="1">
            <a:off x="6767145" y="4695770"/>
            <a:ext cx="1783006" cy="359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395" name="CustomShape 11"/>
          <p:cNvSpPr/>
          <p:nvPr/>
        </p:nvSpPr>
        <p:spPr>
          <a:xfrm>
            <a:off x="3148597" y="4394068"/>
            <a:ext cx="3647335" cy="1661873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/>
              <a:t>Visualizar os resultados do teste (cont. — 2)</a:t>
            </a:r>
            <a:endParaRPr lang="pt-PT" sz="3800" dirty="0"/>
          </a:p>
        </p:txBody>
      </p:sp>
    </p:spTree>
    <p:extLst>
      <p:ext uri="{BB962C8B-B14F-4D97-AF65-F5344CB8AC3E}">
        <p14:creationId xmlns:p14="http://schemas.microsoft.com/office/powerpoint/2010/main" val="266970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3"/>
          <p:cNvGrpSpPr/>
          <p:nvPr/>
        </p:nvGrpSpPr>
        <p:grpSpPr>
          <a:xfrm>
            <a:off x="512928" y="1467644"/>
            <a:ext cx="9583919" cy="4680520"/>
            <a:chOff x="217343" y="1395636"/>
            <a:chExt cx="10105520" cy="493525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577" y="1395636"/>
              <a:ext cx="6941286" cy="4935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9" name="CustomShape 3"/>
            <p:cNvSpPr/>
            <p:nvPr/>
          </p:nvSpPr>
          <p:spPr>
            <a:xfrm>
              <a:off x="217343" y="1568100"/>
              <a:ext cx="3169828" cy="1183101"/>
            </a:xfrm>
            <a:prstGeom prst="rect">
              <a:avLst/>
            </a:prstGeom>
            <a:noFill/>
            <a:ln>
              <a:noFill/>
            </a:ln>
          </p:spPr>
          <p:txBody>
            <a:bodyPr lIns="89883" tIns="44942" rIns="89883" bIns="44942"/>
            <a:lstStyle/>
            <a:p>
              <a:pPr>
                <a:lnSpc>
                  <a:spcPct val="100000"/>
                </a:lnSpc>
              </a:pPr>
              <a:r>
                <a:rPr lang="en-GB" b="1">
                  <a:solidFill>
                    <a:srgbClr val="000066"/>
                  </a:solidFill>
                  <a:latin typeface="Arial"/>
                </a:rPr>
                <a:t>Se necessário, pode editar as informações e notas associadas ao teste após o final do teste ou enquanto está a ser executado </a:t>
              </a:r>
              <a:endParaRPr lang="pt-PT"/>
            </a:p>
          </p:txBody>
        </p:sp>
        <p:sp>
          <p:nvSpPr>
            <p:cNvPr id="400" name="CustomShape 4"/>
            <p:cNvSpPr/>
            <p:nvPr/>
          </p:nvSpPr>
          <p:spPr>
            <a:xfrm>
              <a:off x="232456" y="3490876"/>
              <a:ext cx="2892032" cy="635728"/>
            </a:xfrm>
            <a:prstGeom prst="rect">
              <a:avLst/>
            </a:prstGeom>
            <a:noFill/>
            <a:ln>
              <a:noFill/>
            </a:ln>
          </p:spPr>
          <p:txBody>
            <a:bodyPr lIns="89883" tIns="44942" rIns="89883" bIns="44942"/>
            <a:lstStyle/>
            <a:p>
              <a:pPr>
                <a:lnSpc>
                  <a:spcPct val="100000"/>
                </a:lnSpc>
              </a:pPr>
              <a:r>
                <a:rPr lang="en-GB" b="1" dirty="0" smtClean="0">
                  <a:solidFill>
                    <a:srgbClr val="000066"/>
                  </a:solidFill>
                  <a:latin typeface="Arial"/>
                </a:rPr>
                <a:t>1. </a:t>
              </a:r>
              <a:r>
                <a:rPr lang="en-GB" dirty="0" smtClean="0">
                  <a:solidFill>
                    <a:srgbClr val="000066"/>
                  </a:solidFill>
                  <a:latin typeface="Arial"/>
                </a:rPr>
                <a:t>Todos os campos em branco nesta secção são editáveis </a:t>
              </a:r>
              <a:endParaRPr lang="pt-PT" dirty="0"/>
            </a:p>
          </p:txBody>
        </p:sp>
        <p:sp>
          <p:nvSpPr>
            <p:cNvPr id="401" name="CustomShape 5"/>
            <p:cNvSpPr/>
            <p:nvPr/>
          </p:nvSpPr>
          <p:spPr>
            <a:xfrm>
              <a:off x="343467" y="5188975"/>
              <a:ext cx="2670010" cy="646577"/>
            </a:xfrm>
            <a:prstGeom prst="rect">
              <a:avLst/>
            </a:prstGeom>
            <a:noFill/>
            <a:ln>
              <a:noFill/>
            </a:ln>
          </p:spPr>
          <p:txBody>
            <a:bodyPr lIns="89883" tIns="44942" rIns="89883" bIns="44942"/>
            <a:lstStyle/>
            <a:p>
              <a:pPr>
                <a:lnSpc>
                  <a:spcPct val="100000"/>
                </a:lnSpc>
              </a:pPr>
              <a:r>
                <a:rPr lang="en-GB" b="1" dirty="0" smtClean="0">
                  <a:solidFill>
                    <a:srgbClr val="000066"/>
                  </a:solidFill>
                  <a:latin typeface="Arial"/>
                </a:rPr>
                <a:t>2. </a:t>
              </a:r>
              <a:r>
                <a:rPr lang="en-GB" dirty="0" smtClean="0">
                  <a:solidFill>
                    <a:srgbClr val="000066"/>
                  </a:solidFill>
                  <a:latin typeface="Arial"/>
                </a:rPr>
                <a:t>Após a edição, clique em "Guardar alterações"</a:t>
              </a:r>
              <a:endParaRPr lang="pt-PT" dirty="0"/>
            </a:p>
          </p:txBody>
        </p:sp>
        <p:sp>
          <p:nvSpPr>
            <p:cNvPr id="402" name="CustomShape 6"/>
            <p:cNvSpPr/>
            <p:nvPr/>
          </p:nvSpPr>
          <p:spPr>
            <a:xfrm>
              <a:off x="3389330" y="2379597"/>
              <a:ext cx="1811037" cy="3726239"/>
            </a:xfrm>
            <a:prstGeom prst="rect">
              <a:avLst/>
            </a:prstGeom>
            <a:noFill/>
            <a:ln w="25560">
              <a:solidFill>
                <a:srgbClr val="FF0000"/>
              </a:solidFill>
              <a:round/>
            </a:ln>
          </p:spPr>
        </p:sp>
        <p:sp>
          <p:nvSpPr>
            <p:cNvPr id="404" name="CustomShape 8"/>
            <p:cNvSpPr/>
            <p:nvPr/>
          </p:nvSpPr>
          <p:spPr>
            <a:xfrm>
              <a:off x="1299741" y="4176742"/>
              <a:ext cx="2087790" cy="359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sp>
          <p:nvSpPr>
            <p:cNvPr id="16" name="CustomShape 7"/>
            <p:cNvSpPr/>
            <p:nvPr/>
          </p:nvSpPr>
          <p:spPr>
            <a:xfrm>
              <a:off x="3389330" y="6105836"/>
              <a:ext cx="823673" cy="202930"/>
            </a:xfrm>
            <a:prstGeom prst="rect">
              <a:avLst/>
            </a:prstGeom>
            <a:noFill/>
            <a:ln w="25560">
              <a:solidFill>
                <a:srgbClr val="FF0000"/>
              </a:solidFill>
              <a:round/>
            </a:ln>
          </p:spPr>
        </p:sp>
        <p:sp>
          <p:nvSpPr>
            <p:cNvPr id="17" name="CustomShape 8"/>
            <p:cNvSpPr/>
            <p:nvPr/>
          </p:nvSpPr>
          <p:spPr>
            <a:xfrm>
              <a:off x="1293788" y="6206942"/>
              <a:ext cx="2087790" cy="359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Editar as informações associadas ao </a:t>
            </a:r>
            <a:r>
              <a:rPr lang="en-US" sz="3000" dirty="0" err="1" smtClean="0"/>
              <a:t>resultado</a:t>
            </a:r>
            <a:r>
              <a:rPr lang="en-US" sz="3000" dirty="0" smtClean="0"/>
              <a:t> </a:t>
            </a:r>
            <a:r>
              <a:rPr lang="en-US" sz="3000" dirty="0"/>
              <a:t>do teste</a:t>
            </a:r>
            <a:endParaRPr lang="pt-PT" sz="3000" dirty="0"/>
          </a:p>
        </p:txBody>
      </p:sp>
    </p:spTree>
    <p:extLst>
      <p:ext uri="{BB962C8B-B14F-4D97-AF65-F5344CB8AC3E}">
        <p14:creationId xmlns:p14="http://schemas.microsoft.com/office/powerpoint/2010/main" val="34088233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741" y="2668749"/>
            <a:ext cx="5136034" cy="363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427" y="1584333"/>
            <a:ext cx="3940557" cy="96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0" name="CustomShape 4"/>
          <p:cNvSpPr/>
          <p:nvPr/>
        </p:nvSpPr>
        <p:spPr>
          <a:xfrm>
            <a:off x="325171" y="1650753"/>
            <a:ext cx="2892032" cy="635728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en-GB" b="1" dirty="0" smtClean="0">
                <a:solidFill>
                  <a:srgbClr val="000066"/>
                </a:solidFill>
                <a:latin typeface="Arial"/>
              </a:rPr>
              <a:t>3. </a:t>
            </a:r>
            <a:r>
              <a:rPr lang="en-US" dirty="0" smtClean="0">
                <a:solidFill>
                  <a:srgbClr val="000066"/>
                </a:solidFill>
                <a:latin typeface="Arial"/>
              </a:rPr>
              <a:t>Clique em "Sim" para confirmar as alterações </a:t>
            </a:r>
            <a:r>
              <a:rPr dirty="0" smtClean="0"/>
              <a:t> </a:t>
            </a:r>
            <a:endParaRPr lang="pt-PT" dirty="0">
              <a:solidFill>
                <a:srgbClr val="000066"/>
              </a:solidFill>
              <a:latin typeface="Arial"/>
            </a:endParaRPr>
          </a:p>
        </p:txBody>
      </p:sp>
      <p:sp>
        <p:nvSpPr>
          <p:cNvPr id="401" name="CustomShape 5"/>
          <p:cNvSpPr/>
          <p:nvPr/>
        </p:nvSpPr>
        <p:spPr>
          <a:xfrm>
            <a:off x="343647" y="4608492"/>
            <a:ext cx="3273250" cy="1730474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en-GB" b="1" dirty="0">
                <a:solidFill>
                  <a:srgbClr val="000066"/>
                </a:solidFill>
                <a:latin typeface="Arial"/>
              </a:rPr>
              <a:t>4. </a:t>
            </a:r>
            <a:r>
              <a:rPr lang="en-US" dirty="0" smtClean="0">
                <a:solidFill>
                  <a:srgbClr val="000066"/>
                </a:solidFill>
                <a:latin typeface="Arial"/>
              </a:rPr>
              <a:t>O histórico das informações alteradas é guardado no separador "Histórico" </a:t>
            </a:r>
            <a:endParaRPr lang="pt-PT" dirty="0"/>
          </a:p>
        </p:txBody>
      </p:sp>
      <p:sp>
        <p:nvSpPr>
          <p:cNvPr id="403" name="CustomShape 7"/>
          <p:cNvSpPr/>
          <p:nvPr/>
        </p:nvSpPr>
        <p:spPr>
          <a:xfrm>
            <a:off x="7792591" y="3411860"/>
            <a:ext cx="411837" cy="155340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404" name="CustomShape 8"/>
          <p:cNvSpPr/>
          <p:nvPr/>
        </p:nvSpPr>
        <p:spPr>
          <a:xfrm>
            <a:off x="2843989" y="2128825"/>
            <a:ext cx="1903236" cy="271981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06" name="CustomShape 10"/>
          <p:cNvSpPr/>
          <p:nvPr/>
        </p:nvSpPr>
        <p:spPr>
          <a:xfrm>
            <a:off x="4813381" y="2355193"/>
            <a:ext cx="410937" cy="183176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407" name="CustomShape 11"/>
          <p:cNvSpPr/>
          <p:nvPr/>
        </p:nvSpPr>
        <p:spPr>
          <a:xfrm flipV="1">
            <a:off x="3616897" y="3566304"/>
            <a:ext cx="4143406" cy="1283220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Editar as informações associadas ao </a:t>
            </a:r>
            <a:r>
              <a:rPr lang="en-US" sz="3000" dirty="0" err="1" smtClean="0"/>
              <a:t>resultado</a:t>
            </a:r>
            <a:r>
              <a:rPr lang="en-US" sz="3000" dirty="0" smtClean="0"/>
              <a:t> </a:t>
            </a:r>
            <a:r>
              <a:rPr lang="en-US" sz="3000" dirty="0"/>
              <a:t>do teste (cont.)</a:t>
            </a:r>
            <a:endParaRPr lang="pt-PT" sz="3000" dirty="0"/>
          </a:p>
        </p:txBody>
      </p:sp>
    </p:spTree>
    <p:extLst>
      <p:ext uri="{BB962C8B-B14F-4D97-AF65-F5344CB8AC3E}">
        <p14:creationId xmlns:p14="http://schemas.microsoft.com/office/powerpoint/2010/main" val="1045239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9"/>
          <a:stretch/>
        </p:blipFill>
        <p:spPr bwMode="auto">
          <a:xfrm>
            <a:off x="1872706" y="1420753"/>
            <a:ext cx="7104713" cy="518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2" name="CustomShape 2"/>
          <p:cNvSpPr/>
          <p:nvPr/>
        </p:nvSpPr>
        <p:spPr>
          <a:xfrm>
            <a:off x="4870790" y="2768471"/>
            <a:ext cx="1589412" cy="465123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MTB </a:t>
            </a:r>
            <a:r>
              <a:rPr lang="en-US" sz="3800" dirty="0" err="1"/>
              <a:t>não</a:t>
            </a:r>
            <a:r>
              <a:rPr lang="en-US" sz="3800" dirty="0"/>
              <a:t> </a:t>
            </a:r>
            <a:r>
              <a:rPr lang="en-US" sz="3800" dirty="0" err="1" smtClean="0"/>
              <a:t>detectado</a:t>
            </a:r>
            <a:r>
              <a:rPr lang="en-US" sz="3800" dirty="0" smtClean="0"/>
              <a:t>: </a:t>
            </a:r>
            <a:r>
              <a:rPr lang="en-US" sz="3800" dirty="0"/>
              <a:t>resultado negativo</a:t>
            </a:r>
            <a:endParaRPr lang="pt-PT" sz="3800" dirty="0"/>
          </a:p>
        </p:txBody>
      </p:sp>
    </p:spTree>
    <p:extLst>
      <p:ext uri="{BB962C8B-B14F-4D97-AF65-F5344CB8AC3E}">
        <p14:creationId xmlns:p14="http://schemas.microsoft.com/office/powerpoint/2010/main" val="14044830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siness-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</TotalTime>
  <Words>1120</Words>
  <Application>Microsoft Office PowerPoint</Application>
  <PresentationFormat>Custom</PresentationFormat>
  <Paragraphs>194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business-template</vt:lpstr>
      <vt:lpstr>PowerPoint Presentation</vt:lpstr>
      <vt:lpstr>Conteúdo deste módulo</vt:lpstr>
      <vt:lpstr>Objectivos de aprendizagem</vt:lpstr>
      <vt:lpstr>Visualizar os resultados do teste</vt:lpstr>
      <vt:lpstr>Visualizar os resultados do teste (cont.)</vt:lpstr>
      <vt:lpstr>Visualizar os resultados do teste (cont. — 2)</vt:lpstr>
      <vt:lpstr>Editar as informações associadas ao resultado do teste</vt:lpstr>
      <vt:lpstr>Editar as informações associadas ao resultado do teste (cont.)</vt:lpstr>
      <vt:lpstr>MTB não detectado: resultado negativo</vt:lpstr>
      <vt:lpstr>MTB detectado/resistência à RIF não detectada</vt:lpstr>
      <vt:lpstr>MTB detectado/resistência à RIF detectada</vt:lpstr>
      <vt:lpstr>MTB detectado/resistência à RIF indeterminada </vt:lpstr>
      <vt:lpstr>Motivos para repetir o teste: resultado inválido</vt:lpstr>
      <vt:lpstr>Motivos para repetir o teste: erro</vt:lpstr>
      <vt:lpstr>Motivos para repetir o teste: sem resultado</vt:lpstr>
      <vt:lpstr>Motivos para repetir o teste: resistência à RIF indeterminada</vt:lpstr>
      <vt:lpstr>Compreender as curvas de crescimento</vt:lpstr>
      <vt:lpstr>Curva de crescimento em tempo real: limite do ciclo (Ct)</vt:lpstr>
      <vt:lpstr>Resultados semi-quantitativos do Xpert MTB/RIF</vt:lpstr>
      <vt:lpstr>Resultados semi-quantitativos do Xpert MTB/RIF</vt:lpstr>
      <vt:lpstr>Controlo de processamento da amostra: aprovado</vt:lpstr>
      <vt:lpstr>Controlo de processamento da amostra: inválido</vt:lpstr>
      <vt:lpstr>Produzir o relatório de um resultado</vt:lpstr>
      <vt:lpstr>Produzir o relatório de um resultado no formato PDF</vt:lpstr>
      <vt:lpstr>Produzir o relatório de uma  amostra no formato PDF</vt:lpstr>
      <vt:lpstr>Gerar o relatório de um doente no formato PDF</vt:lpstr>
      <vt:lpstr>Como imprimir automaticamente o relatório de um teste</vt:lpstr>
      <vt:lpstr>Como copiar/colar dados em Excel</vt:lpstr>
      <vt:lpstr>Como copiar/colar dados em Excel (cont.)</vt:lpstr>
      <vt:lpstr>Resumo</vt:lpstr>
      <vt:lpstr>Questões</vt:lpstr>
      <vt:lpstr>PowerPoint Presentation</vt:lpstr>
    </vt:vector>
  </TitlesOfParts>
  <Company>Party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</dc:title>
  <dc:creator>Ric</dc:creator>
  <cp:lastModifiedBy>VAN GEMERT, Wayne</cp:lastModifiedBy>
  <cp:revision>110</cp:revision>
  <dcterms:created xsi:type="dcterms:W3CDTF">2006-07-23T20:13:44Z</dcterms:created>
  <dcterms:modified xsi:type="dcterms:W3CDTF">2014-11-03T14:42:57Z</dcterms:modified>
</cp:coreProperties>
</file>