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8" r:id="rId3"/>
    <p:sldId id="257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92" r:id="rId14"/>
    <p:sldId id="267" r:id="rId15"/>
    <p:sldId id="268" r:id="rId16"/>
    <p:sldId id="270" r:id="rId17"/>
    <p:sldId id="271" r:id="rId18"/>
    <p:sldId id="272" r:id="rId19"/>
    <p:sldId id="273" r:id="rId20"/>
    <p:sldId id="293" r:id="rId21"/>
    <p:sldId id="277" r:id="rId22"/>
    <p:sldId id="278" r:id="rId23"/>
    <p:sldId id="279" r:id="rId24"/>
    <p:sldId id="280" r:id="rId25"/>
    <p:sldId id="281" r:id="rId26"/>
    <p:sldId id="282" r:id="rId27"/>
    <p:sldId id="294" r:id="rId28"/>
    <p:sldId id="295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6" r:id="rId39"/>
  </p:sldIdLst>
  <p:sldSz cx="10688638" cy="75438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1pPr>
    <a:lvl2pPr marL="520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2pPr>
    <a:lvl3pPr marL="10417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3pPr>
    <a:lvl4pPr marL="15626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4pPr>
    <a:lvl5pPr marL="20835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5pPr>
    <a:lvl6pPr marL="2604440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6pPr>
    <a:lvl7pPr marL="3125328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7pPr>
    <a:lvl8pPr marL="3646216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8pPr>
    <a:lvl9pPr marL="4167104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E61CA3EC-BEE2-2C45-94E6-413CF45E82BB}">
          <p14:sldIdLst>
            <p14:sldId id="256"/>
            <p14:sldId id="258"/>
            <p14:sldId id="257"/>
            <p14:sldId id="259"/>
            <p14:sldId id="260"/>
            <p14:sldId id="275"/>
            <p14:sldId id="261"/>
            <p14:sldId id="262"/>
            <p14:sldId id="263"/>
            <p14:sldId id="264"/>
            <p14:sldId id="265"/>
            <p14:sldId id="266"/>
            <p14:sldId id="292"/>
            <p14:sldId id="267"/>
            <p14:sldId id="268"/>
            <p14:sldId id="270"/>
            <p14:sldId id="271"/>
            <p14:sldId id="272"/>
            <p14:sldId id="273"/>
            <p14:sldId id="293"/>
            <p14:sldId id="277"/>
            <p14:sldId id="278"/>
            <p14:sldId id="279"/>
            <p14:sldId id="280"/>
            <p14:sldId id="281"/>
            <p14:sldId id="282"/>
            <p14:sldId id="294"/>
            <p14:sldId id="295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ALLOCCO, Diego" initials="zalloccod" lastIdx="1" clrIdx="0"/>
  <p:cmAuthor id="1" name="Iuskha" initials="I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89068" autoAdjust="0"/>
  </p:normalViewPr>
  <p:slideViewPr>
    <p:cSldViewPr>
      <p:cViewPr>
        <p:scale>
          <a:sx n="70" d="100"/>
          <a:sy n="70" d="100"/>
        </p:scale>
        <p:origin x="-1764" y="-618"/>
      </p:cViewPr>
      <p:guideLst>
        <p:guide orient="horz" pos="2376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8-20T12:40:25.098" idx="1">
    <p:pos x="2234" y="1708"/>
    <p:text>por a capa do draft da diretriz nacional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8-20T13:40:55.210" idx="5">
    <p:pos x="5146" y="394"/>
    <p:text>Pre-pòs teste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A5EEB-3CBB-6A40-A4AB-69F0FC031BCF}" type="datetimeFigureOut">
              <a:rPr lang="fr-FR" smtClean="0"/>
              <a:pPr/>
              <a:t>03/11/2014</a:t>
            </a:fld>
            <a:endParaRPr lang="pt-PT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2B661-5ED5-F344-A644-7D2A6C152D6C}" type="slidenum">
              <a:rPr lang="fr-FR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0300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3691550-46B2-3E4F-B291-C367AFEB28E7}" type="datetimeFigureOut">
              <a:rPr lang="fr-FR" altLang="zh-CN"/>
              <a:pPr/>
              <a:t>03/11/2014</a:t>
            </a:fld>
            <a:endParaRPr lang="pt-PT" altLang="zh-CN"/>
          </a:p>
        </p:txBody>
      </p:sp>
      <p:sp>
        <p:nvSpPr>
          <p:cNvPr id="11268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00125" y="685800"/>
            <a:ext cx="485775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zh-CN"/>
              <a:t>Cliquez pour 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fr-CA" altLang="zh-CN"/>
          </a:p>
        </p:txBody>
      </p:sp>
      <p:sp>
        <p:nvSpPr>
          <p:cNvPr id="13318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7B894A4-CD3E-8541-84CD-AE7D909749E7}" type="slidenum">
              <a:rPr lang="fr-CA" altLang="zh-CN"/>
              <a:pPr/>
              <a:t>‹#›</a:t>
            </a:fld>
            <a:endParaRPr lang="pt-PT" altLang="zh-CN"/>
          </a:p>
        </p:txBody>
      </p:sp>
    </p:spTree>
    <p:extLst>
      <p:ext uri="{BB962C8B-B14F-4D97-AF65-F5344CB8AC3E}">
        <p14:creationId xmlns:p14="http://schemas.microsoft.com/office/powerpoint/2010/main" val="1681576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1pPr>
    <a:lvl2pPr marL="5208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2pPr>
    <a:lvl3pPr marL="1041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3pPr>
    <a:lvl4pPr marL="15626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4pPr>
    <a:lvl5pPr marL="2083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5pPr>
    <a:lvl6pPr marL="2604440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28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16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104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1</a:t>
            </a:fld>
            <a:endParaRPr lang="pt-PT" altLang="zh-CN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10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57750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11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685800"/>
            <a:ext cx="4859338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12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685800"/>
            <a:ext cx="4859338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14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685800"/>
            <a:ext cx="4859338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15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685800"/>
            <a:ext cx="4859338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16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685800"/>
            <a:ext cx="4859338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17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685800"/>
            <a:ext cx="4859338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8538" y="685800"/>
            <a:ext cx="4860925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2" y="4343147"/>
            <a:ext cx="5487040" cy="4115019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605FD-F067-48B9-89A2-D78C1BE3921F}" type="slidenum">
              <a:rPr lang="en-GB" smtClean="0"/>
              <a:pPr/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19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57750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2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57750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20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21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22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24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57750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26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27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28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29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57750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30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31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57750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32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33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57750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34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36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37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>
              <a:latin typeface="Century Gothic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F5C594-991A-45DF-BD3F-6813571C69C4}" type="slidenum">
              <a:rPr lang="fr-CA" altLang="zh-CN">
                <a:ea typeface="黑体" pitchFamily="49" charset="-122"/>
              </a:rPr>
              <a:pPr/>
              <a:t>38</a:t>
            </a:fld>
            <a:endParaRPr lang="fr-CA" altLang="zh-CN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4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57750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5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57750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6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57750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7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8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6F5655-DC0C-4376-9436-761914492CA8}" type="slidenum">
              <a:rPr lang="en-US">
                <a:solidFill>
                  <a:prstClr val="white"/>
                </a:solidFill>
              </a:rPr>
              <a:pPr/>
              <a:t>9</a:t>
            </a:fld>
            <a:endParaRPr lang="pt-PT">
              <a:solidFill>
                <a:prstClr val="white"/>
              </a:solidFill>
            </a:endParaRPr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60425" y="639763"/>
            <a:ext cx="44862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20528" y="4009160"/>
            <a:ext cx="4965606" cy="37984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Figura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2.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Procedimento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do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ensaio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para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o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teste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MTB/RIF. São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adicionados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dois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volumes de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reagente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de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tratamento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de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amostra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a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cada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volume de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expectoração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. A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mistura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é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agitada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,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incubada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à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temperatura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ambiente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durante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15 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minutos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e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novamente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agitada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.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Em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seguida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, é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transferida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uma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amostra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de 2 a 3 ml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para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o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cartucho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de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teste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,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que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é,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então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,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colocado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no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instrumento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.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Todas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as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etapas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subsequentes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ocorrem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automaticamente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. O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utilizador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recebe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um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resultado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de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teste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imprimível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,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tal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como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"MTB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detectada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,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resistência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à RIF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não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detectada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". PCR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significa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reacção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em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cadeia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 da </a:t>
            </a:r>
            <a:r>
              <a:rPr lang="en-US" sz="900" dirty="0" err="1">
                <a:latin typeface="Arial Unicode MS" pitchFamily="32" charset="0"/>
                <a:cs typeface="Arial Unicode MS" pitchFamily="32" charset="0"/>
              </a:rPr>
              <a:t>polimerase</a:t>
            </a: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5130483"/>
            <a:ext cx="1069606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/>
          <a:p>
            <a:pPr algn="ctr"/>
            <a:endParaRPr lang="en-US" altLang="zh-CN">
              <a:solidFill>
                <a:srgbClr val="FFFFFF"/>
              </a:solidFill>
              <a:latin typeface="Lucida Sans Unicode" charset="0"/>
              <a:ea typeface="黑体" charset="0"/>
              <a:cs typeface="黑体" charset="0"/>
            </a:endParaRPr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-3711" y="5497418"/>
            <a:ext cx="10692349" cy="2053366"/>
            <a:chOff x="-3765" y="4880373"/>
            <a:chExt cx="9147765" cy="198471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5279680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Lucida Sans Unicode" charset="0"/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01648" y="1927862"/>
            <a:ext cx="9085342" cy="2012737"/>
          </a:xfrm>
        </p:spPr>
        <p:txBody>
          <a:bodyPr anchor="b"/>
          <a:lstStyle>
            <a:lvl1pPr algn="r">
              <a:defRPr sz="55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01648" y="3972768"/>
            <a:ext cx="9085342" cy="1319674"/>
          </a:xfrm>
        </p:spPr>
        <p:txBody>
          <a:bodyPr lIns="52089" rIns="52089"/>
          <a:lstStyle>
            <a:lvl1pPr marL="0" marR="72924" indent="0" algn="r">
              <a:buNone/>
              <a:defRPr>
                <a:solidFill>
                  <a:schemeClr val="tx2"/>
                </a:solidFill>
              </a:defRPr>
            </a:lvl1pPr>
            <a:lvl2pPr marL="520888" indent="0" algn="ctr">
              <a:buNone/>
            </a:lvl2pPr>
            <a:lvl3pPr marL="1041776" indent="0" algn="ctr">
              <a:buNone/>
            </a:lvl3pPr>
            <a:lvl4pPr marL="1562664" indent="0" algn="ctr">
              <a:buNone/>
            </a:lvl4pPr>
            <a:lvl5pPr marL="2083552" indent="0" algn="ctr">
              <a:buNone/>
            </a:lvl5pPr>
            <a:lvl6pPr marL="2604440" indent="0" algn="ctr">
              <a:buNone/>
            </a:lvl6pPr>
            <a:lvl7pPr marL="3125328" indent="0" algn="ctr">
              <a:buNone/>
            </a:lvl7pPr>
            <a:lvl8pPr marL="3646216" indent="0" algn="ctr">
              <a:buNone/>
            </a:lvl8pPr>
            <a:lvl9pPr marL="4167104" indent="0" algn="ctr">
              <a:buNone/>
            </a:lvl9pPr>
            <a:extLst/>
          </a:lstStyle>
          <a:p>
            <a:r>
              <a:rPr lang="fr-FR" altLang="zh-CN" smtClean="0"/>
              <a:t>Cliquez pour modifier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629463"/>
            <a:ext cx="9619774" cy="4824678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0129" y="1474846"/>
            <a:ext cx="2077727" cy="4979296"/>
          </a:xfrm>
        </p:spPr>
        <p:txBody>
          <a:bodyPr vert="eaVert"/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474844"/>
            <a:ext cx="7392975" cy="4979296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46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0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4251332" y="3305652"/>
            <a:ext cx="213401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4032364" y="3305652"/>
            <a:ext cx="215257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03" y="1165683"/>
            <a:ext cx="9085342" cy="2011680"/>
          </a:xfrm>
        </p:spPr>
        <p:txBody>
          <a:bodyPr anchor="b"/>
          <a:lstStyle>
            <a:lvl1pPr algn="r">
              <a:buNone/>
              <a:defRPr sz="55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5352" y="3224883"/>
            <a:ext cx="5344319" cy="1600377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0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5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0355"/>
            <a:ext cx="9619774" cy="1257300"/>
          </a:xfrm>
        </p:spPr>
        <p:txBody>
          <a:bodyPr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5951220"/>
            <a:ext cx="4722671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29682" y="5951220"/>
            <a:ext cx="4724526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4432" y="1588724"/>
            <a:ext cx="4722671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1588724"/>
            <a:ext cx="4724526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DC0B9496-B348-B742-872E-F5BE9637463B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4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86AFCE13-44B9-564A-9B29-51FA958BC542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817AE5D-38FF-5047-9F6D-C32389F436D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150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5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64" y="5364480"/>
            <a:ext cx="8745625" cy="50292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66175" y="5890612"/>
            <a:ext cx="4645995" cy="1005840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8864" y="301752"/>
            <a:ext cx="8743306" cy="50292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70AAA43-ABD0-1549-A1F9-6A6DAE876E19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939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10128227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9909259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4013" y="5987742"/>
            <a:ext cx="8372766" cy="713055"/>
          </a:xfrm>
          <a:noFill/>
        </p:spPr>
        <p:txBody>
          <a:bodyPr tIns="0"/>
          <a:lstStyle>
            <a:lvl1pPr marL="0" marR="20836" indent="0" algn="r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7216" y="208965"/>
            <a:ext cx="10154206" cy="48280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extLst/>
          </a:lstStyle>
          <a:p>
            <a:pPr lvl="0"/>
            <a:r>
              <a:rPr lang="fr-FR" altLang="zh-CN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16" y="5351634"/>
            <a:ext cx="9439564" cy="61893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5ED80A00-E5AB-B742-A6E6-B90D314A58E1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7CA53A1D-C374-C245-AA82-FD589AB2F5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902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19774" cy="1014325"/>
          </a:xfrm>
          <a:prstGeom prst="rect">
            <a:avLst/>
          </a:prstGeom>
        </p:spPr>
        <p:txBody>
          <a:bodyPr vert="horz" lIns="104178" tIns="52089" rIns="104178" bIns="5208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34432" y="1629252"/>
            <a:ext cx="9619774" cy="44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altLang="zh-CN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740" y="6164153"/>
            <a:ext cx="1058142" cy="7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"/>
          <p:cNvSpPr txBox="1"/>
          <p:nvPr userDrawn="1"/>
        </p:nvSpPr>
        <p:spPr>
          <a:xfrm>
            <a:off x="6477278" y="6862995"/>
            <a:ext cx="3967943" cy="689934"/>
          </a:xfrm>
          <a:prstGeom prst="rect">
            <a:avLst/>
          </a:prstGeom>
          <a:noFill/>
        </p:spPr>
        <p:txBody>
          <a:bodyPr wrap="none" lIns="104141" tIns="52071" rIns="104141" bIns="52071" rtlCol="0">
            <a:spAutoFit/>
          </a:bodyPr>
          <a:lstStyle/>
          <a:p>
            <a:pPr algn="r"/>
            <a:r>
              <a:rPr lang="en-US" sz="1900" dirty="0">
                <a:solidFill>
                  <a:schemeClr val="accent4"/>
                </a:solidFill>
              </a:rPr>
              <a:t>Iniciativa Laboratorial Global</a:t>
            </a:r>
          </a:p>
          <a:p>
            <a:pPr algn="r"/>
            <a:r>
              <a:rPr lang="en-US" sz="1900" b="1" dirty="0" smtClean="0">
                <a:solidFill>
                  <a:schemeClr val="accent5"/>
                </a:solidFill>
              </a:rPr>
              <a:t>Pacote</a:t>
            </a:r>
            <a:r>
              <a:rPr dirty="0" smtClean="0"/>
              <a:t> </a:t>
            </a:r>
            <a:r>
              <a:rPr lang="en-US" sz="1900" b="1" dirty="0">
                <a:solidFill>
                  <a:schemeClr val="accent5"/>
                </a:solidFill>
              </a:rPr>
              <a:t>de formação sobre o Xpert MTB/RIF</a:t>
            </a:r>
          </a:p>
        </p:txBody>
      </p:sp>
      <p:sp>
        <p:nvSpPr>
          <p:cNvPr id="24" name="Espace réservé du numéro de diapositive 2"/>
          <p:cNvSpPr txBox="1">
            <a:spLocks/>
          </p:cNvSpPr>
          <p:nvPr userDrawn="1"/>
        </p:nvSpPr>
        <p:spPr>
          <a:xfrm>
            <a:off x="41493" y="7062665"/>
            <a:ext cx="910338" cy="432049"/>
          </a:xfrm>
          <a:prstGeom prst="rect">
            <a:avLst/>
          </a:prstGeom>
        </p:spPr>
        <p:txBody>
          <a:bodyPr lIns="104178" tIns="52089" rIns="104178" bIns="52089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fld id="{990E64BD-0564-154E-B7B0-0D7D605E7AE8}" type="slidenum">
              <a:rPr lang="en-US" altLang="zh-CN" smtClean="0">
                <a:solidFill>
                  <a:schemeClr val="bg1"/>
                </a:solidFill>
              </a:rPr>
              <a:pPr algn="r"/>
              <a:t>‹#›</a:t>
            </a:fld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endParaRPr lang="pt-PT" altLang="zh-CN" dirty="0">
              <a:solidFill>
                <a:srgbClr val="39639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3" r:id="rId2"/>
    <p:sldLayoutId id="2147483718" r:id="rId3"/>
    <p:sldLayoutId id="2147483719" r:id="rId4"/>
    <p:sldLayoutId id="2147483720" r:id="rId5"/>
    <p:sldLayoutId id="2147483721" r:id="rId6"/>
    <p:sldLayoutId id="2147483714" r:id="rId7"/>
    <p:sldLayoutId id="2147483722" r:id="rId8"/>
    <p:sldLayoutId id="2147483723" r:id="rId9"/>
    <p:sldLayoutId id="2147483715" r:id="rId10"/>
    <p:sldLayoutId id="2147483716" r:id="rId11"/>
    <p:sldLayoutId id="214748372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黑体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5pPr>
      <a:lvl6pPr marL="520888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1041776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1562664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2083552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415987" indent="-291191" algn="l" rtl="0" eaLnBrk="1" fontAlgn="base" hangingPunct="1">
        <a:spcBef>
          <a:spcPts val="456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500" kern="1200">
          <a:solidFill>
            <a:schemeClr val="tx1"/>
          </a:solidFill>
          <a:latin typeface="+mn-lt"/>
          <a:ea typeface="+mn-ea"/>
          <a:cs typeface="黑体" charset="0"/>
        </a:defRPr>
      </a:lvl1pPr>
      <a:lvl2pPr marL="707178" indent="-260444" algn="l" rtl="0" eaLnBrk="1" fontAlgn="base" hangingPunct="1">
        <a:spcBef>
          <a:spcPts val="370"/>
        </a:spcBef>
        <a:spcAft>
          <a:spcPct val="0"/>
        </a:spcAft>
        <a:buClr>
          <a:schemeClr val="accent1"/>
        </a:buClr>
        <a:buFont typeface="Verdana" charset="0"/>
        <a:buChar char="◦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黑体" charset="0"/>
        </a:defRPr>
      </a:lvl2pPr>
      <a:lvl3pPr marL="97847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+mn-ea"/>
          <a:cs typeface="黑体" charset="0"/>
        </a:defRPr>
      </a:lvl3pPr>
      <a:lvl4pPr marL="1302220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200" kern="1200">
          <a:solidFill>
            <a:schemeClr val="tx1"/>
          </a:solidFill>
          <a:latin typeface="+mn-lt"/>
          <a:ea typeface="+mn-ea"/>
          <a:cs typeface="黑体" charset="0"/>
        </a:defRPr>
      </a:lvl4pPr>
      <a:lvl5pPr marL="156266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300" kern="1200">
          <a:solidFill>
            <a:schemeClr val="tx1"/>
          </a:solidFill>
          <a:latin typeface="+mn-lt"/>
          <a:ea typeface="+mn-ea"/>
          <a:cs typeface="黑体" charset="0"/>
        </a:defRPr>
      </a:lvl5pPr>
      <a:lvl6pPr marL="1823108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83552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43996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04440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0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jpeg"/><Relationship Id="rId3" Type="http://schemas.openxmlformats.org/officeDocument/2006/relationships/image" Target="../media/image37.wmf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wmf"/><Relationship Id="rId9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35727" y="1827684"/>
            <a:ext cx="9258904" cy="152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Módulo 11: </a:t>
            </a:r>
          </a:p>
          <a:p>
            <a:pPr eaLnBrk="1" hangingPunct="1"/>
            <a:r>
              <a:rPr lang="en-US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Guia clínico do Xpert MTB/RIF 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219898" y="6679407"/>
            <a:ext cx="9582313" cy="3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Iniciativa Laboratorial Global — Pacote de formação sobre o Xpert MTB/RIF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56" y="207504"/>
            <a:ext cx="21598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1574055" y="1556117"/>
            <a:ext cx="7134911" cy="5024095"/>
            <a:chOff x="1574055" y="1556117"/>
            <a:chExt cx="7134911" cy="5024095"/>
          </a:xfrm>
        </p:grpSpPr>
        <p:sp>
          <p:nvSpPr>
            <p:cNvPr id="51" name="AutoShape 3"/>
            <p:cNvSpPr>
              <a:spLocks noChangeArrowheads="1"/>
            </p:cNvSpPr>
            <p:nvPr/>
          </p:nvSpPr>
          <p:spPr bwMode="auto">
            <a:xfrm rot="10800000">
              <a:off x="1574055" y="5053530"/>
              <a:ext cx="7134911" cy="1444921"/>
            </a:xfrm>
            <a:custGeom>
              <a:avLst/>
              <a:gdLst>
                <a:gd name="T0" fmla="*/ 222 w 21600"/>
                <a:gd name="T1" fmla="*/ 1 h 21600"/>
                <a:gd name="T2" fmla="*/ 116 w 21600"/>
                <a:gd name="T3" fmla="*/ 2 h 21600"/>
                <a:gd name="T4" fmla="*/ 10 w 21600"/>
                <a:gd name="T5" fmla="*/ 1 h 21600"/>
                <a:gd name="T6" fmla="*/ 11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712 w 21600"/>
                <a:gd name="T13" fmla="*/ 2718 h 21600"/>
                <a:gd name="T14" fmla="*/ 18888 w 21600"/>
                <a:gd name="T15" fmla="*/ 188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823" y="21600"/>
                  </a:lnTo>
                  <a:lnTo>
                    <a:pt x="1977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8B7D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AutoShape 4"/>
            <p:cNvSpPr>
              <a:spLocks noChangeArrowheads="1"/>
            </p:cNvSpPr>
            <p:nvPr/>
          </p:nvSpPr>
          <p:spPr bwMode="auto">
            <a:xfrm rot="10800000">
              <a:off x="2215193" y="3581825"/>
              <a:ext cx="5882594" cy="1408269"/>
            </a:xfrm>
            <a:custGeom>
              <a:avLst/>
              <a:gdLst>
                <a:gd name="T0" fmla="*/ 123 w 21600"/>
                <a:gd name="T1" fmla="*/ 1 h 21600"/>
                <a:gd name="T2" fmla="*/ 65 w 21600"/>
                <a:gd name="T3" fmla="*/ 2 h 21600"/>
                <a:gd name="T4" fmla="*/ 7 w 21600"/>
                <a:gd name="T5" fmla="*/ 1 h 21600"/>
                <a:gd name="T6" fmla="*/ 6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37 w 21600"/>
                <a:gd name="T13" fmla="*/ 2941 h 21600"/>
                <a:gd name="T14" fmla="*/ 18663 w 21600"/>
                <a:gd name="T15" fmla="*/ 1865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273" y="21600"/>
                  </a:lnTo>
                  <a:lnTo>
                    <a:pt x="1932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lIns="91420" tIns="45711" rIns="91420" bIns="45711" anchor="ctr"/>
            <a:lstStyle/>
            <a:p>
              <a:endParaRPr lang="en-US"/>
            </a:p>
          </p:txBody>
        </p:sp>
        <p:sp>
          <p:nvSpPr>
            <p:cNvPr id="53" name="AutoShape 5"/>
            <p:cNvSpPr>
              <a:spLocks noChangeArrowheads="1"/>
            </p:cNvSpPr>
            <p:nvPr/>
          </p:nvSpPr>
          <p:spPr bwMode="auto">
            <a:xfrm rot="10800000">
              <a:off x="2865320" y="2088976"/>
              <a:ext cx="4621289" cy="1451969"/>
            </a:xfrm>
            <a:custGeom>
              <a:avLst/>
              <a:gdLst>
                <a:gd name="T0" fmla="*/ 58 w 21600"/>
                <a:gd name="T1" fmla="*/ 1 h 21600"/>
                <a:gd name="T2" fmla="*/ 31 w 21600"/>
                <a:gd name="T3" fmla="*/ 2 h 21600"/>
                <a:gd name="T4" fmla="*/ 5 w 21600"/>
                <a:gd name="T5" fmla="*/ 1 h 21600"/>
                <a:gd name="T6" fmla="*/ 3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24 w 21600"/>
                <a:gd name="T13" fmla="*/ 3418 h 21600"/>
                <a:gd name="T14" fmla="*/ 18176 w 21600"/>
                <a:gd name="T15" fmla="*/ 18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246" y="21600"/>
                  </a:lnTo>
                  <a:lnTo>
                    <a:pt x="1835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DDEB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lIns="91420" tIns="45711" rIns="91420" bIns="45711" anchor="ctr"/>
            <a:lstStyle/>
            <a:p>
              <a:pPr algn="ctr" defTabSz="911582">
                <a:spcBef>
                  <a:spcPct val="50000"/>
                </a:spcBef>
              </a:pPr>
              <a:endParaRPr lang="en-US">
                <a:cs typeface="Arial" charset="0"/>
              </a:endParaRPr>
            </a:p>
            <a:p>
              <a:pPr algn="ctr" defTabSz="911582"/>
              <a:endParaRPr lang="en-US">
                <a:cs typeface="Arial" charset="0"/>
              </a:endParaRPr>
            </a:p>
          </p:txBody>
        </p:sp>
        <p:pic>
          <p:nvPicPr>
            <p:cNvPr id="54" name="Picture 6" descr="CIMG007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83988" y="2428708"/>
              <a:ext cx="672596" cy="703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7" descr="LowStandardDotsCentreLimaNor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0780" y="5236788"/>
              <a:ext cx="883812" cy="889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Rectangle 8"/>
            <p:cNvSpPr>
              <a:spLocks noChangeArrowheads="1"/>
            </p:cNvSpPr>
            <p:nvPr/>
          </p:nvSpPr>
          <p:spPr bwMode="auto">
            <a:xfrm>
              <a:off x="1725352" y="6165766"/>
              <a:ext cx="1027619" cy="301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0" tIns="45711" rIns="91420" bIns="45711">
              <a:spAutoFit/>
            </a:bodyPr>
            <a:lstStyle/>
            <a:p>
              <a:pPr defTabSz="911582"/>
              <a:r>
                <a:rPr lang="en-US" sz="1600" dirty="0">
                  <a:solidFill>
                    <a:srgbClr val="993366"/>
                  </a:solidFill>
                </a:rPr>
                <a:t>Sintomas</a:t>
              </a: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2254141" y="4629156"/>
              <a:ext cx="1332376" cy="33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0" tIns="45711" rIns="91420" bIns="45711">
              <a:spAutoFit/>
            </a:bodyPr>
            <a:lstStyle/>
            <a:p>
              <a:pPr defTabSz="911582"/>
              <a:r>
                <a:rPr lang="en-US" sz="1600" dirty="0" err="1" smtClean="0">
                  <a:solidFill>
                    <a:srgbClr val="993366"/>
                  </a:solidFill>
                </a:rPr>
                <a:t>Baciloscopia</a:t>
              </a:r>
              <a:endParaRPr lang="en-US" sz="1600" dirty="0">
                <a:solidFill>
                  <a:srgbClr val="993366"/>
                </a:solidFill>
              </a:endParaRPr>
            </a:p>
          </p:txBody>
        </p:sp>
        <p:sp>
          <p:nvSpPr>
            <p:cNvPr id="58" name="Rectangle 10"/>
            <p:cNvSpPr>
              <a:spLocks noChangeArrowheads="1"/>
            </p:cNvSpPr>
            <p:nvPr/>
          </p:nvSpPr>
          <p:spPr bwMode="auto">
            <a:xfrm>
              <a:off x="3232326" y="3196983"/>
              <a:ext cx="951222" cy="301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0" tIns="45711" rIns="91420" bIns="45711">
              <a:spAutoFit/>
            </a:bodyPr>
            <a:lstStyle/>
            <a:p>
              <a:pPr defTabSz="911582"/>
              <a:r>
                <a:rPr lang="en-US" sz="1600" dirty="0">
                  <a:solidFill>
                    <a:srgbClr val="993366"/>
                  </a:solidFill>
                </a:rPr>
                <a:t>LJ - </a:t>
              </a:r>
              <a:r>
                <a:rPr lang="en-US" sz="1200" dirty="0">
                  <a:solidFill>
                    <a:srgbClr val="993366"/>
                  </a:solidFill>
                </a:rPr>
                <a:t>40 dias</a:t>
              </a:r>
            </a:p>
          </p:txBody>
        </p:sp>
        <p:pic>
          <p:nvPicPr>
            <p:cNvPr id="59" name="Picture 11" descr="oth_dqe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34227" y="3793277"/>
              <a:ext cx="817901" cy="8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Line 12"/>
            <p:cNvSpPr>
              <a:spLocks noChangeShapeType="1"/>
            </p:cNvSpPr>
            <p:nvPr/>
          </p:nvSpPr>
          <p:spPr bwMode="auto">
            <a:xfrm flipH="1">
              <a:off x="2959693" y="2042456"/>
              <a:ext cx="1902443" cy="4537756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AutoShape 13"/>
            <p:cNvSpPr>
              <a:spLocks noChangeArrowheads="1"/>
            </p:cNvSpPr>
            <p:nvPr/>
          </p:nvSpPr>
          <p:spPr bwMode="auto">
            <a:xfrm rot="10800000">
              <a:off x="3545406" y="1567394"/>
              <a:ext cx="3261117" cy="511713"/>
            </a:xfrm>
            <a:custGeom>
              <a:avLst/>
              <a:gdLst>
                <a:gd name="T0" fmla="*/ 21 w 21600"/>
                <a:gd name="T1" fmla="*/ 0 h 21600"/>
                <a:gd name="T2" fmla="*/ 11 w 21600"/>
                <a:gd name="T3" fmla="*/ 0 h 21600"/>
                <a:gd name="T4" fmla="*/ 1 w 21600"/>
                <a:gd name="T5" fmla="*/ 0 h 21600"/>
                <a:gd name="T6" fmla="*/ 1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90 w 21600"/>
                <a:gd name="T13" fmla="*/ 2618 h 21600"/>
                <a:gd name="T14" fmla="*/ 19010 w 21600"/>
                <a:gd name="T15" fmla="*/ 189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587" y="21600"/>
                  </a:lnTo>
                  <a:lnTo>
                    <a:pt x="2001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DF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14"/>
            <p:cNvSpPr txBox="1">
              <a:spLocks noChangeArrowheads="1"/>
            </p:cNvSpPr>
            <p:nvPr/>
          </p:nvSpPr>
          <p:spPr bwMode="auto">
            <a:xfrm>
              <a:off x="3772683" y="1556117"/>
              <a:ext cx="278608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Laboratório de referência</a:t>
              </a:r>
            </a:p>
            <a:p>
              <a:pPr algn="ctr"/>
              <a:r>
                <a:rPr lang="en-US" sz="1200" i="1" dirty="0"/>
                <a:t>Vigilância</a:t>
              </a:r>
            </a:p>
          </p:txBody>
        </p:sp>
        <p:sp>
          <p:nvSpPr>
            <p:cNvPr id="63" name="Text Box 15"/>
            <p:cNvSpPr txBox="1">
              <a:spLocks noChangeArrowheads="1"/>
            </p:cNvSpPr>
            <p:nvPr/>
          </p:nvSpPr>
          <p:spPr bwMode="auto">
            <a:xfrm>
              <a:off x="4415625" y="5129222"/>
              <a:ext cx="235745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Clínica/posto de saúde</a:t>
              </a:r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4683876" y="2043866"/>
              <a:ext cx="212714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500" dirty="0"/>
                <a:t>Laboratório regional</a:t>
              </a:r>
            </a:p>
          </p:txBody>
        </p:sp>
        <p:sp>
          <p:nvSpPr>
            <p:cNvPr id="65" name="Text Box 17"/>
            <p:cNvSpPr txBox="1">
              <a:spLocks noChangeArrowheads="1"/>
            </p:cNvSpPr>
            <p:nvPr/>
          </p:nvSpPr>
          <p:spPr bwMode="auto">
            <a:xfrm>
              <a:off x="4344187" y="3556451"/>
              <a:ext cx="23574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Laboratório periférico</a:t>
              </a:r>
              <a:r>
                <a:rPr dirty="0" smtClean="0"/>
                <a:t>     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15097" y="1771636"/>
            <a:ext cx="9429816" cy="4492252"/>
            <a:chOff x="415097" y="1771636"/>
            <a:chExt cx="9429816" cy="4492252"/>
          </a:xfrm>
        </p:grpSpPr>
        <p:sp>
          <p:nvSpPr>
            <p:cNvPr id="48" name="Rectangle 47"/>
            <p:cNvSpPr/>
            <p:nvPr/>
          </p:nvSpPr>
          <p:spPr bwMode="auto">
            <a:xfrm>
              <a:off x="8252147" y="1771636"/>
              <a:ext cx="1592765" cy="4444819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13433" tIns="56716" rIns="113433" bIns="56716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tabLst>
                  <a:tab pos="22048413" algn="l"/>
                </a:tabLst>
              </a:pPr>
              <a:endParaRPr lang="en-US" sz="27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3" name="AutoShape 18"/>
            <p:cNvCxnSpPr>
              <a:cxnSpLocks noChangeShapeType="1"/>
            </p:cNvCxnSpPr>
            <p:nvPr/>
          </p:nvCxnSpPr>
          <p:spPr bwMode="auto">
            <a:xfrm>
              <a:off x="1721641" y="5365384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29" name="Picture 26" descr="GeneXper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44931" y="3873963"/>
              <a:ext cx="581873" cy="766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7" descr="primosta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00598" y="3910320"/>
              <a:ext cx="618593" cy="766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4893261" y="4615455"/>
              <a:ext cx="823251" cy="414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297" tIns="45649" rIns="91297" bIns="45649">
              <a:spAutoFit/>
            </a:bodyPr>
            <a:lstStyle/>
            <a:p>
              <a:pPr defTabSz="911582"/>
              <a:r>
                <a:rPr lang="en-US" sz="1200" dirty="0"/>
                <a:t>LED +10% de</a:t>
              </a:r>
              <a:r>
                <a:t/>
              </a:r>
              <a:br/>
              <a:r>
                <a:rPr lang="en-US" sz="1200" dirty="0"/>
                <a:t>sensibilidade</a:t>
              </a:r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6072903" y="4606996"/>
              <a:ext cx="895605" cy="414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297" tIns="45649" rIns="91297" bIns="45649">
              <a:spAutoFit/>
            </a:bodyPr>
            <a:lstStyle/>
            <a:p>
              <a:pPr defTabSz="911582"/>
              <a:r>
                <a:rPr lang="en-US" sz="1200" dirty="0"/>
                <a:t>Xpert +40% de</a:t>
              </a:r>
              <a:r>
                <a:t/>
              </a:r>
              <a:br/>
              <a:r>
                <a:rPr lang="en-US" sz="1200" dirty="0"/>
                <a:t>sensibilidade</a:t>
              </a:r>
            </a:p>
          </p:txBody>
        </p:sp>
        <p:pic>
          <p:nvPicPr>
            <p:cNvPr id="37" name="Picture 34" descr="INNO-LiP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56780" y="2379669"/>
              <a:ext cx="555039" cy="766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5338679" y="3149956"/>
              <a:ext cx="516199" cy="461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297" tIns="45649" rIns="91297" bIns="45649">
              <a:spAutoFit/>
            </a:bodyPr>
            <a:lstStyle/>
            <a:p>
              <a:pPr algn="ctr" defTabSz="911582"/>
              <a:r>
                <a:rPr lang="en-US" sz="1200" dirty="0"/>
                <a:t>LPA</a:t>
              </a:r>
              <a:r>
                <a:rPr dirty="0"/>
                <a:t/>
              </a:r>
              <a:br>
                <a:rPr dirty="0"/>
              </a:br>
              <a:r>
                <a:rPr lang="en-US" sz="1200" dirty="0"/>
                <a:t>1 </a:t>
              </a:r>
              <a:r>
                <a:rPr lang="en-US" sz="1200" dirty="0" err="1" smtClean="0"/>
                <a:t>dia</a:t>
              </a:r>
              <a:endParaRPr lang="en-US" sz="1200" dirty="0"/>
            </a:p>
          </p:txBody>
        </p:sp>
        <p:sp>
          <p:nvSpPr>
            <p:cNvPr id="42" name="AutoShape 39"/>
            <p:cNvSpPr>
              <a:spLocks noChangeArrowheads="1"/>
            </p:cNvSpPr>
            <p:nvPr/>
          </p:nvSpPr>
          <p:spPr bwMode="auto">
            <a:xfrm>
              <a:off x="436933" y="3772448"/>
              <a:ext cx="1873644" cy="703429"/>
            </a:xfrm>
            <a:prstGeom prst="rightArrow">
              <a:avLst>
                <a:gd name="adj1" fmla="val 59120"/>
                <a:gd name="adj2" fmla="val 46745"/>
              </a:avLst>
            </a:prstGeom>
            <a:solidFill>
              <a:srgbClr val="FFF1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r>
                <a:rPr lang="en-US" sz="1200" i="1">
                  <a:solidFill>
                    <a:srgbClr val="930311"/>
                  </a:solidFill>
                </a:rPr>
                <a:t>Mais sensível que</a:t>
              </a:r>
            </a:p>
            <a:p>
              <a:r>
                <a:rPr lang="en-US" sz="1200" i="1">
                  <a:solidFill>
                    <a:srgbClr val="930311"/>
                  </a:solidFill>
                </a:rPr>
                <a:t>a microscopia</a:t>
              </a:r>
            </a:p>
          </p:txBody>
        </p:sp>
        <p:sp>
          <p:nvSpPr>
            <p:cNvPr id="43" name="AutoShape 40"/>
            <p:cNvSpPr>
              <a:spLocks noChangeArrowheads="1"/>
            </p:cNvSpPr>
            <p:nvPr/>
          </p:nvSpPr>
          <p:spPr bwMode="auto">
            <a:xfrm>
              <a:off x="415097" y="2509964"/>
              <a:ext cx="2023999" cy="639994"/>
            </a:xfrm>
            <a:prstGeom prst="rightArrow">
              <a:avLst>
                <a:gd name="adj1" fmla="val 64315"/>
                <a:gd name="adj2" fmla="val 45595"/>
              </a:avLst>
            </a:prstGeom>
            <a:solidFill>
              <a:srgbClr val="FFF1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r>
                <a:rPr lang="en-US" sz="1200" i="1">
                  <a:solidFill>
                    <a:srgbClr val="930311"/>
                  </a:solidFill>
                </a:rPr>
                <a:t>Mais rápido que a </a:t>
              </a:r>
            </a:p>
            <a:p>
              <a:r>
                <a:rPr lang="en-US" sz="1200" i="1">
                  <a:solidFill>
                    <a:srgbClr val="930311"/>
                  </a:solidFill>
                </a:rPr>
                <a:t>cultura sólida</a:t>
              </a:r>
              <a:endParaRPr lang="pt-PT" sz="1200"/>
            </a:p>
          </p:txBody>
        </p:sp>
        <p:sp>
          <p:nvSpPr>
            <p:cNvPr id="44" name="AutoShape 41"/>
            <p:cNvSpPr>
              <a:spLocks noChangeArrowheads="1"/>
            </p:cNvSpPr>
            <p:nvPr/>
          </p:nvSpPr>
          <p:spPr bwMode="auto">
            <a:xfrm>
              <a:off x="507471" y="5185484"/>
              <a:ext cx="1387885" cy="623078"/>
            </a:xfrm>
            <a:prstGeom prst="rightArrow">
              <a:avLst>
                <a:gd name="adj1" fmla="val 64102"/>
                <a:gd name="adj2" fmla="val 39091"/>
              </a:avLst>
            </a:prstGeom>
            <a:solidFill>
              <a:srgbClr val="FFF1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r>
                <a:rPr lang="en-US" sz="1200" i="1" dirty="0" err="1">
                  <a:solidFill>
                    <a:srgbClr val="930311"/>
                  </a:solidFill>
                </a:rPr>
                <a:t>Mais</a:t>
              </a:r>
              <a:r>
                <a:rPr lang="en-US" sz="1200" i="1" dirty="0">
                  <a:solidFill>
                    <a:srgbClr val="930311"/>
                  </a:solidFill>
                </a:rPr>
                <a:t> simples </a:t>
              </a:r>
              <a:r>
                <a:rPr lang="en-US" sz="1200" i="1" dirty="0" err="1">
                  <a:solidFill>
                    <a:srgbClr val="930311"/>
                  </a:solidFill>
                </a:rPr>
                <a:t>que</a:t>
              </a:r>
              <a:r>
                <a:rPr lang="en-US" sz="1200" i="1" dirty="0">
                  <a:solidFill>
                    <a:srgbClr val="930311"/>
                  </a:solidFill>
                </a:rPr>
                <a:t> </a:t>
              </a:r>
            </a:p>
            <a:p>
              <a:r>
                <a:rPr lang="en-US" sz="1200" i="1" dirty="0">
                  <a:solidFill>
                    <a:srgbClr val="930311"/>
                  </a:solidFill>
                </a:rPr>
                <a:t>a </a:t>
              </a:r>
              <a:r>
                <a:rPr lang="en-US" sz="1200" i="1" dirty="0" err="1">
                  <a:solidFill>
                    <a:srgbClr val="930311"/>
                  </a:solidFill>
                </a:rPr>
                <a:t>microscopia</a:t>
              </a:r>
              <a:endParaRPr lang="pt-PT" sz="1200" dirty="0"/>
            </a:p>
          </p:txBody>
        </p:sp>
        <p:pic>
          <p:nvPicPr>
            <p:cNvPr id="46" name="Picture 43" descr="migit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50433" y="2379669"/>
              <a:ext cx="586110" cy="766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4488925" y="3126489"/>
              <a:ext cx="660067" cy="414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297" tIns="45649" rIns="91297" bIns="45649">
              <a:spAutoFit/>
            </a:bodyPr>
            <a:lstStyle/>
            <a:p>
              <a:pPr algn="ctr" defTabSz="911582"/>
              <a:r>
                <a:rPr lang="en-US" sz="1200" dirty="0"/>
                <a:t>MGIT</a:t>
              </a:r>
              <a:r>
                <a:t/>
              </a:r>
              <a:br/>
              <a:r>
                <a:rPr lang="en-US" sz="1200" dirty="0"/>
                <a:t>15 dias</a:t>
              </a:r>
            </a:p>
          </p:txBody>
        </p:sp>
        <p:cxnSp>
          <p:nvCxnSpPr>
            <p:cNvPr id="4" name="Straight Arrow Connector 3"/>
            <p:cNvCxnSpPr>
              <a:stCxn id="48" idx="1"/>
              <a:endCxn id="65" idx="3"/>
            </p:cNvCxnSpPr>
            <p:nvPr/>
          </p:nvCxnSpPr>
          <p:spPr bwMode="auto">
            <a:xfrm rot="10800000">
              <a:off x="6701665" y="3741118"/>
              <a:ext cx="1550483" cy="252929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35" name="Picture 26" descr="GeneXper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38832" y="2379669"/>
              <a:ext cx="581873" cy="766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6" descr="GeneXper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17616" y="5497022"/>
              <a:ext cx="581873" cy="766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8267889" y="1851383"/>
              <a:ext cx="1577024" cy="4277971"/>
            </a:xfrm>
            <a:prstGeom prst="rect">
              <a:avLst/>
            </a:prstGeom>
            <a:noFill/>
          </p:spPr>
          <p:txBody>
            <a:bodyPr wrap="square" lIns="91316" tIns="45659" rIns="91316" bIns="45659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O Xpert MTB/RIF pode ser colocado em todos os níveis da rede caso sejam garantidas as condições básicas de electricidade, colocação e medidas de segurança biológica e caso a produtividade da máquina seja utilizada de modo eficiente</a:t>
              </a:r>
              <a:endParaRPr lang="pt-PT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0"/>
            <p:cNvSpPr>
              <a:spLocks noChangeArrowheads="1"/>
            </p:cNvSpPr>
            <p:nvPr/>
          </p:nvSpPr>
          <p:spPr bwMode="auto">
            <a:xfrm>
              <a:off x="5851377" y="3184607"/>
              <a:ext cx="767830" cy="248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297" tIns="45649" rIns="91297" bIns="45649">
              <a:spAutoFit/>
            </a:bodyPr>
            <a:lstStyle/>
            <a:p>
              <a:pPr defTabSz="911582"/>
              <a:r>
                <a:rPr lang="en-US" sz="1200" dirty="0"/>
                <a:t>&lt; 2 horas</a:t>
              </a:r>
            </a:p>
          </p:txBody>
        </p:sp>
        <p:cxnSp>
          <p:nvCxnSpPr>
            <p:cNvPr id="40" name="Straight Arrow Connector 39"/>
            <p:cNvCxnSpPr>
              <a:stCxn id="48" idx="1"/>
            </p:cNvCxnSpPr>
            <p:nvPr/>
          </p:nvCxnSpPr>
          <p:spPr bwMode="auto">
            <a:xfrm rot="10800000">
              <a:off x="6558771" y="2343140"/>
              <a:ext cx="1693376" cy="1650906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" name="Straight Arrow Connector 48"/>
            <p:cNvCxnSpPr>
              <a:stCxn id="48" idx="1"/>
              <a:endCxn id="63" idx="3"/>
            </p:cNvCxnSpPr>
            <p:nvPr/>
          </p:nvCxnSpPr>
          <p:spPr bwMode="auto">
            <a:xfrm rot="10800000" flipV="1">
              <a:off x="6773079" y="3994045"/>
              <a:ext cx="1479068" cy="1304453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6523" y="2410987"/>
              <a:ext cx="749327" cy="704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Rectangle 30"/>
            <p:cNvSpPr>
              <a:spLocks noChangeArrowheads="1"/>
            </p:cNvSpPr>
            <p:nvPr/>
          </p:nvSpPr>
          <p:spPr bwMode="auto">
            <a:xfrm>
              <a:off x="6483899" y="3095238"/>
              <a:ext cx="1510061" cy="461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297" tIns="45649" rIns="91297" bIns="45649">
              <a:spAutoFit/>
            </a:bodyPr>
            <a:lstStyle/>
            <a:p>
              <a:pPr algn="ctr" defTabSz="911582"/>
              <a:r>
                <a:rPr lang="en-US" sz="1200" dirty="0" smtClean="0"/>
                <a:t>TSA </a:t>
              </a:r>
              <a:r>
                <a:rPr lang="en-US" sz="1200" dirty="0"/>
                <a:t>interno</a:t>
              </a:r>
            </a:p>
            <a:p>
              <a:pPr algn="ctr" defTabSz="911582"/>
              <a:r>
                <a:rPr lang="en-US" sz="1200" dirty="0"/>
                <a:t>(MODS, NRA, CRI)</a:t>
              </a:r>
            </a:p>
          </p:txBody>
        </p:sp>
      </p:grp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3400" dirty="0">
                <a:latin typeface="Calibri" pitchFamily="34" charset="0"/>
              </a:rPr>
              <a:t>Colocação do Xpert MTB/RIF </a:t>
            </a:r>
            <a:r>
              <a:rPr lang="nl-NL" sz="3400" dirty="0" smtClean="0">
                <a:latin typeface="Calibri" pitchFamily="34" charset="0"/>
              </a:rPr>
              <a:t/>
            </a:r>
            <a:br>
              <a:rPr lang="nl-NL" sz="3400" dirty="0" smtClean="0">
                <a:latin typeface="Calibri" pitchFamily="34" charset="0"/>
              </a:rPr>
            </a:br>
            <a:r>
              <a:rPr lang="nl-NL" sz="3400" dirty="0" smtClean="0">
                <a:latin typeface="Calibri" pitchFamily="34" charset="0"/>
              </a:rPr>
              <a:t>numa rede de laboratórios</a:t>
            </a:r>
            <a:endParaRPr lang="pt-PT" sz="3400" dirty="0"/>
          </a:p>
        </p:txBody>
      </p:sp>
    </p:spTree>
    <p:extLst>
      <p:ext uri="{BB962C8B-B14F-4D97-AF65-F5344CB8AC3E}">
        <p14:creationId xmlns:p14="http://schemas.microsoft.com/office/powerpoint/2010/main" val="13176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>
          <a:xfrm>
            <a:off x="12989" y="171500"/>
            <a:ext cx="10688638" cy="2376264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Recomendações Nacionais baseadas nas recomendações da OMS (atualização em outubro de 2013)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:</a:t>
            </a:r>
            <a:br>
              <a:rPr lang="pt-BR" sz="2800" dirty="0" smtClean="0">
                <a:latin typeface="Calibri" pitchFamily="34" charset="0"/>
                <a:cs typeface="Calibri" pitchFamily="34" charset="0"/>
              </a:rPr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u="sng" dirty="0" smtClean="0">
                <a:latin typeface="Calibri" pitchFamily="34" charset="0"/>
                <a:cs typeface="Calibri" pitchFamily="34" charset="0"/>
              </a:rPr>
              <a:t>Xpert MTB/RIF para o diagnóstico de TB pulmonar e resistência à RIF em adultos e crianças</a:t>
            </a:r>
            <a:endParaRPr lang="en-US" sz="2800" u="sng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9277" y="2965285"/>
            <a:ext cx="9851388" cy="296685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Fortes recomendações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 Xpert MTB/RIF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deve ser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utilizado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adultos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suspeitos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de TB-MDR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co-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infecção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TB/HIV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(prova de alta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qualidade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pt-P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 Xpert MTB/RIF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deve ser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utilizado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crianças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suspeitas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de TB-MDR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co-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infecção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TB/HIV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(prova de qualidade muito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baixa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30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209" y="2808028"/>
            <a:ext cx="10297646" cy="3340136"/>
          </a:xfrm>
        </p:spPr>
        <p:txBody>
          <a:bodyPr/>
          <a:lstStyle/>
          <a:p>
            <a:pPr marL="0" indent="0">
              <a:spcBef>
                <a:spcPts val="1198"/>
              </a:spcBef>
              <a:buNone/>
            </a:pPr>
            <a:r>
              <a:rPr lang="en-US" sz="2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Casos</a:t>
            </a:r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Suspeito</a:t>
            </a:r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de TB-MDR</a:t>
            </a:r>
          </a:p>
          <a:p>
            <a:pPr>
              <a:spcBef>
                <a:spcPts val="1198"/>
              </a:spcBef>
            </a:pP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Retratamento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spcBef>
                <a:spcPts val="1198"/>
              </a:spcBef>
            </a:pP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Caso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novo, BK+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depois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dois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meses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tratamento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baciloscopia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não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converte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spcBef>
                <a:spcPts val="1198"/>
              </a:spcBef>
            </a:pP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TB-MDR ;</a:t>
            </a:r>
          </a:p>
          <a:p>
            <a:pPr>
              <a:spcBef>
                <a:spcPts val="1198"/>
              </a:spcBef>
            </a:pP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Provenientes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áreas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endêmicas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TB-MDR;</a:t>
            </a:r>
          </a:p>
          <a:p>
            <a:pPr>
              <a:spcBef>
                <a:spcPts val="1198"/>
              </a:spcBef>
            </a:pP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Categorias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risco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profissionais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saúde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mineiros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prisioneiros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spcBef>
                <a:spcPts val="1198"/>
              </a:spcBef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title"/>
          </p:nvPr>
        </p:nvSpPr>
        <p:spPr>
          <a:xfrm>
            <a:off x="12989" y="-44524"/>
            <a:ext cx="10688638" cy="2520280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Recomendações Nacionais baseadas nas recomendações da OMS (atualização em outubro de 2013)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:</a:t>
            </a:r>
            <a:br>
              <a:rPr lang="pt-BR" sz="2800" dirty="0" smtClean="0">
                <a:latin typeface="Calibri" pitchFamily="34" charset="0"/>
                <a:cs typeface="Calibri" pitchFamily="34" charset="0"/>
              </a:rPr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u="sng" dirty="0" smtClean="0">
                <a:latin typeface="Calibri" pitchFamily="34" charset="0"/>
                <a:cs typeface="Calibri" pitchFamily="34" charset="0"/>
              </a:rPr>
              <a:t>Xpert MTB/RIF para o diagnóstico de TB pulmonar e resistência à RIF </a:t>
            </a:r>
            <a:br>
              <a:rPr lang="pt-BR" sz="2800" u="sng" dirty="0" smtClean="0">
                <a:latin typeface="Calibri" pitchFamily="34" charset="0"/>
                <a:cs typeface="Calibri" pitchFamily="34" charset="0"/>
              </a:rPr>
            </a:br>
            <a:r>
              <a:rPr lang="pt-BR" sz="2800" u="sng" dirty="0" smtClean="0">
                <a:latin typeface="Calibri" pitchFamily="34" charset="0"/>
                <a:cs typeface="Calibri" pitchFamily="34" charset="0"/>
              </a:rPr>
              <a:t>em adultos e crianças</a:t>
            </a:r>
            <a:endParaRPr lang="en-US" sz="2800" u="sng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6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34432" y="2925396"/>
            <a:ext cx="9619774" cy="3150760"/>
          </a:xfrm>
        </p:spPr>
        <p:txBody>
          <a:bodyPr/>
          <a:lstStyle/>
          <a:p>
            <a:r>
              <a:rPr lang="pt-PT" sz="2400" dirty="0" smtClean="0">
                <a:latin typeface="Calibri" pitchFamily="34" charset="0"/>
              </a:rPr>
              <a:t>Pacientes com infecção por HIV e outras imunodepressões, diabéticos e mulheres grávidas (amostra de expectoração).</a:t>
            </a:r>
          </a:p>
          <a:p>
            <a:r>
              <a:rPr lang="pt-PT" sz="2400" dirty="0" smtClean="0">
                <a:latin typeface="Calibri" pitchFamily="34" charset="0"/>
              </a:rPr>
              <a:t>Todas as crianças suspeitas de TB e TB-MDR (amostra de expectoração, expectoração induzida e lavado gástrico).</a:t>
            </a:r>
          </a:p>
          <a:p>
            <a:r>
              <a:rPr lang="pt-PT" sz="2400" dirty="0" smtClean="0">
                <a:latin typeface="Calibri" pitchFamily="34" charset="0"/>
              </a:rPr>
              <a:t>Pacientes suspeitos por Tuberculose meníngea, amostra de LCR </a:t>
            </a:r>
            <a:r>
              <a:rPr lang="en-US" sz="2400" dirty="0" smtClean="0">
                <a:latin typeface="Calibri" pitchFamily="34" charset="0"/>
                <a:cs typeface="Calibri" panose="020F0502020204030204" pitchFamily="34" charset="0"/>
              </a:rPr>
              <a:t>(forte </a:t>
            </a:r>
            <a:r>
              <a:rPr lang="en-US" sz="2400" dirty="0" err="1" smtClean="0">
                <a:latin typeface="Calibri" pitchFamily="34" charset="0"/>
                <a:cs typeface="Calibri" panose="020F0502020204030204" pitchFamily="34" charset="0"/>
              </a:rPr>
              <a:t>recomendação</a:t>
            </a:r>
            <a:r>
              <a:rPr lang="en-US" sz="2400" dirty="0" smtClean="0">
                <a:latin typeface="Calibri" pitchFamily="34" charset="0"/>
                <a:cs typeface="Calibri" panose="020F0502020204030204" pitchFamily="34" charset="0"/>
              </a:rPr>
              <a:t> dada a </a:t>
            </a:r>
            <a:r>
              <a:rPr lang="en-US" sz="2400" dirty="0" err="1" smtClean="0">
                <a:latin typeface="Calibri" pitchFamily="34" charset="0"/>
                <a:cs typeface="Calibri" panose="020F0502020204030204" pitchFamily="34" charset="0"/>
              </a:rPr>
              <a:t>urgência</a:t>
            </a:r>
            <a:r>
              <a:rPr lang="en-US" sz="2400" dirty="0" smtClean="0">
                <a:latin typeface="Calibri" pitchFamily="34" charset="0"/>
                <a:cs typeface="Calibri" panose="020F0502020204030204" pitchFamily="34" charset="0"/>
              </a:rPr>
              <a:t> de um </a:t>
            </a:r>
            <a:r>
              <a:rPr lang="en-US" sz="2400" dirty="0" err="1" smtClean="0">
                <a:latin typeface="Calibri" pitchFamily="34" charset="0"/>
                <a:cs typeface="Calibri" panose="020F0502020204030204" pitchFamily="34" charset="0"/>
              </a:rPr>
              <a:t>rápido</a:t>
            </a:r>
            <a:r>
              <a:rPr lang="en-US" sz="2400" dirty="0" smtClean="0"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anose="020F0502020204030204" pitchFamily="34" charset="0"/>
              </a:rPr>
              <a:t>diagnóstico</a:t>
            </a:r>
            <a:r>
              <a:rPr lang="en-US" sz="2400" dirty="0" smtClean="0">
                <a:latin typeface="Calibri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anose="020F0502020204030204" pitchFamily="34" charset="0"/>
              </a:rPr>
              <a:t>qualidade</a:t>
            </a:r>
            <a:r>
              <a:rPr lang="en-US" sz="2400" dirty="0" smtClean="0"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anose="020F0502020204030204" pitchFamily="34" charset="0"/>
              </a:rPr>
              <a:t>muito</a:t>
            </a:r>
            <a:r>
              <a:rPr lang="en-US" sz="2400" dirty="0" smtClean="0"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anose="020F0502020204030204" pitchFamily="34" charset="0"/>
              </a:rPr>
              <a:t>baixa</a:t>
            </a:r>
            <a:r>
              <a:rPr lang="en-US" sz="2400" dirty="0" smtClean="0"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anose="020F0502020204030204" pitchFamily="34" charset="0"/>
              </a:rPr>
              <a:t>da</a:t>
            </a:r>
            <a:r>
              <a:rPr lang="en-US" sz="2400" dirty="0" smtClean="0"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anose="020F0502020204030204" pitchFamily="34" charset="0"/>
              </a:rPr>
              <a:t>prova</a:t>
            </a:r>
            <a:r>
              <a:rPr lang="en-US" sz="2400" dirty="0" smtClean="0">
                <a:latin typeface="Calibri" pitchFamily="34" charset="0"/>
                <a:cs typeface="Calibri" panose="020F0502020204030204" pitchFamily="34" charset="0"/>
              </a:rPr>
              <a:t>)</a:t>
            </a:r>
            <a:r>
              <a:rPr lang="pt-PT" sz="2400" dirty="0" smtClean="0">
                <a:latin typeface="Calibri" pitchFamily="34" charset="0"/>
              </a:rPr>
              <a:t>.</a:t>
            </a:r>
            <a:endParaRPr lang="pt-PT" sz="2400" dirty="0">
              <a:latin typeface="Calibri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31751" y="302102"/>
            <a:ext cx="10153128" cy="2029638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Recomendações Nacionais baseadas nas recomendações da OMS (atualização em outubro de 2013)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:</a:t>
            </a:r>
            <a:br>
              <a:rPr lang="pt-BR" sz="2800" dirty="0" smtClean="0">
                <a:latin typeface="Calibri" pitchFamily="34" charset="0"/>
                <a:cs typeface="Calibri" pitchFamily="34" charset="0"/>
              </a:rPr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u="sng" dirty="0" smtClean="0">
                <a:latin typeface="Calibri" pitchFamily="34" charset="0"/>
                <a:cs typeface="Calibri" pitchFamily="34" charset="0"/>
              </a:rPr>
              <a:t>Xpert MTB/RIF para o diagnóstico de TB pulmonar e resistência à RIF em adultos e crianças</a:t>
            </a:r>
            <a:endParaRPr lang="pt-PT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868" y="1791680"/>
            <a:ext cx="9343076" cy="382182"/>
          </a:xfrm>
          <a:prstGeom prst="rect">
            <a:avLst/>
          </a:prstGeom>
          <a:noFill/>
        </p:spPr>
        <p:txBody>
          <a:bodyPr wrap="square" lIns="104165" tIns="52083" rIns="104165" bIns="52083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302608" y="1683668"/>
            <a:ext cx="10226287" cy="444625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165" tIns="52083" rIns="104165" bIns="52083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300"/>
              </a:lnSpc>
              <a:tabLst>
                <a:tab pos="20247058" algn="l"/>
              </a:tabLst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300"/>
              </a:lnSpc>
              <a:tabLst>
                <a:tab pos="20247058" algn="l"/>
              </a:tabLst>
            </a:pP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Observações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(1 de 2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):</a:t>
            </a:r>
          </a:p>
          <a:p>
            <a:pPr>
              <a:lnSpc>
                <a:spcPts val="2300"/>
              </a:lnSpc>
              <a:tabLst>
                <a:tab pos="20247058" algn="l"/>
              </a:tabLst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520824" indent="-520824">
              <a:lnSpc>
                <a:spcPts val="2300"/>
              </a:lnSpc>
              <a:spcAft>
                <a:spcPts val="400"/>
              </a:spcAft>
              <a:buFont typeface="Arial" pitchFamily="34" charset="0"/>
              <a:buChar char="•"/>
              <a:tabLst>
                <a:tab pos="20247058" algn="l"/>
              </a:tabLst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Estas recomendações aplicam-se à utilização do Xpert MTB/RIF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em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amostras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de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expectoração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processadas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e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não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processadas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520824" indent="-520824">
              <a:lnSpc>
                <a:spcPts val="2300"/>
              </a:lnSpc>
              <a:spcAft>
                <a:spcPts val="400"/>
              </a:spcAft>
              <a:buFont typeface="Arial" pitchFamily="34" charset="0"/>
              <a:buChar char="•"/>
              <a:tabLst>
                <a:tab pos="20247058" algn="l"/>
              </a:tabLst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Estas recomendações também se aplicam aos aspirados da lavagem gástrica de adultos e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crianças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;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520824" indent="-520824">
              <a:lnSpc>
                <a:spcPts val="2300"/>
              </a:lnSpc>
              <a:spcAft>
                <a:spcPts val="400"/>
              </a:spcAft>
              <a:buFont typeface="Arial" pitchFamily="34" charset="0"/>
              <a:buChar char="•"/>
              <a:tabLst>
                <a:tab pos="20247058" algn="l"/>
              </a:tabLst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Estas recomendações apoiam a utilização de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duas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amostras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de expectoração para teste de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diagnóstico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;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520824" indent="-520824">
              <a:lnSpc>
                <a:spcPts val="2300"/>
              </a:lnSpc>
              <a:spcAft>
                <a:spcPts val="400"/>
              </a:spcAft>
              <a:buFont typeface="Arial" pitchFamily="34" charset="0"/>
              <a:buChar char="•"/>
              <a:tabLst>
                <a:tab pos="20247058" algn="l"/>
              </a:tabLst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As crianças que se supõe que têm TB pulmonar, mas com um único resultado negativo de Xpert MTB/RIF devem ser submetidas a novos testes de diagnóstico e uma criança com elevada suspeita clínica de TB deve ser tratada mesmo se um resultado de Xpert MTB/RIF for negativo;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231751" y="27485"/>
            <a:ext cx="10153128" cy="1440159"/>
          </a:xfrm>
          <a:prstGeom prst="rect">
            <a:avLst/>
          </a:prstGeom>
        </p:spPr>
        <p:txBody>
          <a:bodyPr vert="horz" lIns="104178" tIns="52089" rIns="104178" bIns="52089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黑体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  <a:cs typeface="黑体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  <a:cs typeface="黑体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  <a:cs typeface="黑体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  <a:cs typeface="黑体" charset="0"/>
              </a:defRPr>
            </a:lvl5pPr>
            <a:lvl6pPr marL="520888"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</a:defRPr>
            </a:lvl6pPr>
            <a:lvl7pPr marL="1041776"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</a:defRPr>
            </a:lvl7pPr>
            <a:lvl8pPr marL="1562664"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</a:defRPr>
            </a:lvl8pPr>
            <a:lvl9pPr marL="2083552"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</a:defRPr>
            </a:lvl9pPr>
            <a:extLst/>
          </a:lstStyle>
          <a:p>
            <a:pPr lvl="1">
              <a:defRPr/>
            </a:pP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Recomendações actualizadas da OMS (Outubro de 2013)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latin typeface="Calibri" pitchFamily="34" charset="0"/>
                <a:cs typeface="Calibri" pitchFamily="34" charset="0"/>
              </a:rPr>
              <a:t>Xpert MTB/RIF para o diagnóstico de TB pulmonar e resistência </a:t>
            </a:r>
            <a:br>
              <a:rPr lang="pt-BR" sz="2800" dirty="0" smtClean="0">
                <a:latin typeface="Calibri" pitchFamily="34" charset="0"/>
                <a:cs typeface="Calibri" pitchFamily="34" charset="0"/>
              </a:rPr>
            </a:br>
            <a:r>
              <a:rPr lang="pt-BR" sz="2800" dirty="0" smtClean="0">
                <a:latin typeface="Calibri" pitchFamily="34" charset="0"/>
                <a:cs typeface="Calibri" pitchFamily="34" charset="0"/>
              </a:rPr>
              <a:t>à RIF em adultos e crianças</a:t>
            </a:r>
          </a:p>
        </p:txBody>
      </p:sp>
    </p:spTree>
    <p:extLst>
      <p:ext uri="{BB962C8B-B14F-4D97-AF65-F5344CB8AC3E}">
        <p14:creationId xmlns:p14="http://schemas.microsoft.com/office/powerpoint/2010/main" val="354574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868" y="1791680"/>
            <a:ext cx="9343076" cy="382182"/>
          </a:xfrm>
          <a:prstGeom prst="rect">
            <a:avLst/>
          </a:prstGeom>
          <a:noFill/>
        </p:spPr>
        <p:txBody>
          <a:bodyPr wrap="square" lIns="104165" tIns="52083" rIns="104165" bIns="52083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31751" y="1899692"/>
            <a:ext cx="10226287" cy="4103811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165" tIns="52083" rIns="104165" bIns="52083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20247058" algn="l"/>
              </a:tabLst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tabLst>
                <a:tab pos="20247058" algn="l"/>
              </a:tabLst>
            </a:pP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Observações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(2 de 2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):</a:t>
            </a:r>
          </a:p>
          <a:p>
            <a:pPr>
              <a:tabLst>
                <a:tab pos="20247058" algn="l"/>
              </a:tabLst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520824" indent="-520824">
              <a:spcAft>
                <a:spcPts val="683"/>
              </a:spcAft>
              <a:buFont typeface="Arial" pitchFamily="34" charset="0"/>
              <a:buChar char="•"/>
              <a:tabLst>
                <a:tab pos="20247058" algn="l"/>
              </a:tabLst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A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baciloscopia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convencional e a cultura continuam a ser essenciais para a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monitoria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do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tratamento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TB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sensível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e MDR-TB;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520824" indent="-520824">
              <a:spcAft>
                <a:spcPts val="683"/>
              </a:spcAft>
              <a:buFont typeface="Arial" pitchFamily="34" charset="0"/>
              <a:buChar char="•"/>
              <a:tabLst>
                <a:tab pos="20247058" algn="l"/>
              </a:tabLs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As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evidências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mostram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o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Xpert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MTB/RIF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detecta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algumas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estirpes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resistentes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à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rifampicina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por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outro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lado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podem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ser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sensíveis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TSA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fenotípico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 A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sequenciação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destes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resultados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discordantes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normalmente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resolve-se a favor do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Xpert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MTB/RIF,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ou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seja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o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paciente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deve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continuar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com o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tratamento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de TB-MDR (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segunda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linha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title"/>
          </p:nvPr>
        </p:nvSpPr>
        <p:spPr>
          <a:xfrm>
            <a:off x="12989" y="27484"/>
            <a:ext cx="10688638" cy="1296144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Recomendações actualizadas da OMS (Outubro de 2013)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  <a:r>
              <a:rPr sz="4800" dirty="0"/>
              <a:t/>
            </a:r>
            <a:br>
              <a:rPr sz="4800" dirty="0"/>
            </a:br>
            <a:r>
              <a:rPr lang="en-US" sz="2800" dirty="0" smtClean="0">
                <a:latin typeface="Calibri" pitchFamily="34" charset="0"/>
                <a:cs typeface="Calibri" pitchFamily="34" charset="0"/>
              </a:rPr>
              <a:t>Xpert MTB/RIF para o diagnóstico de TB pulmonar 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resistência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à RIF em adultos e crianças</a:t>
            </a:r>
          </a:p>
        </p:txBody>
      </p:sp>
    </p:spTree>
    <p:extLst>
      <p:ext uri="{BB962C8B-B14F-4D97-AF65-F5344CB8AC3E}">
        <p14:creationId xmlns:p14="http://schemas.microsoft.com/office/powerpoint/2010/main" val="27300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30600" y="1395636"/>
            <a:ext cx="10226287" cy="518457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165" tIns="52083" rIns="104165" bIns="52083" numCol="1" rtlCol="0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ts val="2100"/>
              </a:lnSpc>
              <a:spcAft>
                <a:spcPts val="400"/>
              </a:spcAft>
              <a:tabLst>
                <a:tab pos="20247058" algn="l"/>
              </a:tabLst>
            </a:pPr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100"/>
              </a:lnSpc>
              <a:spcAft>
                <a:spcPts val="400"/>
              </a:spcAft>
              <a:tabLst>
                <a:tab pos="20247058" algn="l"/>
              </a:tabLst>
            </a:pP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Observações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(1 de 2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):</a:t>
            </a:r>
          </a:p>
          <a:p>
            <a:pPr algn="just">
              <a:lnSpc>
                <a:spcPts val="2100"/>
              </a:lnSpc>
              <a:spcAft>
                <a:spcPts val="400"/>
              </a:spcAft>
              <a:tabLst>
                <a:tab pos="20247058" algn="l"/>
              </a:tabLst>
            </a:pP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marL="520824" indent="-520824" algn="just">
              <a:lnSpc>
                <a:spcPts val="21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Os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pacientes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suspeitos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por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TB extrapulmonar, mas com um único resultado negativo de Xpert MTB/RIF devem ser submetidas a novos testes de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diagnóstico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e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aqueles com elevada suspeita clínica de TB (especialmente crianças) devem ser tratados mesmo se um resultado de Xpert MTB/RIF for negativo;</a:t>
            </a:r>
          </a:p>
          <a:p>
            <a:pPr marL="520824" indent="-520824" algn="just">
              <a:lnSpc>
                <a:spcPts val="21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dirty="0" err="1">
                <a:latin typeface="Calibri" pitchFamily="34" charset="0"/>
                <a:cs typeface="Calibri" pitchFamily="34" charset="0"/>
              </a:rPr>
              <a:t>Relativamente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as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amostras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de LCR, o Xpert MTB/RIF deve ser utilizado em vez da cultura caso o volume da amostra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seja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inferior a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quantidade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minima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estabelicida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ou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se não for possível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obter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amostras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adicionais, para alcançar um rápido diagnóstico. Se estiver disponível um volume suficiente de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amostra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devem ser utilizados métodos de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concentração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cultura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para aumentar o rendimento;</a:t>
            </a:r>
          </a:p>
          <a:p>
            <a:pPr marL="520824" indent="-520824" algn="just">
              <a:lnSpc>
                <a:spcPts val="21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O líquido pleural é uma amostra insuficiente para a confirmação bacteriana de TB pleural, utilizando qualquer método. Uma biopsia pleural é a amostra preferível. A sensibilidade do Xpert MTB/RIF no líquido pleural é muito baixa. Não obstante, qualquer resultado positivo do Xpert MTB/RIF no líquido pleural deve ser tratado para TB pleural, enquanto os com um resultado negativo do Xpert MTB/RIF devem ser seguidos por outros testes;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title"/>
          </p:nvPr>
        </p:nvSpPr>
        <p:spPr>
          <a:xfrm>
            <a:off x="12989" y="29863"/>
            <a:ext cx="10688638" cy="1221757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pt-BR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Recomendações actualizadas da OMS (Outubro de 2013)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latin typeface="Calibri" pitchFamily="34" charset="0"/>
                <a:cs typeface="Calibri" pitchFamily="34" charset="0"/>
              </a:rPr>
              <a:t>Xpert MTB/RIF para o diagnóstico de TB extrapulmonar e resistência à rifampicina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31751" y="1971700"/>
            <a:ext cx="10153516" cy="4049549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165" tIns="52083" rIns="104165" bIns="52083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300"/>
              </a:lnSpc>
              <a:spcAft>
                <a:spcPts val="400"/>
              </a:spcAft>
              <a:tabLst>
                <a:tab pos="20247058" algn="l"/>
              </a:tabLst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300"/>
              </a:lnSpc>
              <a:spcAft>
                <a:spcPts val="400"/>
              </a:spcAft>
              <a:tabLst>
                <a:tab pos="20247058" algn="l"/>
              </a:tabLst>
            </a:pP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Observações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(2 de 2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):</a:t>
            </a:r>
          </a:p>
          <a:p>
            <a:pPr>
              <a:lnSpc>
                <a:spcPts val="2300"/>
              </a:lnSpc>
              <a:spcAft>
                <a:spcPts val="400"/>
              </a:spcAft>
              <a:tabLst>
                <a:tab pos="20247058" algn="l"/>
              </a:tabLst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520824" indent="-520824">
              <a:lnSpc>
                <a:spcPts val="2300"/>
              </a:lnSpc>
              <a:spcAft>
                <a:spcPts val="400"/>
              </a:spcAft>
              <a:buFont typeface="Arial" pitchFamily="34" charset="0"/>
              <a:buChar char="•"/>
              <a:tabLst>
                <a:tab pos="20247058" algn="l"/>
              </a:tabLs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baciloscopia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convencional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e a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cultura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continuam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a ser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essenciais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para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monitoria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do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tratamento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da TB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sensível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e TB-MDR;</a:t>
            </a:r>
          </a:p>
          <a:p>
            <a:pPr marL="520824" indent="-520824">
              <a:lnSpc>
                <a:spcPts val="2300"/>
              </a:lnSpc>
              <a:spcAft>
                <a:spcPts val="400"/>
              </a:spcAft>
              <a:buFont typeface="Arial" pitchFamily="34" charset="0"/>
              <a:buChar char="•"/>
              <a:tabLst>
                <a:tab pos="20247058" algn="l"/>
              </a:tabLs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As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evidências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mostram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o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Xpert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MTB/RIF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detecta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algumas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estirpes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resistentes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à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rifampicina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por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outro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lado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podem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ser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sensiveis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TSA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fenotípico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 A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sequenciação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destes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resultados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discordantes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normalmente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resolve-se a favor do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Xpert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MTB/RIF,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ou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seja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o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paciente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deve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continuar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com o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tratamento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de TB-MDR (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segunda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linha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;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520824" indent="-520824">
              <a:lnSpc>
                <a:spcPts val="2300"/>
              </a:lnSpc>
              <a:spcAft>
                <a:spcPts val="400"/>
              </a:spcAft>
              <a:buFont typeface="Arial" pitchFamily="34" charset="0"/>
              <a:buChar char="•"/>
              <a:tabLst>
                <a:tab pos="20247058" algn="l"/>
              </a:tabLst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Estas recomendações não se aplicam a fezes, urina ou sangue, dado a falta de dados sobre a utilidade do Xpert MTB/RIF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nestas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amostras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300"/>
              </a:lnSpc>
              <a:spcAft>
                <a:spcPts val="400"/>
              </a:spcAft>
              <a:tabLst>
                <a:tab pos="20247058" algn="l"/>
              </a:tabLst>
            </a:pPr>
            <a:endParaRPr lang="pt-PT" sz="2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title"/>
          </p:nvPr>
        </p:nvSpPr>
        <p:spPr>
          <a:xfrm>
            <a:off x="12989" y="27484"/>
            <a:ext cx="10688638" cy="1221757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pt-BR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Recomendações actualizadas da OMS (Outubro de 2013)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latin typeface="Calibri" pitchFamily="34" charset="0"/>
                <a:cs typeface="Calibri" pitchFamily="34" charset="0"/>
              </a:rPr>
              <a:t>Xpert MTB/RIF para o diagnóstico de TB extrapulmonar e resistência à rifampicina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18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783" y="317215"/>
            <a:ext cx="10134048" cy="782304"/>
          </a:xfrm>
        </p:spPr>
        <p:txBody>
          <a:bodyPr wrap="square">
            <a:spAutoFit/>
          </a:bodyPr>
          <a:lstStyle/>
          <a:p>
            <a:pPr algn="ctr"/>
            <a:r>
              <a:rPr dirty="0" smtClean="0"/>
              <a:t>Documentos de orientação da OMS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139057" y="1537921"/>
            <a:ext cx="3347874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957776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0066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defTabSz="957776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algn="ctr" defTabSz="957776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algn="ctr" defTabSz="957776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algn="ctr" defTabSz="957776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419847" algn="ctr" defTabSz="957776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839694" algn="ctr" defTabSz="957776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1259540" algn="ctr" defTabSz="957776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1679387" algn="ctr" defTabSz="957776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600" dirty="0" err="1">
                <a:ea typeface="+mn-ea"/>
              </a:rPr>
              <a:t>Actualização</a:t>
            </a:r>
            <a:r>
              <a:rPr lang="en-GB" sz="2600" dirty="0">
                <a:ea typeface="+mn-ea"/>
              </a:rPr>
              <a:t> </a:t>
            </a:r>
            <a:r>
              <a:rPr lang="en-GB" sz="2600" dirty="0" err="1" smtClean="0">
                <a:ea typeface="+mn-ea"/>
              </a:rPr>
              <a:t>da</a:t>
            </a:r>
            <a:r>
              <a:rPr lang="en-GB" sz="2600" dirty="0" smtClean="0">
                <a:ea typeface="+mn-ea"/>
              </a:rPr>
              <a:t> </a:t>
            </a:r>
            <a:r>
              <a:rPr lang="en-GB" sz="2600" dirty="0">
                <a:ea typeface="+mn-ea"/>
              </a:rPr>
              <a:t>política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0143" y="1539652"/>
            <a:ext cx="6696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ctr" defTabSz="957776" eaLnBrk="0" hangingPunct="0">
              <a:defRPr sz="2600" b="1">
                <a:solidFill>
                  <a:srgbClr val="000066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algn="ctr" defTabSz="957776" eaLnBrk="0" hangingPunct="0">
              <a:defRPr sz="3700" b="1">
                <a:solidFill>
                  <a:srgbClr val="000066"/>
                </a:solidFill>
                <a:cs typeface="Arial" charset="0"/>
              </a:defRPr>
            </a:lvl2pPr>
            <a:lvl3pPr algn="ctr" defTabSz="957776" eaLnBrk="0" hangingPunct="0">
              <a:defRPr sz="3700" b="1">
                <a:solidFill>
                  <a:srgbClr val="000066"/>
                </a:solidFill>
                <a:cs typeface="Arial" charset="0"/>
              </a:defRPr>
            </a:lvl3pPr>
            <a:lvl4pPr algn="ctr" defTabSz="957776" eaLnBrk="0" hangingPunct="0">
              <a:defRPr sz="3700" b="1">
                <a:solidFill>
                  <a:srgbClr val="000066"/>
                </a:solidFill>
                <a:cs typeface="Arial" charset="0"/>
              </a:defRPr>
            </a:lvl4pPr>
            <a:lvl5pPr algn="ctr" defTabSz="957776" eaLnBrk="0" hangingPunct="0">
              <a:defRPr sz="3700" b="1">
                <a:solidFill>
                  <a:srgbClr val="000066"/>
                </a:solidFill>
                <a:cs typeface="Arial" charset="0"/>
              </a:defRPr>
            </a:lvl5pPr>
            <a:lvl6pPr marL="419847" algn="ctr" defTabSz="957776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0066"/>
                </a:solidFill>
                <a:cs typeface="Arial" charset="0"/>
              </a:defRPr>
            </a:lvl6pPr>
            <a:lvl7pPr marL="839694" algn="ctr" defTabSz="957776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0066"/>
                </a:solidFill>
                <a:cs typeface="Arial" charset="0"/>
              </a:defRPr>
            </a:lvl7pPr>
            <a:lvl8pPr marL="1259540" algn="ctr" defTabSz="957776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0066"/>
                </a:solidFill>
                <a:cs typeface="Arial" charset="0"/>
              </a:defRPr>
            </a:lvl8pPr>
            <a:lvl9pPr marL="1679387" algn="ctr" defTabSz="957776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0066"/>
                </a:solidFill>
                <a:cs typeface="Arial" charset="0"/>
              </a:defRPr>
            </a:lvl9pPr>
          </a:lstStyle>
          <a:p>
            <a:r>
              <a:rPr dirty="0" smtClean="0"/>
              <a:t>Manual de</a:t>
            </a:r>
            <a:r>
              <a:rPr lang="pt-BR" dirty="0" smtClean="0"/>
              <a:t> acompanhamento da</a:t>
            </a:r>
            <a:r>
              <a:rPr dirty="0" smtClean="0"/>
              <a:t> </a:t>
            </a:r>
            <a:r>
              <a:rPr dirty="0" err="1" smtClean="0"/>
              <a:t>implementação</a:t>
            </a:r>
            <a:endParaRPr lang="pt-PT" dirty="0"/>
          </a:p>
        </p:txBody>
      </p:sp>
      <p:sp>
        <p:nvSpPr>
          <p:cNvPr id="6" name="Rectangle 5"/>
          <p:cNvSpPr/>
          <p:nvPr/>
        </p:nvSpPr>
        <p:spPr>
          <a:xfrm>
            <a:off x="7051584" y="2485160"/>
            <a:ext cx="3333295" cy="3896324"/>
          </a:xfrm>
          <a:prstGeom prst="rect">
            <a:avLst/>
          </a:prstGeom>
        </p:spPr>
        <p:txBody>
          <a:bodyPr wrap="square" lIns="99441" tIns="49721" rIns="99441" bIns="49721">
            <a:spAutoFit/>
          </a:bodyPr>
          <a:lstStyle/>
          <a:p>
            <a:pPr marL="424696" indent="-424696" defTabSz="1134249" eaLnBrk="0" hangingPunct="0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Orientação sobre algoritmos de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diagnóstico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actualizados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utilizando métodos complementares</a:t>
            </a:r>
          </a:p>
          <a:p>
            <a:pPr marL="424696" indent="-424696" defTabSz="1134249" eaLnBrk="0" hangingPunct="0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n-US" sz="2200" dirty="0" err="1">
                <a:latin typeface="Calibri" pitchFamily="34" charset="0"/>
                <a:cs typeface="Calibri" pitchFamily="34" charset="0"/>
              </a:rPr>
              <a:t>Orientação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para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orçamento</a:t>
            </a:r>
          </a:p>
          <a:p>
            <a:pPr marL="424696" indent="-424696" defTabSz="1134249" eaLnBrk="0" hangingPunct="0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Anexo de POPs para processamento de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amostras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extrapulmonares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023839" y="6076157"/>
            <a:ext cx="5472608" cy="432047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165" tIns="52083" rIns="104165" bIns="52083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20247058" algn="l"/>
              </a:tabLst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Disponível em: http://www.who.int/tb/laboratory/mtbrifrollout</a:t>
            </a:r>
          </a:p>
          <a:p>
            <a:pPr>
              <a:tabLst>
                <a:tab pos="20247058" algn="l"/>
              </a:tabLst>
            </a:pPr>
            <a:endParaRPr lang="pt-PT" sz="2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3" y="2187724"/>
            <a:ext cx="2378709" cy="3587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15" y="2187724"/>
            <a:ext cx="2388832" cy="35870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23113" y="1942083"/>
            <a:ext cx="215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que fornece: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39974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688638" cy="1362097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  </a:t>
            </a:r>
            <a:endParaRPr lang="pt-PT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532026" y="2318892"/>
            <a:ext cx="9562820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n-US" sz="3600" dirty="0">
                <a:latin typeface="Calibri" pitchFamily="34" charset="0"/>
                <a:cs typeface="Calibri" pitchFamily="34" charset="0"/>
              </a:rPr>
              <a:t>2. Algoritmos de diagnóstico de TB com Xpert MTB/RIF e interpretação de resultados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86093" y="3680988"/>
            <a:ext cx="2654686" cy="2131226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22456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/>
              <a:t>  </a:t>
            </a:r>
            <a:endParaRPr lang="pt-PT" dirty="0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1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581"/>
            <a:r>
              <a:rPr lang="en-US" sz="3600" dirty="0">
                <a:latin typeface="Calibri" pitchFamily="34" charset="0"/>
              </a:rPr>
              <a:t>Conteúdo deste módulo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7294" y="1641300"/>
            <a:ext cx="9692132" cy="5065086"/>
          </a:xfrm>
        </p:spPr>
        <p:txBody>
          <a:bodyPr/>
          <a:lstStyle/>
          <a:p>
            <a:pPr marL="424546" indent="-424546" defTabSz="1133849">
              <a:spcBef>
                <a:spcPts val="1305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 que é o Xpert MTB/RIF? Procedimento e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tecnologia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4546" indent="-424546" defTabSz="1133849">
              <a:spcBef>
                <a:spcPts val="1305"/>
              </a:spcBef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Algoritmo de diagnóstico com Xpert MTB/RIF e interpretação de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4546" indent="-424546" defTabSz="1133849">
              <a:spcBef>
                <a:spcPts val="1305"/>
              </a:spcBef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Colheita de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expectoração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4546" indent="-424546" defTabSz="1133849">
              <a:spcBef>
                <a:spcPts val="1305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Como registar os resultados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MTB/RIF;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4546" indent="-424546" defTabSz="1133849">
              <a:spcBef>
                <a:spcPts val="1305"/>
              </a:spcBef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Teste de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acompanhamento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4546" indent="-424546" defTabSz="1133849">
              <a:spcBef>
                <a:spcPts val="1305"/>
              </a:spcBef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Sistema de referência para amostras, resultados e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pacientes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 smtClean="0">
              <a:latin typeface="Calibri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t-PT" dirty="0" smtClean="0">
              <a:latin typeface="Calibri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5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4432" y="27484"/>
            <a:ext cx="9619774" cy="1014325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/>
              <a:t>Algoritmo</a:t>
            </a:r>
            <a:r>
              <a:rPr lang="en-US" dirty="0" smtClean="0"/>
              <a:t> de </a:t>
            </a:r>
            <a:r>
              <a:rPr lang="en-US" dirty="0" err="1" smtClean="0"/>
              <a:t>diagnóstico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endParaRPr lang="pt-PT" dirty="0"/>
          </a:p>
        </p:txBody>
      </p:sp>
      <p:pic>
        <p:nvPicPr>
          <p:cNvPr id="4" name="Picture 5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5" b="17248"/>
          <a:stretch/>
        </p:blipFill>
        <p:spPr bwMode="auto">
          <a:xfrm>
            <a:off x="-15727" y="819572"/>
            <a:ext cx="10688638" cy="67242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Arco 8"/>
          <p:cNvSpPr/>
          <p:nvPr/>
        </p:nvSpPr>
        <p:spPr>
          <a:xfrm>
            <a:off x="0" y="5068044"/>
            <a:ext cx="1224136" cy="1179612"/>
          </a:xfrm>
          <a:prstGeom prst="arc">
            <a:avLst>
              <a:gd name="adj1" fmla="val 16200000"/>
              <a:gd name="adj2" fmla="val 15910175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Arco 9"/>
          <p:cNvSpPr/>
          <p:nvPr/>
        </p:nvSpPr>
        <p:spPr>
          <a:xfrm>
            <a:off x="1743919" y="3987924"/>
            <a:ext cx="1239863" cy="1179612"/>
          </a:xfrm>
          <a:prstGeom prst="arc">
            <a:avLst>
              <a:gd name="adj1" fmla="val 16200000"/>
              <a:gd name="adj2" fmla="val 15910175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221" y="302102"/>
            <a:ext cx="10072757" cy="1014325"/>
          </a:xfrm>
        </p:spPr>
        <p:txBody>
          <a:bodyPr>
            <a:noAutofit/>
          </a:bodyPr>
          <a:lstStyle/>
          <a:p>
            <a:pPr algn="ctr"/>
            <a:r>
              <a:rPr lang="pt-BR" sz="3400" dirty="0" smtClean="0"/>
              <a:t>Interpretação dos resultados do Xpert MTB/RIF</a:t>
            </a:r>
            <a:br>
              <a:rPr lang="pt-BR" sz="3400" dirty="0" smtClean="0"/>
            </a:br>
            <a:r>
              <a:rPr lang="pt-BR" sz="3400" dirty="0" smtClean="0"/>
              <a:t>(1/2)</a:t>
            </a:r>
            <a:endParaRPr lang="pt-PT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43" y="2475756"/>
            <a:ext cx="9692132" cy="3168352"/>
          </a:xfrm>
        </p:spPr>
        <p:txBody>
          <a:bodyPr>
            <a:noAutofit/>
          </a:bodyPr>
          <a:lstStyle/>
          <a:p>
            <a:pPr>
              <a:spcBef>
                <a:spcPts val="1198"/>
              </a:spcBef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MTB detectada, resistência à RIF NÃO detectada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inicie ou continue o tratamento de Cat I do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paciente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spcBef>
                <a:spcPts val="1198"/>
              </a:spcBef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MTB NÃO detectada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realize a avaliação de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diagnóstico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clínico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Raio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-X),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acompanhamento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e tratamento de acordo com o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algoritmo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nacional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>
              <a:spcBef>
                <a:spcPts val="1198"/>
              </a:spcBef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o resultado do teste for </a:t>
            </a:r>
            <a:r>
              <a:rPr lang="en-US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erro, inválido ou sem resultado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faça a colheita de expectoração adicional para repetir o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teste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</a:pPr>
            <a:endParaRPr lang="pt-PT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pt-PT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pt-PT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17" y="123787"/>
            <a:ext cx="10449022" cy="1362097"/>
          </a:xfrm>
        </p:spPr>
        <p:txBody>
          <a:bodyPr>
            <a:normAutofit/>
          </a:bodyPr>
          <a:lstStyle/>
          <a:p>
            <a:pPr algn="ctr"/>
            <a:r>
              <a:rPr lang="en-US" sz="3400" dirty="0"/>
              <a:t>Interpretação dos resultados do </a:t>
            </a:r>
            <a:r>
              <a:rPr lang="en-US" sz="3400" dirty="0" err="1"/>
              <a:t>Xpert</a:t>
            </a:r>
            <a:r>
              <a:rPr lang="en-US" sz="3400" dirty="0"/>
              <a:t>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MTB/RIF (2/2)</a:t>
            </a:r>
            <a:endParaRPr lang="pt-PT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2259732"/>
            <a:ext cx="9619774" cy="380922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MTB detectada, resistência à RIF detectada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Inicie o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paciente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 regime de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TB-MDR;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Envie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uma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amostra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adicional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cultura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e TSA,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para determinar o perfil completo de resistência a fármacos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confirmar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TB-MDR;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 doente não tiver sido considerado como estando em risco de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TB-MDR,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pode ser realizado um teste Xpert adicional como uma confirmação, para garantir que não foram feitos erros de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etiquetagem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ou administrativos no manuseamento 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registo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amostra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 no relatório do resultado.</a:t>
            </a:r>
          </a:p>
        </p:txBody>
      </p:sp>
    </p:spTree>
    <p:extLst>
      <p:ext uri="{BB962C8B-B14F-4D97-AF65-F5344CB8AC3E}">
        <p14:creationId xmlns:p14="http://schemas.microsoft.com/office/powerpoint/2010/main" val="13479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400" dirty="0"/>
              <a:t>Interpretação dos resultados do Xpert MTB/RIF (cont. - 2)</a:t>
            </a:r>
            <a:endParaRPr lang="pt-PT" sz="3400" dirty="0"/>
          </a:p>
        </p:txBody>
      </p:sp>
      <p:grpSp>
        <p:nvGrpSpPr>
          <p:cNvPr id="7" name="Group 6"/>
          <p:cNvGrpSpPr/>
          <p:nvPr/>
        </p:nvGrpSpPr>
        <p:grpSpPr>
          <a:xfrm>
            <a:off x="12109" y="931030"/>
            <a:ext cx="7046722" cy="1040670"/>
            <a:chOff x="12109" y="931030"/>
            <a:chExt cx="7046722" cy="1040670"/>
          </a:xfrm>
        </p:grpSpPr>
        <p:sp>
          <p:nvSpPr>
            <p:cNvPr id="4" name="TextBox 3"/>
            <p:cNvSpPr txBox="1"/>
            <p:nvPr/>
          </p:nvSpPr>
          <p:spPr>
            <a:xfrm>
              <a:off x="1251965" y="1559553"/>
              <a:ext cx="5806866" cy="41214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95784" tIns="47892" rIns="95784" bIns="47892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Adaptar de acordo com as orientações de NTP do país</a:t>
              </a:r>
            </a:p>
          </p:txBody>
        </p:sp>
        <p:pic>
          <p:nvPicPr>
            <p:cNvPr id="5" name="Picture 2" descr="C:\Users\heidialb\AppData\Local\Microsoft\Windows\Temporary Internet Files\Content.IE5\1BNGYPPH\MC900442141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09" y="931030"/>
              <a:ext cx="1113400" cy="1040670"/>
            </a:xfrm>
            <a:prstGeom prst="rect">
              <a:avLst/>
            </a:prstGeom>
            <a:noFill/>
          </p:spPr>
        </p:pic>
      </p:grpSp>
      <p:pic>
        <p:nvPicPr>
          <p:cNvPr id="8" name="Picture 7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50240" y="2187724"/>
            <a:ext cx="8176982" cy="4492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07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688638" cy="1362097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  </a:t>
            </a:r>
            <a:endParaRPr lang="pt-PT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1007271" y="1899692"/>
            <a:ext cx="8682931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n-US" sz="3600" dirty="0">
                <a:latin typeface="Calibri" pitchFamily="34" charset="0"/>
                <a:cs typeface="Calibri" pitchFamily="34" charset="0"/>
              </a:rPr>
              <a:t>3. Colheita de expectoração</a:t>
            </a:r>
          </a:p>
        </p:txBody>
      </p:sp>
      <p:pic>
        <p:nvPicPr>
          <p:cNvPr id="6" name="Picture 5" descr="single sputum p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8976" y="3261790"/>
            <a:ext cx="2719521" cy="2772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280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0046" y="56043"/>
            <a:ext cx="8860556" cy="1195577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r>
              <a:rPr lang="en-US" sz="3200" dirty="0"/>
              <a:t>Garantir um espécime de expectoração adequado para o Xpert MTB/RIF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5767" y="4414842"/>
            <a:ext cx="9860952" cy="2123535"/>
          </a:xfrm>
          <a:prstGeom prst="rect">
            <a:avLst/>
          </a:prstGeom>
          <a:noFill/>
        </p:spPr>
        <p:txBody>
          <a:bodyPr wrap="square" lIns="91316" tIns="45659" rIns="91316" bIns="45659" rtlCol="0">
            <a:spAutoFit/>
          </a:bodyPr>
          <a:lstStyle/>
          <a:p>
            <a:r>
              <a:rPr lang="pt-BR" sz="2200" dirty="0" smtClean="0">
                <a:latin typeface="Calibri" pitchFamily="34" charset="0"/>
                <a:cs typeface="Calibri" pitchFamily="34" charset="0"/>
              </a:rPr>
              <a:t>- Utilize um escarrador adequado para a colheita da amostra (estéril, translúcido, descartável, combustível, à prova de fugas, com tampa de rosca de bocal largo).</a:t>
            </a:r>
          </a:p>
          <a:p>
            <a:r>
              <a:rPr lang="pt-BR" sz="2200" dirty="0" smtClean="0">
                <a:latin typeface="Calibri" pitchFamily="34" charset="0"/>
                <a:cs typeface="Calibri" pitchFamily="34" charset="0"/>
              </a:rPr>
              <a:t>- Certifique-se de que as informações no recipiente correspondem aos do formulário de pedido do laboratório.</a:t>
            </a:r>
          </a:p>
          <a:p>
            <a:r>
              <a:rPr lang="pt-BR" sz="2200" dirty="0" smtClean="0">
                <a:latin typeface="Calibri" pitchFamily="34" charset="0"/>
                <a:cs typeface="Calibri" pitchFamily="34" charset="0"/>
              </a:rPr>
              <a:t>- Deve ser feita a colheita de pelo menos 1 ml de expectoração para o Xpert MTB/RIF.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>
                <a:latin typeface="Calibri" pitchFamily="34" charset="0"/>
                <a:cs typeface="Calibri" pitchFamily="34" charset="0"/>
              </a:rPr>
              <a:t>- A colheita de expectoração deve ser supervisionada.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P10_purulen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425" y="1944566"/>
            <a:ext cx="2133156" cy="205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P10_muco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3432" y="1988297"/>
            <a:ext cx="2137749" cy="201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02473" y="1485884"/>
            <a:ext cx="1897127" cy="408190"/>
          </a:xfrm>
          <a:prstGeom prst="rect">
            <a:avLst/>
          </a:prstGeom>
        </p:spPr>
        <p:txBody>
          <a:bodyPr wrap="none" lIns="99441" tIns="49721" rIns="99441" bIns="49721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Qualidade ideal</a:t>
            </a:r>
            <a:endParaRPr lang="pt-PT" sz="2000" dirty="0"/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555586" y="4062840"/>
            <a:ext cx="2044834" cy="37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24696" indent="-424696" algn="ctr" defTabSz="1134249">
              <a:spcBef>
                <a:spcPct val="80000"/>
              </a:spcBef>
              <a:buClr>
                <a:srgbClr val="1E7FB8"/>
              </a:buClr>
              <a:defRPr/>
            </a:pPr>
            <a:r>
              <a:rPr lang="en-US" sz="2000" dirty="0" err="1" smtClean="0">
                <a:latin typeface="+mn-lt"/>
                <a:cs typeface="+mn-cs"/>
              </a:rPr>
              <a:t>Muco-Purulento</a:t>
            </a: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902314" y="3988104"/>
            <a:ext cx="1979984" cy="42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441" tIns="49721" rIns="99441" bIns="49721"/>
          <a:lstStyle/>
          <a:p>
            <a:pPr marL="372904" indent="-372904" algn="ctr">
              <a:spcBef>
                <a:spcPct val="20000"/>
              </a:spcBef>
              <a:buClr>
                <a:srgbClr val="FF3300"/>
              </a:buClr>
              <a:buSzPct val="130000"/>
            </a:pPr>
            <a:r>
              <a:rPr lang="en-US" sz="2000" dirty="0">
                <a:latin typeface="+mn-lt"/>
                <a:cs typeface="+mn-cs"/>
              </a:rPr>
              <a:t>Mucóide</a:t>
            </a:r>
            <a:endParaRPr lang="pt-PT" sz="2000" kern="0" dirty="0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42028" y="1485884"/>
            <a:ext cx="2783262" cy="408190"/>
          </a:xfrm>
          <a:prstGeom prst="rect">
            <a:avLst/>
          </a:prstGeom>
        </p:spPr>
        <p:txBody>
          <a:bodyPr wrap="none" lIns="99441" tIns="49721" rIns="99441" bIns="49721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Qualidade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inadequada</a:t>
            </a:r>
            <a:endParaRPr lang="pt-PT" sz="2000" dirty="0"/>
          </a:p>
        </p:txBody>
      </p:sp>
      <p:pic>
        <p:nvPicPr>
          <p:cNvPr id="14" name="Picture 2" descr="P10_po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1347" y="1972387"/>
            <a:ext cx="1987298" cy="203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P10_bloodstain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63476" y="1972387"/>
            <a:ext cx="2011198" cy="203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7"/>
          <p:cNvSpPr txBox="1">
            <a:spLocks noChangeArrowheads="1"/>
          </p:cNvSpPr>
          <p:nvPr/>
        </p:nvSpPr>
        <p:spPr bwMode="auto">
          <a:xfrm>
            <a:off x="5855905" y="4062840"/>
            <a:ext cx="1635981" cy="28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24696" indent="-424696" algn="ctr" defTabSz="1134249">
              <a:lnSpc>
                <a:spcPct val="80000"/>
              </a:lnSpc>
              <a:spcBef>
                <a:spcPct val="80000"/>
              </a:spcBef>
              <a:buClr>
                <a:srgbClr val="1E7FB8"/>
              </a:buClr>
              <a:defRPr/>
            </a:pPr>
            <a:r>
              <a:rPr lang="en-US" sz="2000" dirty="0" smtClean="0">
                <a:latin typeface="+mn-lt"/>
                <a:cs typeface="+mn-cs"/>
              </a:rPr>
              <a:t>Saliva</a:t>
            </a: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013058" y="4003551"/>
            <a:ext cx="2155797" cy="35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441" tIns="49721" rIns="99441" bIns="49721"/>
          <a:lstStyle/>
          <a:p>
            <a:pPr marL="372904" indent="-372904" algn="ctr">
              <a:spcBef>
                <a:spcPct val="20000"/>
              </a:spcBef>
              <a:buClr>
                <a:srgbClr val="FF3300"/>
              </a:buClr>
              <a:buSzPct val="130000"/>
            </a:pPr>
            <a:r>
              <a:rPr lang="en-US" sz="2000" dirty="0" err="1" smtClean="0">
                <a:latin typeface="+mn-lt"/>
                <a:cs typeface="+mn-cs"/>
              </a:rPr>
              <a:t>Hemoptoica</a:t>
            </a:r>
            <a:endParaRPr lang="pt-PT" sz="20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1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19" y="27484"/>
            <a:ext cx="5143536" cy="1584176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Requisição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exame</a:t>
            </a:r>
            <a:r>
              <a:rPr lang="en-US" sz="3200" dirty="0" smtClean="0"/>
              <a:t> de </a:t>
            </a:r>
            <a:r>
              <a:rPr lang="en-US" sz="3200" dirty="0" err="1" smtClean="0"/>
              <a:t>expectoração</a:t>
            </a:r>
            <a:r>
              <a:rPr lang="en-US" sz="3200" dirty="0" smtClean="0"/>
              <a:t> (1/2)</a:t>
            </a:r>
            <a:endParaRPr lang="pt-PT" sz="32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344319" y="2187724"/>
            <a:ext cx="5344319" cy="3096344"/>
          </a:xfrm>
          <a:prstGeom prst="rect">
            <a:avLst/>
          </a:prstGeom>
        </p:spPr>
        <p:txBody>
          <a:bodyPr vert="horz" lIns="104178" tIns="52089" rIns="104178" bIns="52089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sng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Requisição</a:t>
            </a:r>
            <a:r>
              <a:rPr kumimoji="0" lang="en-US" sz="2400" i="0" u="sng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i="0" u="sng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em</a:t>
            </a:r>
            <a:r>
              <a:rPr kumimoji="0" lang="en-US" sz="2400" i="0" u="sng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i="0" u="sng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uso</a:t>
            </a:r>
            <a:r>
              <a:rPr lang="en-US" sz="2400" u="sng" noProof="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i="0" u="sng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actualmente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171450" marR="0" lvl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espaço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reservado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ao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médico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para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solicitar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teste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G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enXpert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;</a:t>
            </a:r>
          </a:p>
          <a:p>
            <a:pPr marL="171450" marR="0" lvl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aseline="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baseline="0" dirty="0" err="1" smtClean="0">
                <a:latin typeface="Arial" pitchFamily="34" charset="0"/>
                <a:ea typeface="+mj-ea"/>
                <a:cs typeface="Arial" pitchFamily="34" charset="0"/>
              </a:rPr>
              <a:t>espaço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utilizado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pelo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técnico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para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relatar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o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resultado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kumimoji="0" lang="pt-PT" sz="2400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Picture 2" descr="C:\Users\Iuskha\Desktop\pedido em us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272310" cy="7614107"/>
          </a:xfrm>
          <a:prstGeom prst="rect">
            <a:avLst/>
          </a:prstGeom>
          <a:noFill/>
        </p:spPr>
      </p:pic>
      <p:sp>
        <p:nvSpPr>
          <p:cNvPr id="10" name="Arco 9"/>
          <p:cNvSpPr/>
          <p:nvPr/>
        </p:nvSpPr>
        <p:spPr>
          <a:xfrm>
            <a:off x="0" y="6148164"/>
            <a:ext cx="5400600" cy="1152128"/>
          </a:xfrm>
          <a:prstGeom prst="arc">
            <a:avLst>
              <a:gd name="adj1" fmla="val 16200000"/>
              <a:gd name="adj2" fmla="val 158037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2" name="Connettore 2 11"/>
          <p:cNvCxnSpPr/>
          <p:nvPr/>
        </p:nvCxnSpPr>
        <p:spPr>
          <a:xfrm flipH="1">
            <a:off x="4984279" y="4996036"/>
            <a:ext cx="1872208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1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776367" y="27484"/>
            <a:ext cx="4521854" cy="1152128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Requisição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exame</a:t>
            </a:r>
            <a:r>
              <a:rPr lang="en-US" sz="2800" dirty="0" smtClean="0"/>
              <a:t> de </a:t>
            </a:r>
            <a:r>
              <a:rPr lang="en-US" sz="2800" dirty="0" err="1" smtClean="0"/>
              <a:t>expectoração</a:t>
            </a:r>
            <a:r>
              <a:rPr lang="en-US" sz="2800" dirty="0" smtClean="0"/>
              <a:t> (2/2)</a:t>
            </a:r>
            <a:endParaRPr lang="pt-PT" sz="2800" dirty="0"/>
          </a:p>
        </p:txBody>
      </p:sp>
      <p:sp>
        <p:nvSpPr>
          <p:cNvPr id="6" name="Titolo 2"/>
          <p:cNvSpPr txBox="1">
            <a:spLocks/>
          </p:cNvSpPr>
          <p:nvPr/>
        </p:nvSpPr>
        <p:spPr>
          <a:xfrm>
            <a:off x="5992391" y="3195836"/>
            <a:ext cx="4392488" cy="1152128"/>
          </a:xfrm>
          <a:prstGeom prst="rect">
            <a:avLst/>
          </a:prstGeom>
        </p:spPr>
        <p:txBody>
          <a:bodyPr vert="horz" lIns="104178" tIns="52089" rIns="104178" bIns="52089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Requisição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actualmente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em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uso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para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solicitar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cultura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e TSA</a:t>
            </a:r>
            <a:endParaRPr kumimoji="0" lang="pt-PT" sz="2400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 descr="C:\Users\Iuskha\Desktop\pedido em uso 1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27" y="27484"/>
            <a:ext cx="5753306" cy="7516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064398" y="302102"/>
            <a:ext cx="4089807" cy="1014325"/>
          </a:xfrm>
        </p:spPr>
        <p:txBody>
          <a:bodyPr>
            <a:normAutofit/>
          </a:bodyPr>
          <a:lstStyle/>
          <a:p>
            <a:pPr algn="ctr"/>
            <a:r>
              <a:rPr lang="pt-PT" sz="2800" dirty="0" smtClean="0">
                <a:effectLst/>
                <a:latin typeface="Arial" pitchFamily="34" charset="0"/>
                <a:cs typeface="Arial" pitchFamily="34" charset="0"/>
              </a:rPr>
              <a:t>Requisição única para tuberculose </a:t>
            </a:r>
            <a:endParaRPr lang="pt-PT" sz="28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Iuskha\Desktop\Scan de anexos da diretriz\scan0012.jpg"/>
          <p:cNvPicPr>
            <a:picLocks noChangeAspect="1" noChangeArrowheads="1"/>
          </p:cNvPicPr>
          <p:nvPr/>
        </p:nvPicPr>
        <p:blipFill>
          <a:blip r:embed="rId3" cstate="print"/>
          <a:srcRect l="14401" t="10021" r="22298" b="14379"/>
          <a:stretch>
            <a:fillRect/>
          </a:stretch>
        </p:blipFill>
        <p:spPr bwMode="auto">
          <a:xfrm>
            <a:off x="15727" y="27485"/>
            <a:ext cx="5848375" cy="7516316"/>
          </a:xfrm>
          <a:prstGeom prst="rect">
            <a:avLst/>
          </a:prstGeom>
          <a:noFill/>
        </p:spPr>
      </p:pic>
      <p:sp>
        <p:nvSpPr>
          <p:cNvPr id="5" name="Titolo 2"/>
          <p:cNvSpPr txBox="1">
            <a:spLocks/>
          </p:cNvSpPr>
          <p:nvPr/>
        </p:nvSpPr>
        <p:spPr>
          <a:xfrm>
            <a:off x="6216798" y="1605447"/>
            <a:ext cx="4089807" cy="4902757"/>
          </a:xfrm>
          <a:prstGeom prst="rect">
            <a:avLst/>
          </a:prstGeom>
        </p:spPr>
        <p:txBody>
          <a:bodyPr vert="horz" lIns="104178" tIns="52089" rIns="104178" bIns="52089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Formulário de requisição única para tuberculose a ser implementado e de próxima introdução para</a:t>
            </a:r>
            <a:r>
              <a:rPr kumimoji="0" lang="pt-PT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solicitação de testes de diagnóstico para TB: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PT" sz="24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pt-PT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- Frente: informações do paciente</a:t>
            </a:r>
            <a:r>
              <a:rPr kumimoji="0" lang="pt-PT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e  </a:t>
            </a:r>
            <a:r>
              <a:rPr kumimoji="0" lang="pt-PT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solicitação para</a:t>
            </a:r>
            <a:r>
              <a:rPr kumimoji="0" lang="pt-PT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teste de GeneXpert e resultado;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24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2400" noProof="0" dirty="0" smtClean="0">
                <a:latin typeface="Arial" pitchFamily="34" charset="0"/>
                <a:ea typeface="+mj-ea"/>
                <a:cs typeface="Arial" pitchFamily="34" charset="0"/>
              </a:rPr>
              <a:t>- Verso: resultados de cultura, teste de Identificação, TSA e LPA.</a:t>
            </a:r>
            <a:endParaRPr kumimoji="0" lang="pt-PT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Arco 5"/>
          <p:cNvSpPr/>
          <p:nvPr/>
        </p:nvSpPr>
        <p:spPr>
          <a:xfrm>
            <a:off x="0" y="6148164"/>
            <a:ext cx="5704359" cy="1008112"/>
          </a:xfrm>
          <a:prstGeom prst="arc">
            <a:avLst>
              <a:gd name="adj1" fmla="val 16200000"/>
              <a:gd name="adj2" fmla="val 16035672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" name="Connettore 2 7"/>
          <p:cNvCxnSpPr/>
          <p:nvPr/>
        </p:nvCxnSpPr>
        <p:spPr>
          <a:xfrm flipH="1">
            <a:off x="5056287" y="4708004"/>
            <a:ext cx="1152128" cy="158417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o 11"/>
          <p:cNvSpPr/>
          <p:nvPr/>
        </p:nvSpPr>
        <p:spPr>
          <a:xfrm>
            <a:off x="1023839" y="2259732"/>
            <a:ext cx="648072" cy="576064"/>
          </a:xfrm>
          <a:prstGeom prst="arc">
            <a:avLst>
              <a:gd name="adj1" fmla="val 16200000"/>
              <a:gd name="adj2" fmla="val 1620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3" name="Connettore 2 12"/>
          <p:cNvCxnSpPr/>
          <p:nvPr/>
        </p:nvCxnSpPr>
        <p:spPr>
          <a:xfrm flipH="1" flipV="1">
            <a:off x="1743919" y="2691780"/>
            <a:ext cx="4464496" cy="187220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688638" cy="1362097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  </a:t>
            </a:r>
            <a:endParaRPr lang="pt-PT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380563" y="2318892"/>
            <a:ext cx="10053483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/>
            <a:r>
              <a:rPr lang="nl-NL" sz="3600" dirty="0">
                <a:latin typeface="Calibri" pitchFamily="34" charset="0"/>
                <a:cs typeface="Calibri" pitchFamily="34" charset="0"/>
              </a:rPr>
              <a:t>4. Como registar os resultados do Xpert MTB/RIF</a:t>
            </a:r>
            <a:endParaRPr lang="pt-PT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40040" y="3625647"/>
            <a:ext cx="2853201" cy="2549843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761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73" y="398063"/>
            <a:ext cx="9572691" cy="659193"/>
          </a:xfrm>
        </p:spPr>
        <p:txBody>
          <a:bodyPr vert="horz" wrap="square" lIns="104178" tIns="52089" rIns="104178" bIns="52089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36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Objectivos de aprendizagem</a:t>
            </a:r>
            <a:endParaRPr lang="pt-PT" sz="36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3" y="1611660"/>
            <a:ext cx="9692132" cy="4189067"/>
          </a:xfrm>
        </p:spPr>
        <p:txBody>
          <a:bodyPr/>
          <a:lstStyle/>
          <a:p>
            <a:pPr marL="124796" indent="0">
              <a:buNone/>
            </a:pPr>
            <a:r>
              <a:rPr lang="en-GB" dirty="0">
                <a:latin typeface="Calibri" panose="020F0502020204030204" pitchFamily="34" charset="0"/>
                <a:cs typeface="Calibri" pitchFamily="34" charset="0"/>
              </a:rPr>
              <a:t>No final deste módulo, conseguirá:</a:t>
            </a:r>
          </a:p>
          <a:p>
            <a:pPr lvl="0"/>
            <a:endParaRPr lang="pt-P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Descrever o papel do teste Xpert MTB/RIF no diagnóstico da TB e MDR-TB;</a:t>
            </a:r>
          </a:p>
          <a:p>
            <a:pPr marL="124796" lvl="0" indent="0">
              <a:buNone/>
            </a:pPr>
            <a:endParaRPr lang="pt-P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Interpretar resultados do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MTB/RIF;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pt-P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Explicar e debater algoritmos do Xpert MTB/RIF para diagnóstico e controlo da TB e MDR-TB.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/>
              <a:t>Registo de resultados do Xpert MTB/RIF nos registos de TB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05234" y="4916617"/>
          <a:ext cx="9771461" cy="1951627"/>
        </p:xfrm>
        <a:graphic>
          <a:graphicData uri="http://schemas.openxmlformats.org/drawingml/2006/table">
            <a:tbl>
              <a:tblPr/>
              <a:tblGrid>
                <a:gridCol w="1367185"/>
                <a:gridCol w="1214446"/>
                <a:gridCol w="1357322"/>
                <a:gridCol w="1214446"/>
                <a:gridCol w="1571636"/>
                <a:gridCol w="1571636"/>
                <a:gridCol w="1474790"/>
              </a:tblGrid>
              <a:tr h="321154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Resultados da microscopia do esfregaço de expectoração e outros exames</a:t>
                      </a:r>
                      <a:endParaRPr lang="pt-PT" sz="14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0165" marR="8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230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Antes do tratamento</a:t>
                      </a:r>
                      <a:endParaRPr lang="pt-PT" sz="1400" b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0165" marR="80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 ou 3 meses </a:t>
                      </a:r>
                      <a:endParaRPr lang="pt-PT" sz="14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0165" marR="80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 meses </a:t>
                      </a:r>
                      <a:endParaRPr lang="pt-PT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0165" marR="80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Fim do tratamento</a:t>
                      </a:r>
                      <a:endParaRPr lang="pt-PT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0165" marR="80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Resultados da cultura e do DST</a:t>
                      </a:r>
                      <a:endParaRPr lang="pt-PT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0165" marR="80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8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Data do esfregaço/N.º lab./Resultado</a:t>
                      </a:r>
                      <a:endParaRPr lang="pt-PT" sz="1400" b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0165" marR="8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Data do Xpert/N.º lab./Resultado</a:t>
                      </a:r>
                      <a:endParaRPr lang="pt-PT" sz="14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0165" marR="8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Data do esfregaço/N.º lab./Resultado</a:t>
                      </a:r>
                      <a:endParaRPr lang="pt-PT" sz="1400" b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0165" marR="8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Data do </a:t>
                      </a:r>
                      <a:r>
                        <a:rPr lang="en-US" sz="1400" b="0" dirty="0" err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esfregaço</a:t>
                      </a:r>
                      <a:r>
                        <a:rPr lang="en-US" sz="1400" b="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/N.º lab./</a:t>
                      </a:r>
                      <a:r>
                        <a:rPr lang="en-US" sz="1400" b="0" dirty="0" err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Resultado</a:t>
                      </a:r>
                      <a:endParaRPr lang="pt-PT" sz="14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0165" marR="8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Data do </a:t>
                      </a:r>
                      <a:r>
                        <a:rPr lang="en-US" sz="1400" b="0" dirty="0" err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esfregaço</a:t>
                      </a:r>
                      <a:r>
                        <a:rPr lang="en-US" sz="1400" b="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/N.º lab./</a:t>
                      </a:r>
                      <a:r>
                        <a:rPr lang="en-US" sz="1400" b="0" dirty="0" err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Resultado</a:t>
                      </a:r>
                      <a:endParaRPr lang="pt-PT" sz="14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0165" marR="8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Data da cultura/N.º lab./Resultado</a:t>
                      </a:r>
                      <a:endParaRPr lang="pt-PT" sz="14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0165" marR="8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Data do DST/N.º lab./Resultado</a:t>
                      </a:r>
                      <a:endParaRPr lang="pt-PT" sz="14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0165" marR="8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258144"/>
              </p:ext>
            </p:extLst>
          </p:nvPr>
        </p:nvGraphicFramePr>
        <p:xfrm>
          <a:off x="363234" y="1971700"/>
          <a:ext cx="9977163" cy="2311206"/>
        </p:xfrm>
        <a:graphic>
          <a:graphicData uri="http://schemas.openxmlformats.org/drawingml/2006/table">
            <a:tbl>
              <a:tblPr/>
              <a:tblGrid>
                <a:gridCol w="237762"/>
                <a:gridCol w="353924"/>
                <a:gridCol w="354683"/>
                <a:gridCol w="354683"/>
                <a:gridCol w="327400"/>
                <a:gridCol w="422893"/>
                <a:gridCol w="381967"/>
                <a:gridCol w="422893"/>
                <a:gridCol w="709367"/>
                <a:gridCol w="859426"/>
                <a:gridCol w="763934"/>
                <a:gridCol w="750293"/>
                <a:gridCol w="641160"/>
                <a:gridCol w="504742"/>
                <a:gridCol w="627518"/>
                <a:gridCol w="572950"/>
                <a:gridCol w="586592"/>
                <a:gridCol w="477458"/>
                <a:gridCol w="627518"/>
              </a:tblGrid>
              <a:tr h="1026775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N.º </a:t>
                      </a:r>
                    </a:p>
                  </a:txBody>
                  <a:tcPr marL="4030" marR="4030" marT="4023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Data de registo</a:t>
                      </a:r>
                      <a:endParaRPr lang="pt-PT" sz="14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30" marR="4030" marT="4023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N.º ID do suspeito</a:t>
                      </a:r>
                      <a:endParaRPr lang="pt-PT" sz="14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30" marR="4030" marT="4023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latin typeface="Calibri" pitchFamily="34" charset="0"/>
                          <a:cs typeface="Calibri" pitchFamily="34" charset="0"/>
                        </a:rPr>
                        <a:t>Nome (completo)</a:t>
                      </a:r>
                    </a:p>
                  </a:txBody>
                  <a:tcPr marL="4030" marR="4030" marT="4023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latin typeface="Calibri" pitchFamily="34" charset="0"/>
                          <a:cs typeface="Calibri" pitchFamily="34" charset="0"/>
                        </a:rPr>
                        <a:t>Sexo M/F</a:t>
                      </a:r>
                    </a:p>
                  </a:txBody>
                  <a:tcPr marL="4030" marR="4030" marT="4023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Data de nascimento (idade)</a:t>
                      </a:r>
                    </a:p>
                  </a:txBody>
                  <a:tcPr marL="4030" marR="4030" marT="4023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Morada + número de telefone</a:t>
                      </a:r>
                      <a:endParaRPr lang="pt-PT" sz="14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30" marR="4030" marT="4023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Nome do estabelecimento de referência </a:t>
                      </a:r>
                    </a:p>
                  </a:txBody>
                  <a:tcPr marL="4030" marR="4030" marT="4023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Classificação do suspeito     </a:t>
                      </a:r>
                    </a:p>
                  </a:txBody>
                  <a:tcPr marL="4030" marR="4030" marT="40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Exame Xpert </a:t>
                      </a:r>
                    </a:p>
                  </a:txBody>
                  <a:tcPr marL="4030" marR="4030" marT="402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N.º de registo de TB </a:t>
                      </a:r>
                    </a:p>
                  </a:txBody>
                  <a:tcPr marL="4030" marR="4030" marT="402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nl-NL" sz="1400" b="0" i="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Categoria de tratamento e data de início do tratamento</a:t>
                      </a:r>
                      <a:endParaRPr lang="pt-PT" sz="14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30" marR="4030" marT="4023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177">
                <a:tc v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4032" marR="4032" marT="4032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4032" marR="4032" marT="4032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nl-NL" sz="14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Suspeito MDR-TB</a:t>
                      </a:r>
                      <a:endParaRPr lang="pt-PT" sz="14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30" marR="4030" marT="40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nl-NL" sz="14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Suspeito VIH+ TB</a:t>
                      </a:r>
                      <a:endParaRPr lang="pt-PT" sz="14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30" marR="4030" marT="40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nl-NL" sz="14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Outra</a:t>
                      </a:r>
                      <a:endParaRPr lang="pt-PT" sz="14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30" marR="4030" marT="40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Data de </a:t>
                      </a:r>
                      <a:r>
                        <a:rPr lang="en-US" sz="1400" b="0" i="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colheita</a:t>
                      </a:r>
                      <a:r>
                        <a:rPr lang="en-US" sz="14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de </a:t>
                      </a:r>
                      <a:r>
                        <a:rPr lang="en-US" sz="1400" b="0" i="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expecto-ração</a:t>
                      </a:r>
                      <a:endParaRPr lang="en-US" sz="14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30" marR="4030" marT="402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Data de </a:t>
                      </a:r>
                      <a:r>
                        <a:rPr lang="en-US" sz="1400" b="0" i="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publica-ção</a:t>
                      </a:r>
                      <a:r>
                        <a:rPr lang="en-US" sz="14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dos </a:t>
                      </a:r>
                      <a:r>
                        <a:rPr lang="en-US" sz="1400" b="0" i="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resulta</a:t>
                      </a:r>
                      <a:r>
                        <a:rPr lang="en-US" sz="14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-dos</a:t>
                      </a:r>
                      <a:endParaRPr lang="en-US" sz="14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30" marR="4030" marT="4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Resultados (seleccionar a caixa)</a:t>
                      </a:r>
                    </a:p>
                  </a:txBody>
                  <a:tcPr marL="4030" marR="4030" marT="4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5254">
                <a:tc v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4032" marR="4032" marT="40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4032" marR="4032" marT="40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MTB neg.</a:t>
                      </a:r>
                      <a:endParaRPr lang="pt-PT" sz="14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30" marR="4030" marT="4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MTB pos., sus. RIF</a:t>
                      </a:r>
                      <a:endParaRPr lang="pt-PT" sz="14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30" marR="4030" marT="4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MTB pos., res. RIF</a:t>
                      </a:r>
                      <a:endParaRPr lang="pt-PT" sz="14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30" marR="4030" marT="4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Indet./erro</a:t>
                      </a:r>
                      <a:endParaRPr lang="pt-PT" sz="14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30" marR="4030" marT="4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7402" y="1395636"/>
            <a:ext cx="3936798" cy="461542"/>
          </a:xfrm>
          <a:prstGeom prst="rect">
            <a:avLst/>
          </a:prstGeom>
          <a:noFill/>
        </p:spPr>
        <p:txBody>
          <a:bodyPr wrap="square" lIns="91316" tIns="45659" rIns="91316" bIns="45659" rtlCol="0">
            <a:spAutoFit/>
          </a:bodyPr>
          <a:lstStyle/>
          <a:p>
            <a:r>
              <a:rPr lang="nl-NL" sz="2400" dirty="0">
                <a:latin typeface="Calibri" pitchFamily="34" charset="0"/>
                <a:cs typeface="Calibri" pitchFamily="34" charset="0"/>
              </a:rPr>
              <a:t>Registo de suspeita de TB</a:t>
            </a:r>
            <a:endParaRPr lang="pt-PT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317" y="4281042"/>
            <a:ext cx="6029625" cy="465678"/>
          </a:xfrm>
          <a:prstGeom prst="rect">
            <a:avLst/>
          </a:prstGeom>
          <a:noFill/>
        </p:spPr>
        <p:txBody>
          <a:bodyPr wrap="square" lIns="91316" tIns="45659" rIns="91316" bIns="45659" rtlCol="0">
            <a:spAutoFit/>
          </a:bodyPr>
          <a:lstStyle/>
          <a:p>
            <a:r>
              <a:rPr lang="nl-NL" sz="2400" dirty="0">
                <a:latin typeface="Calibri" pitchFamily="34" charset="0"/>
                <a:cs typeface="Calibri" pitchFamily="34" charset="0"/>
              </a:rPr>
              <a:t>Registo de tratamento de TB</a:t>
            </a:r>
            <a:endParaRPr lang="pt-PT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688638" cy="1362097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  </a:t>
            </a:r>
            <a:endParaRPr lang="pt-PT" dirty="0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1007271" y="2318892"/>
            <a:ext cx="8682931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/>
            <a:r>
              <a:rPr lang="nl-NL" sz="3600" dirty="0">
                <a:latin typeface="Calibri" pitchFamily="34" charset="0"/>
                <a:cs typeface="Calibri" pitchFamily="34" charset="0"/>
              </a:rPr>
              <a:t>5. Teste para acompanhamento </a:t>
            </a:r>
            <a:r>
              <a:rPr lang="nl-NL" sz="3600" dirty="0" smtClean="0">
                <a:latin typeface="Calibri" pitchFamily="34" charset="0"/>
                <a:cs typeface="Calibri" pitchFamily="34" charset="0"/>
              </a:rPr>
              <a:t>do </a:t>
            </a:r>
            <a:r>
              <a:rPr lang="nl-NL" sz="3600" dirty="0">
                <a:latin typeface="Calibri" pitchFamily="34" charset="0"/>
                <a:cs typeface="Calibri" pitchFamily="34" charset="0"/>
              </a:rPr>
              <a:t>tratamento</a:t>
            </a:r>
            <a:endParaRPr lang="pt-PT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53914" y="3857121"/>
            <a:ext cx="2224084" cy="2011680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598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ea typeface="+mn-ea"/>
              </a:rPr>
              <a:t>Teste </a:t>
            </a:r>
            <a:r>
              <a:rPr lang="en-US" dirty="0" err="1">
                <a:ea typeface="+mn-ea"/>
              </a:rPr>
              <a:t>para</a:t>
            </a:r>
            <a:r>
              <a:rPr lang="en-US" dirty="0">
                <a:ea typeface="+mn-ea"/>
              </a:rPr>
              <a:t> </a:t>
            </a:r>
            <a:r>
              <a:rPr lang="en-US" dirty="0" smtClean="0">
                <a:ea typeface="+mn-ea"/>
              </a:rPr>
              <a:t>o </a:t>
            </a:r>
            <a:r>
              <a:rPr lang="en-US" dirty="0" err="1" smtClean="0">
                <a:ea typeface="+mn-ea"/>
              </a:rPr>
              <a:t>controlo</a:t>
            </a:r>
            <a:r>
              <a:rPr lang="en-US" dirty="0" smtClean="0">
                <a:ea typeface="+mn-ea"/>
              </a:rPr>
              <a:t> </a:t>
            </a:r>
            <a:r>
              <a:rPr lang="en-US" dirty="0">
                <a:ea typeface="+mn-ea"/>
              </a:rPr>
              <a:t>do tratamento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94" y="2331740"/>
            <a:ext cx="9692132" cy="4260175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 Xpert MTB/RIF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não pode ser utilizado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controlo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 doentes durante o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tratamento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Continue 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utilizar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baciloscopia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e/ou cultura de acordo com as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directrizes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seguimento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pacientes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tratamento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None/>
            </a:pPr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5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688638" cy="1362097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  </a:t>
            </a:r>
            <a:endParaRPr lang="pt-PT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463817" y="2318892"/>
            <a:ext cx="9781088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n-US" sz="3600" dirty="0">
                <a:latin typeface="Calibri" pitchFamily="34" charset="0"/>
                <a:cs typeface="Calibri" pitchFamily="34" charset="0"/>
              </a:rPr>
              <a:t>6. Sistema de referência para amostras,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3600" dirty="0" smtClean="0">
                <a:latin typeface="Calibri" pitchFamily="34" charset="0"/>
                <a:cs typeface="Calibri" pitchFamily="34" charset="0"/>
              </a:rPr>
            </a:b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resultados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e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pacientes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222" y="6728624"/>
            <a:ext cx="904825" cy="70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Program Files\Microsoft Office\MEDIA\CAGCAT10\j018600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430" y="3655781"/>
            <a:ext cx="1313600" cy="1347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74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smtClean="0"/>
              <a:t>Sistema de referência</a:t>
            </a:r>
            <a:endParaRPr lang="pt-PT" kern="1200" dirty="0">
              <a:ea typeface="+mn-ea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629411" y="1827684"/>
            <a:ext cx="9323419" cy="4642716"/>
            <a:chOff x="629411" y="1827684"/>
            <a:chExt cx="9323419" cy="4642716"/>
          </a:xfrm>
        </p:grpSpPr>
        <p:sp>
          <p:nvSpPr>
            <p:cNvPr id="29" name="Right Arrow 28"/>
            <p:cNvSpPr/>
            <p:nvPr/>
          </p:nvSpPr>
          <p:spPr bwMode="auto">
            <a:xfrm>
              <a:off x="2192733" y="2998530"/>
              <a:ext cx="2436086" cy="31014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16" tIns="45659" rIns="91316" bIns="45659" numCol="1" rtlCol="0" anchor="t" anchorCtr="0" compatLnSpc="1">
              <a:prstTxWarp prst="textNoShape">
                <a:avLst/>
              </a:prstTxWarp>
            </a:bodyPr>
            <a:lstStyle/>
            <a:p>
              <a:pPr defTabSz="1041581" rtl="1"/>
              <a:endParaRPr lang="en-US"/>
            </a:p>
          </p:txBody>
        </p:sp>
        <p:pic>
          <p:nvPicPr>
            <p:cNvPr id="54274" name="Picture 2" descr="C:\Program Files\Microsoft Office\MEDIA\CAGCAT10\j018600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4610" y="2539697"/>
              <a:ext cx="1196828" cy="1227813"/>
            </a:xfrm>
            <a:prstGeom prst="rect">
              <a:avLst/>
            </a:prstGeom>
            <a:noFill/>
          </p:spPr>
        </p:pic>
        <p:pic>
          <p:nvPicPr>
            <p:cNvPr id="54275" name="Picture 3" descr="C:\Program Files\Microsoft Office\MEDIA\CAGCAT10\j0199755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66264" y="5241370"/>
              <a:ext cx="931223" cy="948708"/>
            </a:xfrm>
            <a:prstGeom prst="rect">
              <a:avLst/>
            </a:prstGeom>
            <a:noFill/>
          </p:spPr>
        </p:pic>
        <p:sp>
          <p:nvSpPr>
            <p:cNvPr id="54283" name="Documents"/>
            <p:cNvSpPr>
              <a:spLocks noEditPoints="1" noChangeArrowheads="1"/>
            </p:cNvSpPr>
            <p:nvPr/>
          </p:nvSpPr>
          <p:spPr bwMode="auto">
            <a:xfrm>
              <a:off x="6731957" y="3339947"/>
              <a:ext cx="544243" cy="711417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316" tIns="45659" rIns="91316" bIns="4565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9411" y="2187724"/>
              <a:ext cx="1906595" cy="707763"/>
            </a:xfrm>
            <a:prstGeom prst="rect">
              <a:avLst/>
            </a:prstGeom>
            <a:noFill/>
          </p:spPr>
          <p:txBody>
            <a:bodyPr wrap="square" lIns="91316" tIns="45659" rIns="91316" bIns="45659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  <a:cs typeface="Calibri" pitchFamily="34" charset="0"/>
                </a:rPr>
                <a:t>Centro de saúde periférico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18081" y="2153551"/>
              <a:ext cx="2540684" cy="707763"/>
            </a:xfrm>
            <a:prstGeom prst="rect">
              <a:avLst/>
            </a:prstGeom>
          </p:spPr>
          <p:txBody>
            <a:bodyPr wrap="square" lIns="91316" tIns="45659" rIns="91316" bIns="45659">
              <a:spAutoFit/>
            </a:bodyPr>
            <a:lstStyle/>
            <a:p>
              <a:r>
                <a:rPr lang="nl-NL" sz="2000" dirty="0" smtClean="0">
                  <a:latin typeface="Calibri" pitchFamily="34" charset="0"/>
                  <a:cs typeface="Calibri" pitchFamily="34" charset="0"/>
                </a:rPr>
                <a:t>Unidade sanitaria com GeneXpert</a:t>
              </a:r>
              <a:endParaRPr lang="pt-PT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967195" y="1827684"/>
              <a:ext cx="1869384" cy="707763"/>
            </a:xfrm>
            <a:prstGeom prst="rect">
              <a:avLst/>
            </a:prstGeom>
          </p:spPr>
          <p:txBody>
            <a:bodyPr wrap="square" lIns="91316" tIns="45659" rIns="91316" bIns="45659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Laboratório Xpert MTB/RIF</a:t>
              </a:r>
              <a:endParaRPr lang="pt-PT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83446" y="4131940"/>
              <a:ext cx="1869384" cy="707763"/>
            </a:xfrm>
            <a:prstGeom prst="rect">
              <a:avLst/>
            </a:prstGeom>
          </p:spPr>
          <p:txBody>
            <a:bodyPr wrap="square" lIns="91316" tIns="45659" rIns="91316" bIns="45659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Laboratório de cultura/DST</a:t>
              </a:r>
            </a:p>
          </p:txBody>
        </p:sp>
        <p:sp>
          <p:nvSpPr>
            <p:cNvPr id="27" name="Curved Down Arrow 26"/>
            <p:cNvSpPr/>
            <p:nvPr/>
          </p:nvSpPr>
          <p:spPr bwMode="auto">
            <a:xfrm>
              <a:off x="5921438" y="2388982"/>
              <a:ext cx="2249651" cy="620292"/>
            </a:xfrm>
            <a:prstGeom prst="curved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16" tIns="45659" rIns="91316" bIns="45659" numCol="1" rtlCol="0" anchor="t" anchorCtr="0" compatLnSpc="1">
              <a:prstTxWarp prst="textNoShape">
                <a:avLst/>
              </a:prstTxWarp>
            </a:bodyPr>
            <a:lstStyle/>
            <a:p>
              <a:pPr defTabSz="1041581" rtl="1"/>
              <a:endParaRPr lang="en-US"/>
            </a:p>
          </p:txBody>
        </p:sp>
        <p:sp>
          <p:nvSpPr>
            <p:cNvPr id="28" name="Curved Down Arrow 27"/>
            <p:cNvSpPr/>
            <p:nvPr/>
          </p:nvSpPr>
          <p:spPr bwMode="auto">
            <a:xfrm rot="10800000">
              <a:off x="5809576" y="3470358"/>
              <a:ext cx="2386372" cy="620292"/>
            </a:xfrm>
            <a:prstGeom prst="curved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16" tIns="45659" rIns="91316" bIns="45659" numCol="1" rtlCol="0" anchor="t" anchorCtr="0" compatLnSpc="1">
              <a:prstTxWarp prst="textNoShape">
                <a:avLst/>
              </a:prstTxWarp>
            </a:bodyPr>
            <a:lstStyle/>
            <a:p>
              <a:pPr defTabSz="1041581" rtl="1"/>
              <a:endParaRPr lang="en-US"/>
            </a:p>
          </p:txBody>
        </p:sp>
        <p:sp>
          <p:nvSpPr>
            <p:cNvPr id="38" name="Right Arrow 37"/>
            <p:cNvSpPr/>
            <p:nvPr/>
          </p:nvSpPr>
          <p:spPr bwMode="auto">
            <a:xfrm rot="5400000">
              <a:off x="4780482" y="4276071"/>
              <a:ext cx="902606" cy="31072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16" tIns="45659" rIns="91316" bIns="45659" numCol="1" rtlCol="0" anchor="t" anchorCtr="0" compatLnSpc="1">
              <a:prstTxWarp prst="textNoShape">
                <a:avLst/>
              </a:prstTxWarp>
            </a:bodyPr>
            <a:lstStyle/>
            <a:p>
              <a:pPr defTabSz="1041581" rtl="1"/>
              <a:endParaRPr lang="en-US"/>
            </a:p>
          </p:txBody>
        </p:sp>
        <p:sp>
          <p:nvSpPr>
            <p:cNvPr id="40" name="Documents"/>
            <p:cNvSpPr>
              <a:spLocks noEditPoints="1" noChangeArrowheads="1"/>
            </p:cNvSpPr>
            <p:nvPr/>
          </p:nvSpPr>
          <p:spPr bwMode="auto">
            <a:xfrm>
              <a:off x="827614" y="5961713"/>
              <a:ext cx="383228" cy="496385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316" tIns="45659" rIns="91316" bIns="4565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29807" y="4924028"/>
              <a:ext cx="2714644" cy="707763"/>
            </a:xfrm>
            <a:prstGeom prst="rect">
              <a:avLst/>
            </a:prstGeom>
          </p:spPr>
          <p:txBody>
            <a:bodyPr wrap="square" lIns="91316" tIns="45659" rIns="91316" bIns="45659">
              <a:spAutoFit/>
            </a:bodyPr>
            <a:lstStyle/>
            <a:p>
              <a:r>
                <a:rPr lang="en-US" sz="2000" dirty="0" err="1" smtClean="0">
                  <a:latin typeface="Calibri" pitchFamily="34" charset="0"/>
                  <a:cs typeface="Calibri" pitchFamily="34" charset="0"/>
                </a:rPr>
                <a:t>Unidade</a:t>
              </a: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dirty="0" err="1" smtClean="0">
                  <a:latin typeface="Calibri" pitchFamily="34" charset="0"/>
                  <a:cs typeface="Calibri" pitchFamily="34" charset="0"/>
                </a:rPr>
                <a:t>Sanitária</a:t>
              </a: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 de </a:t>
              </a:r>
              <a:r>
                <a:rPr lang="en-US" sz="2000" dirty="0" err="1" smtClean="0">
                  <a:latin typeface="Calibri" pitchFamily="34" charset="0"/>
                  <a:cs typeface="Calibri" pitchFamily="34" charset="0"/>
                </a:rPr>
                <a:t>Origem</a:t>
              </a:r>
              <a:endParaRPr lang="en-US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310273" y="4845337"/>
              <a:ext cx="890773" cy="307653"/>
            </a:xfrm>
            <a:prstGeom prst="rect">
              <a:avLst/>
            </a:prstGeom>
            <a:noFill/>
          </p:spPr>
          <p:txBody>
            <a:bodyPr wrap="square" lIns="91316" tIns="45659" rIns="91316" bIns="45659" rtlCol="0">
              <a:spAutoFit/>
            </a:bodyPr>
            <a:lstStyle/>
            <a:p>
              <a:r>
                <a:rPr lang="nl-NL" sz="1400" dirty="0">
                  <a:latin typeface="Calibri" pitchFamily="34" charset="0"/>
                  <a:cs typeface="Calibri" pitchFamily="34" charset="0"/>
                </a:rPr>
                <a:t>Amostra</a:t>
              </a:r>
              <a:endParaRPr lang="pt-PT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49633" y="5442886"/>
              <a:ext cx="1340263" cy="307653"/>
            </a:xfrm>
            <a:prstGeom prst="rect">
              <a:avLst/>
            </a:prstGeom>
            <a:noFill/>
          </p:spPr>
          <p:txBody>
            <a:bodyPr wrap="square" lIns="91316" tIns="45659" rIns="91316" bIns="45659" rtlCol="0">
              <a:spAutoFit/>
            </a:bodyPr>
            <a:lstStyle/>
            <a:p>
              <a:r>
                <a:rPr lang="nl-NL" sz="1400" dirty="0" smtClean="0">
                  <a:latin typeface="Calibri" pitchFamily="34" charset="0"/>
                  <a:cs typeface="Calibri" pitchFamily="34" charset="0"/>
                </a:rPr>
                <a:t>Paciente</a:t>
              </a:r>
              <a:endParaRPr lang="pt-PT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51703" y="6003217"/>
              <a:ext cx="992219" cy="307653"/>
            </a:xfrm>
            <a:prstGeom prst="rect">
              <a:avLst/>
            </a:prstGeom>
            <a:noFill/>
          </p:spPr>
          <p:txBody>
            <a:bodyPr wrap="square" lIns="91316" tIns="45659" rIns="91316" bIns="45659" rtlCol="0">
              <a:spAutoFit/>
            </a:bodyPr>
            <a:lstStyle/>
            <a:p>
              <a:r>
                <a:rPr lang="en-US" sz="1400" dirty="0">
                  <a:latin typeface="Calibri" pitchFamily="34" charset="0"/>
                  <a:cs typeface="Calibri" pitchFamily="34" charset="0"/>
                </a:rPr>
                <a:t>Resultado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87149" y="4098816"/>
              <a:ext cx="304431" cy="3637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91316" tIns="45659" rIns="91316" bIns="45659" rtlCol="0">
              <a:spAutoFit/>
            </a:bodyPr>
            <a:lstStyle/>
            <a:p>
              <a:r>
                <a:rPr lang="nl-NL" sz="20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4</a:t>
              </a:r>
              <a:endParaRPr lang="pt-PT" sz="2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02563" y="3457952"/>
              <a:ext cx="310725" cy="3637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91316" tIns="45659" rIns="91316" bIns="45659" rtlCol="0">
              <a:spAutoFit/>
            </a:bodyPr>
            <a:lstStyle/>
            <a:p>
              <a:r>
                <a:rPr lang="nl-NL" sz="20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endParaRPr lang="pt-PT" sz="2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21231" y="1971701"/>
              <a:ext cx="310725" cy="3637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91316" tIns="45659" rIns="91316" bIns="45659" rtlCol="0">
              <a:spAutoFit/>
            </a:bodyPr>
            <a:lstStyle/>
            <a:p>
              <a:r>
                <a:rPr lang="nl-NL" sz="20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pt-PT" sz="2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31125" y="2227707"/>
              <a:ext cx="316938" cy="3637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91316" tIns="45659" rIns="91316" bIns="45659" rtlCol="0">
              <a:spAutoFit/>
            </a:bodyPr>
            <a:lstStyle/>
            <a:p>
              <a:r>
                <a:rPr lang="nl-NL" sz="20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pt-PT" sz="2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27678" y="4298933"/>
              <a:ext cx="310725" cy="3637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91316" tIns="45659" rIns="91316" bIns="45659" rtlCol="0">
              <a:spAutoFit/>
            </a:bodyPr>
            <a:lstStyle/>
            <a:p>
              <a:r>
                <a:rPr lang="nl-NL" sz="20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5</a:t>
              </a:r>
              <a:endParaRPr lang="pt-PT" sz="2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8398" y="6106699"/>
              <a:ext cx="329368" cy="3637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91316" tIns="45659" rIns="91316" bIns="45659" rtlCol="0">
              <a:spAutoFit/>
            </a:bodyPr>
            <a:lstStyle/>
            <a:p>
              <a:r>
                <a:rPr lang="nl-NL" sz="20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6</a:t>
              </a:r>
              <a:endParaRPr lang="pt-PT" sz="2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Documents"/>
            <p:cNvSpPr>
              <a:spLocks noEditPoints="1" noChangeArrowheads="1"/>
            </p:cNvSpPr>
            <p:nvPr/>
          </p:nvSpPr>
          <p:spPr bwMode="auto">
            <a:xfrm>
              <a:off x="6827245" y="5598467"/>
              <a:ext cx="544243" cy="711417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316" tIns="45659" rIns="91316" bIns="4565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Curved Down Arrow 54"/>
            <p:cNvSpPr/>
            <p:nvPr/>
          </p:nvSpPr>
          <p:spPr bwMode="auto">
            <a:xfrm>
              <a:off x="6016726" y="4647503"/>
              <a:ext cx="2249651" cy="620292"/>
            </a:xfrm>
            <a:prstGeom prst="curved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16" tIns="45659" rIns="91316" bIns="45659" numCol="1" rtlCol="0" anchor="t" anchorCtr="0" compatLnSpc="1">
              <a:prstTxWarp prst="textNoShape">
                <a:avLst/>
              </a:prstTxWarp>
            </a:bodyPr>
            <a:lstStyle/>
            <a:p>
              <a:pPr defTabSz="1041581" rtl="1"/>
              <a:endParaRPr lang="en-US"/>
            </a:p>
          </p:txBody>
        </p:sp>
        <p:sp>
          <p:nvSpPr>
            <p:cNvPr id="56" name="Curved Down Arrow 55"/>
            <p:cNvSpPr/>
            <p:nvPr/>
          </p:nvSpPr>
          <p:spPr bwMode="auto">
            <a:xfrm rot="10800000">
              <a:off x="5904863" y="5728878"/>
              <a:ext cx="2386372" cy="620292"/>
            </a:xfrm>
            <a:prstGeom prst="curved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16" tIns="45659" rIns="91316" bIns="45659" numCol="1" rtlCol="0" anchor="t" anchorCtr="0" compatLnSpc="1">
              <a:prstTxWarp prst="textNoShape">
                <a:avLst/>
              </a:prstTxWarp>
            </a:bodyPr>
            <a:lstStyle/>
            <a:p>
              <a:pPr defTabSz="1041581" rtl="1"/>
              <a:endParaRPr lang="en-US"/>
            </a:p>
          </p:txBody>
        </p:sp>
        <p:pic>
          <p:nvPicPr>
            <p:cNvPr id="1026" name="Picture 2" descr="https://encrypted-tbn3.gstatic.com/images?q=tbn:ANd9GcRKxj2v6hik7eLCG_3v_uokknjXDwxb7aMgVqef27mlJbaMozFS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197" y="2877261"/>
              <a:ext cx="844783" cy="843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35" descr="migit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00" t="20100" r="11200" b="4350"/>
            <a:stretch>
              <a:fillRect/>
            </a:stretch>
          </p:blipFill>
          <p:spPr bwMode="auto">
            <a:xfrm>
              <a:off x="8413798" y="4872973"/>
              <a:ext cx="875903" cy="1376216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www.clker.com/cliparts/9/5/Z/y/0/z/man-walking-moving-md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4" r="27719" b="22945"/>
            <a:stretch/>
          </p:blipFill>
          <p:spPr bwMode="auto">
            <a:xfrm>
              <a:off x="3448064" y="2703900"/>
              <a:ext cx="473875" cy="857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http://www.clker.com/cliparts/9/5/Z/y/0/z/man-walking-moving-md.pn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4" r="27719" b="22945"/>
            <a:stretch/>
          </p:blipFill>
          <p:spPr bwMode="auto">
            <a:xfrm>
              <a:off x="4628819" y="3983040"/>
              <a:ext cx="447604" cy="8102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http://www.clker.com/cliparts/9/5/Z/y/0/z/man-walking-moving-md.pn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4" r="27719" b="22945"/>
            <a:stretch/>
          </p:blipFill>
          <p:spPr bwMode="auto">
            <a:xfrm>
              <a:off x="844186" y="5296653"/>
              <a:ext cx="367883" cy="6659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thumb9.shutterstock.com/thumb_large/66095/66095,1300943903,7/stock-photo-pathology-test-sample-jar-containing-a-urine-specimen-73808767.jp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" t="2381" r="44934" b="17044"/>
            <a:stretch/>
          </p:blipFill>
          <p:spPr bwMode="auto">
            <a:xfrm>
              <a:off x="2605999" y="2745483"/>
              <a:ext cx="621450" cy="8162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6" descr="http://thumb9.shutterstock.com/thumb_large/66095/66095,1300943903,7/stock-photo-pathology-test-sample-jar-containing-a-urine-specimen-73808767.jpg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" t="2381" r="44934" b="17044"/>
            <a:stretch/>
          </p:blipFill>
          <p:spPr bwMode="auto">
            <a:xfrm>
              <a:off x="6755500" y="2480034"/>
              <a:ext cx="533735" cy="7010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6" descr="http://thumb9.shutterstock.com/thumb_large/66095/66095,1300943903,7/stock-photo-pathology-test-sample-jar-containing-a-urine-specimen-73808767.jpg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" t="2381" r="44934" b="17044"/>
            <a:stretch/>
          </p:blipFill>
          <p:spPr bwMode="auto">
            <a:xfrm>
              <a:off x="6837753" y="4724330"/>
              <a:ext cx="533735" cy="7010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http://thumb9.shutterstock.com/thumb_large/66095/66095,1300943903,7/stock-photo-pathology-test-sample-jar-containing-a-urine-specimen-73808767.jpg"/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" t="2381" r="44934" b="17044"/>
            <a:stretch/>
          </p:blipFill>
          <p:spPr bwMode="auto">
            <a:xfrm>
              <a:off x="807815" y="4662634"/>
              <a:ext cx="440624" cy="5787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53" descr="Xpert cartridge crop"/>
            <p:cNvPicPr/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355451" y="2619308"/>
              <a:ext cx="992595" cy="134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840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dirty="0" smtClean="0"/>
              <a:t>Resumo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759" y="2010712"/>
            <a:ext cx="10168855" cy="4118642"/>
          </a:xfrm>
        </p:spPr>
        <p:txBody>
          <a:bodyPr>
            <a:noAutofit/>
          </a:bodyPr>
          <a:lstStyle/>
          <a:p>
            <a:pPr marL="424546" indent="-424546" defTabSz="1133849">
              <a:spcBef>
                <a:spcPts val="653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 Xpert MTB/RIF pode diagnosticar rápida e precisamente TB e a resistência à rifampicina, mas não pode ser utilizado para teste de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controlo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pacientes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tratamento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4546" indent="-424546" defTabSz="1133849">
              <a:spcBef>
                <a:spcPts val="653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colheita de expectoração de boa qualidade é fundamental para um bom diagnóstico, utilizando Xpert e outros testes de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laboratório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4546" indent="-424546" defTabSz="1133849">
              <a:spcBef>
                <a:spcPts val="653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Faça a colheita de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duas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amostras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 expectoração para o teste Xpert MTB/RIF (repita no caso de erro, resultado inválido ou sem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resultado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5737" lvl="1" indent="-424546" defTabSz="1133849">
              <a:spcBef>
                <a:spcPts val="653"/>
              </a:spcBef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Xpert é mais sensível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baciloscopia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715737" lvl="1" indent="-424546" defTabSz="1133849">
              <a:spcBef>
                <a:spcPts val="653"/>
              </a:spcBef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Respeitar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normas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vigentes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biossegurança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antes do envio de amostras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teste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53"/>
              </a:spcBef>
              <a:buFont typeface="Arial" pitchFamily="34" charset="0"/>
              <a:buChar char="•"/>
            </a:pPr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dirty="0" smtClean="0"/>
              <a:t>Resumo (cont.)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775" y="2115716"/>
            <a:ext cx="9619774" cy="3952503"/>
          </a:xfrm>
        </p:spPr>
        <p:txBody>
          <a:bodyPr>
            <a:noAutofit/>
          </a:bodyPr>
          <a:lstStyle/>
          <a:p>
            <a:pPr marL="424546" indent="-424546" algn="just" defTabSz="1133849">
              <a:spcBef>
                <a:spcPts val="653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Relativamente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pacientes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 resistência à rifampicina detectada pelo Xpert MTB/RIF, inicie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imediatamente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regime de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TB-MDR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solicite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colheita de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outra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amostra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cultura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e TSA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para determinar o perfil completo de resistência.</a:t>
            </a:r>
          </a:p>
          <a:p>
            <a:pPr marL="424546" indent="-424546" algn="just" defTabSz="1133849">
              <a:spcBef>
                <a:spcPts val="653"/>
              </a:spcBef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Para o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aproveitamento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 Xpert MTB/RIF é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importante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respeitar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fluxo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das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informações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durante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cada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etapa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processo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acompanhamento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paciente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garantir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tratamento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atempado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apropriado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85928" indent="-585928" algn="just">
              <a:buFont typeface="Arial" pitchFamily="34" charset="0"/>
              <a:buChar char="•"/>
            </a:pPr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85928" indent="-585928" algn="just">
              <a:buFont typeface="Arial" pitchFamily="34" charset="0"/>
              <a:buChar char="•"/>
            </a:pPr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0" y="0"/>
            <a:ext cx="10687239" cy="13605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</a:rPr>
              <a:t>Avaliação</a:t>
            </a:r>
            <a:endParaRPr lang="pt-PT" sz="4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01" name="CustomShape 2"/>
          <p:cNvSpPr/>
          <p:nvPr/>
        </p:nvSpPr>
        <p:spPr>
          <a:xfrm>
            <a:off x="517450" y="1518924"/>
            <a:ext cx="9844854" cy="50714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  <a:buFont typeface="Wingdings" charset="2"/>
              <a:buChar char=""/>
            </a:pPr>
            <a:endParaRPr dirty="0"/>
          </a:p>
        </p:txBody>
      </p:sp>
      <p:sp>
        <p:nvSpPr>
          <p:cNvPr id="503" name="CustomShape 4"/>
          <p:cNvSpPr/>
          <p:nvPr/>
        </p:nvSpPr>
        <p:spPr>
          <a:xfrm>
            <a:off x="2573573" y="481645"/>
            <a:ext cx="684056" cy="530851"/>
          </a:xfrm>
          <a:prstGeom prst="actionButtonSound">
            <a:avLst/>
          </a:prstGeom>
          <a:solidFill>
            <a:srgbClr val="FBDF53"/>
          </a:solidFill>
          <a:ln w="9360">
            <a:solidFill>
              <a:srgbClr val="000000"/>
            </a:solidFill>
            <a:miter/>
          </a:ln>
        </p:spPr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3507" y="1539652"/>
            <a:ext cx="9619774" cy="4536504"/>
          </a:xfrm>
          <a:prstGeom prst="rect">
            <a:avLst/>
          </a:prstGeom>
        </p:spPr>
        <p:txBody>
          <a:bodyPr>
            <a:noAutofit/>
          </a:bodyPr>
          <a:lstStyle>
            <a:lvl1pPr marL="415987" indent="-291191" algn="l" rtl="0" eaLnBrk="1" fontAlgn="base" hangingPunct="1">
              <a:spcBef>
                <a:spcPts val="456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黑体" charset="0"/>
              </a:defRPr>
            </a:lvl1pPr>
            <a:lvl2pPr marL="707178" indent="-260444" algn="l" rtl="0" eaLnBrk="1" fontAlgn="base" hangingPunct="1">
              <a:spcBef>
                <a:spcPts val="37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6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黑体" charset="0"/>
              </a:defRPr>
            </a:lvl2pPr>
            <a:lvl3pPr marL="97847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3pPr>
            <a:lvl4pPr marL="1302220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4pPr>
            <a:lvl5pPr marL="156266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5pPr>
            <a:lvl6pPr marL="1823108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3552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43996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4440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24546" indent="-424546" defTabSz="1133849">
              <a:spcBef>
                <a:spcPts val="653"/>
              </a:spcBef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Xpert MTB/RIF é tão sensível como a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bacilospia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a detecção de TB e pode ser utilizado como teste de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controlo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4546" indent="-424546" defTabSz="1133849">
              <a:spcBef>
                <a:spcPts val="653"/>
              </a:spcBef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 é o nível de sensibilidade do Xpert MTB/RIF em comparação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TSA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relativamente à detecção de resistência à rifampicina?</a:t>
            </a:r>
          </a:p>
          <a:p>
            <a:pPr marL="424546" indent="-424546" defTabSz="1133849">
              <a:spcBef>
                <a:spcPts val="653"/>
              </a:spcBef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que é fundamental a colheita de expectoração de boa qualidade e como garante a colheita de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amostra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expectoração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adequada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4546" indent="-424546" defTabSz="1133849">
              <a:spcBef>
                <a:spcPts val="653"/>
              </a:spcBef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Quais são as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recomendações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nacionais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a detecção de TB em adultos e crianças ao utilizar o Xpert MTB/RIF?</a:t>
            </a:r>
          </a:p>
          <a:p>
            <a:pPr marL="424546" indent="-424546" defTabSz="1133849">
              <a:spcBef>
                <a:spcPts val="653"/>
              </a:spcBef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 é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algoritmo de diagnóstico nacional?</a:t>
            </a:r>
          </a:p>
          <a:p>
            <a:pPr marL="424546" indent="-424546" defTabSz="1133849">
              <a:spcBef>
                <a:spcPts val="653"/>
              </a:spcBef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Descreva o sistema de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referenciamento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amostras, resultados e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pacientes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província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9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96700" y="1512253"/>
            <a:ext cx="10491937" cy="310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63" tIns="52081" rIns="104163" bIns="52081">
            <a:spAutoFit/>
          </a:bodyPr>
          <a:lstStyle/>
          <a:p>
            <a:pPr eaLnBrk="0" hangingPunct="0"/>
            <a:r>
              <a:rPr lang="en-US" b="1" dirty="0" err="1" smtClean="0">
                <a:ea typeface="Calibri" pitchFamily="34" charset="0"/>
                <a:cs typeface="Calibri" pitchFamily="34" charset="0"/>
              </a:rPr>
              <a:t>Agradecimentos</a:t>
            </a:r>
            <a:endParaRPr lang="en-US" b="1" dirty="0"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n-US" dirty="0">
              <a:ea typeface="Calibri" pitchFamily="34" charset="0"/>
              <a:cs typeface="Calibri" pitchFamily="34" charset="0"/>
            </a:endParaRPr>
          </a:p>
          <a:p>
            <a:pPr eaLnBrk="0" hangingPunct="0">
              <a:spcAft>
                <a:spcPts val="598"/>
              </a:spcAft>
            </a:pPr>
            <a:r>
              <a:rPr lang="en-US" dirty="0" smtClean="0">
                <a:ea typeface="Calibri" pitchFamily="34" charset="0"/>
                <a:cs typeface="Calibri" pitchFamily="34" charset="0"/>
              </a:rPr>
              <a:t>O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Pacote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Treinamento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Xpert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ea typeface="Calibri" pitchFamily="34" charset="0"/>
                <a:cs typeface="Calibri" pitchFamily="34" charset="0"/>
              </a:rPr>
              <a:t>MTB/RIF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foi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desenvolvido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por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um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consórcio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parceiros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do GLI,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incluíndo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ea typeface="Calibri" pitchFamily="34" charset="0"/>
                <a:cs typeface="Calibri" pitchFamily="34" charset="0"/>
              </a:rPr>
              <a:t>FIND, KNCV, US CDC, USAID, TB CARE I 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e </a:t>
            </a:r>
            <a:r>
              <a:rPr lang="en-US" dirty="0">
                <a:ea typeface="Calibri" pitchFamily="34" charset="0"/>
                <a:cs typeface="Calibri" pitchFamily="34" charset="0"/>
              </a:rPr>
              <a:t>WHO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, com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financiamento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da USAID. </a:t>
            </a:r>
          </a:p>
          <a:p>
            <a:pPr eaLnBrk="0" hangingPunct="0">
              <a:spcAft>
                <a:spcPts val="598"/>
              </a:spcAft>
            </a:pPr>
            <a:r>
              <a:rPr lang="en-US" dirty="0" smtClean="0">
                <a:ea typeface="Calibri" pitchFamily="34" charset="0"/>
                <a:cs typeface="Calibri" pitchFamily="34" charset="0"/>
              </a:rPr>
              <a:t>Os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módulos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se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baseiam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em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materiais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originalmente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desenvolvidos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por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FIND</a:t>
            </a:r>
            <a:r>
              <a:rPr lang="en-US" dirty="0">
                <a:ea typeface="Calibri" pitchFamily="34" charset="0"/>
                <a:cs typeface="Calibri" pitchFamily="34" charset="0"/>
              </a:rPr>
              <a:t>, KNCV 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ea typeface="Calibri" pitchFamily="34" charset="0"/>
                <a:cs typeface="Calibri" pitchFamily="34" charset="0"/>
              </a:rPr>
              <a:t>Cepheid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.</a:t>
            </a:r>
          </a:p>
          <a:p>
            <a:pPr eaLnBrk="0" hangingPunct="0">
              <a:spcAft>
                <a:spcPts val="598"/>
              </a:spcAft>
            </a:pPr>
            <a:r>
              <a:rPr lang="en-GB" dirty="0"/>
              <a:t>A </a:t>
            </a:r>
            <a:r>
              <a:rPr lang="en-GB" dirty="0" err="1"/>
              <a:t>tradução</a:t>
            </a:r>
            <a:r>
              <a:rPr lang="en-GB" dirty="0"/>
              <a:t> </a:t>
            </a:r>
            <a:r>
              <a:rPr lang="en-GB" dirty="0" err="1"/>
              <a:t>desse</a:t>
            </a:r>
            <a:r>
              <a:rPr lang="en-GB" dirty="0"/>
              <a:t> material </a:t>
            </a:r>
            <a:r>
              <a:rPr lang="en-GB" dirty="0" err="1"/>
              <a:t>foi</a:t>
            </a:r>
            <a:r>
              <a:rPr lang="en-GB" dirty="0"/>
              <a:t> </a:t>
            </a:r>
            <a:r>
              <a:rPr lang="en-GB" dirty="0" err="1"/>
              <a:t>possível</a:t>
            </a:r>
            <a:r>
              <a:rPr lang="en-GB" dirty="0"/>
              <a:t> </a:t>
            </a:r>
            <a:r>
              <a:rPr lang="en-GB" dirty="0" err="1"/>
              <a:t>graças</a:t>
            </a:r>
            <a:r>
              <a:rPr lang="en-GB" dirty="0"/>
              <a:t> à Foundation for Innovative New Diagnostics, com o </a:t>
            </a:r>
            <a:r>
              <a:rPr lang="en-GB" dirty="0" err="1"/>
              <a:t>apoio</a:t>
            </a:r>
            <a:r>
              <a:rPr lang="en-GB" dirty="0"/>
              <a:t> </a:t>
            </a:r>
            <a:r>
              <a:rPr lang="en-GB" dirty="0" err="1"/>
              <a:t>financeiro</a:t>
            </a:r>
            <a:r>
              <a:rPr lang="en-GB" dirty="0"/>
              <a:t> do Plano de </a:t>
            </a:r>
            <a:r>
              <a:rPr lang="en-GB" dirty="0" err="1"/>
              <a:t>Emergência</a:t>
            </a:r>
            <a:r>
              <a:rPr lang="en-GB" dirty="0"/>
              <a:t> do </a:t>
            </a:r>
            <a:r>
              <a:rPr lang="en-GB" dirty="0" err="1"/>
              <a:t>Presidente</a:t>
            </a:r>
            <a:r>
              <a:rPr lang="en-GB" dirty="0"/>
              <a:t> para </a:t>
            </a:r>
            <a:r>
              <a:rPr lang="en-GB" dirty="0" err="1"/>
              <a:t>Auxílio</a:t>
            </a:r>
            <a:r>
              <a:rPr lang="en-GB" dirty="0"/>
              <a:t> a AIDS (PEPFAR) </a:t>
            </a:r>
            <a:r>
              <a:rPr lang="en-GB" dirty="0" err="1"/>
              <a:t>através</a:t>
            </a:r>
            <a:r>
              <a:rPr lang="en-GB" dirty="0"/>
              <a:t> do Centro de </a:t>
            </a:r>
            <a:r>
              <a:rPr lang="en-GB" dirty="0" err="1"/>
              <a:t>Controle</a:t>
            </a:r>
            <a:r>
              <a:rPr lang="en-GB" dirty="0"/>
              <a:t> e </a:t>
            </a:r>
            <a:r>
              <a:rPr lang="en-GB" dirty="0" err="1"/>
              <a:t>Prevenção</a:t>
            </a:r>
            <a:r>
              <a:rPr lang="en-GB" dirty="0"/>
              <a:t> de </a:t>
            </a:r>
            <a:r>
              <a:rPr lang="en-GB" dirty="0" err="1"/>
              <a:t>Doenças</a:t>
            </a:r>
            <a:r>
              <a:rPr lang="en-GB" dirty="0"/>
              <a:t> (CDC) sob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termos</a:t>
            </a:r>
            <a:r>
              <a:rPr lang="en-GB" dirty="0"/>
              <a:t> do </a:t>
            </a:r>
            <a:r>
              <a:rPr lang="en-GB" dirty="0" err="1"/>
              <a:t>Acordo</a:t>
            </a:r>
            <a:r>
              <a:rPr lang="en-GB" dirty="0"/>
              <a:t> </a:t>
            </a:r>
            <a:r>
              <a:rPr lang="en-GB" dirty="0" err="1"/>
              <a:t>Cooperativo</a:t>
            </a:r>
            <a:r>
              <a:rPr lang="en-GB" dirty="0"/>
              <a:t> </a:t>
            </a:r>
            <a:r>
              <a:rPr lang="en-GB" dirty="0" err="1"/>
              <a:t>Número</a:t>
            </a:r>
            <a:r>
              <a:rPr lang="en-GB" dirty="0"/>
              <a:t> U2GPS002746.  </a:t>
            </a:r>
          </a:p>
          <a:p>
            <a:pPr eaLnBrk="0" hangingPunct="0">
              <a:spcAft>
                <a:spcPts val="598"/>
              </a:spcAft>
            </a:pPr>
            <a:endParaRPr lang="en-US" dirty="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2259" y="316072"/>
            <a:ext cx="1870512" cy="137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2" descr="http://kncv.or.id/images/logo_tb_care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5653" y="4377764"/>
            <a:ext cx="1905770" cy="59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AutoShape 4" descr="data:image/jpeg;base64,/9j/4AAQSkZJRgABAQAAAQABAAD/2wCEAAkGBhQSBRUUEhQWFBUVGSAYGBgYGSAcHxsgGh8cGyIcJCUhIicgHiMlIiMgIi8gJCcpLCwsHSIxNTAqNScrLCkBCQoKDgwOGg8PGjQlHyUpLSw0LSwpNCkqLyouLyoyMjQsLC8sLCw0KzQrMCksNSwsLCk0LSwwLDQsKi0sLCwsKf/AABEIAF0AewMBIgACEQEDEQH/xAAcAAACAwEBAQEAAAAAAAAAAAAGBwMEBQgCAQD/xABIEAACAQEGAwUCCQkGBgMAAAABAgMRAAQFEiExBkFRBxMiMmFxgSMzQmJzgpGhsRQVJDVDUnKywiU2U6LB8Bc3VJKT0RYmJ//EABkBAAIDAQAAAAAAAAAAAAAAAAIEAAEDBf/EAC8RAAEDAgMFBwUBAQAAAAAAAAEAAhEDBBIhMRNBUWHwFCJxgaHR4QUyM7HBkVL/2gAMAwEAAhEDEQA/ANvtF7Qb3c+LDDAyBAitRkBNTWutsSXtWv4wSN88eZ3kB+DGyCOn3sbVu2L/AJgH6JP6rDN+NMAuw69632vT+m3do0KZpsJaM/YrmvqOxOzRfH2rX/8AMbyF48wkRF+DHNXZvwW37Du1a/ssrM8dI4mf4sb1Cr/mI+y3zAuzK9XrhuMGkCmR5CZAcxBVFUhRrsGOtLax7NrnBh7xS4iiNKyqSci07vxFaFupUmp5DrbNxthIgTO4IgKpzlD47XcRLUDxknQDuhubW8X7V79Hirxo8ZCHIT3Y1ZQAx9matLWL52Ym5xfliXhJ4oQZaZaElQStKEqRmpXXaw5wVwS2JTygSiMxhSSyls2ct6jpX320AtiC8AQOSE7Ud2cyty89qt/TCYiXj7yUl/ixpGPCunVmDH2AdbfMK7U7/JfwHkjEagvIwiGiLqfefKPVhbXxjseZ7+XN7ijXREVkOiqAqr5hU0GvrW34djUowVkjvMZaRgWYowBVdVUUJ0zeI9aL0tjjtcO6Ty60R4a0/KHn7YcQMhIaIAk0Hdg0HSvOnW3u7dq2JyXpURo2ZjlUd2Nz/vflbN4g7OL7dIS7xiSMbvEcwHqR5gPWlLZq/o+E1/bTr4eqRHQn0Mmw+ZU/KFmhToOEsAKxxVAe8SinEe12+LfMsUkbKoC5+7HjI3cdFJ2HQDraG7dq+JyXlUQxszGigRjUn32BrGuAcEXqS6lIEpI4yyyvosSn9kDuXYefLXKKLuWtH0qFNuYHmra+o85Eq3iXa3fFmCRSRPkFHk7sUdq6lfmjYHnSvMAVP+L+Ifvxf+MW2JOyKCCEG94gkRPKiqPdmap+y0kHY3FKge731Zo660A1pyDKxAOw1Gla0tgH2gGnnCPDWJ19VRuPajfzdzNNJGsKGmkYzSNv3aV59W2UanWgLouU+e4I5FCyhqe0A25ix6dzf2Rwq91mjVF8qBSRReuupY6sdTbpjCf1NF9Gv8oste0msDSBE8FtbvLiQUke2L/mAfok/qsU9mfBiS4fd73MAwSMiJDsG7xyXPWlQB7z0sK9sh/+/N9En9VnRw3cBDw1BGuyRqPfQVPvNTbSvULbdgG9DTaDVcSgrte4xe73RLtAxSSUFnYHVU2oOhY116A9bKfE/Dhl2j+YZW9srE/yqtt7tUlMnaPKo1ICRqPqjT7TbA4hcHHpAuoQiJfZEBGPtp99m7WmGMbHj1/qwrOLnH/Fo4bjT3bg2SMElL2WTISaKqDVwORLMB65DY17Cru2e9PTwnIoPqMxI9wI+2y6x8Zb8sI17hBFp+95n/zlh7rNTsl8GJXiAfsI41b1kYu0h+2i/UFs7qBRJG/P1Hwio/kHJX+1y5LJg8HefFRymSQ/NVG0Hqxoo9Wsn4eJ7zHizTxStE7GtFJyjouXYqBQAEbCzW7cJSOFoQCQGmFR1orEffrZM3a7NJelRBmZyFUdSf8Ae9pZNBpS7mpcOOPJdDcBcWjEOHs7ACVDklUbVpUEejDX7Rysue2DhEQYkt6j8kxyuP3XA0p0BA25EettXsiv6jiGa7RGsSRBsw/aOGAaT2GtFH7qjqbGHaTBG3A8xlUuseWTKDSpVhQV5A7EjWlaWTadhcd3Q7uRTBG0pZpZdmPB4nxdZZRoozovpWgkPvBC9SGOy6tLi/HFw7hF5EUVHgiXlmbb3DVj1obY3ZApfhuSd6F5pjWgoAqAIqgclXUAchar2yxq2H3fvXyRK7M9KZmIFFRQd2NTqdFFSehlQ7W4wv0lRgwUpalSiNeJ3vN6kYpXxufM7b92lef3INTyB9XfiieLGEmhbuu70RFrkVa1yEfKB5k6k672pYhiBllGgREGWONfKi9B1J3LHVjqbVbdkMBHeHkkC6NFLiN672+ySEU7xmenTMSaW6gwn9TRfRr/ACi3MVzw5pc1KKqiryNoqDqT+CipJ0ANunsMA/NMVDUZFodq6DW3M+oxDQOtE3aTmUj+2T+/rfQp/VZ24HPnwGFts0SN9qg2SXbL/f1voU/qsZ8BcZgcQTXGU0yse5Y7UVQGQ9KUJHtI6WGuwuoMI3D2V03BtVwO8oZ46uWTtfMjDwhFvHuiQn+ZKWDMBUHGA76rEDM/r3YzU+s1B77O/tG4Wa84M0kC5rwsZjArTMjMrMvt009p62ShhMGASZwUeVxFRhQhY6O+h18xjH22ZtaofTjfkFlWZhf6r5gzE4g14k8QhBmavynJ8A98hB9gNmB2FuTiF7JNSRGSTzJLkmwjd+G7w/DAEUTMCDeZWpQBVBEa1O5pnfKNfELHnYzd1iMyU+FKRySH90PmyJ7l8R9X9LVdPaaTo5D1V0WkPCm7cv7tQfTf0NZWp+j4Tm/bTrReqRHQt6GTYfMqflCzh7Wrmr4FC0gLRxy52Ubv4WAQU18RoCeQqbKq58LX6/YmWWB6udXZSiL6VOwA0AFdALDZubsoccldcHHkivsMuhON3iSnhWNU97NX8FsZ9rV9EfZ7MDvIVjHvYH8AbaHCXDceG8N5Cwrq8sh0BNNTrsoGgryFljx5xKuI4lUMUuN2NM4GsrnkgO7EaCugFWOmllgdvcYxoD+vda/jpYTqi/sUvYbgxk5xzMP+4Kw/G1Ht0uhOD3aTkkjKfrrp/LYR4M4/N14kBcZLqw7sxrUiMVqGHNmBqWbdqn0FnFxBhEeI8KtGGBWVQUcagEaqw6iv3VtKoNG4FRwyJlRhFSlhGq5ptfueGD8mEszGOHlTzyEckB39XPhX1OltC/4AbhL+mJmk1yRa5DQ0zuw3Xoimp+VlG9CC73i+4pRFeaQ0FFGgA2GnhRR00At18eISDlxSOGDB14KHEsTMkIRVEcSVKRrsD+8Tu7Hm516UGlum8J/U0X0a/wAotzBilweC+yRSjK8ZKsPUfiPW3T+FfqeL6Nf5Rbm/UAMLI5/xN2sy6Uk+1xM3aPTrHGPtJFsWd/7YxCToJAPryhPwJsSdpMebteiHXuB/nsJSS/2LeX/xJ1X7DLKfwWzVL8bfAftYv+8+JRJhXaTe7ngENWE+cuaS1JCKVRQCDXcPvWxNJ2oZ8dSCS5xswALszVEfhDvup0QV94sv2uwPEkMT+S7xIZPYi98495JX32qi8EYTNO/xl5Yxg+lRJK33qnvNgdb03GYz99PREKjhlKM37VrxeHbKiQXeJc75dXYVosdTopckLoKgE66WH+EONbzdsZkMSJNLemUENXepOlCKDX2AD0tk4j8DhyQfKNJZv4iPAn1VNf4nPS32P9HwnN+2nUhfmRHQt6GTVR83MflC2go0w0gDXr5QGo4mSdEdYh21zrfisUUDqtFzePxHYldfKTtzIp1t6xbtgvUSiPu4O+HxmjEITsnm1YfK5AmnI2BboPya6LMfjnFYV/cG3fH15IPa3Ja1sPw/OrSSMUhQ+N9ySdQi18zt05ak6Cwi2o6xkPUotrU4ravvEN6v6M98nZbuhGYKAoJ3CKo0ZzyrWg1Om+HiOImWQAAJGgpHGNkH+rHdmOpPuA/YhiBldQFCRoKRxjUKDvr8pjuzHUn0AA/XDDWlqahI088jeVa/eWPJRUn77MNaGCSI6/fXjkXF2Shut1eS8hI1LM2wH3noAOZOg52JcK4vlw6Du7tL3pJq9atCPmoNK15yaV5DmcW9Ykoupiu4KRnzsfPL/FTZekY065jragiFpAFBJJoABUk9AOdrczaDvjLgqBw/bqmUnba7QUmucUnsc0+xgfxtJH2rXmW7st1usF3VfPIx8CV5k0Va9BqTyBsCfkEcBreDnk/wEbUfSONE/gWrdctqt+xJ5QA1FRfJGgyovsHX5xqTzJsv2akftb7LXbPGpWjiePfpryqxnvDateJF2NKfBpstNgzajkFt0XhbE4TESakopJ+qLcrv5D7LdT4T+povo1/lFlPqDA0Njn/FvauJJSj4+X/9mi9BGf8AtzN/pYRuF17zDrpGdpp3Zv4R3aV9wD2dOOw3I8SjvLq094yAkxxlyiGqAsQQAD4h10NvEeC4YMaW7rCnfRggKEfwhwSddgCCefOwsusLQIOQ9/dW6jJJnekwZy9zvMwBL3mXukHOjN3jAe7u1+tad4lGLUYBoLigB6O4O315Sfqg9LNvD7jhLuBDHGxgzuAqOShVgrEDetctOZoKVtD+QYP+ZA/coIXkABMcgDOAaaUqaDNrtvbTtY/5PXwh2PMJN3GLvb3JPeKsiHPKdi7MTSMermvsUMeVpYj3kr3u8jMuaipsJHAFIx0RBTNTZaLuRZyXrCMJjSOKSGNRJSRVKOPORGGPQk0XXatpoeHsLmxAwCCN3gGUrlaia1Ir5dzXfnazejXCfhULc8R8pIQwNeL0807lUBrJJTmdkQbFiBRVGgAqaAWgxHEDKygLkjTSOMGoUHck/KY7s3M9AAB0Bf8Ag7Do8KrLd4xFCGbY0UbsaA+mvPS2S+C4MLkshu8eVyQvwUhLZRUkKBmIA1JpS1tvmnPCVDbnSUm7rhqi6iW8EpGfIo88tP3a7L1kOnTMdLQ3/EWloKBI08ka+Va7nqWPNzUn7rPG/YVhLYmgliiaSYIVOVjUOcqajQAkUAto/wDDrD/+ki+w/wDu07c3VzSp2Y6ApAXPCWa7947CKHbvGHm9EUayH2aDmRaV8VEcZS6qYwRRpD8a46VGiL81PeTZyJcsMvONZHuhzEvGjuhCsYahlU5iNKHSg2NLfGwTBssJ7iL4cVjojnMKgV9NSN6b2nbAT3mnwVdn4EJEgWnudxklmyxozkb0Gw6k7AepIs9IOGcJfF2gW7RmVDRlCP4dAdT5diOfO0v5twpsGlHdxdzdmIkADBVI3JHyvRta8jYjfjc0qha8Ski9zgiQ96/fN/hwnw+xpCKe5A3tt0rhZ/smKgp4F06eEWDZsEwZbhHI13jCSkqnwb1YitRSleRsbwAC7qFFFAFBtQU0HpZG6rbWMj5pmjTwShziEXN8bRZopJZgoPwSyEqhbTOUI8OYGgauxNLSG83EcRSSZwJ0BLkM4+LXUaHIxVdwKkWv4hw3BNfRI6tnAC5ld0JANQrZSMwB1obeH4Vu5vTuUNXD18TUHeDK5ArRWYaFgAbLhzYiStIPJZtzxLDYYzeYmQAKEMih28LkyAHfmSddq002t6lbD2SK6sQKFXjQ94pBcMV10IJ8WhPW2ivC13F1lQR0WYqZACRmKgAHfQ6CtN+dpJuHoHxcTslZQQQ1TXwhlA9lGNRz9wteJvE9dFSDyWT+UYdK6vmVzD3aqxL1FXAQgnUgvpnFQdiTbV/NV3hvz3oqFfK2ZyWNF3bckAachytXXg27C6sgRgGyj4x6qI2zqqnNVFVtQq0FbXZcGjfB+4fM8ZFCGdiWFa0LE5j9u2lhJG4n4VgHeFTxDHbm+Dp3sq91egVWtQHFDUdRpXoeW9ql6mw+Z4oGK1orRgZ00lU0oy0pnWvhJ110tcfg+6m592YgUq5ykkgd6KNpXnv6HUW9LwrdxfkkynMgQL42p8ECEJWtCVBNCRztYLBoSpDuSy8fvdwuuJxGeOjqgMbKp8CRGgpQ6AF9huDsRbWbie7C+vGZQHjDFhQ6ZAGblQ0BBoOVrM+ERPiSzMgZ0UqpOtASCdNq1A13tVbhW7m+ySZPHKHV2qasJAoYb9AKdOW5tJYRnKkOGiyrjNhscv5ShCly9JGz0qVMjlc2gqoJJUCtKelvZgw97zHdqZjCAVj+EoooJBXkeR8Vr54RuxwsQshaNXVwrOxoU2proPTY613tP/8AH4vzu04DCR9GIcgN4cuorTa14m6yVWE8Ase7Yph3eSXuOQagPI6GQijVSrKNB5SNtMtdLerumHR3N8uWNXhDP50rGGIBOxrmJAPmNbaMHCV2S7yKkeUTRiKShPiVQVFdd6EjNubTXvh6CViXTNWMRHU+VWzDY6ENqGGtbTE2dSpB5LBlOFjDIVZlWPPIY/FIpDgEya1DBqE1Da62K7sym6qVNVIBB11FNN9dutsmTg66tc8jx5lIeuZmYsZaZmJJqWNB4jqKClLbEMIWAKNlAA9g0sLiDoT5omghf//Z"/>
          <p:cNvSpPr>
            <a:spLocks noChangeAspect="1" noChangeArrowheads="1"/>
          </p:cNvSpPr>
          <p:nvPr/>
        </p:nvSpPr>
        <p:spPr bwMode="auto">
          <a:xfrm>
            <a:off x="155876" y="-144939"/>
            <a:ext cx="304329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4" name="AutoShape 8" descr="data:image/jpeg;base64,/9j/4AAQSkZJRgABAQAAAQABAAD/2wCEAAkGBxITERUUEhQUFRUWGCAXGBgWGRsgIBwcHRohHBsdIRonHygmHRoxJxwhITElJSksLi8uHB8zODMsOigtLiwBCgoKDg0OGxAQGjUkICYsLDgsLCwsNS8yNSw2Ly8tNDQsNTQ0LC8tLCwwNC0wOCwsNzA0MC8sLDQsOCwsLC80L//AABEIADwAuAMBIgACEQEDEQH/xAAaAAADAAMBAAAAAAAAAAAAAAAABAUCAwYB/8QAOBAAAgECBAQEBAQFBAMAAAAAAQIDABEEBRIhEzFBUSJhcaEGMoGRFCNC4VJisdHwQ3OiwRU0Y//EABkBAAMBAQEAAAAAAAAAAAAAAAABAgMEBf/EACcRAAICAQIFBAMBAAAAAAAAAAABAhEhAzESIkFR8BNhweGBobEy/9oADAMBAAIRAxEAPwCpRRV3KcoXUrS3bw6xGvNrk6R6bXJ5AEb7160pKKtnkRi5OkQqyjjZjZQSewBNVmhMhaVlDE/JEnVb2BsN9Hpuee3On8LlzNGXnlKR3sEht4rdBbmenXkal6iRa02yfnWTCERlCz6k1Nty5dhsN+vapFdjieEWiD8VbxIFkTbRdiNz06fY0pjsocX4lnAYqZALMm1wzHkVsbm/3qIauKZc9LNxOZorocHhA8bxS28O8co6A8r/APzPc8t72qNj8IY2APJlDA+R/cEfStFNN0ZSg0rF6Kcy3LzNr0kAopex626Ct2GyZ3w7TgjSt9t7m1rn/O1NyS3EoN7E2im58AVhjlJFpCQB12Nr+1KU07E01uFFO5NghNMsZJUNfceSk/8AVKSpZiOxI96LV0FOrMaKoZ5lwgkCBi11DXI73/tWAy5vw5nuLBtNutJSTSY3F20JUU7i8uaOKKQkESXsB0t3pKmmnsJprcKKKo4jLQuHilBJMjFdP360NpAk3sTqKr4DI2bEcGQ6Dp1G1j0vUehST2G4tbntFFFMkfyGBXxEatyJ/oLiruKkBjjBOgOqq1vmZUXxknouxAHUm9SfhoAykE6brs38LXBU/fb61VzEm4LqdRRzJY8iV8KA+SqT9fOufU/2dOniBKhlckMtlklPhPRI12PoNiPRT3qhDA2JAETmKJQbk7bD9Q8j25CssuwQlZQqOPySN2AtclSPl586oYfMUsq6SPAyEH5bA+JSwHhK9yOR871M5dkVCPdnkccQdLCWV1QBdiqaQTYnuL3539K1T4+3F1rcf6qEHxKbAMt+wA9bg8zs9gMVpuRuBGrMDz0gtc35XF+XWlfiPGxlnW5bTGQ6jaxJW2+nc8uvSs1mVUaPEbsjYWThuQGYCNgysOfDe1/Ubhrevenc8gDRMSoBjRbaeR1OSCv8pFzbpy6Ui5TcKrauAvNgeemwtbnuKsYkflMf0aSY168RgylPRTqbyv5VpJ00zOKtNEL4Ul04pAeTgofqNvcCruHj4fCwx/XFLcebG49ga5DCTFHR13KsCB5g1Vx2aTfiExDx6CosAQQCN/7mr1INyx2/ZnpzSj+f0XEhVdIZQxw+G1hTy1Ne9x38PvSmFInihmdV1rOEuABqBPUfX2qT/wCfk47TAL4hpZTuCLWt7Xr2bPWPDCIiJG2sIvIm99zU+nIv1IluHFA5isSoiqjPaw3JKG5JpSSYQYZHVFLSyvqLKDsGIt7VKizdlxJxGkaiSdO9txatmGztlQo0aONRddQ+Vj1FP03jHb5F6iznv8DPxp/7C/7a/wBTTGXGIZeeMGKcX9J3vtapGY458TKp0jUQFAXr/l69mxbpC2GZLWfUb8we1VwPhUSeNcTkdKcNFL+CUA8PxkBudgL2NJZkySQyKzwNJrHCEdgRvbTy3qSc5k0whQFMN9J737issXnAceGGJHJDF1G9wb7dt6lack151KepFp+dDocNGSXhmMBIjJ4aJutgLHVbn9etICcphcIy2vxCNxfnccq1YbPJZJCY4IzIykOVBuwt7D9qlzZkxijisBw21A9b0lpu8+bjlqKsebHXCctmOg2sqG1hvuBe561GxU4mwLOyIpSQKugWsNtvetJ+JG4qy8KMOAQSL+K9ufpb3qemYEQNDYWZg1+u1v7UR0mqx2+xS1U7z3+hOiiiuk5ihkU+mYDTrDjQy/xA9B59vOugxURKAxtxLSNLvzIWMAo3ZrXFceD2rsslzAygSGISOuzGMgNyt4lNgw8wftWGsq5kdGi0+VjOUZ4TIY5PECNSSADdel+n77VIxs0bSMsJVo2fVKjAqzG9za9uXIAW8wa9x2G4eHF1cJfRIvykEfK46b7XHK9vWkN3H+nOOhY6XA7HcE/8h51EYRviRcpyrhZ1WXlGbTbSpAKqoAA52uBuTt12qf8AEGDQvJYkAFXlsCSwC8ge+3LzudhshxHRo3SMBkQKC72C2vta41c+daRiWeZC0nFmLAIFvoUnqTtf0G3maUYNO0xymmqaMsLGza35MbSkdo1PhH1PLyW/UVSzqQRpNpOpiWUW5Rq53A/nNzfqB7sR4bS0o4UkgKhS2yhiDqYliRYb226LXOZ7mBkbQNAjTksfy36m+1z50488hS5I+4z8JxrqllIuYoyy+vf2pnI8W+JWeKZi4KFhf9J7jtUzIMxWGQ6wSjrpa3Y9adjxWHw0cnBkMkkg0jwkaR5+dVOLt47URCSpZ72a58qhSCNy7a5UBRf5iBzP8O9NjIcOJkgaSTiEajYCx2JsOx2v6CkMzxyNHhQhu0SAMLHYi23tVzBYiCbGRyqz8TSdSaflspBJP1tt1tSk5pXnr9FRUG6x0+yFl2DgYkOJmbWV/LW4A6Emmovh9ONPGzkCNQwa3Qi+4rOHMIuCE4rxFJGZgoP5gLEjcEem9bZM3h4+IfX4ZIgq7Hc2tblQ3O3XmRJQpX5gVfLIrQSwvIFeTQb2DA35j7VjPhIvxUkcrTO2oBStiTcDmSa9w2YRjD4dC3iSbWwsdhvvTeFzDDjEzzF7E7RsVJtdbE2tz6U7kr/P9Coutun8EMZl+HjxJjLSMoXfQAW1fw/amHyqFHgf83hyNbSwGoMDtfyoy/EwRPKBMSZE2m0m6tc3899jfyrHH5lFw4AsjSGKTUxYG5F73F+nbejmtLPiDlpvHjHcRh42zDRG0iMb6ythbwAjT5d6mQZZEsTTTs+nWUUJa5tfff0P2p44/DjGrOJbqwOrwnw+Gw9aVixcMsBhkcx6ZC6tpJBBvtbvufakuJJb9Pkb4W3t1+DZH8PL+JEeslHTWjDnbpelsZlsP4fjQu50tobULX8x25iqMOdw/ika5EUcfDDEHfztzqVDjEGCkiJ8ZkDAWPLbr9Ka47V+xL4Kde5KoooroOcKzhlZWDKSCOoJHuKwooA6CPPoytpUmfuplJU/Q/vWQziEgkYeBFX9JUMzHte1gO5N652is/Sia+rIt4LNYyxDQwJc3DFLgeR5kL5jl2rcmeYe9zhgjjk0TaftYCueooelFiWrJFLM82Mg0qZQvUNIzX+mwqbRRVqKSpEOTbthRRRTEANV5fiTEFSt1FxYkKAbetSKKlxT3RSk1swoooqiQooooAKKKKACiiigAooooAKKKKAP/9k="/>
          <p:cNvSpPr>
            <a:spLocks noChangeAspect="1" noChangeArrowheads="1"/>
          </p:cNvSpPr>
          <p:nvPr/>
        </p:nvSpPr>
        <p:spPr bwMode="auto">
          <a:xfrm>
            <a:off x="308041" y="8732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5" name="AutoShape 1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460205" y="160655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6" name="AutoShape 18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612370" y="312579"/>
            <a:ext cx="304329" cy="3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7" name="AutoShape 20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764534" y="464503"/>
            <a:ext cx="306186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8" name="AutoShape 22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916699" y="618173"/>
            <a:ext cx="306186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9" name="AutoShape 24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070720" y="770097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60" name="AutoShape 2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222885" y="922021"/>
            <a:ext cx="304329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pic>
        <p:nvPicPr>
          <p:cNvPr id="2061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8346" y="4279973"/>
            <a:ext cx="1538348" cy="77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3388" y="4040738"/>
            <a:ext cx="1243296" cy="124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30" descr="http://wid.org/images/other-logos/Horizontal_RGB_600.jpg/image"/>
          <p:cNvPicPr>
            <a:picLocks noChangeAspect="1" noChangeArrowheads="1"/>
          </p:cNvPicPr>
          <p:nvPr/>
        </p:nvPicPr>
        <p:blipFill>
          <a:blip r:embed="rId7" cstate="print"/>
          <a:srcRect l="8969" t="12071" r="6892" b="14481"/>
          <a:stretch>
            <a:fillRect/>
          </a:stretch>
        </p:blipFill>
        <p:spPr bwMode="auto">
          <a:xfrm>
            <a:off x="1" y="4344585"/>
            <a:ext cx="2089480" cy="70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2" descr="https://eportal.kncvtbc.nl/sites/eportal.kncvtbc.nl/files/kncv_origins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6278" y="4262511"/>
            <a:ext cx="1820409" cy="85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AutoShape 34" descr="data:image/jpeg;base64,/9j/4AAQSkZJRgABAQAAAQABAAD/2wCEAAkGBxQTEhUUExQUFhUWGB0bFxgXGBcdHxwcHBocHB4gGhwfHCggHxolHBoYIjEhJSksLi4uGyA2ODMsNywtLisBCgoKDg0OGxAQGzQkICY0LywvNDQsLCw0LDQ0LCwsNDQsLCwsLCwsLCwsLCwsLCwsLCwsLCwsLCwsLCwsLCwsLP/AABEIAMABBgMBEQACEQEDEQH/xAAcAAABBAMBAAAAAAAAAAAAAAAGAAQFBwECAwj/xABMEAACAQMABQcFDQYEBgIDAAABAgMABBEFBhIhMQcTIkFRYXEyUoGRkhQVIzVCU3OhsbLB0dIXM2JygqIkNENjFiVEVJPC4fCDs/H/xAAaAQACAwEBAAAAAAAAAAAAAAADBAACBQEG/8QANREAAgECBAIIBQQDAQEBAAAAAAECAxEEEiExQVETIjIzYXGBoRSxwdHhBRUjkUJi8FKy8f/aAAwDAQACEQMRAD8At3WTTsdlCZpQ5QMF6ABOW4biRRKVJ1ZZYlJzUFdgn+1yx8y49hf101+31fAD8VA72XKnZyyJGqXG1IyouUXGWIAz0+GTXJYCpFNu2h1YmDdjF7yp2cUjxss+1G7I2EXGVYqcdPhkVI4CrJJq2pJYmCdmcf2uWPmXHsL+uu/t9XwOfFQHt3ylWkcUMzJPszhyg2VzhG2SSNrdk8KrHBVJScVbQs8RFJPmMv2uWPmXHsL+urft9XwK/FQH2huUi1uZlhjSfabJyyqAAqliSdrcMCqVMFUhHM7FoYiMnZDEcrtj5lx7C/ron7fV8CvxUBftcsfMuPYX9dc/b6vgT4qA+0Zyk2k/O7CzgRRNK5ZVACrj+LiSQAKpPBVIWvbV2LRxEZXtwGP7XLHzLj2F/XV/2+r4FfioC/a5Y+Zcewv66n7fV8CfFQHz8pFqLZbkrMI3kMajZXaYqMkgbXkjhntqnwVTPk0vuW+IjlzDH9rlj5lx7C/rq/7fV8CvxUBftcsfMuPYX9dT9vq+BPioD+DlHtWt5LnZmEUbqmSq5Z237KDa3kDeewGqPBVFNQ0uyyxEcubgMP2uWPmXHsL+ur/t9XwK/FQF+1yx8y49hf11P2+r4E+KgL9rlj5lx7C/rqft9XwJ8VAX7XbHzLj2F/XXf2+r4E+KgSGl+Ua1tjGsqzB3QPsBVLKG4bY2uixG/HHtxQ4YOpO+W3ItLERjuR/7XLHzLj2F/XV/2+r4FfioC/a5Y+Zcewv66n7fV8CfFQF+1yx8y49hf11P2+r4E+KgSEPKJam3e5KzLErBAWVQXc/JjG10iBvPUPXVHg6mfJpf/ty/Txy5uBH/ALXLHzLj2F/XV/2+r4FPioC/a5Y+Zcewv66n7fV8CfFQF+1yx8y49hf11P2+r4E+KgL9rlj5lx7C/rqft9XwJ8VA72XKlaSyLHHFdO7nCqI1yT7f19VclgakVdtWOrEwbsrhtDKGAIxjuIPDcd43caTasMG9cIA/LJ8Wt9JH96nMB3y9QGJ7tlDVumYTepEe1pC0H+8p9Rz+FAxLtSl5BaKvURHaWk2p5m7ZXPrcmiU1aC8kUn2mNauVCbXTorYw/N2cbHuaQs5H2Uth9XOXNv2D1v8AFeAM0yACbU083FfXPXFbFFPY87bCnxwGpXEdZwhzfyD0tFKXgDIpoAKoQJofgNFO3y72YIPooekxHjIQDSz69dL/AMr3f4DLq0vP6AzTIE3hhZ2VEGWYhVHaScAeuuNpK7OpX0QQ68zKssdpGQY7NOayODScZW8S+7+ml8Mm4uo95a+nALWavlXAG6ZAm8ELOyogLMxCqB1knAHrrjaSuzqV9EEeukyxc1YxEFLUfCEfLnbfI3gPJHZg0vh05Xqvd/LgFqu1oLh8wZpkCKoQVQgS6o2SIHvrhcwW5Gwp/wBWc70Qdw8puwY76WrybtTju/ZBqSS68tl8yC0jfPPK80p2nkYsx7z2dwGAB1ACjwgoRUVsgcpOTuxvVioqhCX1a0J7pkbabm4Ihtzyngid3a7cAPyoNar0a01b2QSnDM/Dibazab90uqxrzdvCNiCLzV7T/G3En7cVKNLItdW92SpPM9NlsQ1GBiqEFUIdbS1eV1jjUu7nCqOJNVlJRV3sdSbdkFN5dLo1Gt4GDXbjZuJ14RDrihPnec3o4+StGLrPPLs8Fz8X9AzaprLHfi/oi4eT34ttPohWRiu+l5j9LsIIqAEAflk+LW+kj+9TmA75eoDE92yhq3TMCTk4XOkrbuZ29mJz+FLYvuZf9xDUO8QN7ed569/r30zsCMhC3RG8ncPE7hUvbUiCPlFkB0hMo4R7EY/ojUfbmlsIv4l46ha/bYNE0yBCcgxaIG7fdXRPjHCgH/7GpbtYjyXz/Afal5sGAwpkAZAJ3AZJ3ADrNcOhPr6wSWG0U5W0hWM98jDbkPpJHqpbC6xdR/5O/wBg1bRqPIGKaABPqNGI2mvXAKWke0oPBpn6MS+vJ9ApXEvMlTX+Xy4h6Kteb4A07liWYksSSSesneSfE0yrLRAW7mtdOBRqiot45tIOB8F8Hbg/Kncce8ImWPiOyla/XapLjq/L8h6XVTm+G3mDDMSSSSSTkk8STxJ76ZQExXTgqhB9oXRb3U6Qx+U54ngoG9mbuAyaHUqKnFyZeEHJ2RI626UR2S3t/wDK2wKx/wAbfLlbtLHh3eJodCm0nOfaft4F6sk+rHZEBTAEVQg80ToyS5mSGIZdzu7AOssepQN5NUnOMIuUi0YuTsiY1m0lGiLZWpzBGcySdc8vW5/gHBR6d+6g0YSb6Se728EEqSSWSO3zBommQJkb+FQhgmoQ7Wts8jrHGpd3OFVd5JPZVZSUVdnUm3ZBVd3K6NRoIGDXjjFxOvCIHjFCfO85/wAfJWjF13ml2eC5+L+iDtqmssd+L+wIU2LnpDk9+LbT6IV53Fd9LzNal2EENACAPyyfFrfSR/epzAd8vUBie7ZQ1bpmBPyd7rtm8y3nb1RkfjSuL7u3ivmHodv0YLrwFNAAo1D1ZnuriJ0jPMxyo0jncuFYEgHrbA4D04pXE14U4NN6tB6NOUpJ8C1I+TO0aeWe4LzPJIzlSSqDaJOAF3nGes9XCsz42ooqMdLDnw8W25ahJaaFtYBmOCCMDiQiD1nFLyqTnu2wqhGOyNbrTVpG2xJPbo2B0WdAcHeNxPXUjSqSV0mcc4J2bN5NH2twuTHBMvbsow9eDUU5we7R1xjIgpeTqw56OZIjG0bq+EY7LFTkAqcjGQNwxRljKuVxbvfQH0EL3SKD0hdNLLJI+9pHZj4sSa3YRUYpIzZO7bLM5H9A21xBO08EcpWUAF1BwNgHA9NZuPqzhNKLtoOYaEXF3RYy6rWYjMQtoRGzBimyMFgMAkduKz+nqXzZncZyRtaxw/4K0f8A9nB7Aq3xNb/0/wCznRQ5C/4K0f8A9nB7AqfE1v8A0/7J0UOR1uNU7N41ia3j5tCSqgYALcSMY3ntrixFRPMpanXTi1Zogr7kr0e46CSRHtSRj9T7Qo8cfWW7v6fYE8NTYG6e5I54wWtpFmHmMNh/Qc7JPs03T/UYvSasAnhWuyV5d2zxMUkVkdfKVgQR4g0/GSkroVaadmFFyPe+05sbru7TMnbFbngnc8nE9wx2Gll/NUv/AIx93+A7/jjbi/kCVNi4qhDZELEKoJJIAAGSSdwAHWSa43Y6HcOiZoUNhZqZL2ZR7rkU7oUPCIPwX+I538N+7CLqRm+lqaRW3j4/YZyOPUju9/AJNX+SGJQGu5Wkb5uPoqO4t5R8Rs0vV/UZPSCsFhhV/kHGjtVrOADmraFcdZUM3tNlvrpKdepPeTGI04R2Rvcaas4zsvPbIexpIx9WakaVSWqTI5wW7R0j9y3K7uYmXrxsOPxrjzwfFHerIZf8I2q7bQxiCR0Kc5CArKDx2Mgqp7wM1f4io7KTuuTK9FFbKx5/1m0YLa6mgDFxG2Ax4nIB39++t2jPpIKXMzakcsmiMooM9IcnvxbafRCvO4rvpeZrUuwghoAQB+WT4tb6SP71OYDvl6gMT3bKGrdMwJdRzg3reZYTn0nYX8aWxP8Aiv8AZB6P+XkyU5N9RDennp8i2U4AGQZCOIB6lHAkde4deBYvF9F1Y7/ItQoZ9XsXna2yRoqRqqIowqqAAB2ACsVycndmglbYg9dNa49Hw7bdKRsiKPO9j1k9ijdk+HWRRsPh5VpWW3EpVqqCuykJtLXOk7qKOeRmEkqqEGQigsAcJw3DO/ju41tKnChBuK2Rn55VJJNnDXS8E1/cuOHOFV/lTEY9GFFdw8ctKK8PycrO82yO0bpCW3fbgkeNu1CRnxHAjuORRJwjNWkrlIycdmXtqFrY13bK1zsJKztGmDjnSihiVXqIGcjuNYmJw6pztDbfyNGjUc43ZQLcT41umaXJyF/5a4+mH3BWR+pduPl9R/CdllmVnDQE8r8zJo8lGZTzqb1JB4nrFOYFJ1dfEBiG1DQrjVjSc9vbT3rzTHHwNurSOQ0rje2yTgiNMnfuz3itCtCM5qmkub04fkVpykoubfkcNFco+kISMzc6o+TKoP8AcMN9dWngqMuFvIrHEVFxuWnqZygQXxEbDmZ/MY5Dduw3X4bj9tZmIwk6Wu6HKVeM9OIY0oHIrTOr1vcmNpold4mDIx4gg5wccUzxU7jRadadO6i9ykoRluefdcbW4jvJhdb5WbaLDgwPklf4cDAHVjHVW9h5QlTWTYzKqkpvMQtGBiqELP5OdUXAEzDZnkXMRIB5iNt3OkHdzjbwinvPDOMzF4hPqrZb+L5eXMdoUmtXv8i1ND6Jito+biXAzliTlnY8WdjvZj1k1mVKkpu8huMVHYWmtLRWsLzTNsog9JPUAOsk7qlOnKpJRiSUlFXZQmtuvFzeswLNHB8mJTgY/jI8o+O7sFblDCwpLm+ZnVa0p+QNW1szsqRqWdjhVUZJJ6gKZlJJXYFJt2QXXMqaLRooSrX7jZmmXhADxjiPznaw4Uok67zS7PBc/F+Aw2qSyrf5BJqBymNtLb3zZDbknO4g9Qk6sfxevtC+KwStmp/19glHEf4zA3lF+M7r6QfcWnMJ3MQFfvGDlMAT0hye/Ftp9EK87iu+l5mtS7CCGgBAH5ZPi1vpI/vU5gO+XqAxPdsoat0zA55LNE+6TeRZ2Q8KoT2K0gLY79lTSONqZMr8foM4eGa5eVnapEixxqFRAFUDqA3CsWUnJ3ZoJJKyOpOK4dPNmuunze3ckuTsA7MQ7EB3evex8a9Fh6PRU1HjxMqrUzyuOeT0BbppzwtoJZvSqbI/uceqq4rWGXm0jtDtX5agzkned5PHxpkEYJqHAs1xla3a0tUJVrSJWYjqnkIkcjvB2aVw6U803/k/ZaB6ry2iuHzBQ00BLt5EbNks5JGGFllJTvCqFJ8NoEeisX9RknUS5I0MKupcsSkBkDOVi0eWyWKMZd54lUd5JA9HfTeCko1LvkwNeLlCyKl11u0Dx2kJzDaKYwfPkzmV/S270Vq4eLs6kt5a+nARrNXyrZA3TIE2jkKkMpIZSCCNxBG8EHtBrjVzp6I5PdZPd1ortjnUOxLjzgNzeDDB8cjqrAxVHoqlltwNSjUzxuE9LBQI5V9XRc2hlUfC24Lr2lPlr6htDvXvpzBVslTK9mL4inmjfiiha3TNCrVDQqkC6nTbjDhLeHruJicKo/2wfKPDdjqIpWvVfYi9eL5L78g9Kn/k/TxL60TZmJOm21I3SlfGNpyN+B1KMAAdQAFYc5ZnptwNGKsh7VCxR/LJp8zXQtlPwcHlDtkYb/ZUgelq2cBSywzvd/Iz8VO8svIAreBnZURSzMcKqjJJPUBT7aSuxZJt2QXTzLotDFEwa/cYlkXeLdTxSM/O9rDhSiTxDu+xw8fPwGG1SVl2vkBtOCwqhDeaZnO07FmOMknJ3AAfUAK4kkrI63fc0rpw9IcnvxbafRCvO4rvpeZrUuwghoAQB+WT4tb6SP71OYDvl6gMT3bKGrdMwuXkO0XswTXB4yuEX+WMHePFmYf01j/qNS8lDkP4SNotlmVnDYPcoF/zGjrlwcHm9gEdRkIQEd+Wo+FhmrRX/cwdaVoNnm+vRGSEuiDzWjLyXrmeK3T0Zlf0bIWlqnWrQXK7+gaOlOT56A1TIEnNSrATXsKv+7Q85ITwCRjbOe44A9NAxE8tN232/sLRjmmiN0rfm4nlmbjK7PjsycgegYHookIKEVFcCkpZpNmljaNNIkSDLyMFXxY49VdlJRTb4Eim3ZHoDUW7Q8/DF+6tWWBO/YQbbeJctv7hWDiYtWk93qadJrVLhoFVLBQZ5RNLe5bJ5VGZAQsR812yu14gFjTGFp9JUUXtxBVpZYNnnSvQmUKoQVQhcHJZGlm6QSZ903ac6V+bRB0Aw89gXbuAANZGNbqrMto6eY/h0oaPd6lo1mjZhlyMHgahDzxDqpm8uUkbm7a1djNJ2Jk7Kr2uwwAP/p33iP44tayexmdF13fZBZyey+79ImbYCW9nHs28Q4JtZVf6iA5J7cdgpXFLoqWW93Ld8w9F5534LYtysocNJpAqljwUEn0b66lch5buJXuJ2YAtJNISABkku2cAemvSpKEbcEY7vKXmFEsy6KQxxlW0g64kkBBFup+Qh65SOLdVLJPEO77HDx/Ae/RKy7XyA4nO87yeJNOC5iocFUIKoQVQh6Q5Pfi20+iFedxXfS8zWpdhBDQAgD8snxa30kf3qcwHfL1AYnu2UNW6Zh6N5OLbm9G2o7Y9s/1kt+Neexcr1pGrRVqaCSlwoCcs0mNHEedKg+0/hTv6ev5vRi+Jf8ZRNbhmhNp4c1o+wh65OcuHH87BIz7KmlqXWqzlysvuHnpTivUGaZABPoT4DR15cfKmK2sfg3Tl/swKVqdatGPLrfYPDq03LnoDFNAAn1MHMLcXzf8ATpsw988vRXHbsqWJ9FK4jrONLnv5IPS6qc+Qfchh/wAPcZ3nnhv/AKBSP6l24+QzhOyyzKzhoBeWb4uP0qfaadwHfejF8T3ZRFbhmiqECPVGwjAe9uBm3tsYX52Y70jHdwJ7sdRpavN6U4bv2XMNSiu3LZDrUzSskumIJ5Wy8sp2j/MjKAO4bgB2AVXEU1HDuK2SLUpN1U2ehKwTSFUIUfywaTb3U1soCRjZkfZ/1JGUDaftwoAA7vDGzgILJne+3kZ+Jl1soTchlvi1nfrafZ9Coh+1zS/6k+ul4fUNhF1Wyyqzhoi9aNr3Hc7AJYwyBQoySxQgADtyRRKNukjfmilTsuxScjropCiFX0g64dxgrbKR5KdRmI4t1fbspPEO77Hz/AhpSX+3yA9mJJJJJO8k9Z7++mwBiunBVCCqEFUIS+gNX5LoswKxwx75ZpNyIPxbsUfVQataNPTdvZBIU3LyPQOpyxCytxCzNEIwEZxgkdpHVnjisGvm6SWbc06dsqsTNCLgPyyfFrfSR/epzAd8vUBie7ZQ1bpmHpbUg/8AL7T6CP7orzmI72XmzWpdheRN0EIAXLTHnR4PmzIfqYfjT36e/wCX0F8Uv4yjEjLEKu8scAd53D662m7aszrXCTlDce7TEvk28ccC+CIM/wBzNS+EX8eZ8bsLXfXty0BommQIT63fAw2dn1xRc7KOvnZ+mQe9V2R6aWodaUqnN2Xkg1XRRgDBNMggo1rHue3tbEbmVefuB/uyDog96R7v6qVodecqnovJfdhqnVioerD3kL/y1x9MPuCkf1Ltx8vqM4Tsssys4aAXlm+Lj9Kn2mncB33oxfE92URW4Zo80PoyS5mSGIZdzjuA4lj3AZJ8KpUqKEXJloRcnZEprbpKNilrbn/DW2VQ/OP8uVu0scgd3DjQqEGrzn2n7eBepJdmOyMagrnSNpj50fUCamK7mXkSj3iPSVeeNUVQhQHK64Ok5O5IwfZz+NbuAX8K9TNxL/kD/kSYGwcdk7g+wh+wikf1HvV5fcZwnY9SwKQGSM1nmdLO5eNirrDIysOohCQR6qJRSdSKfNFKjai7HmIsTvJJJ3kniSe3vr0hk3MV04KoQVQgqhAj0Rq8giF1esYrY+Qo/eTnsjHUva53faFqlZuWSnq/Zef2DRpq2ae3zGun9YHuAsaqIbaP91Ankr3t57nrY9/aavSoqGr1b3ZWdTNotEXvye/Ftp9EKw8V30vM0qXYQQ0AIA/LJ8Wt9JH96nMB3y9QGJ7tlDVumYeheSy529GW+fk7Sey7AfVisDGxtWkamHd6aCylQwKcqVpzmjLjHFAr+w6sf7QaawcstaP9Aa6vTZS2otoJL+2DeSr843hGDJv7ujj01sYmWWlJry/vQQoq80RWkbszTSSnjI7P7TE/jRYRyxUeRSTu2x/qloz3ReQRHyS+X/kXpNn0Aj00OvPJTci1KOaaRw1g0kbm5mn6pHJX+XOEHoUKPRVqUMkFHkcqSzSbHupej1lulMn7mAGaY/wR9LB8Tsr6apiJuMNN3ovUtSjeWuy1I3S+kGuJ5Jn8qRyx7s8B4AYHoolOChFRXApKTk22W1yF/wCWuPph9wVlfqXbj5fUewnZZZlZw0AvLN8XH6VPtNO4DvvRi+J7soitwzQtf/l9ps8Lu8TpdsNuertDyHj3DqIpRfzVL/4x93+Bju4eL9kCVNi4Yck1pzmk4j1Rq7n2dkfWwpPHStRfiMYZXqHoGsI0hVCHmrXm9E2kLqQHI5wqD3IAn/rXosNHLSiv+5mVWd5tlhchV4ObuYesOsg/qXZP3B6xSH6lHWMvQawj0aLTrMGzhf24kieM8HRlP9QI/GuxdmmcaurHlZkKkqeIOD4jdXp076mPsYrpwVQhlEJIABJJAAAySTuAA6yT1Vy9jqVwtj0bDo8CS8VZrojMdrnKpneGuCPqj9fcq5yraU9I8+fl9w+VU9Zavl9wd0tpSW5lMszl3O7uA6lUcFUdgpinTjCOWIGUnJ3Yzq5U9IcnvxbafRCvO4rvpeZrUuwghoAQB+WT4tb6SP71OYDvl6gMT3bKGrdMwvDkx0osVvZ2zbjNFLIneVmOR4lTn+k1i4yDlOU+TS9jRw8rRiuZYNIDJwvbVZY3jcZWRWVh3MCD9RrsZOLTRxq6sUHoSxe0Gk3kGGghMH9czhAR/SCfA1u1JKp0aXF3/ozoRcM1+GgI02LhPqz8DZ3t1wYoLaI/xS73x3hAD6aVrdapCHq/QPT6sJS9AYpoAFH+W0X2S3z+kQRH/wBpPWKV7yv4R+b/AAH7NPxfyBemgBdfIhbMtpK5GFkl6B7QqgE+Gcj0Gsb9RknUS8DQwq6hY1Z40AvLN8XH6VPtNO4DvvRi+J7sqrVLR8Y27y4Gbe2wdn52U+RGO3fgt2Ab9xrTrzelOG79lzE6UV25bIh9KaQe4meaU5eRsn8AO4DAHcKNCChFRWyByk5O7GtXKly8iegzHDJdOMGY7MefMU7z6W+6Kx/1CreSguBoYWFlmfEsys4aITXPTgs7SWYnpY2Yx2u25fVxPcDRsPS6Woog6s8kWzzWiliAAWZjgAZJJPYOsk16LRGUWTqbPDoq4jjnObm4IWUBujbo29Q+NxkLbJPmj+7OxCliItx7K28fwN0rUmk937FzVkDwqhDztylaINtpCYYwkp51PB/K9T7X1Vv4OpnpLw0MyvDLNgvTQAeaJ0XLcyCKFC7nqHADrLHgFHaapOpGCzSZaMXJ2QRPpGHRwKWjLNdkYe6xlY+orbg8T1c56u5fJKtrPSPLn5/YNmVPSOr5/YE5HLEsxJJOSSckk8ST1mmkrADWunBVCHpDk9+LbT6IV53Fd9LzNal2EENACAPyyfFrfSR/epzAd8vUBie7ZQ1bpmBXrDdvANGNGdl47RJVPYXkc/hSlKKn0l+LaD1G45bci6dTtZo7+3EqYDjdKnWjfpPEHrHfkVkV6DpTs/QfpVFONydoAQAuVbQTyWkj20eWaRHn2fKZI1YDA6yCQe3Ap7BVVGolN+QviINxdii81tmaE2sw5i0srXgxQ3Mve0pwgPesagemlqPXqTn6L0/Iap1Yxj6kHorR7XE0cKeVIwUd2eJPcBk+ijTmoRcnwBxjmaRN6ys15fczaozpEBBAi7+hHuz2YJy2T1HfQaNqdPNN76v1CVLznaPkQ+iNFvcTx26DDu2zv+Tjyie5QCT4UWdRQi5MHGLlLKXrye6SSUXCQ/uLd1hh71RBlu8sxY57CKxMVBxact3qzSoyTTtstAvpUMCPKfo2S5tFhiGXeaMDsHEknuAyT3CmsHNQqZpcmBrxco2RTutukozsWtuc21tkKfnZD5cp8TnHd41r0IPWc+0/bwEakl2Y7IHiaYAhzqPydzXTLJcK0VuN+/c0nco4hf4j6M8QjicZGmrR1fyGaWHctZbF6QQqiqiAKqgBQOAAGAB3YrFbbd2aKVhTzKilnYKqgliTgADiSeyok27IjdiguUTWw6QnVItrmIziIAHLsd21jjk8AOOPEitzC4foY3lu9/Aza1XpHZbCGzopfkvpF17itqrD1Gcg+j701xD/ANP/AK/H/eU7pf7fL8ghI5YksSSxJJJySTxJPWTTaVtgBevJdrgLqEQSt/iIlxv/ANRBuDDtYbg3r692JjMN0cs0dn7Gjh6udWe4d0kMAlyjap+77cbGBPFloyevPFCew4HpA76awmI6Keuz3A1qWePiUvofVeWVpDL/AIeKE4mllBAQ+aBxZ+xR3cMitipXjFK2reyQhGk3e+ljvpbWFFiNrZK0VufLc/vZz2yEcF7EHV6qrCi3LPU1fsvL7nZ1FbLHb5g5TIEyqkkAAkk4AAyST1AdZrh0739jJDIY5UKOuMq3EZAI+oiuRmpK8djsouLsxvVip6Q5Pfi20+iFedxXfS8zWpdhBDQAgD8snxa30kf3qcwHfL1AYnu2UKa3TMCbXwYltl8yygH9pP8A7UthXeMn4sPX0aXgh1yf37WyX10mNqKFAu1kqWeQAbQyM+SfrqmKgpuEHxf0O0JZVKRaOqXKHbXgCuRDP8253E/wNwPhuPdWbXwc6eq1Q3Trxn4MMaUDgdrFycWd0/OYaJycsY8AP27SkY39owabpYypTVt0Anh4Sdwf1o5MJ7q6knFxEA5GypRuioAVRuPUAKPRx0acFHKDqYZyle4+1Q5MvckjSyXG25jZE2E2dgsMFgSTlsZA3dfXVK+O6RZUi1PD5He4XaD1ftrJCsEaxjHSbiTjzmO8+vFK1Ks6rvJ3DRhGGxWGtnue0N1d2zhnvSYodngg/wCodT1gkBQw4Fj1VpUM9TLTmtI6v6ClTLC8o8f+ZMchX+WuPph9wUH9S7cfL6hMJ2WWZWcNDPS9hz8Lwl3jDjZLRlQwB44JBAyMjOOur055JKVrnJK6sBttySWC+U1w/c0ij7qLTb/UKr5IXWFggh0RqdZWxBit4ww4M2Wb0FiSPRS88RVn2pBY0oR2RO0EIQOsOt9pZg89KNvqjTpOf6Rw8TgUelh6lTsoHOrGG7Ka1x15uNIHm1Bjhz0YlyS5zu2yPKOeCjd4nfWvh8LCjq9XzEKtaVTTgbBV0UoJ2X0g46IOCtqpHE9RnI4DgPvc1xD/ANP/AK/B3ul/t8vyCMshZizEszEkknJJO8kntptK2iAGtdOHW0uXidZI2KOpyrKcEGqyipKz2OptO6Lk1O5UopQI7wiKThznCNvHzD47u8cKyK+AlHWnqvf8j9LEp6S0LHRgQCCCDvBHXWeNEJrVqtBfxhJtsbJyrI2ME9eN6n0g92KNRryou8QdSlGasyvbvkafJ5q6Ur1bcZBHiQxB8cCn4/qS4x9xZ4Tkzay5Gmz8NdDZ6xHHvP8AUzYHqNSX6krdWPuRYTmw61b1LtLLpRR5k+ckO0/oOML/AEgUjVxNSr2npyGIUYw2K25amt2uI2jkVpwpSZV34A3qWI3Bt7DHHGOytH9PzqDTWnAVxWW6tuCWg9W5rkGToxQL5c8p2UXwPym7h9VN1K8YabvkgEKblrwL/wBTY41sbdYnMkYjAVyuztDt2erPZWFXbdSTaszTp2yKxM0EuA/LJ8Wt9JH96nMB3y9QGJ7tlCvwNbpmhPyj7r90+bjhT1QofxpXCd0nzv8AMLX7dvIVl0NEXLdc11FH4iNDJ+IrstcRFck3/eh1aUm+bIXQtjz9xDDjIkkRD4FgD9WTRqk8kHLkgcFeSQUaW18vI724aCdhHzrBUIDJsqdkYDA4BC56OONKwwlOVOKktbBp15qbswo0Dyl3DW1zPPHCRAEVNkMu3I7YAySRuUEnA7KWqYKCnGMXuFhiJOLlLgNv2yv/ANmv/lP6Kv8Atq/9e35K/FvkOtceUu4t5RBFHCJBGhm2tptiRhtFVwRnAI3mqYfBQnHM27cC1XESi7JAUNL32lJ47eSdyJGwVGFRV4sSq4BCqCelnhTnR0sPFzS2AZ51ZKLYy1v0os9xiLdbwqIoB1bCbs+LHLZ7xV8PTcIdbd6srVnmlpstjOr+tt1ZKyW7qqu202UVt+MdY7BUq4enVd5IkKsoKyDXVfXm9dZbm5lX3NAOkBGgMkh8iNTjieJPUMdtJ1sLSTUILrP2XMYp1ptOUnoiBblQ0iSTzsYyeAjTA7hkZx40f4Gjy9wXxNTmb23KPpSR1RJFZ3IVVESZJPADdXHgqCV2vcixFVuyJjWnlAurcJbRzq1wm+4lCIQH+bjGzjC9bEZz2bxQaGEpz67WnBfVhKleUeqnrxA3SGuF9MMSXUxHWFIQHxCBQacjhqUdor5/MBKtN7shACTuBJJ6t5JP2kmjA9wwWJdFoGbDaQdcou4i2UjymHAzEHcOr7VLvEOy7H/1+A+lJf7fIEJJCxLMSzMckkkkk8SSeJptK2iAGtdOCqENoo2ZgqgszHCqoJJJ4AAbya42lqzoWrYw6NAe4Cz3vFLfOY4expyPKbrCD8iFc0q+kdI8+L8vuHsqer1fLl5kbHrjfLK0y3Uodjk7wV/8ZBQAeFEeGpOOXL/3nuU6ad73COx5XL1MCRIJO/ZZSfSGx9VLy/TqT2bQVYqa3JIcs0n/AGif+U/oof7av/Xt+S3xb5HG55Y5yPg7aFT2szt9Q2a6v02HGRHi3wQP3muWkr5hCsj9PcIoF2c+kdLHblsUeOGoUlma9WCdapPRewveu1sd92Rc3A4W0bdBD/vyDif4F9OQanSVKvY0XP7ImWNPtavl9yG05p6a6I51gEXyIkGzGg7EQbh47z30anRjT2/viwc6kpbl+8nvxbafRCsLFd9LzNOl2EENACAPyyfFrfSR/epzAd8vUBie7ZRVvHtOq9rAesgVuN2VzNSu7E9yhvnSV13OB7KKv4UDC9zELX7xm+lTsaLslH+rLPKf6SIgfUDXIa15vkkvqSWlOK8zPJ/0LiS4PC1t5ZvSEKqPHLVMVrBQ5tIlDtZuSBgUyBCjTo5iws7f5Uu1dSD+boRf2BqWpderKfLqr6h59WEY+py1GtFa556UfA2qGeTv2PIXxL43deDXcTJqGVbvQ5RXWu9lqQl9dtNI8rnLyMXbxY5Po30aMVFJLgDk3J3YR2A9yaPec7p73MUPasIPwr/1HCj10vL+Sqo8I6vz4BY9SnfiwVpoAO9E6OkuJkhiGXkOB3dpPcBknwqk5qEXJloxcnZEtrbpCPoWluc21tkBvnZD5ch7cnIHdw3GhUIPWpLd+y5BKsl2Y7IHiaYBBhEvvZAHP+fnToA8beJvlHslcbh1gZ7wU3/PK3+C939kH7pX/wAn7AfTgAyBncN5PACuEDCKNdFIHcK2kHGUQ4ItlI3M44c8RwU8PtUbeIdl2Pn+BjSkr/5fIEJZGZizEszElmYkkk8SSeJptKyshc1rpwVQg+0PoiW6kEcKbTcSeCqOtnbgqjtodSpGmryLxg5OyJ+bSsNgpjsWEtwRiW7xuXtW3HUP4+vq6sAVOVZ3qaLgvv8AYK5qnpDfn9gTYkkkkkk5JPEk9ZPbTYAxUOCqEFUIEOjNVyYxcXcgtbY8GcdOTuij4se/h176XnX1ywV38vNho0tM0tEdL7WgIhhsIzbRHc75zNL/ADyDgP4V3fZXI0LvNVd37L0I6tlaCt8waFMgRVCHpDk9+LbT6IV53Fd9LzNal2EENACAPyyfFrfSR/epzAd8vUBie7ZSmgo9q6t186aMeuRRWzVdoSfg/kZ9NXkhzrhLtX123+/IPUxH4VWgrUorwR2q+ux9rn0VsYvMs42I/ikLOftFUw+rnLxfsWq6ZV4GdFfBaLvJOBnligU9y/CvjxGBUn1q8VyTf0Ox0pyfPQhdD6PNxPFAvGV1XwBO8+gZPoo1SeSLlyBQjmkkP9ddICe9mZP3anm4wOASMbAx3HBPpoeGhlppPff+y9aWabHl3/htGRx8Jb1+dftEMZxGD3M+0wqkevWb4R09eJ19Wnbnr6ERq/olrq4jgXdtnpN5qDezHwXP1UarUVODkykIZpJDnWzS63NwTGMQRqIoF7I03Lu7Tvb01WhTcI67vV+Z2rPNLTbgQ1GBhap977PsvLxPTDbn7HkP1DqIpTvqn+sfd/gY7uHi/ZAlTYuFOr1mltEL+5UMM4tIj/qyD5bD5pDv7yPDKtWTqS6KHq+S+7D00orPL0B2+vHmkeWVizucsx6z+XVjqpiMVFWWwFtt3ZwA7K6QMrdE0WgkkAfSDrmOM7xbqRudx86RwXq66UbeIdl2Pn+BhWpK77XyBCeZnZndizMSWYnJJPEk9tNpJKyF27u7NK6cFUITWgdXmnDSyMILVP3k78P5UHF5D2D09QIatZQ6q1ly+/gFhTzavRDjTOsK82bWzQw2ueln95MfOlbs/hG4fUK06Lvnqay9l5HZ1NMsNEDtMARVCCqEJDQ2hZrp9iBC2N7NwVB2ux3Af/Rmh1KsaavJl4QlJ6E4LizsP3YS9uh/qMPgIz/trxkYH5R3dnZQMtStv1Y+78+QS8Ke2r9gd0npKW4kMk8jSOetj9QHADuG6mIQjBWirIFKTk7sa1cqKoQVQh6Q5Pfi20+iFedxXfS8zWpdhBDQAgD8snxa30kf3qcwHfL1AYnu2VBqVFtaQtB/vofZO1+Fa+IdqUvIQpK80MdKEyXMuOLzP/c5/Orw6sF4L6HJayZL8or/APMJ1Hkx7Ea9wSNF+0Gg4Rfwp+b9y9fts31g+DsLCDrdZLh//wAjYT+wVyl1qs5eSO1NIRj6i1K+CFzeH/poSIz/AL03wafUWNdxHWy0+b9lqco6XnyIjV/RZubmKAf6jAE9ijex9Cgmi1anRwcuRSEc0kh1rfpQXF1I6fulxHCOoRxjZXHccFv6qrQhkgk9935nass0tCRtf8Ho5pOE99mOPtW3U9Nu7bbo+GDQ3/JWtwjr6/guupC/F/IFaaABDqlo2Ml7u4H+GtsFh87IfIjXtycE93Hjml683pCG79lzDUortS2RE6X0lJczPNKcu5yewdgHcBgDwotOChFRXAHKTk7sktV9CpLtz3BKWkG+VhxY/JjTtdt3gD4UOtVcbRh2nt9y9OCestkNNYNMvdS84wCKoCxRr5McY8lV8BxPWfVVqVJU42Xr4lZzc3cjQOyilQyghXRaCWVVe/cZiiO8W4PB5B1yHqXqpNt4h5Y9ji+fl4DCSpK73+QI3M7SOzuxZ2OWYnJJPWabSSVkLttu7OddOCqECfR+gI4I1udIbSxtvit13SzePmRdrHf2dWVZVnN5KW/F8F92GVNRWaf9cyN0/p+S6K7QVIo90UKbkjHcOs9rHefqotKjGntvxfMrOo5eRFUUGKoQyikkAAkk4AG8k9gHWa4dCiHVuO2USaRcx5GUto8GZ/5uqNe87+PA0s68p6UtfHh+QypqOs/6GWmtZpJk5mNVt7YcIIuB75G4u3efVV6dBReZ6vm/pyKzqtqy0RB0cEKoQVQgqhBVCHpDk9+LbT6IV53Fd9LzNal2EENACAPyyfFrfSR/epzAd8vUBie7ZVPJyudJW3czH2Ynb8K1cX3Mv+4iVDvENNVIeev7YedOpPgG2j9Qq1d5aUvIrTWaa8zhpyQz3k7LvaWd9n+qQ7I+sCrU0o01fgl8jk9ZvzJLlBkHu14l8i3SOBO4RoAR7W1QsKv47vjd/wBl6769uWh00mOY0ZbRcHupGuH/AJF6EYPcd7eiuQ69aUuWn3Oy6tNLnqZ1ePuayubvg8n+Gg8XG1K3oQAA9pNSr16kafBav6Eh1YOXoiK1a0Qbq4jhB2VJzI3mxrvZvQPrIotap0cHIHThmlY6a06WFzcM6DZiUCOBepYk3IMdWR0j3k1yjTyQs9935naks0rrYZaL0fJcTJDEMvI2FH2k9wGSe4GrzmoRcnsisYuTsiY1t0hH0LO3Obe2yNr52U7nkPpyB2DxoNCD1qS3fsuQSrJdiOyI/V/Qz3cwiQhRgtI7eTGg8pm7h9ZolWqqcbv/APSkIObsh5rPphJNi3tgVtIMiMHjI3ypX7WbfjsHZvqtGm1ec+0/bwLVJp2jHZEDRwQYW9smjEWaZQ984zDC28QA8JJR855q9XHwTcnXeWPZ4vn4LwGElSV3v8gTuZ2kdndizscszHJJPWabSSVkAbbd2c66cOlvA0jKiKzOxwqqMknsArjaSuzqTbsgr9zwaM3yhJ74b1iztRQHqMmPLkHm8B6jSt5V+zpHnxflyQe0ae+svkDOkb+SeRpZnZ3bizfh1Adw3UxCEYK0VZAZScndjarlRVCEzoPVuW5BkysUC+XPKdlF7cH5Tdw+qg1K8YabvkgkKblrwJFtPQWYKaPUtJwa7lUbZ7eZQ7ox3nJx66H0U6mtXbkvrzL9JGHY/sGJpWdizsWZjksxJJPeTvNMpJKyAt33NK6cFUIKoQVQg80Xoua5fYgjeRuxRw/mPADvJqk6kYK8nYtGLk7JE62g7S1/ztxzkg/6e1IYg9kkp6K94G/sNA6WpU7tWXN/RBejhDtv0Rd2pkyPY27RxiJDGNlAxbZHUNo7z4msbEJqpJN3NCnbKrE1QS4Dcsh/5a30kf207gO+XqAxPdsqzk7OLzb+agnf1RMP/atPF93bm18xKguvflcxybYF4sm7EEMsvsxkfawqYzu7c2l7naHbvyOOoFsJb+32j0UbnXPdGC5z6QKtipZaUv6/srRV5ojQWu7nd+8uJv7pX/NqJpTh4JfIrrKXmSuvF0Jb544t6RbNvCo7I+gAPFtr10LDRy0ry46v1L1tZ2XkddeZFiaGyQgraR7LEdcz9KU+vA9BrmGTknUf+Xy4Ha2loLgbI3uPRxOcT3+4dq2ynee7nG3d6iud5V8I/P8ABOxT8X8gW2h2imgAWo3vfZ7XC8vE6PbFbnr7nk6usDsIpTvqn+sfd/gY7uHi/ZAxZWzSyJFEu07kKqjrJ/Dv6qak1FNvYAk27IJNYLyO0iNhbuGJObyVf9Rx/pqfm03+Jz35WpRdSXSzXkuXj5sNN5Fkj6grtDtpqwAMLWBNGIs8wVr1xmCFv9EHhLKPP81Tw8eCkm67yx7PF8/BDCSprM9+HgCdzdNI7PI5Z2OWZjkkntpqMVFWQBtt3Zz2h2iunCR0HoaW7k5uEA4GXYnCovWztwAodSpGmryLwg5OyJq401BZIYbBtqUjEt5wJ7VgHyE/i4n1GgqlKq81XbgvuFc1DSG/P7AoX7/rpqwAW0O0VDh3sbR5nEcSNI7cFUZP/wDO+qykoq8tEWSbdkEp0daWO+7Zbm5H/TRt0EP+9IOJ/gX05FLZ6lXsaLnx9EGyxp9rV8iG03rBNdEc642F8iJAFjQdiINw3bs8e+j06MafZ/viwU5yluRm0O0UQoLaHaKhBbQ7RUILaHaKhCT0LoK4uiRBGWA8p+CL/M56I3b+2hVKsKfaZeNOUtkS3uTR9r++l92yj/SgbZiB/im4t/RQs1ap2VlXN7/0Ey04b6sZ6U1tnlTmkKW8HVDANhf6iOkx7cnHdV4YeMXmer5vUrKrJqy0XgQO0O6jgj0jye/Ftp9EK87iu+l5mtS7CCKgBDSWJWGGUMOwgH7a6nbYhxFhF81H7C/lXcz5nLIQsIvm4/ZX8qmaXMlkIWEXzcfsL+VTNLmSyENHxfNR+wv5VM0uZLIQ0fF81H7C/lUzS5kshe98XzUfsL+VTNLmSyEbCL5uP2V/KpmlzJZC974vmo/YX8qmaXMlkI2ER4xx+yv5VMz5kshCwiHCOP2V/KpmlzJZC974vmo/YX8qmaXMlkL3vi+aj9hfyqZpcyWQjYRHjHH7K/lUzS5kshe98XzUfsL+VTNLmSyF73xfNR+wv5VM0uZLIyLCLhzce/j0V/KpmfMlkY974vmo/YX8qmaXMlkL3vi+aj9hfyqZpcyWQve+L5qP2F/KpmlzJZGVsYhwjjHgq/lXMz5ksjHvdF81H7C/lXc0uZLIXvfF81H7C/lUzS5kshe98XzUfsL+VTNLmSyF73xfNR+wv5VM0uZLIXvfF81H7C/lUzS5kshe98XzUfsL+VTNLmSyM+4YsY5tMdmyv5VzM+ZLIx73xfNR+wv5V3NLmSyF73xfNR+wv5VM0uZLIXvfF81H7C/lUzS5ksjuiBRgAADgBuAqp0yGHbUIQevOkZbewuJoR8IijZ3ZxlgC2P4VJb0UfDQjOqoy2B1ZOMG0A+itE2zwRXEml5xK+wXPujHSJGU2c7Q37u7jTk6k1JwVNW8gEYxcU3L3CrlH0tNa2YkgbZfnEXOA245B3N10rhKcalS0uQatJxjdC1Ue7eQtPJcBVGObnggjLE/KUxu24YO7PXUrdGlaKXo2/mkdhmvqyE1i1mvYNIS80OdtrdI5JogF2thhhipxncelx+rOD0qFKdJX0bukwU6k1N22RM6h6ZlvLaeQyE/DSLExVRhABsZAHHfk5oOJpRpTStwVy9KbnFshoJtItpB7L3cvQgEvOe549+WVcYzu8rjn0UZqiqSqZONtwd6mfJfhfYkuUPTNxbtaLbswM0hRgiI7HcMbIcgbXpFCwtOE1Jy4BKspJpLiSWqRuWDPcSynO4RzQxRsuPlfBswIOR19VDr5FpFeqbfzLQzcWBendb7mKa+HPyosDhYtm3R0yy5VZHIGzk4Az9dOU8PCUYaLXfX5IBOrJOWu3gGGkL+9XRglWNPdhRMqSoAZiAcZbBO/cM8d2/gVIwpOtZvqhpOahdbkRqhp2ZrsQXE1yHMZYRT20cZYjG9HRiCg6W446t/EUWvSioZopeabfzK05vNZv2D2kg4qhCtdLaw3Yv7qGOS45uIIVEFtHMRtLk7WSMDPDjWhCjT6KMmld83YVlUlna5eFyd1t0vPY2KMHWSZnWPnXUKo2yemyjcAAMeOKDQpxq1bWst7BKknCAxtNK3VtfW1tNcx3aXKseiio0ZVc56JOUPDf2Hsq7p050pTjHLb3KqUozUW73OeuGsU8N+IVllSH3Nzrc1AsrAhyCSCNyYG89W7trtCjGVLNbW9tXYlSo1O3hyuTXJ/pO4uLXnbjB2nbmnwql4/ksygkKc53d1BxUIQnlj6+ZejKUo3YS0uFNJh0T4GoiFL6BtVfRT3cl/cx3CByv8AiGwSvkjYJyc7h6a2KsrV8igmvISWtPM5a+Ycppuf3k91FsTi329rA3kcGxjHSGD6aSdKHxOThcPnl0WbjYdzaTufepJ4dl7l4YmG2VUFn2M8cDPSOB1nA66qqcOncZaRuyKUujUlvYh9U9Ozm7SC5muVdkZhFPbRptEdcboxyoG1xxwHhRa9KCp5oJeab90ytObzWk/Y5azadvF0k1tA02wIFk2YYYZGznB/eMo2fTxxu7O0aVN0c8rb21bXyuSU5dJlXIMdXxKIFM0jSO3SJZFRlyAdllUkArwNKVcubqoNC9tSv7XlDc3quZojZyTtCsYKbargBZT8rYLZO/q9FPywa6O1nmSvfh5CyrvNvpsGWu97dRW6mzUGVpFU+SWCYYsUViAz7h0ezJ6qTw8acpdfYPUckuqRmpGm5JZ5YZppy6IGEVxbpE4Gd7ZQkMu9ccOJouIpKMVKKVuadytObbab9iHvtP3zX15DE9wUhZNkQwQSbIZc9Mu6nGeGNo8ezeWNGkqUZO13zb+iZRzm5NLgWHYQsIlWR+dbGGfZA2t5+SNw8KQk1e6Vhhbag/ealxyYHOMq4UFUGzkqW2TuPVzj+Oe4UeOJa4f9/wAgbpJhQygggjIPEGlgoO/8CaP29v3JFnwOz7Odn6qY+KrWtmYPoYciU0poeG4jEU0YeMEELvAyOHAjhQoVJQeaL1LSipKzG2jNV7W3k5yGEI+CMhnO44yN5I6hVp16k1aTOKnFO6Q8j0XEszzhAJXUK7ZO9RwGM43eFVc5OOXgWyq9zXROiIbZSkCBFZixAJxk8TvPcKk6kpu8mcjFR2MpomETtcBBzzLsF8nJXccYzjGQOqp0ksuS+hMqvm4nLTGgre62fdEYk2CSuSwwTx4Edldp1Z0+y7ElCMtzXRGr1vbMzQRBCwAbBY5AyRxJ7TUnWnNWkzkYRjsYk1dtmE4aIEXBBmBLdMg5Gd/V3VFWmrWe2x3JHXxO0+hoHgFu8YeEAAI2WGBw4nO7q7MCuKpJSzJ6kyq1hvonVm1tnLwwqjkY2ssTjsBYkgdwq061SatJnIwjHVIl6EXFUIMrfRUSTSTqmJZQA7ZbpY4ZGcbqu6knFRb0RVRSdzveWiSo0ciK6MMMrAEHxFVjJxd0daT0ZG6G1XtLVi8ECRsRgsMk47ASSQO4USpXqVFaTuVjTjHZDt9FQmbnyg53Y5vbyfIJzs4zjGd/Cq9JLLlvpudyq9xaI0TDbR83AmwmchQWIBPHGScVJ1JTd5PUkYqKsh7VCxhlyCD11CA3HqDo5SCLSLI4Z2iPUTg0w8XWf+QLoYcicvbGOWJopFBjYYK7wCOzd1UGMnF5luEaTVmcZdDwNALdo1aEBVEbZIwuNkb+zAx4CuqpNSzp6nMqtbgNtFasWls/OQwqr4xtZYkDsBYnA8KtOvUmrSZyNOMXdIxpPVW0uJOdmhDyEAbRLg4HAbjwqQr1ILLF6ElTjJ3aHVjoaGGJoY02Y2zlQW+UMHfnIz41WVSUpZnudUUlZHKXV62a3FsYUMAAATfjAORvzniO2uqtNTzp6kyK1jrpLQ0FxGsc0ayIpBUNk4IGAQc52sE7+O81yFSUHeLsRxTVmc9D6v29rtGCJUL42jvJOOALEk47q7OrOfaZIwjHYa3mp1lLI0skCs7nLNtPknhvw3ZVo4ipFWT0KulFu7RK2NmkMaxxrsoowo3nA9O+hyk5O7LpJKyHFVOkHrtptrOyluEUMyBQoPDLMFBPcC2cdeKNh6Sq1FFg6s8kWwc0bonSjpFcHSijnNhmQQx7IViMhW4E4O7o7zjxpidSgm4qn7sGo1HrmJbWTWGdLmKztI4nnkjMhaYsEVASMkLvJJB4d3oFSowcHUm9FpoWnUalljuY1e1kmla6guI40ubUAsYyWjYOpZSM7x4E9Y9Eq0YxUZRfVf8AZ2E27p7oEI+VOcWkjyxRJOVWS36L83Km2FceXnaHSPHq9bbwEHUSi3bZ817APiJZdd+AY63aTvbeHn7cWzRxxF5ed5zOR5gU9meJ7N9KUIUpyyyvdvS1vcNUlNK8bC0HpS9a0kuLhbYZhEkIi5zzGY84GP8ALwPbvqVIUlNQhfezvb2JCU3FuVvAF9D8otxI1tn3JIZpFVoYhMJUBOCxySuBjJpmpg4RUt1bi7WYKNeTttr5hFpbWG6e8ezsY4C8SK8r3BfZG1vAUJvJwRvpeFGmqaqVG7PawWU5OWWHuc7PW+SSxu5jGiXFoZFdCSyF4xncQQdk+PrrssPFVYxvdSt7nFVbg3xQQ6uXzT2sEzhQ0sSOwUEAFlBwMknG/toFWKhNxXBhYNuKbJGhlgDudeZFvSoSP3Es4t3m37QlK5O/axshiATjqNOrCxdO9+ta9vAXdZqfhsSev+n57OOE2yRySSzLEFcMcllYjGGG/IA9NDwtKFSTzuySuWrTlFLKMdW9eDeXcUKBAhgZ5VKsHSVW2SvlYxvzw/8Ai9XC9HTcnz05NHIVs0rI4S6zaQe4vo7dLQpZkZEnOhmVgzbiGI2sKeOBwqyoUVCDk31vIr0lRyklbQKtWNMC7tYrgLs84uSvHBBKkZ6xkHfStan0c3DkGhLNFMF+U/S80DWYimkhWWRlkMahzs9HgpBywycAcaZwdOM1LMr2BV5ONrM11F0ndyXUqNJPPaiMESzwc0RJkdEbhkYz/wDHX3EwpqCaSUvB3JTlJya3REz8o9yvPHNkWimaNYdmYSSBX2crhiuT+FFWDg7b6q99LIo68lfYItddaprUWhjWNfdBIfnVkbY3KeCEHdkgjBpfD0I1M1+HK31CVako2txHurOkbq4jkkZrZlIIiKRzr0xnO2shB2fJ4Y66pWhTg0lfx1X0LU5Skrv6kDonXuedbWJUiF1LO8c6FXxGkeSxA287WyV4nBOaPPCwg5Nt5UrrxuDjWk7LjfUca264T216LaPmFQwiTakjmc52mGMRnPVxxXKGHhOlnd97br6kqVZRnlXLxJWTS9zHo6W6cwNIsZkj2FkCFNkMNpWYMCd/X2eFC6ODrKCvbbgEzSyOTBe25SJiII3jjjuXnjV0ZX2TDLvV4+n2EcSeNMvBQ1ad42f9rmB6eWie9yZ181gvrIGaNbVrfKqNvnOc2m47gQuzn00HDUaVXqu9/SxetOcNVaw80npS8trCeecW3Px71EYkMZXo8ckNne3X2VSFOlOqoxvZ/wBlnKcYNu1zXTGs8sVvaGONJLm72FQElUDMoYk7ydkZ4Zz31KdCMpSu7KJ2U2kubMaE1guRee4r2OEStFzsbwFihUHBBDdIHj6q7Uow6PpKbdr21OQnLNlluD6co0yTXKTxxpEkk0MMoV9kyxHcsnT61K8McfUd4OLjFxeuja8HyB9PJNqW3AN9VtIvcWkE8gUPIgYhQQBnqGST9dJ1oKFRxXAPTk5RTZK0IucL60SaNo5FDo4wyngQa7GTi7rc40mrMEE5MbMEdO52AcrHzzbIOc5GOkDnrzmm/jqnhfnYCsPFE3p/VeG6MbuZY5YshJYpGR1B4jaHH09/aaDSryp3S1T4MJKmpamdCasQ2qSLHtlpv3krsXkY4IyWPZk7uG89tSpXlNpvhsiRpqOwxudRLWSzjs35wxxElGyu2uSSQG2eBzjhV1i6iqOot2VdGLjlJrSmi1nt3t3Ztl02GIwGx19WMnwoMJuMlJF3G6sKLRarbC2BbYEfN53bWzs7PZjOO6o5tzz+pFHq5SIg1LgT3LsPMrWgYRuGXJVjkq/Rwy8RjHWaK8TJ5rpdYoqSVrcDrpvVGG4lE23PDMF2TJBI0bFexiOIrlPEShHLZNeKudlTUnfib2+qlvHaSWkYZY5Q22wOXYtuYljnpEbvsrjxE3NTe6J0cVHKhronUtLd42S6vSsXkxvOxjwBgApjGyBwHVgVeeJc004rXw1/skaeXiwldcgjJGRxHEd4zSwQE/2cWHMmIxbTHOZjgy72LZ28cd+OHCmvjaubNf04AeghlsS2kdXkmW2WR5D7mkSRGyuWeMYBfo7+vOMcaFCs4uTS30LuF0r8DSLViBb03q7SysuywGzstniSMZ2tw356q668nT6N7E6NZsxHXmoUEks0pmukM5zKscuwrY3AMAu9cEjB7TRI4uUYpWWm2hR0U23d6hHo2xjgiSKJdmNBsqOweJ3k99Lzm5ycnuFSSVkMdNavR3MlvJIzg277aBSoG1kHpZByOiKvTrOCaXHQrKCk03wJehFwXk1FtzE0e3NvuDcBwyh1kPEqQu4d1MrFTTv4W9ATopq3qPNPaspdGEySzK0BJRo2VTtEAZJ2eO7qxxqlKu6d7JanZ01K13sd9DaF5hmb3RczbQAxNJthcEno7hgnO/wFcqVc6tZLyOxhl4jXRmqNvBdy3abXOy7W0CRsjaIY7IxkEkdvWatPETnTVN7I5GlFScka6W1TjnuPdPPXEUoQRgxOF6OSceSTxNSGIcYZLJrfU5KknLNc7/8ADqm2ltnmnkWXIZ5HDPhgAQCVwBgdnWa50zzqaSVi2Tq2uN7/AFNt5fcxbbDWuzzbjZDEJjZDnZ3jIzjxrscTOOa3ErKlF2vwHusugY72HmZS4XaDdAgHI4cQd1VpVXSlmiWnBTVmdtN6LW5geCQsEkGGK4BxkHdkEdXZVac3CSkuB2UcysNNJasQT28cEu2RFs824bZdSowGDLjfjuxV4V5Qm5LicdNNWZz0FqpDbSNMGmlmZdkyzyGR9njgE8BwrtTESmsuiXJKxI01F34nManW/M3MDbbJcytM+1skiR8ZZDs7iMDHZU+JnmjLkrHOjVmnxJbQ+jlt4Y4ELFY12VLYzgcM4AodSbnJyfEtGOVWHlULH//Z"/>
          <p:cNvSpPr>
            <a:spLocks noChangeAspect="1" noChangeArrowheads="1"/>
          </p:cNvSpPr>
          <p:nvPr/>
        </p:nvSpPr>
        <p:spPr bwMode="auto">
          <a:xfrm>
            <a:off x="1375049" y="1073944"/>
            <a:ext cx="304329" cy="3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pic>
        <p:nvPicPr>
          <p:cNvPr id="2066" name="Picture 36" descr="http://www.biomarkerbliki.org/files/user_15/cdc_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4426" y="4112334"/>
            <a:ext cx="1569894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688638" cy="1362097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  </a:t>
            </a:r>
            <a:endParaRPr lang="pt-PT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1007271" y="2318892"/>
            <a:ext cx="8682931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n-US" sz="3600" dirty="0">
                <a:latin typeface="Calibri" pitchFamily="34" charset="0"/>
                <a:cs typeface="Calibri" pitchFamily="34" charset="0"/>
              </a:rPr>
              <a:t>1. O que é o Xpert MTB/RIF?</a:t>
            </a:r>
          </a:p>
        </p:txBody>
      </p:sp>
    </p:spTree>
    <p:extLst>
      <p:ext uri="{BB962C8B-B14F-4D97-AF65-F5344CB8AC3E}">
        <p14:creationId xmlns:p14="http://schemas.microsoft.com/office/powerpoint/2010/main" val="42599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/>
              <a:t>  </a:t>
            </a:r>
            <a:endParaRPr lang="pt-PT" dirty="0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135864" y="0"/>
            <a:ext cx="10338000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214"/>
            <a:r>
              <a:rPr lang="en-US" sz="3100" dirty="0" err="1" smtClean="0">
                <a:latin typeface="Calibri" pitchFamily="34" charset="0"/>
              </a:rPr>
              <a:t>Evidências</a:t>
            </a:r>
            <a:r>
              <a:rPr lang="en-US" sz="3100" dirty="0" smtClean="0">
                <a:latin typeface="Calibri" pitchFamily="34" charset="0"/>
              </a:rPr>
              <a:t>: </a:t>
            </a:r>
            <a:r>
              <a:rPr lang="en-US" sz="3100" dirty="0">
                <a:latin typeface="Calibri" pitchFamily="34" charset="0"/>
              </a:rPr>
              <a:t>os pontos fracos dos métodos convencionais de diagnóstico para a detecção de TB e a resistência à rifampicina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94658" y="1502191"/>
            <a:ext cx="9729570" cy="5150029"/>
          </a:xfrm>
        </p:spPr>
        <p:txBody>
          <a:bodyPr/>
          <a:lstStyle/>
          <a:p>
            <a:r>
              <a:rPr lang="en-GB" sz="2400" dirty="0" err="1" smtClean="0">
                <a:latin typeface="Calibri" pitchFamily="34" charset="0"/>
              </a:rPr>
              <a:t>Nos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</a:rPr>
              <a:t>laboratórios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</a:rPr>
              <a:t>mais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</a:rPr>
              <a:t>limitados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</a:rPr>
              <a:t>em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</a:rPr>
              <a:t>termos</a:t>
            </a:r>
            <a:r>
              <a:rPr lang="en-GB" sz="2400" dirty="0" smtClean="0">
                <a:latin typeface="Calibri" pitchFamily="34" charset="0"/>
              </a:rPr>
              <a:t> de </a:t>
            </a:r>
            <a:r>
              <a:rPr lang="en-GB" sz="2400" dirty="0" err="1" smtClean="0">
                <a:latin typeface="Calibri" pitchFamily="34" charset="0"/>
              </a:rPr>
              <a:t>recursos</a:t>
            </a:r>
            <a:r>
              <a:rPr lang="en-GB" sz="2400" dirty="0" smtClean="0">
                <a:latin typeface="Calibri" pitchFamily="34" charset="0"/>
              </a:rPr>
              <a:t> a </a:t>
            </a:r>
            <a:r>
              <a:rPr lang="en-GB" sz="2400" dirty="0" err="1" smtClean="0">
                <a:latin typeface="Calibri" pitchFamily="34" charset="0"/>
              </a:rPr>
              <a:t>baciloscopia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>
                <a:latin typeface="Calibri" pitchFamily="34" charset="0"/>
              </a:rPr>
              <a:t>é </a:t>
            </a:r>
            <a:r>
              <a:rPr lang="en-GB" sz="2400" dirty="0" err="1">
                <a:latin typeface="Calibri" pitchFamily="34" charset="0"/>
              </a:rPr>
              <a:t>normalmente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smtClean="0">
                <a:latin typeface="Calibri" pitchFamily="34" charset="0"/>
              </a:rPr>
              <a:t>a </a:t>
            </a:r>
            <a:r>
              <a:rPr lang="en-GB" sz="2400" dirty="0" err="1" smtClean="0">
                <a:latin typeface="Calibri" pitchFamily="34" charset="0"/>
              </a:rPr>
              <a:t>única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</a:rPr>
              <a:t>técnica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</a:rPr>
              <a:t>utilizada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</a:rPr>
              <a:t>para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</a:rPr>
              <a:t>detectar</a:t>
            </a:r>
            <a:r>
              <a:rPr lang="en-GB" sz="2400" dirty="0" smtClean="0">
                <a:latin typeface="Calibri" pitchFamily="34" charset="0"/>
              </a:rPr>
              <a:t> a TB. </a:t>
            </a:r>
            <a:r>
              <a:rPr lang="en-GB" sz="2400" dirty="0">
                <a:latin typeface="Calibri" pitchFamily="34" charset="0"/>
              </a:rPr>
              <a:t>No entanto: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baciloscopia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detecta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bacilo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ácido-álcool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resistente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(BAAR),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mas não diferencia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M. tuberculosis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outros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BAAR,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incluindo micobactéria não causadora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tuberculose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(MNT);</a:t>
            </a:r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Não detecta muitos casos de TB, particularmente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pacientes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com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HIV,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pois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sensibilidade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é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bastante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baixa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50-60%;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Não detecta a resistência a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fármacos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198"/>
              </a:spcBef>
            </a:pPr>
            <a:r>
              <a:rPr lang="en-GB" sz="2400" dirty="0" err="1" smtClean="0">
                <a:latin typeface="Calibri" pitchFamily="34" charset="0"/>
              </a:rPr>
              <a:t>Laboratórios</a:t>
            </a:r>
            <a:r>
              <a:rPr lang="en-GB" sz="2400" dirty="0" smtClean="0">
                <a:latin typeface="Calibri" pitchFamily="34" charset="0"/>
              </a:rPr>
              <a:t> de </a:t>
            </a:r>
            <a:r>
              <a:rPr lang="en-GB" sz="2400" dirty="0" err="1" smtClean="0">
                <a:latin typeface="Calibri" pitchFamily="34" charset="0"/>
              </a:rPr>
              <a:t>referência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</a:rPr>
              <a:t>foram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</a:rPr>
              <a:t>exigidos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</a:rPr>
              <a:t>para</a:t>
            </a:r>
            <a:r>
              <a:rPr lang="en-GB" sz="2400" dirty="0" smtClean="0">
                <a:latin typeface="Calibri" pitchFamily="34" charset="0"/>
              </a:rPr>
              <a:t> a </a:t>
            </a:r>
            <a:r>
              <a:rPr lang="en-GB" sz="2400" dirty="0">
                <a:latin typeface="Calibri" pitchFamily="34" charset="0"/>
              </a:rPr>
              <a:t>detecção de resistência à </a:t>
            </a:r>
            <a:r>
              <a:rPr lang="en-GB" sz="2400" dirty="0" err="1" smtClean="0">
                <a:latin typeface="Calibri" pitchFamily="34" charset="0"/>
              </a:rPr>
              <a:t>rifampicina</a:t>
            </a:r>
            <a:endParaRPr lang="en-GB" sz="2400" dirty="0" smtClean="0">
              <a:latin typeface="Calibri" pitchFamily="34" charset="0"/>
            </a:endParaRPr>
          </a:p>
          <a:p>
            <a:pPr lvl="1"/>
            <a:r>
              <a:rPr lang="en-GB" sz="2000" dirty="0" smtClean="0">
                <a:latin typeface="Calibri" pitchFamily="34" charset="0"/>
              </a:rPr>
              <a:t>Para se </a:t>
            </a:r>
            <a:r>
              <a:rPr lang="en-GB" sz="2000" dirty="0" err="1" smtClean="0">
                <a:latin typeface="Calibri" pitchFamily="34" charset="0"/>
              </a:rPr>
              <a:t>realizar</a:t>
            </a:r>
            <a:r>
              <a:rPr lang="en-GB" sz="2000" dirty="0" smtClean="0">
                <a:latin typeface="Calibri" pitchFamily="34" charset="0"/>
              </a:rPr>
              <a:t> testes de </a:t>
            </a:r>
            <a:r>
              <a:rPr lang="en-GB" sz="2000" dirty="0" err="1" smtClean="0">
                <a:latin typeface="Calibri" pitchFamily="34" charset="0"/>
              </a:rPr>
              <a:t>sonda</a:t>
            </a:r>
            <a:r>
              <a:rPr lang="en-GB" sz="2000" dirty="0" smtClean="0">
                <a:latin typeface="Calibri" pitchFamily="34" charset="0"/>
              </a:rPr>
              <a:t> molecular (LPA) </a:t>
            </a:r>
            <a:r>
              <a:rPr lang="en-GB" sz="2000" dirty="0" err="1" smtClean="0">
                <a:latin typeface="Calibri" pitchFamily="34" charset="0"/>
              </a:rPr>
              <a:t>ou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cultura</a:t>
            </a:r>
            <a:r>
              <a:rPr lang="en-GB" sz="2000" dirty="0" smtClean="0">
                <a:latin typeface="Calibri" pitchFamily="34" charset="0"/>
              </a:rPr>
              <a:t> (LJ/MGIT) </a:t>
            </a:r>
            <a:r>
              <a:rPr lang="en-GB" sz="2000" dirty="0" err="1" smtClean="0">
                <a:latin typeface="Calibri" pitchFamily="34" charset="0"/>
              </a:rPr>
              <a:t>são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exigidos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laboratórios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>
                <a:latin typeface="Calibri" pitchFamily="34" charset="0"/>
              </a:rPr>
              <a:t>de </a:t>
            </a:r>
            <a:r>
              <a:rPr lang="en-GB" sz="2000" dirty="0" err="1">
                <a:latin typeface="Calibri" pitchFamily="34" charset="0"/>
              </a:rPr>
              <a:t>nível</a:t>
            </a:r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</a:rPr>
              <a:t>central (</a:t>
            </a:r>
            <a:r>
              <a:rPr lang="en-GB" sz="2000" dirty="0" err="1" smtClean="0">
                <a:latin typeface="Calibri" pitchFamily="34" charset="0"/>
              </a:rPr>
              <a:t>Referência</a:t>
            </a:r>
            <a:r>
              <a:rPr lang="en-GB" sz="2000" dirty="0" smtClean="0">
                <a:latin typeface="Calibri" pitchFamily="34" charset="0"/>
              </a:rPr>
              <a:t>) </a:t>
            </a:r>
            <a:r>
              <a:rPr lang="en-GB" sz="2000" dirty="0">
                <a:latin typeface="Calibri" pitchFamily="34" charset="0"/>
              </a:rPr>
              <a:t>com medidas </a:t>
            </a:r>
            <a:r>
              <a:rPr lang="en-GB" sz="2000" dirty="0" err="1">
                <a:latin typeface="Calibri" pitchFamily="34" charset="0"/>
              </a:rPr>
              <a:t>rigorosas</a:t>
            </a:r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</a:rPr>
              <a:t>de </a:t>
            </a:r>
            <a:r>
              <a:rPr lang="en-GB" sz="2000" dirty="0" err="1" smtClean="0">
                <a:latin typeface="Calibri" pitchFamily="34" charset="0"/>
              </a:rPr>
              <a:t>biossegurança</a:t>
            </a:r>
            <a:r>
              <a:rPr lang="en-GB" sz="2000" dirty="0" smtClean="0">
                <a:latin typeface="Calibri" pitchFamily="34" charset="0"/>
              </a:rPr>
              <a:t> e </a:t>
            </a:r>
            <a:r>
              <a:rPr lang="en-GB" sz="2000" dirty="0">
                <a:latin typeface="Calibri" pitchFamily="34" charset="0"/>
              </a:rPr>
              <a:t>pessoal </a:t>
            </a:r>
            <a:r>
              <a:rPr lang="en-GB" sz="2000" dirty="0" err="1">
                <a:latin typeface="Calibri" pitchFamily="34" charset="0"/>
              </a:rPr>
              <a:t>altamente</a:t>
            </a:r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especializado</a:t>
            </a:r>
            <a:endParaRPr lang="en-GB" sz="2000" dirty="0" smtClean="0">
              <a:latin typeface="Calibri" pitchFamily="34" charset="0"/>
            </a:endParaRPr>
          </a:p>
          <a:p>
            <a:pPr lvl="1"/>
            <a:r>
              <a:rPr lang="en-GB" sz="2000" dirty="0" smtClean="0">
                <a:latin typeface="Calibri" pitchFamily="34" charset="0"/>
              </a:rPr>
              <a:t>Os </a:t>
            </a:r>
            <a:r>
              <a:rPr lang="en-GB" sz="2000" dirty="0">
                <a:latin typeface="Calibri" pitchFamily="34" charset="0"/>
              </a:rPr>
              <a:t>resultados da cultura podem demorar até 12 </a:t>
            </a:r>
            <a:r>
              <a:rPr lang="en-GB" sz="2000" dirty="0" err="1" smtClean="0">
                <a:latin typeface="Calibri" pitchFamily="34" charset="0"/>
              </a:rPr>
              <a:t>semanas</a:t>
            </a:r>
            <a:r>
              <a:rPr lang="en-GB" sz="2000" dirty="0" smtClean="0">
                <a:latin typeface="Calibri" pitchFamily="34" charset="0"/>
              </a:rPr>
              <a:t>.</a:t>
            </a:r>
            <a:endParaRPr lang="en-GB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>
          <a:xfrm>
            <a:off x="92815" y="140354"/>
            <a:ext cx="10688638" cy="1150887"/>
          </a:xfrm>
        </p:spPr>
        <p:txBody>
          <a:bodyPr>
            <a:noAutofit/>
          </a:bodyPr>
          <a:lstStyle/>
          <a:p>
            <a:pPr algn="ctr">
              <a:spcAft>
                <a:spcPts val="683"/>
              </a:spcAft>
            </a:pPr>
            <a:r>
              <a:rPr lang="en-US" sz="3600" dirty="0" smtClean="0"/>
              <a:t>Detecção de resistência à rifampicina:</a:t>
            </a:r>
            <a:r>
              <a:rPr dirty="0"/>
              <a:t/>
            </a:r>
            <a:br>
              <a:rPr dirty="0"/>
            </a:br>
            <a:r>
              <a:rPr lang="en-US" sz="3600" dirty="0" smtClean="0"/>
              <a:t>Xpert MTB/RIF vs. TSA fenotípico</a:t>
            </a:r>
            <a:endParaRPr lang="pt-PT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9782" y="1435418"/>
            <a:ext cx="9911917" cy="507278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53"/>
              </a:spcAft>
              <a:buNone/>
            </a:pP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Para detecção de resistência à rifampicina:</a:t>
            </a:r>
          </a:p>
          <a:p>
            <a:pPr algn="just">
              <a:spcBef>
                <a:spcPts val="0"/>
              </a:spcBef>
              <a:spcAft>
                <a:spcPts val="653"/>
              </a:spcAft>
              <a:buFont typeface="Wingdings" pitchFamily="2" charset="2"/>
              <a:buChar char="§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Sensibilidade do Xpert MTB/RIF em comparação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TSA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fenotípico: 95%</a:t>
            </a:r>
          </a:p>
          <a:p>
            <a:pPr algn="just">
              <a:spcBef>
                <a:spcPts val="0"/>
              </a:spcBef>
              <a:spcAft>
                <a:spcPts val="653"/>
              </a:spcAft>
              <a:buFont typeface="Wingdings" pitchFamily="2" charset="2"/>
              <a:buChar char="§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Especificidade do Xpert MTB/RIF em comparação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TSA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fenotípico: 98%</a:t>
            </a:r>
          </a:p>
          <a:p>
            <a:pPr lvl="1" algn="just">
              <a:spcBef>
                <a:spcPts val="0"/>
              </a:spcBef>
              <a:spcAft>
                <a:spcPts val="653"/>
              </a:spcAft>
              <a:buFont typeface="Wingdings" pitchFamily="2" charset="2"/>
              <a:buChar char="§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No entanto, o 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TSA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fenotípico também não detecta algumas estirpes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verdadeiramente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resistentes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0"/>
              </a:spcBef>
              <a:spcAft>
                <a:spcPts val="653"/>
              </a:spcAft>
              <a:buFont typeface="Wingdings" pitchFamily="2" charset="2"/>
              <a:buChar char="§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No caso de resistência à rifampicina detectada pelo Xpert MTB/RIF, mas com susceptibilidade fenotípica à rifampicina, apenas a sequenciação pode resolver a discrepância para compreender a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verdadeira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resistência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0"/>
              </a:spcBef>
              <a:spcAft>
                <a:spcPts val="653"/>
              </a:spcAft>
              <a:buFont typeface="Wingdings" pitchFamily="2" charset="2"/>
              <a:buChar char="§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A detecção por sequenciação de uma alteração na sequência de aminoácidos da região determinante da resistência à rifampicina (RRDR) deve ser considerada como confirmação da resistência à rifampicina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clinicamente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significativa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0"/>
              </a:spcBef>
              <a:spcAft>
                <a:spcPts val="653"/>
              </a:spcAft>
              <a:buFont typeface="Wingdings" pitchFamily="2" charset="2"/>
              <a:buChar char="§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Pode ser utilizado um segundo teste Xpert MTB/RIF para garantir que não houve erros pré e pós analíticos (erros na rotulagem de espécimes ou relatório de resultados), especialmente nos doentes que não foram considerados como estando em risco relativamente à resistência à </a:t>
            </a:r>
            <a:r>
              <a:rPr lang="en-US" sz="1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rifampicina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9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58" y="4079443"/>
            <a:ext cx="1935460" cy="242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54037" y="121680"/>
            <a:ext cx="9334588" cy="103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1042988" eaLnBrk="1" hangingPunct="1">
              <a:defRPr sz="4000">
                <a:latin typeface="+mj-lt"/>
                <a:ea typeface="+mj-ea"/>
                <a:cs typeface="+mj-cs"/>
              </a:defRPr>
            </a:lvl1pPr>
            <a:lvl2pPr algn="ctr" defTabSz="1042988" eaLnBrk="0" hangingPunct="0">
              <a:defRPr sz="4000"/>
            </a:lvl2pPr>
            <a:lvl3pPr algn="ctr" defTabSz="1042988" eaLnBrk="0" hangingPunct="0">
              <a:defRPr sz="4000"/>
            </a:lvl3pPr>
            <a:lvl4pPr algn="ctr" defTabSz="1042988" eaLnBrk="0" hangingPunct="0">
              <a:defRPr sz="4000"/>
            </a:lvl4pPr>
            <a:lvl5pPr algn="ctr" defTabSz="1042988" eaLnBrk="0" hangingPunct="0">
              <a:defRPr sz="4000"/>
            </a:lvl5pPr>
            <a:lvl6pPr marL="457200" algn="ctr" defTabSz="1042988" fontAlgn="base">
              <a:spcBef>
                <a:spcPct val="0"/>
              </a:spcBef>
              <a:spcAft>
                <a:spcPct val="0"/>
              </a:spcAft>
              <a:defRPr sz="4000"/>
            </a:lvl6pPr>
            <a:lvl7pPr marL="914400" algn="ctr" defTabSz="1042988" fontAlgn="base">
              <a:spcBef>
                <a:spcPct val="0"/>
              </a:spcBef>
              <a:spcAft>
                <a:spcPct val="0"/>
              </a:spcAft>
              <a:defRPr sz="4000"/>
            </a:lvl7pPr>
            <a:lvl8pPr marL="1371600" algn="ctr" defTabSz="1042988" fontAlgn="base">
              <a:spcBef>
                <a:spcPct val="0"/>
              </a:spcBef>
              <a:spcAft>
                <a:spcPct val="0"/>
              </a:spcAft>
              <a:defRPr sz="4000"/>
            </a:lvl8pPr>
            <a:lvl9pPr marL="1828800" algn="ctr" defTabSz="1042988" fontAlgn="base">
              <a:spcBef>
                <a:spcPct val="0"/>
              </a:spcBef>
              <a:spcAft>
                <a:spcPct val="0"/>
              </a:spcAft>
              <a:defRPr sz="4000"/>
            </a:lvl9pPr>
          </a:lstStyle>
          <a:p>
            <a:r>
              <a:rPr lang="fr-CH" sz="3700" dirty="0" smtClean="0">
                <a:latin typeface="Calibri" pitchFamily="34" charset="0"/>
                <a:ea typeface="+mn-ea"/>
                <a:cs typeface="Arial" charset="0"/>
              </a:rPr>
              <a:t>Teste </a:t>
            </a:r>
            <a:r>
              <a:rPr lang="fr-CH" sz="3700" dirty="0">
                <a:latin typeface="Calibri" pitchFamily="34" charset="0"/>
                <a:ea typeface="+mn-ea"/>
                <a:cs typeface="Arial" charset="0"/>
              </a:rPr>
              <a:t>do Xpert MTB/RIF</a:t>
            </a:r>
            <a:endParaRPr lang="pt-PT" sz="3700" dirty="0"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6549" y="4243664"/>
            <a:ext cx="3514693" cy="221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XpertMTB_RIF_Cartrid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37" y="4577162"/>
            <a:ext cx="925979" cy="142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15" y="4243665"/>
            <a:ext cx="4691830" cy="2425541"/>
          </a:xfrm>
          <a:prstGeom prst="rect">
            <a:avLst/>
          </a:prstGeom>
        </p:spPr>
      </p:pic>
      <p:sp>
        <p:nvSpPr>
          <p:cNvPr id="11" name="Content Placeholder 8"/>
          <p:cNvSpPr txBox="1">
            <a:spLocks/>
          </p:cNvSpPr>
          <p:nvPr/>
        </p:nvSpPr>
        <p:spPr>
          <a:xfrm>
            <a:off x="394658" y="1402758"/>
            <a:ext cx="9807445" cy="4869472"/>
          </a:xfrm>
          <a:prstGeom prst="rect">
            <a:avLst/>
          </a:prstGeom>
        </p:spPr>
        <p:txBody>
          <a:bodyPr/>
          <a:lstStyle>
            <a:lvl1pPr marL="415987" indent="-291191" algn="l" rtl="0" eaLnBrk="1" fontAlgn="base" hangingPunct="1">
              <a:spcBef>
                <a:spcPts val="456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黑体" charset="0"/>
              </a:defRPr>
            </a:lvl1pPr>
            <a:lvl2pPr marL="707178" indent="-260444" algn="l" rtl="0" eaLnBrk="1" fontAlgn="base" hangingPunct="1">
              <a:spcBef>
                <a:spcPts val="37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6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黑体" charset="0"/>
              </a:defRPr>
            </a:lvl2pPr>
            <a:lvl3pPr marL="97847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3pPr>
            <a:lvl4pPr marL="1302220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4pPr>
            <a:lvl5pPr marL="156266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5pPr>
            <a:lvl6pPr marL="1823108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3552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43996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4440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ts val="1900"/>
              </a:lnSpc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Xpert MTB/RIF:</a:t>
            </a:r>
          </a:p>
          <a:p>
            <a:pPr lvl="1">
              <a:lnSpc>
                <a:spcPts val="1900"/>
              </a:lnSpc>
            </a:pPr>
            <a:r>
              <a:rPr lang="en-US" sz="1800" dirty="0">
                <a:latin typeface="Calibri" pitchFamily="34" charset="0"/>
              </a:rPr>
              <a:t>Um teste molecular capaz de detectar TB e </a:t>
            </a:r>
            <a:r>
              <a:rPr lang="en-US" sz="1800" dirty="0" err="1" smtClean="0">
                <a:latin typeface="Calibri" pitchFamily="34" charset="0"/>
              </a:rPr>
              <a:t>em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simultâneo</a:t>
            </a:r>
            <a:r>
              <a:rPr lang="en-US" sz="1800" dirty="0" smtClean="0">
                <a:latin typeface="Calibri" pitchFamily="34" charset="0"/>
              </a:rPr>
              <a:t> a </a:t>
            </a:r>
            <a:r>
              <a:rPr lang="en-US" sz="1800" dirty="0">
                <a:latin typeface="Calibri" pitchFamily="34" charset="0"/>
              </a:rPr>
              <a:t>resistência à rifampicina num único teste </a:t>
            </a:r>
            <a:r>
              <a:rPr lang="en-US" sz="1800" dirty="0" err="1">
                <a:latin typeface="Calibri" pitchFamily="34" charset="0"/>
              </a:rPr>
              <a:t>em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2 </a:t>
            </a:r>
            <a:r>
              <a:rPr lang="en-US" sz="1800" dirty="0" err="1" smtClean="0">
                <a:latin typeface="Calibri" pitchFamily="34" charset="0"/>
              </a:rPr>
              <a:t>horas</a:t>
            </a:r>
            <a:r>
              <a:rPr lang="en-US" sz="1800" dirty="0" smtClean="0">
                <a:latin typeface="Calibri" pitchFamily="34" charset="0"/>
              </a:rPr>
              <a:t>;</a:t>
            </a:r>
            <a:endParaRPr lang="en-US" sz="1800" dirty="0">
              <a:latin typeface="Calibri" pitchFamily="34" charset="0"/>
            </a:endParaRPr>
          </a:p>
          <a:p>
            <a:pPr lvl="1">
              <a:lnSpc>
                <a:spcPts val="1900"/>
              </a:lnSpc>
            </a:pPr>
            <a:r>
              <a:rPr lang="en-US" sz="1800" dirty="0">
                <a:latin typeface="Calibri" pitchFamily="34" charset="0"/>
              </a:rPr>
              <a:t>Muito mais sensível que a </a:t>
            </a:r>
            <a:r>
              <a:rPr lang="en-US" sz="1800" dirty="0" err="1" smtClean="0">
                <a:latin typeface="Calibri" pitchFamily="34" charset="0"/>
              </a:rPr>
              <a:t>baciloscopia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relativamente à detecção de TB, incluindo TB associada a </a:t>
            </a:r>
            <a:r>
              <a:rPr lang="en-US" sz="1800" dirty="0" smtClean="0">
                <a:latin typeface="Calibri" pitchFamily="34" charset="0"/>
              </a:rPr>
              <a:t>HIV. </a:t>
            </a:r>
            <a:r>
              <a:rPr lang="en-US" sz="1800" dirty="0">
                <a:latin typeface="Calibri" pitchFamily="34" charset="0"/>
              </a:rPr>
              <a:t>A sensibilidade é semelhante à </a:t>
            </a:r>
            <a:r>
              <a:rPr lang="en-US" sz="1800" dirty="0" err="1">
                <a:latin typeface="Calibri" pitchFamily="34" charset="0"/>
              </a:rPr>
              <a:t>cultura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sólida</a:t>
            </a:r>
            <a:r>
              <a:rPr lang="en-US" sz="1800" dirty="0" smtClean="0">
                <a:latin typeface="Calibri" pitchFamily="34" charset="0"/>
              </a:rPr>
              <a:t> (LJ);</a:t>
            </a:r>
            <a:endParaRPr lang="en-US" sz="1800" dirty="0">
              <a:latin typeface="Calibri" pitchFamily="34" charset="0"/>
            </a:endParaRPr>
          </a:p>
          <a:p>
            <a:pPr lvl="1">
              <a:lnSpc>
                <a:spcPts val="1900"/>
              </a:lnSpc>
            </a:pPr>
            <a:r>
              <a:rPr lang="en-US" sz="1800" dirty="0">
                <a:latin typeface="Calibri" pitchFamily="34" charset="0"/>
              </a:rPr>
              <a:t>Não detecta micobactéria não causadoras de </a:t>
            </a:r>
            <a:r>
              <a:rPr lang="en-US" sz="1800" dirty="0" err="1">
                <a:latin typeface="Calibri" pitchFamily="34" charset="0"/>
              </a:rPr>
              <a:t>tuberculose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(MNT);</a:t>
            </a:r>
            <a:endParaRPr lang="en-US" sz="1800" dirty="0">
              <a:latin typeface="Calibri" pitchFamily="34" charset="0"/>
            </a:endParaRPr>
          </a:p>
          <a:p>
            <a:pPr>
              <a:lnSpc>
                <a:spcPts val="1900"/>
              </a:lnSpc>
            </a:pPr>
            <a:r>
              <a:rPr lang="en-US" sz="1800" dirty="0" err="1" smtClean="0">
                <a:solidFill>
                  <a:schemeClr val="tx1"/>
                </a:solidFill>
                <a:latin typeface="Calibri" pitchFamily="34" charset="0"/>
              </a:rPr>
              <a:t>Fornecedor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de fonte única: fabricado pela Cepheid (Sunnyvale, EUA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).</a:t>
            </a:r>
            <a:r>
              <a:rPr dirty="0"/>
              <a:t/>
            </a:r>
            <a:br>
              <a:rPr dirty="0"/>
            </a:br>
            <a:endParaRPr lang="pt-PT" sz="1800" dirty="0">
              <a:latin typeface="Calibri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354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99492"/>
            <a:ext cx="9619774" cy="1014325"/>
          </a:xfrm>
        </p:spPr>
        <p:txBody>
          <a:bodyPr>
            <a:noAutofit/>
          </a:bodyPr>
          <a:lstStyle/>
          <a:p>
            <a:pPr algn="ctr"/>
            <a:r>
              <a:rPr lang="nl-NL" sz="3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Xpert MTB/RIF: </a:t>
            </a:r>
            <a:r>
              <a:rPr dirty="0"/>
              <a:t/>
            </a:r>
            <a:br>
              <a:rPr dirty="0"/>
            </a:br>
            <a:r>
              <a:rPr lang="nl-NL" sz="3600" b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tecnologia de sondas moleculares</a:t>
            </a:r>
            <a:endParaRPr lang="pt-PT" sz="3600" b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654280" y="5725285"/>
            <a:ext cx="4992073" cy="8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6" tIns="45659" rIns="91316" bIns="4565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Exemplo de perfil sensível à RIF – 5 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sondas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controlo de processamento da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amostra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SPC) mostram fluorescência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198005" y="1700198"/>
            <a:ext cx="8600418" cy="1077007"/>
            <a:chOff x="0" y="3658"/>
            <a:chExt cx="5760" cy="860"/>
          </a:xfrm>
        </p:grpSpPr>
        <p:pic>
          <p:nvPicPr>
            <p:cNvPr id="9" name="Picture 6" descr="v8Fig2"/>
            <p:cNvPicPr>
              <a:picLocks noChangeAspect="1" noChangeArrowheads="1"/>
            </p:cNvPicPr>
            <p:nvPr/>
          </p:nvPicPr>
          <p:blipFill>
            <a:blip r:embed="rId3" cstate="print"/>
            <a:srcRect t="24269" b="18355"/>
            <a:stretch>
              <a:fillRect/>
            </a:stretch>
          </p:blipFill>
          <p:spPr bwMode="auto">
            <a:xfrm>
              <a:off x="0" y="3658"/>
              <a:ext cx="5760" cy="86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262" y="4201"/>
              <a:ext cx="1111" cy="50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243" y="3855"/>
              <a:ext cx="1020" cy="50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378" y="3913"/>
              <a:ext cx="102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194" y="4198"/>
              <a:ext cx="1247" cy="5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grpSp>
        <p:nvGrpSpPr>
          <p:cNvPr id="4" name="Grouper 3"/>
          <p:cNvGrpSpPr/>
          <p:nvPr/>
        </p:nvGrpSpPr>
        <p:grpSpPr>
          <a:xfrm>
            <a:off x="1149817" y="2911039"/>
            <a:ext cx="2365403" cy="2661061"/>
            <a:chOff x="1149817" y="2911039"/>
            <a:chExt cx="2746738" cy="3090060"/>
          </a:xfrm>
        </p:grpSpPr>
        <p:sp>
          <p:nvSpPr>
            <p:cNvPr id="14" name="AutoShape 48"/>
            <p:cNvSpPr>
              <a:spLocks noChangeArrowheads="1"/>
            </p:cNvSpPr>
            <p:nvPr/>
          </p:nvSpPr>
          <p:spPr bwMode="auto">
            <a:xfrm rot="16200000" flipH="1">
              <a:off x="2756713" y="4956449"/>
              <a:ext cx="288257" cy="119009"/>
            </a:xfrm>
            <a:prstGeom prst="rightArrow">
              <a:avLst>
                <a:gd name="adj1" fmla="val 50000"/>
                <a:gd name="adj2" fmla="val 121345"/>
              </a:avLst>
            </a:prstGeom>
            <a:solidFill>
              <a:srgbClr val="000000"/>
            </a:solidFill>
            <a:ln w="3175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eaVert" wrap="none" lIns="91316" tIns="45659" rIns="91316" bIns="45659" anchor="ctr"/>
            <a:lstStyle/>
            <a:p>
              <a:endParaRPr lang="en-US" sz="2400"/>
            </a:p>
          </p:txBody>
        </p: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2801667" y="4255715"/>
              <a:ext cx="209457" cy="210649"/>
              <a:chOff x="1800" y="2512"/>
              <a:chExt cx="152" cy="168"/>
            </a:xfrm>
          </p:grpSpPr>
          <p:sp>
            <p:nvSpPr>
              <p:cNvPr id="16" name="Line 50"/>
              <p:cNvSpPr>
                <a:spLocks noChangeShapeType="1"/>
              </p:cNvSpPr>
              <p:nvPr/>
            </p:nvSpPr>
            <p:spPr bwMode="auto">
              <a:xfrm>
                <a:off x="1876" y="2512"/>
                <a:ext cx="0" cy="16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7" name="Line 51"/>
              <p:cNvSpPr>
                <a:spLocks noChangeShapeType="1"/>
              </p:cNvSpPr>
              <p:nvPr/>
            </p:nvSpPr>
            <p:spPr bwMode="auto">
              <a:xfrm>
                <a:off x="1800" y="2596"/>
                <a:ext cx="15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8" name="Line 52"/>
            <p:cNvSpPr>
              <a:spLocks noChangeShapeType="1"/>
            </p:cNvSpPr>
            <p:nvPr/>
          </p:nvSpPr>
          <p:spPr bwMode="auto">
            <a:xfrm flipV="1">
              <a:off x="2825469" y="3492306"/>
              <a:ext cx="0" cy="42288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19" name="Line 53"/>
            <p:cNvSpPr>
              <a:spLocks noChangeShapeType="1"/>
            </p:cNvSpPr>
            <p:nvPr/>
          </p:nvSpPr>
          <p:spPr bwMode="auto">
            <a:xfrm flipV="1">
              <a:off x="2974628" y="3492306"/>
              <a:ext cx="0" cy="42288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20" name="Oval 54"/>
            <p:cNvSpPr>
              <a:spLocks noChangeArrowheads="1"/>
            </p:cNvSpPr>
            <p:nvPr/>
          </p:nvSpPr>
          <p:spPr bwMode="auto">
            <a:xfrm>
              <a:off x="2581104" y="2911039"/>
              <a:ext cx="629956" cy="587602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 sz="2400"/>
            </a:p>
          </p:txBody>
        </p:sp>
        <p:sp>
          <p:nvSpPr>
            <p:cNvPr id="21" name="Line 55"/>
            <p:cNvSpPr>
              <a:spLocks noChangeShapeType="1"/>
            </p:cNvSpPr>
            <p:nvPr/>
          </p:nvSpPr>
          <p:spPr bwMode="auto">
            <a:xfrm>
              <a:off x="2833403" y="3503392"/>
              <a:ext cx="12694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22" name="Line 56"/>
            <p:cNvSpPr>
              <a:spLocks noChangeShapeType="1"/>
            </p:cNvSpPr>
            <p:nvPr/>
          </p:nvSpPr>
          <p:spPr bwMode="auto">
            <a:xfrm>
              <a:off x="2833403" y="3588919"/>
              <a:ext cx="12694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23" name="Line 57"/>
            <p:cNvSpPr>
              <a:spLocks noChangeShapeType="1"/>
            </p:cNvSpPr>
            <p:nvPr/>
          </p:nvSpPr>
          <p:spPr bwMode="auto">
            <a:xfrm>
              <a:off x="2833403" y="3677614"/>
              <a:ext cx="12694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24" name="Line 58"/>
            <p:cNvSpPr>
              <a:spLocks noChangeShapeType="1"/>
            </p:cNvSpPr>
            <p:nvPr/>
          </p:nvSpPr>
          <p:spPr bwMode="auto">
            <a:xfrm>
              <a:off x="2833403" y="3764725"/>
              <a:ext cx="12694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25" name="Line 59"/>
            <p:cNvSpPr>
              <a:spLocks noChangeShapeType="1"/>
            </p:cNvSpPr>
            <p:nvPr/>
          </p:nvSpPr>
          <p:spPr bwMode="auto">
            <a:xfrm flipH="1">
              <a:off x="1955908" y="5511695"/>
              <a:ext cx="245952" cy="28350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26" name="Line 60"/>
            <p:cNvSpPr>
              <a:spLocks noChangeShapeType="1"/>
            </p:cNvSpPr>
            <p:nvPr/>
          </p:nvSpPr>
          <p:spPr bwMode="auto">
            <a:xfrm>
              <a:off x="3599826" y="5511695"/>
              <a:ext cx="198348" cy="28350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27" name="Line 61"/>
            <p:cNvSpPr>
              <a:spLocks noChangeShapeType="1"/>
            </p:cNvSpPr>
            <p:nvPr/>
          </p:nvSpPr>
          <p:spPr bwMode="auto">
            <a:xfrm>
              <a:off x="2201860" y="5508525"/>
              <a:ext cx="137416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28" name="Line 62"/>
            <p:cNvSpPr>
              <a:spLocks noChangeShapeType="1"/>
            </p:cNvSpPr>
            <p:nvPr/>
          </p:nvSpPr>
          <p:spPr bwMode="auto">
            <a:xfrm>
              <a:off x="2065396" y="5369148"/>
              <a:ext cx="162646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29" name="Line 63"/>
            <p:cNvSpPr>
              <a:spLocks noChangeShapeType="1"/>
            </p:cNvSpPr>
            <p:nvPr/>
          </p:nvSpPr>
          <p:spPr bwMode="auto">
            <a:xfrm flipV="1">
              <a:off x="2171711" y="5359644"/>
              <a:ext cx="0" cy="15363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30" name="Line 64"/>
            <p:cNvSpPr>
              <a:spLocks noChangeShapeType="1"/>
            </p:cNvSpPr>
            <p:nvPr/>
          </p:nvSpPr>
          <p:spPr bwMode="auto">
            <a:xfrm flipV="1">
              <a:off x="2305002" y="5359644"/>
              <a:ext cx="0" cy="15363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31" name="Line 65"/>
            <p:cNvSpPr>
              <a:spLocks noChangeShapeType="1"/>
            </p:cNvSpPr>
            <p:nvPr/>
          </p:nvSpPr>
          <p:spPr bwMode="auto">
            <a:xfrm flipV="1">
              <a:off x="2436705" y="5359644"/>
              <a:ext cx="0" cy="15363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32" name="Line 66"/>
            <p:cNvSpPr>
              <a:spLocks noChangeShapeType="1"/>
            </p:cNvSpPr>
            <p:nvPr/>
          </p:nvSpPr>
          <p:spPr bwMode="auto">
            <a:xfrm flipV="1">
              <a:off x="2568409" y="5359644"/>
              <a:ext cx="0" cy="15363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33" name="Line 67"/>
            <p:cNvSpPr>
              <a:spLocks noChangeShapeType="1"/>
            </p:cNvSpPr>
            <p:nvPr/>
          </p:nvSpPr>
          <p:spPr bwMode="auto">
            <a:xfrm flipV="1">
              <a:off x="2700112" y="5359644"/>
              <a:ext cx="0" cy="15363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34" name="Line 68"/>
            <p:cNvSpPr>
              <a:spLocks noChangeShapeType="1"/>
            </p:cNvSpPr>
            <p:nvPr/>
          </p:nvSpPr>
          <p:spPr bwMode="auto">
            <a:xfrm flipV="1">
              <a:off x="3601411" y="5359644"/>
              <a:ext cx="0" cy="15363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35" name="Line 69"/>
            <p:cNvSpPr>
              <a:spLocks noChangeShapeType="1"/>
            </p:cNvSpPr>
            <p:nvPr/>
          </p:nvSpPr>
          <p:spPr bwMode="auto">
            <a:xfrm flipV="1">
              <a:off x="2831817" y="5359644"/>
              <a:ext cx="0" cy="15363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36" name="Line 70"/>
            <p:cNvSpPr>
              <a:spLocks noChangeShapeType="1"/>
            </p:cNvSpPr>
            <p:nvPr/>
          </p:nvSpPr>
          <p:spPr bwMode="auto">
            <a:xfrm flipV="1">
              <a:off x="2963520" y="5359644"/>
              <a:ext cx="0" cy="15363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37" name="Line 71"/>
            <p:cNvSpPr>
              <a:spLocks noChangeShapeType="1"/>
            </p:cNvSpPr>
            <p:nvPr/>
          </p:nvSpPr>
          <p:spPr bwMode="auto">
            <a:xfrm flipV="1">
              <a:off x="3096811" y="5359644"/>
              <a:ext cx="0" cy="15363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38" name="Line 72"/>
            <p:cNvSpPr>
              <a:spLocks noChangeShapeType="1"/>
            </p:cNvSpPr>
            <p:nvPr/>
          </p:nvSpPr>
          <p:spPr bwMode="auto">
            <a:xfrm flipV="1">
              <a:off x="3228515" y="5359644"/>
              <a:ext cx="0" cy="15363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39" name="Line 73"/>
            <p:cNvSpPr>
              <a:spLocks noChangeShapeType="1"/>
            </p:cNvSpPr>
            <p:nvPr/>
          </p:nvSpPr>
          <p:spPr bwMode="auto">
            <a:xfrm flipV="1">
              <a:off x="3360218" y="5359644"/>
              <a:ext cx="0" cy="15363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40" name="Line 74"/>
            <p:cNvSpPr>
              <a:spLocks noChangeShapeType="1"/>
            </p:cNvSpPr>
            <p:nvPr/>
          </p:nvSpPr>
          <p:spPr bwMode="auto">
            <a:xfrm flipV="1">
              <a:off x="3491923" y="5359644"/>
              <a:ext cx="0" cy="15363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41" name="Oval 75"/>
            <p:cNvSpPr>
              <a:spLocks noChangeArrowheads="1"/>
            </p:cNvSpPr>
            <p:nvPr/>
          </p:nvSpPr>
          <p:spPr bwMode="auto">
            <a:xfrm>
              <a:off x="2750890" y="3924692"/>
              <a:ext cx="133291" cy="120372"/>
            </a:xfrm>
            <a:prstGeom prst="ellipse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 sz="2400"/>
            </a:p>
          </p:txBody>
        </p:sp>
        <p:sp>
          <p:nvSpPr>
            <p:cNvPr id="42" name="Oval 76"/>
            <p:cNvSpPr>
              <a:spLocks noChangeArrowheads="1"/>
            </p:cNvSpPr>
            <p:nvPr/>
          </p:nvSpPr>
          <p:spPr bwMode="auto">
            <a:xfrm>
              <a:off x="2915916" y="3924692"/>
              <a:ext cx="133291" cy="120372"/>
            </a:xfrm>
            <a:prstGeom prst="ellipse">
              <a:avLst/>
            </a:prstGeom>
            <a:solidFill>
              <a:srgbClr val="000000"/>
            </a:soli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 sz="2400"/>
            </a:p>
          </p:txBody>
        </p:sp>
        <p:sp>
          <p:nvSpPr>
            <p:cNvPr id="43" name="Oval 77"/>
            <p:cNvSpPr>
              <a:spLocks noChangeArrowheads="1"/>
            </p:cNvSpPr>
            <p:nvPr/>
          </p:nvSpPr>
          <p:spPr bwMode="auto">
            <a:xfrm>
              <a:off x="1800401" y="5785698"/>
              <a:ext cx="361789" cy="117204"/>
            </a:xfrm>
            <a:prstGeom prst="ellipse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lIns="48398" tIns="24199" rIns="48398" bIns="24199" anchor="ctr"/>
            <a:lstStyle/>
            <a:p>
              <a:pPr algn="ctr" eaLnBrk="0" hangingPunct="0"/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44" name="Oval 78"/>
            <p:cNvSpPr>
              <a:spLocks noChangeArrowheads="1"/>
            </p:cNvSpPr>
            <p:nvPr/>
          </p:nvSpPr>
          <p:spPr bwMode="auto">
            <a:xfrm>
              <a:off x="3764851" y="5784113"/>
              <a:ext cx="131704" cy="120372"/>
            </a:xfrm>
            <a:prstGeom prst="ellipse">
              <a:avLst/>
            </a:prstGeom>
            <a:solidFill>
              <a:srgbClr val="000000"/>
            </a:solidFill>
            <a:ln w="3175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 sz="2400"/>
            </a:p>
          </p:txBody>
        </p:sp>
        <p:sp>
          <p:nvSpPr>
            <p:cNvPr id="45" name="Line 79"/>
            <p:cNvSpPr>
              <a:spLocks noChangeShapeType="1"/>
            </p:cNvSpPr>
            <p:nvPr/>
          </p:nvSpPr>
          <p:spPr bwMode="auto">
            <a:xfrm flipH="1">
              <a:off x="1778187" y="5928243"/>
              <a:ext cx="61884" cy="72856"/>
            </a:xfrm>
            <a:prstGeom prst="line">
              <a:avLst/>
            </a:prstGeom>
            <a:noFill/>
            <a:ln w="31750">
              <a:solidFill>
                <a:srgbClr val="00CC99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46" name="Line 80"/>
            <p:cNvSpPr>
              <a:spLocks noChangeShapeType="1"/>
            </p:cNvSpPr>
            <p:nvPr/>
          </p:nvSpPr>
          <p:spPr bwMode="auto">
            <a:xfrm>
              <a:off x="1998751" y="5928243"/>
              <a:ext cx="79339" cy="72856"/>
            </a:xfrm>
            <a:prstGeom prst="line">
              <a:avLst/>
            </a:prstGeom>
            <a:noFill/>
            <a:ln w="31750">
              <a:solidFill>
                <a:srgbClr val="00CC99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47" name="Line 81"/>
            <p:cNvSpPr>
              <a:spLocks noChangeShapeType="1"/>
            </p:cNvSpPr>
            <p:nvPr/>
          </p:nvSpPr>
          <p:spPr bwMode="auto">
            <a:xfrm flipH="1" flipV="1">
              <a:off x="1751210" y="5689083"/>
              <a:ext cx="63471" cy="63353"/>
            </a:xfrm>
            <a:prstGeom prst="line">
              <a:avLst/>
            </a:prstGeom>
            <a:noFill/>
            <a:ln w="31750">
              <a:solidFill>
                <a:srgbClr val="00CC99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48" name="Line 82"/>
            <p:cNvSpPr>
              <a:spLocks noChangeShapeType="1"/>
            </p:cNvSpPr>
            <p:nvPr/>
          </p:nvSpPr>
          <p:spPr bwMode="auto">
            <a:xfrm flipH="1">
              <a:off x="1654417" y="5871224"/>
              <a:ext cx="123770" cy="23757"/>
            </a:xfrm>
            <a:prstGeom prst="line">
              <a:avLst/>
            </a:prstGeom>
            <a:noFill/>
            <a:ln w="31750">
              <a:solidFill>
                <a:srgbClr val="00CC99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49" name="Line 84"/>
            <p:cNvSpPr>
              <a:spLocks noChangeShapeType="1"/>
            </p:cNvSpPr>
            <p:nvPr/>
          </p:nvSpPr>
          <p:spPr bwMode="auto">
            <a:xfrm flipV="1">
              <a:off x="2060635" y="5801535"/>
              <a:ext cx="87273" cy="38012"/>
            </a:xfrm>
            <a:prstGeom prst="line">
              <a:avLst/>
            </a:prstGeom>
            <a:noFill/>
            <a:ln w="31750">
              <a:solidFill>
                <a:srgbClr val="00CC99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50" name="Line 85"/>
            <p:cNvSpPr>
              <a:spLocks noChangeShapeType="1"/>
            </p:cNvSpPr>
            <p:nvPr/>
          </p:nvSpPr>
          <p:spPr bwMode="auto">
            <a:xfrm flipV="1">
              <a:off x="1909890" y="5521196"/>
              <a:ext cx="0" cy="159968"/>
            </a:xfrm>
            <a:prstGeom prst="line">
              <a:avLst/>
            </a:prstGeom>
            <a:noFill/>
            <a:ln w="31750">
              <a:solidFill>
                <a:srgbClr val="00CC99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51" name="Freeform 86"/>
            <p:cNvSpPr>
              <a:spLocks/>
            </p:cNvSpPr>
            <p:nvPr/>
          </p:nvSpPr>
          <p:spPr bwMode="auto">
            <a:xfrm>
              <a:off x="2238357" y="4624747"/>
              <a:ext cx="1336080" cy="87111"/>
            </a:xfrm>
            <a:custGeom>
              <a:avLst/>
              <a:gdLst>
                <a:gd name="T0" fmla="*/ 0 w 5516"/>
                <a:gd name="T1" fmla="*/ 2147483647 h 282"/>
                <a:gd name="T2" fmla="*/ 2147483647 w 5516"/>
                <a:gd name="T3" fmla="*/ 29717998 h 282"/>
                <a:gd name="T4" fmla="*/ 2147483647 w 5516"/>
                <a:gd name="T5" fmla="*/ 2147483647 h 282"/>
                <a:gd name="T6" fmla="*/ 2147483647 w 5516"/>
                <a:gd name="T7" fmla="*/ 29717998 h 282"/>
                <a:gd name="T8" fmla="*/ 2147483647 w 5516"/>
                <a:gd name="T9" fmla="*/ 2147483647 h 282"/>
                <a:gd name="T10" fmla="*/ 2147483647 w 5516"/>
                <a:gd name="T11" fmla="*/ 29717998 h 282"/>
                <a:gd name="T12" fmla="*/ 2147483647 w 5516"/>
                <a:gd name="T13" fmla="*/ 2147483647 h 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16"/>
                <a:gd name="T22" fmla="*/ 0 h 282"/>
                <a:gd name="T23" fmla="*/ 5516 w 5516"/>
                <a:gd name="T24" fmla="*/ 282 h 2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16" h="282">
                  <a:moveTo>
                    <a:pt x="0" y="282"/>
                  </a:moveTo>
                  <a:cubicBezTo>
                    <a:pt x="302" y="142"/>
                    <a:pt x="604" y="2"/>
                    <a:pt x="896" y="1"/>
                  </a:cubicBezTo>
                  <a:cubicBezTo>
                    <a:pt x="1188" y="0"/>
                    <a:pt x="1436" y="274"/>
                    <a:pt x="1753" y="274"/>
                  </a:cubicBezTo>
                  <a:cubicBezTo>
                    <a:pt x="2070" y="274"/>
                    <a:pt x="2472" y="2"/>
                    <a:pt x="2797" y="1"/>
                  </a:cubicBezTo>
                  <a:cubicBezTo>
                    <a:pt x="3122" y="0"/>
                    <a:pt x="3405" y="266"/>
                    <a:pt x="3701" y="266"/>
                  </a:cubicBezTo>
                  <a:cubicBezTo>
                    <a:pt x="3997" y="266"/>
                    <a:pt x="4271" y="0"/>
                    <a:pt x="4573" y="1"/>
                  </a:cubicBezTo>
                  <a:cubicBezTo>
                    <a:pt x="4875" y="2"/>
                    <a:pt x="5195" y="138"/>
                    <a:pt x="5516" y="27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52" name="Text Box 90"/>
            <p:cNvSpPr txBox="1">
              <a:spLocks noChangeArrowheads="1"/>
            </p:cNvSpPr>
            <p:nvPr/>
          </p:nvSpPr>
          <p:spPr bwMode="auto">
            <a:xfrm>
              <a:off x="1149817" y="3283241"/>
              <a:ext cx="1073882" cy="584652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none" lIns="91316" tIns="45659" rIns="91316" bIns="45659">
              <a:spAutoFit/>
            </a:bodyPr>
            <a:lstStyle/>
            <a:p>
              <a:r>
                <a:rPr lang="en-US" sz="1600"/>
                <a:t>Sinal </a:t>
              </a:r>
            </a:p>
            <a:p>
              <a:r>
                <a:rPr lang="en-US" sz="1600"/>
                <a:t>molecular</a:t>
              </a:r>
            </a:p>
          </p:txBody>
        </p:sp>
        <p:sp>
          <p:nvSpPr>
            <p:cNvPr id="53" name="Text Box 91"/>
            <p:cNvSpPr txBox="1">
              <a:spLocks noChangeArrowheads="1"/>
            </p:cNvSpPr>
            <p:nvPr/>
          </p:nvSpPr>
          <p:spPr bwMode="auto">
            <a:xfrm>
              <a:off x="1179965" y="4501208"/>
              <a:ext cx="1172640" cy="347184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lIns="91316" tIns="45659" rIns="91316" bIns="4565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Alvo</a:t>
              </a:r>
            </a:p>
          </p:txBody>
        </p:sp>
        <p:sp>
          <p:nvSpPr>
            <p:cNvPr id="54" name="Text Box 92"/>
            <p:cNvSpPr txBox="1">
              <a:spLocks noChangeArrowheads="1"/>
            </p:cNvSpPr>
            <p:nvPr/>
          </p:nvSpPr>
          <p:spPr bwMode="auto">
            <a:xfrm>
              <a:off x="1170444" y="5050799"/>
              <a:ext cx="777326" cy="338431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none" lIns="91316" tIns="45659" rIns="91316" bIns="45659">
              <a:spAutoFit/>
            </a:bodyPr>
            <a:lstStyle/>
            <a:p>
              <a:r>
                <a:rPr lang="en-US" sz="1600"/>
                <a:t>Híbrido</a:t>
              </a:r>
            </a:p>
          </p:txBody>
        </p:sp>
      </p:grp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281899" y="5716116"/>
            <a:ext cx="5010663" cy="63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6" tIns="45659" rIns="91316" bIns="4565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Cada sonda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está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associada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com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uma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côr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fluorescente diferente, permitindo a detecção simultânea</a:t>
            </a:r>
          </a:p>
        </p:txBody>
      </p:sp>
      <p:sp>
        <p:nvSpPr>
          <p:cNvPr id="56" name="Text Box 53"/>
          <p:cNvSpPr txBox="1">
            <a:spLocks noChangeArrowheads="1"/>
          </p:cNvSpPr>
          <p:nvPr/>
        </p:nvSpPr>
        <p:spPr bwMode="auto">
          <a:xfrm>
            <a:off x="803415" y="2550532"/>
            <a:ext cx="9942016" cy="36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6" tIns="45659" rIns="91316" bIns="4565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O alvo de PCR é a região 81 bp do gene </a:t>
            </a:r>
            <a:r>
              <a:rPr lang="en-US" sz="1700" i="1" dirty="0">
                <a:latin typeface="Calibri" panose="020F0502020204030204" pitchFamily="34" charset="0"/>
                <a:cs typeface="Calibri" panose="020F0502020204030204" pitchFamily="34" charset="0"/>
              </a:rPr>
              <a:t>rpoB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: 5 sondas ligam-se ao tipo selvagem, mas não a alvo mutante</a:t>
            </a:r>
          </a:p>
        </p:txBody>
      </p:sp>
      <p:grpSp>
        <p:nvGrpSpPr>
          <p:cNvPr id="3" name="Grouper 2"/>
          <p:cNvGrpSpPr/>
          <p:nvPr/>
        </p:nvGrpSpPr>
        <p:grpSpPr>
          <a:xfrm>
            <a:off x="6196061" y="3195836"/>
            <a:ext cx="2892674" cy="2389056"/>
            <a:chOff x="6196061" y="3471076"/>
            <a:chExt cx="2892674" cy="2389056"/>
          </a:xfrm>
        </p:grpSpPr>
        <p:pic>
          <p:nvPicPr>
            <p:cNvPr id="57" name="Picture 5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96061" y="3471076"/>
              <a:ext cx="2892674" cy="2389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Rectangle 55"/>
            <p:cNvSpPr>
              <a:spLocks noChangeArrowheads="1"/>
            </p:cNvSpPr>
            <p:nvPr/>
          </p:nvSpPr>
          <p:spPr bwMode="auto">
            <a:xfrm>
              <a:off x="7787957" y="5282039"/>
              <a:ext cx="444302" cy="243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16" tIns="45659" rIns="91316" bIns="45659">
              <a:spAutoFit/>
            </a:bodyPr>
            <a:lstStyle/>
            <a:p>
              <a:r>
                <a:rPr lang="en-US" sz="1000"/>
                <a:t>SPC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22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843" y="-16737"/>
            <a:ext cx="10698978" cy="7609109"/>
            <a:chOff x="-15265" y="-15217"/>
            <a:chExt cx="9152846" cy="691737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-15265" y="-15217"/>
              <a:ext cx="9152846" cy="69173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179512" y="6525074"/>
              <a:ext cx="4945785" cy="3207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467278">
                <a:lnSpc>
                  <a:spcPct val="93000"/>
                </a:lnSpc>
                <a:buClr>
                  <a:srgbClr val="FFFFFF"/>
                </a:buClr>
                <a:buSzPct val="45000"/>
                <a:tabLst>
                  <a:tab pos="739858" algn="l"/>
                  <a:tab pos="1479717" algn="l"/>
                  <a:tab pos="2219576" algn="l"/>
                  <a:tab pos="2959431" algn="l"/>
                  <a:tab pos="3699289" algn="l"/>
                  <a:tab pos="4439147" algn="l"/>
                  <a:tab pos="5179007" algn="l"/>
                </a:tabLst>
              </a:pPr>
              <a:r>
                <a:rPr lang="en-US" sz="1300" dirty="0">
                  <a:cs typeface="Arial Unicode MS" pitchFamily="32" charset="0"/>
                </a:rPr>
                <a:t>Boehme CC et al. N Engl J Med 2010;363:1005-1015.</a:t>
              </a:r>
            </a:p>
          </p:txBody>
        </p:sp>
      </p:grp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485849" y="177195"/>
            <a:ext cx="9716943" cy="710313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467278">
              <a:lnSpc>
                <a:spcPct val="97000"/>
              </a:lnSpc>
              <a:buClr>
                <a:srgbClr val="FFFFFF"/>
              </a:buClr>
              <a:buSzPct val="45000"/>
              <a:tabLst>
                <a:tab pos="739858" algn="l"/>
                <a:tab pos="1479717" algn="l"/>
                <a:tab pos="2219576" algn="l"/>
                <a:tab pos="2959431" algn="l"/>
                <a:tab pos="3699289" algn="l"/>
                <a:tab pos="4439147" algn="l"/>
                <a:tab pos="5179007" algn="l"/>
                <a:tab pos="5918864" algn="l"/>
                <a:tab pos="6658724" algn="l"/>
                <a:tab pos="7398580" algn="l"/>
                <a:tab pos="8138438" algn="l"/>
                <a:tab pos="8878297" algn="l"/>
              </a:tabLs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Procedimento do teste Xpert MTB/RIF</a:t>
            </a:r>
          </a:p>
        </p:txBody>
      </p:sp>
    </p:spTree>
    <p:extLst>
      <p:ext uri="{BB962C8B-B14F-4D97-AF65-F5344CB8AC3E}">
        <p14:creationId xmlns:p14="http://schemas.microsoft.com/office/powerpoint/2010/main" val="1395349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-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1467</TotalTime>
  <Words>2523</Words>
  <Application>Microsoft Office PowerPoint</Application>
  <PresentationFormat>Custom</PresentationFormat>
  <Paragraphs>325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business-template</vt:lpstr>
      <vt:lpstr>PowerPoint Presentation</vt:lpstr>
      <vt:lpstr>  </vt:lpstr>
      <vt:lpstr>Objectivos de aprendizagem</vt:lpstr>
      <vt:lpstr>  </vt:lpstr>
      <vt:lpstr>  </vt:lpstr>
      <vt:lpstr>Detecção de resistência à rifampicina: Xpert MTB/RIF vs. TSA fenotípico</vt:lpstr>
      <vt:lpstr>PowerPoint Presentation</vt:lpstr>
      <vt:lpstr>Xpert MTB/RIF:  tecnologia de sondas moleculares</vt:lpstr>
      <vt:lpstr>PowerPoint Presentation</vt:lpstr>
      <vt:lpstr>Colocação do Xpert MTB/RIF  numa rede de laboratórios</vt:lpstr>
      <vt:lpstr>Recomendações Nacionais baseadas nas recomendações da OMS (atualização em outubro de 2013):  Xpert MTB/RIF para o diagnóstico de TB pulmonar e resistência à RIF em adultos e crianças</vt:lpstr>
      <vt:lpstr>Recomendações Nacionais baseadas nas recomendações da OMS (atualização em outubro de 2013):  Xpert MTB/RIF para o diagnóstico de TB pulmonar e resistência à RIF  em adultos e crianças</vt:lpstr>
      <vt:lpstr>Recomendações Nacionais baseadas nas recomendações da OMS (atualização em outubro de 2013):  Xpert MTB/RIF para o diagnóstico de TB pulmonar e resistência à RIF em adultos e crianças</vt:lpstr>
      <vt:lpstr>PowerPoint Presentation</vt:lpstr>
      <vt:lpstr>Recomendações actualizadas da OMS (Outubro de 2013): Xpert MTB/RIF para o diagnóstico de TB pulmonar e resistência à RIF em adultos e crianças</vt:lpstr>
      <vt:lpstr>Recomendações actualizadas da OMS (Outubro de 2013): Xpert MTB/RIF para o diagnóstico de TB extrapulmonar e resistência à rifampicina</vt:lpstr>
      <vt:lpstr>Recomendações actualizadas da OMS (Outubro de 2013): Xpert MTB/RIF para o diagnóstico de TB extrapulmonar e resistência à rifampicina</vt:lpstr>
      <vt:lpstr>Documentos de orientação da OMS</vt:lpstr>
      <vt:lpstr>  </vt:lpstr>
      <vt:lpstr>Algoritmo de diagnóstico nacional</vt:lpstr>
      <vt:lpstr>Interpretação dos resultados do Xpert MTB/RIF (1/2)</vt:lpstr>
      <vt:lpstr>Interpretação dos resultados do Xpert  MTB/RIF (2/2)</vt:lpstr>
      <vt:lpstr>Interpretação dos resultados do Xpert MTB/RIF (cont. - 2)</vt:lpstr>
      <vt:lpstr>  </vt:lpstr>
      <vt:lpstr>Garantir um espécime de expectoração adequado para o Xpert MTB/RIF</vt:lpstr>
      <vt:lpstr>Requisição para exame de expectoração (1/2)</vt:lpstr>
      <vt:lpstr>Requisição para exame de expectoração (2/2)</vt:lpstr>
      <vt:lpstr>Requisição única para tuberculose </vt:lpstr>
      <vt:lpstr>  </vt:lpstr>
      <vt:lpstr>Registo de resultados do Xpert MTB/RIF nos registos de TB</vt:lpstr>
      <vt:lpstr>  </vt:lpstr>
      <vt:lpstr>Teste para o controlo do tratamento</vt:lpstr>
      <vt:lpstr>  </vt:lpstr>
      <vt:lpstr>Sistema de referência</vt:lpstr>
      <vt:lpstr>Resumo</vt:lpstr>
      <vt:lpstr>Resumo (cont.)</vt:lpstr>
      <vt:lpstr>PowerPoint Presentation</vt:lpstr>
      <vt:lpstr>PowerPoint Presentation</vt:lpstr>
    </vt:vector>
  </TitlesOfParts>
  <Company>Party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Ric</dc:creator>
  <cp:lastModifiedBy>VAN GEMERT, Wayne</cp:lastModifiedBy>
  <cp:revision>164</cp:revision>
  <dcterms:created xsi:type="dcterms:W3CDTF">2006-07-23T20:13:44Z</dcterms:created>
  <dcterms:modified xsi:type="dcterms:W3CDTF">2014-11-03T14:32:24Z</dcterms:modified>
</cp:coreProperties>
</file>