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014" y="216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6" d="100"/>
        <a:sy n="146" d="100"/>
      </p:scale>
      <p:origin x="0" y="15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t>23/09/2014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23/09/2014</a:t>
            </a:fld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37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23 September, 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23 September, 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23 September, 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23 September, 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23 September, 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23 September, 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483" y="8684787"/>
            <a:ext cx="2972950" cy="4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47" tIns="45074" rIns="90147" bIns="45074"/>
          <a:lstStyle>
            <a:lvl1pPr>
              <a:defRPr sz="3800">
                <a:solidFill>
                  <a:schemeClr val="tx1"/>
                </a:solidFill>
                <a:latin typeface="Arial" charset="0"/>
              </a:defRPr>
            </a:lvl1pPr>
            <a:lvl2pPr marL="719283" indent="-276647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06588" indent="-221318">
              <a:defRPr sz="3800">
                <a:solidFill>
                  <a:schemeClr val="tx1"/>
                </a:solidFill>
                <a:latin typeface="Arial" charset="0"/>
              </a:defRPr>
            </a:lvl3pPr>
            <a:lvl4pPr marL="1549224" indent="-221318">
              <a:defRPr sz="3800">
                <a:solidFill>
                  <a:schemeClr val="tx1"/>
                </a:solidFill>
                <a:latin typeface="Arial" charset="0"/>
              </a:defRPr>
            </a:lvl4pPr>
            <a:lvl5pPr marL="1991859" indent="-221318">
              <a:defRPr sz="3800">
                <a:solidFill>
                  <a:schemeClr val="tx1"/>
                </a:solidFill>
                <a:latin typeface="Arial" charset="0"/>
              </a:defRPr>
            </a:lvl5pPr>
            <a:lvl6pPr marL="2434495" indent="-221318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877128" indent="-221318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319765" indent="-221318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762400" indent="-221318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BBE5E8-5AAF-4059-945F-91C31223C0E6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t>23/09/2014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t>23/09/2014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t>23/09/2014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t>23/09/2014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Global Laboratory </a:t>
            </a:r>
            <a:r>
              <a:rPr lang="en-US" sz="1900" dirty="0" smtClean="0">
                <a:solidFill>
                  <a:schemeClr val="accent4"/>
                </a:solidFill>
              </a:rPr>
              <a:t>Initiative</a:t>
            </a:r>
          </a:p>
          <a:p>
            <a:pPr algn="r"/>
            <a:r>
              <a:rPr lang="en-US" sz="1900" b="1" dirty="0" err="1" smtClean="0">
                <a:solidFill>
                  <a:schemeClr val="accent5"/>
                </a:solidFill>
              </a:rPr>
              <a:t>Xpert</a:t>
            </a:r>
            <a:r>
              <a:rPr lang="en-US" sz="1900" b="1" dirty="0" smtClean="0">
                <a:solidFill>
                  <a:schemeClr val="accent5"/>
                </a:solidFill>
              </a:rPr>
              <a:t> </a:t>
            </a:r>
            <a:r>
              <a:rPr lang="en-US" sz="1900" b="1" dirty="0">
                <a:solidFill>
                  <a:schemeClr val="accent5"/>
                </a:solidFill>
              </a:rPr>
              <a:t>MTB/RIF 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hl.org/aphlprograms/global/Documents/GH_2011July_VentilatedWorkstationGuidance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nddiagnostics.org/export/sites/default/resource-centre/reports_brochures/docs/malaria_rdt_transport_healthclinics_may09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b/laboratory/resour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iquality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465176" cy="152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Модуль 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</a:p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Руководство по биобезопасности</a:t>
            </a:r>
            <a:endParaRPr lang="en-US" altLang="zh-CN" sz="4600" dirty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63800" y="6679407"/>
            <a:ext cx="10138412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Глобальная лабораторная инициатива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ru-RU" dirty="0">
                <a:solidFill>
                  <a:schemeClr val="bg1"/>
                </a:solidFill>
              </a:rPr>
              <a:t>Комплект учебных материалов по </a:t>
            </a:r>
            <a:r>
              <a:rPr lang="en-US" dirty="0" err="1">
                <a:solidFill>
                  <a:schemeClr val="bg1"/>
                </a:solidFill>
              </a:rPr>
              <a:t>Xpert</a:t>
            </a:r>
            <a:r>
              <a:rPr lang="en-US" dirty="0">
                <a:solidFill>
                  <a:schemeClr val="bg1"/>
                </a:solidFill>
              </a:rPr>
              <a:t> MTB/RIF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Уровень предупреждения </a:t>
            </a:r>
            <a:r>
              <a:rPr lang="ru-RU" sz="4400" dirty="0"/>
              <a:t>рисков</a:t>
            </a:r>
            <a:r>
              <a:rPr lang="en-GB" sz="4400" dirty="0" smtClean="0"/>
              <a:t>: </a:t>
            </a:r>
            <a:r>
              <a:rPr lang="ru-RU" sz="4400" dirty="0" smtClean="0"/>
              <a:t>низкий уровень риска</a:t>
            </a:r>
            <a:endParaRPr lang="en-GB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318734"/>
              </p:ext>
            </p:extLst>
          </p:nvPr>
        </p:nvGraphicFramePr>
        <p:xfrm>
          <a:off x="591790" y="1611661"/>
          <a:ext cx="9505059" cy="4937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3"/>
                <a:gridCol w="3168353"/>
                <a:gridCol w="3168353"/>
              </a:tblGrid>
              <a:tr h="767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Уровень риска в</a:t>
                      </a:r>
                    </a:p>
                    <a:p>
                      <a:pPr algn="ctr"/>
                      <a:r>
                        <a:rPr lang="ru-RU" sz="2400" b="1" dirty="0" smtClean="0"/>
                        <a:t>ТБ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лаборатории</a:t>
                      </a:r>
                      <a:endParaRPr lang="en-US" sz="24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Виды</a:t>
                      </a:r>
                      <a:r>
                        <a:rPr lang="ru-RU" sz="2400" b="1" baseline="0" dirty="0" smtClean="0"/>
                        <a:t> деятельности лаборатории</a:t>
                      </a:r>
                      <a:endParaRPr lang="en-US" sz="24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Оценка риска</a:t>
                      </a:r>
                      <a:endParaRPr lang="en-US" sz="24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</a:tr>
              <a:tr h="319310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Низкий риск</a:t>
                      </a:r>
                      <a:endParaRPr lang="en-US" sz="2400" dirty="0"/>
                    </a:p>
                  </a:txBody>
                  <a:tcPr marL="91399" marR="91399" marT="45614" marB="456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Подготовка</a:t>
                      </a:r>
                      <a:r>
                        <a:rPr lang="ru-RU" sz="2400" baseline="0" dirty="0" smtClean="0"/>
                        <a:t> образцов к микроскопии мазка или исследованию методом </a:t>
                      </a:r>
                      <a:r>
                        <a:rPr lang="en-US" sz="2400" baseline="0" dirty="0" err="1" smtClean="0"/>
                        <a:t>Xpert</a:t>
                      </a:r>
                      <a:r>
                        <a:rPr lang="en-US" sz="2400" baseline="0" dirty="0" smtClean="0"/>
                        <a:t> MTB/RIF</a:t>
                      </a:r>
                      <a:endParaRPr lang="en-US" sz="2400" dirty="0"/>
                    </a:p>
                  </a:txBody>
                  <a:tcPr marL="91399" marR="91399" marT="45614" marB="456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Низкий</a:t>
                      </a:r>
                      <a:r>
                        <a:rPr lang="ru-RU" sz="2400" baseline="0" dirty="0" smtClean="0"/>
                        <a:t> риска образования инфицированного аэрозоля из образцов мокроты при таких процедурах</a:t>
                      </a:r>
                      <a:r>
                        <a:rPr lang="en-US" sz="2400" baseline="0" dirty="0" smtClean="0"/>
                        <a:t>; </a:t>
                      </a:r>
                      <a:r>
                        <a:rPr lang="ru-RU" sz="2400" baseline="0" dirty="0" smtClean="0"/>
                        <a:t>низкая концентрация </a:t>
                      </a:r>
                    </a:p>
                    <a:p>
                      <a:pPr algn="l"/>
                      <a:r>
                        <a:rPr lang="ru-RU" sz="2400" baseline="0" dirty="0" smtClean="0"/>
                        <a:t>инфекционных частиц</a:t>
                      </a:r>
                      <a:endParaRPr lang="en-US" sz="2400" dirty="0"/>
                    </a:p>
                  </a:txBody>
                  <a:tcPr marL="91399" marR="91399" marT="45614" marB="456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939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Autofit/>
          </a:bodyPr>
          <a:lstStyle/>
          <a:p>
            <a:r>
              <a:rPr lang="ru-RU" sz="4000" dirty="0" smtClean="0"/>
              <a:t>Уровень </a:t>
            </a:r>
            <a:r>
              <a:rPr lang="ru-RU" sz="4000" dirty="0"/>
              <a:t>предупреждения рисков</a:t>
            </a:r>
            <a:r>
              <a:rPr lang="en-GB" sz="4000" dirty="0"/>
              <a:t>: </a:t>
            </a:r>
            <a:r>
              <a:rPr lang="ru-RU" sz="4000" dirty="0" smtClean="0"/>
              <a:t>средний уровень </a:t>
            </a:r>
            <a:r>
              <a:rPr lang="ru-RU" sz="4000" dirty="0"/>
              <a:t>риска</a:t>
            </a:r>
            <a:endParaRPr lang="en-GB" sz="4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558781"/>
              </p:ext>
            </p:extLst>
          </p:nvPr>
        </p:nvGraphicFramePr>
        <p:xfrm>
          <a:off x="519783" y="1598685"/>
          <a:ext cx="9649071" cy="5485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4"/>
                <a:gridCol w="3336370"/>
                <a:gridCol w="3216357"/>
              </a:tblGrid>
              <a:tr h="88829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Уровень риска в</a:t>
                      </a:r>
                    </a:p>
                    <a:p>
                      <a:pPr algn="ctr"/>
                      <a:r>
                        <a:rPr lang="ru-RU" sz="2800" b="1" dirty="0" smtClean="0"/>
                        <a:t>ТБ</a:t>
                      </a:r>
                      <a:r>
                        <a:rPr lang="ru-RU" sz="2800" b="1" baseline="0" dirty="0" smtClean="0"/>
                        <a:t> </a:t>
                      </a:r>
                      <a:r>
                        <a:rPr lang="ru-RU" sz="2800" b="1" dirty="0" smtClean="0"/>
                        <a:t>лаборатории</a:t>
                      </a:r>
                      <a:endParaRPr lang="en-US" sz="28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Виды лабораторной деятельности</a:t>
                      </a:r>
                      <a:endParaRPr lang="en-US" sz="28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Оценка риска</a:t>
                      </a:r>
                      <a:endParaRPr lang="en-US" sz="28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</a:tr>
              <a:tr h="3517171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Умеренный риск</a:t>
                      </a:r>
                      <a:endParaRPr lang="en-US" sz="2200" dirty="0"/>
                    </a:p>
                  </a:txBody>
                  <a:tcPr marL="91399" marR="91399" marT="45614" marB="45614"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Обработка и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dirty="0" smtClean="0"/>
                        <a:t>концентрация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dirty="0" smtClean="0"/>
                        <a:t>образцов для посева на среду для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dirty="0" smtClean="0"/>
                        <a:t>выращивания первичных культур; разделение образцов; </a:t>
                      </a:r>
                    </a:p>
                    <a:p>
                      <a:r>
                        <a:rPr lang="ru-RU" sz="2200" dirty="0" smtClean="0"/>
                        <a:t>прямой ТЛЧ (например, линейный зонд-анализ обработанной мокроты)</a:t>
                      </a:r>
                      <a:endParaRPr lang="en-US" sz="2200" dirty="0"/>
                    </a:p>
                  </a:txBody>
                  <a:tcPr marL="91399" marR="91399" marT="45614" marB="45614"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Умеренный риск образования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dirty="0" smtClean="0"/>
                        <a:t>инфекционных аэрозолей из </a:t>
                      </a:r>
                    </a:p>
                    <a:p>
                      <a:r>
                        <a:rPr lang="ru-RU" sz="2200" dirty="0" smtClean="0"/>
                        <a:t>образцов; низкая-средняя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dirty="0" smtClean="0"/>
                        <a:t>концентрация </a:t>
                      </a:r>
                    </a:p>
                    <a:p>
                      <a:r>
                        <a:rPr lang="ru-RU" sz="2200" dirty="0" smtClean="0"/>
                        <a:t>инфекционных частиц</a:t>
                      </a:r>
                      <a:endParaRPr lang="en-US" sz="2200" dirty="0"/>
                    </a:p>
                  </a:txBody>
                  <a:tcPr marL="91399" marR="91399" marT="45614" marB="456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798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27484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Уровень предупреждения рисков</a:t>
            </a:r>
            <a:r>
              <a:rPr lang="en-GB" sz="4400" dirty="0"/>
              <a:t>: </a:t>
            </a:r>
            <a:r>
              <a:rPr lang="ru-RU" sz="4400" dirty="0" smtClean="0"/>
              <a:t>высокий уровень </a:t>
            </a:r>
            <a:r>
              <a:rPr lang="ru-RU" sz="4400" dirty="0"/>
              <a:t>риска</a:t>
            </a:r>
            <a:endParaRPr lang="en-GB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756125"/>
              </p:ext>
            </p:extLst>
          </p:nvPr>
        </p:nvGraphicFramePr>
        <p:xfrm>
          <a:off x="591790" y="1683668"/>
          <a:ext cx="9521226" cy="4754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3742"/>
                <a:gridCol w="3173742"/>
                <a:gridCol w="3173742"/>
              </a:tblGrid>
              <a:tr h="77079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Уровень риска в</a:t>
                      </a:r>
                    </a:p>
                    <a:p>
                      <a:pPr algn="ctr"/>
                      <a:r>
                        <a:rPr lang="ru-RU" sz="2800" b="1" dirty="0" smtClean="0"/>
                        <a:t>ТБ</a:t>
                      </a:r>
                      <a:r>
                        <a:rPr lang="ru-RU" sz="2800" b="1" baseline="0" dirty="0" smtClean="0"/>
                        <a:t> </a:t>
                      </a:r>
                      <a:r>
                        <a:rPr lang="ru-RU" sz="2800" b="1" dirty="0" smtClean="0"/>
                        <a:t>лаборатории</a:t>
                      </a:r>
                      <a:endParaRPr lang="en-US" sz="28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Виды лабораторной деятельности</a:t>
                      </a:r>
                      <a:endParaRPr lang="en-US" sz="28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Оценка риска</a:t>
                      </a:r>
                      <a:endParaRPr lang="en-US" sz="28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</a:tr>
              <a:tr h="28534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Высокий риск </a:t>
                      </a:r>
                    </a:p>
                    <a:p>
                      <a:r>
                        <a:rPr lang="ru-RU" sz="2400" dirty="0" smtClean="0"/>
                        <a:t>(изолированная ТБ </a:t>
                      </a:r>
                    </a:p>
                    <a:p>
                      <a:r>
                        <a:rPr lang="ru-RU" sz="2400" dirty="0" smtClean="0"/>
                        <a:t>лаборатория)</a:t>
                      </a:r>
                      <a:endParaRPr lang="en-US" sz="2400" dirty="0"/>
                    </a:p>
                  </a:txBody>
                  <a:tcPr marL="91399" marR="91399" marT="45614" marB="45614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Манипуляции с культурами для </a:t>
                      </a:r>
                    </a:p>
                    <a:p>
                      <a:r>
                        <a:rPr lang="ru-RU" sz="2400" dirty="0" smtClean="0"/>
                        <a:t>идентификации; ТЛЧ или линейный </a:t>
                      </a:r>
                    </a:p>
                    <a:p>
                      <a:r>
                        <a:rPr lang="ru-RU" sz="2400" dirty="0" smtClean="0"/>
                        <a:t>зонд-анализ </a:t>
                      </a:r>
                      <a:r>
                        <a:rPr lang="ru-RU" sz="2400" dirty="0" err="1" smtClean="0"/>
                        <a:t>изолятов</a:t>
                      </a:r>
                      <a:r>
                        <a:rPr lang="ru-RU" sz="2400" dirty="0" smtClean="0"/>
                        <a:t> культур</a:t>
                      </a:r>
                      <a:endParaRPr lang="en-US" sz="2400" dirty="0"/>
                    </a:p>
                  </a:txBody>
                  <a:tcPr marL="91399" marR="91399" marT="45614" marB="45614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Высокий риск образования</a:t>
                      </a:r>
                    </a:p>
                    <a:p>
                      <a:r>
                        <a:rPr lang="ru-RU" sz="2400" dirty="0" smtClean="0"/>
                        <a:t>инфекционных аэрозолей из </a:t>
                      </a:r>
                    </a:p>
                    <a:p>
                      <a:r>
                        <a:rPr lang="ru-RU" sz="2400" dirty="0" smtClean="0"/>
                        <a:t>образцов; высокая концентрация </a:t>
                      </a:r>
                    </a:p>
                    <a:p>
                      <a:r>
                        <a:rPr lang="ru-RU" sz="2400" dirty="0" smtClean="0"/>
                        <a:t>инфекционных частиц </a:t>
                      </a:r>
                    </a:p>
                    <a:p>
                      <a:endParaRPr lang="en-US" sz="2400" dirty="0"/>
                    </a:p>
                  </a:txBody>
                  <a:tcPr marL="91399" marR="91399" marT="45614" marB="456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830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sz="2200" b="1" dirty="0" smtClean="0"/>
              <a:t>Анализ </a:t>
            </a:r>
            <a:r>
              <a:rPr lang="en-GB" sz="2200" b="1" dirty="0" err="1" smtClean="0"/>
              <a:t>Xpert</a:t>
            </a:r>
            <a:r>
              <a:rPr lang="en-GB" sz="2200" b="1" dirty="0" smtClean="0"/>
              <a:t> </a:t>
            </a:r>
            <a:r>
              <a:rPr lang="en-GB" sz="2200" b="1" dirty="0"/>
              <a:t>MTB/RIF </a:t>
            </a:r>
            <a:r>
              <a:rPr lang="en-GB" sz="2200" b="1" dirty="0" smtClean="0"/>
              <a:t>–</a:t>
            </a:r>
            <a:r>
              <a:rPr lang="ru-RU" sz="2200" b="1" dirty="0" smtClean="0"/>
              <a:t> это процедура с низким уровнем риска и требует того же уровня мер предосторожности, как и те, что выполняются в случае прямой микроскопии мазка мокроты на наличие КУБ</a:t>
            </a:r>
            <a:r>
              <a:rPr lang="en-GB" sz="2200" b="1" dirty="0" smtClean="0"/>
              <a:t>.</a:t>
            </a:r>
          </a:p>
          <a:p>
            <a:pPr indent="0">
              <a:buNone/>
            </a:pPr>
            <a:endParaRPr lang="en-GB" sz="2200" b="1" dirty="0"/>
          </a:p>
          <a:p>
            <a:r>
              <a:rPr lang="ru-RU" sz="2200" dirty="0" smtClean="0"/>
              <a:t>Работать в хорошо проветриваемом помещении</a:t>
            </a:r>
            <a:r>
              <a:rPr lang="en-GB" sz="2200" dirty="0" smtClean="0"/>
              <a:t>.</a:t>
            </a:r>
            <a:endParaRPr lang="ru-RU" sz="2200" dirty="0"/>
          </a:p>
          <a:p>
            <a:r>
              <a:rPr lang="ru-RU" sz="2200" dirty="0" smtClean="0"/>
              <a:t>Всегда носить перчатки и лабораторный халат при работе с пациентами</a:t>
            </a:r>
            <a:r>
              <a:rPr lang="en-GB" sz="2200" dirty="0" smtClean="0"/>
              <a:t>.</a:t>
            </a:r>
            <a:endParaRPr lang="en-GB" sz="2200" dirty="0"/>
          </a:p>
          <a:p>
            <a:r>
              <a:rPr lang="ru-RU" sz="2200" dirty="0" smtClean="0"/>
              <a:t>При высоком бремени МЛУ-ТБ, оценка риска </a:t>
            </a:r>
            <a:r>
              <a:rPr lang="ru-RU" sz="2200" dirty="0"/>
              <a:t>м</a:t>
            </a:r>
            <a:r>
              <a:rPr lang="ru-RU" sz="2200" dirty="0" smtClean="0"/>
              <a:t>ожет выявить необходимость в дополнительных мерах обеспечения биобезопасности в лабораториях, где выполняются анализы </a:t>
            </a:r>
            <a:r>
              <a:rPr lang="en-GB" sz="2200" dirty="0" err="1" smtClean="0"/>
              <a:t>Xpert</a:t>
            </a:r>
            <a:r>
              <a:rPr lang="en-GB" sz="2200" dirty="0" smtClean="0"/>
              <a:t> </a:t>
            </a:r>
            <a:r>
              <a:rPr lang="en-GB" sz="2200" dirty="0"/>
              <a:t>MTB/</a:t>
            </a:r>
            <a:r>
              <a:rPr lang="en-GB" sz="2200" dirty="0" smtClean="0"/>
              <a:t>RIF; </a:t>
            </a:r>
            <a:r>
              <a:rPr lang="ru-RU" sz="2200" dirty="0" smtClean="0"/>
              <a:t>в число таких мер предосторожности может входить ношение респираторов </a:t>
            </a:r>
            <a:r>
              <a:rPr lang="en-GB" sz="2200" dirty="0" smtClean="0"/>
              <a:t>N95 </a:t>
            </a:r>
            <a:r>
              <a:rPr lang="ru-RU" sz="2200" dirty="0" smtClean="0"/>
              <a:t>или наличие боксов биобезопасности (БББ) </a:t>
            </a:r>
            <a:r>
              <a:rPr lang="en-US" sz="2200" dirty="0" smtClean="0"/>
              <a:t>[</a:t>
            </a:r>
            <a:r>
              <a:rPr lang="ru-RU" sz="2200" dirty="0" smtClean="0"/>
              <a:t>ламинарных шкафов</a:t>
            </a:r>
            <a:r>
              <a:rPr lang="en-US" sz="2200" dirty="0" smtClean="0"/>
              <a:t>]</a:t>
            </a:r>
            <a:r>
              <a:rPr lang="en-GB" sz="2200" dirty="0" smtClean="0"/>
              <a:t>.</a:t>
            </a:r>
            <a:endParaRPr lang="en-GB" sz="2200" dirty="0"/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534432" y="165287"/>
            <a:ext cx="9619774" cy="10143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noProof="0" dirty="0" smtClean="0"/>
              <a:t>Требования к биобезопасности для </a:t>
            </a:r>
            <a:r>
              <a:rPr lang="en-GB" sz="3600" noProof="0" dirty="0" err="1" smtClean="0"/>
              <a:t>Xpert</a:t>
            </a:r>
            <a:r>
              <a:rPr lang="en-GB" sz="3600" noProof="0" dirty="0" smtClean="0"/>
              <a:t> MTB/RIF: </a:t>
            </a:r>
            <a:r>
              <a:rPr lang="ru-RU" sz="3600" noProof="0" dirty="0" smtClean="0"/>
              <a:t>Обзор</a:t>
            </a:r>
            <a:endParaRPr lang="en-GB" sz="36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7786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ru-RU" sz="2400" dirty="0" smtClean="0"/>
              <a:t>Добавить реактив для пробы к образцу в соотношении </a:t>
            </a:r>
            <a:r>
              <a:rPr lang="en-GB" sz="2400" dirty="0" smtClean="0"/>
              <a:t>2</a:t>
            </a:r>
            <a:r>
              <a:rPr lang="en-GB" sz="2400" dirty="0"/>
              <a:t>:1. </a:t>
            </a:r>
            <a:r>
              <a:rPr lang="ru-RU" sz="2400" dirty="0" smtClean="0"/>
              <a:t>Этот этап дезактивирует бациллы </a:t>
            </a:r>
            <a:r>
              <a:rPr lang="en-GB" sz="2400" i="1" dirty="0" smtClean="0"/>
              <a:t>M</a:t>
            </a:r>
            <a:r>
              <a:rPr lang="en-GB" sz="2400" i="1" dirty="0"/>
              <a:t>. tuberculosis</a:t>
            </a:r>
            <a:r>
              <a:rPr lang="en-GB" sz="2400" dirty="0"/>
              <a:t> </a:t>
            </a:r>
            <a:r>
              <a:rPr lang="ru-RU" sz="2400" dirty="0" smtClean="0"/>
              <a:t>в образце, значительная снижая биологический риск для лаборанта</a:t>
            </a:r>
            <a:r>
              <a:rPr lang="en-GB" sz="2400" dirty="0" smtClean="0"/>
              <a:t>.</a:t>
            </a:r>
            <a:endParaRPr lang="en-GB" sz="2400" dirty="0"/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ru-RU" sz="2400" dirty="0" smtClean="0"/>
              <a:t>Реактив для пробы поставляется во 8 мл флаконах</a:t>
            </a:r>
            <a:r>
              <a:rPr lang="en-GB" sz="2400" dirty="0" smtClean="0"/>
              <a:t>. </a:t>
            </a:r>
            <a:r>
              <a:rPr lang="ru-RU" sz="2400" dirty="0" smtClean="0"/>
              <a:t>Для обработки образцов мокроты объемом более </a:t>
            </a:r>
            <a:r>
              <a:rPr lang="en-GB" sz="2400" dirty="0" smtClean="0"/>
              <a:t>4 </a:t>
            </a:r>
            <a:r>
              <a:rPr lang="ru-RU" sz="2400" dirty="0" smtClean="0"/>
              <a:t>мл требуется больше одного флакона реактива, разделение образца на меньшие объемы или концентрация образца</a:t>
            </a:r>
            <a:r>
              <a:rPr lang="en-GB" sz="2400" dirty="0" smtClean="0"/>
              <a:t>.</a:t>
            </a:r>
            <a:endParaRPr lang="en-GB" sz="2400" dirty="0"/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ru-RU" sz="2400" dirty="0" smtClean="0"/>
              <a:t>Ввиду риска образования аэрозоля</a:t>
            </a:r>
            <a:r>
              <a:rPr lang="en-GB" sz="2400" dirty="0" smtClean="0"/>
              <a:t>, </a:t>
            </a:r>
            <a:r>
              <a:rPr lang="ru-RU" sz="2400" dirty="0" smtClean="0"/>
              <a:t>разделение образца и обработка концентрированных образцов должны выполняться в сертифицированном БББ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3759" y="302102"/>
            <a:ext cx="10297144" cy="1014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500" dirty="0" smtClean="0"/>
              <a:t>Подготовка образцов для анализа </a:t>
            </a:r>
            <a:r>
              <a:rPr lang="en-GB" sz="3500" dirty="0" err="1" smtClean="0"/>
              <a:t>Xpert</a:t>
            </a:r>
            <a:r>
              <a:rPr lang="en-GB" sz="3500" dirty="0" smtClean="0"/>
              <a:t> </a:t>
            </a:r>
            <a:r>
              <a:rPr lang="en-GB" sz="3500" dirty="0"/>
              <a:t>MTB/</a:t>
            </a:r>
            <a:r>
              <a:rPr lang="en-GB" sz="3500" dirty="0" smtClean="0"/>
              <a:t>RIF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35536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4431" y="1629252"/>
            <a:ext cx="9850448" cy="4734936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ru-RU" dirty="0" smtClean="0"/>
              <a:t>Подготовка и окраска мазка</a:t>
            </a:r>
            <a:r>
              <a:rPr lang="en-GB" dirty="0" smtClean="0"/>
              <a:t>: [</a:t>
            </a:r>
            <a:r>
              <a:rPr lang="ru-RU" dirty="0" smtClean="0">
                <a:solidFill>
                  <a:srgbClr val="FF0000"/>
                </a:solidFill>
              </a:rPr>
              <a:t>Работа в грязной зоне</a:t>
            </a:r>
            <a:r>
              <a:rPr lang="en-GB" dirty="0" smtClean="0"/>
              <a:t>]</a:t>
            </a:r>
            <a:endParaRPr lang="en-GB" dirty="0"/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ru-RU" noProof="0" dirty="0" smtClean="0"/>
              <a:t>Обработка проб для анализа </a:t>
            </a:r>
            <a:r>
              <a:rPr lang="en-GB" noProof="0" dirty="0" err="1" smtClean="0"/>
              <a:t>Xpert</a:t>
            </a:r>
            <a:r>
              <a:rPr lang="en-GB" noProof="0" dirty="0" smtClean="0"/>
              <a:t> MTB/RIF</a:t>
            </a:r>
            <a:r>
              <a:rPr lang="ru-RU" noProof="0" dirty="0" smtClean="0"/>
              <a:t> и инокуляция картриджей</a:t>
            </a:r>
            <a:r>
              <a:rPr lang="en-GB" noProof="0" dirty="0" smtClean="0"/>
              <a:t>:</a:t>
            </a:r>
            <a:br>
              <a:rPr lang="en-GB" noProof="0" dirty="0" smtClean="0"/>
            </a:br>
            <a:r>
              <a:rPr lang="en-GB" noProof="0" dirty="0" smtClean="0"/>
              <a:t>[</a:t>
            </a:r>
            <a:r>
              <a:rPr lang="ru-RU" noProof="0" dirty="0" smtClean="0">
                <a:solidFill>
                  <a:srgbClr val="FF0000"/>
                </a:solidFill>
              </a:rPr>
              <a:t>Работа в грязной зоне</a:t>
            </a:r>
            <a:r>
              <a:rPr lang="en-GB" noProof="0" dirty="0" smtClean="0"/>
              <a:t>]</a:t>
            </a:r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ru-RU" noProof="0" dirty="0" smtClean="0"/>
              <a:t>Микроскопическое исследование окрашенных мазков</a:t>
            </a:r>
            <a:r>
              <a:rPr lang="en-GB" noProof="0" dirty="0" smtClean="0"/>
              <a:t>: [</a:t>
            </a:r>
            <a:r>
              <a:rPr lang="ru-RU" dirty="0" smtClean="0">
                <a:solidFill>
                  <a:srgbClr val="00B050"/>
                </a:solidFill>
              </a:rPr>
              <a:t>Работа в чистой зоне</a:t>
            </a:r>
            <a:r>
              <a:rPr lang="en-GB" noProof="0" dirty="0" smtClean="0"/>
              <a:t>]</a:t>
            </a:r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ru-RU" noProof="0" dirty="0" smtClean="0"/>
              <a:t>Загрузка картриджей в прибор </a:t>
            </a:r>
            <a:r>
              <a:rPr lang="en-GB" noProof="0" dirty="0" err="1" smtClean="0"/>
              <a:t>GeneXpert</a:t>
            </a:r>
            <a:r>
              <a:rPr lang="ru-RU" dirty="0" smtClean="0"/>
              <a:t>: 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[</a:t>
            </a:r>
            <a:r>
              <a:rPr lang="ru-RU" noProof="0" dirty="0" smtClean="0">
                <a:solidFill>
                  <a:srgbClr val="00B050"/>
                </a:solidFill>
              </a:rPr>
              <a:t>Работа в чистой зоне</a:t>
            </a:r>
            <a:r>
              <a:rPr lang="en-GB" noProof="0" dirty="0" smtClean="0"/>
              <a:t>]</a:t>
            </a:r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ru-RU" noProof="0" dirty="0" smtClean="0"/>
              <a:t>Регистрация и хранение</a:t>
            </a:r>
            <a:r>
              <a:rPr lang="en-GB" noProof="0" dirty="0" smtClean="0"/>
              <a:t>: [</a:t>
            </a:r>
            <a:r>
              <a:rPr lang="ru-RU" noProof="0" dirty="0" smtClean="0">
                <a:solidFill>
                  <a:srgbClr val="00B050"/>
                </a:solidFill>
              </a:rPr>
              <a:t>Работа в чистой зоне</a:t>
            </a:r>
            <a:r>
              <a:rPr lang="en-GB" noProof="0" dirty="0" smtClean="0"/>
              <a:t>]</a:t>
            </a:r>
            <a:endParaRPr lang="en-GB" noProof="0" dirty="0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Классификация видов деятельности лабораторий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677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noProof="0" dirty="0" smtClean="0"/>
              <a:t>Использование рабочей поверхности</a:t>
            </a:r>
            <a:r>
              <a:rPr lang="en-GB" b="1" noProof="0" dirty="0" smtClean="0"/>
              <a:t>:</a:t>
            </a:r>
            <a:r>
              <a:rPr lang="en-GB" noProof="0" dirty="0" smtClean="0"/>
              <a:t> </a:t>
            </a:r>
            <a:r>
              <a:rPr lang="ru-RU" dirty="0" smtClean="0"/>
              <a:t>Рабочая поверхность используется для обработки образцов для прямой микроскопии мазка или анализа </a:t>
            </a:r>
            <a:r>
              <a:rPr lang="en-GB" noProof="0" dirty="0" err="1" smtClean="0"/>
              <a:t>Xpert</a:t>
            </a:r>
            <a:r>
              <a:rPr lang="en-GB" noProof="0" dirty="0" smtClean="0"/>
              <a:t> MTB/RIF</a:t>
            </a:r>
            <a:r>
              <a:rPr lang="ru-RU" noProof="0" dirty="0" smtClean="0"/>
              <a:t>, поэтому она должна быть отделена от мест, где принимаются образцы или </a:t>
            </a:r>
            <a:r>
              <a:rPr lang="ru-RU" dirty="0" smtClean="0"/>
              <a:t>оформляются документы, используются телефоны</a:t>
            </a:r>
            <a:r>
              <a:rPr lang="en-GB" noProof="0" dirty="0" smtClean="0"/>
              <a:t>.</a:t>
            </a:r>
          </a:p>
          <a:p>
            <a:pPr lvl="0"/>
            <a:endParaRPr lang="en-GB" noProof="0" dirty="0" smtClean="0"/>
          </a:p>
          <a:p>
            <a:pPr lvl="0"/>
            <a:r>
              <a:rPr lang="ru-RU" b="1" noProof="0" dirty="0" smtClean="0"/>
              <a:t>Вентиляция</a:t>
            </a:r>
            <a:r>
              <a:rPr lang="en-GB" b="1" noProof="0" dirty="0" smtClean="0"/>
              <a:t>:</a:t>
            </a:r>
            <a:r>
              <a:rPr lang="en-GB" noProof="0" dirty="0" smtClean="0"/>
              <a:t> </a:t>
            </a:r>
            <a:r>
              <a:rPr lang="ru-RU" dirty="0" smtClean="0"/>
              <a:t>При правильном выполнении микробиологических методов, </a:t>
            </a:r>
            <a:r>
              <a:rPr lang="ru-RU" noProof="0" dirty="0" smtClean="0"/>
              <a:t>прямой анализ мазка и непосредственную обработку образцов для анализа </a:t>
            </a:r>
            <a:r>
              <a:rPr lang="en-GB" noProof="0" dirty="0" err="1" smtClean="0"/>
              <a:t>Xpert</a:t>
            </a:r>
            <a:r>
              <a:rPr lang="en-GB" noProof="0" dirty="0" smtClean="0"/>
              <a:t> MTB/RIF </a:t>
            </a:r>
            <a:r>
              <a:rPr lang="ru-RU" noProof="0" dirty="0" smtClean="0"/>
              <a:t>можно выполнять на открытой рабочей поверхности </a:t>
            </a:r>
            <a:r>
              <a:rPr lang="ru-RU" dirty="0" smtClean="0"/>
              <a:t>с адекватной вентиляцией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27484"/>
            <a:ext cx="9619774" cy="1014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400" dirty="0" smtClean="0"/>
              <a:t>Практика безопасности</a:t>
            </a:r>
            <a:r>
              <a:rPr lang="en-GB" sz="4400" dirty="0" smtClean="0"/>
              <a:t>: </a:t>
            </a:r>
            <a:r>
              <a:rPr lang="ru-RU" sz="4400" dirty="0" smtClean="0"/>
              <a:t>Воздушный поток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67230" y="1166797"/>
            <a:ext cx="6835367" cy="37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Адаптировать в соответствии с руководствами в НТП Вашей страны 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2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862107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10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9619774" cy="5238991"/>
          </a:xfrm>
        </p:spPr>
        <p:txBody>
          <a:bodyPr/>
          <a:lstStyle/>
          <a:p>
            <a:pPr>
              <a:spcBef>
                <a:spcPts val="599"/>
              </a:spcBef>
            </a:pPr>
            <a:r>
              <a:rPr lang="ru-RU" sz="1600" dirty="0" smtClean="0"/>
              <a:t>Для </a:t>
            </a:r>
            <a:r>
              <a:rPr lang="ru-RU" sz="1600" dirty="0"/>
              <a:t>процедур с низким уровнем риска должно </a:t>
            </a:r>
            <a:r>
              <a:rPr lang="ru-RU" sz="1600" dirty="0" smtClean="0"/>
              <a:t>быть </a:t>
            </a:r>
            <a:r>
              <a:rPr lang="ru-RU" sz="1600" dirty="0"/>
              <a:t>достаточно естественной вентиляции при </a:t>
            </a:r>
            <a:r>
              <a:rPr lang="ru-RU" sz="1600" dirty="0" smtClean="0"/>
              <a:t>условии</a:t>
            </a:r>
            <a:r>
              <a:rPr lang="ru-RU" sz="1600" dirty="0"/>
              <a:t>, что потоки воздуха перемещаются </a:t>
            </a:r>
            <a:r>
              <a:rPr lang="ru-RU" sz="1600" dirty="0" smtClean="0"/>
              <a:t>в </a:t>
            </a:r>
            <a:r>
              <a:rPr lang="ru-RU" sz="1600" dirty="0"/>
              <a:t>направлении от </a:t>
            </a:r>
            <a:r>
              <a:rPr lang="ru-RU" sz="1600" dirty="0" smtClean="0"/>
              <a:t>лаборанта </a:t>
            </a:r>
            <a:r>
              <a:rPr lang="ru-RU" sz="1600" dirty="0"/>
              <a:t>и через </a:t>
            </a:r>
            <a:r>
              <a:rPr lang="ru-RU" sz="1600" dirty="0" smtClean="0"/>
              <a:t>всю </a:t>
            </a:r>
            <a:r>
              <a:rPr lang="ru-RU" sz="1600" dirty="0"/>
              <a:t>рабочую зону </a:t>
            </a:r>
            <a:r>
              <a:rPr lang="ru-RU" sz="1600" dirty="0" smtClean="0"/>
              <a:t>и </a:t>
            </a:r>
            <a:r>
              <a:rPr lang="ru-RU" sz="1600" dirty="0"/>
              <a:t>из </a:t>
            </a:r>
            <a:r>
              <a:rPr lang="ru-RU" sz="1600" dirty="0" smtClean="0"/>
              <a:t>лаборатории.</a:t>
            </a:r>
            <a:endParaRPr lang="en-GB" sz="1600" dirty="0"/>
          </a:p>
          <a:p>
            <a:pPr>
              <a:spcBef>
                <a:spcPts val="599"/>
              </a:spcBef>
            </a:pPr>
            <a:r>
              <a:rPr lang="ru-RU" sz="1600" dirty="0" smtClean="0"/>
              <a:t>Если </a:t>
            </a:r>
            <a:r>
              <a:rPr lang="ru-RU" sz="1600" dirty="0"/>
              <a:t>климат не позволяет держать </a:t>
            </a:r>
            <a:r>
              <a:rPr lang="ru-RU" sz="1600" dirty="0" smtClean="0"/>
              <a:t>окна </a:t>
            </a:r>
            <a:r>
              <a:rPr lang="ru-RU" sz="1600" dirty="0"/>
              <a:t>открытыми, то следует рассмотреть </a:t>
            </a:r>
            <a:r>
              <a:rPr lang="ru-RU" sz="1600" dirty="0" smtClean="0"/>
              <a:t>возможность </a:t>
            </a:r>
            <a:r>
              <a:rPr lang="ru-RU" sz="1600" dirty="0"/>
              <a:t>проветривания помещения с </a:t>
            </a:r>
            <a:r>
              <a:rPr lang="ru-RU" sz="1600" dirty="0" smtClean="0"/>
              <a:t> помощью </a:t>
            </a:r>
            <a:r>
              <a:rPr lang="ru-RU" sz="1600" dirty="0"/>
              <a:t>механических вентиляционных </a:t>
            </a:r>
            <a:r>
              <a:rPr lang="ru-RU" sz="1600" dirty="0" smtClean="0"/>
              <a:t>систем</a:t>
            </a:r>
            <a:r>
              <a:rPr lang="ru-RU" sz="1600" dirty="0"/>
              <a:t>, </a:t>
            </a:r>
            <a:r>
              <a:rPr lang="ru-RU" sz="1600" dirty="0" smtClean="0"/>
              <a:t>например, вытяжного вентилятора.</a:t>
            </a:r>
            <a:endParaRPr lang="en-GB" sz="1600" dirty="0" smtClean="0"/>
          </a:p>
          <a:p>
            <a:pPr>
              <a:spcBef>
                <a:spcPts val="599"/>
              </a:spcBef>
            </a:pPr>
            <a:endParaRPr lang="en-GB" sz="1800" dirty="0"/>
          </a:p>
          <a:p>
            <a:endParaRPr lang="en-GB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endParaRPr lang="en-GB" sz="1800" dirty="0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21271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Практика безопасности</a:t>
            </a:r>
            <a:r>
              <a:rPr lang="en-GB" sz="4000" dirty="0"/>
              <a:t>: </a:t>
            </a:r>
            <a:r>
              <a:rPr lang="ru-RU" sz="4000" dirty="0" smtClean="0"/>
              <a:t>Адекватная вентиляция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t="8320" r="13620" b="20558"/>
          <a:stretch/>
        </p:blipFill>
        <p:spPr bwMode="auto">
          <a:xfrm>
            <a:off x="6375084" y="3555876"/>
            <a:ext cx="3293372" cy="209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5222" y="1166797"/>
            <a:ext cx="6835367" cy="37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Адаптировать в соответствии с руководствами в НТП Вашей страны 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2" descr="MCj023901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862107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9783" y="3203216"/>
            <a:ext cx="5544616" cy="346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99"/>
              </a:spcBef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•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Возможным решением для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сдерживания генерации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аэрозолей при прямой микроскопии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мазка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мокроты или анализа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Xpert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 MTB/RIF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в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условиях, при которых не представляется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практически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возможным использовать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естественную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или механическую вентиляцию,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являются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рабочие места,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оборудованные вентиляцией. </a:t>
            </a:r>
            <a:r>
              <a:rPr lang="en-GB" sz="1600" dirty="0" smtClean="0">
                <a:latin typeface="+mn-lt"/>
                <a:cs typeface="Lucida Sans Unicode"/>
              </a:rPr>
              <a:t>(</a:t>
            </a:r>
            <a:r>
              <a:rPr lang="en-GB" sz="1600" dirty="0">
                <a:latin typeface="+mn-lt"/>
                <a:cs typeface="Lucida Sans Unicode"/>
                <a:hlinkClick r:id="rId4"/>
              </a:rPr>
              <a:t>http://www.aphl.org/aphlprograms/global/Documents/GH_2011July_VentilatedWorkstationGuidance.pdf</a:t>
            </a:r>
            <a:r>
              <a:rPr lang="en-GB" sz="1600" dirty="0">
                <a:latin typeface="+mn-lt"/>
                <a:cs typeface="Lucida Sans Unicode"/>
              </a:rPr>
              <a:t>).</a:t>
            </a:r>
          </a:p>
          <a:p>
            <a:pPr>
              <a:spcBef>
                <a:spcPts val="599"/>
              </a:spcBef>
            </a:pPr>
            <a:r>
              <a:rPr lang="en-GB" sz="1600" dirty="0" smtClean="0">
                <a:solidFill>
                  <a:srgbClr val="7F7F7F"/>
                </a:solidFill>
                <a:latin typeface="+mn-lt"/>
                <a:cs typeface="Lucida Sans Unicode"/>
              </a:rPr>
              <a:t>• </a:t>
            </a:r>
            <a:r>
              <a:rPr lang="ru-RU" sz="1600" dirty="0" smtClean="0">
                <a:solidFill>
                  <a:srgbClr val="7F7F7F"/>
                </a:solidFill>
                <a:latin typeface="+mn-lt"/>
                <a:cs typeface="Lucida Sans Unicode"/>
              </a:rPr>
              <a:t>БББ не обязателен для анализа </a:t>
            </a:r>
            <a:r>
              <a:rPr lang="en-GB" sz="1600" dirty="0" err="1" smtClean="0">
                <a:solidFill>
                  <a:srgbClr val="7F7F7F"/>
                </a:solidFill>
                <a:latin typeface="+mn-lt"/>
                <a:cs typeface="Lucida Sans Unicode"/>
              </a:rPr>
              <a:t>Xpert</a:t>
            </a:r>
            <a:r>
              <a:rPr lang="en-GB" sz="1600" dirty="0" smtClean="0">
                <a:solidFill>
                  <a:srgbClr val="7F7F7F"/>
                </a:solidFill>
                <a:latin typeface="+mn-lt"/>
                <a:cs typeface="Lucida Sans Unicode"/>
              </a:rPr>
              <a:t> </a:t>
            </a:r>
            <a:r>
              <a:rPr lang="en-GB" sz="1600" dirty="0">
                <a:solidFill>
                  <a:srgbClr val="7F7F7F"/>
                </a:solidFill>
                <a:latin typeface="+mn-lt"/>
                <a:cs typeface="Lucida Sans Unicode"/>
              </a:rPr>
              <a:t>MTB/RIF </a:t>
            </a:r>
            <a:r>
              <a:rPr lang="ru-RU" sz="1600" dirty="0" smtClean="0">
                <a:solidFill>
                  <a:srgbClr val="7F7F7F"/>
                </a:solidFill>
                <a:latin typeface="+mn-lt"/>
                <a:cs typeface="Lucida Sans Unicode"/>
              </a:rPr>
              <a:t>на прямых образцов </a:t>
            </a:r>
            <a:r>
              <a:rPr lang="en-GB" sz="1600" dirty="0" smtClean="0">
                <a:solidFill>
                  <a:srgbClr val="7F7F7F"/>
                </a:solidFill>
                <a:latin typeface="+mn-lt"/>
                <a:cs typeface="Lucida Sans Unicode"/>
              </a:rPr>
              <a:t>(</a:t>
            </a:r>
            <a:r>
              <a:rPr lang="ru-RU" sz="1600" dirty="0" smtClean="0">
                <a:solidFill>
                  <a:srgbClr val="7F7F7F"/>
                </a:solidFill>
                <a:latin typeface="+mn-lt"/>
                <a:cs typeface="Lucida Sans Unicode"/>
              </a:rPr>
              <a:t>т</a:t>
            </a:r>
            <a:r>
              <a:rPr lang="en-GB" sz="1600" dirty="0" smtClean="0">
                <a:solidFill>
                  <a:srgbClr val="7F7F7F"/>
                </a:solidFill>
                <a:latin typeface="+mn-lt"/>
                <a:cs typeface="Lucida Sans Unicode"/>
              </a:rPr>
              <a:t>.</a:t>
            </a:r>
            <a:r>
              <a:rPr lang="ru-RU" sz="1600" dirty="0" smtClean="0">
                <a:solidFill>
                  <a:srgbClr val="7F7F7F"/>
                </a:solidFill>
                <a:latin typeface="+mn-lt"/>
                <a:cs typeface="Lucida Sans Unicode"/>
              </a:rPr>
              <a:t>е</a:t>
            </a:r>
            <a:r>
              <a:rPr lang="en-GB" sz="1600" dirty="0" smtClean="0">
                <a:solidFill>
                  <a:srgbClr val="7F7F7F"/>
                </a:solidFill>
                <a:latin typeface="+mn-lt"/>
                <a:cs typeface="Lucida Sans Unicode"/>
              </a:rPr>
              <a:t>.</a:t>
            </a:r>
            <a:r>
              <a:rPr lang="en-GB" sz="1600" dirty="0">
                <a:solidFill>
                  <a:srgbClr val="7F7F7F"/>
                </a:solidFill>
                <a:latin typeface="+mn-lt"/>
                <a:cs typeface="Lucida Sans Unicode"/>
              </a:rPr>
              <a:t>, </a:t>
            </a:r>
            <a:r>
              <a:rPr lang="ru-RU" sz="1600" dirty="0" smtClean="0">
                <a:solidFill>
                  <a:srgbClr val="7F7F7F"/>
                </a:solidFill>
                <a:latin typeface="+mn-lt"/>
                <a:cs typeface="Lucida Sans Unicode"/>
              </a:rPr>
              <a:t>образцы не требующие разделения или концентрации</a:t>
            </a:r>
            <a:r>
              <a:rPr lang="en-GB" sz="1600" dirty="0" smtClean="0">
                <a:solidFill>
                  <a:srgbClr val="7F7F7F"/>
                </a:solidFill>
                <a:latin typeface="+mn-lt"/>
                <a:cs typeface="Lucida Sans Unicode"/>
              </a:rPr>
              <a:t>)</a:t>
            </a:r>
            <a:r>
              <a:rPr lang="en-GB" sz="1600" dirty="0">
                <a:solidFill>
                  <a:srgbClr val="7F7F7F"/>
                </a:solidFill>
                <a:latin typeface="+mn-lt"/>
                <a:cs typeface="Lucida Sans Unicode"/>
              </a:rPr>
              <a:t>.</a:t>
            </a:r>
            <a:endParaRPr lang="en-AU" sz="1600" dirty="0">
              <a:solidFill>
                <a:srgbClr val="7F7F7F"/>
              </a:solidFill>
              <a:latin typeface="+mn-lt"/>
              <a:cs typeface="Lucida Sans Unicod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2471" y="3299202"/>
            <a:ext cx="2295617" cy="18466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1200" b="1" i="1" dirty="0" smtClean="0">
                <a:latin typeface="Times New Roman"/>
                <a:cs typeface="Times New Roman"/>
              </a:rPr>
              <a:t>Направление воздушного потока</a:t>
            </a:r>
            <a:endParaRPr lang="ru-RU" sz="1200" b="1" i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2391" y="4131940"/>
            <a:ext cx="369332" cy="801380"/>
          </a:xfrm>
          <a:prstGeom prst="rect">
            <a:avLst/>
          </a:prstGeom>
          <a:solidFill>
            <a:srgbClr val="FFFFFF"/>
          </a:solidFill>
        </p:spPr>
        <p:txBody>
          <a:bodyPr vert="vert270" wrap="square" lIns="0" tIns="0" rIns="0" bIns="0" rtlCol="0">
            <a:spAutoFit/>
          </a:bodyPr>
          <a:lstStyle/>
          <a:p>
            <a:r>
              <a:rPr lang="ru-RU" sz="1200" b="1" i="1" dirty="0" smtClean="0">
                <a:latin typeface="Times New Roman"/>
                <a:cs typeface="Times New Roman"/>
              </a:rPr>
              <a:t>Открытое окно</a:t>
            </a:r>
            <a:endParaRPr lang="ru-RU" sz="1200" b="1" i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92791" y="4059932"/>
            <a:ext cx="369332" cy="792088"/>
          </a:xfrm>
          <a:prstGeom prst="rect">
            <a:avLst/>
          </a:prstGeom>
          <a:solidFill>
            <a:srgbClr val="FFFFFF"/>
          </a:solidFill>
        </p:spPr>
        <p:txBody>
          <a:bodyPr vert="vert270" wrap="square" lIns="0" tIns="0" rIns="0" bIns="0" rtlCol="0">
            <a:spAutoFit/>
          </a:bodyPr>
          <a:lstStyle/>
          <a:p>
            <a:r>
              <a:rPr lang="ru-RU" sz="1200" b="1" i="1" dirty="0" smtClean="0">
                <a:latin typeface="Times New Roman"/>
                <a:cs typeface="Times New Roman"/>
              </a:rPr>
              <a:t>Открытое окно</a:t>
            </a:r>
            <a:endParaRPr lang="ru-RU" sz="1200" b="1" i="1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24149" y="4932412"/>
            <a:ext cx="184666" cy="495672"/>
          </a:xfrm>
          <a:prstGeom prst="rect">
            <a:avLst/>
          </a:prstGeom>
          <a:solidFill>
            <a:srgbClr val="FFFFFF"/>
          </a:solidFill>
        </p:spPr>
        <p:txBody>
          <a:bodyPr vert="vert270" wrap="square" lIns="0" tIns="0" rIns="0" bIns="0" rtlCol="0">
            <a:spAutoFit/>
          </a:bodyPr>
          <a:lstStyle/>
          <a:p>
            <a:r>
              <a:rPr lang="ru-RU" sz="1200" b="1" i="1" dirty="0" smtClean="0">
                <a:latin typeface="Times New Roman"/>
                <a:cs typeface="Times New Roman"/>
              </a:rPr>
              <a:t>Дверь</a:t>
            </a:r>
            <a:endParaRPr lang="ru-RU" sz="1200" b="1" i="1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89007" y="5644108"/>
            <a:ext cx="1719808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200" b="1" i="1" dirty="0" smtClean="0">
                <a:latin typeface="Times New Roman"/>
                <a:cs typeface="Times New Roman"/>
              </a:rPr>
              <a:t>Направление воздушного потока</a:t>
            </a:r>
          </a:p>
          <a:p>
            <a:r>
              <a:rPr lang="ru-RU" sz="1200" b="1" i="1" dirty="0" smtClean="0">
                <a:latin typeface="Times New Roman"/>
                <a:cs typeface="Times New Roman"/>
              </a:rPr>
              <a:t>под дверью</a:t>
            </a:r>
            <a:endParaRPr lang="ru-RU" sz="1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2472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400" noProof="0" dirty="0" smtClean="0"/>
              <a:t>А</a:t>
            </a:r>
            <a:r>
              <a:rPr lang="ru-RU" sz="2400" dirty="0" err="1" smtClean="0"/>
              <a:t>декватным</a:t>
            </a:r>
            <a:r>
              <a:rPr lang="ru-RU" sz="2400" dirty="0" smtClean="0"/>
              <a:t> </a:t>
            </a:r>
            <a:r>
              <a:rPr lang="ru-RU" sz="2400" dirty="0"/>
              <a:t>уровнем вентиляции в </a:t>
            </a:r>
            <a:r>
              <a:rPr lang="ru-RU" sz="2400" dirty="0" smtClean="0"/>
              <a:t>ТБ лабораториях </a:t>
            </a:r>
            <a:r>
              <a:rPr lang="ru-RU" sz="2400" dirty="0"/>
              <a:t>обычно считается направленный </a:t>
            </a:r>
            <a:r>
              <a:rPr lang="ru-RU" sz="2400" dirty="0" smtClean="0"/>
              <a:t>поток </a:t>
            </a:r>
            <a:r>
              <a:rPr lang="ru-RU" sz="2400" dirty="0"/>
              <a:t>воздуха, обеспечивающий 6-12 </a:t>
            </a:r>
            <a:r>
              <a:rPr lang="ru-RU" sz="2400" dirty="0" smtClean="0"/>
              <a:t>воздухообменов </a:t>
            </a:r>
            <a:r>
              <a:rPr lang="ru-RU" sz="2400" dirty="0"/>
              <a:t>в час </a:t>
            </a:r>
            <a:r>
              <a:rPr lang="ru-RU" sz="2400" dirty="0" smtClean="0"/>
              <a:t>(</a:t>
            </a:r>
            <a:r>
              <a:rPr lang="ru-RU" sz="2400" dirty="0" smtClean="0"/>
              <a:t>ВОЧ</a:t>
            </a:r>
            <a:r>
              <a:rPr lang="ru-RU" sz="2400" dirty="0" smtClean="0"/>
              <a:t>).</a:t>
            </a:r>
            <a:endParaRPr lang="en-GB" sz="2400" noProof="0" dirty="0" smtClean="0"/>
          </a:p>
          <a:p>
            <a:pPr marL="124796" indent="0">
              <a:buNone/>
            </a:pPr>
            <a:endParaRPr lang="en-GB" sz="2400" noProof="0" dirty="0" smtClean="0"/>
          </a:p>
          <a:p>
            <a:r>
              <a:rPr lang="ru-RU" sz="2400" dirty="0"/>
              <a:t>Направленный поток воздуха – это движение воздушного потока от чистых зон в направлении </a:t>
            </a:r>
            <a:r>
              <a:rPr lang="ru-RU" sz="2400" dirty="0" smtClean="0"/>
              <a:t>зон</a:t>
            </a:r>
            <a:r>
              <a:rPr lang="ru-RU" sz="2400" dirty="0"/>
              <a:t>, где возможно образование </a:t>
            </a:r>
            <a:r>
              <a:rPr lang="ru-RU" sz="2400" dirty="0" smtClean="0"/>
              <a:t>аэрозолей (в грязных зонах); этот </a:t>
            </a:r>
            <a:r>
              <a:rPr lang="ru-RU" sz="2400" dirty="0"/>
              <a:t>воздух должен быть безопасно удален </a:t>
            </a:r>
            <a:r>
              <a:rPr lang="ru-RU" sz="2400" dirty="0" smtClean="0"/>
              <a:t>из помещения.</a:t>
            </a:r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27484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Практика безопасности</a:t>
            </a:r>
            <a:r>
              <a:rPr lang="en-GB" sz="3600" dirty="0"/>
              <a:t>: </a:t>
            </a:r>
            <a:r>
              <a:rPr lang="ru-RU" sz="3600" dirty="0"/>
              <a:t>Адекватная вентиляция</a:t>
            </a:r>
            <a:endParaRPr lang="en-GB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714290" y="1166797"/>
            <a:ext cx="6835367" cy="37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Адаптировать в соответствии с руководствами в НТП Вашей страны 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2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862107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35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Способы определения адекватности вентиляции</a:t>
            </a:r>
            <a:endParaRPr lang="en-US" dirty="0" smtClean="0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27484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Практика безопасности</a:t>
            </a:r>
            <a:r>
              <a:rPr lang="en-GB" sz="4000" dirty="0"/>
              <a:t>: </a:t>
            </a:r>
            <a:r>
              <a:rPr lang="ru-RU" sz="4000" dirty="0"/>
              <a:t>Адекватная вентиляция</a:t>
            </a:r>
            <a:endParaRPr lang="en-GB" sz="3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39" y="2505050"/>
            <a:ext cx="2047142" cy="153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29" y="4408080"/>
            <a:ext cx="1584161" cy="165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78" y="3341114"/>
            <a:ext cx="1517621" cy="251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214" y="2203262"/>
            <a:ext cx="7118321" cy="3872894"/>
          </a:xfrm>
          <a:prstGeom prst="rect">
            <a:avLst/>
          </a:prstGeom>
          <a:noFill/>
          <a:ln w="19050">
            <a:solidFill>
              <a:srgbClr val="003FBC"/>
            </a:solidFill>
          </a:ln>
        </p:spPr>
        <p:txBody>
          <a:bodyPr wrap="square" lIns="91321" tIns="45661" rIns="91321" bIns="45661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32551" y="2203262"/>
            <a:ext cx="2827519" cy="3872894"/>
          </a:xfrm>
          <a:prstGeom prst="rect">
            <a:avLst/>
          </a:prstGeom>
          <a:noFill/>
          <a:ln w="19050">
            <a:solidFill>
              <a:srgbClr val="003FBC"/>
            </a:solidFill>
          </a:ln>
        </p:spPr>
        <p:txBody>
          <a:bodyPr wrap="square" lIns="91321" tIns="45661" rIns="91321" bIns="45661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6327" y="6098424"/>
            <a:ext cx="4340747" cy="337772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ru-RU" sz="1600" dirty="0" smtClean="0"/>
              <a:t>Фото предоставлены </a:t>
            </a:r>
            <a:r>
              <a:rPr lang="en-US" sz="1600" dirty="0" smtClean="0"/>
              <a:t>P</a:t>
            </a:r>
            <a:r>
              <a:rPr lang="en-US" sz="1600" dirty="0"/>
              <a:t>. Jensen - CDC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290" y="1166797"/>
            <a:ext cx="6835367" cy="37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Адаптировать в соответствии с руководствами в НТП Вашей страны 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2" descr="MCj0239013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862107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1723" y="2186333"/>
            <a:ext cx="3359220" cy="1507986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НАПРАВЛЕНИЯ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ВОЗДУХА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Дымовой тест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16" y="1848277"/>
            <a:ext cx="6199491" cy="4370308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just">
              <a:buNone/>
            </a:pPr>
            <a:endParaRPr lang="en-GB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ИЗМЕРЕНИЕ СКОРОСТИ ВОЗДУШНОГО ПОТОКА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pPr algn="just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Анемометр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  <a:p>
            <a:pPr marL="911625" lvl="3" indent="-269524" algn="just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Точный прибор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625" lvl="3" indent="-269524" algn="just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Оценка и проверка правильности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625" lvl="3" indent="-269524"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0040" lvl="3" indent="-910040" algn="just" defTabSz="450264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Ванеометр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625" lvl="3" indent="-269524" algn="just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Простой и доступный по цене</a:t>
            </a:r>
          </a:p>
          <a:p>
            <a:pPr marL="911625" lvl="3" indent="-269524" algn="just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Измеряет скорость и направление </a:t>
            </a:r>
          </a:p>
          <a:p>
            <a:pPr marL="911625" lvl="3" indent="-269524" algn="just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воздушного потока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625" lvl="3" indent="-269524" algn="just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Можно использовать ежедневно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6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z="2400" dirty="0" smtClean="0">
                <a:cs typeface="Calibri" panose="020F0502020204030204" pitchFamily="34" charset="0"/>
              </a:rPr>
              <a:t>Пути распространения бациллы </a:t>
            </a:r>
            <a:r>
              <a:rPr lang="ru-RU" sz="2400" dirty="0" smtClean="0">
                <a:cs typeface="Calibri" panose="020F0502020204030204" pitchFamily="34" charset="0"/>
              </a:rPr>
              <a:t>туберкулеза (МТБ)</a:t>
            </a:r>
            <a:endParaRPr lang="en-GB" sz="2400" noProof="0" dirty="0" smtClean="0">
              <a:cs typeface="Calibri" panose="020F0502020204030204" pitchFamily="34" charset="0"/>
            </a:endParaRPr>
          </a:p>
          <a:p>
            <a:pPr algn="just" eaLnBrk="1" hangingPunct="1"/>
            <a:endParaRPr lang="en-GB" sz="2400" noProof="0" dirty="0" smtClean="0">
              <a:cs typeface="Calibri" panose="020F0502020204030204" pitchFamily="34" charset="0"/>
            </a:endParaRPr>
          </a:p>
          <a:p>
            <a:pPr algn="just" eaLnBrk="1" hangingPunct="1"/>
            <a:r>
              <a:rPr lang="ru-RU" sz="2400" noProof="0" dirty="0" smtClean="0">
                <a:cs typeface="Calibri" panose="020F0502020204030204" pitchFamily="34" charset="0"/>
              </a:rPr>
              <a:t>Оценка риска и уровень мер предосторожности</a:t>
            </a:r>
            <a:endParaRPr lang="en-GB" sz="2400" noProof="0" dirty="0" smtClean="0">
              <a:cs typeface="Calibri" panose="020F0502020204030204" pitchFamily="34" charset="0"/>
            </a:endParaRPr>
          </a:p>
          <a:p>
            <a:pPr algn="just" eaLnBrk="1" hangingPunct="1"/>
            <a:endParaRPr lang="en-GB" sz="2400" noProof="0" dirty="0" smtClean="0">
              <a:cs typeface="Calibri" panose="020F0502020204030204" pitchFamily="34" charset="0"/>
            </a:endParaRPr>
          </a:p>
          <a:p>
            <a:pPr eaLnBrk="1" hangingPunct="1"/>
            <a:r>
              <a:rPr lang="ru-RU" sz="2400" noProof="0" dirty="0" smtClean="0">
                <a:cs typeface="Calibri" panose="020F0502020204030204" pitchFamily="34" charset="0"/>
              </a:rPr>
              <a:t>Практические методы обеспечения безопасности в лаборатории противотуберкулезной службы для выполнения мазка мокроты и исследований методом </a:t>
            </a:r>
            <a:r>
              <a:rPr lang="en-GB" sz="2400" noProof="0" dirty="0" err="1" smtClean="0">
                <a:cs typeface="Calibri" panose="020F0502020204030204" pitchFamily="34" charset="0"/>
              </a:rPr>
              <a:t>Xpert</a:t>
            </a:r>
            <a:r>
              <a:rPr lang="en-GB" sz="2400" noProof="0" dirty="0" smtClean="0">
                <a:cs typeface="Calibri" panose="020F0502020204030204" pitchFamily="34" charset="0"/>
              </a:rPr>
              <a:t> MTB/RIF</a:t>
            </a:r>
          </a:p>
          <a:p>
            <a:pPr eaLnBrk="1" hangingPunct="1"/>
            <a:endParaRPr lang="en-GB" sz="2400" noProof="0" dirty="0" smtClean="0">
              <a:cs typeface="Calibri" panose="020F0502020204030204" pitchFamily="34" charset="0"/>
            </a:endParaRPr>
          </a:p>
          <a:p>
            <a:pPr algn="just" eaLnBrk="1" hangingPunct="1"/>
            <a:r>
              <a:rPr lang="ru-RU" sz="2400" noProof="0" dirty="0" smtClean="0">
                <a:cs typeface="Calibri" panose="020F0502020204030204" pitchFamily="34" charset="0"/>
              </a:rPr>
              <a:t>Безопасная утилизация инфицированных </a:t>
            </a:r>
            <a:r>
              <a:rPr lang="ru-RU" sz="2400" noProof="0" dirty="0" err="1" smtClean="0">
                <a:cs typeface="Calibri" panose="020F0502020204030204" pitchFamily="34" charset="0"/>
              </a:rPr>
              <a:t>отдохов</a:t>
            </a:r>
            <a:endParaRPr lang="en-GB" sz="2400" noProof="0" dirty="0" smtClean="0">
              <a:cs typeface="Calibri" panose="020F0502020204030204" pitchFamily="34" charset="0"/>
            </a:endParaRP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1041265"/>
            <a:r>
              <a:rPr lang="ru-RU" sz="4400" dirty="0"/>
              <a:t>Содержание модуля</a:t>
            </a:r>
          </a:p>
        </p:txBody>
      </p:sp>
    </p:spTree>
    <p:extLst>
      <p:ext uri="{BB962C8B-B14F-4D97-AF65-F5344CB8AC3E}">
        <p14:creationId xmlns:p14="http://schemas.microsoft.com/office/powerpoint/2010/main" val="1984496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55000"/>
              </a:spcAft>
            </a:pPr>
            <a:r>
              <a:rPr lang="ru-RU" noProof="0" dirty="0" smtClean="0"/>
              <a:t>Перчатки</a:t>
            </a:r>
            <a:r>
              <a:rPr lang="en-GB" noProof="0" dirty="0" smtClean="0"/>
              <a:t>: </a:t>
            </a:r>
            <a:r>
              <a:rPr lang="ru-RU" noProof="0" dirty="0" smtClean="0"/>
              <a:t>обязательны </a:t>
            </a:r>
            <a:r>
              <a:rPr lang="en-GB" noProof="0" dirty="0" smtClean="0"/>
              <a:t>(</a:t>
            </a:r>
            <a:r>
              <a:rPr lang="ru-RU" noProof="0" dirty="0" smtClean="0"/>
              <a:t>используйте одноразовые </a:t>
            </a:r>
            <a:r>
              <a:rPr lang="ru-RU" noProof="0" dirty="0" err="1" smtClean="0"/>
              <a:t>непудренные</a:t>
            </a:r>
            <a:r>
              <a:rPr lang="ru-RU" noProof="0" dirty="0" smtClean="0"/>
              <a:t> </a:t>
            </a:r>
            <a:r>
              <a:rPr lang="ru-RU" noProof="0" dirty="0" smtClean="0"/>
              <a:t>перчатки</a:t>
            </a:r>
            <a:r>
              <a:rPr lang="en-GB" noProof="0" dirty="0" smtClean="0"/>
              <a:t>).</a:t>
            </a:r>
          </a:p>
          <a:p>
            <a:pPr algn="just" eaLnBrk="1" hangingPunct="1">
              <a:spcBef>
                <a:spcPct val="0"/>
              </a:spcBef>
              <a:spcAft>
                <a:spcPct val="55000"/>
              </a:spcAft>
            </a:pPr>
            <a:r>
              <a:rPr lang="en-GB" noProof="0" dirty="0" smtClean="0"/>
              <a:t> </a:t>
            </a:r>
            <a:r>
              <a:rPr lang="ru-RU" noProof="0" dirty="0" smtClean="0"/>
              <a:t>Лабораторные халаты</a:t>
            </a:r>
            <a:r>
              <a:rPr lang="en-GB" noProof="0" dirty="0" smtClean="0"/>
              <a:t>: </a:t>
            </a:r>
            <a:r>
              <a:rPr lang="ru-RU" noProof="0" dirty="0" smtClean="0"/>
              <a:t>обязательны</a:t>
            </a:r>
            <a:r>
              <a:rPr lang="en-GB" noProof="0" dirty="0" smtClean="0"/>
              <a:t>.</a:t>
            </a:r>
          </a:p>
          <a:p>
            <a:pPr algn="just">
              <a:spcBef>
                <a:spcPct val="0"/>
              </a:spcBef>
              <a:spcAft>
                <a:spcPts val="1198"/>
              </a:spcAft>
            </a:pPr>
            <a:r>
              <a:rPr lang="en-GB" noProof="0" dirty="0" smtClean="0"/>
              <a:t> </a:t>
            </a:r>
            <a:r>
              <a:rPr lang="ru-RU" dirty="0" smtClean="0"/>
              <a:t>Респираторы</a:t>
            </a:r>
            <a:r>
              <a:rPr lang="en-GB" noProof="0" dirty="0" smtClean="0"/>
              <a:t>: </a:t>
            </a:r>
            <a:r>
              <a:rPr lang="ru-RU" noProof="0" dirty="0" smtClean="0"/>
              <a:t>обычно не требуется, но</a:t>
            </a:r>
            <a:endParaRPr lang="en-GB" noProof="0" dirty="0" smtClean="0"/>
          </a:p>
          <a:p>
            <a:pPr lvl="1">
              <a:spcBef>
                <a:spcPct val="0"/>
              </a:spcBef>
              <a:spcAft>
                <a:spcPts val="599"/>
              </a:spcAft>
            </a:pPr>
            <a:r>
              <a:rPr lang="ru-RU" sz="2800" dirty="0" smtClean="0"/>
              <a:t>могут быть необходимы по результатам оценки риска</a:t>
            </a:r>
            <a:endParaRPr lang="en-GB" sz="2800" dirty="0"/>
          </a:p>
          <a:p>
            <a:pPr lvl="1" algn="just">
              <a:spcBef>
                <a:spcPct val="0"/>
              </a:spcBef>
              <a:spcAft>
                <a:spcPts val="599"/>
              </a:spcAft>
            </a:pPr>
            <a:r>
              <a:rPr lang="ru-RU" sz="2800" dirty="0" smtClean="0"/>
              <a:t>должны всегда входить </a:t>
            </a:r>
            <a:r>
              <a:rPr lang="ru-RU" sz="2800" dirty="0"/>
              <a:t>в </a:t>
            </a:r>
            <a:r>
              <a:rPr lang="ru-RU" sz="2800" dirty="0" smtClean="0"/>
              <a:t>лабораторный </a:t>
            </a:r>
            <a:r>
              <a:rPr lang="ru-RU" sz="2800" dirty="0"/>
              <a:t>комплект по очистке </a:t>
            </a:r>
            <a:r>
              <a:rPr lang="ru-RU" sz="2800" dirty="0" smtClean="0"/>
              <a:t>утечек </a:t>
            </a:r>
            <a:r>
              <a:rPr lang="ru-RU" sz="2800" dirty="0" err="1" smtClean="0"/>
              <a:t>бактериосодержа-щих</a:t>
            </a:r>
            <a:r>
              <a:rPr lang="ru-RU" sz="2800" dirty="0" smtClean="0"/>
              <a:t> жидкостей</a:t>
            </a:r>
            <a:endParaRPr lang="en-GB" sz="2800" dirty="0"/>
          </a:p>
          <a:p>
            <a:pPr lvl="1" algn="just">
              <a:spcBef>
                <a:spcPct val="0"/>
              </a:spcBef>
              <a:spcAft>
                <a:spcPts val="599"/>
              </a:spcAft>
            </a:pPr>
            <a:r>
              <a:rPr lang="ru-RU" sz="2800" dirty="0" smtClean="0"/>
              <a:t>Рекомендуется ношение респираторов </a:t>
            </a:r>
            <a:r>
              <a:rPr lang="en-GB" sz="2800" dirty="0" smtClean="0"/>
              <a:t>N95 </a:t>
            </a:r>
            <a:r>
              <a:rPr lang="en-GB" sz="2800" dirty="0"/>
              <a:t>(NIOSH N95) </a:t>
            </a:r>
            <a:r>
              <a:rPr lang="ru-RU" sz="2800" dirty="0" smtClean="0"/>
              <a:t>и </a:t>
            </a:r>
            <a:r>
              <a:rPr lang="en-GB" sz="2800" dirty="0" smtClean="0"/>
              <a:t>FFP2 </a:t>
            </a:r>
            <a:r>
              <a:rPr lang="en-GB" sz="2800" dirty="0"/>
              <a:t>(EN 149:2001).</a:t>
            </a:r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Средства индивидуальной защиты</a:t>
            </a:r>
            <a:r>
              <a:rPr lang="en-GB" sz="4000" dirty="0" smtClean="0"/>
              <a:t> (</a:t>
            </a:r>
            <a:r>
              <a:rPr lang="ru-RU" sz="4000" dirty="0" smtClean="0"/>
              <a:t>СИЗ</a:t>
            </a:r>
            <a:r>
              <a:rPr lang="en-GB" sz="4000" dirty="0" smtClean="0"/>
              <a:t>)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14290" y="1179612"/>
            <a:ext cx="6835367" cy="37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Адаптировать в соответствии с руководствами в НТП Вашей страны  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12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891580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0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7402175" cy="4439703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/>
              <a:t>Перчатки следует надевать при обработке образцов для анализов </a:t>
            </a:r>
            <a:r>
              <a:rPr lang="en-GB" sz="2200" dirty="0" err="1" smtClean="0"/>
              <a:t>Xpert</a:t>
            </a:r>
            <a:r>
              <a:rPr lang="en-GB" sz="2200" dirty="0" smtClean="0"/>
              <a:t> </a:t>
            </a:r>
            <a:r>
              <a:rPr lang="en-GB" sz="2200" dirty="0"/>
              <a:t>MTB/</a:t>
            </a:r>
            <a:r>
              <a:rPr lang="en-GB" sz="2200" dirty="0" smtClean="0"/>
              <a:t>RIF.</a:t>
            </a:r>
            <a:endParaRPr lang="en-GB" sz="2200" dirty="0"/>
          </a:p>
          <a:p>
            <a:pPr algn="just" eaLnBrk="1" hangingPunct="1"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/>
              <a:t>Необходимо использовать одноразовые </a:t>
            </a:r>
            <a:r>
              <a:rPr lang="ru-RU" sz="2200" dirty="0" err="1" smtClean="0"/>
              <a:t>непудренные</a:t>
            </a:r>
            <a:r>
              <a:rPr lang="ru-RU" sz="2200" dirty="0" smtClean="0"/>
              <a:t> </a:t>
            </a:r>
            <a:r>
              <a:rPr lang="ru-RU" sz="2200" dirty="0" smtClean="0"/>
              <a:t>перчатки</a:t>
            </a:r>
            <a:r>
              <a:rPr lang="en-GB" sz="2200" dirty="0" smtClean="0"/>
              <a:t>.</a:t>
            </a:r>
            <a:endParaRPr lang="en-GB" sz="2200" dirty="0"/>
          </a:p>
          <a:p>
            <a:pPr algn="just" eaLnBrk="1" hangingPunct="1"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/>
              <a:t>Ношение перчаток может создать у лаборантов ложное чувство защиты</a:t>
            </a:r>
            <a:r>
              <a:rPr lang="en-GB" sz="2200" dirty="0" smtClean="0"/>
              <a:t>:</a:t>
            </a:r>
            <a:endParaRPr lang="en-GB" sz="2200" dirty="0"/>
          </a:p>
          <a:p>
            <a:pPr lvl="1" algn="just" eaLnBrk="1" hangingPunct="1">
              <a:spcBef>
                <a:spcPct val="0"/>
              </a:spcBef>
              <a:spcAft>
                <a:spcPct val="35000"/>
              </a:spcAft>
            </a:pPr>
            <a:r>
              <a:rPr lang="ru-RU" sz="2200" b="1" dirty="0" smtClean="0"/>
              <a:t>Регулярное и тщательное мытье рук по-прежнему обязательно</a:t>
            </a:r>
            <a:r>
              <a:rPr lang="en-GB" sz="2200" b="1" dirty="0" smtClean="0"/>
              <a:t>.</a:t>
            </a:r>
            <a:endParaRPr lang="en-GB" sz="2200" b="1" dirty="0"/>
          </a:p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/>
              <a:t>Во избежание заражения, перчатки необходимо снять до использования компьютеров или телефонов</a:t>
            </a:r>
            <a:r>
              <a:rPr lang="en-US" sz="2200" dirty="0" smtClean="0"/>
              <a:t>.</a:t>
            </a:r>
            <a:endParaRPr lang="en-US" sz="2200" dirty="0"/>
          </a:p>
          <a:p>
            <a:pPr algn="just"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/>
              <a:t>НЕЛЬЗЯ повторно использовать перчатки</a:t>
            </a:r>
            <a:r>
              <a:rPr lang="en-AU" sz="2200" dirty="0" smtClean="0"/>
              <a:t>.</a:t>
            </a:r>
            <a:endParaRPr lang="en-AU" sz="2200" dirty="0"/>
          </a:p>
          <a:p>
            <a:pPr algn="just"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/>
              <a:t>НЕЛЬЗЯ носить перчатки за пределами лаборатории</a:t>
            </a:r>
            <a:r>
              <a:rPr lang="en-AU" sz="2200" dirty="0" smtClean="0"/>
              <a:t>.</a:t>
            </a:r>
            <a:endParaRPr lang="en-AU" sz="2200" dirty="0"/>
          </a:p>
          <a:p>
            <a:pPr lvl="1" algn="just" eaLnBrk="1" hangingPunct="1">
              <a:spcBef>
                <a:spcPct val="0"/>
              </a:spcBef>
              <a:spcAft>
                <a:spcPct val="35000"/>
              </a:spcAft>
            </a:pPr>
            <a:endParaRPr lang="en-GB" sz="2200" b="1" dirty="0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dirty="0" smtClean="0"/>
              <a:t>СИЗ</a:t>
            </a:r>
            <a:r>
              <a:rPr lang="en-GB" sz="3600" dirty="0" smtClean="0"/>
              <a:t>: </a:t>
            </a:r>
            <a:r>
              <a:rPr lang="ru-RU" sz="3600" dirty="0" smtClean="0"/>
              <a:t>Перчатки</a:t>
            </a:r>
            <a:endParaRPr lang="en-GB" sz="3600" dirty="0"/>
          </a:p>
        </p:txBody>
      </p:sp>
      <p:pic>
        <p:nvPicPr>
          <p:cNvPr id="7" name="Picture 4" descr="#16 Washing Han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t="12683" r="28021" b="6401"/>
          <a:stretch>
            <a:fillRect/>
          </a:stretch>
        </p:blipFill>
        <p:spPr bwMode="auto">
          <a:xfrm>
            <a:off x="7972048" y="2036134"/>
            <a:ext cx="2183427" cy="182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SCF048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07" y="4275956"/>
            <a:ext cx="2360354" cy="176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039662" y="5153351"/>
            <a:ext cx="260451" cy="6770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lIns="91321" tIns="45661" rIns="91321" bIns="45661" anchor="ctr"/>
          <a:lstStyle/>
          <a:p>
            <a:endParaRPr lang="it-IT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9231198" y="5367364"/>
            <a:ext cx="191536" cy="1216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9276452" y="5334921"/>
            <a:ext cx="101025" cy="1748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14290" y="1131593"/>
            <a:ext cx="6835367" cy="37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Адаптировать в соответствии с руководствами в НТП Вашей страны  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2" descr="MCj023901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862107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2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3758" y="1996493"/>
            <a:ext cx="10384879" cy="443970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noProof="0" dirty="0" smtClean="0"/>
              <a:t>Ношение лабораторных</a:t>
            </a:r>
            <a:r>
              <a:rPr lang="ru-RU" sz="2400" dirty="0" smtClean="0"/>
              <a:t> халатов </a:t>
            </a:r>
            <a:r>
              <a:rPr lang="ru-RU" sz="2400" noProof="0" dirty="0" smtClean="0"/>
              <a:t>обязательно</a:t>
            </a:r>
            <a:r>
              <a:rPr lang="en-GB" sz="2400" noProof="0" dirty="0" smtClean="0"/>
              <a:t>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ct val="130000"/>
            </a:pPr>
            <a:r>
              <a:rPr lang="en-GB" sz="2400" dirty="0"/>
              <a:t> </a:t>
            </a:r>
            <a:r>
              <a:rPr lang="ru-RU" sz="2400" dirty="0" smtClean="0"/>
              <a:t>Следует оставлять халаты на рабочем месте</a:t>
            </a:r>
            <a:endParaRPr lang="en-GB" sz="2400" dirty="0"/>
          </a:p>
          <a:p>
            <a:pPr marL="1278496" lvl="1">
              <a:lnSpc>
                <a:spcPct val="90000"/>
              </a:lnSpc>
              <a:spcBef>
                <a:spcPct val="0"/>
              </a:spcBef>
              <a:spcAft>
                <a:spcPts val="1174"/>
              </a:spcAft>
              <a:buSzPct val="130000"/>
              <a:buNone/>
            </a:pPr>
            <a:r>
              <a:rPr lang="en-GB" sz="2400" dirty="0" smtClean="0"/>
              <a:t>(</a:t>
            </a:r>
            <a:r>
              <a:rPr lang="ru-RU" sz="2400" dirty="0" smtClean="0"/>
              <a:t>не забирайте халаты домой</a:t>
            </a:r>
            <a:r>
              <a:rPr lang="en-GB" sz="2400" dirty="0" smtClean="0"/>
              <a:t>) </a:t>
            </a:r>
            <a:endParaRPr lang="en-GB" sz="24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en-GB" sz="2400" dirty="0"/>
              <a:t> </a:t>
            </a:r>
            <a:r>
              <a:rPr lang="ru-RU" sz="2400" dirty="0" smtClean="0"/>
              <a:t>При ношении, халат должен быть застегнут</a:t>
            </a:r>
            <a:endParaRPr lang="en-GB" sz="24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en-GB" sz="2400" dirty="0"/>
              <a:t> </a:t>
            </a:r>
            <a:r>
              <a:rPr lang="ru-RU" sz="2400" dirty="0" smtClean="0"/>
              <a:t>Следует выбрать подходящий размер и тип</a:t>
            </a:r>
            <a:endParaRPr lang="en-GB" sz="24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en-GB" sz="2400" dirty="0"/>
              <a:t> </a:t>
            </a:r>
            <a:r>
              <a:rPr lang="ru-RU" sz="2400" dirty="0" smtClean="0"/>
              <a:t>НЕЛЬЗЯ носить халат за пределами лаборатории</a:t>
            </a:r>
            <a:endParaRPr lang="en-GB" sz="24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en-GB" sz="2400" dirty="0"/>
              <a:t> </a:t>
            </a:r>
            <a:r>
              <a:rPr lang="ru-RU" sz="2400" dirty="0" smtClean="0"/>
              <a:t>Халат следует стирать, как минимум, раз в неделю и </a:t>
            </a:r>
            <a:r>
              <a:rPr lang="ru-RU" sz="2400" dirty="0" smtClean="0"/>
              <a:t>после </a:t>
            </a:r>
            <a:r>
              <a:rPr lang="ru-RU" sz="2400" dirty="0" smtClean="0"/>
              <a:t>каждой явной контаминации</a:t>
            </a:r>
            <a:r>
              <a:rPr lang="en-GB" sz="2400" dirty="0" smtClean="0"/>
              <a:t> (</a:t>
            </a:r>
            <a:r>
              <a:rPr lang="ru-RU" sz="2400" dirty="0" smtClean="0"/>
              <a:t>не забирайте халаты домой</a:t>
            </a:r>
            <a:r>
              <a:rPr lang="en-GB" sz="2400" dirty="0" smtClean="0"/>
              <a:t>)</a:t>
            </a:r>
            <a:r>
              <a:rPr lang="en-GB" sz="2400" dirty="0"/>
              <a:t>; </a:t>
            </a:r>
            <a:r>
              <a:rPr lang="ru-RU" sz="2400" dirty="0" smtClean="0"/>
              <a:t>их нужно дезинфицировать до стирки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dirty="0" smtClean="0"/>
              <a:t>СИЗ</a:t>
            </a:r>
            <a:r>
              <a:rPr lang="en-GB" sz="4400" dirty="0" smtClean="0"/>
              <a:t>:</a:t>
            </a:r>
            <a:r>
              <a:rPr lang="ru-RU" sz="4400" dirty="0"/>
              <a:t> </a:t>
            </a:r>
            <a:r>
              <a:rPr lang="ru-RU" sz="4400" dirty="0" smtClean="0"/>
              <a:t>Лабораторные халаты</a:t>
            </a:r>
            <a:endParaRPr lang="en-GB" sz="4400" dirty="0"/>
          </a:p>
        </p:txBody>
      </p:sp>
      <p:pic>
        <p:nvPicPr>
          <p:cNvPr id="1026" name="Picture 2" descr="http://tsgroupuae.com/en/wp-content/uploads/2011/12/lab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647" y="1611660"/>
            <a:ext cx="1869201" cy="24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290" y="1166797"/>
            <a:ext cx="6835367" cy="37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Адаптировать в соответствии с руководствами в НТП Вашей страны  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2" descr="MCj023901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862107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599"/>
              </a:spcAft>
            </a:pPr>
            <a:r>
              <a:rPr lang="ru-RU" sz="2000" dirty="0" smtClean="0"/>
              <a:t>Респираторы </a:t>
            </a:r>
            <a:r>
              <a:rPr lang="en-GB" sz="2000" dirty="0" smtClean="0"/>
              <a:t>N95 </a:t>
            </a:r>
            <a:r>
              <a:rPr lang="ru-RU" sz="2000" dirty="0" smtClean="0"/>
              <a:t>и </a:t>
            </a:r>
            <a:r>
              <a:rPr lang="en-GB" sz="2000" dirty="0" smtClean="0"/>
              <a:t>FFP2 </a:t>
            </a:r>
            <a:r>
              <a:rPr lang="ru-RU" sz="2000" dirty="0"/>
              <a:t>эффективно  фильтруют </a:t>
            </a:r>
            <a:r>
              <a:rPr lang="ru-RU" sz="2000" dirty="0" smtClean="0"/>
              <a:t>94</a:t>
            </a:r>
            <a:r>
              <a:rPr lang="ru-RU" sz="2000" dirty="0"/>
              <a:t>-95% частиц размером ≥0,3–0,4 </a:t>
            </a:r>
            <a:r>
              <a:rPr lang="ru-RU" sz="2000" dirty="0" smtClean="0"/>
              <a:t>мкм в диаметре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spcBef>
                <a:spcPts val="0"/>
              </a:spcBef>
              <a:spcAft>
                <a:spcPts val="599"/>
              </a:spcAft>
            </a:pPr>
            <a:r>
              <a:rPr lang="ru-RU" sz="2000" b="1" dirty="0" smtClean="0"/>
              <a:t>Респираторы </a:t>
            </a:r>
            <a:r>
              <a:rPr lang="ru-RU" sz="2000" dirty="0" smtClean="0"/>
              <a:t>должны подходить к лицу по размеру</a:t>
            </a:r>
            <a:r>
              <a:rPr lang="en-GB" sz="2000" dirty="0" smtClean="0"/>
              <a:t>! (</a:t>
            </a:r>
            <a:r>
              <a:rPr lang="ru-RU" sz="2000" dirty="0" smtClean="0"/>
              <a:t>Используйте тест на проверку плотности прилегания СИЗ</a:t>
            </a:r>
            <a:r>
              <a:rPr lang="en-GB" sz="2000" dirty="0" smtClean="0"/>
              <a:t>)</a:t>
            </a:r>
            <a:endParaRPr lang="en-GB" sz="2000" dirty="0"/>
          </a:p>
          <a:p>
            <a:pPr>
              <a:spcBef>
                <a:spcPts val="0"/>
              </a:spcBef>
              <a:spcAft>
                <a:spcPts val="599"/>
              </a:spcAft>
              <a:buFontTx/>
              <a:buChar char="•"/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599"/>
              </a:spcAft>
              <a:buFontTx/>
              <a:buChar char="•"/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599"/>
              </a:spcAft>
              <a:buFontTx/>
              <a:buChar char="•"/>
            </a:pPr>
            <a:endParaRPr lang="en-GB" sz="2000" dirty="0"/>
          </a:p>
          <a:p>
            <a:pPr>
              <a:spcBef>
                <a:spcPts val="1198"/>
              </a:spcBef>
            </a:pPr>
            <a:r>
              <a:rPr lang="ru-RU" sz="2000" b="1" dirty="0" smtClean="0"/>
              <a:t>Хирургические маски</a:t>
            </a:r>
            <a:r>
              <a:rPr lang="ru-RU" sz="2000" dirty="0"/>
              <a:t> </a:t>
            </a:r>
            <a:r>
              <a:rPr lang="ru-RU" sz="2000" dirty="0" smtClean="0"/>
              <a:t>не защищают пользователя от вдыхания инфицированных аэрозолей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599"/>
              </a:spcAft>
              <a:buFontTx/>
              <a:buChar char="•"/>
            </a:pPr>
            <a:endParaRPr lang="en-GB" sz="2000" dirty="0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dirty="0" smtClean="0"/>
              <a:t>СИЗ</a:t>
            </a:r>
            <a:r>
              <a:rPr lang="en-GB" sz="4400" dirty="0" smtClean="0"/>
              <a:t>: </a:t>
            </a:r>
            <a:r>
              <a:rPr lang="ru-RU" sz="4400" dirty="0" smtClean="0"/>
              <a:t>Респираторы</a:t>
            </a:r>
            <a:endParaRPr lang="en-GB" sz="4400" dirty="0"/>
          </a:p>
        </p:txBody>
      </p:sp>
      <p:pic>
        <p:nvPicPr>
          <p:cNvPr id="7" name="Picture 9" descr="mask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20439" r="14528" b="14107"/>
          <a:stretch>
            <a:fillRect/>
          </a:stretch>
        </p:blipFill>
        <p:spPr bwMode="auto">
          <a:xfrm>
            <a:off x="7792591" y="3148358"/>
            <a:ext cx="1530850" cy="114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13"/>
          <p:cNvGrpSpPr>
            <a:grpSpLocks/>
          </p:cNvGrpSpPr>
          <p:nvPr/>
        </p:nvGrpSpPr>
        <p:grpSpPr bwMode="auto">
          <a:xfrm>
            <a:off x="2043315" y="3148357"/>
            <a:ext cx="1530344" cy="1109242"/>
            <a:chOff x="5667868" y="4597203"/>
            <a:chExt cx="2215979" cy="1856133"/>
          </a:xfrm>
        </p:grpSpPr>
        <p:cxnSp>
          <p:nvCxnSpPr>
            <p:cNvPr id="10" name="Connettore 2 7"/>
            <p:cNvCxnSpPr>
              <a:cxnSpLocks noChangeShapeType="1"/>
            </p:cNvCxnSpPr>
            <p:nvPr/>
          </p:nvCxnSpPr>
          <p:spPr bwMode="auto">
            <a:xfrm>
              <a:off x="5742311" y="5589240"/>
              <a:ext cx="427385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onnettore 2 8"/>
            <p:cNvCxnSpPr>
              <a:cxnSpLocks noChangeShapeType="1"/>
            </p:cNvCxnSpPr>
            <p:nvPr/>
          </p:nvCxnSpPr>
          <p:spPr bwMode="auto">
            <a:xfrm flipV="1">
              <a:off x="5667868" y="5924674"/>
              <a:ext cx="560316" cy="16862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Connettore 2 9"/>
            <p:cNvCxnSpPr>
              <a:cxnSpLocks noChangeShapeType="1"/>
            </p:cNvCxnSpPr>
            <p:nvPr/>
          </p:nvCxnSpPr>
          <p:spPr bwMode="auto">
            <a:xfrm flipV="1">
              <a:off x="6084168" y="6165304"/>
              <a:ext cx="288032" cy="28803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uppo 12"/>
            <p:cNvGrpSpPr>
              <a:grpSpLocks/>
            </p:cNvGrpSpPr>
            <p:nvPr/>
          </p:nvGrpSpPr>
          <p:grpSpPr bwMode="auto">
            <a:xfrm flipH="1">
              <a:off x="6228184" y="4597203"/>
              <a:ext cx="1655663" cy="1763836"/>
              <a:chOff x="1044129" y="4833516"/>
              <a:chExt cx="1655663" cy="1763836"/>
            </a:xfrm>
          </p:grpSpPr>
          <p:sp>
            <p:nvSpPr>
              <p:cNvPr id="16" name="Ovale 16"/>
              <p:cNvSpPr>
                <a:spLocks noChangeArrowheads="1"/>
              </p:cNvSpPr>
              <p:nvPr/>
            </p:nvSpPr>
            <p:spPr bwMode="auto">
              <a:xfrm>
                <a:off x="1044129" y="4833516"/>
                <a:ext cx="1439639" cy="1763836"/>
              </a:xfrm>
              <a:prstGeom prst="ellipse">
                <a:avLst/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17" name="Ovale 21"/>
              <p:cNvSpPr>
                <a:spLocks noChangeArrowheads="1"/>
              </p:cNvSpPr>
              <p:nvPr/>
            </p:nvSpPr>
            <p:spPr bwMode="auto">
              <a:xfrm>
                <a:off x="2123728" y="537321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18" name="Arco 22"/>
              <p:cNvSpPr/>
              <p:nvPr/>
            </p:nvSpPr>
            <p:spPr bwMode="auto">
              <a:xfrm flipH="1">
                <a:off x="2196277" y="5803138"/>
                <a:ext cx="503813" cy="297183"/>
              </a:xfrm>
              <a:prstGeom prst="arc">
                <a:avLst>
                  <a:gd name="adj1" fmla="val 15227528"/>
                  <a:gd name="adj2" fmla="val 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9" name="Arco 23"/>
              <p:cNvSpPr/>
              <p:nvPr/>
            </p:nvSpPr>
            <p:spPr bwMode="auto">
              <a:xfrm flipH="1" flipV="1">
                <a:off x="2196277" y="5803138"/>
                <a:ext cx="433561" cy="307257"/>
              </a:xfrm>
              <a:prstGeom prst="arc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20" name="Ovale 24"/>
              <p:cNvSpPr>
                <a:spLocks noChangeArrowheads="1"/>
              </p:cNvSpPr>
              <p:nvPr/>
            </p:nvSpPr>
            <p:spPr bwMode="auto">
              <a:xfrm>
                <a:off x="2267744" y="5869414"/>
                <a:ext cx="432048" cy="223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it-IT" sz="2400">
                  <a:latin typeface="Times New Roman" pitchFamily="18" charset="0"/>
                </a:endParaRPr>
              </a:p>
            </p:txBody>
          </p:sp>
        </p:grpSp>
        <p:sp>
          <p:nvSpPr>
            <p:cNvPr id="14" name="Arco 10"/>
            <p:cNvSpPr/>
            <p:nvPr/>
          </p:nvSpPr>
          <p:spPr bwMode="auto">
            <a:xfrm rot="20574064" flipH="1">
              <a:off x="6410542" y="5277197"/>
              <a:ext cx="431555" cy="997325"/>
            </a:xfrm>
            <a:prstGeom prst="arc">
              <a:avLst>
                <a:gd name="adj1" fmla="val 16200000"/>
                <a:gd name="adj2" fmla="val 283162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5" name="Arco 11"/>
            <p:cNvSpPr/>
            <p:nvPr/>
          </p:nvSpPr>
          <p:spPr bwMode="auto">
            <a:xfrm rot="20175835" flipH="1" flipV="1">
              <a:off x="6410542" y="5274679"/>
              <a:ext cx="431555" cy="994805"/>
            </a:xfrm>
            <a:prstGeom prst="arc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4192191" y="3208729"/>
            <a:ext cx="3592739" cy="12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1" tIns="45661" rIns="91321" bIns="45661">
            <a:spAutoFit/>
          </a:bodyPr>
          <a:lstStyle/>
          <a:p>
            <a:pPr algn="ctr"/>
            <a:r>
              <a:rPr lang="ru-RU" dirty="0" smtClean="0">
                <a:solidFill>
                  <a:srgbClr val="003FBC"/>
                </a:solidFill>
              </a:rPr>
              <a:t>Респираторы защищают пользователя от вдыхания каплеобразных ядер</a:t>
            </a:r>
            <a:endParaRPr lang="en-GB" dirty="0">
              <a:solidFill>
                <a:srgbClr val="003FBC"/>
              </a:solidFill>
            </a:endParaRPr>
          </a:p>
          <a:p>
            <a:pPr algn="ctr"/>
            <a:r>
              <a:rPr lang="en-GB" dirty="0" smtClean="0">
                <a:solidFill>
                  <a:srgbClr val="003FBC"/>
                </a:solidFill>
              </a:rPr>
              <a:t>(</a:t>
            </a:r>
            <a:r>
              <a:rPr lang="ru-RU" dirty="0" smtClean="0">
                <a:solidFill>
                  <a:srgbClr val="003FBC"/>
                </a:solidFill>
              </a:rPr>
              <a:t>они защищают от вдыхания</a:t>
            </a:r>
            <a:r>
              <a:rPr lang="en-GB" dirty="0" smtClean="0">
                <a:solidFill>
                  <a:srgbClr val="003FBC"/>
                </a:solidFill>
              </a:rPr>
              <a:t>)</a:t>
            </a:r>
            <a:r>
              <a:rPr lang="en-GB" dirty="0">
                <a:solidFill>
                  <a:srgbClr val="003FBC"/>
                </a:solidFill>
              </a:rPr>
              <a:t>.</a:t>
            </a:r>
            <a:endParaRPr lang="it-IT" dirty="0">
              <a:solidFill>
                <a:srgbClr val="003FBC"/>
              </a:solidFill>
            </a:endParaRPr>
          </a:p>
        </p:txBody>
      </p:sp>
      <p:grpSp>
        <p:nvGrpSpPr>
          <p:cNvPr id="24" name="Gruppo 21"/>
          <p:cNvGrpSpPr>
            <a:grpSpLocks/>
          </p:cNvGrpSpPr>
          <p:nvPr/>
        </p:nvGrpSpPr>
        <p:grpSpPr bwMode="auto">
          <a:xfrm>
            <a:off x="2389875" y="5356347"/>
            <a:ext cx="1545536" cy="1044591"/>
            <a:chOff x="1044129" y="4833516"/>
            <a:chExt cx="2198023" cy="1793742"/>
          </a:xfrm>
        </p:grpSpPr>
        <p:sp>
          <p:nvSpPr>
            <p:cNvPr id="25" name="Ovale 1"/>
            <p:cNvSpPr>
              <a:spLocks noChangeArrowheads="1"/>
            </p:cNvSpPr>
            <p:nvPr/>
          </p:nvSpPr>
          <p:spPr bwMode="auto">
            <a:xfrm>
              <a:off x="1044129" y="4833516"/>
              <a:ext cx="1439639" cy="1763836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 sz="2400">
                <a:latin typeface="Times New Roman" pitchFamily="18" charset="0"/>
              </a:endParaRPr>
            </a:p>
          </p:txBody>
        </p:sp>
        <p:cxnSp>
          <p:nvCxnSpPr>
            <p:cNvPr id="26" name="Connettore 2 3"/>
            <p:cNvCxnSpPr>
              <a:cxnSpLocks noChangeShapeType="1"/>
            </p:cNvCxnSpPr>
            <p:nvPr/>
          </p:nvCxnSpPr>
          <p:spPr bwMode="auto">
            <a:xfrm>
              <a:off x="2594143" y="5872028"/>
              <a:ext cx="427385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Connettore 2 10"/>
            <p:cNvCxnSpPr>
              <a:cxnSpLocks noChangeShapeType="1"/>
            </p:cNvCxnSpPr>
            <p:nvPr/>
          </p:nvCxnSpPr>
          <p:spPr bwMode="auto">
            <a:xfrm>
              <a:off x="2503035" y="6138728"/>
              <a:ext cx="446485" cy="28138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Arco 14"/>
            <p:cNvSpPr/>
            <p:nvPr/>
          </p:nvSpPr>
          <p:spPr bwMode="auto">
            <a:xfrm rot="1025936">
              <a:off x="2811124" y="5631468"/>
              <a:ext cx="431028" cy="995790"/>
            </a:xfrm>
            <a:prstGeom prst="arc">
              <a:avLst>
                <a:gd name="adj1" fmla="val 16200000"/>
                <a:gd name="adj2" fmla="val 283162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9" name="Arco 19"/>
            <p:cNvSpPr/>
            <p:nvPr/>
          </p:nvSpPr>
          <p:spPr bwMode="auto">
            <a:xfrm rot="1424165" flipV="1">
              <a:off x="2811124" y="5629269"/>
              <a:ext cx="431028" cy="993592"/>
            </a:xfrm>
            <a:prstGeom prst="arc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0" name="Ovale 23"/>
            <p:cNvSpPr>
              <a:spLocks noChangeArrowheads="1"/>
            </p:cNvSpPr>
            <p:nvPr/>
          </p:nvSpPr>
          <p:spPr bwMode="auto">
            <a:xfrm>
              <a:off x="2123728" y="5373216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31" name="Arco 18"/>
            <p:cNvSpPr/>
            <p:nvPr/>
          </p:nvSpPr>
          <p:spPr bwMode="auto">
            <a:xfrm flipH="1">
              <a:off x="2197302" y="5805126"/>
              <a:ext cx="503243" cy="294561"/>
            </a:xfrm>
            <a:prstGeom prst="arc">
              <a:avLst>
                <a:gd name="adj1" fmla="val 15227528"/>
                <a:gd name="adj2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2" name="Arco 25"/>
            <p:cNvSpPr/>
            <p:nvPr/>
          </p:nvSpPr>
          <p:spPr bwMode="auto">
            <a:xfrm flipH="1" flipV="1">
              <a:off x="2197302" y="5805126"/>
              <a:ext cx="431028" cy="305552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3" name="Ovale 20"/>
            <p:cNvSpPr>
              <a:spLocks noChangeArrowheads="1"/>
            </p:cNvSpPr>
            <p:nvPr/>
          </p:nvSpPr>
          <p:spPr bwMode="auto">
            <a:xfrm>
              <a:off x="2267744" y="5869414"/>
              <a:ext cx="432048" cy="223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 sz="2400">
                <a:latin typeface="Times New Roman" pitchFamily="18" charset="0"/>
              </a:endParaRPr>
            </a:p>
          </p:txBody>
        </p:sp>
        <p:cxnSp>
          <p:nvCxnSpPr>
            <p:cNvPr id="34" name="Connettore 2 9"/>
            <p:cNvCxnSpPr>
              <a:cxnSpLocks noChangeShapeType="1"/>
            </p:cNvCxnSpPr>
            <p:nvPr/>
          </p:nvCxnSpPr>
          <p:spPr bwMode="auto">
            <a:xfrm>
              <a:off x="2533815" y="6024428"/>
              <a:ext cx="517528" cy="1524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4120183" y="5189379"/>
            <a:ext cx="4034532" cy="14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1" tIns="45661" rIns="91321" bIns="45661">
            <a:spAutoFit/>
          </a:bodyPr>
          <a:lstStyle/>
          <a:p>
            <a:pPr algn="ctr"/>
            <a:r>
              <a:rPr lang="ru-RU" dirty="0" smtClean="0">
                <a:solidFill>
                  <a:srgbClr val="003FBC"/>
                </a:solidFill>
              </a:rPr>
              <a:t>Хирургические маски не дают микроорганизмам распространяться от </a:t>
            </a:r>
            <a:r>
              <a:rPr lang="ru-RU" dirty="0" smtClean="0">
                <a:solidFill>
                  <a:srgbClr val="003FBC"/>
                </a:solidFill>
              </a:rPr>
              <a:t>носителя </a:t>
            </a:r>
            <a:r>
              <a:rPr lang="en-GB" dirty="0" smtClean="0">
                <a:solidFill>
                  <a:srgbClr val="003FBC"/>
                </a:solidFill>
              </a:rPr>
              <a:t>(</a:t>
            </a:r>
            <a:r>
              <a:rPr lang="ru-RU" dirty="0" smtClean="0">
                <a:solidFill>
                  <a:srgbClr val="003FBC"/>
                </a:solidFill>
              </a:rPr>
              <a:t>они защищают </a:t>
            </a:r>
            <a:r>
              <a:rPr lang="ru-RU" dirty="0" smtClean="0">
                <a:solidFill>
                  <a:srgbClr val="003FBC"/>
                </a:solidFill>
              </a:rPr>
              <a:t>окружающих от </a:t>
            </a:r>
            <a:r>
              <a:rPr lang="ru-RU" dirty="0" smtClean="0">
                <a:solidFill>
                  <a:srgbClr val="003FBC"/>
                </a:solidFill>
              </a:rPr>
              <a:t>выдохов</a:t>
            </a:r>
            <a:r>
              <a:rPr lang="en-GB" dirty="0" smtClean="0">
                <a:solidFill>
                  <a:srgbClr val="003FBC"/>
                </a:solidFill>
              </a:rPr>
              <a:t>)</a:t>
            </a:r>
            <a:r>
              <a:rPr lang="en-GB" dirty="0">
                <a:solidFill>
                  <a:srgbClr val="003FBC"/>
                </a:solidFill>
              </a:rPr>
              <a:t>.</a:t>
            </a:r>
            <a:endParaRPr lang="it-IT" dirty="0">
              <a:solidFill>
                <a:srgbClr val="003FBC"/>
              </a:solidFill>
            </a:endParaRPr>
          </a:p>
        </p:txBody>
      </p:sp>
      <p:pic>
        <p:nvPicPr>
          <p:cNvPr id="36" name="Picture 19" descr="maskstore_1842_173350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23" y="5031980"/>
            <a:ext cx="1001023" cy="133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14290" y="1131593"/>
            <a:ext cx="6835367" cy="37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Адаптировать в соответствии с руководствами в НТП Вашей страны  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" name="Picture 12" descr="MCj023901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862107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7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ru-RU" sz="2000" noProof="0" dirty="0" smtClean="0"/>
              <a:t>Дезинфицирующие средства – это химические вещества или смесь химических веществ для дезактивации микроорганизмов</a:t>
            </a:r>
            <a:r>
              <a:rPr lang="en-GB" sz="2000" noProof="0" dirty="0" smtClean="0"/>
              <a:t>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ru-RU" sz="2000" noProof="0" dirty="0" smtClean="0"/>
              <a:t>Дезинфицирующие средства, как правило, наносятся на поверхности или неодушевленные предметы</a:t>
            </a:r>
            <a:r>
              <a:rPr lang="en-GB" sz="2000" noProof="0" dirty="0" smtClean="0"/>
              <a:t>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ru-RU" sz="2000" noProof="0" dirty="0" smtClean="0"/>
              <a:t>Дезинфицирующие средства могут быть использоваться до </a:t>
            </a:r>
            <a:r>
              <a:rPr lang="ru-RU" sz="2000" noProof="0" dirty="0" err="1" smtClean="0"/>
              <a:t>автоклавирования</a:t>
            </a:r>
            <a:r>
              <a:rPr lang="ru-RU" sz="2000" dirty="0"/>
              <a:t> </a:t>
            </a:r>
            <a:r>
              <a:rPr lang="ru-RU" sz="2000" dirty="0" smtClean="0"/>
              <a:t>на предварительном этапе обеззараживания</a:t>
            </a:r>
            <a:r>
              <a:rPr lang="en-GB" sz="2000" noProof="0" dirty="0" smtClean="0"/>
              <a:t>.</a:t>
            </a:r>
            <a:endParaRPr lang="en-GB" sz="2000" noProof="0" dirty="0"/>
          </a:p>
          <a:p>
            <a:pPr eaLnBrk="1" hangingPunct="1">
              <a:lnSpc>
                <a:spcPct val="80000"/>
              </a:lnSpc>
              <a:buSzPct val="100000"/>
              <a:buFontTx/>
              <a:buNone/>
            </a:pPr>
            <a:endParaRPr lang="en-GB" sz="10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SzPct val="100000"/>
              <a:buFontTx/>
              <a:buNone/>
            </a:pPr>
            <a:endParaRPr lang="en-GB" sz="2400" dirty="0">
              <a:ea typeface="ＭＳ Ｐゴシック" pitchFamily="34" charset="-128"/>
            </a:endParaRPr>
          </a:p>
        </p:txBody>
      </p:sp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400" dirty="0" smtClean="0"/>
              <a:t>Дезинфицирующие средства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735807" y="4490429"/>
            <a:ext cx="9602991" cy="1498389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pPr>
              <a:lnSpc>
                <a:spcPct val="80000"/>
              </a:lnSpc>
              <a:buSzPct val="100000"/>
            </a:pPr>
            <a:r>
              <a:rPr lang="ru-RU" sz="2800" dirty="0" smtClean="0"/>
              <a:t>ПРИМЕЧАНИЕ</a:t>
            </a:r>
            <a:r>
              <a:rPr lang="en-US" sz="2800" dirty="0" smtClean="0"/>
              <a:t>:</a:t>
            </a:r>
            <a:r>
              <a:rPr lang="ru-RU" sz="2800" dirty="0" smtClean="0"/>
              <a:t> Из-за особенностей строения клеточных стенок бацилл ТБ, они устойчивы к стандартным средствам дезинфекции, т.е., четвертичные аммониевые соединения неэффективны</a:t>
            </a:r>
            <a:r>
              <a:rPr lang="en-GB" sz="2800" dirty="0" smtClean="0">
                <a:ea typeface="ＭＳ Ｐゴシック" pitchFamily="34" charset="-128"/>
              </a:rPr>
              <a:t>.</a:t>
            </a:r>
            <a:endParaRPr lang="en-GB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03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599"/>
              </a:spcAft>
              <a:buSzPct val="100000"/>
              <a:buNone/>
            </a:pPr>
            <a:r>
              <a:rPr lang="ru-RU" altLang="zh-CN" sz="1400" b="1" dirty="0" smtClean="0">
                <a:ea typeface="ＭＳ Ｐゴシック" pitchFamily="34" charset="-128"/>
                <a:cs typeface="Arial" charset="0"/>
              </a:rPr>
              <a:t>Выбирайте дезинфицирующие средства, которые эффективны против микобактерии в зависимости от того, какой материал подлежит дезинфекции</a:t>
            </a:r>
            <a:r>
              <a:rPr lang="en-GB" altLang="zh-CN" sz="1400" b="1" dirty="0" smtClean="0">
                <a:ea typeface="ＭＳ Ｐゴシック" pitchFamily="34" charset="-128"/>
                <a:cs typeface="Arial" charset="0"/>
              </a:rPr>
              <a:t>.</a:t>
            </a:r>
            <a:endParaRPr lang="en-GB" altLang="zh-CN" sz="1400" b="1" dirty="0">
              <a:ea typeface="ＭＳ Ｐゴシック" pitchFamily="34" charset="-128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ru-RU" altLang="zh-CN" sz="1400" b="1" dirty="0" smtClean="0"/>
              <a:t>ФЕНОЛ </a:t>
            </a:r>
            <a:r>
              <a:rPr lang="ru-RU" altLang="zh-CN" sz="1400" dirty="0" smtClean="0"/>
              <a:t>в концентрации </a:t>
            </a:r>
            <a:r>
              <a:rPr lang="en-GB" altLang="zh-CN" sz="1400" dirty="0" smtClean="0"/>
              <a:t>2</a:t>
            </a:r>
            <a:r>
              <a:rPr lang="en-GB" altLang="zh-CN" sz="1400" dirty="0"/>
              <a:t>-5% </a:t>
            </a:r>
            <a:r>
              <a:rPr lang="ru-RU" altLang="zh-CN" sz="1400" dirty="0" smtClean="0"/>
              <a:t>в </a:t>
            </a:r>
            <a:r>
              <a:rPr lang="ru-RU" altLang="zh-CN" sz="1400" dirty="0" err="1" smtClean="0"/>
              <a:t>деионизированной</a:t>
            </a:r>
            <a:r>
              <a:rPr lang="ru-RU" altLang="zh-CN" sz="1400" dirty="0" smtClean="0"/>
              <a:t> воде вызывает сильное раздражение, следует с осторожностью готовить раствор</a:t>
            </a:r>
            <a:r>
              <a:rPr lang="en-GB" altLang="zh-CN" sz="1400" dirty="0" smtClean="0"/>
              <a:t>.</a:t>
            </a:r>
            <a:r>
              <a:rPr lang="ru-RU" altLang="zh-CN" sz="1400" dirty="0" smtClean="0"/>
              <a:t> Предпочтительно использовать производные фенола для</a:t>
            </a:r>
            <a:r>
              <a:rPr lang="en-GB" altLang="zh-CN" sz="1400" dirty="0" smtClean="0"/>
              <a:t>: </a:t>
            </a:r>
            <a:endParaRPr lang="en-GB" altLang="zh-CN" sz="1400" dirty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ru-RU" altLang="zh-CN" sz="1400" dirty="0" smtClean="0"/>
              <a:t>обеззараживания оборудования, поверхностей и предметов или жидкостей до их утилизации (необходимо это делать в перчатках)</a:t>
            </a:r>
            <a:endParaRPr lang="en-GB" altLang="zh-CN" sz="1400" dirty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ru-RU" sz="1400" dirty="0" smtClean="0"/>
              <a:t>приготовления раствора ежедневно, обработать на поверхность и оставить раствор на поверхности, как минимум, в течение 15 минут, чтобы добиться обеззараживания</a:t>
            </a:r>
            <a:r>
              <a:rPr lang="en-GB" sz="1400" dirty="0" smtClean="0"/>
              <a:t>.</a:t>
            </a:r>
            <a:endParaRPr lang="en-GB" altLang="zh-CN" sz="14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ru-RU" altLang="zh-CN" sz="1400" b="1" dirty="0" smtClean="0"/>
              <a:t>ХЛОР </a:t>
            </a:r>
            <a:r>
              <a:rPr lang="en-GB" altLang="zh-CN" sz="1400" dirty="0" smtClean="0"/>
              <a:t>(</a:t>
            </a:r>
            <a:r>
              <a:rPr lang="ru-RU" altLang="zh-CN" sz="1400" dirty="0" smtClean="0"/>
              <a:t>гипохлорит натрия или отбеливатель с </a:t>
            </a:r>
            <a:r>
              <a:rPr lang="en-GB" altLang="zh-CN" sz="1400" dirty="0" smtClean="0"/>
              <a:t>0</a:t>
            </a:r>
            <a:r>
              <a:rPr lang="ru-RU" altLang="zh-CN" sz="1400" dirty="0" smtClean="0"/>
              <a:t>,</a:t>
            </a:r>
            <a:r>
              <a:rPr lang="en-GB" altLang="zh-CN" sz="1400" dirty="0" smtClean="0"/>
              <a:t>72</a:t>
            </a:r>
            <a:r>
              <a:rPr lang="en-GB" altLang="zh-CN" sz="1400" dirty="0"/>
              <a:t>% </a:t>
            </a:r>
            <a:r>
              <a:rPr lang="ru-RU" altLang="zh-CN" sz="1400" dirty="0" smtClean="0"/>
              <a:t>активным хлором</a:t>
            </a:r>
            <a:r>
              <a:rPr lang="en-GB" altLang="zh-CN" sz="1400" dirty="0" smtClean="0"/>
              <a:t>) </a:t>
            </a:r>
            <a:r>
              <a:rPr lang="ru-RU" altLang="zh-CN" sz="1400" dirty="0" smtClean="0"/>
              <a:t>вызывает раздражение и оказывает коррозионное влияние на металлы и пластики</a:t>
            </a:r>
            <a:r>
              <a:rPr lang="en-GB" altLang="zh-CN" sz="1400" dirty="0" smtClean="0"/>
              <a:t>:</a:t>
            </a:r>
            <a:endParaRPr lang="en-GB" altLang="zh-CN" sz="1400" dirty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ru-RU" altLang="zh-CN" sz="1400" dirty="0" smtClean="0"/>
              <a:t>Это дезинфицирующее средство общего назначения</a:t>
            </a:r>
            <a:r>
              <a:rPr lang="en-GB" altLang="zh-CN" sz="1400" dirty="0" smtClean="0"/>
              <a:t>; </a:t>
            </a:r>
            <a:r>
              <a:rPr lang="ru-RU" altLang="zh-CN" sz="1400" dirty="0" smtClean="0"/>
              <a:t>также </a:t>
            </a:r>
            <a:r>
              <a:rPr lang="ru-RU" altLang="zh-CN" sz="1400" dirty="0"/>
              <a:t>можно использовать для вымачивания </a:t>
            </a:r>
            <a:r>
              <a:rPr lang="ru-RU" altLang="zh-CN" sz="1400" dirty="0" smtClean="0"/>
              <a:t>контаминированных материалов</a:t>
            </a:r>
            <a:endParaRPr lang="en-GB" altLang="zh-CN" sz="1400" dirty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ru-RU" sz="1400" dirty="0" smtClean="0"/>
              <a:t>Выдержать, по крайней мере, 15 минут, чтобы добиться обеззараживания</a:t>
            </a:r>
            <a:endParaRPr lang="en-GB" sz="1400" dirty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ru-RU" altLang="zh-CN" sz="1400" dirty="0" smtClean="0"/>
              <a:t>Готовится ежедневно и хранится в хорошо проветриваемом помещении (токсический газ)</a:t>
            </a:r>
            <a:r>
              <a:rPr lang="en-GB" altLang="zh-CN" sz="1400" dirty="0" smtClean="0"/>
              <a:t>. </a:t>
            </a:r>
            <a:r>
              <a:rPr lang="ru-RU" altLang="zh-CN" sz="1400" dirty="0" smtClean="0"/>
              <a:t>Не </a:t>
            </a:r>
            <a:r>
              <a:rPr lang="ru-RU" altLang="zh-CN" sz="1400" dirty="0" err="1" smtClean="0"/>
              <a:t>автоклавировать</a:t>
            </a:r>
            <a:r>
              <a:rPr lang="en-GB" altLang="zh-CN" sz="1400" dirty="0" smtClean="0"/>
              <a:t>.</a:t>
            </a:r>
            <a:endParaRPr lang="en-GB" altLang="zh-CN" sz="14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ru-RU" altLang="zh-CN" sz="1400" b="1" dirty="0" smtClean="0"/>
              <a:t>СПИРТ </a:t>
            </a:r>
            <a:r>
              <a:rPr lang="en-GB" altLang="zh-CN" sz="1400" dirty="0" smtClean="0"/>
              <a:t>70</a:t>
            </a:r>
            <a:r>
              <a:rPr lang="en-GB" altLang="zh-CN" sz="1400" dirty="0"/>
              <a:t>% </a:t>
            </a:r>
            <a:r>
              <a:rPr lang="ru-RU" altLang="zh-CN" sz="1400" dirty="0" smtClean="0"/>
              <a:t>не оставляет разводов, но летучий и легковоспламеняющийся </a:t>
            </a:r>
            <a:r>
              <a:rPr lang="en-GB" altLang="zh-CN" sz="1400" dirty="0" smtClean="0"/>
              <a:t>(</a:t>
            </a:r>
            <a:r>
              <a:rPr lang="ru-RU" altLang="zh-CN" sz="1400" dirty="0" smtClean="0"/>
              <a:t>не следует применять вблизи открытого огня</a:t>
            </a:r>
            <a:r>
              <a:rPr lang="en-GB" altLang="zh-CN" sz="1400" dirty="0" smtClean="0"/>
              <a:t>)</a:t>
            </a:r>
            <a:r>
              <a:rPr lang="en-GB" altLang="zh-CN" sz="1400" dirty="0"/>
              <a:t>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ru-RU" altLang="zh-CN" sz="1400" dirty="0" smtClean="0"/>
              <a:t>Используется для обеззараживания кожи </a:t>
            </a:r>
            <a:r>
              <a:rPr lang="en-GB" altLang="zh-CN" sz="1400" dirty="0" smtClean="0"/>
              <a:t>(</a:t>
            </a:r>
            <a:r>
              <a:rPr lang="ru-RU" altLang="zh-CN" sz="1400" dirty="0" smtClean="0"/>
              <a:t>с последующим мытьем с мылом</a:t>
            </a:r>
            <a:r>
              <a:rPr lang="en-GB" altLang="zh-CN" sz="1400" dirty="0" smtClean="0"/>
              <a:t>) </a:t>
            </a:r>
            <a:r>
              <a:rPr lang="ru-RU" altLang="zh-CN" sz="1400" dirty="0" smtClean="0"/>
              <a:t>и поверхностей </a:t>
            </a:r>
            <a:r>
              <a:rPr lang="en-GB" altLang="zh-CN" sz="1400" dirty="0" smtClean="0"/>
              <a:t>(</a:t>
            </a:r>
            <a:r>
              <a:rPr lang="ru-RU" altLang="zh-CN" sz="1400" dirty="0" smtClean="0"/>
              <a:t>в том числе, металлических</a:t>
            </a:r>
            <a:r>
              <a:rPr lang="en-GB" altLang="zh-CN" sz="1400" dirty="0" smtClean="0"/>
              <a:t>)</a:t>
            </a:r>
            <a:r>
              <a:rPr lang="en-GB" altLang="zh-CN" sz="1400" dirty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ru-RU" altLang="zh-CN" sz="1400" b="1" dirty="0" smtClean="0"/>
              <a:t>НАДУКСУСНАЯ КИСЛОТА </a:t>
            </a:r>
            <a:r>
              <a:rPr lang="ru-RU" altLang="zh-CN" sz="1400" dirty="0" smtClean="0"/>
              <a:t>не оставляет разводов, но рабочий раствор стабилен только в течение </a:t>
            </a:r>
            <a:r>
              <a:rPr lang="en-GB" altLang="zh-CN" sz="1400" dirty="0" smtClean="0"/>
              <a:t>48 </a:t>
            </a:r>
            <a:r>
              <a:rPr lang="ru-RU" altLang="zh-CN" sz="1400" dirty="0" smtClean="0"/>
              <a:t>часов после приготовления</a:t>
            </a:r>
            <a:r>
              <a:rPr lang="en-GB" altLang="zh-CN" sz="1400" dirty="0" smtClean="0"/>
              <a:t>:</a:t>
            </a:r>
            <a:endParaRPr lang="en-GB" altLang="zh-CN" sz="1400" dirty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ru-RU" altLang="zh-CN" sz="1400" dirty="0" smtClean="0"/>
              <a:t>Быстрое воздействие на все организмы</a:t>
            </a:r>
            <a:r>
              <a:rPr lang="en-GB" altLang="zh-CN" sz="1400" dirty="0" smtClean="0"/>
              <a:t>.</a:t>
            </a:r>
            <a:endParaRPr lang="en-GB" altLang="zh-CN" sz="1400" dirty="0"/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Дезинфицирующие средства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14290" y="1131593"/>
            <a:ext cx="6835367" cy="37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Адаптировать в соответствии с руководствами в НТП Вашей страны  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2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862107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5745991" cy="4950960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ru-RU" altLang="zh-CN" sz="2200" noProof="0" dirty="0" smtClean="0"/>
              <a:t>Рабочие растворы следует готовить ежедневно</a:t>
            </a:r>
            <a:r>
              <a:rPr lang="en-GB" altLang="zh-CN" sz="2200" noProof="0" dirty="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ru-RU" altLang="zh-CN" sz="2200" noProof="0" dirty="0" smtClean="0"/>
              <a:t>Исходные растворы следует хранить в соответствии с рекомендациями производителя</a:t>
            </a:r>
            <a:r>
              <a:rPr lang="en-GB" altLang="zh-CN" sz="2200" noProof="0" dirty="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ru-RU" altLang="zh-CN" sz="2200" noProof="0" dirty="0" smtClean="0"/>
              <a:t>Применение покупных растворов в случае загрязнения или других возможных ситуациях </a:t>
            </a:r>
            <a:r>
              <a:rPr lang="en-GB" altLang="zh-CN" sz="2200" noProof="0" dirty="0" smtClean="0"/>
              <a:t>(</a:t>
            </a:r>
            <a:r>
              <a:rPr lang="ru-RU" altLang="zh-CN" sz="2200" dirty="0" smtClean="0"/>
              <a:t>при этом следует проверить, что раствор уничтожит микобактерии туберкулеза</a:t>
            </a:r>
            <a:r>
              <a:rPr lang="en-GB" sz="2200" noProof="0" dirty="0" smtClean="0"/>
              <a:t>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ru-RU" altLang="zh-CN" sz="2200" dirty="0" smtClean="0"/>
              <a:t>Следует выполнять национальные руководства по химической безопасности</a:t>
            </a:r>
            <a:r>
              <a:rPr lang="en-GB" altLang="zh-CN" sz="2200" noProof="0" dirty="0" smtClean="0"/>
              <a:t>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00000"/>
              <a:buNone/>
            </a:pPr>
            <a:endParaRPr lang="en-GB" altLang="zh-CN" sz="2200" noProof="0" dirty="0"/>
          </a:p>
        </p:txBody>
      </p:sp>
      <p:sp>
        <p:nvSpPr>
          <p:cNvPr id="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Дезинфицирующие средства</a:t>
            </a:r>
            <a:endParaRPr lang="en-GB" sz="4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63" y="4139429"/>
            <a:ext cx="3681853" cy="197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32872" y="4462126"/>
            <a:ext cx="1591729" cy="89394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anchor="ctr"/>
          <a:lstStyle/>
          <a:p>
            <a:pPr algn="just"/>
            <a:endParaRPr lang="en-US" sz="32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38124" y="4419972"/>
            <a:ext cx="1674547" cy="9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21" tIns="45661" rIns="91321" bIns="45661">
            <a:spAutoFit/>
          </a:bodyPr>
          <a:lstStyle/>
          <a:p>
            <a:pPr>
              <a:defRPr/>
            </a:pPr>
            <a:r>
              <a:rPr lang="ru-RU" sz="105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Пожар в БББ</a:t>
            </a:r>
            <a:r>
              <a:rPr lang="en-US" sz="105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105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05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Горелка </a:t>
            </a:r>
            <a:r>
              <a:rPr lang="ru-RU" sz="105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Бунзена</a:t>
            </a:r>
            <a:r>
              <a:rPr lang="ru-RU" sz="105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05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подожгла </a:t>
            </a:r>
            <a:r>
              <a:rPr lang="en-US" sz="105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70</a:t>
            </a:r>
            <a:r>
              <a:rPr lang="en-US" sz="105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</a:t>
            </a:r>
            <a:r>
              <a:rPr lang="ru-RU" sz="105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спирт для очистки поверхностей</a:t>
            </a:r>
            <a:endParaRPr lang="en-US" sz="105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6547247" y="1452464"/>
            <a:ext cx="1857054" cy="2888544"/>
            <a:chOff x="3207" y="1191"/>
            <a:chExt cx="2238" cy="3351"/>
          </a:xfrm>
        </p:grpSpPr>
        <p:pic>
          <p:nvPicPr>
            <p:cNvPr id="9" name="Picture 8" descr="acidwro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1688"/>
              <a:ext cx="2169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233" y="1191"/>
              <a:ext cx="2212" cy="4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900" b="1" dirty="0" smtClean="0"/>
                <a:t>НИКОГДА НЕ НАЛИВАЙТЕ ВОДУ В КИСЛОТУ</a:t>
              </a:r>
              <a:endParaRPr lang="en-US" sz="900" b="1" dirty="0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" y="2555"/>
              <a:ext cx="646" cy="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02" y="2038"/>
              <a:ext cx="738" cy="271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900" b="1" dirty="0" smtClean="0"/>
                <a:t>ВОДА</a:t>
              </a:r>
              <a:endParaRPr lang="en-AU" sz="900" b="1" dirty="0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264" y="3792"/>
              <a:ext cx="2112" cy="75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900" b="1" dirty="0" smtClean="0"/>
                <a:t>Это приводит к избыточному нагреванию, вспениванию и разбрызгиванию раствора</a:t>
              </a:r>
              <a:r>
                <a:rPr lang="en-US" sz="900" b="1" dirty="0" smtClean="0"/>
                <a:t>!</a:t>
              </a:r>
              <a:endParaRPr lang="en-US" sz="900" b="1" dirty="0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8440663" y="1453226"/>
            <a:ext cx="1949119" cy="2718701"/>
            <a:chOff x="242" y="1193"/>
            <a:chExt cx="2572" cy="3196"/>
          </a:xfrm>
        </p:grpSpPr>
        <p:pic>
          <p:nvPicPr>
            <p:cNvPr id="15" name="Picture 3" descr="acidcorrect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" y="1731"/>
              <a:ext cx="2448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" y="259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 rot="10800000" flipV="1">
              <a:off x="1572" y="2080"/>
              <a:ext cx="1121" cy="27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900" b="1" dirty="0" smtClean="0">
                  <a:solidFill>
                    <a:schemeClr val="bg1"/>
                  </a:solidFill>
                </a:rPr>
                <a:t>КИСЛОТА</a:t>
              </a:r>
              <a:endParaRPr lang="en-A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502" y="3384"/>
              <a:ext cx="1035" cy="23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700" b="1" dirty="0" smtClean="0">
                  <a:solidFill>
                    <a:schemeClr val="bg1"/>
                  </a:solidFill>
                </a:rPr>
                <a:t>ВОДА</a:t>
              </a:r>
              <a:endParaRPr lang="en-AU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42" y="1193"/>
              <a:ext cx="2559" cy="43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900" b="1" dirty="0" smtClean="0">
                  <a:solidFill>
                    <a:schemeClr val="bg1"/>
                  </a:solidFill>
                </a:rPr>
                <a:t>ВСЕГДА НАЛИВАЙТЕ КИСЛОТУ В ВОДУ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432" y="3792"/>
              <a:ext cx="2314" cy="59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900" b="1" dirty="0" smtClean="0"/>
                <a:t>Наливайте медленно, чтобы не допустить чрезмерного нагревания</a:t>
              </a:r>
              <a:r>
                <a:rPr lang="en-US" sz="900" b="1" dirty="0" smtClean="0"/>
                <a:t>.</a:t>
              </a:r>
              <a:endParaRPr 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856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5760640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Во всех лабораториях обрабатывающих пробы для диагностических исследований ТБ должен быть комплект по очистке разлитий, включающий</a:t>
            </a:r>
            <a:r>
              <a:rPr lang="en-GB" sz="2000" dirty="0" smtClean="0"/>
              <a:t>:</a:t>
            </a:r>
          </a:p>
          <a:p>
            <a:pPr marL="741984" lvl="1" indent="-285379">
              <a:buFontTx/>
              <a:buChar char="-"/>
            </a:pPr>
            <a:r>
              <a:rPr lang="ru-RU" sz="1400" dirty="0" smtClean="0"/>
              <a:t>Инструкции </a:t>
            </a:r>
            <a:r>
              <a:rPr lang="en-US" sz="1400" dirty="0" smtClean="0"/>
              <a:t>(</a:t>
            </a:r>
            <a:r>
              <a:rPr lang="ru-RU" sz="1400" dirty="0" err="1" smtClean="0"/>
              <a:t>СОПы</a:t>
            </a:r>
            <a:r>
              <a:rPr lang="en-US" sz="1400" dirty="0" smtClean="0"/>
              <a:t>) </a:t>
            </a:r>
            <a:r>
              <a:rPr lang="ru-RU" sz="1400" dirty="0" smtClean="0"/>
              <a:t>по очистке разлитий</a:t>
            </a:r>
            <a:endParaRPr lang="en-US" sz="1400" dirty="0"/>
          </a:p>
          <a:p>
            <a:pPr marL="741984" lvl="1" indent="-285379">
              <a:buFontTx/>
              <a:buChar char="-"/>
            </a:pPr>
            <a:r>
              <a:rPr lang="ru-RU" sz="1400" dirty="0" smtClean="0"/>
              <a:t>Большой биологически безопасный мешок                                                                       </a:t>
            </a:r>
            <a:r>
              <a:rPr lang="en-US" sz="1400" dirty="0" smtClean="0"/>
              <a:t>(</a:t>
            </a:r>
            <a:r>
              <a:rPr lang="ru-RU" sz="1400" dirty="0" smtClean="0"/>
              <a:t>способный выдержать автоклавную обработку</a:t>
            </a:r>
            <a:r>
              <a:rPr lang="en-US" sz="1400" dirty="0" smtClean="0"/>
              <a:t>)</a:t>
            </a:r>
            <a:endParaRPr lang="en-US" sz="1400" dirty="0"/>
          </a:p>
          <a:p>
            <a:pPr marL="741984" lvl="1" indent="-285379">
              <a:buFontTx/>
              <a:buChar char="-"/>
            </a:pPr>
            <a:r>
              <a:rPr lang="ru-RU" sz="1400" dirty="0" smtClean="0"/>
              <a:t>Подходящее дезинфицирующее средство, способное     		                       уничтожить МТБ</a:t>
            </a:r>
            <a:r>
              <a:rPr lang="en-US" sz="1400" dirty="0" smtClean="0"/>
              <a:t>, </a:t>
            </a:r>
            <a:r>
              <a:rPr lang="ru-RU" sz="1400" dirty="0" smtClean="0"/>
              <a:t>например, гипохлорит                                                                                   </a:t>
            </a:r>
            <a:r>
              <a:rPr lang="en-US" sz="1400" dirty="0" smtClean="0"/>
              <a:t>(</a:t>
            </a:r>
            <a:r>
              <a:rPr lang="ru-RU" sz="1400" dirty="0" smtClean="0"/>
              <a:t>свежеприготовленный</a:t>
            </a:r>
            <a:r>
              <a:rPr lang="en-US" sz="1400" dirty="0" smtClean="0"/>
              <a:t>) </a:t>
            </a:r>
            <a:r>
              <a:rPr lang="ru-RU" sz="1400" dirty="0" smtClean="0"/>
              <a:t>или производные фенола,					        хранящиеся в светонепроницаемой емкости</a:t>
            </a:r>
            <a:endParaRPr lang="en-US" sz="1400" dirty="0"/>
          </a:p>
          <a:p>
            <a:pPr marL="741984" lvl="1" indent="-285379">
              <a:buFontTx/>
              <a:buChar char="-"/>
            </a:pPr>
            <a:r>
              <a:rPr lang="ru-RU" sz="1400" dirty="0" smtClean="0"/>
              <a:t>Халат лабораторный</a:t>
            </a:r>
            <a:r>
              <a:rPr lang="en-US" sz="1400" dirty="0" smtClean="0"/>
              <a:t> (</a:t>
            </a:r>
            <a:r>
              <a:rPr lang="ru-RU" sz="1400" dirty="0" smtClean="0"/>
              <a:t>одноразовый</a:t>
            </a:r>
            <a:r>
              <a:rPr lang="en-US" sz="1400" dirty="0" smtClean="0"/>
              <a:t>) </a:t>
            </a:r>
            <a:r>
              <a:rPr lang="ru-RU" sz="1400" dirty="0" smtClean="0"/>
              <a:t>и защитные очки</a:t>
            </a:r>
          </a:p>
          <a:p>
            <a:pPr marL="741984" lvl="1" indent="-285379">
              <a:buFontTx/>
              <a:buChar char="-"/>
            </a:pPr>
            <a:r>
              <a:rPr lang="ru-RU" sz="1400" dirty="0" smtClean="0"/>
              <a:t>Коробка перчаток</a:t>
            </a:r>
            <a:r>
              <a:rPr lang="en-US" sz="1400" dirty="0" smtClean="0"/>
              <a:t> (</a:t>
            </a:r>
            <a:r>
              <a:rPr lang="ru-RU" sz="1400" dirty="0" smtClean="0"/>
              <a:t>разных размеров</a:t>
            </a:r>
            <a:r>
              <a:rPr lang="en-US" sz="1400" dirty="0" smtClean="0"/>
              <a:t>) </a:t>
            </a:r>
            <a:endParaRPr lang="en-US" sz="1400" dirty="0"/>
          </a:p>
          <a:p>
            <a:pPr marL="741984" lvl="1" indent="-285379">
              <a:buFontTx/>
              <a:buChar char="-"/>
            </a:pPr>
            <a:r>
              <a:rPr lang="ru-RU" sz="1400" dirty="0" smtClean="0"/>
              <a:t>Респираторы </a:t>
            </a:r>
            <a:r>
              <a:rPr lang="en-US" sz="1400" dirty="0" smtClean="0"/>
              <a:t>(</a:t>
            </a:r>
            <a:r>
              <a:rPr lang="en-US" sz="1400" dirty="0"/>
              <a:t>N95 </a:t>
            </a:r>
            <a:r>
              <a:rPr lang="ru-RU" sz="1400" dirty="0" smtClean="0"/>
              <a:t>или </a:t>
            </a:r>
            <a:r>
              <a:rPr lang="en-US" sz="1400" dirty="0" smtClean="0"/>
              <a:t>FFP2</a:t>
            </a:r>
            <a:r>
              <a:rPr lang="en-US" sz="1400" dirty="0"/>
              <a:t>)</a:t>
            </a:r>
          </a:p>
          <a:p>
            <a:pPr marL="741984" lvl="1" indent="-285379">
              <a:buFontTx/>
              <a:buChar char="-"/>
            </a:pPr>
            <a:r>
              <a:rPr lang="ru-RU" sz="1400" dirty="0" smtClean="0"/>
              <a:t>Бумажные полотенца, вата или впитывающие салфетки</a:t>
            </a:r>
            <a:endParaRPr lang="en-US" sz="1400" dirty="0"/>
          </a:p>
          <a:p>
            <a:pPr marL="741984" lvl="1" indent="-285379">
              <a:buFontTx/>
              <a:buChar char="-"/>
            </a:pPr>
            <a:r>
              <a:rPr lang="ru-RU" sz="1400" dirty="0" smtClean="0"/>
              <a:t>Мыло и таблетки хлорамина</a:t>
            </a:r>
            <a:endParaRPr lang="en-US" sz="1400" dirty="0"/>
          </a:p>
          <a:p>
            <a:pPr marL="741984" lvl="1" indent="-285379">
              <a:buFontTx/>
              <a:buChar char="-"/>
            </a:pPr>
            <a:r>
              <a:rPr lang="ru-RU" sz="1400" dirty="0" smtClean="0"/>
              <a:t>Совок</a:t>
            </a:r>
            <a:endParaRPr lang="en-US" sz="1400" dirty="0"/>
          </a:p>
          <a:p>
            <a:pPr marL="741984" lvl="1" indent="-285379">
              <a:buFontTx/>
              <a:buChar char="-"/>
            </a:pPr>
            <a:r>
              <a:rPr lang="ru-RU" sz="1400" dirty="0" smtClean="0"/>
              <a:t>Контейнер для острых отходов</a:t>
            </a:r>
            <a:endParaRPr lang="en-US" sz="1400" dirty="0"/>
          </a:p>
          <a:p>
            <a:pPr marL="741984" lvl="1" indent="-285379">
              <a:buFontTx/>
              <a:buChar char="-"/>
            </a:pPr>
            <a:r>
              <a:rPr lang="ru-RU" sz="1400" dirty="0" smtClean="0"/>
              <a:t>Знак «НЕ ВХОДИТЬ»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ru-RU" sz="2000" dirty="0" smtClean="0"/>
              <a:t>Регулярно проверяйте содержимое комплекта по очистке разлитий и заменяйте предметы в нем по мере их использования или по истечении срока хранения</a:t>
            </a:r>
            <a:r>
              <a:rPr lang="en-US" sz="2000" dirty="0" smtClean="0"/>
              <a:t>.</a:t>
            </a:r>
            <a:endParaRPr lang="en-US" sz="2000" dirty="0"/>
          </a:p>
          <a:p>
            <a:pPr eaLnBrk="1" hangingPunct="1"/>
            <a:endParaRPr lang="en-GB" sz="2200" dirty="0"/>
          </a:p>
          <a:p>
            <a:pPr lvl="1" eaLnBrk="1" hangingPunct="1">
              <a:buFont typeface="Arial" charset="0"/>
              <a:buNone/>
            </a:pPr>
            <a:endParaRPr lang="en-GB" sz="2200" dirty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4432" y="165287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Л</a:t>
            </a:r>
            <a:r>
              <a:rPr lang="ru-RU" sz="4400" dirty="0" smtClean="0"/>
              <a:t>абораторный </a:t>
            </a:r>
            <a:r>
              <a:rPr lang="ru-RU" sz="4400" dirty="0"/>
              <a:t>комплект по очистке </a:t>
            </a:r>
            <a:r>
              <a:rPr lang="ru-RU" sz="4400" dirty="0" smtClean="0"/>
              <a:t>разлитий </a:t>
            </a:r>
            <a:endParaRPr lang="ru-RU" sz="4400" dirty="0"/>
          </a:p>
        </p:txBody>
      </p:sp>
      <p:pic>
        <p:nvPicPr>
          <p:cNvPr id="6" name="Picture 5" descr="P81901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98" y="2417678"/>
            <a:ext cx="3738757" cy="290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noProof="0" dirty="0" smtClean="0"/>
              <a:t>Все сотрудники лабораторий должны быть обучены процедурам очистки разлитий</a:t>
            </a:r>
            <a:r>
              <a:rPr lang="en-GB" noProof="0" dirty="0" smtClean="0"/>
              <a:t>.</a:t>
            </a:r>
          </a:p>
          <a:p>
            <a:pPr eaLnBrk="1" hangingPunct="1"/>
            <a:endParaRPr lang="en-GB" noProof="0" dirty="0" smtClean="0"/>
          </a:p>
          <a:p>
            <a:pPr eaLnBrk="1" hangingPunct="1">
              <a:lnSpc>
                <a:spcPct val="90000"/>
              </a:lnSpc>
            </a:pPr>
            <a:r>
              <a:rPr lang="ru-RU" noProof="0" dirty="0" smtClean="0"/>
              <a:t>Меры, которые необходимо предпринять, зависят от места разлития</a:t>
            </a:r>
            <a:r>
              <a:rPr lang="en-GB" noProof="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dirty="0" smtClean="0"/>
              <a:t>За пределами БББ</a:t>
            </a:r>
            <a:endParaRPr lang="en-GB" sz="2800" dirty="0"/>
          </a:p>
          <a:p>
            <a:pPr lvl="1" eaLnBrk="1" hangingPunct="1">
              <a:lnSpc>
                <a:spcPct val="90000"/>
              </a:lnSpc>
            </a:pPr>
            <a:r>
              <a:rPr lang="ru-RU" sz="2800" dirty="0" smtClean="0"/>
              <a:t>Внутри БББ</a:t>
            </a:r>
            <a:endParaRPr lang="en-GB" sz="2800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400" dirty="0" smtClean="0"/>
              <a:t>Порядок очистки разлития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36" y="3906597"/>
            <a:ext cx="3779272" cy="198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7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5544616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/>
              <a:t>Разлитие вне БББ</a:t>
            </a:r>
            <a:r>
              <a:rPr lang="en-GB" sz="2200" b="1" i="1" dirty="0" smtClean="0"/>
              <a:t> (</a:t>
            </a:r>
            <a:r>
              <a:rPr lang="ru-RU" sz="2200" b="1" i="1" dirty="0"/>
              <a:t>происшествие особой </a:t>
            </a:r>
            <a:r>
              <a:rPr lang="ru-RU" sz="2200" b="1" i="1" dirty="0" smtClean="0"/>
              <a:t>важности</a:t>
            </a:r>
            <a:r>
              <a:rPr lang="en-GB" sz="2200" b="1" i="1" dirty="0" smtClean="0"/>
              <a:t>) </a:t>
            </a:r>
            <a:r>
              <a:rPr lang="en-GB" sz="2200" b="1" i="1" dirty="0"/>
              <a:t>(</a:t>
            </a:r>
            <a:r>
              <a:rPr lang="en-GB" sz="2200" b="1" i="1" dirty="0" smtClean="0"/>
              <a:t>1</a:t>
            </a:r>
            <a:r>
              <a:rPr lang="ru-RU" sz="2200" b="1" i="1" dirty="0" smtClean="0"/>
              <a:t>-е из </a:t>
            </a:r>
            <a:r>
              <a:rPr lang="en-GB" sz="2200" b="1" i="1" dirty="0" smtClean="0"/>
              <a:t>2</a:t>
            </a:r>
            <a:r>
              <a:rPr lang="ru-RU" sz="2200" b="1" i="1" dirty="0" smtClean="0"/>
              <a:t>-х</a:t>
            </a:r>
            <a:r>
              <a:rPr lang="en-GB" sz="2200" b="1" i="1" dirty="0" smtClean="0"/>
              <a:t>)</a:t>
            </a:r>
            <a:endParaRPr lang="en-GB" sz="2200" b="1" i="1" dirty="0"/>
          </a:p>
          <a:p>
            <a:pPr lvl="1"/>
            <a:r>
              <a:rPr lang="ru-RU" sz="2000" dirty="0" smtClean="0"/>
              <a:t>Всем следует незамедлительно покинуть помещение и обезопасить лабораторию</a:t>
            </a:r>
            <a:r>
              <a:rPr lang="en-GB" sz="2000" dirty="0" smtClean="0"/>
              <a:t>, </a:t>
            </a:r>
            <a:r>
              <a:rPr lang="ru-RU" sz="2000" dirty="0" smtClean="0"/>
              <a:t>а также проинформировать руководителя лаборатории</a:t>
            </a:r>
            <a:r>
              <a:rPr lang="en-GB" sz="2000" dirty="0" smtClean="0"/>
              <a:t>.</a:t>
            </a:r>
            <a:endParaRPr lang="en-GB" sz="2000" dirty="0"/>
          </a:p>
          <a:p>
            <a:pPr lvl="1"/>
            <a:r>
              <a:rPr lang="ru-RU" sz="2000" dirty="0" smtClean="0"/>
              <a:t>Оставить включенной вентиляционные или вытяжные системы включенными, в том числе, в БББ</a:t>
            </a:r>
            <a:r>
              <a:rPr lang="en-GB" sz="2000" dirty="0" smtClean="0"/>
              <a:t>.</a:t>
            </a:r>
            <a:endParaRPr lang="en-GB" sz="2000" dirty="0"/>
          </a:p>
          <a:p>
            <a:pPr lvl="1"/>
            <a:r>
              <a:rPr lang="ru-RU" sz="2000" dirty="0" smtClean="0"/>
              <a:t>Никто </a:t>
            </a:r>
            <a:r>
              <a:rPr lang="ru-RU" sz="2000" dirty="0"/>
              <a:t>не должен </a:t>
            </a:r>
            <a:r>
              <a:rPr lang="ru-RU" sz="2000" dirty="0" smtClean="0"/>
              <a:t>входить </a:t>
            </a:r>
            <a:r>
              <a:rPr lang="ru-RU" sz="2000" dirty="0"/>
              <a:t>в помещение в течение не менее одного </a:t>
            </a:r>
            <a:r>
              <a:rPr lang="ru-RU" sz="2000" dirty="0" smtClean="0"/>
              <a:t>часа</a:t>
            </a:r>
            <a:r>
              <a:rPr lang="en-GB" sz="2000" dirty="0" smtClean="0"/>
              <a:t> (</a:t>
            </a:r>
            <a:r>
              <a:rPr lang="ru-RU" sz="2000" dirty="0" smtClean="0"/>
              <a:t>следует установить запрещающие знаки «НЕ ВХОДИТЬ»</a:t>
            </a:r>
            <a:r>
              <a:rPr lang="en-GB" sz="2000" dirty="0" smtClean="0"/>
              <a:t>)</a:t>
            </a:r>
            <a:r>
              <a:rPr lang="en-GB" sz="2000" dirty="0"/>
              <a:t>.</a:t>
            </a:r>
          </a:p>
          <a:p>
            <a:pPr lvl="1"/>
            <a:r>
              <a:rPr lang="ru-RU" sz="2000" dirty="0" smtClean="0"/>
              <a:t>Перед повторным входом в лабораторию, необходимо надеть чистые перчатки, чистый лабораторный халат и респиратор</a:t>
            </a:r>
            <a:r>
              <a:rPr lang="en-GB" sz="2000" dirty="0" smtClean="0"/>
              <a:t>.</a:t>
            </a:r>
            <a:endParaRPr lang="en-GB" sz="2000" dirty="0"/>
          </a:p>
          <a:p>
            <a:pPr lvl="1"/>
            <a:r>
              <a:rPr lang="ru-RU" sz="2000" dirty="0"/>
              <a:t>Накрыть </a:t>
            </a:r>
            <a:r>
              <a:rPr lang="ru-RU" sz="2000" dirty="0" smtClean="0"/>
              <a:t>разлитие(я) </a:t>
            </a:r>
            <a:r>
              <a:rPr lang="ru-RU" sz="2000" dirty="0"/>
              <a:t>тканевыми или </a:t>
            </a:r>
            <a:r>
              <a:rPr lang="ru-RU" sz="2000" dirty="0" smtClean="0"/>
              <a:t>бумажными </a:t>
            </a:r>
            <a:r>
              <a:rPr lang="ru-RU" sz="2000" dirty="0"/>
              <a:t>полотенцами для </a:t>
            </a:r>
            <a:r>
              <a:rPr lang="ru-RU" sz="2000" dirty="0" smtClean="0"/>
              <a:t>впитывания</a:t>
            </a:r>
            <a:r>
              <a:rPr lang="en-GB" sz="2000" dirty="0" smtClean="0"/>
              <a:t>, </a:t>
            </a:r>
            <a:r>
              <a:rPr lang="ru-RU" sz="2000" dirty="0" smtClean="0"/>
              <a:t>полить подходящим дезинфицирующим средством </a:t>
            </a:r>
            <a:r>
              <a:rPr lang="ru-RU" sz="2000" dirty="0"/>
              <a:t>через </a:t>
            </a:r>
            <a:r>
              <a:rPr lang="ru-RU" sz="2000" dirty="0" smtClean="0"/>
              <a:t>бумажные полотенца; налить дезинфицирующее средство непосредственно на разлитие круговыми движениями от края к центру разлития</a:t>
            </a:r>
            <a:r>
              <a:rPr lang="en-GB" sz="2000" dirty="0" smtClean="0"/>
              <a:t>.</a:t>
            </a:r>
            <a:endParaRPr lang="en-GB" sz="2000" dirty="0"/>
          </a:p>
          <a:p>
            <a:pPr lvl="1" eaLnBrk="1" hangingPunct="1"/>
            <a:r>
              <a:rPr lang="ru-RU" sz="2000" dirty="0" smtClean="0"/>
              <a:t>Оставить дезинфицирующее средство на определенное время, чтобы оно подействовало </a:t>
            </a:r>
            <a:r>
              <a:rPr lang="en-GB" sz="2000" dirty="0" smtClean="0"/>
              <a:t>(</a:t>
            </a:r>
            <a:r>
              <a:rPr lang="ru-RU" sz="2000" dirty="0" smtClean="0"/>
              <a:t>как минимум, на </a:t>
            </a:r>
            <a:r>
              <a:rPr lang="en-GB" sz="2000" dirty="0" smtClean="0"/>
              <a:t>30</a:t>
            </a:r>
            <a:r>
              <a:rPr lang="en-GB" sz="2000" dirty="0"/>
              <a:t>-60 </a:t>
            </a:r>
            <a:r>
              <a:rPr lang="ru-RU" sz="2000" dirty="0" smtClean="0"/>
              <a:t>минут</a:t>
            </a:r>
            <a:r>
              <a:rPr lang="en-GB" sz="2000" dirty="0" smtClean="0"/>
              <a:t>) </a:t>
            </a:r>
            <a:r>
              <a:rPr lang="ru-RU" sz="2000" dirty="0" smtClean="0"/>
              <a:t>прежде чем удалять какой-либо материал.</a:t>
            </a:r>
            <a:endParaRPr lang="en-GB" sz="2000" dirty="0">
              <a:solidFill>
                <a:srgbClr val="FFC000"/>
              </a:solidFill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400" dirty="0" smtClean="0"/>
              <a:t>Процедуры очистки разлития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177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>
                <a:cs typeface="Calibri" pitchFamily="34" charset="0"/>
              </a:rPr>
              <a:t>В конце данного модуля, Вы сможете</a:t>
            </a:r>
            <a:r>
              <a:rPr lang="en-GB" sz="2400" dirty="0" smtClean="0">
                <a:cs typeface="Calibri" pitchFamily="34" charset="0"/>
              </a:rPr>
              <a:t>:</a:t>
            </a:r>
            <a:endParaRPr lang="en-GB" sz="2400" dirty="0">
              <a:cs typeface="Calibri" pitchFamily="34" charset="0"/>
            </a:endParaRPr>
          </a:p>
          <a:p>
            <a:pPr algn="just" eaLnBrk="1" hangingPunct="1"/>
            <a:r>
              <a:rPr lang="ru-RU" sz="2400" dirty="0" smtClean="0">
                <a:cs typeface="Calibri" panose="020F0502020204030204" pitchFamily="34" charset="0"/>
              </a:rPr>
              <a:t>Описать угрозы безопасности в лабораториях, выполняющих исследования методом </a:t>
            </a:r>
            <a:r>
              <a:rPr lang="en-GB" sz="2400" noProof="0" dirty="0" err="1" smtClean="0">
                <a:cs typeface="Calibri" panose="020F0502020204030204" pitchFamily="34" charset="0"/>
              </a:rPr>
              <a:t>Xpert</a:t>
            </a:r>
            <a:r>
              <a:rPr lang="en-GB" sz="2400" noProof="0" dirty="0" smtClean="0">
                <a:cs typeface="Calibri" panose="020F0502020204030204" pitchFamily="34" charset="0"/>
              </a:rPr>
              <a:t> MTB/RIF</a:t>
            </a:r>
          </a:p>
          <a:p>
            <a:pPr algn="just" eaLnBrk="1" hangingPunct="1"/>
            <a:r>
              <a:rPr lang="ru-RU" sz="2400" noProof="0" dirty="0" smtClean="0">
                <a:cs typeface="Calibri" panose="020F0502020204030204" pitchFamily="34" charset="0"/>
              </a:rPr>
              <a:t>Объяснить какие меры предосторожности следует применять для безопасного выполнения исследований методом </a:t>
            </a:r>
            <a:r>
              <a:rPr lang="en-GB" sz="2400" noProof="0" dirty="0" err="1" smtClean="0">
                <a:cs typeface="Calibri" panose="020F0502020204030204" pitchFamily="34" charset="0"/>
              </a:rPr>
              <a:t>Xpert</a:t>
            </a:r>
            <a:r>
              <a:rPr lang="en-GB" sz="2400" noProof="0" dirty="0" smtClean="0">
                <a:cs typeface="Calibri" panose="020F0502020204030204" pitchFamily="34" charset="0"/>
              </a:rPr>
              <a:t> MTB/RIF</a:t>
            </a: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defTabSz="1041265"/>
            <a:r>
              <a:rPr lang="ru-RU" sz="4400" dirty="0"/>
              <a:t>Задачи обучения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145343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200" b="1" i="1" dirty="0"/>
              <a:t>Разлитие вне БББ</a:t>
            </a:r>
            <a:r>
              <a:rPr lang="en-GB" sz="2200" b="1" i="1" dirty="0"/>
              <a:t> </a:t>
            </a:r>
            <a:r>
              <a:rPr lang="en-GB" sz="2200" b="1" i="1" dirty="0" smtClean="0"/>
              <a:t>(</a:t>
            </a:r>
            <a:r>
              <a:rPr lang="ru-RU" sz="2200" b="1" i="1" dirty="0" smtClean="0"/>
              <a:t>происшествие особой </a:t>
            </a:r>
            <a:r>
              <a:rPr lang="ru-RU" sz="2200" b="1" i="1" dirty="0"/>
              <a:t>важности</a:t>
            </a:r>
            <a:r>
              <a:rPr lang="en-GB" sz="2200" b="1" i="1" dirty="0"/>
              <a:t>) </a:t>
            </a:r>
            <a:r>
              <a:rPr lang="en-GB" sz="2200" b="1" i="1" dirty="0" smtClean="0"/>
              <a:t>(</a:t>
            </a:r>
            <a:r>
              <a:rPr lang="ru-RU" sz="2200" b="1" i="1" dirty="0" smtClean="0"/>
              <a:t>2-</a:t>
            </a:r>
            <a:r>
              <a:rPr lang="ru-RU" sz="2200" b="1" i="1" dirty="0"/>
              <a:t>е из </a:t>
            </a:r>
            <a:r>
              <a:rPr lang="en-GB" sz="2200" b="1" i="1" dirty="0"/>
              <a:t>2</a:t>
            </a:r>
            <a:r>
              <a:rPr lang="ru-RU" sz="2200" b="1" i="1" dirty="0"/>
              <a:t>-х</a:t>
            </a:r>
            <a:r>
              <a:rPr lang="en-GB" sz="2200" b="1" i="1" dirty="0"/>
              <a:t>)</a:t>
            </a:r>
          </a:p>
          <a:p>
            <a:pPr lvl="1" eaLnBrk="1" hangingPunct="1"/>
            <a:r>
              <a:rPr lang="ru-RU" sz="2200" dirty="0" smtClean="0"/>
              <a:t>Собрать все емкости, очистить материалы и сложить их в мешок для утилизации, которых входит в состав комплекта для очистки разлитий</a:t>
            </a:r>
            <a:r>
              <a:rPr lang="en-GB" sz="2200" dirty="0" smtClean="0"/>
              <a:t>; </a:t>
            </a:r>
            <a:r>
              <a:rPr lang="ru-RU" sz="2200" dirty="0" smtClean="0"/>
              <a:t>завязать мешок, положить его в емкость для </a:t>
            </a:r>
            <a:r>
              <a:rPr lang="ru-RU" sz="2200" dirty="0" err="1" smtClean="0"/>
              <a:t>автоклавирования</a:t>
            </a:r>
            <a:r>
              <a:rPr lang="ru-RU" sz="2200" dirty="0" smtClean="0"/>
              <a:t> </a:t>
            </a:r>
            <a:r>
              <a:rPr lang="en-GB" sz="2200" dirty="0" smtClean="0"/>
              <a:t>(</a:t>
            </a:r>
            <a:r>
              <a:rPr lang="ru-RU" sz="2200" dirty="0" smtClean="0"/>
              <a:t>использовать подходящий контейнер для острых предметов</a:t>
            </a:r>
            <a:r>
              <a:rPr lang="en-GB" sz="2200" dirty="0" smtClean="0"/>
              <a:t>)</a:t>
            </a:r>
            <a:r>
              <a:rPr lang="en-GB" sz="2200" dirty="0"/>
              <a:t>.</a:t>
            </a:r>
          </a:p>
          <a:p>
            <a:pPr lvl="1" eaLnBrk="1" hangingPunct="1"/>
            <a:r>
              <a:rPr lang="ru-RU" sz="2200" dirty="0" smtClean="0"/>
              <a:t>Поменять перчатки, если они загрязнены; утилизировать их вместе с остальными инфицированными отходами</a:t>
            </a:r>
            <a:r>
              <a:rPr lang="en-GB" sz="2200" dirty="0" smtClean="0"/>
              <a:t>.</a:t>
            </a:r>
            <a:endParaRPr lang="en-GB" sz="2200" dirty="0"/>
          </a:p>
          <a:p>
            <a:pPr lvl="1" eaLnBrk="1" hangingPunct="1"/>
            <a:r>
              <a:rPr lang="ru-RU" sz="2200" dirty="0" smtClean="0"/>
              <a:t>Очистить и дезинфицировать место разлития</a:t>
            </a:r>
            <a:r>
              <a:rPr lang="en-GB" sz="2200" dirty="0" smtClean="0"/>
              <a:t>.</a:t>
            </a:r>
            <a:endParaRPr lang="en-GB" sz="2200" dirty="0"/>
          </a:p>
          <a:p>
            <a:pPr lvl="1" eaLnBrk="1" hangingPunct="1"/>
            <a:r>
              <a:rPr lang="ru-RU" sz="2200" dirty="0" smtClean="0"/>
              <a:t>Всем, кто оказался в зоне разлития, следует обратиться за медицинской помощью, детали происшествия записать журнал регистрации инцидентов</a:t>
            </a:r>
            <a:r>
              <a:rPr lang="en-GB" sz="2200" dirty="0" smtClean="0"/>
              <a:t>.</a:t>
            </a:r>
            <a:endParaRPr lang="en-GB" sz="2200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Процедуры очистки разлития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6053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443970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400" b="1" i="1" dirty="0" smtClean="0"/>
              <a:t>Разлитие внутри БББ</a:t>
            </a:r>
            <a:r>
              <a:rPr lang="en-GB" sz="2400" b="1" i="1" dirty="0" smtClean="0"/>
              <a:t> (1</a:t>
            </a:r>
            <a:r>
              <a:rPr lang="ru-RU" sz="2400" b="1" i="1" dirty="0" smtClean="0"/>
              <a:t>-е из 2-х</a:t>
            </a:r>
            <a:r>
              <a:rPr lang="en-GB" sz="2400" b="1" i="1" dirty="0" smtClean="0"/>
              <a:t>)</a:t>
            </a:r>
            <a:r>
              <a:rPr lang="en-GB" sz="2400" b="1" i="1" dirty="0"/>
              <a:t>	</a:t>
            </a:r>
          </a:p>
          <a:p>
            <a:pPr lvl="1"/>
            <a:r>
              <a:rPr lang="ru-RU" sz="1600" dirty="0" smtClean="0"/>
              <a:t>Накрыть </a:t>
            </a:r>
            <a:r>
              <a:rPr lang="ru-RU" sz="1600" dirty="0"/>
              <a:t>зону разлития </a:t>
            </a:r>
            <a:r>
              <a:rPr lang="ru-RU" sz="1600" dirty="0" smtClean="0"/>
              <a:t>тканью или абсорбирующей бумагой и полить подходящим дезинфицирующим раствором круговыми движениями, т.е., от края к центру разлития: </a:t>
            </a:r>
            <a:endParaRPr lang="en-GB" sz="1600" dirty="0"/>
          </a:p>
          <a:p>
            <a:pPr lvl="2" eaLnBrk="1" hangingPunct="1"/>
            <a:r>
              <a:rPr lang="ru-RU" sz="1600" dirty="0" smtClean="0">
                <a:latin typeface="+mj-lt"/>
              </a:rPr>
              <a:t>Если на какое-либо оборудование или материалы попали брызги, то их следует очистить </a:t>
            </a:r>
            <a:r>
              <a:rPr lang="en-GB" sz="1600" dirty="0" smtClean="0">
                <a:latin typeface="+mj-lt"/>
              </a:rPr>
              <a:t>(</a:t>
            </a:r>
            <a:r>
              <a:rPr lang="ru-RU" sz="1600" dirty="0" smtClean="0">
                <a:latin typeface="+mj-lt"/>
              </a:rPr>
              <a:t>включая внутренние поверхности и стены БББ или герметичные стаканы</a:t>
            </a:r>
            <a:r>
              <a:rPr lang="en-GB" sz="1600" dirty="0" smtClean="0">
                <a:latin typeface="+mj-lt"/>
              </a:rPr>
              <a:t>)</a:t>
            </a:r>
            <a:endParaRPr lang="en-GB" sz="1600" dirty="0">
              <a:latin typeface="+mj-lt"/>
            </a:endParaRPr>
          </a:p>
          <a:p>
            <a:pPr lvl="2" eaLnBrk="1" hangingPunct="1"/>
            <a:r>
              <a:rPr lang="ru-RU" sz="1600" dirty="0" smtClean="0">
                <a:latin typeface="+mj-lt"/>
              </a:rPr>
              <a:t>Не использовать отбеливать для дезинфекции металлических частей</a:t>
            </a:r>
            <a:r>
              <a:rPr lang="en-GB" sz="1600" dirty="0" smtClean="0">
                <a:latin typeface="+mj-lt"/>
              </a:rPr>
              <a:t> (</a:t>
            </a:r>
            <a:r>
              <a:rPr lang="ru-RU" sz="1600" dirty="0" smtClean="0">
                <a:latin typeface="+mj-lt"/>
              </a:rPr>
              <a:t>он вызывает коррозию</a:t>
            </a:r>
            <a:r>
              <a:rPr lang="en-GB" sz="1600" dirty="0" smtClean="0">
                <a:latin typeface="+mj-lt"/>
              </a:rPr>
              <a:t>)</a:t>
            </a:r>
            <a:r>
              <a:rPr lang="en-GB" sz="1600" dirty="0">
                <a:latin typeface="+mj-lt"/>
              </a:rPr>
              <a:t>.</a:t>
            </a:r>
          </a:p>
          <a:p>
            <a:pPr lvl="1"/>
            <a:r>
              <a:rPr lang="ru-RU" sz="1600" dirty="0"/>
              <a:t>Оставить дезинфицирующее средство на определенное время, чтобы оно подействовало </a:t>
            </a:r>
            <a:r>
              <a:rPr lang="en-GB" sz="1600" dirty="0"/>
              <a:t>(</a:t>
            </a:r>
            <a:r>
              <a:rPr lang="ru-RU" sz="1600" dirty="0"/>
              <a:t>как минимум, на </a:t>
            </a:r>
            <a:r>
              <a:rPr lang="en-GB" sz="1600" dirty="0"/>
              <a:t>30-60 </a:t>
            </a:r>
            <a:r>
              <a:rPr lang="ru-RU" sz="1600" dirty="0"/>
              <a:t>минут</a:t>
            </a:r>
            <a:r>
              <a:rPr lang="en-GB" sz="1600" dirty="0"/>
              <a:t>) </a:t>
            </a:r>
            <a:r>
              <a:rPr lang="ru-RU" sz="1600" dirty="0"/>
              <a:t>прежде чем удалять какой-либо </a:t>
            </a:r>
            <a:r>
              <a:rPr lang="ru-RU" sz="1600" dirty="0" smtClean="0"/>
              <a:t>материал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Процедуры очистки разлития</a:t>
            </a:r>
            <a:endParaRPr lang="en-GB" sz="4400" dirty="0"/>
          </a:p>
        </p:txBody>
      </p:sp>
      <p:grpSp>
        <p:nvGrpSpPr>
          <p:cNvPr id="2" name="Grouper 1"/>
          <p:cNvGrpSpPr/>
          <p:nvPr/>
        </p:nvGrpSpPr>
        <p:grpSpPr>
          <a:xfrm>
            <a:off x="1224850" y="4852020"/>
            <a:ext cx="8367941" cy="1785436"/>
            <a:chOff x="688457" y="4506743"/>
            <a:chExt cx="9330366" cy="199078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57" y="4507328"/>
              <a:ext cx="2990878" cy="199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749" y="4507327"/>
              <a:ext cx="2990879" cy="199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070" y="4506743"/>
              <a:ext cx="2991753" cy="1990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47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4432" y="1492437"/>
            <a:ext cx="9619774" cy="4439703"/>
          </a:xfrm>
        </p:spPr>
        <p:txBody>
          <a:bodyPr/>
          <a:lstStyle/>
          <a:p>
            <a:pPr>
              <a:spcAft>
                <a:spcPts val="1198"/>
              </a:spcAft>
            </a:pPr>
            <a:r>
              <a:rPr lang="ru-RU" sz="2400" b="1" i="1" dirty="0" smtClean="0"/>
              <a:t>Разлитие внутри БББ</a:t>
            </a:r>
            <a:r>
              <a:rPr lang="en-GB" sz="2400" b="1" i="1" dirty="0" smtClean="0"/>
              <a:t> (2</a:t>
            </a:r>
            <a:r>
              <a:rPr lang="ru-RU" sz="2400" b="1" i="1" dirty="0" smtClean="0"/>
              <a:t>-е из </a:t>
            </a:r>
            <a:r>
              <a:rPr lang="en-GB" sz="2400" b="1" i="1" dirty="0" smtClean="0"/>
              <a:t>2</a:t>
            </a:r>
            <a:r>
              <a:rPr lang="ru-RU" sz="2400" b="1" i="1" dirty="0" smtClean="0"/>
              <a:t>-х</a:t>
            </a:r>
            <a:r>
              <a:rPr lang="en-GB" sz="2400" b="1" i="1" dirty="0" smtClean="0"/>
              <a:t>)</a:t>
            </a:r>
            <a:endParaRPr lang="en-GB" sz="2400" b="1" i="1" dirty="0"/>
          </a:p>
          <a:p>
            <a:pPr lvl="1" eaLnBrk="1" hangingPunct="1"/>
            <a:r>
              <a:rPr lang="ru-RU" sz="2400" dirty="0" smtClean="0"/>
              <a:t>Внутри БББ, сложить все емкости и материал, использованный для очистки в мешок для утилизации, входящий в комплект для очистки разлитий</a:t>
            </a:r>
            <a:r>
              <a:rPr lang="en-GB" sz="2400" dirty="0" smtClean="0"/>
              <a:t>; </a:t>
            </a:r>
            <a:r>
              <a:rPr lang="ru-RU" sz="2400" dirty="0" smtClean="0"/>
              <a:t>завязать мешок и положить его в контейнер для </a:t>
            </a:r>
            <a:r>
              <a:rPr lang="ru-RU" sz="2400" dirty="0" err="1" smtClean="0"/>
              <a:t>автоклавирования</a:t>
            </a:r>
            <a:r>
              <a:rPr lang="en-GB" sz="2400" dirty="0" smtClean="0"/>
              <a:t>.</a:t>
            </a:r>
            <a:endParaRPr lang="en-GB" sz="2400" dirty="0"/>
          </a:p>
          <a:p>
            <a:pPr lvl="1"/>
            <a:r>
              <a:rPr lang="ru-RU" sz="2400" dirty="0" smtClean="0"/>
              <a:t>Поменять </a:t>
            </a:r>
            <a:r>
              <a:rPr lang="ru-RU" sz="2400" dirty="0"/>
              <a:t>перчатки, если они загрязнены; утилизировать их вместе с остальными инфицированными отходами</a:t>
            </a:r>
            <a:r>
              <a:rPr lang="en-GB" sz="2400" dirty="0"/>
              <a:t>.</a:t>
            </a:r>
          </a:p>
          <a:p>
            <a:pPr lvl="1"/>
            <a:r>
              <a:rPr lang="ru-RU" sz="2400" dirty="0" smtClean="0"/>
              <a:t>Всем</a:t>
            </a:r>
            <a:r>
              <a:rPr lang="ru-RU" sz="2400" dirty="0"/>
              <a:t>, кто оказался в зоне разлития, следует обратиться за медицинской помощью, детали происшествия записать журнал регистрации инцидентов</a:t>
            </a:r>
            <a:r>
              <a:rPr lang="en-GB" sz="2400" dirty="0"/>
              <a:t>.</a:t>
            </a:r>
          </a:p>
          <a:p>
            <a:pPr lvl="1" eaLnBrk="1" hangingPunct="1"/>
            <a:endParaRPr lang="en-GB" sz="2400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Процедуры очистки разлития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291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200" b="1" i="1" dirty="0"/>
              <a:t>Повреждение </a:t>
            </a:r>
            <a:r>
              <a:rPr lang="ru-RU" sz="2200" b="1" i="1" dirty="0" smtClean="0"/>
              <a:t>пробирок внутри </a:t>
            </a:r>
            <a:r>
              <a:rPr lang="ru-RU" sz="2200" b="1" i="1" dirty="0"/>
              <a:t>герметичных стаканов </a:t>
            </a:r>
          </a:p>
          <a:p>
            <a:pPr>
              <a:buNone/>
            </a:pPr>
            <a:r>
              <a:rPr lang="ru-RU" sz="2200" b="1" i="1" dirty="0" smtClean="0"/>
              <a:t>(</a:t>
            </a:r>
            <a:r>
              <a:rPr lang="ru-RU" sz="2200" b="1" i="1" dirty="0"/>
              <a:t>с предохранительными </a:t>
            </a:r>
            <a:r>
              <a:rPr lang="ru-RU" sz="2200" b="1" i="1" dirty="0" smtClean="0"/>
              <a:t>крышками)</a:t>
            </a:r>
            <a:endParaRPr lang="en-GB" sz="2200" b="1" i="1" dirty="0" smtClean="0"/>
          </a:p>
          <a:p>
            <a:pPr marL="913211" lvl="1" indent="-456606">
              <a:buFontTx/>
              <a:buChar char="-"/>
            </a:pPr>
            <a:r>
              <a:rPr lang="ru-RU" sz="2200" dirty="0"/>
              <a:t>Следует всегда </a:t>
            </a:r>
            <a:r>
              <a:rPr lang="ru-RU" sz="2200" dirty="0" smtClean="0"/>
              <a:t>использовать						 герметичные </a:t>
            </a:r>
            <a:r>
              <a:rPr lang="ru-RU" sz="2200" dirty="0" err="1" smtClean="0"/>
              <a:t>центрифужные</a:t>
            </a:r>
            <a:r>
              <a:rPr lang="ru-RU" sz="2200" dirty="0" smtClean="0"/>
              <a:t> стаканы</a:t>
            </a:r>
            <a:r>
              <a:rPr lang="en-US" sz="2200" dirty="0" smtClean="0"/>
              <a:t>.</a:t>
            </a:r>
          </a:p>
          <a:p>
            <a:pPr marL="913211" lvl="1" indent="-456606">
              <a:buFontTx/>
              <a:buChar char="-"/>
            </a:pPr>
            <a:r>
              <a:rPr lang="ru-RU" sz="2200" dirty="0" smtClean="0"/>
              <a:t>Их нужно загружать и разгружать						внутри БББ</a:t>
            </a:r>
            <a:r>
              <a:rPr lang="en-US" sz="2200" dirty="0" smtClean="0"/>
              <a:t>.</a:t>
            </a:r>
            <a:r>
              <a:rPr lang="en-GB" sz="2200" i="1" dirty="0"/>
              <a:t>	</a:t>
            </a:r>
          </a:p>
          <a:p>
            <a:pPr lvl="1"/>
            <a:endParaRPr lang="en-GB" sz="2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Процедуры очистки разлития</a:t>
            </a:r>
            <a:endParaRPr lang="en-GB" sz="4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02" y="2181000"/>
            <a:ext cx="2874788" cy="254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5025911" cy="4439703"/>
          </a:xfrm>
        </p:spPr>
        <p:txBody>
          <a:bodyPr/>
          <a:lstStyle/>
          <a:p>
            <a:pPr lvl="0"/>
            <a:r>
              <a:rPr lang="ru-RU" sz="1600" dirty="0" smtClean="0"/>
              <a:t>В конце каждого дня, следует поместить загрязненные материалы </a:t>
            </a:r>
            <a:r>
              <a:rPr lang="en-GB" sz="1600" dirty="0" smtClean="0"/>
              <a:t>(</a:t>
            </a:r>
            <a:r>
              <a:rPr lang="ru-RU" sz="1600" dirty="0" smtClean="0"/>
              <a:t>например, контейнеры для мокроты, пипетки для переноса материала и использованные картриджи</a:t>
            </a:r>
            <a:r>
              <a:rPr lang="en-GB" sz="1600" dirty="0" smtClean="0"/>
              <a:t>) </a:t>
            </a:r>
            <a:r>
              <a:rPr lang="ru-RU" sz="1600" dirty="0" smtClean="0"/>
              <a:t>в биологически безопасный мешок</a:t>
            </a:r>
            <a:r>
              <a:rPr lang="en-GB" sz="1600" dirty="0" smtClean="0"/>
              <a:t>,</a:t>
            </a:r>
            <a:r>
              <a:rPr lang="ru-RU" sz="1600" dirty="0" smtClean="0"/>
              <a:t> затем </a:t>
            </a:r>
            <a:r>
              <a:rPr lang="ru-RU" sz="1600" dirty="0" err="1" smtClean="0"/>
              <a:t>автоклавировать</a:t>
            </a:r>
            <a:r>
              <a:rPr lang="ru-RU" sz="1600" dirty="0" smtClean="0"/>
              <a:t>, сжечь или захоронить их в максимально краткие сроки</a:t>
            </a:r>
            <a:r>
              <a:rPr lang="en-GB" sz="1600" dirty="0" smtClean="0"/>
              <a:t>.</a:t>
            </a:r>
            <a:endParaRPr lang="en-GB" sz="1600" dirty="0"/>
          </a:p>
          <a:p>
            <a:pPr lvl="1"/>
            <a:r>
              <a:rPr lang="ru-RU" sz="1600" dirty="0" smtClean="0"/>
              <a:t>Предупреждении</a:t>
            </a:r>
            <a:r>
              <a:rPr lang="en-GB" sz="1600" dirty="0" smtClean="0"/>
              <a:t>: </a:t>
            </a:r>
            <a:r>
              <a:rPr lang="ru-RU" sz="1600" dirty="0" smtClean="0"/>
              <a:t>при сжигании пластика, могут выделяться токсины вредные при вдыхании</a:t>
            </a:r>
            <a:r>
              <a:rPr lang="en-GB" sz="1600" dirty="0" smtClean="0"/>
              <a:t>.</a:t>
            </a:r>
            <a:endParaRPr lang="en-GB" sz="1600" dirty="0"/>
          </a:p>
          <a:p>
            <a:pPr lvl="0"/>
            <a:r>
              <a:rPr lang="ru-RU" sz="1600" dirty="0" err="1" smtClean="0"/>
              <a:t>Деконтаминацию</a:t>
            </a:r>
            <a:r>
              <a:rPr lang="ru-RU" sz="1600" dirty="0" smtClean="0"/>
              <a:t> пипеток для переноса материала следует выполнить используя подходящее дезинфицирующее средство перед утилизацией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400" dirty="0" smtClean="0"/>
              <a:t>Утилизация отходов</a:t>
            </a:r>
            <a:endParaRPr lang="en-GB" sz="4400" dirty="0"/>
          </a:p>
        </p:txBody>
      </p:sp>
      <p:sp>
        <p:nvSpPr>
          <p:cNvPr id="675851" name="Text Box 11"/>
          <p:cNvSpPr txBox="1">
            <a:spLocks noChangeArrowheads="1"/>
          </p:cNvSpPr>
          <p:nvPr/>
        </p:nvSpPr>
        <p:spPr bwMode="auto">
          <a:xfrm>
            <a:off x="5632351" y="1683668"/>
            <a:ext cx="4185770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70" tIns="52085" rIns="104170" bIns="52085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tabLst>
                <a:tab pos="20274403" algn="l"/>
              </a:tabLst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1pPr>
            <a:lvl2pPr marL="457040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914077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371116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1828154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285194" defTabSz="914077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742233" defTabSz="914077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199271" defTabSz="914077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656309" defTabSz="914077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 smtClean="0"/>
              <a:t>Все использованные материалы следует считать загрязненными!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327" y="3123828"/>
            <a:ext cx="4492589" cy="301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MCj023901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" y="5356359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5807" y="5756568"/>
            <a:ext cx="8640960" cy="1327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5659" tIns="47830" rIns="95659" bIns="47830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Если в руководствах НТП ненадлежащим образом описана безопасная утилизация инфицированных отходов, руководство общего характера, которое можно приспособить для данного слайда можно найти на стр. 31 нижеприведенного документа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GB" sz="1600" dirty="0">
              <a:hlinkClick r:id="rId4"/>
            </a:endParaRPr>
          </a:p>
          <a:p>
            <a:r>
              <a:rPr lang="en-GB" sz="1600" dirty="0">
                <a:solidFill>
                  <a:schemeClr val="accent5"/>
                </a:solidFill>
                <a:hlinkClick r:id="rId4"/>
              </a:rPr>
              <a:t>http://www.finddiagnostics.org/export/sites/default/resource-centre/reports_brochures/docs/malaria_rdt_transport_healthclinics_may09.pdf</a:t>
            </a:r>
            <a:endParaRPr lang="en-GB" sz="1600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290" y="1166797"/>
            <a:ext cx="6835367" cy="37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Адаптировать в соответствии с руководствами в НТП Вашей страны  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2" descr="MCj023901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891580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69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1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323628"/>
            <a:ext cx="9619774" cy="4950960"/>
          </a:xfrm>
        </p:spPr>
        <p:txBody>
          <a:bodyPr>
            <a:noAutofit/>
          </a:bodyPr>
          <a:lstStyle/>
          <a:p>
            <a:r>
              <a:rPr lang="ru-RU" sz="1800" dirty="0"/>
              <a:t>Анализ </a:t>
            </a:r>
            <a:r>
              <a:rPr lang="ru-RU" sz="1800" dirty="0" err="1"/>
              <a:t>Xpert</a:t>
            </a:r>
            <a:r>
              <a:rPr lang="ru-RU" sz="1800" dirty="0"/>
              <a:t> MTB/RIF – это процедура с низким уровнем риска и требует того же уровня мер предосторожности, как и те, что выполняются в случае прямой микроскопии мазка мокроты на наличие КУБ.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cs typeface="Calibri" panose="020F0502020204030204" pitchFamily="34" charset="0"/>
              </a:rPr>
              <a:t>Основные риски в лаборатории ТБ службы связаны с образованием аэрозолей во время процедур и, которые может вдохнуть сотрудник лаборатории</a:t>
            </a:r>
            <a:r>
              <a:rPr lang="en-GB" sz="1800" dirty="0"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smtClean="0"/>
              <a:t>Риск </a:t>
            </a:r>
            <a:r>
              <a:rPr lang="ru-RU" sz="1800" dirty="0"/>
              <a:t>образования аэрозолей ассоциируется </a:t>
            </a:r>
            <a:r>
              <a:rPr lang="ru-RU" sz="1800" dirty="0" smtClean="0"/>
              <a:t>с</a:t>
            </a:r>
            <a:r>
              <a:rPr lang="ru-RU" sz="1800" dirty="0"/>
              <a:t> </a:t>
            </a:r>
            <a:r>
              <a:rPr lang="ru-RU" sz="1800" dirty="0" smtClean="0"/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идом процедуры, частотой </a:t>
            </a:r>
            <a:r>
              <a:rPr lang="ru-RU" sz="1800" dirty="0">
                <a:solidFill>
                  <a:schemeClr val="tx1"/>
                </a:solidFill>
              </a:rPr>
              <a:t>проведения исследований и рабочей нагрузкой </a:t>
            </a:r>
            <a:r>
              <a:rPr lang="ru-RU" sz="1800" dirty="0" smtClean="0">
                <a:solidFill>
                  <a:schemeClr val="tx1"/>
                </a:solidFill>
              </a:rPr>
              <a:t>лаборатории</a:t>
            </a:r>
            <a:r>
              <a:rPr lang="ru-RU" sz="1800" dirty="0" smtClean="0"/>
              <a:t>, к</a:t>
            </a:r>
            <a:r>
              <a:rPr lang="ru-RU" sz="1800" dirty="0" smtClean="0">
                <a:solidFill>
                  <a:schemeClr val="tx1"/>
                </a:solidFill>
              </a:rPr>
              <a:t>онсистенцией </a:t>
            </a:r>
            <a:r>
              <a:rPr lang="ru-RU" sz="1800" dirty="0">
                <a:solidFill>
                  <a:schemeClr val="tx1"/>
                </a:solidFill>
              </a:rPr>
              <a:t>патологического материала и вероятности образования аэрозоля </a:t>
            </a:r>
            <a:r>
              <a:rPr lang="en-GB" sz="1800" dirty="0">
                <a:solidFill>
                  <a:schemeClr val="tx1"/>
                </a:solidFill>
              </a:rPr>
              <a:t>(</a:t>
            </a:r>
            <a:r>
              <a:rPr lang="ru-RU" sz="1800" dirty="0">
                <a:solidFill>
                  <a:schemeClr val="tx1"/>
                </a:solidFill>
              </a:rPr>
              <a:t>например, вязкая жидкость в сравнении с </a:t>
            </a:r>
            <a:r>
              <a:rPr lang="ru-RU" sz="1800" dirty="0" smtClean="0">
                <a:solidFill>
                  <a:schemeClr val="tx1"/>
                </a:solidFill>
              </a:rPr>
              <a:t>сухими твердыми веществами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/>
              <a:t>б</a:t>
            </a:r>
            <a:r>
              <a:rPr lang="ru-RU" sz="1800" dirty="0" smtClean="0">
                <a:solidFill>
                  <a:schemeClr val="tx1"/>
                </a:solidFill>
              </a:rPr>
              <a:t>актериальной </a:t>
            </a:r>
            <a:r>
              <a:rPr lang="ru-RU" sz="1800" dirty="0">
                <a:solidFill>
                  <a:schemeClr val="tx1"/>
                </a:solidFill>
              </a:rPr>
              <a:t>обсемененностью патологического материала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</a:p>
          <a:p>
            <a:r>
              <a:rPr lang="ru-RU" sz="1800" dirty="0" smtClean="0"/>
              <a:t>БББ требуется только при разделении и обработке концентрированных образцов</a:t>
            </a:r>
            <a:r>
              <a:rPr lang="en-GB" sz="1800" dirty="0" smtClean="0"/>
              <a:t>.</a:t>
            </a:r>
            <a:endParaRPr lang="en-GB" sz="1800" dirty="0"/>
          </a:p>
          <a:p>
            <a:r>
              <a:rPr lang="ru-RU" sz="1800" dirty="0" smtClean="0"/>
              <a:t>Дезинфицирующие средства следует выбирать в зависимости от их способности уничтожать МТБ и материала, подлежащего дезинфекции.</a:t>
            </a:r>
            <a:r>
              <a:rPr lang="en-GB" sz="1800" dirty="0" smtClean="0"/>
              <a:t> </a:t>
            </a:r>
            <a:endParaRPr lang="en-GB" sz="1800" dirty="0"/>
          </a:p>
          <a:p>
            <a:r>
              <a:rPr lang="ru-RU" sz="1800" dirty="0" smtClean="0"/>
              <a:t>Следует обеспечить готовность лаборатории к чрезвычайным ситуациям и обеспечить наличие стандартных операционных процедур для устранения последствий таких происшествий, как разлитие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400" dirty="0" smtClean="0"/>
              <a:t>Выводы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153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dirty="0" smtClean="0"/>
              <a:t>Какие существуют источники инфицированных аэрозолей в ТБ лаборатории</a:t>
            </a:r>
            <a:r>
              <a:rPr lang="en-GB" sz="2000" dirty="0" smtClean="0"/>
              <a:t>? </a:t>
            </a:r>
            <a:endParaRPr lang="en-GB" sz="2000" dirty="0"/>
          </a:p>
          <a:p>
            <a:pPr lvl="0"/>
            <a:r>
              <a:rPr lang="ru-RU" sz="2000" dirty="0" smtClean="0"/>
              <a:t>Какие меры предосторожности следует принять при обработке образцов для анализа </a:t>
            </a:r>
            <a:r>
              <a:rPr lang="en-GB" sz="2000" dirty="0" err="1" smtClean="0"/>
              <a:t>Xpert</a:t>
            </a:r>
            <a:r>
              <a:rPr lang="en-GB" sz="2000" dirty="0" smtClean="0"/>
              <a:t> </a:t>
            </a:r>
            <a:r>
              <a:rPr lang="en-GB" sz="2000" dirty="0"/>
              <a:t>MTB/RIF </a:t>
            </a:r>
            <a:r>
              <a:rPr lang="en-GB" sz="2000" dirty="0" smtClean="0"/>
              <a:t>(</a:t>
            </a:r>
            <a:r>
              <a:rPr lang="ru-RU" sz="2000" dirty="0" smtClean="0"/>
              <a:t>прямого и непрямого</a:t>
            </a:r>
            <a:r>
              <a:rPr lang="en-GB" sz="2000" dirty="0" smtClean="0"/>
              <a:t>)</a:t>
            </a:r>
            <a:r>
              <a:rPr lang="en-GB" sz="2000" dirty="0"/>
              <a:t>?</a:t>
            </a:r>
          </a:p>
          <a:p>
            <a:pPr lvl="0"/>
            <a:r>
              <a:rPr lang="ru-RU" sz="2000" dirty="0" smtClean="0"/>
              <a:t>Какие дополнительные меры предосторожности следует предпринять для выполнения исследования методом </a:t>
            </a:r>
            <a:r>
              <a:rPr lang="en-GB" sz="2000" dirty="0" err="1" smtClean="0"/>
              <a:t>Xpert</a:t>
            </a:r>
            <a:r>
              <a:rPr lang="en-GB" sz="2000" dirty="0" smtClean="0"/>
              <a:t> </a:t>
            </a:r>
            <a:r>
              <a:rPr lang="en-GB" sz="2000" dirty="0"/>
              <a:t>MTB/RIF </a:t>
            </a:r>
            <a:r>
              <a:rPr lang="ru-RU" sz="2000" dirty="0" smtClean="0"/>
              <a:t>в сравнении с микроскопией мазка мокроты</a:t>
            </a:r>
            <a:r>
              <a:rPr lang="en-GB" sz="2000" dirty="0" smtClean="0"/>
              <a:t>?</a:t>
            </a:r>
            <a:endParaRPr lang="en-GB" sz="2000" dirty="0"/>
          </a:p>
          <a:p>
            <a:r>
              <a:rPr lang="ru-RU" sz="2000" dirty="0" smtClean="0"/>
              <a:t>Назовите критически важные принадлежности и оборудование для безопасной работы с образцами</a:t>
            </a:r>
            <a:r>
              <a:rPr lang="ru-RU" sz="2000" dirty="0"/>
              <a:t>.</a:t>
            </a:r>
            <a:endParaRPr lang="en-GB" sz="2000" dirty="0"/>
          </a:p>
          <a:p>
            <a:pPr lvl="0"/>
            <a:r>
              <a:rPr lang="ru-RU" sz="2000" dirty="0" smtClean="0"/>
              <a:t>Какие дезинфицирующие средства наиболее эффективны в ТБ лабораториях</a:t>
            </a:r>
            <a:r>
              <a:rPr lang="en-GB" sz="2000" dirty="0" smtClean="0"/>
              <a:t>?</a:t>
            </a:r>
            <a:endParaRPr lang="en-GB" sz="2000" dirty="0"/>
          </a:p>
          <a:p>
            <a:pPr lvl="0"/>
            <a:r>
              <a:rPr lang="ru-RU" sz="2000" dirty="0" smtClean="0"/>
              <a:t>Какие процедуры следует выполнять при устранении последствий происшествий в лаборатории</a:t>
            </a:r>
            <a:r>
              <a:rPr lang="en-GB" sz="2000" dirty="0" smtClean="0"/>
              <a:t>?</a:t>
            </a:r>
            <a:endParaRPr lang="en-GB" sz="2000" dirty="0"/>
          </a:p>
          <a:p>
            <a:pPr lvl="0"/>
            <a:r>
              <a:rPr lang="ru-RU" sz="2000" dirty="0" smtClean="0"/>
              <a:t>Что входит в комплект для очистки разлитий</a:t>
            </a:r>
            <a:r>
              <a:rPr lang="en-GB" sz="2000" dirty="0" smtClean="0"/>
              <a:t>?</a:t>
            </a:r>
            <a:endParaRPr lang="en-GB" sz="2000" dirty="0"/>
          </a:p>
          <a:p>
            <a:pPr lvl="0"/>
            <a:r>
              <a:rPr lang="ru-RU" sz="2000" dirty="0" smtClean="0"/>
              <a:t>Назовите этапы безопасной утилизации инфицированных отходов.</a:t>
            </a:r>
            <a:endParaRPr lang="en-GB" sz="2000" dirty="0"/>
          </a:p>
          <a:p>
            <a:pPr eaLnBrk="1" hangingPunct="1">
              <a:spcBef>
                <a:spcPct val="0"/>
              </a:spcBef>
              <a:spcAft>
                <a:spcPct val="45000"/>
              </a:spcAft>
            </a:pPr>
            <a:endParaRPr lang="en-GB" sz="2000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400" dirty="0" smtClean="0"/>
              <a:t>Оценка</a:t>
            </a:r>
            <a:endParaRPr lang="en-GB" sz="4400" dirty="0"/>
          </a:p>
        </p:txBody>
      </p:sp>
      <p:sp>
        <p:nvSpPr>
          <p:cNvPr id="5" name="AutoShape 5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4120183" y="603548"/>
            <a:ext cx="912395" cy="532168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2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922338"/>
            <a:ext cx="10044656" cy="30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sz="2000" b="1" dirty="0" smtClean="0">
                <a:latin typeface="+mn-lt"/>
                <a:ea typeface="+mn-ea"/>
                <a:cs typeface="Calibri" panose="020F0502020204030204" pitchFamily="34" charset="0"/>
              </a:rPr>
              <a:t>Выражение признательности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Комплект учебных материалов </a:t>
            </a:r>
            <a:r>
              <a:rPr lang="en-US" sz="2000" dirty="0" err="1" smtClean="0">
                <a:latin typeface="+mn-lt"/>
                <a:ea typeface="+mn-ea"/>
                <a:cs typeface="Calibri" panose="020F0502020204030204" pitchFamily="34" charset="0"/>
              </a:rPr>
              <a:t>Xpert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MTB/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RIF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 был подготовлен со стороны консорциума партнеров в рамках Глобальной лабораторной инициативы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ГЛИ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)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, включая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KNCV,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CDC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США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TB CARE I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ВОЗ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при финансировании со стороны 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Модули основываются на материалах, которые были изначально разработаны со стороны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Cepheid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  <a:endParaRPr lang="ru-RU" sz="2000" dirty="0" smtClean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Перевод на русский язык осуществлён при поддержке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52" y="27484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03" y="4179936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0" y="4083541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62" y="3843908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0" y="4147678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40" y="4065750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30" y="3915916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cs typeface="Calibri" panose="020F0502020204030204" pitchFamily="34" charset="0"/>
              </a:rPr>
              <a:t>Соблюдение правил биологической безопасности обеспечивают профилактику заражения сотрудников лаборатории туберкулезом и попадания микроорганизмов в окружающую среду</a:t>
            </a:r>
            <a:endParaRPr lang="en-GB" sz="2400" dirty="0">
              <a:cs typeface="Calibri" panose="020F0502020204030204" pitchFamily="34" charset="0"/>
            </a:endParaRPr>
          </a:p>
          <a:p>
            <a:pPr lvl="1" eaLnBrk="1" hangingPunct="1"/>
            <a:r>
              <a:rPr lang="ru-RU" sz="2400" noProof="0" dirty="0" smtClean="0">
                <a:cs typeface="Calibri" panose="020F0502020204030204" pitchFamily="34" charset="0"/>
              </a:rPr>
              <a:t>Специализированное оборудование способствует соблюдению надлежащей лабораторной практики, НО не заменяет их</a:t>
            </a:r>
            <a:endParaRPr lang="en-GB" sz="2400" noProof="0" dirty="0" smtClean="0">
              <a:cs typeface="Calibri" panose="020F0502020204030204" pitchFamily="34" charset="0"/>
            </a:endParaRPr>
          </a:p>
          <a:p>
            <a:pPr lvl="1" eaLnBrk="1" hangingPunct="1"/>
            <a:r>
              <a:rPr lang="ru-RU" sz="2400" b="1" noProof="0" dirty="0" smtClean="0">
                <a:cs typeface="Calibri" panose="020F0502020204030204" pitchFamily="34" charset="0"/>
              </a:rPr>
              <a:t>Всегда надевайте перчатки и лабораторные халаты во время работы с патологическими образцами от пациентов</a:t>
            </a:r>
            <a:endParaRPr lang="en-GB" sz="2400" b="1" noProof="0" dirty="0">
              <a:cs typeface="Calibri" panose="020F0502020204030204" pitchFamily="34" charset="0"/>
            </a:endParaRP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 smtClean="0"/>
              <a:t>Важность мер безопасности в лаборатории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92484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noProof="0" dirty="0" smtClean="0">
                <a:cs typeface="Calibri" panose="020F0502020204030204" pitchFamily="34" charset="0"/>
              </a:rPr>
              <a:t>Основные риски в лаборатории ТБ службы связаны с образованием аэрозолей во время </a:t>
            </a:r>
            <a:r>
              <a:rPr lang="ru-RU" sz="2400" noProof="0" dirty="0" smtClean="0">
                <a:cs typeface="Calibri" panose="020F0502020204030204" pitchFamily="34" charset="0"/>
              </a:rPr>
              <a:t>процедур, </a:t>
            </a:r>
            <a:r>
              <a:rPr lang="ru-RU" sz="2400" noProof="0" dirty="0" smtClean="0">
                <a:cs typeface="Calibri" panose="020F0502020204030204" pitchFamily="34" charset="0"/>
              </a:rPr>
              <a:t>которые может вдохнуть сотрудник лаборатории</a:t>
            </a:r>
            <a:r>
              <a:rPr lang="en-GB" sz="2400" noProof="0" dirty="0" smtClean="0"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cs typeface="Calibri" panose="020F0502020204030204" pitchFamily="34" charset="0"/>
              </a:rPr>
              <a:t>Риск образования аэрозолей ассоциируется с</a:t>
            </a:r>
            <a:r>
              <a:rPr lang="en-GB" sz="2400" noProof="0" dirty="0" smtClean="0">
                <a:cs typeface="Calibri" panose="020F0502020204030204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ru-RU" sz="2400" dirty="0" smtClean="0">
                <a:cs typeface="Calibri" panose="020F0502020204030204" pitchFamily="34" charset="0"/>
              </a:rPr>
              <a:t>Видом процедуры</a:t>
            </a:r>
            <a:endParaRPr lang="en-GB" sz="2400" dirty="0"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ru-RU" sz="2400" dirty="0" smtClean="0">
                <a:cs typeface="Calibri" panose="020F0502020204030204" pitchFamily="34" charset="0"/>
              </a:rPr>
              <a:t>Частотой проведения исследований и рабочей нагрузкой лаборатории</a:t>
            </a:r>
            <a:endParaRPr lang="en-GB" sz="2400" dirty="0"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ru-RU" sz="2400" dirty="0" smtClean="0">
                <a:cs typeface="Calibri" panose="020F0502020204030204" pitchFamily="34" charset="0"/>
              </a:rPr>
              <a:t>Консистенцией патологического материала и вероятности образования аэрозоля </a:t>
            </a:r>
            <a:r>
              <a:rPr lang="en-GB" sz="2400" dirty="0" smtClean="0">
                <a:cs typeface="Calibri" panose="020F0502020204030204" pitchFamily="34" charset="0"/>
              </a:rPr>
              <a:t>(</a:t>
            </a:r>
            <a:r>
              <a:rPr lang="ru-RU" sz="2400" dirty="0" smtClean="0">
                <a:cs typeface="Calibri" panose="020F0502020204030204" pitchFamily="34" charset="0"/>
              </a:rPr>
              <a:t>например, вязкая жидкость в сравнении с </a:t>
            </a:r>
            <a:r>
              <a:rPr lang="ru-RU" sz="2400" dirty="0" smtClean="0">
                <a:cs typeface="Calibri" panose="020F0502020204030204" pitchFamily="34" charset="0"/>
              </a:rPr>
              <a:t>сухими твердыми веществами</a:t>
            </a:r>
            <a:r>
              <a:rPr lang="en-GB" sz="2400" dirty="0" smtClean="0">
                <a:cs typeface="Calibri" panose="020F0502020204030204" pitchFamily="34" charset="0"/>
              </a:rPr>
              <a:t>)</a:t>
            </a:r>
            <a:endParaRPr lang="en-GB" sz="2400" dirty="0"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ru-RU" sz="2400" dirty="0" smtClean="0">
                <a:cs typeface="Calibri" panose="020F0502020204030204" pitchFamily="34" charset="0"/>
              </a:rPr>
              <a:t>Бактериальной обсемененностью патологического материала</a:t>
            </a:r>
            <a:r>
              <a:rPr lang="en-GB" sz="2400" dirty="0" smtClean="0">
                <a:cs typeface="Calibri" panose="020F0502020204030204" pitchFamily="34" charset="0"/>
              </a:rPr>
              <a:t>.</a:t>
            </a:r>
            <a:endParaRPr lang="en-GB" sz="2400" dirty="0">
              <a:cs typeface="Calibri" panose="020F0502020204030204" pitchFamily="34" charset="0"/>
            </a:endParaRP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9743" y="99492"/>
            <a:ext cx="9994463" cy="1014325"/>
          </a:xfrm>
        </p:spPr>
        <p:txBody>
          <a:bodyPr>
            <a:noAutofit/>
          </a:bodyPr>
          <a:lstStyle/>
          <a:p>
            <a:pPr eaLnBrk="1" hangingPunct="1"/>
            <a:r>
              <a:rPr lang="ru-RU" sz="3500" dirty="0" smtClean="0"/>
              <a:t>Пути распространения </a:t>
            </a:r>
            <a:r>
              <a:rPr lang="ru-RU" sz="3500" dirty="0" smtClean="0"/>
              <a:t>МТБ </a:t>
            </a:r>
            <a:r>
              <a:rPr lang="ru-RU" sz="3500" dirty="0" smtClean="0"/>
              <a:t>в лаборатории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13355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00" dirty="0" smtClean="0"/>
              <a:t>Относительный риск </a:t>
            </a:r>
            <a:r>
              <a:rPr lang="ru-RU" sz="3400" dirty="0" smtClean="0"/>
              <a:t>экспозиции к инфекционному </a:t>
            </a:r>
            <a:r>
              <a:rPr lang="ru-RU" sz="3400" dirty="0" smtClean="0"/>
              <a:t>ТБ</a:t>
            </a:r>
            <a:endParaRPr lang="en-GB" sz="34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51831" y="1541365"/>
            <a:ext cx="1944216" cy="4978558"/>
          </a:xfrm>
          <a:gradFill rotWithShape="1">
            <a:gsLst>
              <a:gs pos="0">
                <a:srgbClr val="FF0000"/>
              </a:gs>
              <a:gs pos="100000">
                <a:schemeClr val="hlink"/>
              </a:gs>
            </a:gsLst>
            <a:lin ang="5400000" scaled="1"/>
          </a:gradFill>
          <a:ln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marL="55244" indent="-55244" algn="ctr">
              <a:lnSpc>
                <a:spcPct val="90000"/>
              </a:lnSpc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Высокий риск</a:t>
            </a:r>
            <a:endParaRPr lang="en-GB" sz="3000" noProof="0" dirty="0" smtClean="0">
              <a:solidFill>
                <a:schemeClr val="bg1"/>
              </a:solidFill>
            </a:endParaRPr>
          </a:p>
          <a:p>
            <a:pPr marL="55244" indent="-55244" algn="ctr">
              <a:lnSpc>
                <a:spcPct val="90000"/>
              </a:lnSpc>
              <a:buNone/>
            </a:pPr>
            <a:endParaRPr lang="en-GB" sz="3000" noProof="0" dirty="0" smtClean="0">
              <a:solidFill>
                <a:schemeClr val="bg1"/>
              </a:solidFill>
            </a:endParaRPr>
          </a:p>
          <a:p>
            <a:pPr marL="55244" indent="-55244" algn="ctr">
              <a:lnSpc>
                <a:spcPct val="90000"/>
              </a:lnSpc>
              <a:buNone/>
            </a:pPr>
            <a:endParaRPr lang="en-GB" sz="3000" noProof="0" dirty="0" smtClean="0">
              <a:solidFill>
                <a:schemeClr val="bg1"/>
              </a:solidFill>
            </a:endParaRPr>
          </a:p>
          <a:p>
            <a:pPr marL="55244" indent="-55244" algn="ctr">
              <a:lnSpc>
                <a:spcPct val="90000"/>
              </a:lnSpc>
              <a:buNone/>
            </a:pPr>
            <a:endParaRPr lang="en-GB" sz="3000" dirty="0">
              <a:solidFill>
                <a:schemeClr val="bg1"/>
              </a:solidFill>
            </a:endParaRPr>
          </a:p>
          <a:p>
            <a:pPr marL="55244" indent="-55244" algn="ctr">
              <a:lnSpc>
                <a:spcPct val="90000"/>
              </a:lnSpc>
              <a:buNone/>
            </a:pPr>
            <a:endParaRPr lang="en-GB" sz="3000" noProof="0" dirty="0" smtClean="0">
              <a:solidFill>
                <a:schemeClr val="bg1"/>
              </a:solidFill>
            </a:endParaRPr>
          </a:p>
          <a:p>
            <a:pPr marL="55244" indent="-55244" algn="ctr">
              <a:lnSpc>
                <a:spcPct val="90000"/>
              </a:lnSpc>
              <a:buNone/>
            </a:pPr>
            <a:endParaRPr lang="en-GB" sz="3000" noProof="0" dirty="0" smtClean="0">
              <a:solidFill>
                <a:schemeClr val="bg1"/>
              </a:solidFill>
            </a:endParaRPr>
          </a:p>
          <a:p>
            <a:pPr marL="55244" indent="-55244" algn="ctr">
              <a:lnSpc>
                <a:spcPct val="90000"/>
              </a:lnSpc>
              <a:buNone/>
            </a:pPr>
            <a:endParaRPr lang="en-GB" sz="3000" noProof="0" dirty="0" smtClean="0">
              <a:solidFill>
                <a:schemeClr val="bg1"/>
              </a:solidFill>
            </a:endParaRPr>
          </a:p>
          <a:p>
            <a:pPr marL="55244" indent="-55244" algn="ctr">
              <a:lnSpc>
                <a:spcPct val="90000"/>
              </a:lnSpc>
              <a:buNone/>
            </a:pPr>
            <a:r>
              <a:rPr lang="ru-RU" sz="3000" noProof="0" dirty="0" smtClean="0">
                <a:solidFill>
                  <a:schemeClr val="bg1"/>
                </a:solidFill>
              </a:rPr>
              <a:t>Низкий риск	</a:t>
            </a:r>
            <a:endParaRPr lang="en-GB" sz="3000" noProof="0" dirty="0" smtClean="0">
              <a:solidFill>
                <a:schemeClr val="bg1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957809" y="1650692"/>
            <a:ext cx="6029488" cy="4845843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sz="2400" noProof="0" dirty="0" smtClean="0"/>
              <a:t>Врачи и средний медперсонал в ТБ отделении</a:t>
            </a:r>
            <a:endParaRPr lang="en-GB" sz="2400" noProof="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GB" sz="2400" noProof="0" dirty="0" smtClean="0"/>
          </a:p>
          <a:p>
            <a:pPr algn="ctr">
              <a:lnSpc>
                <a:spcPct val="90000"/>
              </a:lnSpc>
              <a:spcBef>
                <a:spcPts val="1800"/>
              </a:spcBef>
              <a:buNone/>
            </a:pPr>
            <a:endParaRPr lang="ru-RU" sz="2400" dirty="0"/>
          </a:p>
          <a:p>
            <a:pPr algn="ctr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400" noProof="0" dirty="0" smtClean="0"/>
              <a:t>Медработники, помогающие в сборе образцов</a:t>
            </a:r>
            <a:endParaRPr lang="en-GB" sz="2400" noProof="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GB" sz="2400" noProof="0" dirty="0" smtClean="0"/>
          </a:p>
          <a:p>
            <a:pPr algn="ctr">
              <a:lnSpc>
                <a:spcPct val="90000"/>
              </a:lnSpc>
              <a:spcBef>
                <a:spcPts val="3600"/>
              </a:spcBef>
              <a:buNone/>
            </a:pPr>
            <a:r>
              <a:rPr lang="ru-RU" sz="2400" noProof="0" dirty="0" smtClean="0"/>
              <a:t>Лаборанты, обрабатывающие образцы для микроскопии мазка или пробы </a:t>
            </a:r>
            <a:r>
              <a:rPr lang="en-GB" sz="2400" noProof="0" dirty="0" smtClean="0"/>
              <a:t>MTB/RIF</a:t>
            </a:r>
          </a:p>
        </p:txBody>
      </p:sp>
      <p:sp>
        <p:nvSpPr>
          <p:cNvPr id="745477" name="AutoShape 5"/>
          <p:cNvSpPr>
            <a:spLocks noChangeArrowheads="1"/>
          </p:cNvSpPr>
          <p:nvPr/>
        </p:nvSpPr>
        <p:spPr bwMode="auto">
          <a:xfrm rot="5400000">
            <a:off x="6256021" y="2627881"/>
            <a:ext cx="1042590" cy="66938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lIns="99440" tIns="49720" rIns="99440" bIns="49720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45479" name="AutoShape 7"/>
          <p:cNvSpPr>
            <a:spLocks/>
          </p:cNvSpPr>
          <p:nvPr/>
        </p:nvSpPr>
        <p:spPr bwMode="auto">
          <a:xfrm>
            <a:off x="3023549" y="1678141"/>
            <a:ext cx="899285" cy="4618831"/>
          </a:xfrm>
          <a:prstGeom prst="leftBrace">
            <a:avLst>
              <a:gd name="adj1" fmla="val 41984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lIns="99440" tIns="49720" rIns="99440" bIns="49720" anchor="ctr"/>
          <a:lstStyle/>
          <a:p>
            <a:endParaRPr lang="en-US" dirty="0"/>
          </a:p>
        </p:txBody>
      </p:sp>
      <p:sp>
        <p:nvSpPr>
          <p:cNvPr id="2" name="Down Arrow 1"/>
          <p:cNvSpPr/>
          <p:nvPr/>
        </p:nvSpPr>
        <p:spPr bwMode="auto">
          <a:xfrm>
            <a:off x="1770861" y="2487515"/>
            <a:ext cx="484416" cy="263460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5400000">
            <a:off x="6255896" y="4572097"/>
            <a:ext cx="1042590" cy="66938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lIns="99440" tIns="49720" rIns="99440" bIns="49720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433" y="1348421"/>
            <a:ext cx="7258158" cy="4439703"/>
          </a:xfrm>
        </p:spPr>
        <p:txBody>
          <a:bodyPr/>
          <a:lstStyle/>
          <a:p>
            <a:r>
              <a:rPr lang="ru-RU" sz="2200" dirty="0" smtClean="0">
                <a:cs typeface="Calibri" panose="020F0502020204030204" pitchFamily="34" charset="0"/>
              </a:rPr>
              <a:t>ВОЗ внедрила подход к оценке рисков, ассоциирующихся с различными техническими процедурами, выполняемыми в разных лабораториях противотуберкулезной службы</a:t>
            </a:r>
            <a:r>
              <a:rPr lang="en-US" sz="2200" dirty="0" smtClean="0"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ru-RU" sz="2200" dirty="0" smtClean="0">
                <a:cs typeface="Calibri" panose="020F0502020204030204" pitchFamily="34" charset="0"/>
              </a:rPr>
              <a:t>Больше не применяются классификации группы рисков и уровни мер предосторожности </a:t>
            </a:r>
            <a:r>
              <a:rPr lang="en-US" sz="2200" dirty="0" smtClean="0">
                <a:cs typeface="Calibri" panose="020F0502020204030204" pitchFamily="34" charset="0"/>
              </a:rPr>
              <a:t>(</a:t>
            </a:r>
            <a:r>
              <a:rPr lang="ru-RU" sz="2200" dirty="0" smtClean="0">
                <a:cs typeface="Calibri" panose="020F0502020204030204" pitchFamily="34" charset="0"/>
              </a:rPr>
              <a:t>УББ</a:t>
            </a:r>
            <a:r>
              <a:rPr lang="en-US" sz="2200" dirty="0" smtClean="0">
                <a:cs typeface="Calibri" panose="020F0502020204030204" pitchFamily="34" charset="0"/>
              </a:rPr>
              <a:t>).</a:t>
            </a:r>
          </a:p>
          <a:p>
            <a:pPr lvl="1"/>
            <a:r>
              <a:rPr lang="ru-RU" sz="2200" dirty="0" smtClean="0">
                <a:cs typeface="Calibri" panose="020F0502020204030204" pitchFamily="34" charset="0"/>
              </a:rPr>
              <a:t>Руководство ВОЗ по биологической безопасности лабораторных исследований при туберкулезе дает описание МИНИМАЛЬНЫХ требований к помещениям и практическим </a:t>
            </a:r>
            <a:r>
              <a:rPr lang="ru-RU" sz="2200" dirty="0" smtClean="0">
                <a:cs typeface="Calibri" panose="020F0502020204030204" pitchFamily="34" charset="0"/>
              </a:rPr>
              <a:t>методам </a:t>
            </a:r>
            <a:r>
              <a:rPr lang="ru-RU" sz="2200" dirty="0" smtClean="0">
                <a:cs typeface="Calibri" panose="020F0502020204030204" pitchFamily="34" charset="0"/>
              </a:rPr>
              <a:t>работы, которые необходимо внедрить после оценки риска </a:t>
            </a:r>
            <a:r>
              <a:rPr lang="en-US" sz="2200" dirty="0" smtClean="0">
                <a:cs typeface="Calibri" panose="020F0502020204030204" pitchFamily="34" charset="0"/>
              </a:rPr>
              <a:t>(</a:t>
            </a:r>
            <a:r>
              <a:rPr lang="ru-RU" sz="2200" dirty="0" smtClean="0">
                <a:cs typeface="Calibri" panose="020F0502020204030204" pitchFamily="34" charset="0"/>
              </a:rPr>
              <a:t>см. </a:t>
            </a:r>
            <a:r>
              <a:rPr lang="en-US" sz="2200" dirty="0">
                <a:cs typeface="Calibri" panose="020F0502020204030204" pitchFamily="34" charset="0"/>
              </a:rPr>
              <a:t/>
            </a:r>
            <a:br>
              <a:rPr lang="en-US" sz="2200" dirty="0">
                <a:cs typeface="Calibri" panose="020F0502020204030204" pitchFamily="34" charset="0"/>
              </a:rPr>
            </a:br>
            <a:r>
              <a:rPr lang="en-GB" sz="2200" dirty="0" smtClean="0">
                <a:solidFill>
                  <a:srgbClr val="FF0000"/>
                </a:solidFill>
                <a:cs typeface="Calibri" panose="020F0502020204030204" pitchFamily="34" charset="0"/>
                <a:hlinkClick r:id="rId3"/>
              </a:rPr>
              <a:t>http</a:t>
            </a:r>
            <a:r>
              <a:rPr lang="en-GB" sz="2200" dirty="0">
                <a:solidFill>
                  <a:srgbClr val="FF0000"/>
                </a:solidFill>
                <a:cs typeface="Calibri" panose="020F0502020204030204" pitchFamily="34" charset="0"/>
                <a:hlinkClick r:id="rId3"/>
              </a:rPr>
              <a:t>://</a:t>
            </a:r>
            <a:r>
              <a:rPr lang="en-GB" sz="2200" dirty="0" smtClean="0">
                <a:solidFill>
                  <a:srgbClr val="FF0000"/>
                </a:solidFill>
                <a:cs typeface="Calibri" panose="020F0502020204030204" pitchFamily="34" charset="0"/>
                <a:hlinkClick r:id="rId3"/>
              </a:rPr>
              <a:t>www.who.int/tb/laboratory/resource</a:t>
            </a:r>
            <a:r>
              <a:rPr lang="en-GB" sz="2200" dirty="0" smtClean="0">
                <a:cs typeface="Calibri" panose="020F0502020204030204" pitchFamily="34" charset="0"/>
              </a:rPr>
              <a:t>)</a:t>
            </a:r>
            <a:endParaRPr lang="en-US" sz="2200" dirty="0">
              <a:cs typeface="Calibri" panose="020F0502020204030204" pitchFamily="34" charset="0"/>
            </a:endParaRPr>
          </a:p>
          <a:p>
            <a:endParaRPr lang="fr-FR" sz="22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5767" y="302102"/>
            <a:ext cx="10312871" cy="1014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Новые подходы к обеспечению биобезопасности основываются  на оценке риска</a:t>
            </a:r>
            <a:endParaRPr lang="en-GB" sz="3600" dirty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32470" y="1570544"/>
            <a:ext cx="6487410" cy="47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/>
          <a:p>
            <a:pPr marL="285379" indent="-285379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575" y="1467644"/>
            <a:ext cx="2430622" cy="36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348421"/>
            <a:ext cx="9619774" cy="4439703"/>
          </a:xfrm>
        </p:spPr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Оценка риска – это всего лишь тщательное изучение того, что в Вашей работе может причинить вред другим людям	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Оценка риска должна учитывать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Бактериальную обсемененность патологического материала и жизнестойкость бациллы ТБ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Пути передачи ТБ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Вероятность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того, что обрабатываемый материал и манипуляции, необходимые для каждой процедуры, могут привести к образованию инфицированного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аэрозоля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Количество операций в каждом методе, которые могут привести к образованию аэрозоля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Рабочу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ю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нагрузку лаборатории и отдельных сотрудников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Расположение лаборатории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Эпидемиологию заболевания и контингент больных, обслуживаемых лабораторией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Уровень опыта и квалификации персонала лаборатории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Состояние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здоровья сотрудников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лаборатории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(особенно ВИЧ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-положительных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лаборантов)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Что такое оценка риска</a:t>
            </a:r>
            <a:r>
              <a:rPr lang="en-GB" sz="4400" dirty="0" smtClean="0"/>
              <a:t>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224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4432" y="1323628"/>
            <a:ext cx="9619774" cy="5472608"/>
          </a:xfrm>
        </p:spPr>
        <p:txBody>
          <a:bodyPr/>
          <a:lstStyle/>
          <a:p>
            <a:r>
              <a:rPr lang="ru-RU" sz="2200" dirty="0" smtClean="0">
                <a:cs typeface="Calibri" panose="020F0502020204030204" pitchFamily="34" charset="0"/>
              </a:rPr>
              <a:t>Выявление потенциальных угроз</a:t>
            </a:r>
            <a:r>
              <a:rPr lang="nl-NL" sz="2200" dirty="0" smtClean="0">
                <a:cs typeface="Calibri" panose="020F0502020204030204" pitchFamily="34" charset="0"/>
              </a:rPr>
              <a:t>.</a:t>
            </a:r>
            <a:endParaRPr lang="en-US" sz="2200" dirty="0">
              <a:cs typeface="Calibri" panose="020F0502020204030204" pitchFamily="34" charset="0"/>
            </a:endParaRPr>
          </a:p>
          <a:p>
            <a:r>
              <a:rPr lang="ru-RU" sz="2200" dirty="0" smtClean="0">
                <a:cs typeface="Calibri" panose="020F0502020204030204" pitchFamily="34" charset="0"/>
              </a:rPr>
              <a:t>Определить, кому может быть нанесен вред и как</a:t>
            </a:r>
            <a:r>
              <a:rPr lang="en-US" sz="2200" dirty="0" smtClean="0">
                <a:cs typeface="Calibri" panose="020F0502020204030204" pitchFamily="34" charset="0"/>
              </a:rPr>
              <a:t>.</a:t>
            </a:r>
            <a:endParaRPr lang="en-US" sz="2200" dirty="0">
              <a:cs typeface="Calibri" panose="020F0502020204030204" pitchFamily="34" charset="0"/>
            </a:endParaRPr>
          </a:p>
          <a:p>
            <a:r>
              <a:rPr lang="ru-RU" sz="2200" dirty="0" smtClean="0">
                <a:cs typeface="Calibri" panose="020F0502020204030204" pitchFamily="34" charset="0"/>
              </a:rPr>
              <a:t>Оценить риск и решить какие меры предосторожности следует принять</a:t>
            </a:r>
            <a:r>
              <a:rPr lang="en-US" sz="2200" dirty="0" smtClean="0">
                <a:cs typeface="Calibri" panose="020F0502020204030204" pitchFamily="34" charset="0"/>
              </a:rPr>
              <a:t>:</a:t>
            </a:r>
            <a:endParaRPr lang="en-US" sz="2200" dirty="0">
              <a:cs typeface="Calibri" panose="020F0502020204030204" pitchFamily="34" charset="0"/>
            </a:endParaRPr>
          </a:p>
          <a:p>
            <a:pPr lvl="1">
              <a:buFont typeface="Arial" pitchFamily="34" charset="0"/>
              <a:buChar char="−"/>
            </a:pPr>
            <a:r>
              <a:rPr lang="ru-RU" sz="2200" dirty="0" smtClean="0">
                <a:cs typeface="Calibri" panose="020F0502020204030204" pitchFamily="34" charset="0"/>
              </a:rPr>
              <a:t>Определить соответствие помещений</a:t>
            </a:r>
            <a:endParaRPr lang="en-US" sz="2200" dirty="0">
              <a:cs typeface="Calibri" panose="020F0502020204030204" pitchFamily="34" charset="0"/>
            </a:endParaRPr>
          </a:p>
          <a:p>
            <a:pPr lvl="1">
              <a:buFont typeface="Arial" pitchFamily="34" charset="0"/>
              <a:buChar char="−"/>
            </a:pPr>
            <a:r>
              <a:rPr lang="ru-RU" sz="2200" dirty="0" smtClean="0">
                <a:cs typeface="Calibri" panose="020F0502020204030204" pitchFamily="34" charset="0"/>
              </a:rPr>
              <a:t>Оценить уровень опытности сотрудников в соблюдении техники безопасности</a:t>
            </a:r>
            <a:endParaRPr lang="en-US" sz="2200" dirty="0">
              <a:cs typeface="Calibri" panose="020F0502020204030204" pitchFamily="34" charset="0"/>
            </a:endParaRPr>
          </a:p>
          <a:p>
            <a:pPr lvl="1">
              <a:buFont typeface="Arial" pitchFamily="34" charset="0"/>
              <a:buChar char="−"/>
            </a:pPr>
            <a:r>
              <a:rPr lang="ru-RU" sz="2200" dirty="0" smtClean="0">
                <a:cs typeface="Calibri" panose="020F0502020204030204" pitchFamily="34" charset="0"/>
              </a:rPr>
              <a:t>Оценить целостность оборудования для обеспечения безопасности</a:t>
            </a:r>
            <a:r>
              <a:rPr lang="en-US" sz="2200" dirty="0" smtClean="0">
                <a:cs typeface="Calibri" panose="020F0502020204030204" pitchFamily="34" charset="0"/>
              </a:rPr>
              <a:t>.</a:t>
            </a:r>
            <a:endParaRPr lang="en-US" sz="2200" dirty="0">
              <a:cs typeface="Calibri" panose="020F0502020204030204" pitchFamily="34" charset="0"/>
            </a:endParaRPr>
          </a:p>
          <a:p>
            <a:r>
              <a:rPr lang="ru-RU" sz="2200" dirty="0" smtClean="0">
                <a:cs typeface="Calibri" panose="020F0502020204030204" pitchFamily="34" charset="0"/>
              </a:rPr>
              <a:t>Записать полученные данные и внести необходимые изменения</a:t>
            </a:r>
            <a:r>
              <a:rPr lang="en-US" sz="2200" dirty="0" smtClean="0">
                <a:cs typeface="Calibri" panose="020F0502020204030204" pitchFamily="34" charset="0"/>
              </a:rPr>
              <a:t>.</a:t>
            </a:r>
            <a:endParaRPr lang="en-US" sz="2200" dirty="0">
              <a:cs typeface="Calibri" panose="020F0502020204030204" pitchFamily="34" charset="0"/>
            </a:endParaRPr>
          </a:p>
          <a:p>
            <a:r>
              <a:rPr lang="ru-RU" sz="2200" dirty="0" smtClean="0">
                <a:cs typeface="Calibri" panose="020F0502020204030204" pitchFamily="34" charset="0"/>
              </a:rPr>
              <a:t>Пересмотреть оценку и обновить по мере необходимости</a:t>
            </a:r>
            <a:endParaRPr lang="en-US" sz="2200" dirty="0">
              <a:cs typeface="Calibri" panose="020F0502020204030204" pitchFamily="34" charset="0"/>
            </a:endParaRPr>
          </a:p>
          <a:p>
            <a:r>
              <a:rPr lang="ru-RU" sz="2200" dirty="0" smtClean="0">
                <a:cs typeface="Calibri" panose="020F0502020204030204" pitchFamily="34" charset="0"/>
              </a:rPr>
              <a:t>Инструмент для оценки риска можно получить по адресу </a:t>
            </a:r>
            <a:r>
              <a:rPr lang="en-US" sz="2200" dirty="0" smtClean="0">
                <a:cs typeface="Calibri" panose="020F0502020204030204" pitchFamily="34" charset="0"/>
                <a:hlinkClick r:id="rId2"/>
              </a:rPr>
              <a:t>http</a:t>
            </a:r>
            <a:r>
              <a:rPr lang="en-US" sz="2200" dirty="0">
                <a:cs typeface="Calibri" panose="020F0502020204030204" pitchFamily="34" charset="0"/>
                <a:hlinkClick r:id="rId2"/>
              </a:rPr>
              <a:t>://www.gliquality.org</a:t>
            </a:r>
            <a:r>
              <a:rPr lang="en-US" sz="2200" dirty="0" smtClean="0">
                <a:cs typeface="Calibri" panose="020F0502020204030204" pitchFamily="34" charset="0"/>
                <a:hlinkClick r:id="rId2"/>
              </a:rPr>
              <a:t>/</a:t>
            </a:r>
            <a:endParaRPr lang="en-US" sz="2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600" dirty="0" smtClean="0"/>
              <a:t>Каковы этапы оценки риска</a:t>
            </a:r>
            <a:r>
              <a:rPr lang="en-GB" sz="3600" dirty="0" smtClean="0"/>
              <a:t>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501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</TotalTime>
  <Words>2670</Words>
  <Application>Microsoft Office PowerPoint</Application>
  <PresentationFormat>Произвольный</PresentationFormat>
  <Paragraphs>330</Paragraphs>
  <Slides>37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business-template</vt:lpstr>
      <vt:lpstr>Презентация PowerPoint</vt:lpstr>
      <vt:lpstr>Содержание модуля</vt:lpstr>
      <vt:lpstr>Задачи обучения</vt:lpstr>
      <vt:lpstr>Важность мер безопасности в лаборатории</vt:lpstr>
      <vt:lpstr>Пути распространения МТБ в лаборатории</vt:lpstr>
      <vt:lpstr>Относительный риск экспозиции к инфекционному ТБ</vt:lpstr>
      <vt:lpstr>Новые подходы к обеспечению биобезопасности основываются  на оценке риска</vt:lpstr>
      <vt:lpstr>Что такое оценка риска?</vt:lpstr>
      <vt:lpstr>Каковы этапы оценки риска?</vt:lpstr>
      <vt:lpstr>Уровень предупреждения рисков: низкий уровень риска</vt:lpstr>
      <vt:lpstr>Уровень предупреждения рисков: средний уровень риска</vt:lpstr>
      <vt:lpstr>Уровень предупреждения рисков: высокий уровень риска</vt:lpstr>
      <vt:lpstr>Требования к биобезопасности для Xpert MTB/RIF: Обзор</vt:lpstr>
      <vt:lpstr>Подготовка образцов для анализа Xpert MTB/RIF</vt:lpstr>
      <vt:lpstr>Классификация видов деятельности лабораторий</vt:lpstr>
      <vt:lpstr>Практика безопасности: Воздушный поток</vt:lpstr>
      <vt:lpstr>Практика безопасности: Адекватная вентиляция</vt:lpstr>
      <vt:lpstr>Практика безопасности: Адекватная вентиляция</vt:lpstr>
      <vt:lpstr>Практика безопасности: Адекватная вентиляция</vt:lpstr>
      <vt:lpstr>Средства индивидуальной защиты (СИЗ)</vt:lpstr>
      <vt:lpstr>СИЗ: Перчатки</vt:lpstr>
      <vt:lpstr>СИЗ: Лабораторные халаты</vt:lpstr>
      <vt:lpstr>СИЗ: Респираторы</vt:lpstr>
      <vt:lpstr>Дезинфицирующие средства</vt:lpstr>
      <vt:lpstr>Дезинфицирующие средства</vt:lpstr>
      <vt:lpstr>Дезинфицирующие средства</vt:lpstr>
      <vt:lpstr>Лабораторный комплект по очистке разлитий </vt:lpstr>
      <vt:lpstr>Порядок очистки разлития</vt:lpstr>
      <vt:lpstr>Процедуры очистки разлития</vt:lpstr>
      <vt:lpstr>Процедуры очистки разлития</vt:lpstr>
      <vt:lpstr>Процедуры очистки разлития</vt:lpstr>
      <vt:lpstr>Процедуры очистки разлития</vt:lpstr>
      <vt:lpstr>Процедуры очистки разлития</vt:lpstr>
      <vt:lpstr>Утилизация отходов</vt:lpstr>
      <vt:lpstr>Выводы</vt:lpstr>
      <vt:lpstr>Оценка</vt:lpstr>
      <vt:lpstr>Презентация PowerPoint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user</cp:lastModifiedBy>
  <cp:revision>98</cp:revision>
  <dcterms:created xsi:type="dcterms:W3CDTF">2006-07-23T20:13:44Z</dcterms:created>
  <dcterms:modified xsi:type="dcterms:W3CDTF">2014-09-23T13:47:36Z</dcterms:modified>
</cp:coreProperties>
</file>