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05" r:id="rId29"/>
    <p:sldId id="306" r:id="rId30"/>
    <p:sldId id="307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x="10688638" cy="75438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305"/>
            <p14:sldId id="306"/>
            <p14:sldId id="307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BDA"/>
    <a:srgbClr val="4C4C4C"/>
    <a:srgbClr val="00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794" y="-684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5EEB-3CBB-6A40-A4AB-69F0FC031BCF}" type="datetimeFigureOut">
              <a:rPr lang="fr-FR" smtClean="0"/>
              <a:t>23/10/2014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B661-5ED5-F344-A644-7D2A6C152D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3691550-46B2-3E4F-B291-C367AFEB28E7}" type="datetimeFigureOut">
              <a:rPr lang="fr-FR" altLang="zh-CN"/>
              <a:pPr/>
              <a:t>23/10/2014</a:t>
            </a:fld>
            <a:endParaRPr lang="fr-CA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B894A4-CD3E-8541-84CD-AE7D909749E7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1</a:t>
            </a:fld>
            <a:endParaRPr lang="fr-CA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CustomShape 1"/>
          <p:cNvSpPr/>
          <p:nvPr/>
        </p:nvSpPr>
        <p:spPr>
          <a:xfrm>
            <a:off x="3884478" y="8685679"/>
            <a:ext cx="2969530" cy="455016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 algn="r">
              <a:lnSpc>
                <a:spcPct val="100000"/>
              </a:lnSpc>
            </a:pPr>
            <a:fld id="{5B693BB8-8C5F-4E15-B76F-BF3FFAFDAEE5}" type="slidenum">
              <a:rPr lang="en-GB" sz="1200">
                <a:solidFill>
                  <a:srgbClr val="000000"/>
                </a:solidFill>
                <a:latin typeface="Arial"/>
              </a:rPr>
              <a:t>19</a:t>
            </a:fld>
            <a:endParaRPr/>
          </a:p>
        </p:txBody>
      </p:sp>
      <p:sp>
        <p:nvSpPr>
          <p:cNvPr id="677" name="PlaceHolder 2"/>
          <p:cNvSpPr>
            <a:spLocks noGrp="1"/>
          </p:cNvSpPr>
          <p:nvPr>
            <p:ph type="body"/>
          </p:nvPr>
        </p:nvSpPr>
        <p:spPr>
          <a:xfrm>
            <a:off x="685683" y="4343371"/>
            <a:ext cx="5484404" cy="4112144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CustomShape 1"/>
          <p:cNvSpPr/>
          <p:nvPr/>
        </p:nvSpPr>
        <p:spPr>
          <a:xfrm>
            <a:off x="3884478" y="8685679"/>
            <a:ext cx="2969530" cy="455016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>
              <a:lnSpc>
                <a:spcPct val="100000"/>
              </a:lnSpc>
            </a:pPr>
            <a:fld id="{1CCE614B-73BD-4B00-9A2F-63C539BCA053}" type="slidenum">
              <a:rPr lang="en-GB" sz="1200">
                <a:solidFill>
                  <a:srgbClr val="000000"/>
                </a:solidFill>
                <a:latin typeface="Arial"/>
                <a:ea typeface="MS PGothic"/>
              </a:rPr>
              <a:t>20</a:t>
            </a:fld>
            <a:endParaRPr/>
          </a:p>
        </p:txBody>
      </p:sp>
      <p:sp>
        <p:nvSpPr>
          <p:cNvPr id="679" name="PlaceHolder 2"/>
          <p:cNvSpPr>
            <a:spLocks noGrp="1"/>
          </p:cNvSpPr>
          <p:nvPr>
            <p:ph type="body"/>
          </p:nvPr>
        </p:nvSpPr>
        <p:spPr>
          <a:xfrm>
            <a:off x="685683" y="4343371"/>
            <a:ext cx="5484404" cy="4112144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  <p:sp>
        <p:nvSpPr>
          <p:cNvPr id="540" name="CustomShape 2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 algn="r">
              <a:lnSpc>
                <a:spcPct val="100000"/>
              </a:lnSpc>
            </a:pPr>
            <a:fld id="{F40B108A-E718-4871-8251-A6DFCEC2022A}" type="slidenum">
              <a:rPr lang="en-GB" sz="1200">
                <a:solidFill>
                  <a:srgbClr val="000000"/>
                </a:solidFill>
                <a:latin typeface="Arial"/>
                <a:ea typeface="+mn-ea"/>
              </a:rPr>
              <a:t>21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  <p:sp>
        <p:nvSpPr>
          <p:cNvPr id="540" name="CustomShape 2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 algn="r">
              <a:lnSpc>
                <a:spcPct val="100000"/>
              </a:lnSpc>
            </a:pPr>
            <a:fld id="{F40B108A-E718-4871-8251-A6DFCEC2022A}" type="slidenum">
              <a:rPr lang="en-GB" sz="1200">
                <a:solidFill>
                  <a:srgbClr val="000000"/>
                </a:solidFill>
                <a:latin typeface="Arial"/>
                <a:ea typeface="+mn-ea"/>
              </a:rPr>
              <a:t>22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52</a:t>
            </a:fld>
            <a:endParaRPr lang="fr-CA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0" y="0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/>
          <a:lstStyle/>
          <a:p>
            <a:pPr>
              <a:lnSpc>
                <a:spcPct val="100000"/>
              </a:lnSpc>
            </a:pPr>
            <a:r>
              <a:rPr lang="en-GB" sz="1200">
                <a:solidFill>
                  <a:srgbClr val="000000"/>
                </a:solidFill>
                <a:latin typeface="Arial"/>
                <a:ea typeface="+mn-ea"/>
              </a:rPr>
              <a:t>World Health Organization</a:t>
            </a:r>
            <a:endParaRPr/>
          </a:p>
        </p:txBody>
      </p:sp>
      <p:sp>
        <p:nvSpPr>
          <p:cNvPr id="519" name="CustomShape 2"/>
          <p:cNvSpPr/>
          <p:nvPr/>
        </p:nvSpPr>
        <p:spPr>
          <a:xfrm>
            <a:off x="3884478" y="0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/>
          <a:lstStyle/>
          <a:p>
            <a:pPr algn="r">
              <a:lnSpc>
                <a:spcPct val="100000"/>
              </a:lnSpc>
            </a:pPr>
            <a:r>
              <a:rPr lang="en-GB" sz="1200">
                <a:solidFill>
                  <a:srgbClr val="000000"/>
                </a:solidFill>
              </a:rPr>
              <a:t>08/12/13</a:t>
            </a:r>
            <a:endParaRPr/>
          </a:p>
        </p:txBody>
      </p:sp>
      <p:sp>
        <p:nvSpPr>
          <p:cNvPr id="520" name="CustomShape 3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 algn="r">
              <a:lnSpc>
                <a:spcPct val="100000"/>
              </a:lnSpc>
            </a:pPr>
            <a:fld id="{E1379CE5-9434-499B-BC25-3BD546F1E934}" type="slidenum">
              <a:rPr lang="en-GB" sz="1200">
                <a:solidFill>
                  <a:srgbClr val="000000"/>
                </a:solidFill>
              </a:rPr>
              <a:t>2</a:t>
            </a:fld>
            <a:endParaRPr/>
          </a:p>
        </p:txBody>
      </p:sp>
      <p:sp>
        <p:nvSpPr>
          <p:cNvPr id="521" name="PlaceHolder 4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1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 algn="r">
              <a:lnSpc>
                <a:spcPct val="100000"/>
              </a:lnSpc>
            </a:pPr>
            <a:fld id="{7F176DA7-7B6F-4A2D-B77C-6EA4F86DA2D4}" type="slidenum">
              <a:rPr lang="en-GB" sz="1200">
                <a:solidFill>
                  <a:srgbClr val="000000"/>
                </a:solidFill>
                <a:latin typeface="Arial"/>
              </a:rPr>
              <a:t>4</a:t>
            </a:fld>
            <a:endParaRPr/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3885535" y="8685027"/>
            <a:ext cx="2969530" cy="456206"/>
          </a:xfrm>
          <a:prstGeom prst="rect">
            <a:avLst/>
          </a:prstGeom>
          <a:noFill/>
          <a:ln w="9360">
            <a:noFill/>
          </a:ln>
        </p:spPr>
        <p:txBody>
          <a:bodyPr lIns="92541" tIns="46093" rIns="92541" bIns="46093" anchor="b"/>
          <a:lstStyle/>
          <a:p>
            <a:pPr algn="r">
              <a:lnSpc>
                <a:spcPct val="75000"/>
              </a:lnSpc>
            </a:pPr>
            <a:fld id="{DD39C940-F88C-43D1-84A5-AF47D9AD1FB8}" type="slidenum">
              <a:rPr lang="en-GB" sz="1300" b="1">
                <a:solidFill>
                  <a:srgbClr val="000066"/>
                </a:solidFill>
                <a:latin typeface="Calibri"/>
                <a:ea typeface="+mn-ea"/>
              </a:rPr>
              <a:t>5</a:t>
            </a:fld>
            <a:endParaRPr/>
          </a:p>
        </p:txBody>
      </p:sp>
      <p:sp>
        <p:nvSpPr>
          <p:cNvPr id="525" name="CustomShape 2"/>
          <p:cNvSpPr/>
          <p:nvPr/>
        </p:nvSpPr>
        <p:spPr>
          <a:xfrm>
            <a:off x="3885535" y="8685027"/>
            <a:ext cx="2969530" cy="456206"/>
          </a:xfrm>
          <a:prstGeom prst="rect">
            <a:avLst/>
          </a:prstGeom>
          <a:noFill/>
          <a:ln w="9360">
            <a:noFill/>
          </a:ln>
        </p:spPr>
        <p:txBody>
          <a:bodyPr lIns="92541" tIns="46093" rIns="92541" bIns="46093" anchor="b"/>
          <a:lstStyle/>
          <a:p>
            <a:pPr algn="r">
              <a:lnSpc>
                <a:spcPct val="75000"/>
              </a:lnSpc>
            </a:pPr>
            <a:fld id="{769A2C7C-296C-45AF-9A62-E1C12084EE22}" type="slidenum">
              <a:rPr lang="en-GB" sz="1300" b="1">
                <a:solidFill>
                  <a:srgbClr val="000066"/>
                </a:solidFill>
                <a:latin typeface="Calibri"/>
                <a:ea typeface="+mn-ea"/>
              </a:rPr>
              <a:t>5</a:t>
            </a:fld>
            <a:endParaRPr/>
          </a:p>
        </p:txBody>
      </p:sp>
      <p:sp>
        <p:nvSpPr>
          <p:cNvPr id="526" name="PlaceHolder 3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832" tIns="45739" rIns="91832" bIns="45739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 algn="r">
              <a:lnSpc>
                <a:spcPct val="100000"/>
              </a:lnSpc>
            </a:pPr>
            <a:fld id="{F1BBF2A8-B126-4F5A-9470-9929E79F4D56}" type="slidenum">
              <a:rPr lang="en-GB" sz="1200">
                <a:solidFill>
                  <a:srgbClr val="000000"/>
                </a:solidFill>
                <a:latin typeface="Arial"/>
              </a:rPr>
              <a:t>6</a:t>
            </a:fld>
            <a:endParaRPr/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 algn="r">
              <a:lnSpc>
                <a:spcPct val="100000"/>
              </a:lnSpc>
            </a:pPr>
            <a:fld id="{F1BBF2A8-B126-4F5A-9470-9929E79F4D56}" type="slidenum">
              <a:rPr lang="en-GB" sz="1200">
                <a:solidFill>
                  <a:srgbClr val="000000"/>
                </a:solidFill>
                <a:latin typeface="Arial"/>
              </a:rPr>
              <a:t>7</a:t>
            </a:fld>
            <a:endParaRPr/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 algn="r">
              <a:lnSpc>
                <a:spcPct val="100000"/>
              </a:lnSpc>
            </a:pPr>
            <a:fld id="{62961A22-37B6-4AA3-B9E5-3525FBA7A77F}" type="slidenum">
              <a:rPr lang="en-GB" sz="1200">
                <a:solidFill>
                  <a:srgbClr val="000000"/>
                </a:solidFill>
                <a:latin typeface="Arial"/>
              </a:rPr>
              <a:t>9</a:t>
            </a:fld>
            <a:endParaRPr/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 algn="r">
              <a:lnSpc>
                <a:spcPct val="100000"/>
              </a:lnSpc>
            </a:pPr>
            <a:fld id="{6E8905B5-52BF-4B6A-91B7-5BA8EB5F77D1}" type="slidenum">
              <a:rPr lang="en-GB" sz="1200">
                <a:solidFill>
                  <a:srgbClr val="000000"/>
                </a:solidFill>
                <a:latin typeface="Arial"/>
              </a:rPr>
              <a:t>10</a:t>
            </a:fld>
            <a:endParaRPr/>
          </a:p>
        </p:txBody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 algn="r">
              <a:lnSpc>
                <a:spcPct val="100000"/>
              </a:lnSpc>
            </a:pPr>
            <a:fld id="{C66CB1ED-A9E0-451C-81B4-9D3A4387230B}" type="slidenum">
              <a:rPr lang="en-GB" sz="1200">
                <a:solidFill>
                  <a:srgbClr val="000000"/>
                </a:solidFill>
                <a:latin typeface="Arial"/>
              </a:rPr>
              <a:t>11</a:t>
            </a:fld>
            <a:endParaRPr/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/>
          <a:p>
            <a:pPr algn="ctr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anchor="b"/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/>
          <a:lstStyle>
            <a:lvl1pPr marL="0" marR="72924" indent="0" algn="r">
              <a:buNone/>
              <a:defRPr>
                <a:solidFill>
                  <a:schemeClr val="tx2"/>
                </a:solidFill>
              </a:defRPr>
            </a:lvl1pPr>
            <a:lvl2pPr marL="520888" indent="0" algn="ctr">
              <a:buNone/>
            </a:lvl2pPr>
            <a:lvl3pPr marL="1041776" indent="0" algn="ctr">
              <a:buNone/>
            </a:lvl3pPr>
            <a:lvl4pPr marL="1562664" indent="0" algn="ctr">
              <a:buNone/>
            </a:lvl4pPr>
            <a:lvl5pPr marL="2083552" indent="0" algn="ctr">
              <a:buNone/>
            </a:lvl5pPr>
            <a:lvl6pPr marL="2604440" indent="0" algn="ctr">
              <a:buNone/>
            </a:lvl6pPr>
            <a:lvl7pPr marL="3125328" indent="0" algn="ctr">
              <a:buNone/>
            </a:lvl7pPr>
            <a:lvl8pPr marL="3646216" indent="0" algn="ctr">
              <a:buNone/>
            </a:lvl8pPr>
            <a:lvl9pPr marL="4167104" indent="0" algn="ctr">
              <a:buNone/>
            </a:lvl9pPr>
            <a:extLst/>
          </a:lstStyle>
          <a:p>
            <a:r>
              <a:rPr lang="fr-FR" altLang="zh-CN" smtClean="0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anchor="b"/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DC0B9496-B348-B742-872E-F5BE9637463B}" type="datetime1">
              <a:rPr lang="fr-FR" altLang="zh-CN" smtClean="0"/>
              <a:t>23/10/2014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86AFCE13-44B9-564A-9B29-51FA958BC542}" type="datetime1">
              <a:rPr lang="fr-FR" altLang="zh-CN" smtClean="0"/>
              <a:t>23/10/2014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817AE5D-38FF-5047-9F6D-C32389F436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70AAA43-ABD0-1549-A1F9-6A6DAE876E19}" type="datetime1">
              <a:rPr lang="fr-FR" altLang="zh-CN" smtClean="0"/>
              <a:t>23/10/2014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/>
          <a:lstStyle>
            <a:lvl1pPr marL="0" marR="20836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extLst/>
          </a:lstStyle>
          <a:p>
            <a:pPr lvl="0"/>
            <a:r>
              <a:rPr lang="fr-FR" altLang="zh-CN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5ED80A00-E5AB-B742-A6E6-B90D314A58E1}" type="datetime1">
              <a:rPr lang="fr-FR" altLang="zh-CN" smtClean="0"/>
              <a:t>23/10/2014</a:t>
            </a:fld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7CA53A1D-C374-C245-AA82-FD589AB2F5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/>
            <a:r>
              <a:rPr lang="en-US" sz="1900" dirty="0">
                <a:solidFill>
                  <a:schemeClr val="accent4"/>
                </a:solidFill>
              </a:rPr>
              <a:t>Global Laboratory </a:t>
            </a:r>
            <a:r>
              <a:rPr lang="en-US" sz="1900" dirty="0" smtClean="0">
                <a:solidFill>
                  <a:schemeClr val="accent4"/>
                </a:solidFill>
              </a:rPr>
              <a:t>Initiative</a:t>
            </a:r>
          </a:p>
          <a:p>
            <a:pPr algn="r"/>
            <a:r>
              <a:rPr lang="en-US" sz="1900" b="1" dirty="0" err="1" smtClean="0">
                <a:solidFill>
                  <a:schemeClr val="accent5"/>
                </a:solidFill>
              </a:rPr>
              <a:t>Xpert</a:t>
            </a:r>
            <a:r>
              <a:rPr lang="en-US" sz="1900" b="1" dirty="0" smtClean="0">
                <a:solidFill>
                  <a:schemeClr val="accent5"/>
                </a:solidFill>
              </a:rPr>
              <a:t> </a:t>
            </a:r>
            <a:r>
              <a:rPr lang="en-US" sz="1900" b="1" dirty="0">
                <a:solidFill>
                  <a:schemeClr val="accent5"/>
                </a:solidFill>
              </a:rPr>
              <a:t>MTB/RIF Training Package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fld id="{990E64BD-0564-154E-B7B0-0D7D605E7AE8}" type="slidenum">
              <a:rPr lang="en-US" altLang="zh-CN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endParaRPr lang="en-US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IsBLmjus6Q" TargetMode="External"/><Relationship Id="rId2" Type="http://schemas.openxmlformats.org/officeDocument/2006/relationships/hyperlink" Target="ftp://hbdc:Crasa7Uc@ftp.caplaser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tb/publications/xpert_implem_manua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hyperlink" Target="ftp://hbdc:Crasa7Uc@ftp.caplaser.net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2107724"/>
            <a:ext cx="9258904" cy="22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Модуль 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6</a:t>
            </a:r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 </a:t>
            </a:r>
            <a:endParaRPr lang="en-US" altLang="zh-CN" sz="4600" dirty="0" smtClean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Технология и процедуры</a:t>
            </a:r>
            <a:r>
              <a:rPr lang="ru-RU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ru-RU" altLang="zh-CN" sz="4600" dirty="0" smtClean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en-US" altLang="zh-CN" sz="4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Xpert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MTB/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RIF</a:t>
            </a:r>
            <a:endParaRPr lang="en-US" altLang="zh-CN" sz="4600" dirty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1167855" y="4347964"/>
            <a:ext cx="7200800" cy="41310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2000" dirty="0">
                <a:solidFill>
                  <a:srgbClr val="421C5E"/>
                </a:solidFill>
              </a:rPr>
              <a:t>Слайды составлены по материалам </a:t>
            </a:r>
            <a:r>
              <a:rPr lang="en-US" sz="2000" dirty="0">
                <a:solidFill>
                  <a:srgbClr val="421C5E"/>
                </a:solidFill>
              </a:rPr>
              <a:t>Cepheid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31751" y="6580212"/>
            <a:ext cx="10210420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Глобальная лабораторная инициатива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ru-RU" dirty="0">
                <a:solidFill>
                  <a:schemeClr val="bg1"/>
                </a:solidFill>
              </a:rPr>
              <a:t>Комплект учебных материалов по </a:t>
            </a:r>
            <a:r>
              <a:rPr lang="en-US" dirty="0" err="1">
                <a:solidFill>
                  <a:schemeClr val="bg1"/>
                </a:solidFill>
              </a:rPr>
              <a:t>Xpert</a:t>
            </a:r>
            <a:r>
              <a:rPr lang="en-US" dirty="0">
                <a:solidFill>
                  <a:schemeClr val="bg1"/>
                </a:solidFill>
              </a:rPr>
              <a:t> MTB/RIF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58" y="1423238"/>
            <a:ext cx="8707817" cy="486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Комплектующие картриджа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591791" y="2763788"/>
            <a:ext cx="2088232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Пробирка для ПЦР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5967" y="4133681"/>
            <a:ext cx="2088232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Отверстия в корпусе клапана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4519" y="1746384"/>
            <a:ext cx="259228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Шприцевая помпа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4519" y="2763788"/>
            <a:ext cx="259228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Корпус картриджа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4519" y="3579683"/>
            <a:ext cx="324036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Цилиндр шприца</a:t>
            </a:r>
          </a:p>
          <a:p>
            <a:r>
              <a:rPr lang="ru-RU" dirty="0" smtClean="0"/>
              <a:t>Поворотный клапан/Фильтр и зона для ультразвукового лизиса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4519" y="4708004"/>
            <a:ext cx="259228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Колпачок/интерфейс для ультразвука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4519" y="5716116"/>
            <a:ext cx="259228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Основание картриджа</a:t>
            </a:r>
          </a:p>
        </p:txBody>
      </p:sp>
    </p:spTree>
    <p:extLst>
      <p:ext uri="{BB962C8B-B14F-4D97-AF65-F5344CB8AC3E}">
        <p14:creationId xmlns:p14="http://schemas.microsoft.com/office/powerpoint/2010/main" val="33118813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Принципы устройства </a:t>
            </a:r>
            <a:r>
              <a:rPr lang="en-US" dirty="0" err="1" smtClean="0"/>
              <a:t>GeneXpert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395636"/>
            <a:ext cx="9619774" cy="5022968"/>
          </a:xfrm>
        </p:spPr>
        <p:txBody>
          <a:bodyPr/>
          <a:lstStyle/>
          <a:p>
            <a:r>
              <a:rPr lang="ru-RU" sz="2000" dirty="0" smtClean="0"/>
              <a:t>ПЦР в</a:t>
            </a:r>
            <a:r>
              <a:rPr lang="en-US" sz="2000" dirty="0"/>
              <a:t> </a:t>
            </a:r>
            <a:r>
              <a:rPr lang="ru-RU" sz="2000" dirty="0" smtClean="0"/>
              <a:t>режиме реальном времени</a:t>
            </a:r>
            <a:r>
              <a:rPr lang="en-US" sz="2000" dirty="0" smtClean="0"/>
              <a:t> (</a:t>
            </a:r>
            <a:r>
              <a:rPr lang="ru-RU" sz="2000" dirty="0" smtClean="0"/>
              <a:t>одновременная амплификация и выявление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ru-RU" sz="2000" dirty="0" smtClean="0"/>
              <a:t>Отсутствие </a:t>
            </a:r>
            <a:r>
              <a:rPr lang="ru-RU" sz="2000" dirty="0" err="1" smtClean="0"/>
              <a:t>влагообмена</a:t>
            </a:r>
            <a:r>
              <a:rPr lang="ru-RU" sz="2000" dirty="0" smtClean="0"/>
              <a:t> между инструментом и картриджем в целях исключения переноса материала</a:t>
            </a:r>
            <a:endParaRPr lang="en-US" sz="2000" dirty="0"/>
          </a:p>
          <a:p>
            <a:r>
              <a:rPr lang="ru-RU" sz="2000" dirty="0" smtClean="0"/>
              <a:t>Полностью внутреннее регулирование системы подачи реактивов </a:t>
            </a:r>
            <a:r>
              <a:rPr lang="en-US" sz="2000" dirty="0" smtClean="0"/>
              <a:t>– </a:t>
            </a:r>
            <a:r>
              <a:rPr lang="ru-RU" sz="2000" dirty="0" smtClean="0"/>
              <a:t>Нет необходимости во внешнем позитивном и негативном контроле</a:t>
            </a:r>
          </a:p>
          <a:p>
            <a:r>
              <a:rPr lang="ru-RU" sz="2000" dirty="0" smtClean="0"/>
              <a:t>Встроенный ультразвуковой лизис клеток для выделения ДНК</a:t>
            </a:r>
            <a:endParaRPr lang="en-US" sz="2000" dirty="0"/>
          </a:p>
          <a:p>
            <a:r>
              <a:rPr lang="ru-RU" sz="2000" dirty="0" smtClean="0"/>
              <a:t>Управляемые программным обеспечением материнские платы отдельных модулей для координации движений клапанов и встроенных гидравлических приводов</a:t>
            </a:r>
          </a:p>
          <a:p>
            <a:r>
              <a:rPr lang="ru-RU" sz="2000" dirty="0" smtClean="0"/>
              <a:t>Автоматизированная система регулирования потоков жидкостей –</a:t>
            </a:r>
            <a:r>
              <a:rPr lang="en-US" sz="2000" dirty="0" smtClean="0"/>
              <a:t> </a:t>
            </a:r>
            <a:r>
              <a:rPr lang="ru-RU" sz="2000" dirty="0" smtClean="0"/>
              <a:t>потоки жидкости направляются микро-клапанами – позволяет использовать микро-количества компонентов реакции</a:t>
            </a:r>
            <a:endParaRPr lang="en-US" sz="2000" dirty="0"/>
          </a:p>
          <a:p>
            <a:r>
              <a:rPr lang="ru-RU" sz="2000" dirty="0" smtClean="0"/>
              <a:t>Автоматизированный анализ данных и интерпретация результатов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143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290" y="1131593"/>
            <a:ext cx="9057129" cy="20355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5659" tIns="47830" rIns="95659" bIns="47830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Видеоролик находится по адресу Протокола передачи файлов (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FTP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ru-RU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hlinkClick r:id="rId2"/>
              </a:rPr>
              <a:t>ftp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hbdc:Crasa7Uc@ftp.caplaser.net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ссылку следует скопировать и вставить в 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Windows </a:t>
            </a:r>
            <a:r>
              <a:rPr lang="en-GB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Explorer,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но не 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Internet </a:t>
            </a:r>
            <a:r>
              <a:rPr lang="en-GB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Explorer)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Видеоролики на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FTP –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это большие файлы, поэтому их следует загрузить на компакт-диск </a:t>
            </a:r>
          </a:p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перед тренингом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 качестве альтернативы, можно получить доступ к видеоролику через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Youtube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GB" dirty="0">
                <a:solidFill>
                  <a:srgbClr val="000066"/>
                </a:solidFill>
                <a:latin typeface="Calibri" pitchFamily="34" charset="0"/>
                <a:hlinkClick r:id="rId3"/>
              </a:rPr>
              <a:t>http://</a:t>
            </a:r>
            <a:r>
              <a:rPr lang="en-GB" dirty="0" smtClean="0">
                <a:solidFill>
                  <a:srgbClr val="000066"/>
                </a:solidFill>
                <a:latin typeface="Calibri" pitchFamily="34" charset="0"/>
                <a:hlinkClick r:id="rId3"/>
              </a:rPr>
              <a:t>www.youtube.com/watch?v=mIsBLmjus6Q</a:t>
            </a:r>
            <a:endParaRPr lang="en-GB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6" name="Picture 12" descr="MCj0239013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" y="862107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Картридж в действии</a:t>
            </a:r>
            <a:r>
              <a:rPr lang="en-US" dirty="0" smtClean="0"/>
              <a:t>: </a:t>
            </a:r>
            <a:r>
              <a:rPr lang="ru-RU" dirty="0" smtClean="0"/>
              <a:t>видеоролик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3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3"/>
          <p:cNvSpPr/>
          <p:nvPr/>
        </p:nvSpPr>
        <p:spPr>
          <a:xfrm>
            <a:off x="7406580" y="1699227"/>
            <a:ext cx="896001" cy="91947"/>
          </a:xfrm>
          <a:prstGeom prst="rect">
            <a:avLst/>
          </a:prstGeom>
          <a:noFill/>
          <a:ln w="57240">
            <a:solidFill>
              <a:srgbClr val="000000"/>
            </a:solidFill>
            <a:round/>
          </a:ln>
        </p:spPr>
      </p:sp>
      <p:sp>
        <p:nvSpPr>
          <p:cNvPr id="190" name="CustomShape 4"/>
          <p:cNvSpPr/>
          <p:nvPr/>
        </p:nvSpPr>
        <p:spPr>
          <a:xfrm>
            <a:off x="8604126" y="1434160"/>
            <a:ext cx="2084511" cy="393524"/>
          </a:xfrm>
          <a:prstGeom prst="rect">
            <a:avLst/>
          </a:prstGeom>
          <a:noFill/>
          <a:ln w="31680"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0066"/>
                </a:solidFill>
                <a:latin typeface="Arial"/>
              </a:rPr>
              <a:t>ДНК-мишень</a:t>
            </a:r>
            <a:endParaRPr dirty="0"/>
          </a:p>
        </p:txBody>
      </p:sp>
      <p:sp>
        <p:nvSpPr>
          <p:cNvPr id="191" name="CustomShape 5"/>
          <p:cNvSpPr/>
          <p:nvPr/>
        </p:nvSpPr>
        <p:spPr>
          <a:xfrm>
            <a:off x="7847744" y="1981892"/>
            <a:ext cx="360" cy="406938"/>
          </a:xfrm>
          <a:prstGeom prst="straightConnector1">
            <a:avLst/>
          </a:prstGeom>
          <a:solidFill>
            <a:srgbClr val="FBDF53"/>
          </a:solidFill>
          <a:ln w="2844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192" name="CustomShape 6"/>
          <p:cNvSpPr/>
          <p:nvPr/>
        </p:nvSpPr>
        <p:spPr>
          <a:xfrm>
            <a:off x="6629686" y="2826298"/>
            <a:ext cx="695930" cy="43459"/>
          </a:xfrm>
          <a:prstGeom prst="rect">
            <a:avLst/>
          </a:prstGeom>
          <a:noFill/>
          <a:ln w="57240">
            <a:solidFill>
              <a:srgbClr val="00CC66"/>
            </a:solidFill>
            <a:round/>
          </a:ln>
        </p:spPr>
      </p:sp>
      <p:sp>
        <p:nvSpPr>
          <p:cNvPr id="193" name="CustomShape 7"/>
          <p:cNvSpPr/>
          <p:nvPr/>
        </p:nvSpPr>
        <p:spPr>
          <a:xfrm>
            <a:off x="8420968" y="2821269"/>
            <a:ext cx="779773" cy="43459"/>
          </a:xfrm>
          <a:prstGeom prst="rect">
            <a:avLst/>
          </a:prstGeom>
          <a:noFill/>
          <a:ln w="57240">
            <a:solidFill>
              <a:srgbClr val="00CC66"/>
            </a:solidFill>
            <a:round/>
          </a:ln>
        </p:spPr>
      </p:sp>
      <p:sp>
        <p:nvSpPr>
          <p:cNvPr id="194" name="CustomShape 8"/>
          <p:cNvSpPr/>
          <p:nvPr/>
        </p:nvSpPr>
        <p:spPr>
          <a:xfrm>
            <a:off x="6178087" y="3114710"/>
            <a:ext cx="779773" cy="43459"/>
          </a:xfrm>
          <a:prstGeom prst="rect">
            <a:avLst/>
          </a:prstGeom>
          <a:noFill/>
          <a:ln w="57240">
            <a:solidFill>
              <a:srgbClr val="00CC66"/>
            </a:solidFill>
            <a:round/>
          </a:ln>
        </p:spPr>
      </p:sp>
      <p:sp>
        <p:nvSpPr>
          <p:cNvPr id="195" name="CustomShape 9"/>
          <p:cNvSpPr/>
          <p:nvPr/>
        </p:nvSpPr>
        <p:spPr>
          <a:xfrm>
            <a:off x="7107553" y="3130513"/>
            <a:ext cx="779773" cy="43459"/>
          </a:xfrm>
          <a:prstGeom prst="rect">
            <a:avLst/>
          </a:prstGeom>
          <a:noFill/>
          <a:ln w="57240">
            <a:solidFill>
              <a:srgbClr val="00CC66"/>
            </a:solidFill>
            <a:round/>
          </a:ln>
        </p:spPr>
      </p:sp>
      <p:sp>
        <p:nvSpPr>
          <p:cNvPr id="196" name="CustomShape 10"/>
          <p:cNvSpPr/>
          <p:nvPr/>
        </p:nvSpPr>
        <p:spPr>
          <a:xfrm>
            <a:off x="8006073" y="3114710"/>
            <a:ext cx="779773" cy="43459"/>
          </a:xfrm>
          <a:prstGeom prst="rect">
            <a:avLst/>
          </a:prstGeom>
          <a:noFill/>
          <a:ln w="57240">
            <a:solidFill>
              <a:srgbClr val="00CC66"/>
            </a:solidFill>
            <a:round/>
          </a:ln>
        </p:spPr>
      </p:sp>
      <p:sp>
        <p:nvSpPr>
          <p:cNvPr id="197" name="CustomShape 11"/>
          <p:cNvSpPr/>
          <p:nvPr/>
        </p:nvSpPr>
        <p:spPr>
          <a:xfrm>
            <a:off x="8983038" y="3114710"/>
            <a:ext cx="779773" cy="43459"/>
          </a:xfrm>
          <a:prstGeom prst="rect">
            <a:avLst/>
          </a:prstGeom>
          <a:noFill/>
          <a:ln w="57240">
            <a:solidFill>
              <a:srgbClr val="00CC66"/>
            </a:solidFill>
            <a:round/>
          </a:ln>
        </p:spPr>
      </p:sp>
      <p:sp>
        <p:nvSpPr>
          <p:cNvPr id="198" name="CustomShape 12"/>
          <p:cNvSpPr/>
          <p:nvPr/>
        </p:nvSpPr>
        <p:spPr>
          <a:xfrm>
            <a:off x="8518125" y="1947771"/>
            <a:ext cx="1170558" cy="394008"/>
          </a:xfrm>
          <a:prstGeom prst="rect">
            <a:avLst/>
          </a:prstGeom>
          <a:noFill/>
          <a:ln w="31680"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0066"/>
                </a:solidFill>
                <a:latin typeface="Arial"/>
              </a:rPr>
              <a:t>ПЦР</a:t>
            </a:r>
            <a:endParaRPr dirty="0"/>
          </a:p>
        </p:txBody>
      </p:sp>
      <p:sp>
        <p:nvSpPr>
          <p:cNvPr id="199" name="CustomShape 13"/>
          <p:cNvSpPr/>
          <p:nvPr/>
        </p:nvSpPr>
        <p:spPr>
          <a:xfrm rot="3688800">
            <a:off x="6161356" y="3936771"/>
            <a:ext cx="1349037" cy="80964"/>
          </a:xfrm>
          <a:prstGeom prst="rect">
            <a:avLst/>
          </a:prstGeom>
          <a:noFill/>
          <a:ln w="38160">
            <a:solidFill>
              <a:srgbClr val="00CC66"/>
            </a:solidFill>
            <a:round/>
          </a:ln>
        </p:spPr>
      </p:sp>
      <p:sp>
        <p:nvSpPr>
          <p:cNvPr id="200" name="CustomShape 14"/>
          <p:cNvSpPr/>
          <p:nvPr/>
        </p:nvSpPr>
        <p:spPr>
          <a:xfrm rot="4757400">
            <a:off x="6985970" y="3816035"/>
            <a:ext cx="1201060" cy="139978"/>
          </a:xfrm>
          <a:prstGeom prst="rect">
            <a:avLst/>
          </a:prstGeom>
          <a:noFill/>
          <a:ln w="38160">
            <a:solidFill>
              <a:srgbClr val="00CC66"/>
            </a:solidFill>
            <a:round/>
          </a:ln>
        </p:spPr>
      </p:sp>
      <p:sp>
        <p:nvSpPr>
          <p:cNvPr id="201" name="CustomShape 15"/>
          <p:cNvSpPr/>
          <p:nvPr/>
        </p:nvSpPr>
        <p:spPr>
          <a:xfrm rot="6828000" flipV="1">
            <a:off x="7638890" y="3834387"/>
            <a:ext cx="1383158" cy="103274"/>
          </a:xfrm>
          <a:prstGeom prst="rect">
            <a:avLst/>
          </a:prstGeom>
          <a:noFill/>
          <a:ln w="38160">
            <a:solidFill>
              <a:srgbClr val="00CC66"/>
            </a:solidFill>
            <a:round/>
          </a:ln>
        </p:spPr>
      </p:sp>
      <p:sp>
        <p:nvSpPr>
          <p:cNvPr id="202" name="CustomShape 16"/>
          <p:cNvSpPr/>
          <p:nvPr/>
        </p:nvSpPr>
        <p:spPr>
          <a:xfrm rot="7172400">
            <a:off x="8220413" y="3878207"/>
            <a:ext cx="1407582" cy="101835"/>
          </a:xfrm>
          <a:prstGeom prst="rect">
            <a:avLst/>
          </a:prstGeom>
          <a:noFill/>
          <a:ln w="38160">
            <a:solidFill>
              <a:srgbClr val="00CC66"/>
            </a:solidFill>
            <a:round/>
          </a:ln>
        </p:spPr>
      </p:sp>
      <p:sp>
        <p:nvSpPr>
          <p:cNvPr id="203" name="CustomShape 17"/>
          <p:cNvSpPr/>
          <p:nvPr/>
        </p:nvSpPr>
        <p:spPr>
          <a:xfrm>
            <a:off x="7111871" y="4560004"/>
            <a:ext cx="269880" cy="212628"/>
          </a:xfrm>
          <a:prstGeom prst="curvedConnector3">
            <a:avLst>
              <a:gd name="adj1" fmla="val 50000"/>
            </a:avLst>
          </a:prstGeom>
          <a:noFill/>
          <a:ln w="31680">
            <a:solidFill>
              <a:srgbClr val="00CC66"/>
            </a:solidFill>
            <a:round/>
            <a:tailEnd type="triangle" w="med" len="med"/>
          </a:ln>
        </p:spPr>
      </p:sp>
      <p:sp>
        <p:nvSpPr>
          <p:cNvPr id="204" name="CustomShape 18"/>
          <p:cNvSpPr/>
          <p:nvPr/>
        </p:nvSpPr>
        <p:spPr>
          <a:xfrm rot="5400000">
            <a:off x="7447903" y="4569237"/>
            <a:ext cx="322893" cy="113350"/>
          </a:xfrm>
          <a:prstGeom prst="curvedConnector3">
            <a:avLst>
              <a:gd name="adj1" fmla="val 50000"/>
            </a:avLst>
          </a:prstGeom>
          <a:noFill/>
          <a:ln w="31680">
            <a:solidFill>
              <a:srgbClr val="00CC66"/>
            </a:solidFill>
            <a:round/>
            <a:tailEnd type="triangle" w="med" len="med"/>
          </a:ln>
        </p:spPr>
      </p:sp>
      <p:sp>
        <p:nvSpPr>
          <p:cNvPr id="205" name="CustomShape 19"/>
          <p:cNvSpPr/>
          <p:nvPr/>
        </p:nvSpPr>
        <p:spPr>
          <a:xfrm rot="5400000">
            <a:off x="7873189" y="4606241"/>
            <a:ext cx="274764" cy="102554"/>
          </a:xfrm>
          <a:prstGeom prst="curvedConnector3">
            <a:avLst>
              <a:gd name="adj1" fmla="val 50000"/>
            </a:avLst>
          </a:prstGeom>
          <a:noFill/>
          <a:ln w="31680">
            <a:solidFill>
              <a:srgbClr val="00CC66"/>
            </a:solidFill>
            <a:round/>
            <a:tailEnd type="triangle" w="med" len="med"/>
          </a:ln>
        </p:spPr>
      </p:sp>
      <p:sp>
        <p:nvSpPr>
          <p:cNvPr id="206" name="CustomShape 20"/>
          <p:cNvSpPr/>
          <p:nvPr/>
        </p:nvSpPr>
        <p:spPr>
          <a:xfrm rot="10800000" flipV="1">
            <a:off x="8247166" y="4522291"/>
            <a:ext cx="321697" cy="255728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CC66"/>
            </a:solidFill>
            <a:round/>
            <a:tailEnd type="triangle" w="med" len="med"/>
          </a:ln>
        </p:spPr>
      </p:sp>
      <p:sp>
        <p:nvSpPr>
          <p:cNvPr id="207" name="CustomShape 21"/>
          <p:cNvSpPr/>
          <p:nvPr/>
        </p:nvSpPr>
        <p:spPr>
          <a:xfrm>
            <a:off x="6854946" y="4891876"/>
            <a:ext cx="2976234" cy="45327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66"/>
                </a:solidFill>
                <a:latin typeface="Arial"/>
              </a:rPr>
              <a:t>Флуоресценция</a:t>
            </a:r>
            <a:endParaRPr dirty="0"/>
          </a:p>
        </p:txBody>
      </p:sp>
      <p:sp>
        <p:nvSpPr>
          <p:cNvPr id="208" name="CustomShape 22"/>
          <p:cNvSpPr/>
          <p:nvPr/>
        </p:nvSpPr>
        <p:spPr>
          <a:xfrm>
            <a:off x="7968650" y="5421290"/>
            <a:ext cx="360" cy="406938"/>
          </a:xfrm>
          <a:prstGeom prst="straightConnector1">
            <a:avLst/>
          </a:prstGeom>
          <a:solidFill>
            <a:srgbClr val="FBDF53"/>
          </a:solidFill>
          <a:ln w="2844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09" name="CustomShape 23"/>
          <p:cNvSpPr/>
          <p:nvPr/>
        </p:nvSpPr>
        <p:spPr>
          <a:xfrm>
            <a:off x="7164768" y="5909041"/>
            <a:ext cx="2976234" cy="45327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66"/>
                </a:solidFill>
                <a:latin typeface="Arial"/>
              </a:rPr>
              <a:t>Выявление</a:t>
            </a:r>
            <a:endParaRPr dirty="0"/>
          </a:p>
        </p:txBody>
      </p:sp>
      <p:grpSp>
        <p:nvGrpSpPr>
          <p:cNvPr id="2" name="Group 1"/>
          <p:cNvGrpSpPr/>
          <p:nvPr/>
        </p:nvGrpSpPr>
        <p:grpSpPr>
          <a:xfrm>
            <a:off x="-56281" y="934115"/>
            <a:ext cx="9227540" cy="677545"/>
            <a:chOff x="-56306" y="936277"/>
            <a:chExt cx="9231651" cy="679113"/>
          </a:xfrm>
        </p:grpSpPr>
        <p:sp>
          <p:nvSpPr>
            <p:cNvPr id="26" name="TextBox 25"/>
            <p:cNvSpPr txBox="1"/>
            <p:nvPr/>
          </p:nvSpPr>
          <p:spPr>
            <a:xfrm>
              <a:off x="714608" y="1134213"/>
              <a:ext cx="8460737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Этот слайд может считаться необязательным при обучении базовых пользователей</a:t>
              </a:r>
              <a:endPara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7" name="Picture 12" descr="MCj02390130000[1]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306" y="936277"/>
              <a:ext cx="740312" cy="6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4432" y="27484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Полимеразная цепная реакция в режиме реального времени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34432" y="1629252"/>
            <a:ext cx="5962015" cy="5166984"/>
          </a:xfrm>
        </p:spPr>
        <p:txBody>
          <a:bodyPr/>
          <a:lstStyle/>
          <a:p>
            <a:r>
              <a:rPr lang="ru-RU" sz="2000" dirty="0" smtClean="0"/>
              <a:t>Стадия амплификации ДНК при помощи ПЦР совмещена со стадией выявления</a:t>
            </a:r>
          </a:p>
          <a:p>
            <a:r>
              <a:rPr lang="ru-RU" sz="2000" dirty="0" smtClean="0"/>
              <a:t>Происходит амплификация ДНК-мишени, которая отмечается флуоресцентной меткой-зондом</a:t>
            </a:r>
            <a:endParaRPr lang="en-US" sz="2000" dirty="0"/>
          </a:p>
          <a:p>
            <a:r>
              <a:rPr lang="ru-RU" sz="2000" dirty="0" smtClean="0"/>
              <a:t>Накопленный продукт реакции контролируется и измеряется путем обнаружения флуоресценции</a:t>
            </a:r>
          </a:p>
          <a:p>
            <a:r>
              <a:rPr lang="ru-RU" sz="2000" dirty="0" smtClean="0"/>
              <a:t>Зонды, применяемые в технологии </a:t>
            </a:r>
            <a:r>
              <a:rPr lang="en-US" sz="2000" dirty="0" err="1" smtClean="0"/>
              <a:t>Xpert</a:t>
            </a:r>
            <a:r>
              <a:rPr lang="ru-RU" sz="2000" dirty="0" smtClean="0"/>
              <a:t>, называются «молекулярные маяки»</a:t>
            </a:r>
            <a:endParaRPr lang="en-US" sz="2000" dirty="0"/>
          </a:p>
          <a:p>
            <a:r>
              <a:rPr lang="ru-RU" sz="2000" dirty="0" smtClean="0"/>
              <a:t>Возможна амплификация и обнаружение нескольких мишеней </a:t>
            </a:r>
            <a:r>
              <a:rPr lang="en-US" sz="2000" dirty="0" smtClean="0"/>
              <a:t>(</a:t>
            </a:r>
            <a:r>
              <a:rPr lang="ru-RU" sz="2000" dirty="0" smtClean="0"/>
              <a:t>мультиплексный тест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ru-RU" sz="2000" dirty="0" smtClean="0"/>
              <a:t>Каждая мишень маркируется отдельным красителем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103434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Line 3"/>
          <p:cNvSpPr/>
          <p:nvPr/>
        </p:nvSpPr>
        <p:spPr>
          <a:xfrm flipV="1">
            <a:off x="7175203" y="3972404"/>
            <a:ext cx="0" cy="1576391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48" name="Line 4"/>
          <p:cNvSpPr/>
          <p:nvPr/>
        </p:nvSpPr>
        <p:spPr>
          <a:xfrm flipV="1">
            <a:off x="7849903" y="3972404"/>
            <a:ext cx="0" cy="1576391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49" name="CustomShape 5"/>
          <p:cNvSpPr/>
          <p:nvPr/>
        </p:nvSpPr>
        <p:spPr>
          <a:xfrm>
            <a:off x="6069416" y="1805900"/>
            <a:ext cx="2848491" cy="2188055"/>
          </a:xfrm>
          <a:prstGeom prst="ellipse">
            <a:avLst/>
          </a:prstGeom>
          <a:noFill/>
          <a:ln w="31680">
            <a:solidFill>
              <a:srgbClr val="FF0000"/>
            </a:solidFill>
            <a:round/>
          </a:ln>
        </p:spPr>
      </p:sp>
      <p:sp>
        <p:nvSpPr>
          <p:cNvPr id="250" name="Line 6"/>
          <p:cNvSpPr/>
          <p:nvPr/>
        </p:nvSpPr>
        <p:spPr>
          <a:xfrm>
            <a:off x="7210827" y="4013709"/>
            <a:ext cx="574664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51" name="Line 7"/>
          <p:cNvSpPr/>
          <p:nvPr/>
        </p:nvSpPr>
        <p:spPr>
          <a:xfrm>
            <a:off x="7210827" y="4332650"/>
            <a:ext cx="574664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52" name="Line 8"/>
          <p:cNvSpPr/>
          <p:nvPr/>
        </p:nvSpPr>
        <p:spPr>
          <a:xfrm>
            <a:off x="7210827" y="4663086"/>
            <a:ext cx="574664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53" name="Line 9"/>
          <p:cNvSpPr/>
          <p:nvPr/>
        </p:nvSpPr>
        <p:spPr>
          <a:xfrm>
            <a:off x="7210827" y="4987774"/>
            <a:ext cx="574664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54" name="CustomShape 10"/>
          <p:cNvSpPr/>
          <p:nvPr/>
        </p:nvSpPr>
        <p:spPr>
          <a:xfrm>
            <a:off x="6837674" y="5584353"/>
            <a:ext cx="600932" cy="446447"/>
          </a:xfrm>
          <a:prstGeom prst="ellipse">
            <a:avLst/>
          </a:prstGeom>
          <a:solidFill>
            <a:srgbClr val="00CC99"/>
          </a:solidFill>
          <a:ln w="31680">
            <a:solidFill>
              <a:srgbClr val="00CC66"/>
            </a:solidFill>
            <a:round/>
          </a:ln>
        </p:spPr>
      </p:sp>
      <p:sp>
        <p:nvSpPr>
          <p:cNvPr id="255" name="CustomShape 11"/>
          <p:cNvSpPr/>
          <p:nvPr/>
        </p:nvSpPr>
        <p:spPr>
          <a:xfrm>
            <a:off x="7584701" y="5584353"/>
            <a:ext cx="600932" cy="446447"/>
          </a:xfrm>
          <a:prstGeom prst="ellipse">
            <a:avLst/>
          </a:prstGeom>
          <a:solidFill>
            <a:srgbClr val="000000"/>
          </a:solidFill>
          <a:ln w="31680">
            <a:solidFill>
              <a:srgbClr val="000000"/>
            </a:solidFill>
            <a:round/>
          </a:ln>
        </p:spPr>
      </p:sp>
      <p:sp>
        <p:nvSpPr>
          <p:cNvPr id="256" name="CustomShape 12"/>
          <p:cNvSpPr/>
          <p:nvPr/>
        </p:nvSpPr>
        <p:spPr>
          <a:xfrm flipV="1">
            <a:off x="4768255" y="3259814"/>
            <a:ext cx="1184932" cy="152046"/>
          </a:xfrm>
          <a:prstGeom prst="straightConnector1">
            <a:avLst/>
          </a:prstGeom>
          <a:solidFill>
            <a:srgbClr val="FBDF53"/>
          </a:solidFill>
          <a:ln w="93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57" name="CustomShape 13"/>
          <p:cNvSpPr/>
          <p:nvPr/>
        </p:nvSpPr>
        <p:spPr>
          <a:xfrm flipV="1">
            <a:off x="2896047" y="4312176"/>
            <a:ext cx="4071169" cy="179804"/>
          </a:xfrm>
          <a:prstGeom prst="straightConnector1">
            <a:avLst/>
          </a:prstGeom>
          <a:solidFill>
            <a:srgbClr val="FBDF53"/>
          </a:solidFill>
          <a:ln w="93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58" name="CustomShape 14"/>
          <p:cNvSpPr/>
          <p:nvPr/>
        </p:nvSpPr>
        <p:spPr>
          <a:xfrm>
            <a:off x="5704359" y="4987774"/>
            <a:ext cx="1008112" cy="800350"/>
          </a:xfrm>
          <a:prstGeom prst="straightConnector1">
            <a:avLst/>
          </a:prstGeom>
          <a:solidFill>
            <a:srgbClr val="FBDF53"/>
          </a:solidFill>
          <a:ln w="93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59" name="CustomShape 15"/>
          <p:cNvSpPr/>
          <p:nvPr/>
        </p:nvSpPr>
        <p:spPr>
          <a:xfrm>
            <a:off x="3328095" y="5807576"/>
            <a:ext cx="4455597" cy="376588"/>
          </a:xfrm>
          <a:prstGeom prst="straightConnector1">
            <a:avLst/>
          </a:prstGeom>
          <a:solidFill>
            <a:srgbClr val="FBDF53"/>
          </a:solidFill>
          <a:ln w="9360">
            <a:solidFill>
              <a:srgbClr val="000000"/>
            </a:solidFill>
            <a:round/>
            <a:tailEnd type="arrow" w="med" len="med"/>
          </a:ln>
        </p:spPr>
      </p:sp>
      <p:grpSp>
        <p:nvGrpSpPr>
          <p:cNvPr id="19" name="Group 18"/>
          <p:cNvGrpSpPr/>
          <p:nvPr/>
        </p:nvGrpSpPr>
        <p:grpSpPr>
          <a:xfrm>
            <a:off x="15727" y="891580"/>
            <a:ext cx="9155532" cy="648072"/>
            <a:chOff x="15734" y="893644"/>
            <a:chExt cx="9159611" cy="649572"/>
          </a:xfrm>
        </p:grpSpPr>
        <p:sp>
          <p:nvSpPr>
            <p:cNvPr id="20" name="TextBox 19"/>
            <p:cNvSpPr txBox="1"/>
            <p:nvPr/>
          </p:nvSpPr>
          <p:spPr>
            <a:xfrm>
              <a:off x="714608" y="1134213"/>
              <a:ext cx="8460737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Этот слайд может считаться необязательным при обучении базовых пользователей</a:t>
              </a:r>
              <a:endPara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1" name="Picture 12" descr="MCj02390130000[1]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4" y="893644"/>
              <a:ext cx="740312" cy="64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молекулярного маяка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9783" y="1611660"/>
            <a:ext cx="5385951" cy="4439703"/>
          </a:xfrm>
        </p:spPr>
        <p:txBody>
          <a:bodyPr/>
          <a:lstStyle/>
          <a:p>
            <a:r>
              <a:rPr lang="ru-RU" sz="2400" dirty="0" smtClean="0"/>
              <a:t>Молекулярный маяк – это короткий сегмент однонитевой ДНК, состоящий из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pPr lvl="1">
              <a:lnSpc>
                <a:spcPct val="130000"/>
              </a:lnSpc>
            </a:pPr>
            <a:r>
              <a:rPr lang="ru-RU" sz="2400" dirty="0" smtClean="0"/>
              <a:t>Последовательности, характерной для мишени</a:t>
            </a:r>
          </a:p>
          <a:p>
            <a:pPr lvl="1">
              <a:lnSpc>
                <a:spcPct val="130000"/>
              </a:lnSpc>
            </a:pPr>
            <a:r>
              <a:rPr lang="ru-RU" sz="2400" dirty="0" smtClean="0"/>
              <a:t>Ствола</a:t>
            </a:r>
            <a:endParaRPr lang="en-US" sz="2400" dirty="0"/>
          </a:p>
          <a:p>
            <a:pPr lvl="1">
              <a:lnSpc>
                <a:spcPct val="130000"/>
              </a:lnSpc>
            </a:pPr>
            <a:r>
              <a:rPr lang="ru-RU" sz="2400" dirty="0" smtClean="0"/>
              <a:t>Флуоресцентного красителя</a:t>
            </a:r>
          </a:p>
          <a:p>
            <a:pPr lvl="1">
              <a:lnSpc>
                <a:spcPct val="130000"/>
              </a:lnSpc>
            </a:pPr>
            <a:r>
              <a:rPr lang="ru-RU" sz="2400" dirty="0" smtClean="0"/>
              <a:t>Гасителя люминесценции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251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Line 2"/>
          <p:cNvSpPr/>
          <p:nvPr/>
        </p:nvSpPr>
        <p:spPr>
          <a:xfrm>
            <a:off x="3218766" y="5353048"/>
            <a:ext cx="8276" cy="155879"/>
          </a:xfrm>
          <a:prstGeom prst="line">
            <a:avLst/>
          </a:prstGeom>
          <a:ln w="31680">
            <a:solidFill>
              <a:srgbClr val="00CC99"/>
            </a:solidFill>
            <a:round/>
          </a:ln>
        </p:spPr>
      </p:sp>
      <p:sp>
        <p:nvSpPr>
          <p:cNvPr id="263" name="CustomShape 3"/>
          <p:cNvSpPr/>
          <p:nvPr/>
        </p:nvSpPr>
        <p:spPr>
          <a:xfrm rot="16200000" flipH="1">
            <a:off x="2025107" y="4077528"/>
            <a:ext cx="309603" cy="120906"/>
          </a:xfrm>
          <a:prstGeom prst="rightArrow">
            <a:avLst>
              <a:gd name="adj1" fmla="val 50000"/>
              <a:gd name="adj2" fmla="val 121345"/>
            </a:avLst>
          </a:prstGeom>
          <a:solidFill>
            <a:srgbClr val="000000"/>
          </a:solidFill>
          <a:ln w="31680">
            <a:solidFill>
              <a:srgbClr val="FFFFFF"/>
            </a:solidFill>
            <a:miter/>
          </a:ln>
        </p:spPr>
      </p:sp>
      <p:sp>
        <p:nvSpPr>
          <p:cNvPr id="264" name="Line 4"/>
          <p:cNvSpPr/>
          <p:nvPr/>
        </p:nvSpPr>
        <p:spPr>
          <a:xfrm>
            <a:off x="2187825" y="3316922"/>
            <a:ext cx="0" cy="228072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65" name="Line 5"/>
          <p:cNvSpPr/>
          <p:nvPr/>
        </p:nvSpPr>
        <p:spPr>
          <a:xfrm>
            <a:off x="2079873" y="3431137"/>
            <a:ext cx="216264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66" name="Line 6"/>
          <p:cNvSpPr/>
          <p:nvPr/>
        </p:nvSpPr>
        <p:spPr>
          <a:xfrm flipV="1">
            <a:off x="2104342" y="2490834"/>
            <a:ext cx="0" cy="457581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67" name="Line 7"/>
          <p:cNvSpPr/>
          <p:nvPr/>
        </p:nvSpPr>
        <p:spPr>
          <a:xfrm flipV="1">
            <a:off x="2258354" y="2490834"/>
            <a:ext cx="0" cy="457581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68" name="CustomShape 8"/>
          <p:cNvSpPr/>
          <p:nvPr/>
        </p:nvSpPr>
        <p:spPr>
          <a:xfrm>
            <a:off x="1852095" y="1862289"/>
            <a:ext cx="648431" cy="633573"/>
          </a:xfrm>
          <a:prstGeom prst="ellipse">
            <a:avLst/>
          </a:prstGeom>
          <a:noFill/>
          <a:ln w="31680">
            <a:solidFill>
              <a:srgbClr val="000000"/>
            </a:solidFill>
            <a:round/>
          </a:ln>
        </p:spPr>
      </p:sp>
      <p:sp>
        <p:nvSpPr>
          <p:cNvPr id="269" name="Line 9"/>
          <p:cNvSpPr/>
          <p:nvPr/>
        </p:nvSpPr>
        <p:spPr>
          <a:xfrm>
            <a:off x="2112619" y="2503046"/>
            <a:ext cx="130982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0" name="Line 10"/>
          <p:cNvSpPr/>
          <p:nvPr/>
        </p:nvSpPr>
        <p:spPr>
          <a:xfrm>
            <a:off x="2112619" y="2595711"/>
            <a:ext cx="130982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1" name="Line 11"/>
          <p:cNvSpPr/>
          <p:nvPr/>
        </p:nvSpPr>
        <p:spPr>
          <a:xfrm>
            <a:off x="2112619" y="2691609"/>
            <a:ext cx="130982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2" name="Line 12"/>
          <p:cNvSpPr/>
          <p:nvPr/>
        </p:nvSpPr>
        <p:spPr>
          <a:xfrm>
            <a:off x="2112619" y="2785711"/>
            <a:ext cx="130982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3" name="Line 13"/>
          <p:cNvSpPr/>
          <p:nvPr/>
        </p:nvSpPr>
        <p:spPr>
          <a:xfrm flipH="1">
            <a:off x="1206183" y="4676016"/>
            <a:ext cx="254047" cy="30673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4" name="Line 14"/>
          <p:cNvSpPr/>
          <p:nvPr/>
        </p:nvSpPr>
        <p:spPr>
          <a:xfrm>
            <a:off x="2904266" y="4676016"/>
            <a:ext cx="204749" cy="30673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5" name="Line 15"/>
          <p:cNvSpPr/>
          <p:nvPr/>
        </p:nvSpPr>
        <p:spPr>
          <a:xfrm>
            <a:off x="1460229" y="4672424"/>
            <a:ext cx="1419568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6" name="Line 16"/>
          <p:cNvSpPr/>
          <p:nvPr/>
        </p:nvSpPr>
        <p:spPr>
          <a:xfrm>
            <a:off x="1319173" y="4521932"/>
            <a:ext cx="1680091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7" name="Line 17"/>
          <p:cNvSpPr/>
          <p:nvPr/>
        </p:nvSpPr>
        <p:spPr>
          <a:xfrm flipV="1">
            <a:off x="1429283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8" name="Line 18"/>
          <p:cNvSpPr/>
          <p:nvPr/>
        </p:nvSpPr>
        <p:spPr>
          <a:xfrm flipV="1">
            <a:off x="1566742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9" name="Line 19"/>
          <p:cNvSpPr/>
          <p:nvPr/>
        </p:nvSpPr>
        <p:spPr>
          <a:xfrm flipV="1">
            <a:off x="1702761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0" name="Line 20"/>
          <p:cNvSpPr/>
          <p:nvPr/>
        </p:nvSpPr>
        <p:spPr>
          <a:xfrm flipV="1">
            <a:off x="1838781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1" name="Line 21"/>
          <p:cNvSpPr/>
          <p:nvPr/>
        </p:nvSpPr>
        <p:spPr>
          <a:xfrm flipV="1">
            <a:off x="1974800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2" name="Line 22"/>
          <p:cNvSpPr/>
          <p:nvPr/>
        </p:nvSpPr>
        <p:spPr>
          <a:xfrm flipV="1">
            <a:off x="2905705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3" name="Line 23"/>
          <p:cNvSpPr/>
          <p:nvPr/>
        </p:nvSpPr>
        <p:spPr>
          <a:xfrm flipV="1">
            <a:off x="2110820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4" name="Line 24"/>
          <p:cNvSpPr/>
          <p:nvPr/>
        </p:nvSpPr>
        <p:spPr>
          <a:xfrm flipV="1">
            <a:off x="2246839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5" name="Line 25"/>
          <p:cNvSpPr/>
          <p:nvPr/>
        </p:nvSpPr>
        <p:spPr>
          <a:xfrm flipV="1">
            <a:off x="2384658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6" name="Line 26"/>
          <p:cNvSpPr/>
          <p:nvPr/>
        </p:nvSpPr>
        <p:spPr>
          <a:xfrm flipV="1">
            <a:off x="2520677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7" name="Line 27"/>
          <p:cNvSpPr/>
          <p:nvPr/>
        </p:nvSpPr>
        <p:spPr>
          <a:xfrm flipV="1">
            <a:off x="2656696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8" name="Line 28"/>
          <p:cNvSpPr/>
          <p:nvPr/>
        </p:nvSpPr>
        <p:spPr>
          <a:xfrm flipV="1">
            <a:off x="2792716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9" name="CustomShape 29"/>
          <p:cNvSpPr/>
          <p:nvPr/>
        </p:nvSpPr>
        <p:spPr>
          <a:xfrm>
            <a:off x="2027696" y="2959190"/>
            <a:ext cx="135660" cy="128223"/>
          </a:xfrm>
          <a:prstGeom prst="ellipse">
            <a:avLst/>
          </a:prstGeom>
          <a:solidFill>
            <a:srgbClr val="00CC66"/>
          </a:solidFill>
          <a:ln w="31680">
            <a:solidFill>
              <a:srgbClr val="00CC66"/>
            </a:solidFill>
            <a:round/>
          </a:ln>
        </p:spPr>
      </p:sp>
      <p:sp>
        <p:nvSpPr>
          <p:cNvPr id="290" name="CustomShape 30"/>
          <p:cNvSpPr/>
          <p:nvPr/>
        </p:nvSpPr>
        <p:spPr>
          <a:xfrm>
            <a:off x="2197901" y="2959190"/>
            <a:ext cx="135660" cy="128223"/>
          </a:xfrm>
          <a:prstGeom prst="ellipse">
            <a:avLst/>
          </a:prstGeom>
          <a:solidFill>
            <a:srgbClr val="000000"/>
          </a:solidFill>
          <a:ln w="31680">
            <a:solidFill>
              <a:srgbClr val="000000"/>
            </a:solidFill>
            <a:round/>
          </a:ln>
        </p:spPr>
      </p:sp>
      <p:sp>
        <p:nvSpPr>
          <p:cNvPr id="291" name="CustomShape 31"/>
          <p:cNvSpPr/>
          <p:nvPr/>
        </p:nvSpPr>
        <p:spPr>
          <a:xfrm>
            <a:off x="2904266" y="5035902"/>
            <a:ext cx="464913" cy="219093"/>
          </a:xfrm>
          <a:prstGeom prst="ellipse">
            <a:avLst/>
          </a:prstGeom>
          <a:solidFill>
            <a:srgbClr val="00CC66"/>
          </a:solidFill>
          <a:ln w="31680">
            <a:solidFill>
              <a:srgbClr val="00CC66"/>
            </a:solidFill>
            <a:round/>
          </a:ln>
        </p:spPr>
      </p:sp>
      <p:sp>
        <p:nvSpPr>
          <p:cNvPr id="292" name="CustomShape 32"/>
          <p:cNvSpPr/>
          <p:nvPr/>
        </p:nvSpPr>
        <p:spPr>
          <a:xfrm>
            <a:off x="1081678" y="4926356"/>
            <a:ext cx="219142" cy="201853"/>
          </a:xfrm>
          <a:prstGeom prst="ellipse">
            <a:avLst/>
          </a:prstGeom>
          <a:solidFill>
            <a:srgbClr val="000000"/>
          </a:solidFill>
          <a:ln w="31680">
            <a:solidFill>
              <a:srgbClr val="FFFFFF"/>
            </a:solidFill>
            <a:round/>
          </a:ln>
        </p:spPr>
      </p:sp>
      <p:sp>
        <p:nvSpPr>
          <p:cNvPr id="293" name="Line 33"/>
          <p:cNvSpPr/>
          <p:nvPr/>
        </p:nvSpPr>
        <p:spPr>
          <a:xfrm flipH="1">
            <a:off x="2902467" y="5251763"/>
            <a:ext cx="57574" cy="176711"/>
          </a:xfrm>
          <a:prstGeom prst="line">
            <a:avLst/>
          </a:prstGeom>
          <a:ln w="31680">
            <a:solidFill>
              <a:srgbClr val="00CC99"/>
            </a:solidFill>
            <a:round/>
          </a:ln>
        </p:spPr>
      </p:sp>
      <p:sp>
        <p:nvSpPr>
          <p:cNvPr id="294" name="Line 34"/>
          <p:cNvSpPr/>
          <p:nvPr/>
        </p:nvSpPr>
        <p:spPr>
          <a:xfrm>
            <a:off x="3374577" y="5253559"/>
            <a:ext cx="82043" cy="78658"/>
          </a:xfrm>
          <a:prstGeom prst="line">
            <a:avLst/>
          </a:prstGeom>
          <a:ln w="31680">
            <a:solidFill>
              <a:srgbClr val="00CC99"/>
            </a:solidFill>
            <a:round/>
          </a:ln>
        </p:spPr>
      </p:sp>
      <p:sp>
        <p:nvSpPr>
          <p:cNvPr id="295" name="Line 35"/>
          <p:cNvSpPr/>
          <p:nvPr/>
        </p:nvSpPr>
        <p:spPr>
          <a:xfrm flipH="1">
            <a:off x="2697718" y="5162689"/>
            <a:ext cx="145735" cy="94102"/>
          </a:xfrm>
          <a:prstGeom prst="line">
            <a:avLst/>
          </a:prstGeom>
          <a:ln w="31680">
            <a:solidFill>
              <a:srgbClr val="00CC99"/>
            </a:solidFill>
            <a:round/>
          </a:ln>
        </p:spPr>
      </p:sp>
      <p:sp>
        <p:nvSpPr>
          <p:cNvPr id="296" name="Line 36"/>
          <p:cNvSpPr/>
          <p:nvPr/>
        </p:nvSpPr>
        <p:spPr>
          <a:xfrm flipV="1">
            <a:off x="3233519" y="4902292"/>
            <a:ext cx="90320" cy="40945"/>
          </a:xfrm>
          <a:prstGeom prst="line">
            <a:avLst/>
          </a:prstGeom>
          <a:ln w="31680">
            <a:solidFill>
              <a:srgbClr val="00CC99"/>
            </a:solidFill>
            <a:round/>
          </a:ln>
        </p:spPr>
      </p:sp>
      <p:sp>
        <p:nvSpPr>
          <p:cNvPr id="299" name="CustomShape 39"/>
          <p:cNvSpPr/>
          <p:nvPr/>
        </p:nvSpPr>
        <p:spPr>
          <a:xfrm rot="5262600" flipH="1" flipV="1">
            <a:off x="3886277" y="3974913"/>
            <a:ext cx="8979" cy="6117"/>
          </a:xfrm>
          <a:prstGeom prst="curvedConnector3">
            <a:avLst>
              <a:gd name="adj1" fmla="val 50000"/>
            </a:avLst>
          </a:prstGeom>
          <a:noFill/>
          <a:ln w="31680">
            <a:solidFill>
              <a:srgbClr val="00CC66"/>
            </a:solidFill>
            <a:round/>
            <a:tailEnd type="triangle" w="med" len="med"/>
          </a:ln>
        </p:spPr>
      </p:sp>
      <p:sp>
        <p:nvSpPr>
          <p:cNvPr id="300" name="CustomShape 40"/>
          <p:cNvSpPr/>
          <p:nvPr/>
        </p:nvSpPr>
        <p:spPr>
          <a:xfrm rot="16200000" flipH="1">
            <a:off x="8713430" y="3765039"/>
            <a:ext cx="290927" cy="133501"/>
          </a:xfrm>
          <a:prstGeom prst="rightArrow">
            <a:avLst>
              <a:gd name="adj1" fmla="val 50000"/>
              <a:gd name="adj2" fmla="val 121345"/>
            </a:avLst>
          </a:prstGeom>
          <a:solidFill>
            <a:srgbClr val="000000"/>
          </a:solidFill>
          <a:ln w="31680">
            <a:solidFill>
              <a:srgbClr val="FFFFFF"/>
            </a:solidFill>
            <a:miter/>
          </a:ln>
        </p:spPr>
      </p:sp>
      <p:sp>
        <p:nvSpPr>
          <p:cNvPr id="301" name="Line 41"/>
          <p:cNvSpPr/>
          <p:nvPr/>
        </p:nvSpPr>
        <p:spPr>
          <a:xfrm>
            <a:off x="8866450" y="3060116"/>
            <a:ext cx="0" cy="214064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2" name="Line 42"/>
          <p:cNvSpPr/>
          <p:nvPr/>
        </p:nvSpPr>
        <p:spPr>
          <a:xfrm>
            <a:off x="8746983" y="3167148"/>
            <a:ext cx="238934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3" name="Line 43"/>
          <p:cNvSpPr/>
          <p:nvPr/>
        </p:nvSpPr>
        <p:spPr>
          <a:xfrm flipV="1">
            <a:off x="8774331" y="2283953"/>
            <a:ext cx="0" cy="42992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4" name="Line 44"/>
          <p:cNvSpPr/>
          <p:nvPr/>
        </p:nvSpPr>
        <p:spPr>
          <a:xfrm flipV="1">
            <a:off x="8944175" y="2283953"/>
            <a:ext cx="0" cy="42992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5" name="CustomShape 45"/>
          <p:cNvSpPr/>
          <p:nvPr/>
        </p:nvSpPr>
        <p:spPr>
          <a:xfrm>
            <a:off x="8495815" y="1651457"/>
            <a:ext cx="716081" cy="595142"/>
          </a:xfrm>
          <a:prstGeom prst="ellipse">
            <a:avLst/>
          </a:prstGeom>
          <a:noFill/>
          <a:ln w="31680">
            <a:solidFill>
              <a:srgbClr val="000000"/>
            </a:solidFill>
            <a:round/>
          </a:ln>
        </p:spPr>
      </p:sp>
      <p:sp>
        <p:nvSpPr>
          <p:cNvPr id="306" name="Line 46"/>
          <p:cNvSpPr/>
          <p:nvPr/>
        </p:nvSpPr>
        <p:spPr>
          <a:xfrm>
            <a:off x="8783327" y="2295446"/>
            <a:ext cx="144656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7" name="Line 47"/>
          <p:cNvSpPr/>
          <p:nvPr/>
        </p:nvSpPr>
        <p:spPr>
          <a:xfrm>
            <a:off x="8783327" y="2382365"/>
            <a:ext cx="144656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8" name="Line 48"/>
          <p:cNvSpPr/>
          <p:nvPr/>
        </p:nvSpPr>
        <p:spPr>
          <a:xfrm>
            <a:off x="8783327" y="2472516"/>
            <a:ext cx="144656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9" name="Line 49"/>
          <p:cNvSpPr/>
          <p:nvPr/>
        </p:nvSpPr>
        <p:spPr>
          <a:xfrm>
            <a:off x="8783327" y="2560872"/>
            <a:ext cx="144656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10" name="CustomShape 50"/>
          <p:cNvSpPr/>
          <p:nvPr/>
        </p:nvSpPr>
        <p:spPr>
          <a:xfrm>
            <a:off x="8689409" y="2723575"/>
            <a:ext cx="149693" cy="120321"/>
          </a:xfrm>
          <a:prstGeom prst="ellipse">
            <a:avLst/>
          </a:prstGeom>
          <a:solidFill>
            <a:srgbClr val="00CC66"/>
          </a:solidFill>
          <a:ln w="31680">
            <a:solidFill>
              <a:srgbClr val="00CC66"/>
            </a:solidFill>
            <a:round/>
          </a:ln>
        </p:spPr>
      </p:sp>
      <p:sp>
        <p:nvSpPr>
          <p:cNvPr id="311" name="CustomShape 51"/>
          <p:cNvSpPr/>
          <p:nvPr/>
        </p:nvSpPr>
        <p:spPr>
          <a:xfrm>
            <a:off x="8877605" y="2723575"/>
            <a:ext cx="149693" cy="120321"/>
          </a:xfrm>
          <a:prstGeom prst="ellipse">
            <a:avLst/>
          </a:prstGeom>
          <a:solidFill>
            <a:srgbClr val="000000"/>
          </a:solidFill>
          <a:ln w="31680">
            <a:solidFill>
              <a:srgbClr val="000000"/>
            </a:solidFill>
            <a:round/>
          </a:ln>
        </p:spPr>
      </p:sp>
      <p:sp>
        <p:nvSpPr>
          <p:cNvPr id="313" name="Line 53"/>
          <p:cNvSpPr/>
          <p:nvPr/>
        </p:nvSpPr>
        <p:spPr>
          <a:xfrm flipV="1">
            <a:off x="8791603" y="4793823"/>
            <a:ext cx="0" cy="482723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14" name="Line 54"/>
          <p:cNvSpPr/>
          <p:nvPr/>
        </p:nvSpPr>
        <p:spPr>
          <a:xfrm flipV="1">
            <a:off x="8972603" y="4793823"/>
            <a:ext cx="0" cy="482723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15" name="CustomShape 55"/>
          <p:cNvSpPr/>
          <p:nvPr/>
        </p:nvSpPr>
        <p:spPr>
          <a:xfrm>
            <a:off x="8495455" y="4130079"/>
            <a:ext cx="762140" cy="668772"/>
          </a:xfrm>
          <a:prstGeom prst="ellipse">
            <a:avLst/>
          </a:prstGeom>
          <a:noFill/>
          <a:ln w="31680">
            <a:solidFill>
              <a:srgbClr val="000000"/>
            </a:solidFill>
            <a:round/>
          </a:ln>
        </p:spPr>
      </p:sp>
      <p:sp>
        <p:nvSpPr>
          <p:cNvPr id="316" name="Line 56"/>
          <p:cNvSpPr/>
          <p:nvPr/>
        </p:nvSpPr>
        <p:spPr>
          <a:xfrm>
            <a:off x="8801319" y="4806394"/>
            <a:ext cx="154011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17" name="Line 57"/>
          <p:cNvSpPr/>
          <p:nvPr/>
        </p:nvSpPr>
        <p:spPr>
          <a:xfrm>
            <a:off x="8801319" y="4904088"/>
            <a:ext cx="154011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18" name="Line 58"/>
          <p:cNvSpPr/>
          <p:nvPr/>
        </p:nvSpPr>
        <p:spPr>
          <a:xfrm>
            <a:off x="8801319" y="5005373"/>
            <a:ext cx="154011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19" name="Line 59"/>
          <p:cNvSpPr/>
          <p:nvPr/>
        </p:nvSpPr>
        <p:spPr>
          <a:xfrm>
            <a:off x="8801319" y="5104863"/>
            <a:ext cx="154011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20" name="CustomShape 60"/>
          <p:cNvSpPr/>
          <p:nvPr/>
        </p:nvSpPr>
        <p:spPr>
          <a:xfrm>
            <a:off x="8701283" y="5287679"/>
            <a:ext cx="159409" cy="135407"/>
          </a:xfrm>
          <a:prstGeom prst="ellipse">
            <a:avLst/>
          </a:prstGeom>
          <a:solidFill>
            <a:srgbClr val="00CC66"/>
          </a:solidFill>
          <a:ln w="31680">
            <a:solidFill>
              <a:srgbClr val="00CC66"/>
            </a:solidFill>
            <a:round/>
          </a:ln>
        </p:spPr>
      </p:sp>
      <p:sp>
        <p:nvSpPr>
          <p:cNvPr id="321" name="CustomShape 61"/>
          <p:cNvSpPr/>
          <p:nvPr/>
        </p:nvSpPr>
        <p:spPr>
          <a:xfrm>
            <a:off x="8901714" y="5287679"/>
            <a:ext cx="159409" cy="135407"/>
          </a:xfrm>
          <a:prstGeom prst="ellipse">
            <a:avLst/>
          </a:prstGeom>
          <a:solidFill>
            <a:srgbClr val="000000"/>
          </a:solidFill>
          <a:ln w="31680">
            <a:solidFill>
              <a:srgbClr val="000000"/>
            </a:solidFill>
            <a:round/>
          </a:ln>
        </p:spPr>
      </p:sp>
      <p:sp>
        <p:nvSpPr>
          <p:cNvPr id="322" name="Line 62"/>
          <p:cNvSpPr/>
          <p:nvPr/>
        </p:nvSpPr>
        <p:spPr>
          <a:xfrm flipV="1">
            <a:off x="8241408" y="3019889"/>
            <a:ext cx="1339683" cy="880681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</p:sp>
      <p:sp>
        <p:nvSpPr>
          <p:cNvPr id="323" name="Line 63"/>
          <p:cNvSpPr/>
          <p:nvPr/>
        </p:nvSpPr>
        <p:spPr>
          <a:xfrm>
            <a:off x="8162603" y="3019889"/>
            <a:ext cx="1386822" cy="896485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</p:sp>
      <p:sp>
        <p:nvSpPr>
          <p:cNvPr id="325" name="CustomShape 65"/>
          <p:cNvSpPr/>
          <p:nvPr/>
        </p:nvSpPr>
        <p:spPr>
          <a:xfrm rot="16200000" flipV="1">
            <a:off x="7438345" y="4590463"/>
            <a:ext cx="105596" cy="74847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CC66"/>
            </a:solidFill>
            <a:round/>
            <a:tailEnd type="triangle" w="med" len="med"/>
          </a:ln>
        </p:spPr>
      </p:sp>
      <p:sp>
        <p:nvSpPr>
          <p:cNvPr id="326" name="Line 66"/>
          <p:cNvSpPr/>
          <p:nvPr/>
        </p:nvSpPr>
        <p:spPr>
          <a:xfrm flipH="1">
            <a:off x="7469192" y="4687150"/>
            <a:ext cx="693411" cy="581853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</p:sp>
      <p:sp>
        <p:nvSpPr>
          <p:cNvPr id="327" name="Line 67"/>
          <p:cNvSpPr/>
          <p:nvPr/>
        </p:nvSpPr>
        <p:spPr>
          <a:xfrm>
            <a:off x="7359081" y="4734201"/>
            <a:ext cx="1118742" cy="39329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</p:sp>
      <p:sp>
        <p:nvSpPr>
          <p:cNvPr id="328" name="CustomShape 68"/>
          <p:cNvSpPr/>
          <p:nvPr/>
        </p:nvSpPr>
        <p:spPr>
          <a:xfrm>
            <a:off x="4270577" y="2103651"/>
            <a:ext cx="3450006" cy="454707"/>
          </a:xfrm>
          <a:prstGeom prst="rect">
            <a:avLst/>
          </a:prstGeom>
          <a:noFill/>
          <a:ln w="31680"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66"/>
                </a:solidFill>
                <a:latin typeface="Arial"/>
              </a:rPr>
              <a:t>Молекулярный маяк</a:t>
            </a:r>
            <a:endParaRPr dirty="0"/>
          </a:p>
        </p:txBody>
      </p:sp>
      <p:sp>
        <p:nvSpPr>
          <p:cNvPr id="329" name="CustomShape 69"/>
          <p:cNvSpPr/>
          <p:nvPr/>
        </p:nvSpPr>
        <p:spPr>
          <a:xfrm>
            <a:off x="4840263" y="3321591"/>
            <a:ext cx="1465567" cy="454707"/>
          </a:xfrm>
          <a:prstGeom prst="rect">
            <a:avLst/>
          </a:prstGeom>
          <a:noFill/>
          <a:ln w="31680"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66"/>
                </a:solidFill>
                <a:latin typeface="Arial"/>
              </a:rPr>
              <a:t>Мишень</a:t>
            </a:r>
            <a:endParaRPr dirty="0"/>
          </a:p>
        </p:txBody>
      </p:sp>
      <p:sp>
        <p:nvSpPr>
          <p:cNvPr id="330" name="CustomShape 70"/>
          <p:cNvSpPr/>
          <p:nvPr/>
        </p:nvSpPr>
        <p:spPr>
          <a:xfrm>
            <a:off x="1194668" y="5431347"/>
            <a:ext cx="2144285" cy="454707"/>
          </a:xfrm>
          <a:prstGeom prst="rect">
            <a:avLst/>
          </a:prstGeom>
          <a:noFill/>
          <a:ln w="31680">
            <a:noFill/>
          </a:ln>
        </p:spPr>
        <p:txBody>
          <a:bodyPr wrap="none" lIns="89883" tIns="44942" rIns="89883" bIns="44942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Arial"/>
              </a:rPr>
              <a:t>Флуоресценция</a:t>
            </a:r>
            <a:endParaRPr dirty="0"/>
          </a:p>
        </p:txBody>
      </p:sp>
      <p:sp>
        <p:nvSpPr>
          <p:cNvPr id="331" name="CustomShape 71"/>
          <p:cNvSpPr/>
          <p:nvPr/>
        </p:nvSpPr>
        <p:spPr>
          <a:xfrm>
            <a:off x="6928495" y="5588663"/>
            <a:ext cx="3298868" cy="454707"/>
          </a:xfrm>
          <a:prstGeom prst="rect">
            <a:avLst/>
          </a:prstGeom>
          <a:noFill/>
          <a:ln w="31680">
            <a:noFill/>
          </a:ln>
        </p:spPr>
        <p:txBody>
          <a:bodyPr wrap="none" lIns="89883" tIns="44942" rIns="89883" bIns="44942"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66"/>
                </a:solidFill>
                <a:latin typeface="Arial"/>
              </a:rPr>
              <a:t>Нет флуоресценции</a:t>
            </a:r>
            <a:endParaRPr dirty="0"/>
          </a:p>
        </p:txBody>
      </p:sp>
      <p:sp>
        <p:nvSpPr>
          <p:cNvPr id="332" name="CustomShape 72"/>
          <p:cNvSpPr/>
          <p:nvPr/>
        </p:nvSpPr>
        <p:spPr>
          <a:xfrm>
            <a:off x="2079873" y="6083238"/>
            <a:ext cx="6585066" cy="6339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Font typeface="Wingdings" charset="2"/>
              <a:buChar char=""/>
            </a:pPr>
            <a:r>
              <a:rPr lang="ru-RU" sz="3200" b="1" dirty="0" smtClean="0">
                <a:solidFill>
                  <a:srgbClr val="000066"/>
                </a:solidFill>
                <a:latin typeface="Calibri"/>
              </a:rPr>
              <a:t>Нет мишени</a:t>
            </a:r>
            <a:r>
              <a:rPr lang="en-GB" sz="3200" b="1" dirty="0" smtClean="0">
                <a:solidFill>
                  <a:srgbClr val="000066"/>
                </a:solidFill>
                <a:latin typeface="Calibri"/>
              </a:rPr>
              <a:t>  </a:t>
            </a:r>
            <a:r>
              <a:rPr lang="en-GB" sz="3200" b="1" dirty="0">
                <a:solidFill>
                  <a:srgbClr val="000066"/>
                </a:solidFill>
                <a:latin typeface="Calibri"/>
              </a:rPr>
              <a:t>= </a:t>
            </a:r>
            <a:r>
              <a:rPr lang="ru-RU" sz="3200" b="1" dirty="0" smtClean="0">
                <a:solidFill>
                  <a:srgbClr val="000066"/>
                </a:solidFill>
                <a:latin typeface="Calibri"/>
              </a:rPr>
              <a:t>Нет флуоресценции</a:t>
            </a:r>
            <a:endParaRPr dirty="0"/>
          </a:p>
        </p:txBody>
      </p:sp>
      <p:sp>
        <p:nvSpPr>
          <p:cNvPr id="75" name="Freeform 88"/>
          <p:cNvSpPr>
            <a:spLocks/>
          </p:cNvSpPr>
          <p:nvPr/>
        </p:nvSpPr>
        <p:spPr bwMode="auto">
          <a:xfrm rot="7701857">
            <a:off x="3239011" y="4329926"/>
            <a:ext cx="914186" cy="152424"/>
          </a:xfrm>
          <a:custGeom>
            <a:avLst/>
            <a:gdLst>
              <a:gd name="T0" fmla="*/ 0 w 2143"/>
              <a:gd name="T1" fmla="*/ 1 h 238"/>
              <a:gd name="T2" fmla="*/ 0 w 2143"/>
              <a:gd name="T3" fmla="*/ 1 h 238"/>
              <a:gd name="T4" fmla="*/ 0 w 2143"/>
              <a:gd name="T5" fmla="*/ 1 h 238"/>
              <a:gd name="T6" fmla="*/ 0 w 2143"/>
              <a:gd name="T7" fmla="*/ 1 h 238"/>
              <a:gd name="T8" fmla="*/ 0 w 2143"/>
              <a:gd name="T9" fmla="*/ 1 h 238"/>
              <a:gd name="T10" fmla="*/ 0 w 2143"/>
              <a:gd name="T11" fmla="*/ 1 h 238"/>
              <a:gd name="T12" fmla="*/ 0 w 2143"/>
              <a:gd name="T13" fmla="*/ 1 h 238"/>
              <a:gd name="T14" fmla="*/ 0 w 2143"/>
              <a:gd name="T15" fmla="*/ 1 h 238"/>
              <a:gd name="T16" fmla="*/ 0 w 2143"/>
              <a:gd name="T17" fmla="*/ 1 h 238"/>
              <a:gd name="T18" fmla="*/ 0 w 2143"/>
              <a:gd name="T19" fmla="*/ 1 h 238"/>
              <a:gd name="T20" fmla="*/ 0 w 2143"/>
              <a:gd name="T21" fmla="*/ 1 h 238"/>
              <a:gd name="T22" fmla="*/ 0 w 2143"/>
              <a:gd name="T23" fmla="*/ 1 h 2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43"/>
              <a:gd name="T37" fmla="*/ 0 h 238"/>
              <a:gd name="T38" fmla="*/ 2143 w 2143"/>
              <a:gd name="T39" fmla="*/ 238 h 2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43" h="238">
                <a:moveTo>
                  <a:pt x="0" y="238"/>
                </a:moveTo>
                <a:cubicBezTo>
                  <a:pt x="78" y="125"/>
                  <a:pt x="156" y="12"/>
                  <a:pt x="226" y="12"/>
                </a:cubicBezTo>
                <a:cubicBezTo>
                  <a:pt x="296" y="12"/>
                  <a:pt x="352" y="238"/>
                  <a:pt x="421" y="238"/>
                </a:cubicBezTo>
                <a:cubicBezTo>
                  <a:pt x="490" y="238"/>
                  <a:pt x="572" y="13"/>
                  <a:pt x="639" y="12"/>
                </a:cubicBezTo>
                <a:cubicBezTo>
                  <a:pt x="706" y="11"/>
                  <a:pt x="755" y="230"/>
                  <a:pt x="826" y="230"/>
                </a:cubicBezTo>
                <a:cubicBezTo>
                  <a:pt x="897" y="230"/>
                  <a:pt x="1003" y="12"/>
                  <a:pt x="1068" y="12"/>
                </a:cubicBezTo>
                <a:cubicBezTo>
                  <a:pt x="1133" y="12"/>
                  <a:pt x="1145" y="229"/>
                  <a:pt x="1216" y="230"/>
                </a:cubicBezTo>
                <a:cubicBezTo>
                  <a:pt x="1287" y="231"/>
                  <a:pt x="1429" y="20"/>
                  <a:pt x="1496" y="20"/>
                </a:cubicBezTo>
                <a:cubicBezTo>
                  <a:pt x="1563" y="20"/>
                  <a:pt x="1556" y="231"/>
                  <a:pt x="1621" y="230"/>
                </a:cubicBezTo>
                <a:cubicBezTo>
                  <a:pt x="1686" y="229"/>
                  <a:pt x="1822" y="24"/>
                  <a:pt x="1886" y="12"/>
                </a:cubicBezTo>
                <a:cubicBezTo>
                  <a:pt x="1950" y="0"/>
                  <a:pt x="1960" y="134"/>
                  <a:pt x="2003" y="160"/>
                </a:cubicBezTo>
                <a:cubicBezTo>
                  <a:pt x="2046" y="186"/>
                  <a:pt x="2120" y="167"/>
                  <a:pt x="2143" y="168"/>
                </a:cubicBezTo>
              </a:path>
            </a:pathLst>
          </a:custGeom>
          <a:noFill/>
          <a:ln w="31750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21" tIns="45661" rIns="91321" bIns="45661" anchor="ctr"/>
          <a:lstStyle/>
          <a:p>
            <a:endParaRPr lang="en-US"/>
          </a:p>
        </p:txBody>
      </p:sp>
      <p:sp>
        <p:nvSpPr>
          <p:cNvPr id="76" name="Freeform 88"/>
          <p:cNvSpPr>
            <a:spLocks/>
          </p:cNvSpPr>
          <p:nvPr/>
        </p:nvSpPr>
        <p:spPr bwMode="auto">
          <a:xfrm rot="13147868">
            <a:off x="7414623" y="4903482"/>
            <a:ext cx="915894" cy="152140"/>
          </a:xfrm>
          <a:custGeom>
            <a:avLst/>
            <a:gdLst>
              <a:gd name="T0" fmla="*/ 0 w 2143"/>
              <a:gd name="T1" fmla="*/ 1 h 238"/>
              <a:gd name="T2" fmla="*/ 0 w 2143"/>
              <a:gd name="T3" fmla="*/ 1 h 238"/>
              <a:gd name="T4" fmla="*/ 0 w 2143"/>
              <a:gd name="T5" fmla="*/ 1 h 238"/>
              <a:gd name="T6" fmla="*/ 0 w 2143"/>
              <a:gd name="T7" fmla="*/ 1 h 238"/>
              <a:gd name="T8" fmla="*/ 0 w 2143"/>
              <a:gd name="T9" fmla="*/ 1 h 238"/>
              <a:gd name="T10" fmla="*/ 0 w 2143"/>
              <a:gd name="T11" fmla="*/ 1 h 238"/>
              <a:gd name="T12" fmla="*/ 0 w 2143"/>
              <a:gd name="T13" fmla="*/ 1 h 238"/>
              <a:gd name="T14" fmla="*/ 0 w 2143"/>
              <a:gd name="T15" fmla="*/ 1 h 238"/>
              <a:gd name="T16" fmla="*/ 0 w 2143"/>
              <a:gd name="T17" fmla="*/ 1 h 238"/>
              <a:gd name="T18" fmla="*/ 0 w 2143"/>
              <a:gd name="T19" fmla="*/ 1 h 238"/>
              <a:gd name="T20" fmla="*/ 0 w 2143"/>
              <a:gd name="T21" fmla="*/ 1 h 238"/>
              <a:gd name="T22" fmla="*/ 0 w 2143"/>
              <a:gd name="T23" fmla="*/ 1 h 2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43"/>
              <a:gd name="T37" fmla="*/ 0 h 238"/>
              <a:gd name="T38" fmla="*/ 2143 w 2143"/>
              <a:gd name="T39" fmla="*/ 238 h 2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43" h="238">
                <a:moveTo>
                  <a:pt x="0" y="238"/>
                </a:moveTo>
                <a:cubicBezTo>
                  <a:pt x="78" y="125"/>
                  <a:pt x="156" y="12"/>
                  <a:pt x="226" y="12"/>
                </a:cubicBezTo>
                <a:cubicBezTo>
                  <a:pt x="296" y="12"/>
                  <a:pt x="352" y="238"/>
                  <a:pt x="421" y="238"/>
                </a:cubicBezTo>
                <a:cubicBezTo>
                  <a:pt x="490" y="238"/>
                  <a:pt x="572" y="13"/>
                  <a:pt x="639" y="12"/>
                </a:cubicBezTo>
                <a:cubicBezTo>
                  <a:pt x="706" y="11"/>
                  <a:pt x="755" y="230"/>
                  <a:pt x="826" y="230"/>
                </a:cubicBezTo>
                <a:cubicBezTo>
                  <a:pt x="897" y="230"/>
                  <a:pt x="1003" y="12"/>
                  <a:pt x="1068" y="12"/>
                </a:cubicBezTo>
                <a:cubicBezTo>
                  <a:pt x="1133" y="12"/>
                  <a:pt x="1145" y="229"/>
                  <a:pt x="1216" y="230"/>
                </a:cubicBezTo>
                <a:cubicBezTo>
                  <a:pt x="1287" y="231"/>
                  <a:pt x="1429" y="20"/>
                  <a:pt x="1496" y="20"/>
                </a:cubicBezTo>
                <a:cubicBezTo>
                  <a:pt x="1563" y="20"/>
                  <a:pt x="1556" y="231"/>
                  <a:pt x="1621" y="230"/>
                </a:cubicBezTo>
                <a:cubicBezTo>
                  <a:pt x="1686" y="229"/>
                  <a:pt x="1822" y="24"/>
                  <a:pt x="1886" y="12"/>
                </a:cubicBezTo>
                <a:cubicBezTo>
                  <a:pt x="1950" y="0"/>
                  <a:pt x="1960" y="134"/>
                  <a:pt x="2003" y="160"/>
                </a:cubicBezTo>
                <a:cubicBezTo>
                  <a:pt x="2046" y="186"/>
                  <a:pt x="2120" y="167"/>
                  <a:pt x="2143" y="168"/>
                </a:cubicBezTo>
              </a:path>
            </a:pathLst>
          </a:custGeom>
          <a:noFill/>
          <a:ln w="31750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21" tIns="45661" rIns="91321" bIns="45661" anchor="ctr"/>
          <a:lstStyle/>
          <a:p>
            <a:endParaRPr lang="en-US"/>
          </a:p>
        </p:txBody>
      </p:sp>
      <p:sp>
        <p:nvSpPr>
          <p:cNvPr id="77" name="Freeform 86"/>
          <p:cNvSpPr>
            <a:spLocks/>
          </p:cNvSpPr>
          <p:nvPr/>
        </p:nvSpPr>
        <p:spPr bwMode="auto">
          <a:xfrm>
            <a:off x="1498155" y="3716505"/>
            <a:ext cx="1380012" cy="94255"/>
          </a:xfrm>
          <a:custGeom>
            <a:avLst/>
            <a:gdLst>
              <a:gd name="T0" fmla="*/ 0 w 5516"/>
              <a:gd name="T1" fmla="*/ 0 h 282"/>
              <a:gd name="T2" fmla="*/ 0 w 5516"/>
              <a:gd name="T3" fmla="*/ 0 h 282"/>
              <a:gd name="T4" fmla="*/ 0 w 5516"/>
              <a:gd name="T5" fmla="*/ 0 h 282"/>
              <a:gd name="T6" fmla="*/ 0 w 5516"/>
              <a:gd name="T7" fmla="*/ 0 h 282"/>
              <a:gd name="T8" fmla="*/ 0 w 5516"/>
              <a:gd name="T9" fmla="*/ 0 h 282"/>
              <a:gd name="T10" fmla="*/ 0 w 5516"/>
              <a:gd name="T11" fmla="*/ 0 h 282"/>
              <a:gd name="T12" fmla="*/ 0 w 5516"/>
              <a:gd name="T13" fmla="*/ 0 h 2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16"/>
              <a:gd name="T22" fmla="*/ 0 h 282"/>
              <a:gd name="T23" fmla="*/ 5516 w 5516"/>
              <a:gd name="T24" fmla="*/ 282 h 2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16" h="282">
                <a:moveTo>
                  <a:pt x="0" y="282"/>
                </a:moveTo>
                <a:cubicBezTo>
                  <a:pt x="302" y="142"/>
                  <a:pt x="604" y="2"/>
                  <a:pt x="896" y="1"/>
                </a:cubicBezTo>
                <a:cubicBezTo>
                  <a:pt x="1188" y="0"/>
                  <a:pt x="1436" y="274"/>
                  <a:pt x="1753" y="274"/>
                </a:cubicBezTo>
                <a:cubicBezTo>
                  <a:pt x="2070" y="274"/>
                  <a:pt x="2472" y="2"/>
                  <a:pt x="2797" y="1"/>
                </a:cubicBezTo>
                <a:cubicBezTo>
                  <a:pt x="3122" y="0"/>
                  <a:pt x="3405" y="266"/>
                  <a:pt x="3701" y="266"/>
                </a:cubicBezTo>
                <a:cubicBezTo>
                  <a:pt x="3997" y="266"/>
                  <a:pt x="4271" y="0"/>
                  <a:pt x="4573" y="1"/>
                </a:cubicBezTo>
                <a:cubicBezTo>
                  <a:pt x="4875" y="2"/>
                  <a:pt x="5195" y="138"/>
                  <a:pt x="5516" y="274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21" tIns="45661" rIns="91321" bIns="45661" anchor="ctr"/>
          <a:lstStyle/>
          <a:p>
            <a:endParaRPr lang="en-US"/>
          </a:p>
        </p:txBody>
      </p:sp>
      <p:sp>
        <p:nvSpPr>
          <p:cNvPr id="78" name="Freeform 86"/>
          <p:cNvSpPr>
            <a:spLocks/>
          </p:cNvSpPr>
          <p:nvPr/>
        </p:nvSpPr>
        <p:spPr bwMode="auto">
          <a:xfrm>
            <a:off x="8105002" y="3435320"/>
            <a:ext cx="1523440" cy="88544"/>
          </a:xfrm>
          <a:custGeom>
            <a:avLst/>
            <a:gdLst>
              <a:gd name="T0" fmla="*/ 0 w 5516"/>
              <a:gd name="T1" fmla="*/ 0 h 282"/>
              <a:gd name="T2" fmla="*/ 0 w 5516"/>
              <a:gd name="T3" fmla="*/ 0 h 282"/>
              <a:gd name="T4" fmla="*/ 0 w 5516"/>
              <a:gd name="T5" fmla="*/ 0 h 282"/>
              <a:gd name="T6" fmla="*/ 0 w 5516"/>
              <a:gd name="T7" fmla="*/ 0 h 282"/>
              <a:gd name="T8" fmla="*/ 0 w 5516"/>
              <a:gd name="T9" fmla="*/ 0 h 282"/>
              <a:gd name="T10" fmla="*/ 0 w 5516"/>
              <a:gd name="T11" fmla="*/ 0 h 282"/>
              <a:gd name="T12" fmla="*/ 0 w 5516"/>
              <a:gd name="T13" fmla="*/ 0 h 2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16"/>
              <a:gd name="T22" fmla="*/ 0 h 282"/>
              <a:gd name="T23" fmla="*/ 5516 w 5516"/>
              <a:gd name="T24" fmla="*/ 282 h 2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16" h="282">
                <a:moveTo>
                  <a:pt x="0" y="282"/>
                </a:moveTo>
                <a:cubicBezTo>
                  <a:pt x="302" y="142"/>
                  <a:pt x="604" y="2"/>
                  <a:pt x="896" y="1"/>
                </a:cubicBezTo>
                <a:cubicBezTo>
                  <a:pt x="1188" y="0"/>
                  <a:pt x="1436" y="274"/>
                  <a:pt x="1753" y="274"/>
                </a:cubicBezTo>
                <a:cubicBezTo>
                  <a:pt x="2070" y="274"/>
                  <a:pt x="2472" y="2"/>
                  <a:pt x="2797" y="1"/>
                </a:cubicBezTo>
                <a:cubicBezTo>
                  <a:pt x="3122" y="0"/>
                  <a:pt x="3405" y="266"/>
                  <a:pt x="3701" y="266"/>
                </a:cubicBezTo>
                <a:cubicBezTo>
                  <a:pt x="3997" y="266"/>
                  <a:pt x="4271" y="0"/>
                  <a:pt x="4573" y="1"/>
                </a:cubicBezTo>
                <a:cubicBezTo>
                  <a:pt x="4875" y="2"/>
                  <a:pt x="5195" y="138"/>
                  <a:pt x="5516" y="274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21" tIns="45661" rIns="91321" bIns="45661" anchor="ctr"/>
          <a:lstStyle/>
          <a:p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15727" y="862107"/>
            <a:ext cx="9155532" cy="677545"/>
            <a:chOff x="15734" y="864102"/>
            <a:chExt cx="9159611" cy="679113"/>
          </a:xfrm>
        </p:grpSpPr>
        <p:sp>
          <p:nvSpPr>
            <p:cNvPr id="80" name="TextBox 79"/>
            <p:cNvSpPr txBox="1"/>
            <p:nvPr/>
          </p:nvSpPr>
          <p:spPr>
            <a:xfrm>
              <a:off x="714608" y="1134213"/>
              <a:ext cx="8460737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Этот слайд может считаться необязательным при обучении базовых пользователей</a:t>
              </a:r>
              <a:endPara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1" name="Picture 12" descr="MCj02390130000[1]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4" y="864102"/>
              <a:ext cx="740312" cy="6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молекулярного маяка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83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727" y="819572"/>
            <a:ext cx="9155532" cy="685740"/>
            <a:chOff x="15734" y="821469"/>
            <a:chExt cx="9159611" cy="687327"/>
          </a:xfrm>
        </p:grpSpPr>
        <p:sp>
          <p:nvSpPr>
            <p:cNvPr id="6" name="TextBox 5"/>
            <p:cNvSpPr txBox="1"/>
            <p:nvPr/>
          </p:nvSpPr>
          <p:spPr>
            <a:xfrm>
              <a:off x="714608" y="1134213"/>
              <a:ext cx="8460737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Этот слайд может считаться необязательным при обучении базовых пользователей</a:t>
              </a:r>
              <a:endPara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7" name="Picture 12" descr="MCj02390130000[1]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4" y="821469"/>
              <a:ext cx="740312" cy="6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93279"/>
            <a:ext cx="9619774" cy="1014325"/>
          </a:xfrm>
        </p:spPr>
        <p:txBody>
          <a:bodyPr>
            <a:noAutofit/>
          </a:bodyPr>
          <a:lstStyle/>
          <a:p>
            <a:r>
              <a:rPr lang="ru-RU" sz="3000" dirty="0" smtClean="0"/>
              <a:t>Молекулярные механизмы устойчивости к </a:t>
            </a:r>
            <a:r>
              <a:rPr lang="ru-RU" sz="3000" dirty="0" err="1" smtClean="0"/>
              <a:t>рифампицину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5238992"/>
          </a:xfrm>
        </p:spPr>
        <p:txBody>
          <a:bodyPr/>
          <a:lstStyle/>
          <a:p>
            <a:r>
              <a:rPr lang="ru-RU" dirty="0" smtClean="0"/>
              <a:t>Мутации в гене </a:t>
            </a:r>
            <a:r>
              <a:rPr lang="en-US" dirty="0" err="1" smtClean="0"/>
              <a:t>rpoB</a:t>
            </a:r>
            <a:r>
              <a:rPr lang="ru-RU" dirty="0" smtClean="0"/>
              <a:t>, кодирующем </a:t>
            </a:r>
            <a:r>
              <a:rPr lang="en-US" dirty="0"/>
              <a:t>β-</a:t>
            </a:r>
            <a:r>
              <a:rPr lang="ru-RU" dirty="0" smtClean="0"/>
              <a:t>субъединицу РНК-полимеразы</a:t>
            </a:r>
            <a:endParaRPr lang="en-US" dirty="0"/>
          </a:p>
          <a:p>
            <a:pPr lvl="1"/>
            <a:r>
              <a:rPr lang="ru-RU" dirty="0" smtClean="0"/>
              <a:t>предотвращает связывание </a:t>
            </a:r>
            <a:r>
              <a:rPr lang="ru-RU" dirty="0" err="1" smtClean="0"/>
              <a:t>рифампицина</a:t>
            </a:r>
            <a:r>
              <a:rPr lang="ru-RU" dirty="0" smtClean="0"/>
              <a:t> с полимеразой РНК, синтез протеинов и уничтожение бактерии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95% </a:t>
            </a:r>
            <a:r>
              <a:rPr lang="ru-RU" dirty="0" smtClean="0"/>
              <a:t>всей устойчивости к </a:t>
            </a:r>
            <a:r>
              <a:rPr lang="ru-RU" dirty="0" err="1" smtClean="0"/>
              <a:t>рифампицину</a:t>
            </a:r>
            <a:r>
              <a:rPr lang="ru-RU" dirty="0" smtClean="0"/>
              <a:t> являются результатом мутаций гена </a:t>
            </a:r>
            <a:r>
              <a:rPr lang="en-US" dirty="0" err="1" smtClean="0"/>
              <a:t>rpoB</a:t>
            </a:r>
            <a:r>
              <a:rPr lang="ru-RU" dirty="0" smtClean="0"/>
              <a:t>, а </a:t>
            </a:r>
            <a:r>
              <a:rPr lang="en-US" dirty="0" smtClean="0"/>
              <a:t>5</a:t>
            </a:r>
            <a:r>
              <a:rPr lang="en-US" dirty="0"/>
              <a:t>% </a:t>
            </a:r>
            <a:r>
              <a:rPr lang="ru-RU" dirty="0" smtClean="0"/>
              <a:t>формируется по причине мутаций вне гена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&gt; 90% </a:t>
            </a:r>
            <a:r>
              <a:rPr lang="ru-RU" dirty="0" smtClean="0"/>
              <a:t>мутаций гена </a:t>
            </a:r>
            <a:r>
              <a:rPr lang="en-US" dirty="0" err="1" smtClean="0"/>
              <a:t>rpoB</a:t>
            </a:r>
            <a:r>
              <a:rPr lang="en-US" dirty="0" smtClean="0"/>
              <a:t> </a:t>
            </a:r>
            <a:r>
              <a:rPr lang="ru-RU" dirty="0" smtClean="0"/>
              <a:t>расположены на участке </a:t>
            </a:r>
            <a:r>
              <a:rPr lang="en-US" dirty="0" smtClean="0"/>
              <a:t>81 </a:t>
            </a:r>
            <a:r>
              <a:rPr lang="ru-RU" dirty="0" smtClean="0"/>
              <a:t>пар оснований </a:t>
            </a:r>
            <a:r>
              <a:rPr lang="en-US" dirty="0" smtClean="0"/>
              <a:t>(</a:t>
            </a:r>
            <a:r>
              <a:rPr lang="ru-RU" dirty="0" smtClean="0"/>
              <a:t>кодоны </a:t>
            </a:r>
            <a:r>
              <a:rPr lang="en-US" dirty="0" smtClean="0"/>
              <a:t>507 </a:t>
            </a:r>
            <a:r>
              <a:rPr lang="en-US" dirty="0"/>
              <a:t>– 533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146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16730" y="1627752"/>
            <a:ext cx="9748417" cy="1771060"/>
          </a:xfrm>
          <a:prstGeom prst="rect">
            <a:avLst/>
          </a:prstGeom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15727" y="862107"/>
            <a:ext cx="9155532" cy="677545"/>
            <a:chOff x="15734" y="864102"/>
            <a:chExt cx="9159611" cy="679113"/>
          </a:xfrm>
        </p:grpSpPr>
        <p:sp>
          <p:nvSpPr>
            <p:cNvPr id="7" name="TextBox 6"/>
            <p:cNvSpPr txBox="1"/>
            <p:nvPr/>
          </p:nvSpPr>
          <p:spPr>
            <a:xfrm>
              <a:off x="714608" y="1134213"/>
              <a:ext cx="8460737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Этот слайд может считаться необязательным при обучении базовых пользователей</a:t>
              </a:r>
              <a:endPara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12" descr="MCj0239013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4" y="864102"/>
              <a:ext cx="740312" cy="6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Выявление мутаций в гене </a:t>
            </a:r>
            <a:r>
              <a:rPr lang="en-US" sz="2800" dirty="0" err="1" smtClean="0"/>
              <a:t>rpoB</a:t>
            </a:r>
            <a:r>
              <a:rPr lang="en-US" sz="2800" dirty="0" smtClean="0"/>
              <a:t> </a:t>
            </a:r>
            <a:r>
              <a:rPr lang="ru-RU" sz="2800" dirty="0" smtClean="0"/>
              <a:t>при помощи </a:t>
            </a:r>
            <a:r>
              <a:rPr lang="en-US" sz="2800" dirty="0" err="1" smtClean="0"/>
              <a:t>Xpert</a:t>
            </a:r>
            <a:r>
              <a:rPr lang="en-US" sz="2800" dirty="0" smtClean="0"/>
              <a:t> </a:t>
            </a:r>
            <a:r>
              <a:rPr lang="en-US" sz="2800" dirty="0"/>
              <a:t>MTB/RIF</a:t>
            </a:r>
            <a:br>
              <a:rPr lang="en-US" sz="2800" dirty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3555876"/>
            <a:ext cx="10154206" cy="3024336"/>
          </a:xfrm>
        </p:spPr>
        <p:txBody>
          <a:bodyPr/>
          <a:lstStyle/>
          <a:p>
            <a:r>
              <a:rPr lang="en-US" sz="2400" dirty="0"/>
              <a:t>5 </a:t>
            </a:r>
            <a:r>
              <a:rPr lang="ru-RU" sz="2400" dirty="0" smtClean="0"/>
              <a:t>перекрещивающихся зондов связываются с генотипом дикого типа и не связываются с мутировавшими последовательностями </a:t>
            </a:r>
          </a:p>
          <a:p>
            <a:r>
              <a:rPr lang="en-US" sz="2400" dirty="0" smtClean="0"/>
              <a:t>1</a:t>
            </a:r>
            <a:r>
              <a:rPr lang="ru-RU" sz="2400" dirty="0" smtClean="0"/>
              <a:t>зонд для Контроля обработки образца </a:t>
            </a:r>
            <a:r>
              <a:rPr lang="en-US" sz="2400" dirty="0" smtClean="0"/>
              <a:t>- </a:t>
            </a:r>
            <a:r>
              <a:rPr lang="en-US" sz="2400" dirty="0"/>
              <a:t>SPC (Bacillus </a:t>
            </a:r>
            <a:r>
              <a:rPr lang="en-US" sz="2400" dirty="0" err="1"/>
              <a:t>globigii</a:t>
            </a:r>
            <a:r>
              <a:rPr lang="en-US" sz="2400" dirty="0" smtClean="0"/>
              <a:t>)</a:t>
            </a:r>
            <a:endParaRPr lang="ru-RU" sz="2400" dirty="0"/>
          </a:p>
          <a:p>
            <a:r>
              <a:rPr lang="ru-RU" sz="2400" dirty="0" smtClean="0"/>
              <a:t>В одновременном выявлении участвует всего</a:t>
            </a:r>
            <a:r>
              <a:rPr lang="en-US" sz="2400" dirty="0" smtClean="0"/>
              <a:t> </a:t>
            </a:r>
            <a:r>
              <a:rPr lang="en-US" sz="2400" dirty="0"/>
              <a:t>6 </a:t>
            </a:r>
            <a:r>
              <a:rPr lang="ru-RU" sz="2400" dirty="0" smtClean="0"/>
              <a:t>флуоресцентных красителей</a:t>
            </a:r>
            <a:endParaRPr lang="en-US" sz="2400" dirty="0"/>
          </a:p>
          <a:p>
            <a:endParaRPr lang="fr-F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91791" y="1663923"/>
            <a:ext cx="777686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ФРАГМЕНТ ОПРЕДЕЛЕНИЯ УСТОЙЧИВОСТИ К РИФАМПИЦИНУ В 81 </a:t>
            </a:r>
            <a:r>
              <a:rPr lang="ru-RU" sz="1400" b="1" dirty="0" err="1" smtClean="0"/>
              <a:t>п.о</a:t>
            </a:r>
            <a:r>
              <a:rPr lang="ru-RU" sz="1400" b="1" dirty="0" smtClean="0"/>
              <a:t>. ГЕНА </a:t>
            </a:r>
            <a:r>
              <a:rPr lang="en-US" sz="1400" b="1" i="1" dirty="0" err="1" smtClean="0"/>
              <a:t>rpoB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20872762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727" y="891580"/>
            <a:ext cx="9155532" cy="677545"/>
            <a:chOff x="15734" y="893644"/>
            <a:chExt cx="9159611" cy="679113"/>
          </a:xfrm>
        </p:grpSpPr>
        <p:sp>
          <p:nvSpPr>
            <p:cNvPr id="6" name="TextBox 5"/>
            <p:cNvSpPr txBox="1"/>
            <p:nvPr/>
          </p:nvSpPr>
          <p:spPr>
            <a:xfrm>
              <a:off x="714608" y="1134213"/>
              <a:ext cx="8460737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Этот слайд может считаться необязательным при обучении базовых пользователей</a:t>
              </a:r>
              <a:endPara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7" name="Picture 12" descr="MCj02390130000[1]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4" y="893644"/>
              <a:ext cx="740312" cy="6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Внутренний контроль качества	</a:t>
            </a:r>
            <a:r>
              <a:rPr lang="en-US" sz="2800" dirty="0" smtClean="0"/>
              <a:t>: </a:t>
            </a:r>
            <a:r>
              <a:rPr lang="ru-RU" sz="2800" dirty="0" smtClean="0"/>
              <a:t>Проверка наличия зонда </a:t>
            </a:r>
            <a:r>
              <a:rPr lang="en-US" sz="2800" dirty="0" smtClean="0"/>
              <a:t>(PCC</a:t>
            </a:r>
            <a:r>
              <a:rPr lang="en-US" sz="2800" dirty="0"/>
              <a:t>)</a:t>
            </a:r>
            <a:br>
              <a:rPr lang="en-US" sz="2800" dirty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4796" indent="0">
              <a:buNone/>
            </a:pPr>
            <a:r>
              <a:rPr lang="ru-RU" sz="2400" dirty="0" smtClean="0"/>
              <a:t>Проверка наличия зонда </a:t>
            </a:r>
            <a:r>
              <a:rPr lang="en-US" sz="2400" dirty="0" smtClean="0"/>
              <a:t>(</a:t>
            </a:r>
            <a:r>
              <a:rPr lang="en-US" sz="2400" dirty="0"/>
              <a:t>PCC) </a:t>
            </a:r>
            <a:r>
              <a:rPr lang="ru-RU" sz="2400" dirty="0" smtClean="0"/>
              <a:t>служит для проверки показаний флуоресценции до начала теплового </a:t>
            </a:r>
            <a:r>
              <a:rPr lang="ru-RU" sz="2400" dirty="0" err="1" smtClean="0"/>
              <a:t>циклирования</a:t>
            </a:r>
            <a:r>
              <a:rPr lang="ru-RU" sz="2400" dirty="0" smtClean="0"/>
              <a:t> химических веществ в картридже</a:t>
            </a:r>
            <a:r>
              <a:rPr lang="en-US" sz="2400" dirty="0" smtClean="0"/>
              <a:t>. </a:t>
            </a:r>
            <a:r>
              <a:rPr lang="en-US" sz="2400" dirty="0"/>
              <a:t>PCC </a:t>
            </a:r>
            <a:r>
              <a:rPr lang="ru-RU" sz="2400" dirty="0" smtClean="0"/>
              <a:t> проверяет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ru-RU" sz="2400" dirty="0" err="1" smtClean="0"/>
              <a:t>Регидратацию</a:t>
            </a:r>
            <a:r>
              <a:rPr lang="ru-RU" sz="2400" dirty="0" smtClean="0"/>
              <a:t> реактива в гранулах</a:t>
            </a:r>
            <a:endParaRPr lang="en-US" sz="2400" dirty="0"/>
          </a:p>
          <a:p>
            <a:r>
              <a:rPr lang="ru-RU" sz="2400" dirty="0" smtClean="0"/>
              <a:t>Наполнение пробирки для ПЦР</a:t>
            </a:r>
            <a:endParaRPr lang="en-US" sz="2400" dirty="0"/>
          </a:p>
          <a:p>
            <a:r>
              <a:rPr lang="ru-RU" sz="2400" dirty="0" smtClean="0"/>
              <a:t>Целостность зондов</a:t>
            </a:r>
            <a:endParaRPr lang="en-US" sz="2400" dirty="0"/>
          </a:p>
          <a:p>
            <a:r>
              <a:rPr lang="ru-RU" sz="2400" dirty="0" smtClean="0"/>
              <a:t>Стабильность красителя или реактива/гасителя</a:t>
            </a:r>
            <a:endParaRPr lang="en-US" sz="2400" dirty="0"/>
          </a:p>
          <a:p>
            <a:r>
              <a:rPr lang="ru-RU" sz="2400" dirty="0" smtClean="0"/>
              <a:t>Результаты автоматически сравнивается в предустановленными заводскими настройками в программном обеспечении</a:t>
            </a:r>
            <a:endParaRPr lang="en-US" sz="2400" dirty="0"/>
          </a:p>
          <a:p>
            <a:r>
              <a:rPr lang="ru-RU" sz="2400" dirty="0" smtClean="0"/>
              <a:t>Исследование останавливается, если Проверка зонда не ПРОЙДЕНА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20201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727" y="862107"/>
            <a:ext cx="9155532" cy="677545"/>
            <a:chOff x="15734" y="864102"/>
            <a:chExt cx="9159611" cy="679113"/>
          </a:xfrm>
        </p:grpSpPr>
        <p:sp>
          <p:nvSpPr>
            <p:cNvPr id="6" name="TextBox 5"/>
            <p:cNvSpPr txBox="1"/>
            <p:nvPr/>
          </p:nvSpPr>
          <p:spPr>
            <a:xfrm>
              <a:off x="714608" y="1134213"/>
              <a:ext cx="8460737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Этот слайд может считаться необязательным при обучении базовых пользователей</a:t>
              </a:r>
              <a:endPara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7" name="Picture 12" descr="MCj0239013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4" y="864102"/>
              <a:ext cx="740312" cy="6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Внутренний контроль </a:t>
            </a:r>
            <a:r>
              <a:rPr lang="ru-RU" sz="2400" dirty="0" smtClean="0"/>
              <a:t>качества</a:t>
            </a:r>
            <a:r>
              <a:rPr lang="en-US" sz="2400" dirty="0" smtClean="0"/>
              <a:t>: </a:t>
            </a:r>
            <a:r>
              <a:rPr lang="ru-RU" sz="2400" dirty="0"/>
              <a:t>Контроль обработки образца </a:t>
            </a:r>
            <a:r>
              <a:rPr lang="en-US" sz="2400" dirty="0" smtClean="0"/>
              <a:t>(SPC</a:t>
            </a:r>
            <a:r>
              <a:rPr lang="en-US" sz="2400" dirty="0"/>
              <a:t>)</a:t>
            </a:r>
            <a:br>
              <a:rPr lang="en-US" sz="2400" dirty="0"/>
            </a:br>
            <a:endParaRPr lang="fr-FR" sz="2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Контроль </a:t>
            </a:r>
            <a:r>
              <a:rPr lang="ru-RU" sz="2400" dirty="0"/>
              <a:t>обработки образца </a:t>
            </a:r>
            <a:r>
              <a:rPr lang="en-US" sz="2400" dirty="0" smtClean="0"/>
              <a:t>(</a:t>
            </a:r>
            <a:r>
              <a:rPr lang="en-US" sz="2400" dirty="0"/>
              <a:t>SPC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</a:t>
            </a:r>
            <a:r>
              <a:rPr lang="ru-RU" sz="2400" dirty="0" err="1" smtClean="0"/>
              <a:t>остоит</a:t>
            </a:r>
            <a:r>
              <a:rPr lang="ru-RU" sz="2400" dirty="0" smtClean="0"/>
              <a:t> из неинфекционных спор</a:t>
            </a:r>
            <a:endParaRPr lang="en-US" sz="2400" dirty="0" smtClean="0"/>
          </a:p>
          <a:p>
            <a:r>
              <a:rPr lang="ru-RU" sz="2400" dirty="0" smtClean="0"/>
              <a:t>Проверяет успешность лизиса клеток</a:t>
            </a:r>
            <a:endParaRPr lang="en-US" sz="2400" dirty="0" smtClean="0"/>
          </a:p>
          <a:p>
            <a:r>
              <a:rPr lang="ru-RU" sz="2400" dirty="0" smtClean="0"/>
              <a:t>Выявляет замедление амплификации, связанной с образцом</a:t>
            </a:r>
            <a:r>
              <a:rPr lang="en-US" sz="2400" dirty="0" smtClean="0"/>
              <a:t>: </a:t>
            </a:r>
            <a:r>
              <a:rPr lang="ru-RU" sz="2400" dirty="0" smtClean="0"/>
              <a:t>должен быть положительным в отрицательных образцах и может быть отрицательным или положительным в положительных образцах</a:t>
            </a:r>
            <a:endParaRPr lang="en-US" sz="2400" dirty="0" smtClean="0"/>
          </a:p>
          <a:p>
            <a:r>
              <a:rPr lang="ru-RU" sz="2400" dirty="0" smtClean="0"/>
              <a:t>Результат недействителен, если </a:t>
            </a:r>
            <a:r>
              <a:rPr lang="en-US" sz="2400" dirty="0" smtClean="0"/>
              <a:t>SPC</a:t>
            </a:r>
            <a:r>
              <a:rPr lang="ru-RU" sz="2400" dirty="0" smtClean="0"/>
              <a:t> отрицателен в отрицательном образце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296511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0" y="0"/>
            <a:ext cx="10687239" cy="1360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4000" b="1">
                <a:solidFill>
                  <a:srgbClr val="000066"/>
                </a:solidFill>
                <a:latin typeface="Arial"/>
              </a:rPr>
              <a:t>  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243508"/>
            <a:ext cx="9619774" cy="1072919"/>
          </a:xfrm>
        </p:spPr>
        <p:txBody>
          <a:bodyPr>
            <a:normAutofit/>
          </a:bodyPr>
          <a:lstStyle/>
          <a:p>
            <a:pPr algn="ctr" defTabSz="1041632"/>
            <a:r>
              <a:rPr lang="ru-RU" dirty="0"/>
              <a:t>Содержание модуля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43748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Обзор технологии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Подготовка образцов мокроты</a:t>
            </a:r>
            <a:r>
              <a:rPr lang="en-US" dirty="0" smtClean="0"/>
              <a:t> (</a:t>
            </a:r>
            <a:r>
              <a:rPr lang="ru-RU" dirty="0" err="1" smtClean="0"/>
              <a:t>нативных</a:t>
            </a:r>
            <a:r>
              <a:rPr lang="ru-RU" dirty="0" smtClean="0"/>
              <a:t> и обработанных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/>
              <a:t>Подготовка </a:t>
            </a:r>
            <a:r>
              <a:rPr lang="ru-RU" dirty="0" smtClean="0"/>
              <a:t>внелёгочных образцов мокроты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Процедуры анализа </a:t>
            </a:r>
            <a:r>
              <a:rPr lang="en-US" dirty="0" err="1" smtClean="0"/>
              <a:t>Xpert</a:t>
            </a:r>
            <a:r>
              <a:rPr lang="en-US" dirty="0" smtClean="0"/>
              <a:t> </a:t>
            </a:r>
            <a:r>
              <a:rPr lang="en-US" dirty="0"/>
              <a:t>MTB/</a:t>
            </a:r>
            <a:r>
              <a:rPr lang="en-US" dirty="0" smtClean="0"/>
              <a:t>RIF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Мониторинг процедуры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4210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853540" y="1589369"/>
            <a:ext cx="8414131" cy="5206867"/>
          </a:xfrm>
          <a:prstGeom prst="rect">
            <a:avLst/>
          </a:prstGeom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87735" y="934115"/>
            <a:ext cx="9083524" cy="677545"/>
            <a:chOff x="87774" y="936277"/>
            <a:chExt cx="9087571" cy="679113"/>
          </a:xfrm>
        </p:grpSpPr>
        <p:sp>
          <p:nvSpPr>
            <p:cNvPr id="7" name="TextBox 6"/>
            <p:cNvSpPr txBox="1"/>
            <p:nvPr/>
          </p:nvSpPr>
          <p:spPr>
            <a:xfrm>
              <a:off x="714608" y="1134213"/>
              <a:ext cx="8460737" cy="37458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5784" tIns="47892" rIns="95784" bIns="47892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Этот слайд может считаться необязательным при обучении базовых пользователей</a:t>
              </a:r>
              <a:endPara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12" descr="MCj02390130000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4" y="936277"/>
              <a:ext cx="740312" cy="67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Алгоритм определения результатов </a:t>
            </a:r>
            <a:r>
              <a:rPr lang="en-US" sz="2800" dirty="0" err="1" smtClean="0"/>
              <a:t>Xpert</a:t>
            </a:r>
            <a:r>
              <a:rPr lang="en-US" sz="2800" dirty="0" smtClean="0"/>
              <a:t> </a:t>
            </a:r>
            <a:r>
              <a:rPr lang="en-US" sz="2800" dirty="0"/>
              <a:t>MTB/RIF </a:t>
            </a:r>
            <a:br>
              <a:rPr lang="en-US" sz="2800" dirty="0"/>
            </a:br>
            <a:endParaRPr lang="fr-F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16127" y="1611660"/>
            <a:ext cx="2232248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Проверка зонда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763788"/>
            <a:ext cx="4696247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 минимум, 2 положительных зонда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440663" y="1767870"/>
            <a:ext cx="1512168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Нет </a:t>
            </a:r>
          </a:p>
          <a:p>
            <a:pPr algn="ctr"/>
            <a:r>
              <a:rPr lang="ru-RU" sz="2000" dirty="0" smtClean="0"/>
              <a:t>значений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432551" y="5212060"/>
            <a:ext cx="2736304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Недействительный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840263" y="2763788"/>
            <a:ext cx="1656184" cy="40011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Ошибка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0223" y="5212060"/>
            <a:ext cx="2736304" cy="400110"/>
          </a:xfrm>
          <a:prstGeom prst="rect">
            <a:avLst/>
          </a:prstGeom>
          <a:solidFill>
            <a:srgbClr val="0095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Отрицательный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07815" y="6076156"/>
            <a:ext cx="2448272" cy="707886"/>
          </a:xfrm>
          <a:prstGeom prst="rect">
            <a:avLst/>
          </a:prstGeom>
          <a:solidFill>
            <a:srgbClr val="0095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Не выявлена устойчивость к </a:t>
            </a:r>
            <a:r>
              <a:rPr lang="en-US" sz="2000" dirty="0" smtClean="0"/>
              <a:t>RIF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328095" y="6076156"/>
            <a:ext cx="2448272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Выявлена устойчивость к </a:t>
            </a:r>
            <a:r>
              <a:rPr lang="en-US" sz="2000" dirty="0" smtClean="0"/>
              <a:t>RIF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328095" y="5676046"/>
            <a:ext cx="244827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Выявлены МТБ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07815" y="5676046"/>
            <a:ext cx="244827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Выявлены МТБ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7895" y="3987924"/>
            <a:ext cx="3231976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Положительные зонды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928495" y="1767870"/>
            <a:ext cx="1512168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Остановка теста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599903" y="3411860"/>
            <a:ext cx="1512168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Да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984279" y="3267844"/>
            <a:ext cx="864096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Нет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256359" y="2147654"/>
            <a:ext cx="164780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Пройдена 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136679" y="2187724"/>
            <a:ext cx="1719808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Не пройдена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76511" y="4504174"/>
            <a:ext cx="2215480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Все положительные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848919" y="4419972"/>
            <a:ext cx="2215480" cy="707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 или более отрицательные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848375" y="4595926"/>
            <a:ext cx="864096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Пол.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8008615" y="4667934"/>
            <a:ext cx="2232248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Нет значений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928495" y="1591915"/>
            <a:ext cx="1512168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230884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6"/>
          <p:cNvSpPr/>
          <p:nvPr/>
        </p:nvSpPr>
        <p:spPr>
          <a:xfrm>
            <a:off x="0" y="2837957"/>
            <a:ext cx="10687239" cy="1360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Процедуры </a:t>
            </a:r>
            <a:r>
              <a:rPr lang="en-GB" sz="4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MTB/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RIF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0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293989" y="1870909"/>
            <a:ext cx="4291448" cy="46717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2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67756" y="2824861"/>
            <a:ext cx="1056129" cy="1685578"/>
          </a:xfrm>
          <a:prstGeom prst="rect">
            <a:avLst/>
          </a:prstGeom>
          <a:ln w="9360">
            <a:noFill/>
          </a:ln>
        </p:spPr>
      </p:pic>
      <p:pic>
        <p:nvPicPr>
          <p:cNvPr id="327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2482534" y="2979662"/>
            <a:ext cx="1468146" cy="2816959"/>
          </a:xfrm>
          <a:prstGeom prst="rect">
            <a:avLst/>
          </a:prstGeom>
          <a:ln w="9360">
            <a:noFill/>
          </a:ln>
        </p:spPr>
      </p:pic>
      <p:pic>
        <p:nvPicPr>
          <p:cNvPr id="328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2061522" y="2583858"/>
            <a:ext cx="502696" cy="3246166"/>
          </a:xfrm>
          <a:prstGeom prst="rect">
            <a:avLst/>
          </a:prstGeom>
          <a:ln w="9360">
            <a:noFill/>
          </a:ln>
        </p:spPr>
      </p:pic>
      <p:pic>
        <p:nvPicPr>
          <p:cNvPr id="329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4250066" y="3455202"/>
            <a:ext cx="2359109" cy="2649227"/>
          </a:xfrm>
          <a:prstGeom prst="rect">
            <a:avLst/>
          </a:prstGeom>
          <a:ln w="9360">
            <a:noFill/>
          </a:ln>
        </p:spPr>
      </p:pic>
      <p:pic>
        <p:nvPicPr>
          <p:cNvPr id="330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6775062" y="2763788"/>
            <a:ext cx="3460982" cy="3182879"/>
          </a:xfrm>
          <a:prstGeom prst="rect">
            <a:avLst/>
          </a:prstGeom>
          <a:ln w="9360">
            <a:noFill/>
          </a:ln>
        </p:spPr>
      </p:pic>
      <p:pic>
        <p:nvPicPr>
          <p:cNvPr id="331" name="Picture 11"/>
          <p:cNvPicPr/>
          <p:nvPr/>
        </p:nvPicPr>
        <p:blipFill>
          <a:blip r:embed="rId8"/>
          <a:srcRect l="23724" t="5350" r="23469"/>
          <a:stretch>
            <a:fillRect/>
          </a:stretch>
        </p:blipFill>
        <p:spPr>
          <a:xfrm>
            <a:off x="378192" y="4563988"/>
            <a:ext cx="1299021" cy="1757412"/>
          </a:xfrm>
          <a:prstGeom prst="rect">
            <a:avLst/>
          </a:prstGeom>
          <a:ln>
            <a:noFill/>
          </a:ln>
        </p:spPr>
      </p:pic>
      <p:sp>
        <p:nvSpPr>
          <p:cNvPr id="332" name="CustomShape 2"/>
          <p:cNvSpPr/>
          <p:nvPr/>
        </p:nvSpPr>
        <p:spPr>
          <a:xfrm>
            <a:off x="231752" y="1588243"/>
            <a:ext cx="2088232" cy="1076069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en-GB" sz="3200" b="1" dirty="0">
                <a:solidFill>
                  <a:srgbClr val="002060"/>
                </a:solidFill>
                <a:latin typeface="Arial"/>
              </a:rPr>
              <a:t>1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/>
              </a:rPr>
              <a:t>Смешать</a:t>
            </a:r>
            <a:endParaRPr dirty="0"/>
          </a:p>
        </p:txBody>
      </p:sp>
      <p:sp>
        <p:nvSpPr>
          <p:cNvPr id="333" name="CustomShape 3"/>
          <p:cNvSpPr/>
          <p:nvPr/>
        </p:nvSpPr>
        <p:spPr>
          <a:xfrm>
            <a:off x="2482533" y="1712516"/>
            <a:ext cx="2285721" cy="1076069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en-GB" sz="3200" b="1" dirty="0">
                <a:solidFill>
                  <a:srgbClr val="002060"/>
                </a:solidFill>
                <a:latin typeface="Arial"/>
              </a:rPr>
              <a:t>2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/>
              </a:rPr>
              <a:t>Добавить</a:t>
            </a:r>
            <a:endParaRPr dirty="0"/>
          </a:p>
        </p:txBody>
      </p:sp>
      <p:sp>
        <p:nvSpPr>
          <p:cNvPr id="334" name="CustomShape 4"/>
          <p:cNvSpPr/>
          <p:nvPr/>
        </p:nvSpPr>
        <p:spPr>
          <a:xfrm>
            <a:off x="4502674" y="2187696"/>
            <a:ext cx="2281805" cy="1076069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en-GB" sz="3200" b="1" dirty="0">
                <a:solidFill>
                  <a:srgbClr val="000000"/>
                </a:solidFill>
                <a:latin typeface="Arial"/>
              </a:rPr>
              <a:t>3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/>
              </a:rPr>
              <a:t>Вставить</a:t>
            </a:r>
            <a:endParaRPr dirty="0"/>
          </a:p>
        </p:txBody>
      </p:sp>
      <p:sp>
        <p:nvSpPr>
          <p:cNvPr id="335" name="CustomShape 5"/>
          <p:cNvSpPr/>
          <p:nvPr/>
        </p:nvSpPr>
        <p:spPr>
          <a:xfrm>
            <a:off x="7364479" y="1712516"/>
            <a:ext cx="2523556" cy="1076069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en-GB" sz="3200" b="1" dirty="0">
                <a:solidFill>
                  <a:srgbClr val="002060"/>
                </a:solidFill>
                <a:latin typeface="Arial"/>
              </a:rPr>
              <a:t>4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/>
              </a:rPr>
              <a:t>Выявить</a:t>
            </a:r>
            <a:endParaRPr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Обзор процедуры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25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78192" y="1611660"/>
            <a:ext cx="9989509" cy="3979947"/>
          </a:xfrm>
          <a:prstGeom prst="rect">
            <a:avLst/>
          </a:prstGeom>
          <a:ln w="9360">
            <a:noFill/>
          </a:ln>
        </p:spPr>
      </p:pic>
      <p:sp>
        <p:nvSpPr>
          <p:cNvPr id="340" name="CustomShape 2"/>
          <p:cNvSpPr/>
          <p:nvPr/>
        </p:nvSpPr>
        <p:spPr>
          <a:xfrm flipH="1">
            <a:off x="4830128" y="1225790"/>
            <a:ext cx="2377821" cy="1019320"/>
          </a:xfrm>
          <a:prstGeom prst="wedgeEllipseCallout">
            <a:avLst>
              <a:gd name="adj1" fmla="val -34131"/>
              <a:gd name="adj2" fmla="val 15360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sp>
        <p:nvSpPr>
          <p:cNvPr id="341" name="CustomShape 3"/>
          <p:cNvSpPr/>
          <p:nvPr/>
        </p:nvSpPr>
        <p:spPr>
          <a:xfrm>
            <a:off x="4942680" y="1467644"/>
            <a:ext cx="2129831" cy="960510"/>
          </a:xfrm>
          <a:prstGeom prst="rect">
            <a:avLst/>
          </a:prstGeom>
          <a:noFill/>
          <a:ln w="25560">
            <a:noFill/>
          </a:ln>
        </p:spPr>
        <p:txBody>
          <a:bodyPr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en-GB" sz="1600" b="1" dirty="0">
                <a:solidFill>
                  <a:srgbClr val="000066"/>
                </a:solidFill>
                <a:latin typeface="Arial"/>
              </a:rPr>
              <a:t>2 </a:t>
            </a:r>
            <a:r>
              <a:rPr lang="ru-RU" sz="1600" b="1" dirty="0" smtClean="0">
                <a:solidFill>
                  <a:srgbClr val="000066"/>
                </a:solidFill>
                <a:latin typeface="Arial"/>
              </a:rPr>
              <a:t>мл до указанной линии на дозаторе</a:t>
            </a:r>
            <a:endParaRPr sz="1600" b="1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342" name="Line 4"/>
          <p:cNvSpPr/>
          <p:nvPr/>
        </p:nvSpPr>
        <p:spPr>
          <a:xfrm>
            <a:off x="6879775" y="3195163"/>
            <a:ext cx="330693" cy="267581"/>
          </a:xfrm>
          <a:prstGeom prst="line">
            <a:avLst/>
          </a:prstGeom>
          <a:ln w="57240">
            <a:solidFill>
              <a:srgbClr val="FF0000"/>
            </a:solidFill>
            <a:round/>
            <a:headEnd type="triangle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99492"/>
            <a:ext cx="9619774" cy="10143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Подготовка образца: необработанная мокрота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767" y="5716116"/>
            <a:ext cx="9778439" cy="1008112"/>
          </a:xfrm>
        </p:spPr>
        <p:txBody>
          <a:bodyPr/>
          <a:lstStyle/>
          <a:p>
            <a:r>
              <a:rPr lang="en-US" sz="1500" dirty="0"/>
              <a:t> </a:t>
            </a:r>
            <a:r>
              <a:rPr lang="ru-RU" sz="1500" dirty="0" smtClean="0"/>
              <a:t>Налить реактив для образца </a:t>
            </a:r>
            <a:r>
              <a:rPr lang="en-US" sz="1500" dirty="0" smtClean="0"/>
              <a:t>(</a:t>
            </a:r>
            <a:r>
              <a:rPr lang="ru-RU" sz="1500" dirty="0" smtClean="0"/>
              <a:t>буфер</a:t>
            </a:r>
            <a:r>
              <a:rPr lang="en-US" sz="1500" dirty="0" smtClean="0"/>
              <a:t>) </a:t>
            </a:r>
            <a:r>
              <a:rPr lang="ru-RU" sz="1500" dirty="0" smtClean="0"/>
              <a:t>осторожно в образец, не допуская образования аэрозоля</a:t>
            </a:r>
            <a:endParaRPr lang="en-US" sz="1500" dirty="0"/>
          </a:p>
          <a:p>
            <a:r>
              <a:rPr lang="en-US" sz="1500" dirty="0"/>
              <a:t> </a:t>
            </a:r>
            <a:r>
              <a:rPr lang="ru-RU" sz="1500" dirty="0" smtClean="0"/>
              <a:t>Не допускайте попадания каких-либо твердых частиц в смеси с образцом при переносе пипеткой в картридж</a:t>
            </a:r>
            <a:endParaRPr lang="en-US" sz="1500" dirty="0"/>
          </a:p>
          <a:p>
            <a:r>
              <a:rPr lang="en-US" sz="1500" dirty="0"/>
              <a:t> </a:t>
            </a:r>
            <a:r>
              <a:rPr lang="ru-RU" sz="1500" dirty="0" smtClean="0"/>
              <a:t>Не допускайте образования пузырьков при переносе смеси с образцом в картридж</a:t>
            </a:r>
            <a:endParaRPr lang="fr-FR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591791" y="4432746"/>
            <a:ext cx="3024336" cy="923330"/>
          </a:xfrm>
          <a:prstGeom prst="rect">
            <a:avLst/>
          </a:prstGeom>
          <a:solidFill>
            <a:srgbClr val="4C4C4C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Добавить  к образцу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буфер для образца в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соотношении 2:1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3839" y="2403748"/>
            <a:ext cx="5184576" cy="369332"/>
          </a:xfrm>
          <a:prstGeom prst="rect">
            <a:avLst/>
          </a:prstGeom>
          <a:solidFill>
            <a:srgbClr val="4C4C4C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2. Встряхнуть, затем дать постоять 10 минут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2151" y="4275956"/>
            <a:ext cx="2655912" cy="923330"/>
          </a:xfrm>
          <a:prstGeom prst="rect">
            <a:avLst/>
          </a:prstGeom>
          <a:solidFill>
            <a:srgbClr val="4C4C4C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. Встряхнуть, затем дать постоять еще 5 минут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8535" y="2043708"/>
            <a:ext cx="1719808" cy="646331"/>
          </a:xfrm>
          <a:prstGeom prst="rect">
            <a:avLst/>
          </a:prstGeom>
          <a:solidFill>
            <a:srgbClr val="4C4C4C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4. Перенести  в картридж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5031" y="4770720"/>
            <a:ext cx="1719808" cy="369332"/>
          </a:xfrm>
          <a:prstGeom prst="rect">
            <a:avLst/>
          </a:prstGeom>
          <a:solidFill>
            <a:srgbClr val="4C4C4C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Начать тест…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323628"/>
            <a:ext cx="9619774" cy="4439703"/>
          </a:xfrm>
        </p:spPr>
        <p:txBody>
          <a:bodyPr/>
          <a:lstStyle/>
          <a:p>
            <a:r>
              <a:rPr lang="ru-RU" sz="2000" dirty="0" smtClean="0"/>
              <a:t>Осторожно открутите крышку флакона с мокротой</a:t>
            </a:r>
            <a:endParaRPr lang="en-US" sz="2000" dirty="0"/>
          </a:p>
          <a:p>
            <a:r>
              <a:rPr lang="ru-RU" sz="2000" dirty="0" smtClean="0"/>
              <a:t>Налейте 2 объема реактива для мокроты </a:t>
            </a:r>
            <a:r>
              <a:rPr lang="en-US" sz="2000" dirty="0" smtClean="0"/>
              <a:t>(</a:t>
            </a:r>
            <a:r>
              <a:rPr lang="ru-RU" sz="2000" dirty="0" smtClean="0"/>
              <a:t>РМ</a:t>
            </a:r>
            <a:r>
              <a:rPr lang="en-US" sz="2000" dirty="0" smtClean="0"/>
              <a:t>) </a:t>
            </a:r>
            <a:r>
              <a:rPr lang="ru-RU" sz="2000" dirty="0" smtClean="0"/>
              <a:t>непосредственно в 1 объем мокроты во флакон с мокротой </a:t>
            </a:r>
            <a:r>
              <a:rPr lang="en-US" sz="2000" dirty="0" smtClean="0"/>
              <a:t>(</a:t>
            </a:r>
            <a:r>
              <a:rPr lang="en-US" sz="2000" dirty="0"/>
              <a:t>1 </a:t>
            </a:r>
            <a:r>
              <a:rPr lang="ru-RU" sz="2000" dirty="0" smtClean="0"/>
              <a:t>мл мокроты – это минимальное количество, а оптимальным является 3-4 мл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ru-RU" sz="2000" dirty="0" smtClean="0"/>
              <a:t>Для большего объема образцов </a:t>
            </a:r>
            <a:r>
              <a:rPr lang="en-US" sz="2000" dirty="0" smtClean="0"/>
              <a:t>(</a:t>
            </a:r>
            <a:r>
              <a:rPr lang="ru-RU" sz="2000" dirty="0" smtClean="0"/>
              <a:t>более </a:t>
            </a:r>
            <a:r>
              <a:rPr lang="en-US" sz="2000" dirty="0" smtClean="0"/>
              <a:t>4 </a:t>
            </a:r>
            <a:r>
              <a:rPr lang="ru-RU" sz="2000" dirty="0" smtClean="0"/>
              <a:t>мл</a:t>
            </a:r>
            <a:r>
              <a:rPr lang="en-US" sz="2000" dirty="0" smtClean="0"/>
              <a:t>)</a:t>
            </a:r>
            <a:r>
              <a:rPr lang="en-US" sz="2000" dirty="0"/>
              <a:t>, </a:t>
            </a:r>
            <a:r>
              <a:rPr lang="ru-RU" sz="2000" dirty="0" smtClean="0"/>
              <a:t>необходимо будет добавить РМ из второго флакона с реактивом, так как один флакон с реактивом рассчитан на 8 мл РМ</a:t>
            </a:r>
            <a:endParaRPr lang="en-US" sz="2000" dirty="0"/>
          </a:p>
          <a:p>
            <a:r>
              <a:rPr lang="ru-RU" sz="2000" dirty="0" smtClean="0"/>
              <a:t>Закройте крышку, энергично встряхните 10-20 раз</a:t>
            </a:r>
            <a:r>
              <a:rPr lang="en-US" sz="2000" dirty="0" smtClean="0"/>
              <a:t> (</a:t>
            </a:r>
            <a:r>
              <a:rPr lang="ru-RU" sz="2000" dirty="0" smtClean="0"/>
              <a:t>при одном встряхивании, следует совершить движение назад и вперед</a:t>
            </a:r>
            <a:r>
              <a:rPr lang="en-US" sz="2000" dirty="0" smtClean="0"/>
              <a:t>)</a:t>
            </a:r>
            <a:r>
              <a:rPr lang="ru-RU" sz="2000" dirty="0"/>
              <a:t> </a:t>
            </a:r>
            <a:r>
              <a:rPr lang="ru-RU" sz="2000" dirty="0" smtClean="0"/>
              <a:t>или воспользуйтесь </a:t>
            </a:r>
            <a:r>
              <a:rPr lang="ru-RU" sz="2000" dirty="0" err="1" smtClean="0"/>
              <a:t>встряхивателем</a:t>
            </a:r>
            <a:r>
              <a:rPr lang="ru-RU" sz="2000" dirty="0" smtClean="0"/>
              <a:t> (</a:t>
            </a:r>
            <a:r>
              <a:rPr lang="ru-RU" sz="2000" dirty="0" err="1" smtClean="0"/>
              <a:t>вортексом</a:t>
            </a:r>
            <a:r>
              <a:rPr lang="ru-RU" sz="2000" dirty="0" smtClean="0"/>
              <a:t>)</a:t>
            </a:r>
            <a:endParaRPr lang="en-US" sz="2000" dirty="0"/>
          </a:p>
          <a:p>
            <a:r>
              <a:rPr lang="ru-RU" sz="2000" dirty="0" smtClean="0"/>
              <a:t>Инкубируйте при комнатной температуре в течение </a:t>
            </a:r>
            <a:r>
              <a:rPr lang="en-US" sz="2000" dirty="0" smtClean="0"/>
              <a:t>10 </a:t>
            </a:r>
            <a:r>
              <a:rPr lang="ru-RU" sz="2000" dirty="0" smtClean="0"/>
              <a:t>минут</a:t>
            </a:r>
            <a:endParaRPr lang="en-US" sz="2000" dirty="0"/>
          </a:p>
          <a:p>
            <a:r>
              <a:rPr lang="ru-RU" sz="2000" dirty="0" smtClean="0"/>
              <a:t>После 10 минут инкубации, еще раз встряхните вручную (или при помощи </a:t>
            </a:r>
            <a:r>
              <a:rPr lang="ru-RU" sz="2000" dirty="0" err="1" smtClean="0"/>
              <a:t>встряхивателя</a:t>
            </a:r>
            <a:r>
              <a:rPr lang="ru-RU" sz="2000" dirty="0" smtClean="0"/>
              <a:t>) энергично 10-20 раз</a:t>
            </a:r>
            <a:endParaRPr lang="en-US" sz="2000" dirty="0"/>
          </a:p>
          <a:p>
            <a:r>
              <a:rPr lang="ru-RU" sz="2000" dirty="0" smtClean="0"/>
              <a:t>После еще 5 минут инкубации, образец должен стать абсолютно жидким до исследования без видимых сгустков мокроты</a:t>
            </a:r>
            <a:r>
              <a:rPr lang="en-US" sz="2000" dirty="0" smtClean="0"/>
              <a:t>. </a:t>
            </a:r>
            <a:r>
              <a:rPr lang="ru-RU" sz="2000" dirty="0" smtClean="0"/>
              <a:t>Если он все еще вязкий, подождите еще 5-10 минут до его добавления в картридж</a:t>
            </a:r>
            <a:r>
              <a:rPr lang="en-US" sz="2000" dirty="0" smtClean="0"/>
              <a:t> (</a:t>
            </a:r>
            <a:r>
              <a:rPr lang="en-US" sz="2000" dirty="0"/>
              <a:t>2-4 </a:t>
            </a:r>
            <a:r>
              <a:rPr lang="ru-RU" sz="2000" dirty="0" smtClean="0"/>
              <a:t>мл итогового раствора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34432" y="99492"/>
            <a:ext cx="9619774" cy="1014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104178" tIns="52089" rIns="104178" bIns="52089" rtlCol="0" anchor="ctr">
            <a:normAutofit fontScale="8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黑体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  <a:cs typeface="黑体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  <a:cs typeface="黑体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  <a:cs typeface="黑体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  <a:cs typeface="黑体" charset="0"/>
              </a:defRPr>
            </a:lvl5pPr>
            <a:lvl6pPr marL="520888"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</a:defRPr>
            </a:lvl6pPr>
            <a:lvl7pPr marL="1041776"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</a:defRPr>
            </a:lvl7pPr>
            <a:lvl8pPr marL="1562664"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</a:defRPr>
            </a:lvl8pPr>
            <a:lvl9pPr marL="2083552"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</a:defRPr>
            </a:lvl9pPr>
            <a:extLst/>
          </a:lstStyle>
          <a:p>
            <a:r>
              <a:rPr lang="ru-RU" dirty="0" smtClean="0"/>
              <a:t>Подготовка образца: </a:t>
            </a:r>
            <a:r>
              <a:rPr lang="ru-RU" dirty="0" err="1" smtClean="0"/>
              <a:t>нативная</a:t>
            </a:r>
            <a:r>
              <a:rPr lang="ru-RU" dirty="0" smtClean="0"/>
              <a:t> мокрота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0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91791" y="1610981"/>
            <a:ext cx="9505056" cy="4217965"/>
          </a:xfrm>
          <a:prstGeom prst="rect">
            <a:avLst/>
          </a:prstGeom>
          <a:ln w="9360">
            <a:noFill/>
          </a:ln>
        </p:spPr>
      </p:pic>
      <p:sp>
        <p:nvSpPr>
          <p:cNvPr id="350" name="CustomShape 2"/>
          <p:cNvSpPr/>
          <p:nvPr/>
        </p:nvSpPr>
        <p:spPr>
          <a:xfrm>
            <a:off x="3414159" y="1693480"/>
            <a:ext cx="2423520" cy="513970"/>
          </a:xfrm>
          <a:prstGeom prst="rect">
            <a:avLst/>
          </a:prstGeom>
          <a:solidFill>
            <a:srgbClr val="10D3E8"/>
          </a:solidFill>
          <a:ln w="9360">
            <a:solidFill>
              <a:srgbClr val="10D3E8"/>
            </a:solidFill>
            <a:round/>
          </a:ln>
        </p:spPr>
      </p:sp>
      <p:sp>
        <p:nvSpPr>
          <p:cNvPr id="351" name="CustomShape 3"/>
          <p:cNvSpPr/>
          <p:nvPr/>
        </p:nvSpPr>
        <p:spPr>
          <a:xfrm>
            <a:off x="3257017" y="1432053"/>
            <a:ext cx="2652840" cy="11596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en-GB" sz="1700" b="1" dirty="0">
                <a:solidFill>
                  <a:srgbClr val="FFFFFF"/>
                </a:solidFill>
                <a:latin typeface="Arial"/>
              </a:rPr>
              <a:t>2. Add </a:t>
            </a:r>
            <a:r>
              <a:rPr lang="en-US" sz="1700" b="1" dirty="0">
                <a:solidFill>
                  <a:srgbClr val="FFFFFF"/>
                </a:solidFill>
              </a:rPr>
              <a:t>1.5 ml of sample reagent </a:t>
            </a:r>
            <a:r>
              <a:rPr lang="en-GB" sz="1700" b="1" dirty="0">
                <a:solidFill>
                  <a:srgbClr val="FFFFFF"/>
                </a:solidFill>
                <a:latin typeface="Arial"/>
              </a:rPr>
              <a:t>(buffer) to</a:t>
            </a:r>
            <a:br>
              <a:rPr lang="en-GB" sz="1700" b="1" dirty="0">
                <a:solidFill>
                  <a:srgbClr val="FFFFFF"/>
                </a:solidFill>
                <a:latin typeface="Arial"/>
              </a:rPr>
            </a:br>
            <a:r>
              <a:rPr lang="en-GB" sz="1700" b="1" dirty="0">
                <a:solidFill>
                  <a:srgbClr val="FFFFFF"/>
                </a:solidFill>
              </a:rPr>
              <a:t>0.5 ml sediment</a:t>
            </a:r>
            <a:br>
              <a:rPr lang="en-GB" sz="1700" b="1" dirty="0">
                <a:solidFill>
                  <a:srgbClr val="FFFFFF"/>
                </a:solidFill>
              </a:rPr>
            </a:br>
            <a:r>
              <a:rPr lang="en-GB" sz="1700" b="1" dirty="0">
                <a:solidFill>
                  <a:srgbClr val="FFFFFF"/>
                </a:solidFill>
              </a:rPr>
              <a:t>(3:1 ratio)</a:t>
            </a:r>
            <a:endParaRPr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/>
              <a:t>Подготовка образца</a:t>
            </a:r>
            <a:r>
              <a:rPr lang="en-US" sz="3000" dirty="0" smtClean="0"/>
              <a:t>: </a:t>
            </a:r>
            <a:r>
              <a:rPr lang="ru-RU" sz="3000" dirty="0" smtClean="0"/>
              <a:t>осадок центрифугированной мокроты</a:t>
            </a:r>
            <a:endParaRPr lang="fr-FR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519783" y="1624434"/>
            <a:ext cx="2664296" cy="923330"/>
          </a:xfrm>
          <a:prstGeom prst="rect">
            <a:avLst/>
          </a:prstGeom>
          <a:solidFill>
            <a:srgbClr val="2C9BDA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1. Проведите посев и приготовьте мазок из осадка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6087" y="1323628"/>
            <a:ext cx="2736304" cy="1477328"/>
          </a:xfrm>
          <a:prstGeom prst="rect">
            <a:avLst/>
          </a:prstGeom>
          <a:solidFill>
            <a:srgbClr val="2C9BDA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2</a:t>
            </a:r>
            <a:r>
              <a:rPr lang="ru-RU" dirty="0" smtClean="0">
                <a:solidFill>
                  <a:srgbClr val="FFFFFF"/>
                </a:solidFill>
              </a:rPr>
              <a:t>. Добавление 1,5 мл реактива для образца (буфера) к 0,5 мл осадка (соотношение 3:1)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2391" y="1696442"/>
            <a:ext cx="2016224" cy="923330"/>
          </a:xfrm>
          <a:prstGeom prst="rect">
            <a:avLst/>
          </a:prstGeom>
          <a:solidFill>
            <a:srgbClr val="2C9BDA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3. Встряхнуть и дать отстояться 10 минут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0263" y="5069785"/>
            <a:ext cx="2880320" cy="646331"/>
          </a:xfrm>
          <a:prstGeom prst="rect">
            <a:avLst/>
          </a:prstGeom>
          <a:solidFill>
            <a:srgbClr val="2C9BDA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4. Встряхнуть и дать отстояться еще 5 минут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0623" y="1901433"/>
            <a:ext cx="2016224" cy="646331"/>
          </a:xfrm>
          <a:prstGeom prst="rect">
            <a:avLst/>
          </a:prstGeom>
          <a:solidFill>
            <a:srgbClr val="2C9BDA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5. Перенести 2 мл в картридж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2591" y="5418792"/>
            <a:ext cx="2304256" cy="369332"/>
          </a:xfrm>
          <a:prstGeom prst="rect">
            <a:avLst/>
          </a:prstGeom>
          <a:solidFill>
            <a:srgbClr val="2C9BDA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Начать тест…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/>
              <a:t>Подготовка образца</a:t>
            </a:r>
            <a:r>
              <a:rPr lang="en-US" sz="3000" dirty="0"/>
              <a:t>: </a:t>
            </a:r>
            <a:r>
              <a:rPr lang="ru-RU" sz="3000" dirty="0"/>
              <a:t>осадок обработанной мокроты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 smtClean="0"/>
              <a:t>Добавить </a:t>
            </a:r>
            <a:r>
              <a:rPr lang="en-US" sz="2200" dirty="0" smtClean="0"/>
              <a:t>1</a:t>
            </a:r>
            <a:r>
              <a:rPr lang="ru-RU" sz="2200" dirty="0" smtClean="0"/>
              <a:t>,</a:t>
            </a:r>
            <a:r>
              <a:rPr lang="en-US" sz="2200" dirty="0" smtClean="0"/>
              <a:t>5 </a:t>
            </a:r>
            <a:r>
              <a:rPr lang="ru-RU" sz="2200" dirty="0" smtClean="0"/>
              <a:t>мл реактива для образца к </a:t>
            </a:r>
            <a:r>
              <a:rPr lang="en-US" sz="2200" dirty="0" smtClean="0"/>
              <a:t>0</a:t>
            </a:r>
            <a:r>
              <a:rPr lang="ru-RU" sz="2200" dirty="0"/>
              <a:t>,</a:t>
            </a:r>
            <a:r>
              <a:rPr lang="en-US" sz="2200" dirty="0" smtClean="0"/>
              <a:t>5 </a:t>
            </a:r>
            <a:r>
              <a:rPr lang="ru-RU" sz="2200" dirty="0" smtClean="0"/>
              <a:t>мл взвеси </a:t>
            </a:r>
            <a:r>
              <a:rPr lang="ru-RU" sz="2200" dirty="0" err="1" smtClean="0"/>
              <a:t>деконтаминированного</a:t>
            </a:r>
            <a:r>
              <a:rPr lang="ru-RU" sz="2200" dirty="0" smtClean="0"/>
              <a:t>, концентрированного осадка мокроты </a:t>
            </a:r>
            <a:r>
              <a:rPr lang="en-US" sz="2200" dirty="0" smtClean="0"/>
              <a:t>(</a:t>
            </a:r>
            <a:r>
              <a:rPr lang="ru-RU" sz="2200" dirty="0" smtClean="0"/>
              <a:t>Примечание</a:t>
            </a:r>
            <a:r>
              <a:rPr lang="en-US" sz="2200" dirty="0" smtClean="0"/>
              <a:t>: </a:t>
            </a:r>
            <a:r>
              <a:rPr lang="ru-RU" sz="2200" dirty="0" smtClean="0"/>
              <a:t>соотношение реагента к образцу </a:t>
            </a:r>
            <a:r>
              <a:rPr lang="en-US" sz="2200" dirty="0" smtClean="0"/>
              <a:t>3</a:t>
            </a:r>
            <a:r>
              <a:rPr lang="en-US" sz="2200" dirty="0"/>
              <a:t>:1)</a:t>
            </a:r>
          </a:p>
          <a:p>
            <a:r>
              <a:rPr lang="ru-RU" sz="2200" dirty="0" smtClean="0"/>
              <a:t>Закройте крышкой и энергично встряхните 10</a:t>
            </a:r>
            <a:r>
              <a:rPr lang="ru-RU" sz="2200" dirty="0"/>
              <a:t>-20 раз (при одном встряхивании, следует совершить движение назад и вперед) или воспользуйтесь </a:t>
            </a:r>
            <a:r>
              <a:rPr lang="ru-RU" sz="2200" dirty="0" err="1"/>
              <a:t>встряхивателем</a:t>
            </a:r>
            <a:r>
              <a:rPr lang="ru-RU" sz="2200" dirty="0"/>
              <a:t> (</a:t>
            </a:r>
            <a:r>
              <a:rPr lang="ru-RU" sz="2200" dirty="0" err="1"/>
              <a:t>вортексом</a:t>
            </a:r>
            <a:r>
              <a:rPr lang="ru-RU" sz="2200" dirty="0"/>
              <a:t>)</a:t>
            </a:r>
          </a:p>
          <a:p>
            <a:r>
              <a:rPr lang="ru-RU" sz="2200" dirty="0"/>
              <a:t>Инкубируйте при комнатной температуре в течение 10 минут</a:t>
            </a:r>
          </a:p>
          <a:p>
            <a:r>
              <a:rPr lang="ru-RU" sz="2200" dirty="0"/>
              <a:t>После 10 минут инкубации, еще раз встряхните вручную (или при помощи </a:t>
            </a:r>
            <a:r>
              <a:rPr lang="ru-RU" sz="2200" dirty="0" err="1"/>
              <a:t>встряхивателя</a:t>
            </a:r>
            <a:r>
              <a:rPr lang="ru-RU" sz="2200" dirty="0"/>
              <a:t>) энергично 10-20 раз</a:t>
            </a:r>
          </a:p>
          <a:p>
            <a:r>
              <a:rPr lang="ru-RU" sz="2200" dirty="0"/>
              <a:t>После еще 5 минут инкубации, образец должен стать абсолютно жидким до исследования без видимых сгустков мокроты. </a:t>
            </a: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13520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0" y="0"/>
            <a:ext cx="10687239" cy="1360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54" name="CustomShape 2"/>
          <p:cNvSpPr/>
          <p:nvPr/>
        </p:nvSpPr>
        <p:spPr>
          <a:xfrm>
            <a:off x="234028" y="1494141"/>
            <a:ext cx="10220583" cy="49374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823731" y="1166797"/>
            <a:ext cx="7721502" cy="373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5659" tIns="47830" rIns="95659" bIns="47830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Адаптировать слайд, если когда-либо осуществляется разделение образцов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12" descr="MCj023901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5" y="862107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99492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Подготовка образца</a:t>
            </a:r>
            <a:r>
              <a:rPr lang="en-US" dirty="0" smtClean="0"/>
              <a:t>: </a:t>
            </a:r>
            <a:r>
              <a:rPr lang="ru-RU" dirty="0" smtClean="0"/>
              <a:t>разделение образцов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0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8408" y="1492437"/>
            <a:ext cx="9706431" cy="4439703"/>
          </a:xfrm>
        </p:spPr>
        <p:txBody>
          <a:bodyPr/>
          <a:lstStyle/>
          <a:p>
            <a:r>
              <a:rPr lang="ru-RU" sz="2000" b="1" dirty="0" smtClean="0"/>
              <a:t>ВОЗ рекомендует </a:t>
            </a:r>
            <a:r>
              <a:rPr lang="ru-RU" sz="2000" b="1" dirty="0"/>
              <a:t>использование следующих внелёгочных образцов </a:t>
            </a:r>
            <a:r>
              <a:rPr lang="ru-RU" sz="2000" b="1" dirty="0" smtClean="0"/>
              <a:t>для </a:t>
            </a:r>
            <a:r>
              <a:rPr lang="en-US" sz="2000" b="1" dirty="0" err="1" smtClean="0"/>
              <a:t>Xpert</a:t>
            </a:r>
            <a:r>
              <a:rPr lang="en-US" sz="2000" b="1" dirty="0" smtClean="0"/>
              <a:t> </a:t>
            </a:r>
            <a:r>
              <a:rPr lang="en-US" sz="2000" b="1" dirty="0"/>
              <a:t>MTB/RIF</a:t>
            </a:r>
          </a:p>
          <a:p>
            <a:pPr lvl="1"/>
            <a:r>
              <a:rPr lang="ru-RU" sz="1800" dirty="0" smtClean="0"/>
              <a:t>Спинномозговая жидкость </a:t>
            </a:r>
            <a:r>
              <a:rPr lang="en-US" sz="1800" dirty="0" smtClean="0"/>
              <a:t>(</a:t>
            </a:r>
            <a:r>
              <a:rPr lang="ru-RU" sz="1800" dirty="0" smtClean="0"/>
              <a:t>СМЖ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r>
              <a:rPr lang="ru-RU" sz="1800" dirty="0" smtClean="0"/>
              <a:t>Лимфоузлы и другие ткани </a:t>
            </a:r>
            <a:r>
              <a:rPr lang="en-US" sz="1800" dirty="0" smtClean="0"/>
              <a:t>(</a:t>
            </a:r>
            <a:r>
              <a:rPr lang="ru-RU" sz="1800" dirty="0" smtClean="0"/>
              <a:t>образцы должны быть подготовлены в БББ</a:t>
            </a:r>
            <a:r>
              <a:rPr lang="en-US" sz="18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ru-RU" sz="1800" dirty="0" smtClean="0"/>
              <a:t>Образцы СМЖ обычно содержат мало МБТ и могут быть подготовлены также как и образцы мокроты. Однако концентрация путём центрифугирования может обеспечить лучшие результаты. Использование БББ необходимо при открытии чашек центрифуги и слитии </a:t>
            </a:r>
            <a:r>
              <a:rPr lang="ru-RU" sz="1800" dirty="0" err="1" smtClean="0"/>
              <a:t>супернатанта</a:t>
            </a:r>
            <a:r>
              <a:rPr lang="ru-RU" sz="1800" dirty="0" smtClean="0"/>
              <a:t>. </a:t>
            </a:r>
          </a:p>
          <a:p>
            <a:pPr>
              <a:spcBef>
                <a:spcPts val="600"/>
              </a:spcBef>
            </a:pPr>
            <a:r>
              <a:rPr lang="ru-RU" sz="1800" dirty="0" smtClean="0"/>
              <a:t>Образцы биологических жидкостей, полученные в закрытых шприцах  должны быть подготовлены для анализа </a:t>
            </a:r>
            <a:r>
              <a:rPr lang="en-US" sz="1800" dirty="0" err="1"/>
              <a:t>Xpert</a:t>
            </a:r>
            <a:r>
              <a:rPr lang="en-US" sz="1800" dirty="0"/>
              <a:t> MTB/RIF </a:t>
            </a:r>
            <a:r>
              <a:rPr lang="ru-RU" sz="1800" dirty="0" smtClean="0"/>
              <a:t>в БББ. Выпускание содержимого шприца в </a:t>
            </a:r>
            <a:r>
              <a:rPr lang="en-US" sz="1800" dirty="0"/>
              <a:t>50 mL </a:t>
            </a:r>
            <a:r>
              <a:rPr lang="ru-RU" sz="1800" dirty="0" smtClean="0"/>
              <a:t>пробирку (типа </a:t>
            </a:r>
            <a:r>
              <a:rPr lang="ru-RU" sz="1800" dirty="0" err="1" smtClean="0"/>
              <a:t>Фалькон</a:t>
            </a:r>
            <a:r>
              <a:rPr lang="ru-RU" sz="1800" dirty="0" smtClean="0"/>
              <a:t>) может вызвать </a:t>
            </a:r>
            <a:r>
              <a:rPr lang="ru-RU" sz="1800" dirty="0" err="1" smtClean="0"/>
              <a:t>аэрозолизацию</a:t>
            </a:r>
            <a:r>
              <a:rPr lang="ru-RU" sz="1800" dirty="0" smtClean="0"/>
              <a:t> микобактерий</a:t>
            </a:r>
            <a:r>
              <a:rPr lang="en-US" sz="1800" dirty="0" smtClean="0"/>
              <a:t>. </a:t>
            </a:r>
            <a:r>
              <a:rPr lang="ru-RU" sz="1800" dirty="0" smtClean="0"/>
              <a:t>Процедуры безопасности по работе с острыми предметами должны соблюдаться. </a:t>
            </a:r>
          </a:p>
          <a:p>
            <a:pPr>
              <a:spcBef>
                <a:spcPts val="600"/>
              </a:spcBef>
            </a:pPr>
            <a:r>
              <a:rPr lang="ru-RU" sz="1800" dirty="0" smtClean="0"/>
              <a:t>Образцы тканей при гомогенизации с использованием специального оборудования, также могут быть источником аэрозоля. Эти образцы также должны быть приготовлены в БББ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ru-RU" sz="1800" dirty="0" smtClean="0"/>
              <a:t>СОП доступен в Руководстве ВОЗ по использованию </a:t>
            </a:r>
            <a:r>
              <a:rPr lang="en-US" sz="1800" dirty="0" err="1" smtClean="0"/>
              <a:t>Xpert</a:t>
            </a:r>
            <a:r>
              <a:rPr lang="en-US" sz="1800" dirty="0" smtClean="0"/>
              <a:t>; </a:t>
            </a:r>
            <a:r>
              <a:rPr lang="ru-RU" sz="1800" dirty="0" smtClean="0"/>
              <a:t>Приложение </a:t>
            </a:r>
            <a:r>
              <a:rPr lang="en-US" sz="1800" dirty="0" smtClean="0"/>
              <a:t>2</a:t>
            </a:r>
            <a:r>
              <a:rPr lang="en-US" sz="1800" dirty="0"/>
              <a:t>. </a:t>
            </a:r>
            <a:r>
              <a:rPr lang="fr-FR" sz="1800" dirty="0" smtClean="0">
                <a:solidFill>
                  <a:schemeClr val="accent3"/>
                </a:solidFill>
                <a:hlinkClick r:id="rId2"/>
              </a:rPr>
              <a:t>www.who.int/tb/publications/xpert_implem_manual</a:t>
            </a:r>
            <a:endParaRPr lang="fr-FR" sz="1800" dirty="0" smtClean="0">
              <a:solidFill>
                <a:schemeClr val="accent3"/>
              </a:solidFill>
            </a:endParaRPr>
          </a:p>
          <a:p>
            <a:pPr marL="124796" indent="0">
              <a:buNone/>
            </a:pPr>
            <a:endParaRPr lang="fr-FR" sz="2000" dirty="0">
              <a:solidFill>
                <a:schemeClr val="accent3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Внелёгочные</a:t>
            </a:r>
            <a:r>
              <a:rPr lang="en-US" sz="3200" dirty="0" smtClean="0"/>
              <a:t> </a:t>
            </a:r>
            <a:r>
              <a:rPr lang="ru-RU" sz="3200" dirty="0" smtClean="0"/>
              <a:t>образцы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9931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3759" y="1395636"/>
            <a:ext cx="6444715" cy="4439703"/>
          </a:xfrm>
        </p:spPr>
        <p:txBody>
          <a:bodyPr/>
          <a:lstStyle/>
          <a:p>
            <a:pPr marL="124796" indent="0">
              <a:buNone/>
            </a:pPr>
            <a:r>
              <a:rPr lang="ru-RU" sz="2000" b="1" dirty="0" smtClean="0"/>
              <a:t>Лимфоузлы и ткани </a:t>
            </a:r>
          </a:p>
          <a:p>
            <a:pPr marL="467696" indent="-342900">
              <a:buFont typeface="+mj-lt"/>
              <a:buAutoNum type="arabicPeriod"/>
            </a:pPr>
            <a:r>
              <a:rPr lang="ru-RU" sz="1800" dirty="0" smtClean="0"/>
              <a:t>Используя стерильные ножницы и пинцет расчлените образец ткани и поместите его в гомогенизатор </a:t>
            </a:r>
            <a:r>
              <a:rPr lang="en-US" sz="1800" dirty="0" smtClean="0"/>
              <a:t>(</a:t>
            </a:r>
            <a:r>
              <a:rPr lang="ru-RU" sz="1800" dirty="0" smtClean="0"/>
              <a:t>на рисунке</a:t>
            </a:r>
            <a:r>
              <a:rPr lang="en-US" sz="1800" dirty="0" smtClean="0"/>
              <a:t>)</a:t>
            </a:r>
            <a:endParaRPr lang="en-US" sz="1800" dirty="0"/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ru-RU" sz="1800" dirty="0" smtClean="0"/>
              <a:t>Добавьте </a:t>
            </a:r>
            <a:r>
              <a:rPr lang="en-US" sz="1800" dirty="0" smtClean="0"/>
              <a:t>2 </a:t>
            </a:r>
            <a:r>
              <a:rPr lang="ru-RU" sz="1800" dirty="0" smtClean="0"/>
              <a:t>мл раствора натрий фосфатного буфера </a:t>
            </a:r>
            <a:r>
              <a:rPr lang="en-US" sz="1800" dirty="0" smtClean="0"/>
              <a:t>(PBS)</a:t>
            </a:r>
            <a:endParaRPr lang="en-US" sz="1800" dirty="0"/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ru-RU" sz="1800" dirty="0" smtClean="0"/>
              <a:t>Закройте гомогенизатор крышкой и растирайте до образования гомогенной суспензии </a:t>
            </a:r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ru-RU" sz="1800" dirty="0" smtClean="0"/>
              <a:t>Дождитесь оседания крупных частиц </a:t>
            </a:r>
            <a:r>
              <a:rPr lang="en-US" sz="1800" dirty="0" smtClean="0"/>
              <a:t>(</a:t>
            </a:r>
            <a:r>
              <a:rPr lang="en-US" sz="1800" dirty="0"/>
              <a:t>5-10 </a:t>
            </a:r>
            <a:r>
              <a:rPr lang="ru-RU" sz="1800" dirty="0" smtClean="0"/>
              <a:t>мин</a:t>
            </a:r>
            <a:r>
              <a:rPr lang="en-US" sz="1800" dirty="0" smtClean="0"/>
              <a:t>)</a:t>
            </a:r>
            <a:endParaRPr lang="en-US" sz="1800" dirty="0"/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ru-RU" sz="1800" dirty="0" smtClean="0"/>
              <a:t>Поместите </a:t>
            </a:r>
            <a:r>
              <a:rPr lang="en-US" sz="1800" dirty="0" smtClean="0"/>
              <a:t>0.7 </a:t>
            </a:r>
            <a:r>
              <a:rPr lang="ru-RU" sz="1800" dirty="0" smtClean="0"/>
              <a:t>мл </a:t>
            </a:r>
            <a:r>
              <a:rPr lang="ru-RU" sz="1800" dirty="0" err="1" smtClean="0"/>
              <a:t>супернатанта</a:t>
            </a:r>
            <a:r>
              <a:rPr lang="ru-RU" sz="1800" dirty="0" smtClean="0"/>
              <a:t> в коническую закручивающуюся пробирку </a:t>
            </a:r>
            <a:r>
              <a:rPr lang="en-US" sz="1800" dirty="0" smtClean="0"/>
              <a:t>(</a:t>
            </a:r>
            <a:r>
              <a:rPr lang="ru-RU" sz="1800" dirty="0" smtClean="0"/>
              <a:t>убедитесь, что частички ткани НЕ перенесены)</a:t>
            </a:r>
            <a:endParaRPr lang="en-US" sz="1800" dirty="0"/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ru-RU" sz="1800" dirty="0" smtClean="0"/>
              <a:t>Добавьте</a:t>
            </a:r>
            <a:r>
              <a:rPr lang="en-US" sz="1800" dirty="0" smtClean="0"/>
              <a:t>1.4 </a:t>
            </a:r>
            <a:r>
              <a:rPr lang="ru-RU" sz="1800" dirty="0" smtClean="0"/>
              <a:t>мл</a:t>
            </a:r>
            <a:r>
              <a:rPr lang="ru-RU" sz="1800" dirty="0"/>
              <a:t> </a:t>
            </a:r>
            <a:r>
              <a:rPr lang="en-US" sz="1800" dirty="0" err="1"/>
              <a:t>Xpert</a:t>
            </a:r>
            <a:r>
              <a:rPr lang="en-US" sz="1800" dirty="0"/>
              <a:t> </a:t>
            </a:r>
            <a:r>
              <a:rPr lang="ru-RU" sz="1800" dirty="0"/>
              <a:t>Р</a:t>
            </a:r>
            <a:r>
              <a:rPr lang="ru-RU" sz="1800" dirty="0" smtClean="0"/>
              <a:t>еагента для образцов </a:t>
            </a:r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ru-RU" sz="1800" dirty="0" smtClean="0"/>
              <a:t>Далее следуйте инструкциям по подготовке стандартного образца мокроты теста </a:t>
            </a:r>
            <a:r>
              <a:rPr lang="en-US" sz="1800" dirty="0"/>
              <a:t>Xpert </a:t>
            </a:r>
            <a:endParaRPr lang="ru-RU" sz="1800" dirty="0" smtClean="0"/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ru-RU" sz="1800" dirty="0" smtClean="0"/>
              <a:t>Поместите в картридж 2+ мл </a:t>
            </a:r>
            <a:r>
              <a:rPr lang="ru-RU" sz="1800" dirty="0" smtClean="0"/>
              <a:t>мокроты</a:t>
            </a:r>
            <a:endParaRPr lang="ru-RU" sz="1800" dirty="0" smtClean="0"/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ru-RU" sz="1800" dirty="0" smtClean="0"/>
              <a:t>Проведите тест </a:t>
            </a:r>
            <a:r>
              <a:rPr lang="en-US" sz="1800" dirty="0" err="1" smtClean="0"/>
              <a:t>Xpert</a:t>
            </a:r>
            <a:r>
              <a:rPr lang="ru-RU" sz="1800" dirty="0" smtClean="0"/>
              <a:t> </a:t>
            </a:r>
            <a:r>
              <a:rPr lang="en-US" sz="1800" dirty="0" smtClean="0"/>
              <a:t>MTB/RIF</a:t>
            </a:r>
            <a:endParaRPr lang="en-US" sz="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fr-FR" sz="18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Приготовление внелёгочных образцов</a:t>
            </a:r>
            <a:endParaRPr lang="fr-FR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565" y="1382654"/>
            <a:ext cx="3653330" cy="274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621" y="4362256"/>
            <a:ext cx="4228195" cy="156966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Альтернативный протокол доступен в </a:t>
            </a:r>
            <a:r>
              <a:rPr lang="ru-RU" sz="1600" b="1" i="1" dirty="0" smtClean="0"/>
              <a:t>СОП ВОЗ для Нестерильных</a:t>
            </a:r>
            <a:r>
              <a:rPr lang="ru-RU" sz="1600" i="1" dirty="0" smtClean="0"/>
              <a:t> образцов</a:t>
            </a:r>
            <a:r>
              <a:rPr lang="en-US" sz="1600" i="1" dirty="0" smtClean="0"/>
              <a:t>. </a:t>
            </a:r>
            <a:r>
              <a:rPr lang="ru-RU" sz="1600" i="1" dirty="0" err="1" smtClean="0"/>
              <a:t>Деконтаминация</a:t>
            </a:r>
            <a:r>
              <a:rPr lang="ru-RU" sz="1600" i="1" dirty="0" smtClean="0"/>
              <a:t> данных образцов проводится как при подготовке образца из осадка центрифугированной мокроты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424439" y="5993874"/>
            <a:ext cx="4228195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Рекомендуется проводить </a:t>
            </a:r>
            <a:r>
              <a:rPr lang="ru-RU" b="1" dirty="0" smtClean="0"/>
              <a:t>посев</a:t>
            </a:r>
            <a:r>
              <a:rPr lang="ru-RU" dirty="0" smtClean="0"/>
              <a:t> </a:t>
            </a:r>
            <a:r>
              <a:rPr lang="ru-RU" dirty="0" err="1" smtClean="0"/>
              <a:t>супернатанта</a:t>
            </a:r>
            <a:r>
              <a:rPr lang="ru-RU" dirty="0" smtClean="0"/>
              <a:t> гомогенизированной ткани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15233" y="6595914"/>
            <a:ext cx="2160240" cy="988769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Требуется БББ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725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34423" cy="1014325"/>
          </a:xfrm>
        </p:spPr>
        <p:txBody>
          <a:bodyPr/>
          <a:lstStyle/>
          <a:p>
            <a:pPr algn="ctr"/>
            <a:r>
              <a:rPr lang="ru-RU" dirty="0" smtClean="0"/>
              <a:t>Задачи обучения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041265">
              <a:spcBef>
                <a:spcPts val="599"/>
              </a:spcBef>
              <a:spcAft>
                <a:spcPts val="599"/>
              </a:spcAft>
              <a:buNone/>
            </a:pPr>
            <a:r>
              <a:rPr lang="ru-RU" dirty="0"/>
              <a:t>В конце данного модуля, </a:t>
            </a:r>
            <a:r>
              <a:rPr lang="ru-RU" dirty="0" smtClean="0"/>
              <a:t>Вы сможете: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ru-RU" dirty="0" smtClean="0"/>
              <a:t>Описать технологию, которая лежит в основе </a:t>
            </a:r>
            <a:r>
              <a:rPr lang="en-US" dirty="0" err="1" smtClean="0"/>
              <a:t>GeneXpert</a:t>
            </a:r>
            <a:r>
              <a:rPr lang="en-US" dirty="0" smtClean="0"/>
              <a:t> </a:t>
            </a:r>
            <a:r>
              <a:rPr lang="ru-RU" dirty="0" smtClean="0"/>
              <a:t>и анализа </a:t>
            </a:r>
            <a:r>
              <a:rPr lang="en-US" dirty="0" err="1" smtClean="0"/>
              <a:t>Xpert</a:t>
            </a:r>
            <a:r>
              <a:rPr lang="en-US" dirty="0" smtClean="0"/>
              <a:t> </a:t>
            </a:r>
            <a:r>
              <a:rPr lang="en-US" dirty="0"/>
              <a:t>MTB/</a:t>
            </a:r>
            <a:r>
              <a:rPr lang="en-US" dirty="0" smtClean="0"/>
              <a:t>RIF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Объяснить процедуры анализа </a:t>
            </a:r>
            <a:r>
              <a:rPr lang="en-US" dirty="0" err="1" smtClean="0"/>
              <a:t>Xpert</a:t>
            </a:r>
            <a:r>
              <a:rPr lang="en-US" dirty="0" smtClean="0"/>
              <a:t> </a:t>
            </a:r>
            <a:r>
              <a:rPr lang="en-US" dirty="0"/>
              <a:t>MTB/</a:t>
            </a:r>
            <a:r>
              <a:rPr lang="en-US" dirty="0" smtClean="0"/>
              <a:t>RIF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Использовать программное обеспечение для мониторинга результатов исследований и генерирования отчетов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96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3759" y="1323628"/>
            <a:ext cx="9850447" cy="4583719"/>
          </a:xfrm>
        </p:spPr>
        <p:txBody>
          <a:bodyPr/>
          <a:lstStyle/>
          <a:p>
            <a:r>
              <a:rPr lang="ru-RU" sz="2000" b="1" dirty="0" smtClean="0"/>
              <a:t>Образцы СМЖ </a:t>
            </a:r>
            <a:r>
              <a:rPr lang="en-US" sz="1800" dirty="0" smtClean="0"/>
              <a:t>(NB: </a:t>
            </a:r>
            <a:r>
              <a:rPr lang="ru-RU" sz="1800" dirty="0" smtClean="0"/>
              <a:t>наличие крови в образцах может негативно повлиять на проведение  теста </a:t>
            </a:r>
            <a:r>
              <a:rPr lang="en-US" sz="1800" dirty="0" err="1" smtClean="0"/>
              <a:t>Xpert</a:t>
            </a:r>
            <a:r>
              <a:rPr lang="en-US" sz="1800" dirty="0" smtClean="0"/>
              <a:t> )</a:t>
            </a:r>
            <a:endParaRPr lang="en-US" sz="1400" dirty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47775" y="302102"/>
            <a:ext cx="9850447" cy="1014325"/>
          </a:xfrm>
        </p:spPr>
        <p:txBody>
          <a:bodyPr>
            <a:noAutofit/>
          </a:bodyPr>
          <a:lstStyle/>
          <a:p>
            <a:r>
              <a:rPr lang="ru-RU" sz="3200" dirty="0"/>
              <a:t>Приготовление внелёгочных </a:t>
            </a:r>
            <a:r>
              <a:rPr lang="ru-RU" sz="3200" dirty="0" smtClean="0"/>
              <a:t>образцов </a:t>
            </a:r>
            <a:r>
              <a:rPr lang="en-US" sz="3200" dirty="0" smtClean="0"/>
              <a:t>(2)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0462" y="1899692"/>
            <a:ext cx="100781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b="1" dirty="0">
                <a:latin typeface="+mj-lt"/>
              </a:rPr>
              <a:t>образец </a:t>
            </a:r>
            <a:r>
              <a:rPr lang="ru-RU" b="1" dirty="0" smtClean="0">
                <a:latin typeface="+mj-lt"/>
              </a:rPr>
              <a:t>СМЖ </a:t>
            </a:r>
            <a:r>
              <a:rPr lang="en-US" b="1" dirty="0" smtClean="0">
                <a:latin typeface="+mj-lt"/>
              </a:rPr>
              <a:t>&gt; 5 ml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a) </a:t>
            </a:r>
            <a:r>
              <a:rPr lang="ru-RU" dirty="0" smtClean="0">
                <a:latin typeface="+mj-lt"/>
              </a:rPr>
              <a:t>Перенесите в коническую </a:t>
            </a:r>
            <a:r>
              <a:rPr lang="ru-RU" dirty="0" err="1" smtClean="0">
                <a:latin typeface="+mj-lt"/>
              </a:rPr>
              <a:t>центрифужную</a:t>
            </a:r>
            <a:r>
              <a:rPr lang="ru-RU" dirty="0" smtClean="0">
                <a:latin typeface="+mj-lt"/>
              </a:rPr>
              <a:t> пробирку  и центрифугируйте </a:t>
            </a:r>
            <a:r>
              <a:rPr lang="en-US" dirty="0" smtClean="0">
                <a:latin typeface="+mj-lt"/>
              </a:rPr>
              <a:t>(3000g:15 min)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b) </a:t>
            </a:r>
            <a:r>
              <a:rPr lang="ru-RU" dirty="0" smtClean="0">
                <a:latin typeface="+mj-lt"/>
              </a:rPr>
              <a:t>Слейте </a:t>
            </a:r>
            <a:r>
              <a:rPr lang="ru-RU" dirty="0" err="1" smtClean="0">
                <a:latin typeface="+mj-lt"/>
              </a:rPr>
              <a:t>супернатант</a:t>
            </a:r>
            <a:r>
              <a:rPr lang="ru-RU" dirty="0" smtClean="0">
                <a:latin typeface="+mj-lt"/>
              </a:rPr>
              <a:t> в </a:t>
            </a:r>
            <a:r>
              <a:rPr lang="ru-RU" dirty="0" err="1" smtClean="0">
                <a:latin typeface="+mj-lt"/>
              </a:rPr>
              <a:t>дез</a:t>
            </a:r>
            <a:r>
              <a:rPr lang="ru-RU" dirty="0" smtClean="0">
                <a:latin typeface="+mj-lt"/>
              </a:rPr>
              <a:t> раствор (используя БББ) </a:t>
            </a:r>
            <a:endParaRPr lang="en-US" dirty="0" smtClean="0">
              <a:latin typeface="+mj-lt"/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c) </a:t>
            </a:r>
            <a:r>
              <a:rPr lang="ru-RU" dirty="0" smtClean="0">
                <a:latin typeface="+mj-lt"/>
              </a:rPr>
              <a:t>Добавьте </a:t>
            </a:r>
            <a:r>
              <a:rPr lang="en-US" dirty="0" err="1">
                <a:latin typeface="+mj-lt"/>
              </a:rPr>
              <a:t>Xpert</a:t>
            </a:r>
            <a:r>
              <a:rPr lang="en-US" dirty="0">
                <a:latin typeface="+mj-lt"/>
              </a:rPr>
              <a:t> MTB/RIF </a:t>
            </a:r>
            <a:r>
              <a:rPr lang="ru-RU" dirty="0" smtClean="0">
                <a:latin typeface="+mj-lt"/>
              </a:rPr>
              <a:t>Реагент для образцов до 2 мл</a:t>
            </a:r>
            <a:endParaRPr lang="en-US" dirty="0" smtClean="0">
              <a:latin typeface="+mj-lt"/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d) </a:t>
            </a:r>
            <a:r>
              <a:rPr lang="ru-RU" dirty="0" smtClean="0">
                <a:latin typeface="+mj-lt"/>
              </a:rPr>
              <a:t>Добавьте концентрированный образец в картридж и проведите тест </a:t>
            </a:r>
            <a:endParaRPr lang="en-US" b="1" dirty="0" smtClean="0">
              <a:latin typeface="+mj-lt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b="1" dirty="0" smtClean="0">
                <a:latin typeface="+mj-lt"/>
              </a:rPr>
              <a:t>образец СМЖ  </a:t>
            </a:r>
            <a:r>
              <a:rPr lang="en-US" b="1" dirty="0" smtClean="0">
                <a:latin typeface="+mj-lt"/>
              </a:rPr>
              <a:t>1-5 </a:t>
            </a:r>
            <a:r>
              <a:rPr lang="en-US" b="1" dirty="0">
                <a:latin typeface="+mj-lt"/>
              </a:rPr>
              <a:t>ml </a:t>
            </a:r>
            <a:r>
              <a:rPr lang="en-US" dirty="0" smtClean="0">
                <a:latin typeface="+mj-lt"/>
              </a:rPr>
              <a:t>(</a:t>
            </a:r>
            <a:r>
              <a:rPr lang="ru-RU" dirty="0" smtClean="0">
                <a:latin typeface="+mj-lt"/>
              </a:rPr>
              <a:t>в </a:t>
            </a:r>
            <a:r>
              <a:rPr lang="ru-RU" dirty="0" err="1" smtClean="0">
                <a:latin typeface="+mj-lt"/>
              </a:rPr>
              <a:t>т.ч</a:t>
            </a:r>
            <a:r>
              <a:rPr lang="ru-RU" dirty="0" smtClean="0">
                <a:latin typeface="+mj-lt"/>
              </a:rPr>
              <a:t>. </a:t>
            </a:r>
            <a:r>
              <a:rPr lang="ru-RU" dirty="0">
                <a:latin typeface="+mj-lt"/>
              </a:rPr>
              <a:t>с</a:t>
            </a:r>
            <a:r>
              <a:rPr lang="ru-RU" dirty="0" smtClean="0">
                <a:latin typeface="+mj-lt"/>
              </a:rPr>
              <a:t>одержащие кровь </a:t>
            </a:r>
            <a:r>
              <a:rPr lang="en-US" dirty="0" smtClean="0">
                <a:latin typeface="+mj-lt"/>
              </a:rPr>
              <a:t>)</a:t>
            </a:r>
          </a:p>
          <a:p>
            <a:pPr marL="862013" lvl="1" indent="-342900">
              <a:spcAft>
                <a:spcPts val="600"/>
              </a:spcAft>
              <a:buAutoNum type="alphaLcParenR"/>
            </a:pPr>
            <a:r>
              <a:rPr lang="ru-RU" dirty="0" smtClean="0">
                <a:latin typeface="+mj-lt"/>
              </a:rPr>
              <a:t>Добавьте </a:t>
            </a:r>
            <a:r>
              <a:rPr lang="ru-RU" dirty="0">
                <a:latin typeface="+mj-lt"/>
              </a:rPr>
              <a:t>равный </a:t>
            </a:r>
            <a:r>
              <a:rPr lang="ru-RU" dirty="0" smtClean="0">
                <a:latin typeface="+mj-lt"/>
              </a:rPr>
              <a:t>объём </a:t>
            </a:r>
            <a:r>
              <a:rPr lang="en-US" dirty="0" err="1"/>
              <a:t>Xpert</a:t>
            </a:r>
            <a:r>
              <a:rPr lang="en-US" dirty="0"/>
              <a:t> </a:t>
            </a:r>
            <a:r>
              <a:rPr lang="en-US" dirty="0" smtClean="0"/>
              <a:t>MTB/RIF</a:t>
            </a:r>
            <a:r>
              <a:rPr lang="ru-RU" dirty="0" smtClean="0"/>
              <a:t> реагента</a:t>
            </a:r>
          </a:p>
          <a:p>
            <a:pPr marL="862013" lvl="1" indent="-342900">
              <a:spcAft>
                <a:spcPts val="600"/>
              </a:spcAft>
              <a:buFontTx/>
              <a:buAutoNum type="alphaLcParenR"/>
            </a:pPr>
            <a:r>
              <a:rPr lang="ru-RU" dirty="0">
                <a:latin typeface="+mj-lt"/>
              </a:rPr>
              <a:t>Добавьте </a:t>
            </a:r>
            <a:r>
              <a:rPr lang="en-US" dirty="0">
                <a:latin typeface="+mj-lt"/>
              </a:rPr>
              <a:t>2 ml </a:t>
            </a:r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картридж и проведите </a:t>
            </a:r>
            <a:r>
              <a:rPr lang="ru-RU" dirty="0"/>
              <a:t>тест </a:t>
            </a:r>
            <a:endParaRPr lang="en-US" b="1" dirty="0"/>
          </a:p>
          <a:p>
            <a:pPr marL="519113" indent="-519113">
              <a:spcAft>
                <a:spcPts val="600"/>
              </a:spcAft>
            </a:pPr>
            <a:r>
              <a:rPr lang="en-US" b="1" dirty="0" smtClean="0">
                <a:latin typeface="+mj-lt"/>
              </a:rPr>
              <a:t>3. </a:t>
            </a:r>
            <a:r>
              <a:rPr lang="ru-RU" b="1" dirty="0">
                <a:latin typeface="+mj-lt"/>
              </a:rPr>
              <a:t>образец </a:t>
            </a:r>
            <a:r>
              <a:rPr lang="ru-RU" b="1" dirty="0" smtClean="0">
                <a:latin typeface="+mj-lt"/>
              </a:rPr>
              <a:t>СМЖ  </a:t>
            </a:r>
            <a:r>
              <a:rPr lang="en-US" b="1" dirty="0" smtClean="0">
                <a:latin typeface="+mj-lt"/>
              </a:rPr>
              <a:t>0.1-1 </a:t>
            </a:r>
            <a:r>
              <a:rPr lang="en-US" b="1" dirty="0">
                <a:latin typeface="+mj-lt"/>
              </a:rPr>
              <a:t>ml </a:t>
            </a:r>
            <a:endParaRPr lang="ru-RU" b="1" dirty="0" smtClean="0">
              <a:latin typeface="+mj-lt"/>
            </a:endParaRPr>
          </a:p>
          <a:p>
            <a:pPr marL="862013" lvl="1" indent="-342900">
              <a:spcAft>
                <a:spcPts val="600"/>
              </a:spcAft>
              <a:buAutoNum type="alphaLcParenR"/>
            </a:pPr>
            <a:r>
              <a:rPr lang="ru-RU" dirty="0"/>
              <a:t>Добавьте </a:t>
            </a:r>
            <a:r>
              <a:rPr lang="en-US" dirty="0" smtClean="0">
                <a:latin typeface="+mj-lt"/>
              </a:rPr>
              <a:t>2 </a:t>
            </a:r>
            <a:r>
              <a:rPr lang="en-US" dirty="0">
                <a:latin typeface="+mj-lt"/>
              </a:rPr>
              <a:t>ml </a:t>
            </a:r>
            <a:r>
              <a:rPr lang="ru-RU" dirty="0" smtClean="0"/>
              <a:t>Реагента </a:t>
            </a:r>
            <a:r>
              <a:rPr lang="ru-RU" dirty="0"/>
              <a:t>для образцов </a:t>
            </a:r>
            <a:r>
              <a:rPr lang="en-US" dirty="0" err="1" smtClean="0">
                <a:latin typeface="+mj-lt"/>
              </a:rPr>
              <a:t>Xpert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MTB/RIF 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pPr marL="862013" lvl="1" indent="-342900">
              <a:spcAft>
                <a:spcPts val="600"/>
              </a:spcAft>
              <a:buFontTx/>
              <a:buAutoNum type="alphaLcParenR"/>
            </a:pPr>
            <a:r>
              <a:rPr lang="ru-RU" dirty="0"/>
              <a:t>Добавьте </a:t>
            </a:r>
            <a:r>
              <a:rPr lang="en-US" dirty="0"/>
              <a:t>2 ml </a:t>
            </a:r>
            <a:r>
              <a:rPr lang="ru-RU" dirty="0"/>
              <a:t>в картридж и проведите тест </a:t>
            </a: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+mj-lt"/>
              </a:rPr>
              <a:t>4. </a:t>
            </a:r>
            <a:r>
              <a:rPr lang="ru-RU" b="1" dirty="0"/>
              <a:t>образец СМЖ </a:t>
            </a:r>
            <a:r>
              <a:rPr lang="en-US" b="1" dirty="0" smtClean="0">
                <a:latin typeface="+mj-lt"/>
              </a:rPr>
              <a:t>&lt;0.1 ml </a:t>
            </a:r>
            <a:endParaRPr lang="ru-RU" b="1" dirty="0" smtClean="0">
              <a:latin typeface="+mj-lt"/>
            </a:endParaRPr>
          </a:p>
          <a:p>
            <a:pPr marL="862013" lvl="1" indent="-342900">
              <a:spcAft>
                <a:spcPts val="600"/>
              </a:spcAft>
              <a:buAutoNum type="alphaLcParenR"/>
            </a:pPr>
            <a:r>
              <a:rPr lang="en-US" dirty="0" smtClean="0">
                <a:latin typeface="+mj-lt"/>
              </a:rPr>
              <a:t>	</a:t>
            </a:r>
            <a:r>
              <a:rPr lang="ru-RU" dirty="0" smtClean="0">
                <a:latin typeface="+mj-lt"/>
              </a:rPr>
              <a:t>Недостаточный объём образца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432551" y="3915916"/>
            <a:ext cx="3112070" cy="252028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БББ </a:t>
            </a:r>
            <a:r>
              <a:rPr lang="en-GB" sz="1600" b="1" dirty="0" err="1">
                <a:solidFill>
                  <a:schemeClr val="bg1"/>
                </a:solidFill>
              </a:rPr>
              <a:t>должен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использоваться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всегда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когда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есть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риск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образования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аэрозоля</a:t>
            </a:r>
            <a:r>
              <a:rPr lang="en-GB" sz="1600" b="1" dirty="0">
                <a:solidFill>
                  <a:schemeClr val="bg1"/>
                </a:solidFill>
              </a:rPr>
              <a:t>, </a:t>
            </a:r>
            <a:r>
              <a:rPr lang="en-GB" sz="1600" b="1" dirty="0" err="1">
                <a:solidFill>
                  <a:schemeClr val="bg1"/>
                </a:solidFill>
              </a:rPr>
              <a:t>например</a:t>
            </a:r>
            <a:r>
              <a:rPr lang="en-GB" sz="1600" b="1" dirty="0">
                <a:solidFill>
                  <a:schemeClr val="bg1"/>
                </a:solidFill>
              </a:rPr>
              <a:t> - </a:t>
            </a:r>
            <a:r>
              <a:rPr lang="en-GB" sz="1600" b="1" dirty="0" err="1">
                <a:solidFill>
                  <a:schemeClr val="bg1"/>
                </a:solidFill>
              </a:rPr>
              <a:t>при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слитии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 err="1">
                <a:solidFill>
                  <a:schemeClr val="bg1"/>
                </a:solidFill>
              </a:rPr>
              <a:t>супернатанта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1" y="302102"/>
            <a:ext cx="9778439" cy="1014325"/>
          </a:xfrm>
        </p:spPr>
        <p:txBody>
          <a:bodyPr>
            <a:normAutofit fontScale="90000"/>
          </a:bodyPr>
          <a:lstStyle/>
          <a:p>
            <a:r>
              <a:rPr lang="ru-RU" sz="3800" dirty="0" smtClean="0"/>
              <a:t>Подготовка образца</a:t>
            </a:r>
            <a:r>
              <a:rPr lang="en-US" sz="3800" dirty="0" smtClean="0"/>
              <a:t>: </a:t>
            </a:r>
            <a:r>
              <a:rPr lang="ru-RU" sz="3800" dirty="0" smtClean="0"/>
              <a:t>организация работы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Подготовить за один раз количество образцов равное количеству имеющихся (т.е., исправных) модулей</a:t>
            </a:r>
            <a:endParaRPr lang="en-US" dirty="0"/>
          </a:p>
          <a:p>
            <a:r>
              <a:rPr lang="ru-RU" dirty="0" smtClean="0"/>
              <a:t>Начать подготовку образцов не более, чем за 4 часа до обеспечения наличия модуля</a:t>
            </a:r>
            <a:endParaRPr lang="en-US" dirty="0"/>
          </a:p>
          <a:p>
            <a:r>
              <a:rPr lang="ru-RU" dirty="0" smtClean="0"/>
              <a:t>Не открывайте крышку картриджа пока вы не будете готовы перенести в него образец; крышку следует закрыть сразу же после того, как добавлен образец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51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пользуйтесь картриджем, если</a:t>
            </a:r>
            <a:r>
              <a:rPr lang="en-US" dirty="0" smtClean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5022968"/>
          </a:xfrm>
        </p:spPr>
        <p:txBody>
          <a:bodyPr/>
          <a:lstStyle/>
          <a:p>
            <a:r>
              <a:rPr lang="ru-RU" dirty="0" smtClean="0"/>
              <a:t>Истек срок годности</a:t>
            </a:r>
            <a:endParaRPr lang="en-US" dirty="0"/>
          </a:p>
          <a:p>
            <a:r>
              <a:rPr lang="ru-RU" dirty="0" smtClean="0"/>
              <a:t>Он влажный</a:t>
            </a:r>
            <a:endParaRPr lang="en-US" dirty="0"/>
          </a:p>
          <a:p>
            <a:r>
              <a:rPr lang="ru-RU" dirty="0" smtClean="0"/>
              <a:t>Если сорвана пломба на крыше или крышка (случайно) открыта</a:t>
            </a:r>
          </a:p>
          <a:p>
            <a:r>
              <a:rPr lang="ru-RU" dirty="0" smtClean="0"/>
              <a:t>Его уронили или растрясли после добавления подготовленного образца</a:t>
            </a:r>
            <a:endParaRPr lang="en-US" dirty="0"/>
          </a:p>
          <a:p>
            <a:r>
              <a:rPr lang="ru-RU" dirty="0" smtClean="0"/>
              <a:t>Реакционная пробирка с задней стороны повреждена</a:t>
            </a:r>
            <a:endParaRPr lang="en-US" dirty="0"/>
          </a:p>
          <a:p>
            <a:r>
              <a:rPr lang="ru-RU" dirty="0" smtClean="0"/>
              <a:t>Он уже был использован</a:t>
            </a:r>
            <a:r>
              <a:rPr lang="en-US" dirty="0" smtClean="0"/>
              <a:t>:</a:t>
            </a:r>
            <a:r>
              <a:rPr lang="ru-RU" dirty="0" smtClean="0"/>
              <a:t> каждый картридж предназначен для одноразового использования и не может быть использован повторно после сканирования</a:t>
            </a:r>
            <a:endParaRPr lang="en-US" dirty="0"/>
          </a:p>
          <a:p>
            <a:r>
              <a:rPr lang="ru-RU" dirty="0" smtClean="0"/>
              <a:t>Упаковка </a:t>
            </a:r>
            <a:r>
              <a:rPr lang="en-US" dirty="0" smtClean="0"/>
              <a:t>(</a:t>
            </a:r>
            <a:r>
              <a:rPr lang="ru-RU" dirty="0" smtClean="0"/>
              <a:t>из </a:t>
            </a:r>
            <a:r>
              <a:rPr lang="en-US" dirty="0" smtClean="0"/>
              <a:t>10 </a:t>
            </a:r>
            <a:r>
              <a:rPr lang="ru-RU" dirty="0" smtClean="0"/>
              <a:t>картриджей</a:t>
            </a:r>
            <a:r>
              <a:rPr lang="en-US" dirty="0" smtClean="0"/>
              <a:t>) </a:t>
            </a:r>
            <a:r>
              <a:rPr lang="ru-RU" dirty="0" smtClean="0"/>
              <a:t>была вскрыта более 6 недель назад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75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587225" y="2264917"/>
            <a:ext cx="2630068" cy="3286033"/>
          </a:xfrm>
          <a:prstGeom prst="rect">
            <a:avLst/>
          </a:prstGeom>
          <a:ln w="9360">
            <a:noFill/>
          </a:ln>
        </p:spPr>
      </p:pic>
      <p:sp>
        <p:nvSpPr>
          <p:cNvPr id="365" name="Line 3"/>
          <p:cNvSpPr/>
          <p:nvPr/>
        </p:nvSpPr>
        <p:spPr>
          <a:xfrm flipV="1">
            <a:off x="5972259" y="2658207"/>
            <a:ext cx="3372418" cy="2516335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</p:sp>
      <p:sp>
        <p:nvSpPr>
          <p:cNvPr id="366" name="Line 4"/>
          <p:cNvSpPr/>
          <p:nvPr/>
        </p:nvSpPr>
        <p:spPr>
          <a:xfrm flipH="1" flipV="1">
            <a:off x="6208674" y="2563745"/>
            <a:ext cx="3592999" cy="2563745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</p:sp>
      <p:sp>
        <p:nvSpPr>
          <p:cNvPr id="367" name="CustomShape 5"/>
          <p:cNvSpPr/>
          <p:nvPr/>
        </p:nvSpPr>
        <p:spPr>
          <a:xfrm flipV="1">
            <a:off x="5335883" y="3467773"/>
            <a:ext cx="1272753" cy="2873"/>
          </a:xfrm>
          <a:prstGeom prst="straightConnector1">
            <a:avLst/>
          </a:prstGeom>
          <a:noFill/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68" name="CustomShape 6"/>
          <p:cNvSpPr/>
          <p:nvPr/>
        </p:nvSpPr>
        <p:spPr>
          <a:xfrm flipH="1" flipV="1">
            <a:off x="9207218" y="3470646"/>
            <a:ext cx="1287866" cy="2873"/>
          </a:xfrm>
          <a:prstGeom prst="straightConnector1">
            <a:avLst/>
          </a:prstGeom>
          <a:noFill/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картриджа</a:t>
            </a:r>
            <a:r>
              <a:rPr lang="en-US" dirty="0" smtClean="0"/>
              <a:t>: </a:t>
            </a:r>
            <a:r>
              <a:rPr lang="ru-RU" dirty="0" smtClean="0"/>
              <a:t>маркировка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629252"/>
            <a:ext cx="5385951" cy="5022968"/>
          </a:xfrm>
        </p:spPr>
        <p:txBody>
          <a:bodyPr/>
          <a:lstStyle/>
          <a:p>
            <a:r>
              <a:rPr lang="ru-RU" sz="2000" dirty="0" smtClean="0"/>
              <a:t>Картридж следует поднимать только взяв его с правой и левой стороны</a:t>
            </a:r>
            <a:r>
              <a:rPr lang="en-US" sz="2000" dirty="0" smtClean="0"/>
              <a:t>. </a:t>
            </a:r>
            <a:r>
              <a:rPr lang="ru-RU" sz="2000" dirty="0" smtClean="0"/>
              <a:t>Не трогайте крышку, штрих-код с передней стороны или реакционную пробирку с задней стороны</a:t>
            </a:r>
            <a:endParaRPr lang="en-US" sz="2000" dirty="0"/>
          </a:p>
          <a:p>
            <a:r>
              <a:rPr lang="ru-RU" sz="2000" dirty="0" smtClean="0"/>
              <a:t>Маркируйте картридж идентификационным номером образца, написав его с левой или правой стороны или прикрепите этикетку с идентификационным номером</a:t>
            </a:r>
          </a:p>
          <a:p>
            <a:r>
              <a:rPr lang="ru-RU" sz="2000" dirty="0" smtClean="0"/>
              <a:t>Не помещайте этикетку на крышке картриджа и не блокируйте нанесенный двухмерный штрих-код на картридже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36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76795" y="2161117"/>
            <a:ext cx="4901017" cy="3388755"/>
          </a:xfrm>
          <a:prstGeom prst="rect">
            <a:avLst/>
          </a:prstGeom>
          <a:ln w="9360"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Подготовка картриджа: посев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395636"/>
            <a:ext cx="5457959" cy="4439703"/>
          </a:xfrm>
        </p:spPr>
        <p:txBody>
          <a:bodyPr/>
          <a:lstStyle/>
          <a:p>
            <a:r>
              <a:rPr lang="ru-RU" sz="2400" dirty="0" smtClean="0"/>
              <a:t>Откройте картридж и пипеткой перенесите </a:t>
            </a:r>
            <a:r>
              <a:rPr lang="en-US" sz="2400" dirty="0" smtClean="0"/>
              <a:t>2</a:t>
            </a:r>
            <a:r>
              <a:rPr lang="en-US" sz="2400" dirty="0"/>
              <a:t>-4 </a:t>
            </a:r>
            <a:r>
              <a:rPr lang="ru-RU" sz="2400" dirty="0" smtClean="0"/>
              <a:t>мл подготовленного образца при помощи пластиковой пипетки для переноса жидкостей</a:t>
            </a:r>
            <a:endParaRPr lang="en-US" sz="2400" dirty="0"/>
          </a:p>
          <a:p>
            <a:r>
              <a:rPr lang="ru-RU" sz="2400" dirty="0" smtClean="0"/>
              <a:t>Пипеткой осторожно поместите образец в картридж, не допуская образования аэрозолей и пузырьков</a:t>
            </a:r>
            <a:endParaRPr lang="en-US" sz="2400" dirty="0"/>
          </a:p>
          <a:p>
            <a:r>
              <a:rPr lang="ru-RU" sz="2400" dirty="0" smtClean="0"/>
              <a:t>Не переносите твердые частицы в картридж</a:t>
            </a:r>
            <a:endParaRPr lang="en-US" sz="2400" dirty="0"/>
          </a:p>
          <a:p>
            <a:r>
              <a:rPr lang="ru-RU" sz="2400" dirty="0" smtClean="0"/>
              <a:t>Плотно закройте крышку</a:t>
            </a:r>
            <a:endParaRPr lang="en-US" sz="2400" dirty="0"/>
          </a:p>
          <a:p>
            <a:r>
              <a:rPr lang="ru-RU" sz="2400" dirty="0" smtClean="0"/>
              <a:t>Начните тест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fr-F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088735" y="3771900"/>
            <a:ext cx="159990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Отверстие картриджа для добавления образца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88335" y="5140052"/>
            <a:ext cx="32403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Рис. 1 Картридж </a:t>
            </a:r>
            <a:r>
              <a:rPr lang="en-US" dirty="0" err="1" smtClean="0"/>
              <a:t>XpertMTB</a:t>
            </a:r>
            <a:r>
              <a:rPr lang="en-US" dirty="0" smtClean="0"/>
              <a:t>/RIF,</a:t>
            </a:r>
            <a:r>
              <a:rPr lang="ru-RU" dirty="0" smtClean="0"/>
              <a:t> вид сверху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3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/>
              <a:t>Хранение образцов и картриджей с посевом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420429"/>
            <a:ext cx="9619774" cy="4439703"/>
          </a:xfrm>
        </p:spPr>
        <p:txBody>
          <a:bodyPr/>
          <a:lstStyle/>
          <a:p>
            <a:r>
              <a:rPr lang="ru-RU" sz="1900" dirty="0" smtClean="0"/>
              <a:t>Хранение образца</a:t>
            </a:r>
            <a:r>
              <a:rPr lang="en-US" sz="1900" dirty="0" smtClean="0"/>
              <a:t>: </a:t>
            </a:r>
            <a:endParaRPr lang="en-US" sz="1900" dirty="0"/>
          </a:p>
          <a:p>
            <a:r>
              <a:rPr lang="ru-RU" sz="1900" dirty="0" smtClean="0"/>
              <a:t>Прямая или обработанная</a:t>
            </a:r>
            <a:r>
              <a:rPr lang="en-US" sz="1900" dirty="0" smtClean="0"/>
              <a:t> (</a:t>
            </a:r>
            <a:r>
              <a:rPr lang="ru-RU" sz="1900" dirty="0" smtClean="0"/>
              <a:t>обеззараженная</a:t>
            </a:r>
            <a:r>
              <a:rPr lang="en-US" sz="1900" dirty="0" smtClean="0"/>
              <a:t>/</a:t>
            </a:r>
            <a:r>
              <a:rPr lang="ru-RU" sz="1900" dirty="0" smtClean="0"/>
              <a:t>концентрированная</a:t>
            </a:r>
            <a:r>
              <a:rPr lang="en-US" sz="1900" dirty="0" smtClean="0"/>
              <a:t>) </a:t>
            </a:r>
            <a:r>
              <a:rPr lang="ru-RU" sz="1900" dirty="0" smtClean="0"/>
              <a:t>мокрота</a:t>
            </a:r>
            <a:endParaRPr lang="en-US" sz="1900" dirty="0"/>
          </a:p>
          <a:p>
            <a:r>
              <a:rPr lang="ru-RU" sz="1900" dirty="0" smtClean="0"/>
              <a:t>Хранить в холодильнике при </a:t>
            </a:r>
            <a:r>
              <a:rPr lang="en-US" sz="1900" dirty="0" smtClean="0"/>
              <a:t>2</a:t>
            </a:r>
            <a:r>
              <a:rPr lang="en-US" sz="1900" dirty="0"/>
              <a:t>–8°</a:t>
            </a:r>
            <a:r>
              <a:rPr lang="en-US" sz="1900" dirty="0" smtClean="0"/>
              <a:t>C</a:t>
            </a:r>
            <a:r>
              <a:rPr lang="ru-RU" sz="1900" dirty="0" smtClean="0"/>
              <a:t>, максимум, в течение </a:t>
            </a:r>
            <a:r>
              <a:rPr lang="en-US" sz="1900" dirty="0" smtClean="0"/>
              <a:t>10 </a:t>
            </a:r>
            <a:r>
              <a:rPr lang="ru-RU" sz="1900" dirty="0" smtClean="0"/>
              <a:t>дней</a:t>
            </a:r>
            <a:endParaRPr lang="en-US" sz="1900" dirty="0"/>
          </a:p>
          <a:p>
            <a:r>
              <a:rPr lang="ru-RU" sz="1900" dirty="0" smtClean="0"/>
              <a:t>При необходимости, хранить при комнатной температуре </a:t>
            </a:r>
            <a:r>
              <a:rPr lang="en-US" sz="1900" dirty="0" smtClean="0"/>
              <a:t>(</a:t>
            </a:r>
            <a:r>
              <a:rPr lang="ru-RU" sz="1900" dirty="0" smtClean="0"/>
              <a:t>до </a:t>
            </a:r>
            <a:r>
              <a:rPr lang="en-US" sz="1900" dirty="0" smtClean="0"/>
              <a:t>35</a:t>
            </a:r>
            <a:r>
              <a:rPr lang="en-US" sz="1900" dirty="0"/>
              <a:t>°C) </a:t>
            </a:r>
            <a:r>
              <a:rPr lang="ru-RU" sz="1900" dirty="0" smtClean="0"/>
              <a:t>до 3-х дней, а затем в холодильнике при </a:t>
            </a:r>
            <a:r>
              <a:rPr lang="en-US" sz="1900" dirty="0" smtClean="0"/>
              <a:t>2</a:t>
            </a:r>
            <a:r>
              <a:rPr lang="en-US" sz="1900" dirty="0"/>
              <a:t>–8°</a:t>
            </a:r>
            <a:r>
              <a:rPr lang="en-US" sz="1900" dirty="0" smtClean="0"/>
              <a:t>C</a:t>
            </a:r>
            <a:r>
              <a:rPr lang="ru-RU" sz="1900" dirty="0" smtClean="0"/>
              <a:t>, в целом, не более </a:t>
            </a:r>
            <a:r>
              <a:rPr lang="en-US" sz="1900" dirty="0" smtClean="0"/>
              <a:t>10 </a:t>
            </a:r>
            <a:r>
              <a:rPr lang="ru-RU" sz="1900" dirty="0" smtClean="0"/>
              <a:t>дней</a:t>
            </a:r>
            <a:endParaRPr lang="en-US" sz="1900" dirty="0"/>
          </a:p>
          <a:p>
            <a:r>
              <a:rPr lang="ru-RU" sz="1900" dirty="0" smtClean="0"/>
              <a:t>Хранение образца с реактивом для образца</a:t>
            </a:r>
            <a:r>
              <a:rPr lang="en-US" sz="1900" dirty="0" smtClean="0"/>
              <a:t>: </a:t>
            </a:r>
            <a:endParaRPr lang="en-US" sz="1900" dirty="0"/>
          </a:p>
          <a:p>
            <a:r>
              <a:rPr lang="ru-RU" sz="1900" dirty="0" smtClean="0"/>
              <a:t>Прямая </a:t>
            </a:r>
            <a:r>
              <a:rPr lang="ru-RU" sz="1900" dirty="0"/>
              <a:t>или обработанная</a:t>
            </a:r>
            <a:r>
              <a:rPr lang="en-US" sz="1900" dirty="0"/>
              <a:t> (</a:t>
            </a:r>
            <a:r>
              <a:rPr lang="ru-RU" sz="1900" dirty="0"/>
              <a:t>обеззараженная</a:t>
            </a:r>
            <a:r>
              <a:rPr lang="en-US" sz="1900" dirty="0"/>
              <a:t>/</a:t>
            </a:r>
            <a:r>
              <a:rPr lang="ru-RU" sz="1900" dirty="0"/>
              <a:t>концентрированная</a:t>
            </a:r>
            <a:r>
              <a:rPr lang="en-US" sz="1900" dirty="0"/>
              <a:t>) </a:t>
            </a:r>
            <a:r>
              <a:rPr lang="ru-RU" sz="1900" dirty="0" smtClean="0"/>
              <a:t>мокрота</a:t>
            </a:r>
            <a:endParaRPr lang="en-US" sz="1900" dirty="0"/>
          </a:p>
          <a:p>
            <a:r>
              <a:rPr lang="ru-RU" sz="1900" dirty="0" smtClean="0"/>
              <a:t>Исследовать в течение 12 часов, хранить при </a:t>
            </a:r>
            <a:r>
              <a:rPr lang="en-US" sz="1900" dirty="0" smtClean="0"/>
              <a:t>2</a:t>
            </a:r>
            <a:r>
              <a:rPr lang="en-US" sz="1900" dirty="0"/>
              <a:t>-8°</a:t>
            </a:r>
            <a:r>
              <a:rPr lang="en-US" sz="1900" dirty="0" smtClean="0"/>
              <a:t>C. </a:t>
            </a:r>
            <a:r>
              <a:rPr lang="ru-RU" sz="1900" dirty="0" smtClean="0"/>
              <a:t>Если нет возможности хранить в холодильнике, исследовать в течение 5 часов.</a:t>
            </a:r>
            <a:endParaRPr lang="en-US" sz="1900" dirty="0"/>
          </a:p>
          <a:p>
            <a:r>
              <a:rPr lang="ru-RU" sz="1900" dirty="0" smtClean="0"/>
              <a:t>Хранение картриджей с посевом</a:t>
            </a:r>
            <a:r>
              <a:rPr lang="en-US" sz="1900" dirty="0" smtClean="0"/>
              <a:t> (</a:t>
            </a:r>
            <a:r>
              <a:rPr lang="ru-RU" sz="1900" dirty="0" smtClean="0"/>
              <a:t>например, при отключении электричества</a:t>
            </a:r>
            <a:r>
              <a:rPr lang="en-US" sz="1900" dirty="0" smtClean="0"/>
              <a:t>)</a:t>
            </a:r>
            <a:r>
              <a:rPr lang="en-US" sz="1900" dirty="0"/>
              <a:t>: </a:t>
            </a:r>
          </a:p>
          <a:p>
            <a:r>
              <a:rPr lang="ru-RU" sz="1900" dirty="0" smtClean="0"/>
              <a:t>Провести исследование в течение </a:t>
            </a:r>
            <a:r>
              <a:rPr lang="en-US" sz="1900" dirty="0" smtClean="0"/>
              <a:t>4</a:t>
            </a:r>
            <a:r>
              <a:rPr lang="ru-RU" sz="1900" dirty="0" smtClean="0"/>
              <a:t>-х часов после добавления образца</a:t>
            </a:r>
            <a:endParaRPr lang="en-US" sz="1900" dirty="0"/>
          </a:p>
          <a:p>
            <a:r>
              <a:rPr lang="ru-RU" sz="1900" dirty="0" smtClean="0"/>
              <a:t>Если прошло более </a:t>
            </a:r>
            <a:r>
              <a:rPr lang="en-US" sz="1900" dirty="0" smtClean="0"/>
              <a:t>4</a:t>
            </a:r>
            <a:r>
              <a:rPr lang="ru-RU" sz="1900" dirty="0" smtClean="0"/>
              <a:t>-х часов</a:t>
            </a:r>
            <a:r>
              <a:rPr lang="en-US" sz="1900" dirty="0" smtClean="0"/>
              <a:t>, </a:t>
            </a:r>
            <a:r>
              <a:rPr lang="ru-RU" sz="1900" dirty="0" smtClean="0"/>
              <a:t>осуществите посев в новый картридж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0949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2"/>
          <p:cNvSpPr/>
          <p:nvPr/>
        </p:nvSpPr>
        <p:spPr>
          <a:xfrm>
            <a:off x="420293" y="1595786"/>
            <a:ext cx="6128430" cy="4999626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ru-RU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Включите прибор </a:t>
            </a:r>
            <a:r>
              <a:rPr lang="en-GB" sz="20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GeneXpert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передней панели прибора загорится синяя лампочка</a:t>
            </a:r>
            <a:r>
              <a:rPr lang="en-GB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Включите компьютер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Войдите в систему </a:t>
            </a:r>
            <a:r>
              <a:rPr lang="en-GB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Windows</a:t>
            </a:r>
            <a:r>
              <a:rPr lang="ru-RU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пользователь </a:t>
            </a:r>
            <a:r>
              <a:rPr lang="en-GB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Cepheid:</a:t>
            </a:r>
            <a:r>
              <a:rPr lang="ru-RU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Имя пользователя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Cepheid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Пароль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cphd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Два раза щелкните курсором по иконке «</a:t>
            </a:r>
            <a:r>
              <a:rPr lang="en-GB" sz="20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GeneXpert</a:t>
            </a:r>
            <a:r>
              <a:rPr lang="en-GB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Dx</a:t>
            </a:r>
            <a:r>
              <a:rPr lang="ru-RU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n-GB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рабочем столе компьютера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ru-RU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Войдите в систему через учетную запись пользователя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772902" y="1923707"/>
            <a:ext cx="2817185" cy="1651816"/>
          </a:xfrm>
          <a:prstGeom prst="rect">
            <a:avLst/>
          </a:prstGeom>
          <a:ln>
            <a:noFill/>
          </a:ln>
        </p:spPr>
      </p:pic>
      <p:pic>
        <p:nvPicPr>
          <p:cNvPr id="380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297189" y="3212763"/>
            <a:ext cx="3131685" cy="1125993"/>
          </a:xfrm>
          <a:prstGeom prst="rect">
            <a:avLst/>
          </a:prstGeom>
          <a:ln>
            <a:noFill/>
          </a:ln>
        </p:spPr>
      </p:pic>
      <p:sp>
        <p:nvSpPr>
          <p:cNvPr id="381" name="CustomShape 3"/>
          <p:cNvSpPr/>
          <p:nvPr/>
        </p:nvSpPr>
        <p:spPr>
          <a:xfrm>
            <a:off x="9251838" y="3300400"/>
            <a:ext cx="1017627" cy="271172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1200" b="1" i="1">
                <a:solidFill>
                  <a:srgbClr val="FFFFFF"/>
                </a:solidFill>
                <a:latin typeface="Arial"/>
              </a:rPr>
              <a:t>Windows 7 </a:t>
            </a:r>
            <a:endParaRPr/>
          </a:p>
        </p:txBody>
      </p:sp>
      <p:pic>
        <p:nvPicPr>
          <p:cNvPr id="382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189237" y="4711214"/>
            <a:ext cx="1809634" cy="1316353"/>
          </a:xfrm>
          <a:prstGeom prst="rect">
            <a:avLst/>
          </a:prstGeom>
          <a:ln>
            <a:noFill/>
          </a:ln>
        </p:spPr>
      </p:pic>
      <p:sp>
        <p:nvSpPr>
          <p:cNvPr id="383" name="CustomShape 4"/>
          <p:cNvSpPr/>
          <p:nvPr/>
        </p:nvSpPr>
        <p:spPr>
          <a:xfrm>
            <a:off x="8128778" y="2174766"/>
            <a:ext cx="1388262" cy="271172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 algn="ctr">
              <a:lnSpc>
                <a:spcPct val="100000"/>
              </a:lnSpc>
            </a:pPr>
            <a:r>
              <a:rPr lang="en-GB" sz="1200" b="1" i="1">
                <a:solidFill>
                  <a:srgbClr val="FFFFFF"/>
                </a:solidFill>
                <a:latin typeface="Arial"/>
              </a:rPr>
              <a:t>Windows XP</a:t>
            </a:r>
            <a:endParaRPr/>
          </a:p>
        </p:txBody>
      </p:sp>
      <p:sp>
        <p:nvSpPr>
          <p:cNvPr id="385" name="CustomShape 6"/>
          <p:cNvSpPr/>
          <p:nvPr/>
        </p:nvSpPr>
        <p:spPr>
          <a:xfrm>
            <a:off x="7481787" y="3576960"/>
            <a:ext cx="611368" cy="63932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386" name="CustomShape 7"/>
          <p:cNvSpPr/>
          <p:nvPr/>
        </p:nvSpPr>
        <p:spPr>
          <a:xfrm flipV="1">
            <a:off x="6497265" y="3895542"/>
            <a:ext cx="983082" cy="320738"/>
          </a:xfrm>
          <a:prstGeom prst="straightConnector1">
            <a:avLst/>
          </a:prstGeom>
          <a:noFill/>
          <a:ln w="316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87" name="CustomShape 8"/>
          <p:cNvSpPr/>
          <p:nvPr/>
        </p:nvSpPr>
        <p:spPr>
          <a:xfrm>
            <a:off x="8128778" y="2416486"/>
            <a:ext cx="611368" cy="631778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388" name="CustomShape 9"/>
          <p:cNvSpPr/>
          <p:nvPr/>
        </p:nvSpPr>
        <p:spPr>
          <a:xfrm flipV="1">
            <a:off x="6497265" y="2730400"/>
            <a:ext cx="1630074" cy="1485880"/>
          </a:xfrm>
          <a:prstGeom prst="straightConnector1">
            <a:avLst/>
          </a:prstGeom>
          <a:noFill/>
          <a:ln w="316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работы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38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29414" y="1518565"/>
            <a:ext cx="6267433" cy="4502034"/>
          </a:xfrm>
          <a:prstGeom prst="rect">
            <a:avLst/>
          </a:prstGeom>
          <a:ln>
            <a:noFill/>
          </a:ln>
        </p:spPr>
      </p:pic>
      <p:sp>
        <p:nvSpPr>
          <p:cNvPr id="391" name="CustomShape 2"/>
          <p:cNvSpPr/>
          <p:nvPr/>
        </p:nvSpPr>
        <p:spPr>
          <a:xfrm>
            <a:off x="3587242" y="3412691"/>
            <a:ext cx="3562773" cy="606046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92" name="CustomShape 3"/>
          <p:cNvSpPr/>
          <p:nvPr/>
        </p:nvSpPr>
        <p:spPr>
          <a:xfrm>
            <a:off x="447776" y="2242290"/>
            <a:ext cx="3384376" cy="2800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ru-RU" sz="2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Нажмите «</a:t>
            </a:r>
            <a:r>
              <a:rPr lang="en-GB" sz="2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ru-RU" sz="2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(«Нет»)</a:t>
            </a:r>
            <a:r>
              <a:rPr lang="en-GB" sz="2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диалоговом окне «</a:t>
            </a:r>
            <a:r>
              <a:rPr lang="en-GB" sz="2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 management</a:t>
            </a:r>
            <a:r>
              <a:rPr lang="ru-RU" sz="2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>
              <a:lnSpc>
                <a:spcPct val="100000"/>
              </a:lnSpc>
            </a:pPr>
            <a:r>
              <a:rPr lang="ru-RU" sz="2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(«Управление базой данных»), чтобы начать рабочую сессию.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4" name="CustomShape 5"/>
          <p:cNvSpPr/>
          <p:nvPr/>
        </p:nvSpPr>
        <p:spPr>
          <a:xfrm>
            <a:off x="7284954" y="3810060"/>
            <a:ext cx="334651" cy="360964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Запуск программного обеспечения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44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6"/>
          <p:cNvPicPr/>
          <p:nvPr/>
        </p:nvPicPr>
        <p:blipFill>
          <a:blip r:embed="rId2"/>
          <a:srcRect t="8615" r="1980"/>
          <a:stretch>
            <a:fillRect/>
          </a:stretch>
        </p:blipFill>
        <p:spPr>
          <a:xfrm>
            <a:off x="579702" y="3367565"/>
            <a:ext cx="9684725" cy="2570210"/>
          </a:xfrm>
          <a:prstGeom prst="rect">
            <a:avLst/>
          </a:prstGeom>
          <a:ln>
            <a:noFill/>
          </a:ln>
        </p:spPr>
      </p:pic>
      <p:sp>
        <p:nvSpPr>
          <p:cNvPr id="397" name="CustomShape 2"/>
          <p:cNvSpPr/>
          <p:nvPr/>
        </p:nvSpPr>
        <p:spPr>
          <a:xfrm>
            <a:off x="548756" y="1440266"/>
            <a:ext cx="9715671" cy="16352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ru-RU" sz="2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Нажмите на «</a:t>
            </a:r>
            <a:r>
              <a:rPr lang="en-GB" sz="2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Status</a:t>
            </a:r>
            <a:r>
              <a:rPr lang="ru-RU" sz="2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(«Проверка состояния») для подтверждения наличия модуля</a:t>
            </a:r>
            <a:endParaRPr lang="en-GB" sz="26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sz="2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его нет, перейдите к устранению проблем (Модуль</a:t>
            </a:r>
            <a:r>
              <a:rPr lang="en-GB" sz="2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</a:t>
            </a:r>
            <a:r>
              <a:rPr lang="en-GB" sz="2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6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98" name="CustomShape 3"/>
          <p:cNvSpPr/>
          <p:nvPr/>
        </p:nvSpPr>
        <p:spPr>
          <a:xfrm flipH="1">
            <a:off x="3332595" y="2691780"/>
            <a:ext cx="499556" cy="1247940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171500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Запуск программного обеспечения</a:t>
            </a:r>
            <a:r>
              <a:rPr lang="de-DE" dirty="0" smtClean="0"/>
              <a:t>: </a:t>
            </a:r>
            <a:r>
              <a:rPr lang="ru-RU" dirty="0" smtClean="0"/>
              <a:t>проверка состояния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79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617871" y="1633139"/>
            <a:ext cx="8902912" cy="468356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ru-RU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Нажмите на «</a:t>
            </a:r>
            <a:r>
              <a:rPr lang="en-GB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TEST</a:t>
            </a:r>
            <a:r>
              <a:rPr lang="ru-RU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(«СОЗДАТЬ ТЕСТ»)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4" name="Picture 11"/>
          <p:cNvPicPr/>
          <p:nvPr/>
        </p:nvPicPr>
        <p:blipFill>
          <a:blip r:embed="rId2"/>
          <a:srcRect b="61300"/>
          <a:stretch>
            <a:fillRect/>
          </a:stretch>
        </p:blipFill>
        <p:spPr>
          <a:xfrm>
            <a:off x="3482168" y="2152497"/>
            <a:ext cx="6357288" cy="1662950"/>
          </a:xfrm>
          <a:prstGeom prst="rect">
            <a:avLst/>
          </a:prstGeom>
          <a:ln>
            <a:noFill/>
          </a:ln>
        </p:spPr>
      </p:pic>
      <p:sp>
        <p:nvSpPr>
          <p:cNvPr id="405" name="CustomShape 2"/>
          <p:cNvSpPr/>
          <p:nvPr/>
        </p:nvSpPr>
        <p:spPr>
          <a:xfrm>
            <a:off x="1386463" y="2106883"/>
            <a:ext cx="2055044" cy="540908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07" name="CustomShape 4"/>
          <p:cNvSpPr/>
          <p:nvPr/>
        </p:nvSpPr>
        <p:spPr>
          <a:xfrm>
            <a:off x="775840" y="3987924"/>
            <a:ext cx="9825063" cy="453989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Откроется окно, где запрашивается сканирование штрих-кода картриджа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8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798462" y="4804957"/>
            <a:ext cx="2991347" cy="1684860"/>
          </a:xfrm>
          <a:prstGeom prst="rect">
            <a:avLst/>
          </a:prstGeom>
          <a:ln>
            <a:noFill/>
          </a:ln>
        </p:spPr>
      </p:pic>
      <p:sp>
        <p:nvSpPr>
          <p:cNvPr id="409" name="CustomShape 5"/>
          <p:cNvSpPr/>
          <p:nvPr/>
        </p:nvSpPr>
        <p:spPr>
          <a:xfrm>
            <a:off x="1915786" y="4947547"/>
            <a:ext cx="2687643" cy="736296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исследования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14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Технология </a:t>
            </a:r>
            <a:r>
              <a:rPr lang="en-US" dirty="0" err="1" smtClean="0"/>
              <a:t>GeneXpert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4796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Комплексная микро-струйная система, состоящая из</a:t>
            </a:r>
            <a:r>
              <a:rPr lang="en-US" dirty="0" smtClean="0">
                <a:solidFill>
                  <a:schemeClr val="accent5"/>
                </a:solidFill>
              </a:rPr>
              <a:t>:</a:t>
            </a:r>
          </a:p>
          <a:p>
            <a:pPr marL="124796" indent="0">
              <a:buNone/>
            </a:pPr>
            <a:endParaRPr lang="en-US" dirty="0">
              <a:solidFill>
                <a:schemeClr val="accent5"/>
              </a:solidFill>
            </a:endParaRPr>
          </a:p>
          <a:p>
            <a:r>
              <a:rPr lang="ru-RU" dirty="0" smtClean="0"/>
              <a:t>Приборной платформы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Картриджей </a:t>
            </a:r>
            <a:r>
              <a:rPr lang="en-US" dirty="0" smtClean="0"/>
              <a:t>(</a:t>
            </a:r>
            <a:r>
              <a:rPr lang="ru-RU" dirty="0" smtClean="0"/>
              <a:t>съемных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ru-RU" dirty="0" smtClean="0"/>
              <a:t>Автоматизированных протоколов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Системы внутреннего контроля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91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Picture 6"/>
          <p:cNvPicPr/>
          <p:nvPr/>
        </p:nvPicPr>
        <p:blipFill>
          <a:blip r:embed="rId2"/>
          <a:srcRect r="15897"/>
          <a:stretch>
            <a:fillRect/>
          </a:stretch>
        </p:blipFill>
        <p:spPr>
          <a:xfrm>
            <a:off x="4985939" y="2548660"/>
            <a:ext cx="4542256" cy="2572365"/>
          </a:xfrm>
          <a:prstGeom prst="rect">
            <a:avLst/>
          </a:prstGeom>
          <a:ln w="9360">
            <a:noFill/>
          </a:ln>
        </p:spPr>
      </p:pic>
      <p:sp>
        <p:nvSpPr>
          <p:cNvPr id="413" name="CustomShape 2"/>
          <p:cNvSpPr/>
          <p:nvPr/>
        </p:nvSpPr>
        <p:spPr>
          <a:xfrm>
            <a:off x="457221" y="1660077"/>
            <a:ext cx="9207578" cy="1563102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Возьмите считыватель штрих-кодов и просканируйте штрих-код картриджа, удерживая желтую кнопку</a:t>
            </a:r>
            <a:r>
              <a:rPr lang="en-GB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4" name="CustomShape 3"/>
          <p:cNvSpPr/>
          <p:nvPr/>
        </p:nvSpPr>
        <p:spPr>
          <a:xfrm>
            <a:off x="4006815" y="5368133"/>
            <a:ext cx="977684" cy="116371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15" name="CustomShape 4"/>
          <p:cNvSpPr/>
          <p:nvPr/>
        </p:nvSpPr>
        <p:spPr>
          <a:xfrm>
            <a:off x="5564561" y="3345655"/>
            <a:ext cx="455557" cy="488469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417" name="CustomShape 6"/>
          <p:cNvSpPr/>
          <p:nvPr/>
        </p:nvSpPr>
        <p:spPr>
          <a:xfrm>
            <a:off x="347605" y="4624654"/>
            <a:ext cx="3658130" cy="1667525"/>
          </a:xfrm>
          <a:prstGeom prst="rect">
            <a:avLst/>
          </a:prstGeom>
          <a:solidFill>
            <a:srgbClr val="FFA110"/>
          </a:solidFill>
          <a:ln w="47520">
            <a:solidFill>
              <a:srgbClr val="FF0000"/>
            </a:solidFill>
            <a:round/>
          </a:ln>
        </p:spPr>
        <p:txBody>
          <a:bodyPr lIns="104264" tIns="52132" rIns="104264" bIns="52132"/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ПРИМЕЧАНИЕ</a:t>
            </a:r>
            <a:r>
              <a:rPr lang="en-GB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считыватель штрих-кодов не работает, вы можете ввести штрих-код картриджа вручную, набрав на клавиатуре 2 ряда цифр на картридже.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985939" y="4430703"/>
            <a:ext cx="1467786" cy="2108679"/>
          </a:xfrm>
          <a:prstGeom prst="rect">
            <a:avLst/>
          </a:prstGeom>
          <a:ln>
            <a:noFill/>
          </a:ln>
        </p:spPr>
      </p:pic>
      <p:sp>
        <p:nvSpPr>
          <p:cNvPr id="419" name="CustomShape 7"/>
          <p:cNvSpPr/>
          <p:nvPr/>
        </p:nvSpPr>
        <p:spPr>
          <a:xfrm>
            <a:off x="5054668" y="5152632"/>
            <a:ext cx="400861" cy="725521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420" name="CustomShape 8"/>
          <p:cNvSpPr/>
          <p:nvPr/>
        </p:nvSpPr>
        <p:spPr>
          <a:xfrm>
            <a:off x="4006815" y="3482498"/>
            <a:ext cx="1448715" cy="153006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Rectangle 1"/>
          <p:cNvSpPr/>
          <p:nvPr/>
        </p:nvSpPr>
        <p:spPr>
          <a:xfrm>
            <a:off x="247774" y="2976267"/>
            <a:ext cx="3793630" cy="1200209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После звукового сигнала «БИП»</a:t>
            </a:r>
            <a:r>
              <a:rPr lang="en-US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отодвиньте считыватель от картриджа, чтобы не сканировать один штрих-код дважды.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8455" y="5140052"/>
            <a:ext cx="3382647" cy="1815762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случае, если не сработает считыватель штрих-кодов при использовании новой партии, свяжитесь с отделом технической поддержки </a:t>
            </a:r>
            <a:r>
              <a:rPr lang="en-US" sz="16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Cepheid </a:t>
            </a:r>
            <a:r>
              <a:rPr lang="ru-RU" sz="16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 получения </a:t>
            </a:r>
            <a:r>
              <a:rPr lang="ru-RU" sz="1600" b="1" i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Параметров, характерных для партии</a:t>
            </a:r>
            <a:endParaRPr 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7775" y="171500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Начало исследования</a:t>
            </a:r>
            <a:r>
              <a:rPr lang="en-US" dirty="0" smtClean="0"/>
              <a:t>: </a:t>
            </a:r>
            <a:r>
              <a:rPr lang="ru-RU" dirty="0" smtClean="0"/>
              <a:t>сканирование картриджа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2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2"/>
          <p:cNvSpPr/>
          <p:nvPr/>
        </p:nvSpPr>
        <p:spPr>
          <a:xfrm>
            <a:off x="591791" y="1539652"/>
            <a:ext cx="4085404" cy="4866479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После сканирования штрих-кода, появится вот это окно</a:t>
            </a:r>
          </a:p>
          <a:p>
            <a:pPr>
              <a:lnSpc>
                <a:spcPct val="100000"/>
              </a:lnSpc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ru-RU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Введите </a:t>
            </a:r>
            <a:r>
              <a:rPr lang="en-GB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</a:t>
            </a:r>
            <a:r>
              <a:rPr lang="ru-RU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данные пациента </a:t>
            </a:r>
            <a:r>
              <a:rPr lang="en-GB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ru-RU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Имя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ru-RU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Введите </a:t>
            </a:r>
            <a:r>
              <a:rPr lang="en-GB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 </a:t>
            </a:r>
            <a:r>
              <a:rPr lang="ru-RU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данные </a:t>
            </a:r>
            <a:r>
              <a:rPr lang="en-GB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ru-RU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Лабораторный серийный номер</a:t>
            </a:r>
            <a:r>
              <a:rPr lang="en-GB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умолчанию, программное обеспечение показывает вид исследования, как «</a:t>
            </a:r>
            <a:r>
              <a:rPr lang="en-GB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ru-RU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(«Образец»)</a:t>
            </a:r>
            <a:r>
              <a:rPr lang="en-GB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 автоматически определяет модуль для использования</a:t>
            </a:r>
          </a:p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Примечание</a:t>
            </a:r>
            <a:r>
              <a:rPr lang="en-GB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выбирается модуль, который был использован меньше всего</a:t>
            </a:r>
            <a:r>
              <a:rPr lang="en-GB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ru-RU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вручную можно выбрать другой модуль</a:t>
            </a:r>
            <a:r>
              <a:rPr lang="en-GB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ru-RU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Нажмите на «</a:t>
            </a:r>
            <a:r>
              <a:rPr lang="en-GB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test</a:t>
            </a:r>
            <a:r>
              <a:rPr lang="ru-RU" sz="1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(«Начать тест»)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5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868631" y="1957469"/>
            <a:ext cx="5183850" cy="3654540"/>
          </a:xfrm>
          <a:prstGeom prst="rect">
            <a:avLst/>
          </a:prstGeom>
          <a:ln>
            <a:noFill/>
          </a:ln>
        </p:spPr>
      </p:pic>
      <p:sp>
        <p:nvSpPr>
          <p:cNvPr id="426" name="CustomShape 3"/>
          <p:cNvSpPr/>
          <p:nvPr/>
        </p:nvSpPr>
        <p:spPr>
          <a:xfrm flipV="1">
            <a:off x="3832824" y="3594918"/>
            <a:ext cx="1140880" cy="895398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27" name="CustomShape 4"/>
          <p:cNvSpPr/>
          <p:nvPr/>
        </p:nvSpPr>
        <p:spPr>
          <a:xfrm>
            <a:off x="3040063" y="2043708"/>
            <a:ext cx="1822091" cy="675199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28" name="CustomShape 5"/>
          <p:cNvSpPr/>
          <p:nvPr/>
        </p:nvSpPr>
        <p:spPr>
          <a:xfrm flipV="1">
            <a:off x="2896046" y="5457566"/>
            <a:ext cx="3245337" cy="690598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29" name="CustomShape 6"/>
          <p:cNvSpPr/>
          <p:nvPr/>
        </p:nvSpPr>
        <p:spPr>
          <a:xfrm>
            <a:off x="5064743" y="2404274"/>
            <a:ext cx="611368" cy="631778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430" name="CustomShape 7"/>
          <p:cNvSpPr/>
          <p:nvPr/>
        </p:nvSpPr>
        <p:spPr>
          <a:xfrm>
            <a:off x="4975143" y="3380854"/>
            <a:ext cx="700968" cy="249263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11" name="CustomShape 7"/>
          <p:cNvSpPr/>
          <p:nvPr/>
        </p:nvSpPr>
        <p:spPr>
          <a:xfrm>
            <a:off x="6196439" y="5294342"/>
            <a:ext cx="700968" cy="249263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исследования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20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Content Placeholder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02952" y="1755975"/>
            <a:ext cx="3765722" cy="4077641"/>
          </a:xfrm>
          <a:prstGeom prst="rect">
            <a:avLst/>
          </a:prstGeom>
          <a:ln w="9360">
            <a:noFill/>
          </a:ln>
        </p:spPr>
      </p:pic>
      <p:sp>
        <p:nvSpPr>
          <p:cNvPr id="435" name="CustomShape 3"/>
          <p:cNvSpPr/>
          <p:nvPr/>
        </p:nvSpPr>
        <p:spPr>
          <a:xfrm>
            <a:off x="5674312" y="2813008"/>
            <a:ext cx="1864689" cy="744197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36" name="CustomShape 4"/>
          <p:cNvSpPr/>
          <p:nvPr/>
        </p:nvSpPr>
        <p:spPr>
          <a:xfrm>
            <a:off x="403380" y="6068871"/>
            <a:ext cx="9866444" cy="468715"/>
          </a:xfrm>
          <a:prstGeom prst="rect">
            <a:avLst/>
          </a:prstGeom>
          <a:noFill/>
          <a:ln w="57240">
            <a:noFill/>
          </a:ln>
        </p:spPr>
        <p:txBody>
          <a:bodyPr lIns="104264" tIns="52132" rIns="104264" bIns="52132" anchor="ctr"/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Всегда держите картридж в вертикальном положении</a:t>
            </a:r>
            <a:r>
              <a:rPr lang="en-GB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встряхивать, не наклонять, не ронять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7" name="CustomShape 5"/>
          <p:cNvSpPr/>
          <p:nvPr/>
        </p:nvSpPr>
        <p:spPr>
          <a:xfrm>
            <a:off x="7771458" y="3558642"/>
            <a:ext cx="192154" cy="191796"/>
          </a:xfrm>
          <a:prstGeom prst="ellipse">
            <a:avLst/>
          </a:prstGeom>
          <a:solidFill>
            <a:srgbClr val="66FF33"/>
          </a:solidFill>
          <a:ln w="9360">
            <a:solidFill>
              <a:srgbClr val="0000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Загрузка картриджа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629252"/>
            <a:ext cx="5673983" cy="4439703"/>
          </a:xfrm>
        </p:spPr>
        <p:txBody>
          <a:bodyPr/>
          <a:lstStyle/>
          <a:p>
            <a:r>
              <a:rPr lang="ru-RU" sz="2400" dirty="0" smtClean="0"/>
              <a:t>Полностью откройте дверцу отсека для картриджей выбранного модуля, на который указывает мигающий зеленый свет над выбранным модулем</a:t>
            </a:r>
            <a:endParaRPr lang="ru-RU" sz="2400" dirty="0"/>
          </a:p>
          <a:p>
            <a:r>
              <a:rPr lang="ru-RU" sz="2400" dirty="0" smtClean="0"/>
              <a:t>Осторожно загрузите картридж, при этом штрих-код должен находиться впереди</a:t>
            </a:r>
            <a:endParaRPr lang="en-US" sz="2400" dirty="0"/>
          </a:p>
          <a:p>
            <a:r>
              <a:rPr lang="ru-RU" sz="2400" dirty="0" smtClean="0"/>
              <a:t>Закройте дверцу отсека для картриджей, исследование начнется автоматически</a:t>
            </a:r>
            <a:endParaRPr lang="en-US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724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41954" y="2606127"/>
            <a:ext cx="2521397" cy="2108319"/>
          </a:xfrm>
          <a:prstGeom prst="rect">
            <a:avLst/>
          </a:prstGeom>
          <a:ln>
            <a:noFill/>
          </a:ln>
        </p:spPr>
      </p:pic>
      <p:pic>
        <p:nvPicPr>
          <p:cNvPr id="442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099654" y="2820551"/>
            <a:ext cx="2854968" cy="1709283"/>
          </a:xfrm>
          <a:prstGeom prst="rect">
            <a:avLst/>
          </a:prstGeom>
          <a:ln>
            <a:noFill/>
          </a:ln>
        </p:spPr>
      </p:pic>
      <p:pic>
        <p:nvPicPr>
          <p:cNvPr id="443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836229" y="2312686"/>
            <a:ext cx="1875844" cy="2694842"/>
          </a:xfrm>
          <a:prstGeom prst="rect">
            <a:avLst/>
          </a:prstGeom>
          <a:ln>
            <a:noFill/>
          </a:ln>
        </p:spPr>
      </p:pic>
      <p:sp>
        <p:nvSpPr>
          <p:cNvPr id="444" name="CustomShape 3"/>
          <p:cNvSpPr/>
          <p:nvPr/>
        </p:nvSpPr>
        <p:spPr>
          <a:xfrm rot="5400000">
            <a:off x="7614661" y="3473865"/>
            <a:ext cx="1255294" cy="399782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45" name="CustomShape 4"/>
          <p:cNvSpPr/>
          <p:nvPr/>
        </p:nvSpPr>
        <p:spPr>
          <a:xfrm>
            <a:off x="4376370" y="4014068"/>
            <a:ext cx="1257640" cy="537675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46" name="CustomShape 5"/>
          <p:cNvSpPr/>
          <p:nvPr/>
        </p:nvSpPr>
        <p:spPr>
          <a:xfrm>
            <a:off x="2140686" y="3047545"/>
            <a:ext cx="1137453" cy="1008186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47" name="CustomShape 6"/>
          <p:cNvSpPr/>
          <p:nvPr/>
        </p:nvSpPr>
        <p:spPr>
          <a:xfrm>
            <a:off x="510612" y="5160175"/>
            <a:ext cx="2784080" cy="393290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on «Create Test»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8" name="CustomShape 7"/>
          <p:cNvSpPr/>
          <p:nvPr/>
        </p:nvSpPr>
        <p:spPr>
          <a:xfrm>
            <a:off x="3790551" y="5006810"/>
            <a:ext cx="3399046" cy="697505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 algn="ctr">
              <a:lnSpc>
                <a:spcPct val="100000"/>
              </a:lnSpc>
            </a:pPr>
            <a:r>
              <a:rPr lang="en-GB" sz="20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 cartridge barcode and click on «Manual Entry» 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9" name="CustomShape 8"/>
          <p:cNvSpPr/>
          <p:nvPr/>
        </p:nvSpPr>
        <p:spPr>
          <a:xfrm>
            <a:off x="7580743" y="5152992"/>
            <a:ext cx="2670730" cy="100172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 algn="ctr">
              <a:lnSpc>
                <a:spcPct val="100000"/>
              </a:lnSpc>
            </a:pPr>
            <a:r>
              <a:rPr lang="en-GB" sz="20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manually the 2 line numbers of the cartridges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" name="CustomShape 9"/>
          <p:cNvSpPr/>
          <p:nvPr/>
        </p:nvSpPr>
        <p:spPr>
          <a:xfrm flipV="1">
            <a:off x="4921887" y="4529834"/>
            <a:ext cx="360" cy="474103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51" name="CustomShape 10"/>
          <p:cNvSpPr/>
          <p:nvPr/>
        </p:nvSpPr>
        <p:spPr>
          <a:xfrm flipV="1">
            <a:off x="2625030" y="4076204"/>
            <a:ext cx="360" cy="1073914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52" name="CustomShape 11"/>
          <p:cNvSpPr/>
          <p:nvPr/>
        </p:nvSpPr>
        <p:spPr>
          <a:xfrm flipV="1">
            <a:off x="8247166" y="4311101"/>
            <a:ext cx="16912" cy="844764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Ручной ввод штрих-кода картриджа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539652"/>
            <a:ext cx="9619774" cy="4608512"/>
          </a:xfrm>
        </p:spPr>
        <p:txBody>
          <a:bodyPr/>
          <a:lstStyle/>
          <a:p>
            <a:r>
              <a:rPr lang="ru-RU" dirty="0" smtClean="0"/>
              <a:t>Если считыватель штрих-кодов не работает, вы можете вручную ввести штрих-код картриджа 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303759" y="5212060"/>
            <a:ext cx="3096344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Нажмите на «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Create Test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«Создать тест»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2151" y="5140052"/>
            <a:ext cx="3456384" cy="175432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B4A76"/>
                </a:solidFill>
              </a:rPr>
              <a:t>В диалоговом окне «</a:t>
            </a:r>
            <a:r>
              <a:rPr lang="en-US" dirty="0">
                <a:solidFill>
                  <a:srgbClr val="2B4A76"/>
                </a:solidFill>
              </a:rPr>
              <a:t>Scan Cartridge Barcode</a:t>
            </a:r>
            <a:r>
              <a:rPr lang="ru-RU" dirty="0">
                <a:solidFill>
                  <a:srgbClr val="2B4A76"/>
                </a:solidFill>
              </a:rPr>
              <a:t>»</a:t>
            </a:r>
            <a:r>
              <a:rPr lang="en-US" dirty="0">
                <a:solidFill>
                  <a:srgbClr val="2B4A76"/>
                </a:solidFill>
              </a:rPr>
              <a:t> (</a:t>
            </a:r>
            <a:r>
              <a:rPr lang="ru-RU" dirty="0">
                <a:solidFill>
                  <a:srgbClr val="2B4A76"/>
                </a:solidFill>
              </a:rPr>
              <a:t>«Сканировать штрих-код картриджа</a:t>
            </a:r>
            <a:r>
              <a:rPr lang="ru-RU" dirty="0" smtClean="0">
                <a:solidFill>
                  <a:srgbClr val="2B4A76"/>
                </a:solidFill>
              </a:rPr>
              <a:t>»), </a:t>
            </a:r>
            <a:r>
              <a:rPr lang="ru-RU" dirty="0">
                <a:solidFill>
                  <a:srgbClr val="2B4A76"/>
                </a:solidFill>
              </a:rPr>
              <a:t>нажмите на «</a:t>
            </a:r>
            <a:r>
              <a:rPr lang="en-US" dirty="0">
                <a:solidFill>
                  <a:srgbClr val="2B4A76"/>
                </a:solidFill>
              </a:rPr>
              <a:t>Manual Entry</a:t>
            </a:r>
            <a:r>
              <a:rPr lang="ru-RU" dirty="0">
                <a:solidFill>
                  <a:srgbClr val="2B4A76"/>
                </a:solidFill>
              </a:rPr>
              <a:t>»</a:t>
            </a:r>
            <a:r>
              <a:rPr lang="en-US" dirty="0">
                <a:solidFill>
                  <a:srgbClr val="2B4A76"/>
                </a:solidFill>
              </a:rPr>
              <a:t> (</a:t>
            </a:r>
            <a:r>
              <a:rPr lang="ru-RU" dirty="0">
                <a:solidFill>
                  <a:srgbClr val="2B4A76"/>
                </a:solidFill>
              </a:rPr>
              <a:t>«Ручной ввод»</a:t>
            </a:r>
            <a:r>
              <a:rPr lang="en-US" dirty="0" smtClean="0">
                <a:solidFill>
                  <a:srgbClr val="2B4A76"/>
                </a:solidFill>
              </a:rPr>
              <a:t>)</a:t>
            </a:r>
            <a:endParaRPr lang="ru-RU" dirty="0">
              <a:solidFill>
                <a:srgbClr val="2B4A7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48575" y="5212060"/>
            <a:ext cx="288032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B4A76"/>
                </a:solidFill>
              </a:rPr>
              <a:t>Наберите на клавиатуре 2 ряда цифр на картридже</a:t>
            </a:r>
            <a:endParaRPr lang="ru-RU" dirty="0">
              <a:solidFill>
                <a:srgbClr val="2B4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290" y="1190143"/>
            <a:ext cx="9807221" cy="14815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5659" tIns="47830" rIns="95659" bIns="47830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Видеоролик доступен по адресу Протокола для передачи файлов (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FTP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smtClean="0">
                <a:hlinkClick r:id="rId2"/>
              </a:rPr>
              <a:t>ftp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hbdc:Crasa7Uc@ftp.caplaser.net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скопируйте и вставьте адрес в 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Windows </a:t>
            </a:r>
            <a:r>
              <a:rPr lang="en-GB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Explorer,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 не в 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Internet </a:t>
            </a:r>
            <a:r>
              <a:rPr lang="en-GB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Explorer)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Видеоролики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FTP –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это большие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фацлы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поэтому их следует загрузить на компакт-диск до начала </a:t>
            </a:r>
          </a:p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тренинга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6" name="Picture 12" descr="MCj023901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" y="790099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99492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Обобщение процесса исследования</a:t>
            </a:r>
            <a:r>
              <a:rPr lang="en-US" dirty="0" smtClean="0"/>
              <a:t>: </a:t>
            </a:r>
            <a:r>
              <a:rPr lang="ru-RU" dirty="0" smtClean="0"/>
              <a:t>видеоролик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1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2"/>
          <p:cNvSpPr/>
          <p:nvPr/>
        </p:nvSpPr>
        <p:spPr>
          <a:xfrm>
            <a:off x="689079" y="1518924"/>
            <a:ext cx="9839816" cy="507146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статуса исследования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 smtClean="0"/>
              <a:t>В меню «</a:t>
            </a:r>
            <a:r>
              <a:rPr lang="en-US" sz="2200" dirty="0" smtClean="0"/>
              <a:t>Check status</a:t>
            </a:r>
            <a:r>
              <a:rPr lang="ru-RU" sz="2200" dirty="0" smtClean="0"/>
              <a:t>» («Проверить статус»)</a:t>
            </a:r>
            <a:r>
              <a:rPr lang="en-US" sz="2200" dirty="0" smtClean="0"/>
              <a:t> (</a:t>
            </a:r>
            <a:r>
              <a:rPr lang="ru-RU" sz="2200" dirty="0" smtClean="0"/>
              <a:t>см. следующий слайд</a:t>
            </a:r>
            <a:r>
              <a:rPr lang="en-US" sz="2200" dirty="0" smtClean="0"/>
              <a:t>)</a:t>
            </a:r>
            <a:r>
              <a:rPr lang="en-US" sz="2200" dirty="0"/>
              <a:t>, </a:t>
            </a:r>
            <a:r>
              <a:rPr lang="ru-RU" sz="2200" dirty="0" smtClean="0"/>
              <a:t>убедитесь в том, что статус сменился с «</a:t>
            </a:r>
            <a:r>
              <a:rPr lang="en-US" sz="2200" dirty="0" smtClean="0"/>
              <a:t>loading</a:t>
            </a:r>
            <a:r>
              <a:rPr lang="ru-RU" sz="2200" dirty="0" smtClean="0"/>
              <a:t>» («загружается»)</a:t>
            </a:r>
            <a:r>
              <a:rPr lang="en-US" sz="2200" dirty="0" smtClean="0"/>
              <a:t> </a:t>
            </a:r>
            <a:r>
              <a:rPr lang="ru-RU" sz="2200" dirty="0" smtClean="0"/>
              <a:t>на «</a:t>
            </a:r>
            <a:r>
              <a:rPr lang="en-US" sz="2200" dirty="0" smtClean="0"/>
              <a:t>run</a:t>
            </a:r>
            <a:r>
              <a:rPr lang="ru-RU" sz="2200" dirty="0" smtClean="0"/>
              <a:t>» («выполняется»)</a:t>
            </a:r>
            <a:r>
              <a:rPr lang="en-US" sz="2200" dirty="0" smtClean="0"/>
              <a:t>,</a:t>
            </a:r>
            <a:r>
              <a:rPr lang="ru-RU" sz="2200" dirty="0"/>
              <a:t> </a:t>
            </a:r>
            <a:r>
              <a:rPr lang="ru-RU" sz="2200" dirty="0" smtClean="0"/>
              <a:t>что означает начало исследования.</a:t>
            </a:r>
            <a:endParaRPr lang="en-US" sz="2200" dirty="0"/>
          </a:p>
          <a:p>
            <a:r>
              <a:rPr lang="ru-RU" sz="2200" dirty="0" smtClean="0"/>
              <a:t>Если вы хотите увидеть прогресс выполнения исследования, вы можете проверить</a:t>
            </a:r>
            <a:r>
              <a:rPr lang="en-US" sz="2200" dirty="0" smtClean="0"/>
              <a:t>:</a:t>
            </a:r>
            <a:endParaRPr lang="en-US" sz="2200" dirty="0"/>
          </a:p>
          <a:p>
            <a:r>
              <a:rPr lang="ru-RU" sz="2200" dirty="0" smtClean="0"/>
              <a:t>прогресс исследования </a:t>
            </a:r>
            <a:r>
              <a:rPr lang="en-US" sz="2200" dirty="0" smtClean="0"/>
              <a:t>(</a:t>
            </a:r>
            <a:r>
              <a:rPr lang="ru-RU" sz="2200" dirty="0" smtClean="0"/>
              <a:t>например, </a:t>
            </a:r>
            <a:r>
              <a:rPr lang="en-US" sz="2200" dirty="0" smtClean="0"/>
              <a:t>3</a:t>
            </a:r>
            <a:r>
              <a:rPr lang="en-US" sz="2200" dirty="0"/>
              <a:t>/45 </a:t>
            </a:r>
            <a:r>
              <a:rPr lang="ru-RU" sz="2200" dirty="0" smtClean="0"/>
              <a:t>означает, что исследование находится на третьем из 45 циклов ПЦР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ru-RU" sz="2200" dirty="0" smtClean="0"/>
              <a:t>количество времени, оставшееся до завершения исследования</a:t>
            </a:r>
            <a:endParaRPr lang="en-US" sz="2200" dirty="0"/>
          </a:p>
          <a:p>
            <a:r>
              <a:rPr lang="ru-RU" sz="2200" dirty="0" smtClean="0"/>
              <a:t>статус исследования</a:t>
            </a:r>
            <a:r>
              <a:rPr lang="en-US" sz="2200" dirty="0" smtClean="0"/>
              <a:t> (</a:t>
            </a:r>
            <a:r>
              <a:rPr lang="ru-RU" sz="2200" dirty="0" smtClean="0"/>
              <a:t>например, «</a:t>
            </a:r>
            <a:r>
              <a:rPr lang="en-US" sz="2200" dirty="0" smtClean="0"/>
              <a:t>OK</a:t>
            </a:r>
            <a:r>
              <a:rPr lang="ru-RU" sz="2200" dirty="0" smtClean="0"/>
              <a:t>»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ru-RU" sz="2200" dirty="0" smtClean="0"/>
              <a:t>Если статус показывает «</a:t>
            </a:r>
            <a:r>
              <a:rPr lang="en-US" sz="2200" dirty="0" smtClean="0"/>
              <a:t>Error</a:t>
            </a:r>
            <a:r>
              <a:rPr lang="ru-RU" sz="2200" dirty="0" smtClean="0"/>
              <a:t>»</a:t>
            </a:r>
            <a:r>
              <a:rPr lang="en-US" sz="2200" dirty="0" smtClean="0"/>
              <a:t> </a:t>
            </a:r>
            <a:r>
              <a:rPr lang="ru-RU" sz="2200" dirty="0" smtClean="0"/>
              <a:t>(«Ошибка») или «</a:t>
            </a:r>
            <a:r>
              <a:rPr lang="en-US" sz="2200" dirty="0" smtClean="0"/>
              <a:t>Warning</a:t>
            </a:r>
            <a:r>
              <a:rPr lang="ru-RU" sz="2200" dirty="0" smtClean="0"/>
              <a:t>» («Предупреждение»)</a:t>
            </a:r>
            <a:r>
              <a:rPr lang="en-US" sz="2200" dirty="0" smtClean="0"/>
              <a:t>,</a:t>
            </a:r>
            <a:r>
              <a:rPr lang="ru-RU" sz="2200" dirty="0" smtClean="0"/>
              <a:t>  просмотрите сообщения с описанием проблемы</a:t>
            </a:r>
            <a:r>
              <a:rPr lang="en-US" sz="2200" dirty="0" smtClean="0"/>
              <a:t> (</a:t>
            </a:r>
            <a:r>
              <a:rPr lang="ru-RU" sz="2200" dirty="0" smtClean="0"/>
              <a:t>см. следующий слайд</a:t>
            </a:r>
            <a:r>
              <a:rPr lang="en-US" sz="2200" dirty="0" smtClean="0"/>
              <a:t>)</a:t>
            </a:r>
            <a:r>
              <a:rPr lang="ru-RU" sz="2200" dirty="0" smtClean="0"/>
              <a:t>.</a:t>
            </a:r>
            <a:endParaRPr lang="en-US" sz="2200" dirty="0"/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0090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93972" y="1511740"/>
            <a:ext cx="6442835" cy="4717042"/>
          </a:xfrm>
          <a:prstGeom prst="rect">
            <a:avLst/>
          </a:prstGeom>
          <a:ln>
            <a:noFill/>
          </a:ln>
        </p:spPr>
      </p:pic>
      <p:sp>
        <p:nvSpPr>
          <p:cNvPr id="461" name="CustomShape 2"/>
          <p:cNvSpPr/>
          <p:nvPr/>
        </p:nvSpPr>
        <p:spPr>
          <a:xfrm>
            <a:off x="2968055" y="2115715"/>
            <a:ext cx="1275534" cy="66233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62" name="CustomShape 3"/>
          <p:cNvSpPr/>
          <p:nvPr/>
        </p:nvSpPr>
        <p:spPr>
          <a:xfrm>
            <a:off x="217703" y="1870550"/>
            <a:ext cx="2939171" cy="1440984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ru-RU" sz="2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Нажмите на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GB" sz="2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STATUS</a:t>
            </a:r>
            <a:r>
              <a:rPr lang="ru-RU" sz="2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(«ПРОВЕРИТЬ СТАТУС»)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3" name="CustomShape 4"/>
          <p:cNvSpPr/>
          <p:nvPr/>
        </p:nvSpPr>
        <p:spPr>
          <a:xfrm flipV="1">
            <a:off x="2980193" y="3323746"/>
            <a:ext cx="1736226" cy="613460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64" name="CustomShape 5"/>
          <p:cNvSpPr/>
          <p:nvPr/>
        </p:nvSpPr>
        <p:spPr>
          <a:xfrm>
            <a:off x="217703" y="3190854"/>
            <a:ext cx="2909304" cy="1106598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sz="2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Показаны прогресс</a:t>
            </a:r>
            <a:r>
              <a:rPr lang="en-GB" sz="2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статус</a:t>
            </a:r>
            <a:r>
              <a:rPr lang="ru-RU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оставшееся время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5" name="CustomShape 6"/>
          <p:cNvSpPr/>
          <p:nvPr/>
        </p:nvSpPr>
        <p:spPr>
          <a:xfrm>
            <a:off x="1987395" y="5359872"/>
            <a:ext cx="1139612" cy="372458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66" name="CustomShape 7"/>
          <p:cNvSpPr/>
          <p:nvPr/>
        </p:nvSpPr>
        <p:spPr>
          <a:xfrm>
            <a:off x="217703" y="4533067"/>
            <a:ext cx="2503765" cy="1106598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sz="2200" i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Сообщения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более подробной информацией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7" name="CustomShape 8"/>
          <p:cNvSpPr/>
          <p:nvPr/>
        </p:nvSpPr>
        <p:spPr>
          <a:xfrm>
            <a:off x="4301164" y="1870550"/>
            <a:ext cx="831949" cy="771135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468" name="CustomShape 9"/>
          <p:cNvSpPr/>
          <p:nvPr/>
        </p:nvSpPr>
        <p:spPr>
          <a:xfrm>
            <a:off x="4870790" y="2503405"/>
            <a:ext cx="1515285" cy="628904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470" name="CustomShape 11"/>
          <p:cNvSpPr/>
          <p:nvPr/>
        </p:nvSpPr>
        <p:spPr>
          <a:xfrm>
            <a:off x="8396139" y="2747639"/>
            <a:ext cx="646992" cy="385029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Мониторинг статуса исследования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3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2"/>
          <p:cNvSpPr/>
          <p:nvPr/>
        </p:nvSpPr>
        <p:spPr>
          <a:xfrm>
            <a:off x="593714" y="1683668"/>
            <a:ext cx="3454461" cy="5188190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r>
              <a:rPr lang="ru-RU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случае неправильной подготовки картриджа(ей)</a:t>
            </a:r>
            <a:r>
              <a:rPr lang="en-GB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вам, возможно, придется остановить исследование, чтобы не тратить зря время</a:t>
            </a:r>
            <a:r>
              <a:rPr lang="en-GB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0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20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/>
              <a:buAutoNum type="arabicPeriod"/>
            </a:pPr>
            <a:r>
              <a:rPr lang="en-GB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Нажмите на «</a:t>
            </a:r>
            <a:r>
              <a:rPr lang="en-GB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 TEST</a:t>
            </a:r>
            <a:r>
              <a:rPr lang="ru-RU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(«ОСТАНОВИТЬ ИССЛЕДОВАНИЕ»)</a:t>
            </a:r>
            <a:endParaRPr lang="en-GB" sz="20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/>
              <a:buAutoNum type="arabicPeriod"/>
            </a:pPr>
            <a:endParaRPr sz="20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/>
              <a:buAutoNum type="arabicPeriod"/>
            </a:pPr>
            <a:r>
              <a:rPr lang="en-GB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Выберите модуль(и), которые нужно остановить, отметив галочкой</a:t>
            </a:r>
            <a:endParaRPr lang="en-GB" sz="20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/>
              <a:buAutoNum type="arabicPeriod"/>
            </a:pPr>
            <a:endParaRPr sz="20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/>
              <a:buAutoNum type="arabicPeriod"/>
            </a:pPr>
            <a:r>
              <a:rPr lang="en-GB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После выбора модуля, нажмите на «</a:t>
            </a:r>
            <a:r>
              <a:rPr lang="en-GB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</a:t>
            </a:r>
            <a:r>
              <a:rPr lang="ru-RU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(«Остановить»)</a:t>
            </a:r>
            <a:r>
              <a:rPr lang="en-GB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0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192704" y="1565256"/>
            <a:ext cx="6067405" cy="2153575"/>
          </a:xfrm>
          <a:prstGeom prst="rect">
            <a:avLst/>
          </a:prstGeom>
          <a:ln>
            <a:noFill/>
          </a:ln>
        </p:spPr>
      </p:pic>
      <p:sp>
        <p:nvSpPr>
          <p:cNvPr id="474" name="CustomShape 3"/>
          <p:cNvSpPr/>
          <p:nvPr/>
        </p:nvSpPr>
        <p:spPr>
          <a:xfrm>
            <a:off x="6014840" y="1896410"/>
            <a:ext cx="744868" cy="745634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75" name="CustomShape 4"/>
          <p:cNvSpPr/>
          <p:nvPr/>
        </p:nvSpPr>
        <p:spPr>
          <a:xfrm>
            <a:off x="6397950" y="3862858"/>
            <a:ext cx="769697" cy="68277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9360">
            <a:solidFill>
              <a:srgbClr val="000000"/>
            </a:solidFill>
            <a:round/>
          </a:ln>
        </p:spPr>
      </p:sp>
      <p:pic>
        <p:nvPicPr>
          <p:cNvPr id="476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82918" y="4547074"/>
            <a:ext cx="4669640" cy="1882402"/>
          </a:xfrm>
          <a:prstGeom prst="rect">
            <a:avLst/>
          </a:prstGeom>
          <a:ln>
            <a:noFill/>
          </a:ln>
        </p:spPr>
      </p:pic>
      <p:sp>
        <p:nvSpPr>
          <p:cNvPr id="477" name="CustomShape 5"/>
          <p:cNvSpPr/>
          <p:nvPr/>
        </p:nvSpPr>
        <p:spPr>
          <a:xfrm>
            <a:off x="6064738" y="5853729"/>
            <a:ext cx="744868" cy="745634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78" name="CustomShape 6"/>
          <p:cNvSpPr/>
          <p:nvPr/>
        </p:nvSpPr>
        <p:spPr>
          <a:xfrm flipV="1">
            <a:off x="3163383" y="2642044"/>
            <a:ext cx="2684768" cy="1457326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79" name="CustomShape 7"/>
          <p:cNvSpPr/>
          <p:nvPr/>
        </p:nvSpPr>
        <p:spPr>
          <a:xfrm>
            <a:off x="4712821" y="5125695"/>
            <a:ext cx="912553" cy="745634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80" name="CustomShape 8"/>
          <p:cNvSpPr/>
          <p:nvPr/>
        </p:nvSpPr>
        <p:spPr>
          <a:xfrm>
            <a:off x="3281018" y="5125695"/>
            <a:ext cx="1300461" cy="232382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81" name="CustomShape 9"/>
          <p:cNvSpPr/>
          <p:nvPr/>
        </p:nvSpPr>
        <p:spPr>
          <a:xfrm>
            <a:off x="3281018" y="6187397"/>
            <a:ext cx="2782280" cy="38431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171500"/>
            <a:ext cx="10154206" cy="1014325"/>
          </a:xfrm>
        </p:spPr>
        <p:txBody>
          <a:bodyPr>
            <a:normAutofit/>
          </a:bodyPr>
          <a:lstStyle/>
          <a:p>
            <a:r>
              <a:rPr lang="ru-RU" sz="3600" dirty="0"/>
              <a:t>Как </a:t>
            </a:r>
            <a:r>
              <a:rPr lang="ru-RU" sz="3600" dirty="0" smtClean="0"/>
              <a:t>и почему остановить исследование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1982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2"/>
          <p:cNvSpPr/>
          <p:nvPr/>
        </p:nvSpPr>
        <p:spPr>
          <a:xfrm>
            <a:off x="562608" y="1971700"/>
            <a:ext cx="3197535" cy="43383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dirty="0"/>
          </a:p>
          <a:p>
            <a:pPr indent="-513681">
              <a:buFont typeface="+mj-lt"/>
              <a:buAutoNum type="arabicPeriod" startAt="4"/>
            </a:pPr>
            <a:r>
              <a:rPr lang="ru-RU" sz="2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Подтвердите ваш выбор, нажав «</a:t>
            </a:r>
            <a:r>
              <a:rPr lang="en-GB" sz="2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r>
              <a:rPr lang="ru-RU" sz="2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(«Да»)</a:t>
            </a:r>
            <a:r>
              <a:rPr lang="en-GB" sz="2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513681">
              <a:buFont typeface="+mj-lt"/>
              <a:buAutoNum type="arabicPeriod" startAt="4"/>
            </a:pPr>
            <a:endParaRPr lang="en-GB"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513681">
              <a:buFont typeface="+mj-lt"/>
              <a:buAutoNum type="arabicPeriod" startAt="4"/>
            </a:pPr>
            <a:endParaRPr lang="en-GB"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513681">
              <a:buFont typeface="+mj-lt"/>
              <a:buAutoNum type="arabicPeriod" startAt="4"/>
            </a:pPr>
            <a:endParaRPr lang="en-GB"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513681">
              <a:buFont typeface="+mj-lt"/>
              <a:buAutoNum type="arabicPeriod" startAt="4"/>
            </a:pPr>
            <a:endParaRPr lang="en-GB"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513681">
              <a:buFont typeface="Arial"/>
              <a:buAutoNum type="arabicPeriod" startAt="4"/>
            </a:pPr>
            <a:r>
              <a:rPr lang="ru-RU" sz="2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 увидите детали остановленного исследования в разделе «</a:t>
            </a:r>
            <a:r>
              <a:rPr lang="en-GB" sz="2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Status</a:t>
            </a:r>
            <a:r>
              <a:rPr lang="ru-RU" sz="2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(«Проверить статус»)</a:t>
            </a:r>
            <a:endParaRPr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007535" y="1480852"/>
            <a:ext cx="5899931" cy="2412176"/>
          </a:xfrm>
          <a:prstGeom prst="rect">
            <a:avLst/>
          </a:prstGeom>
          <a:ln>
            <a:noFill/>
          </a:ln>
        </p:spPr>
      </p:pic>
      <p:pic>
        <p:nvPicPr>
          <p:cNvPr id="4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629703" y="4635789"/>
            <a:ext cx="6382025" cy="1656391"/>
          </a:xfrm>
          <a:prstGeom prst="rect">
            <a:avLst/>
          </a:prstGeom>
          <a:ln>
            <a:noFill/>
          </a:ln>
        </p:spPr>
      </p:pic>
      <p:sp>
        <p:nvSpPr>
          <p:cNvPr id="487" name="CustomShape 4"/>
          <p:cNvSpPr/>
          <p:nvPr/>
        </p:nvSpPr>
        <p:spPr>
          <a:xfrm>
            <a:off x="6497985" y="2687658"/>
            <a:ext cx="573944" cy="489547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88" name="CustomShape 5"/>
          <p:cNvSpPr/>
          <p:nvPr/>
        </p:nvSpPr>
        <p:spPr>
          <a:xfrm>
            <a:off x="4684393" y="4860628"/>
            <a:ext cx="826912" cy="668772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89" name="CustomShape 6"/>
          <p:cNvSpPr/>
          <p:nvPr/>
        </p:nvSpPr>
        <p:spPr>
          <a:xfrm>
            <a:off x="6497985" y="5530837"/>
            <a:ext cx="3526854" cy="473311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490" name="CustomShape 7"/>
          <p:cNvSpPr/>
          <p:nvPr/>
        </p:nvSpPr>
        <p:spPr>
          <a:xfrm>
            <a:off x="2177378" y="2837957"/>
            <a:ext cx="4147884" cy="92499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91" name="CustomShape 8"/>
          <p:cNvSpPr/>
          <p:nvPr/>
        </p:nvSpPr>
        <p:spPr>
          <a:xfrm>
            <a:off x="2948768" y="5352417"/>
            <a:ext cx="3541784" cy="442050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92" name="CustomShape 9"/>
          <p:cNvSpPr/>
          <p:nvPr/>
        </p:nvSpPr>
        <p:spPr>
          <a:xfrm flipV="1">
            <a:off x="2948768" y="5195014"/>
            <a:ext cx="1640987" cy="157403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13" name="CustomShape 4"/>
          <p:cNvSpPr/>
          <p:nvPr/>
        </p:nvSpPr>
        <p:spPr>
          <a:xfrm>
            <a:off x="6572652" y="3916195"/>
            <a:ext cx="769697" cy="68277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9360">
            <a:solidFill>
              <a:srgbClr val="0000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Как и почему остановить исследование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844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4"/>
          <p:cNvSpPr/>
          <p:nvPr/>
        </p:nvSpPr>
        <p:spPr>
          <a:xfrm>
            <a:off x="162052" y="1446013"/>
            <a:ext cx="10236955" cy="1061702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dirty="0" smtClean="0"/>
              <a:t>Отображение, генерирование и управление отчетами об исследованиях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4796" indent="0">
              <a:buNone/>
            </a:pPr>
            <a:r>
              <a:rPr lang="ru-RU" dirty="0" smtClean="0">
                <a:solidFill>
                  <a:srgbClr val="474B78"/>
                </a:solidFill>
              </a:rPr>
              <a:t>См. Модуль </a:t>
            </a:r>
            <a:r>
              <a:rPr lang="en-US" dirty="0" smtClean="0">
                <a:solidFill>
                  <a:srgbClr val="474B78"/>
                </a:solidFill>
              </a:rPr>
              <a:t>7</a:t>
            </a:r>
            <a:r>
              <a:rPr lang="ru-RU" dirty="0" smtClean="0">
                <a:solidFill>
                  <a:srgbClr val="474B78"/>
                </a:solidFill>
              </a:rPr>
              <a:t>, где приводится информация на следующие темы</a:t>
            </a:r>
            <a:r>
              <a:rPr lang="en-US" dirty="0" smtClean="0">
                <a:solidFill>
                  <a:srgbClr val="474B78"/>
                </a:solidFill>
              </a:rPr>
              <a:t>:</a:t>
            </a:r>
          </a:p>
          <a:p>
            <a:r>
              <a:rPr lang="en-US" dirty="0"/>
              <a:t> </a:t>
            </a:r>
            <a:r>
              <a:rPr lang="ru-RU" dirty="0" smtClean="0"/>
              <a:t>Визуальное отображение результатов исследования</a:t>
            </a:r>
            <a:endParaRPr lang="en-US" dirty="0"/>
          </a:p>
          <a:p>
            <a:r>
              <a:rPr lang="en-US" dirty="0"/>
              <a:t> </a:t>
            </a:r>
            <a:r>
              <a:rPr lang="ru-RU" dirty="0" smtClean="0"/>
              <a:t>Редактирование информации об исследовании</a:t>
            </a:r>
            <a:endParaRPr lang="en-US" dirty="0"/>
          </a:p>
          <a:p>
            <a:r>
              <a:rPr lang="en-US" dirty="0"/>
              <a:t> </a:t>
            </a:r>
            <a:r>
              <a:rPr lang="ru-RU" dirty="0" smtClean="0"/>
              <a:t>Генерирование отчета о результатах</a:t>
            </a:r>
            <a:r>
              <a:rPr lang="en-US" dirty="0" smtClean="0"/>
              <a:t> (</a:t>
            </a:r>
            <a:r>
              <a:rPr lang="ru-RU" dirty="0" smtClean="0"/>
              <a:t>образец и пациент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 </a:t>
            </a:r>
            <a:r>
              <a:rPr lang="ru-RU" dirty="0" smtClean="0"/>
              <a:t>Как автоматически распечатать отчет</a:t>
            </a:r>
            <a:endParaRPr lang="en-US" dirty="0"/>
          </a:p>
          <a:p>
            <a:r>
              <a:rPr lang="en-US" dirty="0"/>
              <a:t> </a:t>
            </a:r>
            <a:r>
              <a:rPr lang="ru-RU" dirty="0" smtClean="0"/>
              <a:t>Разница между архивированием</a:t>
            </a:r>
            <a:r>
              <a:rPr lang="en-US" dirty="0" smtClean="0"/>
              <a:t>/</a:t>
            </a:r>
            <a:r>
              <a:rPr lang="ru-RU" dirty="0" smtClean="0"/>
              <a:t>резервным копированием</a:t>
            </a:r>
            <a:r>
              <a:rPr lang="en-US" dirty="0" smtClean="0"/>
              <a:t>:</a:t>
            </a:r>
            <a:r>
              <a:rPr lang="ru-RU" dirty="0"/>
              <a:t> </a:t>
            </a:r>
            <a:r>
              <a:rPr lang="ru-RU" dirty="0" smtClean="0"/>
              <a:t>как архивировать, найти и получить данные, создавать резервные копии и восстанавливать данные из резервных копий</a:t>
            </a:r>
            <a:endParaRPr lang="en-US" dirty="0"/>
          </a:p>
          <a:p>
            <a:r>
              <a:rPr lang="en-US" dirty="0"/>
              <a:t> </a:t>
            </a:r>
            <a:r>
              <a:rPr lang="ru-RU" dirty="0" smtClean="0"/>
              <a:t>Как копировать</a:t>
            </a:r>
            <a:r>
              <a:rPr lang="en-US" dirty="0" smtClean="0"/>
              <a:t>/</a:t>
            </a:r>
            <a:r>
              <a:rPr lang="ru-RU" dirty="0" smtClean="0"/>
              <a:t>вставить данные в документ </a:t>
            </a:r>
            <a:r>
              <a:rPr lang="en-US" dirty="0" smtClean="0"/>
              <a:t>Excel</a:t>
            </a:r>
            <a:endParaRPr lang="en-US" dirty="0"/>
          </a:p>
          <a:p>
            <a:endParaRPr lang="en-US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1900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9"/>
          <p:cNvPicPr/>
          <p:nvPr/>
        </p:nvPicPr>
        <p:blipFill rotWithShape="1">
          <a:blip r:embed="rId3"/>
          <a:srcRect l="805" t="18653" b="9856"/>
          <a:stretch/>
        </p:blipFill>
        <p:spPr>
          <a:xfrm>
            <a:off x="1085504" y="1446373"/>
            <a:ext cx="9083351" cy="4689630"/>
          </a:xfrm>
          <a:prstGeom prst="rect">
            <a:avLst/>
          </a:prstGeom>
          <a:ln>
            <a:noFill/>
          </a:ln>
        </p:spPr>
      </p:pic>
      <p:sp>
        <p:nvSpPr>
          <p:cNvPr id="226" name="CustomShape 2"/>
          <p:cNvSpPr/>
          <p:nvPr/>
        </p:nvSpPr>
        <p:spPr>
          <a:xfrm>
            <a:off x="1672535" y="2914653"/>
            <a:ext cx="703846" cy="297392"/>
          </a:xfrm>
          <a:prstGeom prst="rect">
            <a:avLst/>
          </a:prstGeom>
          <a:noFill/>
          <a:ln w="9360">
            <a:noFill/>
          </a:ln>
        </p:spPr>
        <p:txBody>
          <a:bodyPr wrap="none" lIns="104264" tIns="52132" rIns="104264" bIns="52132"/>
          <a:lstStyle/>
          <a:p>
            <a:pPr>
              <a:lnSpc>
                <a:spcPct val="75000"/>
              </a:lnSpc>
            </a:pPr>
            <a:r>
              <a:rPr lang="en-GB" sz="1700" b="1">
                <a:solidFill>
                  <a:srgbClr val="002060"/>
                </a:solidFill>
                <a:latin typeface="Calibri"/>
              </a:rPr>
              <a:t>GX-I</a:t>
            </a:r>
            <a:endParaRPr/>
          </a:p>
        </p:txBody>
      </p:sp>
      <p:sp>
        <p:nvSpPr>
          <p:cNvPr id="227" name="CustomShape 3"/>
          <p:cNvSpPr/>
          <p:nvPr/>
        </p:nvSpPr>
        <p:spPr>
          <a:xfrm>
            <a:off x="4498716" y="2485087"/>
            <a:ext cx="1019066" cy="297392"/>
          </a:xfrm>
          <a:prstGeom prst="rect">
            <a:avLst/>
          </a:prstGeom>
          <a:noFill/>
          <a:ln w="9360">
            <a:noFill/>
          </a:ln>
        </p:spPr>
        <p:txBody>
          <a:bodyPr wrap="none" lIns="104264" tIns="52132" rIns="104264" bIns="52132"/>
          <a:lstStyle/>
          <a:p>
            <a:pPr>
              <a:lnSpc>
                <a:spcPct val="75000"/>
              </a:lnSpc>
            </a:pPr>
            <a:r>
              <a:rPr lang="en-GB" sz="1700" b="1">
                <a:solidFill>
                  <a:srgbClr val="002060"/>
                </a:solidFill>
                <a:latin typeface="Calibri"/>
              </a:rPr>
              <a:t>GX-XVI</a:t>
            </a:r>
            <a:endParaRPr/>
          </a:p>
        </p:txBody>
      </p:sp>
      <p:sp>
        <p:nvSpPr>
          <p:cNvPr id="228" name="CustomShape 4"/>
          <p:cNvSpPr/>
          <p:nvPr/>
        </p:nvSpPr>
        <p:spPr>
          <a:xfrm>
            <a:off x="5685827" y="1576750"/>
            <a:ext cx="1425685" cy="878526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/>
          <a:lstStyle/>
          <a:p>
            <a:pPr algn="r">
              <a:lnSpc>
                <a:spcPct val="75000"/>
              </a:lnSpc>
            </a:pPr>
            <a:r>
              <a:rPr lang="en-GB" sz="1700" b="1">
                <a:solidFill>
                  <a:srgbClr val="002060"/>
                </a:solidFill>
                <a:latin typeface="Calibri"/>
              </a:rPr>
              <a:t>GeneXpert </a:t>
            </a:r>
            <a:endParaRPr/>
          </a:p>
          <a:p>
            <a:pPr algn="r">
              <a:lnSpc>
                <a:spcPct val="75000"/>
              </a:lnSpc>
            </a:pPr>
            <a:r>
              <a:rPr lang="en-GB" sz="1700" b="1">
                <a:solidFill>
                  <a:srgbClr val="002060"/>
                </a:solidFill>
                <a:latin typeface="Calibri"/>
              </a:rPr>
              <a:t>Infinity-48</a:t>
            </a:r>
            <a:endParaRPr/>
          </a:p>
        </p:txBody>
      </p:sp>
      <p:sp>
        <p:nvSpPr>
          <p:cNvPr id="229" name="CustomShape 5"/>
          <p:cNvSpPr/>
          <p:nvPr/>
        </p:nvSpPr>
        <p:spPr>
          <a:xfrm>
            <a:off x="352643" y="2610796"/>
            <a:ext cx="1507368" cy="491343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/>
          <a:lstStyle/>
          <a:p>
            <a:pPr algn="ctr">
              <a:lnSpc>
                <a:spcPct val="75000"/>
              </a:lnSpc>
            </a:pPr>
            <a:r>
              <a:rPr lang="en-GB" sz="1700" b="1">
                <a:solidFill>
                  <a:srgbClr val="002060"/>
                </a:solidFill>
                <a:latin typeface="Calibri"/>
              </a:rPr>
              <a:t>GeneXpert® Module</a:t>
            </a:r>
            <a:endParaRPr/>
          </a:p>
        </p:txBody>
      </p:sp>
      <p:sp>
        <p:nvSpPr>
          <p:cNvPr id="230" name="CustomShape 6"/>
          <p:cNvSpPr/>
          <p:nvPr/>
        </p:nvSpPr>
        <p:spPr>
          <a:xfrm>
            <a:off x="10614551" y="232382"/>
            <a:ext cx="72688" cy="6323522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31" name="CustomShape 7"/>
          <p:cNvSpPr/>
          <p:nvPr/>
        </p:nvSpPr>
        <p:spPr>
          <a:xfrm>
            <a:off x="2305133" y="2914653"/>
            <a:ext cx="784451" cy="297392"/>
          </a:xfrm>
          <a:prstGeom prst="rect">
            <a:avLst/>
          </a:prstGeom>
          <a:noFill/>
          <a:ln w="9360">
            <a:noFill/>
          </a:ln>
        </p:spPr>
        <p:txBody>
          <a:bodyPr wrap="none" lIns="104264" tIns="52132" rIns="104264" bIns="52132"/>
          <a:lstStyle/>
          <a:p>
            <a:pPr>
              <a:lnSpc>
                <a:spcPct val="75000"/>
              </a:lnSpc>
            </a:pPr>
            <a:r>
              <a:rPr lang="en-GB" sz="1700" b="1">
                <a:solidFill>
                  <a:srgbClr val="002060"/>
                </a:solidFill>
                <a:latin typeface="Calibri"/>
              </a:rPr>
              <a:t>GX-II</a:t>
            </a:r>
            <a:endParaRPr/>
          </a:p>
        </p:txBody>
      </p:sp>
      <p:sp>
        <p:nvSpPr>
          <p:cNvPr id="232" name="CustomShape 8"/>
          <p:cNvSpPr/>
          <p:nvPr/>
        </p:nvSpPr>
        <p:spPr>
          <a:xfrm>
            <a:off x="3187460" y="2914653"/>
            <a:ext cx="871532" cy="297392"/>
          </a:xfrm>
          <a:prstGeom prst="rect">
            <a:avLst/>
          </a:prstGeom>
          <a:noFill/>
          <a:ln w="9360">
            <a:noFill/>
          </a:ln>
        </p:spPr>
        <p:txBody>
          <a:bodyPr wrap="none" lIns="104264" tIns="52132" rIns="104264" bIns="52132"/>
          <a:lstStyle/>
          <a:p>
            <a:pPr>
              <a:lnSpc>
                <a:spcPct val="75000"/>
              </a:lnSpc>
            </a:pPr>
            <a:r>
              <a:rPr lang="en-GB" sz="1700" b="1">
                <a:solidFill>
                  <a:srgbClr val="002060"/>
                </a:solidFill>
                <a:latin typeface="Calibri"/>
              </a:rPr>
              <a:t>GX-IV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Платформа </a:t>
            </a:r>
            <a:r>
              <a:rPr lang="nb-NO" dirty="0" err="1" smtClean="0"/>
              <a:t>GeneXpert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07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103"/>
            <a:ext cx="9619774" cy="877510"/>
          </a:xfrm>
        </p:spPr>
        <p:txBody>
          <a:bodyPr>
            <a:normAutofit/>
          </a:bodyPr>
          <a:lstStyle/>
          <a:p>
            <a:r>
              <a:rPr lang="ru-RU" dirty="0" smtClean="0"/>
              <a:t>Выводы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420429"/>
            <a:ext cx="9619774" cy="4439703"/>
          </a:xfrm>
        </p:spPr>
        <p:txBody>
          <a:bodyPr/>
          <a:lstStyle/>
          <a:p>
            <a:r>
              <a:rPr lang="ru-RU" sz="2200" dirty="0" smtClean="0"/>
              <a:t>Анализатор </a:t>
            </a:r>
            <a:r>
              <a:rPr lang="en-US" sz="2200" dirty="0" err="1"/>
              <a:t>Xpert</a:t>
            </a:r>
            <a:r>
              <a:rPr lang="en-US" sz="2200" dirty="0"/>
              <a:t> MTB/RIF –</a:t>
            </a:r>
            <a:r>
              <a:rPr lang="ru-RU" sz="2200" dirty="0"/>
              <a:t> </a:t>
            </a:r>
            <a:r>
              <a:rPr lang="ru-RU" sz="2200" dirty="0" smtClean="0"/>
              <a:t>это комплексная </a:t>
            </a:r>
            <a:r>
              <a:rPr lang="ru-RU" sz="2200" dirty="0"/>
              <a:t>микро-струйная система, состоящая </a:t>
            </a:r>
            <a:r>
              <a:rPr lang="ru-RU" sz="2200" dirty="0" smtClean="0"/>
              <a:t>из прибора </a:t>
            </a:r>
            <a:r>
              <a:rPr lang="en-US" sz="2200" dirty="0" err="1" smtClean="0"/>
              <a:t>GeneXpert</a:t>
            </a:r>
            <a:r>
              <a:rPr lang="ru-RU" sz="2200" dirty="0" smtClean="0"/>
              <a:t>, картриджей </a:t>
            </a:r>
            <a:r>
              <a:rPr lang="en-US" sz="2200" dirty="0" err="1"/>
              <a:t>Xpert</a:t>
            </a:r>
            <a:r>
              <a:rPr lang="en-US" sz="2200" dirty="0"/>
              <a:t> MTB/RIF </a:t>
            </a:r>
            <a:r>
              <a:rPr lang="ru-RU" sz="2200" dirty="0" smtClean="0"/>
              <a:t>для исследований, автоматизированных протоколов (одновременной амплификации ДНК и обнаружение флуоресценции) и систем </a:t>
            </a:r>
            <a:r>
              <a:rPr lang="ru-RU" sz="2200" dirty="0"/>
              <a:t>внутреннего </a:t>
            </a:r>
            <a:r>
              <a:rPr lang="ru-RU" sz="2200" dirty="0" smtClean="0"/>
              <a:t>контроля </a:t>
            </a:r>
            <a:r>
              <a:rPr lang="en-US" sz="2200" dirty="0" smtClean="0"/>
              <a:t>(</a:t>
            </a:r>
            <a:r>
              <a:rPr lang="ru-RU" sz="2200" dirty="0"/>
              <a:t>Контроля обработки образца (SPC</a:t>
            </a:r>
            <a:r>
              <a:rPr lang="ru-RU" sz="2200" dirty="0" smtClean="0"/>
              <a:t>) и Проверка наличия зонда (</a:t>
            </a:r>
            <a:r>
              <a:rPr lang="en-US" sz="2200" dirty="0" smtClean="0"/>
              <a:t>PCC)</a:t>
            </a:r>
            <a:r>
              <a:rPr lang="ru-RU" sz="2200" dirty="0" smtClean="0"/>
              <a:t>)</a:t>
            </a:r>
            <a:endParaRPr lang="en-US" sz="2200" dirty="0"/>
          </a:p>
          <a:p>
            <a:r>
              <a:rPr lang="ru-RU" sz="2200" dirty="0" smtClean="0"/>
              <a:t>Протоколы подготовки образца должны выполнятся для </a:t>
            </a:r>
            <a:r>
              <a:rPr lang="ru-RU" sz="2200" dirty="0" err="1"/>
              <a:t>н</a:t>
            </a:r>
            <a:r>
              <a:rPr lang="ru-RU" sz="2200" dirty="0" err="1" smtClean="0"/>
              <a:t>ативной</a:t>
            </a:r>
            <a:r>
              <a:rPr lang="ru-RU" sz="2200" dirty="0" smtClean="0"/>
              <a:t> мокроты </a:t>
            </a:r>
            <a:r>
              <a:rPr lang="en-US" sz="2200" dirty="0" smtClean="0"/>
              <a:t>(2:1)</a:t>
            </a:r>
            <a:r>
              <a:rPr lang="ru-RU" sz="2200" dirty="0" smtClean="0"/>
              <a:t>, Обработанного осадка мокроты</a:t>
            </a:r>
            <a:r>
              <a:rPr lang="en-US" sz="2200" dirty="0" smtClean="0"/>
              <a:t> (</a:t>
            </a:r>
            <a:r>
              <a:rPr lang="en-US" sz="2200" dirty="0"/>
              <a:t>3:1</a:t>
            </a:r>
            <a:r>
              <a:rPr lang="en-US" sz="2200" dirty="0" smtClean="0"/>
              <a:t>)</a:t>
            </a:r>
            <a:r>
              <a:rPr lang="ru-RU" sz="2200" dirty="0" smtClean="0"/>
              <a:t>, и внелёгочных образцов </a:t>
            </a:r>
            <a:r>
              <a:rPr lang="en-US" sz="2200" dirty="0" smtClean="0"/>
              <a:t>–</a:t>
            </a:r>
            <a:r>
              <a:rPr lang="ru-RU" sz="2200" dirty="0" smtClean="0"/>
              <a:t> в соответствии с протоколом следует корректировать меры биологической защиты</a:t>
            </a:r>
            <a:endParaRPr lang="en-US" sz="2200" dirty="0"/>
          </a:p>
          <a:p>
            <a:r>
              <a:rPr lang="ru-RU" sz="2200" dirty="0" smtClean="0"/>
              <a:t>Проверить целостность картриджей до использования, правильно маркировать и осуществлять посев в достаточном количестве </a:t>
            </a:r>
            <a:r>
              <a:rPr lang="en-US" sz="2200" dirty="0" smtClean="0"/>
              <a:t>(</a:t>
            </a:r>
            <a:r>
              <a:rPr lang="en-US" sz="2200" dirty="0"/>
              <a:t>2-4 </a:t>
            </a:r>
            <a:r>
              <a:rPr lang="ru-RU" sz="2200" dirty="0" smtClean="0"/>
              <a:t>мл</a:t>
            </a:r>
            <a:r>
              <a:rPr lang="en-US" sz="2200" dirty="0" smtClean="0"/>
              <a:t>) </a:t>
            </a:r>
            <a:r>
              <a:rPr lang="ru-RU" sz="2200" dirty="0" smtClean="0"/>
              <a:t>итогового раствора</a:t>
            </a:r>
          </a:p>
          <a:p>
            <a:r>
              <a:rPr lang="ru-RU" sz="2200" dirty="0" smtClean="0"/>
              <a:t>После загрузки картриджей в прибор </a:t>
            </a:r>
            <a:r>
              <a:rPr lang="en-US" sz="2200" dirty="0" err="1" smtClean="0"/>
              <a:t>GeneXpert</a:t>
            </a:r>
            <a:r>
              <a:rPr lang="en-US" sz="2200" dirty="0" smtClean="0"/>
              <a:t>,</a:t>
            </a:r>
            <a:r>
              <a:rPr lang="ru-RU" sz="2200" dirty="0" smtClean="0"/>
              <a:t> сопутствующее программное обеспечение позволяет осуществлять мониторинг процесса.</a:t>
            </a:r>
            <a:endParaRPr lang="en-US" sz="2200" dirty="0"/>
          </a:p>
          <a:p>
            <a:endParaRPr lang="en-US" sz="2200" dirty="0"/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6499072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4"/>
          <p:cNvSpPr/>
          <p:nvPr/>
        </p:nvSpPr>
        <p:spPr>
          <a:xfrm>
            <a:off x="4231818" y="576753"/>
            <a:ext cx="752461" cy="530851"/>
          </a:xfrm>
          <a:prstGeom prst="actionButtonSound">
            <a:avLst/>
          </a:prstGeom>
          <a:solidFill>
            <a:srgbClr val="FBDF53"/>
          </a:solidFill>
          <a:ln w="9360">
            <a:solidFill>
              <a:srgbClr val="000000"/>
            </a:solidFill>
            <a:miter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66"/>
                </a:solidFill>
                <a:latin typeface="Arial"/>
              </a:rPr>
              <a:t>Оценка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Перечислите и опишите разные компоненты технологии </a:t>
            </a:r>
            <a:r>
              <a:rPr lang="en-US" dirty="0" err="1" smtClean="0"/>
              <a:t>GeneXpert</a:t>
            </a:r>
            <a:endParaRPr lang="en-US" dirty="0"/>
          </a:p>
          <a:p>
            <a:r>
              <a:rPr lang="ru-RU" dirty="0" smtClean="0"/>
              <a:t>Перечислите и опишите разные системы контроля и их механизмы</a:t>
            </a:r>
            <a:endParaRPr lang="en-US" dirty="0"/>
          </a:p>
          <a:p>
            <a:r>
              <a:rPr lang="ru-RU" dirty="0" smtClean="0"/>
              <a:t>Опишите процедуру подготовки образца </a:t>
            </a:r>
            <a:r>
              <a:rPr lang="en-US" dirty="0" smtClean="0"/>
              <a:t>(</a:t>
            </a:r>
            <a:r>
              <a:rPr lang="ru-RU" dirty="0" smtClean="0"/>
              <a:t>в соответствии с исследуемым образцом</a:t>
            </a:r>
            <a:r>
              <a:rPr lang="en-US" dirty="0" smtClean="0"/>
              <a:t>) </a:t>
            </a:r>
            <a:r>
              <a:rPr lang="ru-RU" dirty="0" smtClean="0"/>
              <a:t>и последующие этапы создания и выполнения исследования</a:t>
            </a:r>
            <a:endParaRPr lang="en-US" dirty="0"/>
          </a:p>
          <a:p>
            <a:r>
              <a:rPr lang="ru-RU" dirty="0" smtClean="0"/>
              <a:t>Как вести мониторинг статуса исследования</a:t>
            </a:r>
            <a:r>
              <a:rPr lang="en-US" dirty="0" smtClean="0"/>
              <a:t>?</a:t>
            </a:r>
            <a:endParaRPr lang="en-US" dirty="0"/>
          </a:p>
          <a:p>
            <a:r>
              <a:rPr lang="ru-RU" dirty="0" smtClean="0"/>
              <a:t>Почему может возникнуть необходимость остановки исследования</a:t>
            </a:r>
            <a:r>
              <a:rPr lang="en-US" dirty="0" smtClean="0"/>
              <a:t>? </a:t>
            </a:r>
            <a:r>
              <a:rPr lang="ru-RU" dirty="0" smtClean="0"/>
              <a:t>Как это сделать?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207" y="1179612"/>
            <a:ext cx="10044656" cy="341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ru-RU" sz="2000" b="1" dirty="0" smtClean="0">
                <a:latin typeface="+mn-lt"/>
                <a:ea typeface="+mn-ea"/>
                <a:cs typeface="Calibri" panose="020F0502020204030204" pitchFamily="34" charset="0"/>
              </a:rPr>
              <a:t>Выражение признательности</a:t>
            </a:r>
            <a:endParaRPr lang="en-US" sz="2000" b="1" dirty="0"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Комплект учебных материалов </a:t>
            </a:r>
            <a:r>
              <a:rPr lang="en-US" sz="2000" dirty="0" err="1" smtClean="0">
                <a:latin typeface="+mn-lt"/>
                <a:ea typeface="+mn-ea"/>
                <a:cs typeface="Calibri" panose="020F0502020204030204" pitchFamily="34" charset="0"/>
              </a:rPr>
              <a:t>Xpert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MTB/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RIF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 был подготовлен со стороны консорциума партнеров в рамках Глобальной лабораторной инициативы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(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ГЛИ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)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, включая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FIND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, KNCV,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CDC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США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ЮСАИД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TB CARE I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и ВОЗ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при финансировании со стороны ЮСАИД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Модули основываются на материалах, которые были изначально разработаны со стороны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FIND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, KNCV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и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Cepheid.</a:t>
            </a:r>
            <a:endParaRPr lang="ru-RU" sz="2000" dirty="0" smtClean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>
                <a:latin typeface="+mn-lt"/>
                <a:ea typeface="+mn-ea"/>
                <a:cs typeface="Calibri" panose="020F0502020204030204" pitchFamily="34" charset="0"/>
              </a:rPr>
              <a:t>Перевод на русский язык осуществлён при поддержке 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FIND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52" y="27484"/>
            <a:ext cx="1871850" cy="137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903" y="4179936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70" y="4083541"/>
            <a:ext cx="1536957" cy="76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62" y="4214953"/>
            <a:ext cx="1243125" cy="12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 descr="http://wid.org/images/other-logos/Horizontal_RGB_600.jpg/imag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12071" r="6892" b="14480"/>
          <a:stretch/>
        </p:blipFill>
        <p:spPr bwMode="auto">
          <a:xfrm>
            <a:off x="0" y="4147678"/>
            <a:ext cx="2090081" cy="7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40" y="4201098"/>
            <a:ext cx="1820587" cy="8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60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30" y="4155228"/>
            <a:ext cx="157078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9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288215" y="1467204"/>
            <a:ext cx="3272022" cy="4816091"/>
          </a:xfrm>
          <a:prstGeom prst="rect">
            <a:avLst/>
          </a:prstGeom>
          <a:ln w="9360">
            <a:noFill/>
          </a:ln>
        </p:spPr>
      </p:pic>
      <p:sp>
        <p:nvSpPr>
          <p:cNvPr id="235" name="CustomShape 1"/>
          <p:cNvSpPr/>
          <p:nvPr/>
        </p:nvSpPr>
        <p:spPr>
          <a:xfrm>
            <a:off x="6536408" y="1383159"/>
            <a:ext cx="2552327" cy="300510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000066"/>
                </a:solidFill>
                <a:latin typeface="Calibri"/>
                <a:ea typeface="MS PGothic"/>
              </a:rPr>
              <a:t>Поршневой двигатель</a:t>
            </a:r>
            <a:endParaRPr dirty="0"/>
          </a:p>
        </p:txBody>
      </p:sp>
      <p:sp>
        <p:nvSpPr>
          <p:cNvPr id="237" name="CustomShape 3"/>
          <p:cNvSpPr/>
          <p:nvPr/>
        </p:nvSpPr>
        <p:spPr>
          <a:xfrm>
            <a:off x="645065" y="3771900"/>
            <a:ext cx="2755038" cy="650813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/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000066"/>
                </a:solidFill>
                <a:latin typeface="Calibri"/>
                <a:ea typeface="MS PGothic"/>
              </a:rPr>
              <a:t>Устройство для введения картриджей</a:t>
            </a:r>
            <a:endParaRPr dirty="0"/>
          </a:p>
        </p:txBody>
      </p:sp>
      <p:sp>
        <p:nvSpPr>
          <p:cNvPr id="238" name="Line 4"/>
          <p:cNvSpPr/>
          <p:nvPr/>
        </p:nvSpPr>
        <p:spPr>
          <a:xfrm flipH="1">
            <a:off x="5076978" y="1634217"/>
            <a:ext cx="1594090" cy="167732"/>
          </a:xfrm>
          <a:prstGeom prst="line">
            <a:avLst/>
          </a:prstGeom>
          <a:ln w="22320">
            <a:solidFill>
              <a:srgbClr val="3333FF"/>
            </a:solidFill>
            <a:round/>
            <a:tailEnd type="triangle" w="med" len="med"/>
          </a:ln>
        </p:spPr>
      </p:sp>
      <p:sp>
        <p:nvSpPr>
          <p:cNvPr id="239" name="Line 5"/>
          <p:cNvSpPr/>
          <p:nvPr/>
        </p:nvSpPr>
        <p:spPr>
          <a:xfrm>
            <a:off x="2939171" y="2137053"/>
            <a:ext cx="955734" cy="400114"/>
          </a:xfrm>
          <a:prstGeom prst="line">
            <a:avLst/>
          </a:prstGeom>
          <a:ln w="22320">
            <a:solidFill>
              <a:srgbClr val="3333FF"/>
            </a:solidFill>
            <a:round/>
            <a:tailEnd type="triangle" w="med" len="med"/>
          </a:ln>
        </p:spPr>
      </p:sp>
      <p:sp>
        <p:nvSpPr>
          <p:cNvPr id="240" name="Line 6"/>
          <p:cNvSpPr/>
          <p:nvPr/>
        </p:nvSpPr>
        <p:spPr>
          <a:xfrm flipH="1">
            <a:off x="6056822" y="2891666"/>
            <a:ext cx="1222735" cy="342288"/>
          </a:xfrm>
          <a:prstGeom prst="line">
            <a:avLst/>
          </a:prstGeom>
          <a:ln w="22320">
            <a:solidFill>
              <a:srgbClr val="3333FF"/>
            </a:solidFill>
            <a:round/>
            <a:tailEnd type="triangle" w="med" len="med"/>
          </a:ln>
        </p:spPr>
      </p:sp>
      <p:sp>
        <p:nvSpPr>
          <p:cNvPr id="242" name="Line 8"/>
          <p:cNvSpPr/>
          <p:nvPr/>
        </p:nvSpPr>
        <p:spPr>
          <a:xfrm flipH="1" flipV="1">
            <a:off x="4809617" y="5071101"/>
            <a:ext cx="1605245" cy="50643"/>
          </a:xfrm>
          <a:prstGeom prst="line">
            <a:avLst/>
          </a:prstGeom>
          <a:ln w="22320">
            <a:solidFill>
              <a:srgbClr val="3333FF"/>
            </a:solidFill>
            <a:round/>
            <a:tailEnd type="triangle" w="med" len="med"/>
          </a:ln>
        </p:spPr>
      </p:sp>
      <p:sp>
        <p:nvSpPr>
          <p:cNvPr id="243" name="Line 9"/>
          <p:cNvSpPr/>
          <p:nvPr/>
        </p:nvSpPr>
        <p:spPr>
          <a:xfrm flipH="1">
            <a:off x="5878701" y="4148756"/>
            <a:ext cx="1981637" cy="414121"/>
          </a:xfrm>
          <a:prstGeom prst="line">
            <a:avLst/>
          </a:prstGeom>
          <a:ln w="22320">
            <a:solidFill>
              <a:srgbClr val="3333FF"/>
            </a:solidFill>
            <a:round/>
            <a:tailEnd type="triangle" w="med" len="med"/>
          </a:ln>
        </p:spPr>
      </p:sp>
      <p:sp>
        <p:nvSpPr>
          <p:cNvPr id="244" name="Line 10"/>
          <p:cNvSpPr/>
          <p:nvPr/>
        </p:nvSpPr>
        <p:spPr>
          <a:xfrm flipV="1">
            <a:off x="2761050" y="4232802"/>
            <a:ext cx="901758" cy="57467"/>
          </a:xfrm>
          <a:prstGeom prst="line">
            <a:avLst/>
          </a:prstGeom>
          <a:ln w="22320">
            <a:solidFill>
              <a:srgbClr val="3333FF"/>
            </a:solidFill>
            <a:round/>
            <a:tailEnd type="triangle" w="med" len="med"/>
          </a:ln>
        </p:spPr>
      </p:sp>
      <p:sp>
        <p:nvSpPr>
          <p:cNvPr id="245" name="CustomShape 11"/>
          <p:cNvSpPr/>
          <p:nvPr/>
        </p:nvSpPr>
        <p:spPr>
          <a:xfrm>
            <a:off x="6856487" y="2652286"/>
            <a:ext cx="2792821" cy="543550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en-GB" b="1" dirty="0" smtClean="0">
                <a:solidFill>
                  <a:srgbClr val="000066"/>
                </a:solidFill>
                <a:latin typeface="Calibri"/>
                <a:ea typeface="MS PGothic"/>
              </a:rPr>
              <a:t>I</a:t>
            </a:r>
            <a:r>
              <a:rPr lang="en-GB" b="1" dirty="0">
                <a:solidFill>
                  <a:srgbClr val="000066"/>
                </a:solidFill>
                <a:latin typeface="Calibri"/>
                <a:ea typeface="MS PGothic"/>
              </a:rPr>
              <a:t>-CORE</a:t>
            </a:r>
            <a:endParaRPr dirty="0"/>
          </a:p>
        </p:txBody>
      </p:sp>
      <p:sp>
        <p:nvSpPr>
          <p:cNvPr id="246" name="CustomShape 12"/>
          <p:cNvSpPr/>
          <p:nvPr/>
        </p:nvSpPr>
        <p:spPr>
          <a:xfrm>
            <a:off x="519783" y="1718262"/>
            <a:ext cx="2952670" cy="397454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000066"/>
                </a:solidFill>
                <a:latin typeface="Calibri"/>
                <a:ea typeface="MS PGothic"/>
              </a:rPr>
              <a:t>Материнская плата</a:t>
            </a:r>
            <a:endParaRPr dirty="0"/>
          </a:p>
        </p:txBody>
      </p:sp>
      <p:sp>
        <p:nvSpPr>
          <p:cNvPr id="247" name="CustomShape 13"/>
          <p:cNvSpPr/>
          <p:nvPr/>
        </p:nvSpPr>
        <p:spPr>
          <a:xfrm>
            <a:off x="7869154" y="3923917"/>
            <a:ext cx="2513480" cy="377127"/>
          </a:xfrm>
          <a:prstGeom prst="rect">
            <a:avLst/>
          </a:prstGeom>
          <a:noFill/>
          <a:ln w="9360">
            <a:noFill/>
          </a:ln>
        </p:spPr>
        <p:txBody>
          <a:bodyPr wrap="none" lIns="104264" tIns="52132" rIns="104264" bIns="52132"/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000066"/>
                </a:solidFill>
                <a:latin typeface="Calibri"/>
              </a:rPr>
              <a:t>Клапанный двигатель</a:t>
            </a:r>
            <a:endParaRPr dirty="0"/>
          </a:p>
        </p:txBody>
      </p:sp>
      <p:sp>
        <p:nvSpPr>
          <p:cNvPr id="248" name="CustomShape 14"/>
          <p:cNvSpPr/>
          <p:nvPr/>
        </p:nvSpPr>
        <p:spPr>
          <a:xfrm>
            <a:off x="6502303" y="4819683"/>
            <a:ext cx="2946472" cy="650813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000066"/>
                </a:solidFill>
                <a:latin typeface="Calibri"/>
                <a:ea typeface="MS PGothic"/>
              </a:rPr>
              <a:t>Ультразвуковой рожок</a:t>
            </a:r>
            <a:endParaRPr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Модуль </a:t>
            </a:r>
            <a:r>
              <a:rPr lang="fr-FR" dirty="0" err="1" smtClean="0"/>
              <a:t>GeneXpert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761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76" y="1323628"/>
            <a:ext cx="9950779" cy="486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165287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Модуль </a:t>
            </a:r>
            <a:r>
              <a:rPr lang="tr-TR" dirty="0" err="1" smtClean="0"/>
              <a:t>GeneXpert</a:t>
            </a:r>
            <a:r>
              <a:rPr lang="tr-TR" dirty="0" smtClean="0"/>
              <a:t> - </a:t>
            </a:r>
            <a:r>
              <a:rPr lang="ru-RU" dirty="0" smtClean="0"/>
              <a:t>Отсек для картриджей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7360543" y="1683668"/>
            <a:ext cx="2664296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Приводной вал поршня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432551" y="1683668"/>
            <a:ext cx="2664296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Приводной вал поршня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432551" y="4419972"/>
            <a:ext cx="2664296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Клапанный привод (скошенный)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903" y="4203948"/>
            <a:ext cx="26642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Ультразвуковой рожок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9743" y="2477497"/>
            <a:ext cx="2664296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ICORE </a:t>
            </a:r>
            <a:r>
              <a:rPr lang="ru-RU" dirty="0" smtClean="0"/>
              <a:t>модуль для помещения пробирок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3935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10"/>
          <p:cNvPicPr/>
          <p:nvPr/>
        </p:nvPicPr>
        <p:blipFill>
          <a:blip r:embed="rId2"/>
          <a:srcRect t="18860" b="4418"/>
          <a:stretch>
            <a:fillRect/>
          </a:stretch>
        </p:blipFill>
        <p:spPr>
          <a:xfrm>
            <a:off x="6607376" y="2555586"/>
            <a:ext cx="3272022" cy="3520570"/>
          </a:xfrm>
          <a:prstGeom prst="rect">
            <a:avLst/>
          </a:prstGeom>
          <a:ln>
            <a:noFill/>
          </a:ln>
        </p:spPr>
      </p:pic>
      <p:sp>
        <p:nvSpPr>
          <p:cNvPr id="287" name="Line 3"/>
          <p:cNvSpPr/>
          <p:nvPr/>
        </p:nvSpPr>
        <p:spPr>
          <a:xfrm>
            <a:off x="519783" y="2403746"/>
            <a:ext cx="9721080" cy="1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</p:sp>
      <p:sp>
        <p:nvSpPr>
          <p:cNvPr id="288" name="CustomShape 4"/>
          <p:cNvSpPr/>
          <p:nvPr/>
        </p:nvSpPr>
        <p:spPr>
          <a:xfrm>
            <a:off x="6854946" y="1749869"/>
            <a:ext cx="3024093" cy="393290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"/>
              </a:rPr>
              <a:t>Конец ручной работы</a:t>
            </a:r>
            <a:endParaRPr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Автоматизированный протокол </a:t>
            </a:r>
            <a:r>
              <a:rPr lang="en-US" dirty="0" err="1" smtClean="0"/>
              <a:t>Xpert</a:t>
            </a:r>
            <a:r>
              <a:rPr lang="en-US" dirty="0" smtClean="0"/>
              <a:t> </a:t>
            </a:r>
            <a:r>
              <a:rPr lang="en-US" dirty="0"/>
              <a:t>MTB/</a:t>
            </a:r>
            <a:r>
              <a:rPr lang="en-US" dirty="0" smtClean="0"/>
              <a:t>RIF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629252"/>
            <a:ext cx="6034023" cy="5527024"/>
          </a:xfrm>
        </p:spPr>
        <p:txBody>
          <a:bodyPr/>
          <a:lstStyle/>
          <a:p>
            <a:r>
              <a:rPr lang="ru-RU" sz="2200" dirty="0" smtClean="0"/>
              <a:t>Заполните картридж подготовленным образцом и вставьте его в прибор</a:t>
            </a:r>
            <a:endParaRPr lang="en-US" sz="2200" dirty="0"/>
          </a:p>
          <a:p>
            <a:r>
              <a:rPr lang="ru-RU" sz="2200" dirty="0" smtClean="0"/>
              <a:t>Образец подсоединяется к Регулятору обработки образца </a:t>
            </a:r>
            <a:r>
              <a:rPr lang="en-US" sz="2200" dirty="0" smtClean="0"/>
              <a:t>(</a:t>
            </a:r>
            <a:r>
              <a:rPr lang="en-US" sz="2200" dirty="0"/>
              <a:t>SPC)</a:t>
            </a:r>
          </a:p>
          <a:p>
            <a:r>
              <a:rPr lang="ru-RU" sz="2200" dirty="0" smtClean="0"/>
              <a:t>Фильтр захватывает образец и</a:t>
            </a:r>
            <a:r>
              <a:rPr lang="en-US" sz="2200" dirty="0" smtClean="0"/>
              <a:t> </a:t>
            </a:r>
            <a:r>
              <a:rPr lang="en-US" sz="2200" dirty="0"/>
              <a:t>SPC</a:t>
            </a:r>
          </a:p>
          <a:p>
            <a:r>
              <a:rPr lang="ru-RU" sz="2200" dirty="0" smtClean="0"/>
              <a:t>Клетки</a:t>
            </a:r>
            <a:r>
              <a:rPr lang="ru-RU" sz="2200" dirty="0"/>
              <a:t> </a:t>
            </a:r>
            <a:r>
              <a:rPr lang="ru-RU" sz="2200" dirty="0" smtClean="0"/>
              <a:t>подвергаются лизису ультразвуком</a:t>
            </a:r>
            <a:r>
              <a:rPr lang="ru-RU" sz="2200" dirty="0"/>
              <a:t> </a:t>
            </a:r>
            <a:r>
              <a:rPr lang="ru-RU" sz="2200" dirty="0" smtClean="0"/>
              <a:t>и выделяют ДНК </a:t>
            </a:r>
          </a:p>
          <a:p>
            <a:r>
              <a:rPr lang="ru-RU" sz="2200" dirty="0" smtClean="0"/>
              <a:t>Выделенные ДНК смешиваются с обезвоженными гранулированными реактивами</a:t>
            </a:r>
            <a:endParaRPr lang="en-US" sz="2200" dirty="0"/>
          </a:p>
          <a:p>
            <a:r>
              <a:rPr lang="ru-RU" sz="2200" dirty="0" smtClean="0"/>
              <a:t>Одновременная амплификация и выявление при помощи флуоресценции</a:t>
            </a:r>
          </a:p>
          <a:p>
            <a:r>
              <a:rPr lang="ru-RU" sz="2200" dirty="0" smtClean="0"/>
              <a:t>Результаты готовы менее, чем за 2 часа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6132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7" y="1403705"/>
            <a:ext cx="8711012" cy="487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Картридж </a:t>
            </a:r>
            <a:r>
              <a:rPr lang="fr-FR" dirty="0" err="1" smtClean="0"/>
              <a:t>GeneXpert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735807" y="2547764"/>
            <a:ext cx="30243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i="1" dirty="0" smtClean="0"/>
              <a:t>Технологическая камера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07815" y="3699892"/>
            <a:ext cx="316835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i="1" dirty="0" smtClean="0"/>
              <a:t>Камера содержит реактивы, </a:t>
            </a:r>
            <a:r>
              <a:rPr lang="ru-RU" i="1" dirty="0" err="1" smtClean="0"/>
              <a:t>праймеры</a:t>
            </a:r>
            <a:r>
              <a:rPr lang="ru-RU" i="1" dirty="0" smtClean="0"/>
              <a:t>, зонды, буферы и экстрагированный образец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4519" y="1539652"/>
            <a:ext cx="316835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Позволяет выполнить экспресс-термическое </a:t>
            </a:r>
            <a:r>
              <a:rPr lang="ru-RU" i="1" dirty="0" err="1" smtClean="0"/>
              <a:t>циклирование</a:t>
            </a:r>
            <a:r>
              <a:rPr lang="ru-RU" i="1" dirty="0" smtClean="0"/>
              <a:t> и </a:t>
            </a:r>
            <a:r>
              <a:rPr lang="ru-RU" i="1" dirty="0" err="1" smtClean="0"/>
              <a:t>фотовозбуждение</a:t>
            </a:r>
            <a:r>
              <a:rPr lang="ru-RU" i="1" dirty="0" smtClean="0"/>
              <a:t>/выявление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4479" y="5019843"/>
            <a:ext cx="266429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i="1" dirty="0" smtClean="0"/>
              <a:t>Вращаясь, направляет жидкость в разные камеры и пробирку для ПЦР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4359" y="3195836"/>
            <a:ext cx="34647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dirty="0" smtClean="0"/>
              <a:t>Пробирка для амплификации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76367" y="3843908"/>
            <a:ext cx="14401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dirty="0" smtClean="0"/>
              <a:t>Корпус клапана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07815" y="5572100"/>
            <a:ext cx="31683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i="1" dirty="0" smtClean="0"/>
              <a:t>Это автономная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41246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</TotalTime>
  <Words>3145</Words>
  <Application>Microsoft Office PowerPoint</Application>
  <PresentationFormat>Custom</PresentationFormat>
  <Paragraphs>428</Paragraphs>
  <Slides>52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business-template</vt:lpstr>
      <vt:lpstr>PowerPoint Presentation</vt:lpstr>
      <vt:lpstr>Содержание модуля</vt:lpstr>
      <vt:lpstr>Задачи обучения</vt:lpstr>
      <vt:lpstr>Технология GeneXpert</vt:lpstr>
      <vt:lpstr>Платформа GeneXpert</vt:lpstr>
      <vt:lpstr>Модуль GeneXpert</vt:lpstr>
      <vt:lpstr>Модуль GeneXpert - Отсек для картриджей</vt:lpstr>
      <vt:lpstr>Автоматизированный протокол Xpert MTB/RIF</vt:lpstr>
      <vt:lpstr>Картридж GeneXpert</vt:lpstr>
      <vt:lpstr>Комплектующие картриджа</vt:lpstr>
      <vt:lpstr>Принципы устройства GeneXpert</vt:lpstr>
      <vt:lpstr>Картридж в действии: видеоролик</vt:lpstr>
      <vt:lpstr>Полимеразная цепная реакция в режиме реального времени</vt:lpstr>
      <vt:lpstr>Технология молекулярного маяка</vt:lpstr>
      <vt:lpstr>Технология молекулярного маяка</vt:lpstr>
      <vt:lpstr>Молекулярные механизмы устойчивости к рифампицину</vt:lpstr>
      <vt:lpstr>Выявление мутаций в гене rpoB при помощи Xpert MTB/RIF </vt:lpstr>
      <vt:lpstr>Внутренний контроль качества : Проверка наличия зонда (PCC) </vt:lpstr>
      <vt:lpstr>Внутренний контроль качества: Контроль обработки образца (SPC) </vt:lpstr>
      <vt:lpstr>Алгоритм определения результатов Xpert MTB/RIF  </vt:lpstr>
      <vt:lpstr>PowerPoint Presentation</vt:lpstr>
      <vt:lpstr>Обзор процедуры</vt:lpstr>
      <vt:lpstr>Подготовка образца: необработанная мокрота</vt:lpstr>
      <vt:lpstr>PowerPoint Presentation</vt:lpstr>
      <vt:lpstr>Подготовка образца: осадок центрифугированной мокроты</vt:lpstr>
      <vt:lpstr>Подготовка образца: осадок обработанной мокроты</vt:lpstr>
      <vt:lpstr>Подготовка образца: разделение образцов</vt:lpstr>
      <vt:lpstr>Внелёгочные образцы</vt:lpstr>
      <vt:lpstr>Приготовление внелёгочных образцов</vt:lpstr>
      <vt:lpstr>Приготовление внелёгочных образцов (2)</vt:lpstr>
      <vt:lpstr>Подготовка образца: организация работы</vt:lpstr>
      <vt:lpstr>Не пользуйтесь картриджем, если:</vt:lpstr>
      <vt:lpstr>Подготовка картриджа: маркировка</vt:lpstr>
      <vt:lpstr>Подготовка картриджа: посев</vt:lpstr>
      <vt:lpstr>Хранение образцов и картриджей с посевом</vt:lpstr>
      <vt:lpstr>Начало работы</vt:lpstr>
      <vt:lpstr>Запуск программного обеспечения</vt:lpstr>
      <vt:lpstr>Запуск программного обеспечения: проверка состояния</vt:lpstr>
      <vt:lpstr>Начало исследования</vt:lpstr>
      <vt:lpstr>Начало исследования: сканирование картриджа</vt:lpstr>
      <vt:lpstr>Начало исследования</vt:lpstr>
      <vt:lpstr>Загрузка картриджа</vt:lpstr>
      <vt:lpstr>Ручной ввод штрих-кода картриджа</vt:lpstr>
      <vt:lpstr>Обобщение процесса исследования: видеоролик</vt:lpstr>
      <vt:lpstr>Мониторинг статуса исследования</vt:lpstr>
      <vt:lpstr>Мониторинг статуса исследования</vt:lpstr>
      <vt:lpstr>Как и почему остановить исследование</vt:lpstr>
      <vt:lpstr>Как и почему остановить исследование</vt:lpstr>
      <vt:lpstr>Отображение, генерирование и управление отчетами об исследованиях</vt:lpstr>
      <vt:lpstr>Выводы</vt:lpstr>
      <vt:lpstr>Оценка</vt:lpstr>
      <vt:lpstr>PowerPoint Presentation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VAN GEMERT, Wayne</cp:lastModifiedBy>
  <cp:revision>162</cp:revision>
  <dcterms:created xsi:type="dcterms:W3CDTF">2006-07-23T20:13:44Z</dcterms:created>
  <dcterms:modified xsi:type="dcterms:W3CDTF">2014-10-23T14:28:29Z</dcterms:modified>
</cp:coreProperties>
</file>