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4" r:id="rId29"/>
    <p:sldId id="295" r:id="rId30"/>
    <p:sldId id="296" r:id="rId31"/>
    <p:sldId id="297" r:id="rId32"/>
    <p:sldId id="298" r:id="rId33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94"/>
            <p14:sldId id="295"/>
            <p14:sldId id="296"/>
            <p14:sldId id="297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86" y="0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22/10/2014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22/10/2014</a:t>
            </a:fld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3883774" y="8684971"/>
            <a:ext cx="2970587" cy="455725"/>
          </a:xfrm>
          <a:prstGeom prst="rect">
            <a:avLst/>
          </a:prstGeom>
          <a:noFill/>
          <a:ln>
            <a:noFill/>
          </a:ln>
        </p:spPr>
        <p:txBody>
          <a:bodyPr lIns="88317" tIns="44159" rIns="88317" bIns="44159" anchor="b"/>
          <a:lstStyle/>
          <a:p>
            <a:pPr algn="r">
              <a:lnSpc>
                <a:spcPct val="100000"/>
              </a:lnSpc>
            </a:pPr>
            <a:fld id="{08DF9EB1-4313-40B9-9BAB-7C14BEB02C59}" type="slidenum">
              <a:rPr lang="en-GB" sz="1200" b="1">
                <a:solidFill>
                  <a:srgbClr val="000000"/>
                </a:solidFill>
                <a:latin typeface="Arial Unicode MS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/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914596" y="4344434"/>
            <a:ext cx="5026930" cy="4110020"/>
          </a:xfrm>
          <a:prstGeom prst="rect">
            <a:avLst/>
          </a:prstGeom>
        </p:spPr>
        <p:txBody>
          <a:bodyPr lIns="90083" tIns="45218" rIns="90083" bIns="45218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32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 dirty="0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 dirty="0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22/10/2014</a:t>
            </a:fld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22/10/2014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22/10/2014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 dirty="0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22/10/2014</a:t>
            </a:fld>
            <a:endParaRPr lang="en-US" altLang="zh-CN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Global Laboratory </a:t>
            </a:r>
            <a:r>
              <a:rPr lang="en-US" sz="1900" dirty="0" smtClean="0">
                <a:solidFill>
                  <a:schemeClr val="accent4"/>
                </a:solidFill>
              </a:rPr>
              <a:t>Initiative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Xpert</a:t>
            </a:r>
            <a:r>
              <a:rPr lang="ru-RU" sz="1900" b="1" dirty="0" smtClean="0">
                <a:solidFill>
                  <a:schemeClr val="accent5"/>
                </a:solidFill>
              </a:rPr>
              <a:t>МТБ</a:t>
            </a:r>
            <a:r>
              <a:rPr lang="en-US" sz="1900" b="1" dirty="0" smtClean="0">
                <a:solidFill>
                  <a:schemeClr val="accent5"/>
                </a:solidFill>
              </a:rPr>
              <a:t>/RIF </a:t>
            </a:r>
            <a:r>
              <a:rPr lang="en-US" sz="1900" b="1" dirty="0">
                <a:solidFill>
                  <a:schemeClr val="accent5"/>
                </a:solidFill>
              </a:rPr>
              <a:t>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1827684"/>
            <a:ext cx="9258904" cy="29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Модуль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7:</a:t>
            </a:r>
          </a:p>
          <a:p>
            <a:pPr eaLnBrk="1" hangingPunct="1"/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Xpert</a:t>
            </a:r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MTB/RIF</a:t>
            </a:r>
            <a:endParaRPr lang="en-US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Интерпретация результатов и управление базой данных</a:t>
            </a:r>
            <a:endParaRPr lang="en-US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1751" y="6580212"/>
            <a:ext cx="10210420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Глобальная лабораторная инициатива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ru-RU" dirty="0">
                <a:solidFill>
                  <a:schemeClr val="bg1"/>
                </a:solidFill>
              </a:rPr>
              <a:t>Комплект учебных материалов по </a:t>
            </a:r>
            <a:r>
              <a:rPr lang="en-US" dirty="0" smtClean="0">
                <a:solidFill>
                  <a:schemeClr val="bg1"/>
                </a:solidFill>
              </a:rPr>
              <a:t>Xpert</a:t>
            </a:r>
            <a:r>
              <a:rPr lang="ru-RU" dirty="0" smtClean="0">
                <a:solidFill>
                  <a:schemeClr val="bg1"/>
                </a:solidFill>
              </a:rPr>
              <a:t>МТБ</a:t>
            </a:r>
            <a:r>
              <a:rPr lang="en-US" dirty="0" smtClean="0">
                <a:solidFill>
                  <a:schemeClr val="bg1"/>
                </a:solidFill>
              </a:rPr>
              <a:t>/RIF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2" b="4959"/>
          <a:stretch/>
        </p:blipFill>
        <p:spPr bwMode="auto">
          <a:xfrm>
            <a:off x="1896875" y="1393463"/>
            <a:ext cx="7345548" cy="52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" name="CustomShape 2"/>
          <p:cNvSpPr/>
          <p:nvPr/>
        </p:nvSpPr>
        <p:spPr>
          <a:xfrm>
            <a:off x="4870790" y="2759133"/>
            <a:ext cx="1468146" cy="631059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57" y="99492"/>
            <a:ext cx="10528894" cy="1014325"/>
          </a:xfrm>
        </p:spPr>
        <p:txBody>
          <a:bodyPr>
            <a:noAutofit/>
          </a:bodyPr>
          <a:lstStyle/>
          <a:p>
            <a:r>
              <a:rPr lang="ru-RU" sz="3800" dirty="0" smtClean="0"/>
              <a:t>МТБ выявлены/Устойчивость к рифампицину не выявлена</a:t>
            </a:r>
            <a:endParaRPr lang="fr-FR" sz="3800" dirty="0"/>
          </a:p>
        </p:txBody>
      </p:sp>
    </p:spTree>
    <p:extLst>
      <p:ext uri="{BB962C8B-B14F-4D97-AF65-F5344CB8AC3E}">
        <p14:creationId xmlns:p14="http://schemas.microsoft.com/office/powerpoint/2010/main" val="2252160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6"/>
          <a:stretch/>
        </p:blipFill>
        <p:spPr bwMode="auto">
          <a:xfrm>
            <a:off x="1860241" y="1414049"/>
            <a:ext cx="7264422" cy="517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" name="CustomShape 2"/>
          <p:cNvSpPr/>
          <p:nvPr/>
        </p:nvSpPr>
        <p:spPr>
          <a:xfrm>
            <a:off x="5026960" y="2604690"/>
            <a:ext cx="1109746" cy="871343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081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800" dirty="0" smtClean="0"/>
              <a:t>МТБ выявлены/Выявлена устойчивость к рифампицину </a:t>
            </a:r>
            <a:endParaRPr lang="fr-FR" sz="3800" dirty="0"/>
          </a:p>
        </p:txBody>
      </p:sp>
    </p:spTree>
    <p:extLst>
      <p:ext uri="{BB962C8B-B14F-4D97-AF65-F5344CB8AC3E}">
        <p14:creationId xmlns:p14="http://schemas.microsoft.com/office/powerpoint/2010/main" val="33064737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Autofit/>
          </a:bodyPr>
          <a:lstStyle/>
          <a:p>
            <a:r>
              <a:rPr lang="ru-RU" sz="3400" dirty="0" smtClean="0"/>
              <a:t>МТБ выявлены/Устойчивость к рифампицину неопределённая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образце концентрация МТБ была очень низкой и в связи с недостаточным количеством данных, собранных для интерпретации соответствующих сигналов устойчивости, уровень устойчивости не может быть определён.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5981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535" y="271438"/>
            <a:ext cx="9619774" cy="1014325"/>
          </a:xfrm>
        </p:spPr>
        <p:txBody>
          <a:bodyPr>
            <a:noAutofit/>
          </a:bodyPr>
          <a:lstStyle/>
          <a:p>
            <a:r>
              <a:rPr lang="ru-RU" sz="3300" dirty="0" smtClean="0"/>
              <a:t>Причины проведение повторного тестирования</a:t>
            </a:r>
            <a:r>
              <a:rPr lang="en-US" sz="3300" dirty="0" smtClean="0"/>
              <a:t>: </a:t>
            </a:r>
            <a:r>
              <a:rPr lang="ru-RU" sz="3300" dirty="0" smtClean="0"/>
              <a:t>недействительный результат</a:t>
            </a:r>
            <a:endParaRPr lang="fr-FR" sz="3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ru-RU" dirty="0" smtClean="0">
                <a:solidFill>
                  <a:srgbClr val="474B78"/>
                </a:solidFill>
              </a:rPr>
              <a:t>Присутствие или отсутствие МТБ не может быть определено из-за того, что</a:t>
            </a:r>
            <a:r>
              <a:rPr lang="en-US" dirty="0" smtClean="0">
                <a:solidFill>
                  <a:srgbClr val="474B78"/>
                </a:solidFill>
              </a:rPr>
              <a:t>:</a:t>
            </a:r>
            <a:endParaRPr lang="en-US" dirty="0">
              <a:solidFill>
                <a:srgbClr val="474B78"/>
              </a:solidFill>
            </a:endParaRPr>
          </a:p>
          <a:p>
            <a:r>
              <a:rPr lang="ru-RU" dirty="0" smtClean="0"/>
              <a:t>Результаты контроля обработки образца (SPC) не отвечают критериям приёмки. </a:t>
            </a:r>
            <a:endParaRPr lang="en-US" dirty="0"/>
          </a:p>
          <a:p>
            <a:r>
              <a:rPr lang="ru-RU" dirty="0" smtClean="0"/>
              <a:t>Образец не проанализирован надлежащим образом </a:t>
            </a:r>
          </a:p>
          <a:p>
            <a:r>
              <a:rPr lang="ru-RU" dirty="0" smtClean="0"/>
              <a:t>ПЦР ингибирована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36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проведение повторного тестирования</a:t>
            </a:r>
            <a:r>
              <a:rPr lang="en-US" dirty="0" smtClean="0"/>
              <a:t>: </a:t>
            </a:r>
            <a:r>
              <a:rPr lang="ru-RU" dirty="0" smtClean="0"/>
              <a:t>Ошибка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ru-RU" dirty="0" smtClean="0"/>
              <a:t>Контроль с помощью контактной измерительной головки не удался и процесс проведения анализа был прерван из-за того, что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Пробирка для реакций заполняется ненадлежащим образом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Обнаружена проблема целостности зонда с реактивом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 </a:t>
            </a:r>
            <a:r>
              <a:rPr lang="ru-RU" dirty="0" smtClean="0"/>
              <a:t>Превышен максимальный уровень давления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Произошёл сбой в работе модуля </a:t>
            </a:r>
            <a:r>
              <a:rPr lang="en-US" dirty="0" smtClean="0"/>
              <a:t>GeneXpert</a:t>
            </a:r>
            <a:endParaRPr lang="en-US" dirty="0"/>
          </a:p>
          <a:p>
            <a:r>
              <a:rPr lang="ru-RU" dirty="0" smtClean="0"/>
              <a:t>Особые ошибки, причины и методы их устранения рассматриваются в Модуле </a:t>
            </a:r>
            <a:r>
              <a:rPr lang="en-US" dirty="0" smtClean="0"/>
              <a:t>9</a:t>
            </a:r>
            <a:endParaRPr lang="en-US" dirty="0"/>
          </a:p>
          <a:p>
            <a:pPr marL="12479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79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800" dirty="0" smtClean="0"/>
              <a:t>Причины проведения повторного анализа</a:t>
            </a:r>
            <a:r>
              <a:rPr lang="en-US" sz="3800" dirty="0" smtClean="0"/>
              <a:t>: </a:t>
            </a:r>
            <a:r>
              <a:rPr lang="ru-RU" sz="3800" dirty="0" smtClean="0"/>
              <a:t>Отсутствие результатов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ru-RU" dirty="0" smtClean="0">
                <a:solidFill>
                  <a:srgbClr val="474B78"/>
                </a:solidFill>
              </a:rPr>
              <a:t>Несоответствующие данные были получены из-за</a:t>
            </a:r>
            <a:r>
              <a:rPr lang="en-US" dirty="0" smtClean="0">
                <a:solidFill>
                  <a:srgbClr val="474B78"/>
                </a:solidFill>
              </a:rPr>
              <a:t>:</a:t>
            </a:r>
            <a:endParaRPr lang="en-US" dirty="0">
              <a:solidFill>
                <a:srgbClr val="474B78"/>
              </a:solidFill>
            </a:endParaRPr>
          </a:p>
          <a:p>
            <a:r>
              <a:rPr lang="ru-RU" dirty="0" smtClean="0"/>
              <a:t>Перебоев в подаче электроэнергии</a:t>
            </a:r>
            <a:endParaRPr lang="en-US" dirty="0"/>
          </a:p>
          <a:p>
            <a:r>
              <a:rPr lang="ru-RU" dirty="0" smtClean="0"/>
              <a:t>Тестирование было остановлено оператором</a:t>
            </a:r>
            <a:r>
              <a:rPr lang="ru-RU" dirty="0"/>
              <a:t> </a:t>
            </a:r>
            <a:r>
              <a:rPr lang="ru-RU" dirty="0" smtClean="0"/>
              <a:t>и т.д.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508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Причины проведения повторного анализа</a:t>
            </a:r>
            <a:r>
              <a:rPr lang="en-US" sz="2800" dirty="0" smtClean="0"/>
              <a:t>: </a:t>
            </a:r>
            <a:r>
              <a:rPr lang="ru-RU" sz="2800" dirty="0" smtClean="0"/>
              <a:t>Устойчивость к рифампицину неопределённая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образце концентрация МТБ была очень низкой, чтобы обеспечить соответствующее количество данных, собранных для интерпретации соответствующих сигналов устойчивости.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Сбор и проведение тестов другого образца</a:t>
            </a:r>
            <a:endParaRPr lang="en-US" dirty="0"/>
          </a:p>
          <a:p>
            <a:pPr marL="12479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344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/>
          <p:cNvPicPr/>
          <p:nvPr/>
        </p:nvPicPr>
        <p:blipFill>
          <a:blip r:embed="rId3"/>
          <a:srcRect l="43339" t="22545" r="7009" b="30610"/>
          <a:stretch>
            <a:fillRect/>
          </a:stretch>
        </p:blipFill>
        <p:spPr>
          <a:xfrm>
            <a:off x="261243" y="1546939"/>
            <a:ext cx="6067617" cy="4613161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932345" y="4394427"/>
            <a:ext cx="1848856" cy="513252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ru-RU" sz="2700" b="1" dirty="0" smtClean="0">
                <a:solidFill>
                  <a:srgbClr val="003399"/>
                </a:solidFill>
                <a:latin typeface="Arial Unicode MS"/>
              </a:rPr>
              <a:t>Исходная фаза</a:t>
            </a:r>
            <a:endParaRPr b="1"/>
          </a:p>
        </p:txBody>
      </p:sp>
      <p:sp>
        <p:nvSpPr>
          <p:cNvPr id="214" name="CustomShape 3"/>
          <p:cNvSpPr/>
          <p:nvPr/>
        </p:nvSpPr>
        <p:spPr>
          <a:xfrm>
            <a:off x="1866848" y="3195882"/>
            <a:ext cx="2159398" cy="513252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ru-RU" sz="2700" b="1" dirty="0" smtClean="0">
                <a:solidFill>
                  <a:srgbClr val="003399"/>
                </a:solidFill>
                <a:latin typeface="Arial Unicode MS"/>
              </a:rPr>
              <a:t>Логарифмическая фаза</a:t>
            </a:r>
            <a:endParaRPr/>
          </a:p>
        </p:txBody>
      </p:sp>
      <p:sp>
        <p:nvSpPr>
          <p:cNvPr id="215" name="CustomShape 4"/>
          <p:cNvSpPr/>
          <p:nvPr/>
        </p:nvSpPr>
        <p:spPr>
          <a:xfrm>
            <a:off x="3188899" y="1809850"/>
            <a:ext cx="1679732" cy="513252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ru-RU" sz="2700" b="1" dirty="0" smtClean="0">
                <a:solidFill>
                  <a:srgbClr val="003399"/>
                </a:solidFill>
                <a:latin typeface="Arial Unicode MS"/>
              </a:rPr>
              <a:t>Фаза плато</a:t>
            </a:r>
            <a:endParaRPr/>
          </a:p>
        </p:txBody>
      </p:sp>
      <p:sp>
        <p:nvSpPr>
          <p:cNvPr id="217" name="CustomShape 5"/>
          <p:cNvSpPr/>
          <p:nvPr/>
        </p:nvSpPr>
        <p:spPr>
          <a:xfrm>
            <a:off x="6538287" y="1521438"/>
            <a:ext cx="3877273" cy="482543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CustomShape 6"/>
          <p:cNvSpPr/>
          <p:nvPr/>
        </p:nvSpPr>
        <p:spPr>
          <a:xfrm>
            <a:off x="3876553" y="2957035"/>
            <a:ext cx="1510607" cy="1193158"/>
          </a:xfrm>
          <a:prstGeom prst="ellipse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19" name="CustomShape 7"/>
          <p:cNvSpPr/>
          <p:nvPr/>
        </p:nvSpPr>
        <p:spPr>
          <a:xfrm flipH="1" flipV="1">
            <a:off x="4786228" y="3694049"/>
            <a:ext cx="1731189" cy="1429132"/>
          </a:xfrm>
          <a:prstGeom prst="straightConnector1">
            <a:avLst/>
          </a:prstGeom>
          <a:solidFill>
            <a:srgbClr val="FBDF53"/>
          </a:solidFill>
          <a:ln w="57240">
            <a:solidFill>
              <a:srgbClr val="FF0000"/>
            </a:solidFill>
            <a:round/>
            <a:tailEnd type="arrow" w="med" len="med"/>
          </a:ln>
        </p:spPr>
      </p:sp>
      <p:grpSp>
        <p:nvGrpSpPr>
          <p:cNvPr id="15" name="Group 14"/>
          <p:cNvGrpSpPr/>
          <p:nvPr/>
        </p:nvGrpSpPr>
        <p:grpSpPr>
          <a:xfrm>
            <a:off x="15727" y="862107"/>
            <a:ext cx="9245955" cy="677545"/>
            <a:chOff x="15734" y="864102"/>
            <a:chExt cx="9250074" cy="679113"/>
          </a:xfrm>
        </p:grpSpPr>
        <p:sp>
          <p:nvSpPr>
            <p:cNvPr id="16" name="TextBox 15"/>
            <p:cNvSpPr txBox="1"/>
            <p:nvPr/>
          </p:nvSpPr>
          <p:spPr>
            <a:xfrm>
              <a:off x="714608" y="1134213"/>
              <a:ext cx="8551200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для обучения базовых пользователей</a:t>
              </a:r>
            </a:p>
          </p:txBody>
        </p:sp>
        <p:pic>
          <p:nvPicPr>
            <p:cNvPr id="17" name="Picture 12" descr="MCj0239013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64102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Понимание кривых роста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4438" y="1629252"/>
            <a:ext cx="3729767" cy="4439703"/>
          </a:xfrm>
        </p:spPr>
        <p:txBody>
          <a:bodyPr/>
          <a:lstStyle/>
          <a:p>
            <a:r>
              <a:rPr lang="ru-RU" sz="1800" dirty="0" smtClean="0"/>
              <a:t>На каждом цикле амплификации ПЦР копируются последовательности ДНК</a:t>
            </a:r>
            <a:endParaRPr lang="en-US" sz="1800" dirty="0"/>
          </a:p>
          <a:p>
            <a:r>
              <a:rPr lang="ru-RU" sz="1800" dirty="0" smtClean="0"/>
              <a:t>На каждом цикле количество ДНК в реакции удваивается, в результате чего происходит экспоненциальная амплификация целевых исходных  ДНК</a:t>
            </a:r>
            <a:r>
              <a:rPr lang="ru-RU" sz="2100" dirty="0" smtClean="0"/>
              <a:t>. </a:t>
            </a:r>
            <a:endParaRPr lang="en-US" sz="2100" dirty="0"/>
          </a:p>
          <a:p>
            <a:r>
              <a:rPr lang="ru-RU" sz="2100" dirty="0" smtClean="0"/>
              <a:t>Реакция измеряется на логарифмической фазе амплификации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880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4633" y="1499529"/>
            <a:ext cx="7633639" cy="4863502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8099991" y="1635654"/>
            <a:ext cx="628280" cy="295488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27" name="CustomShape 3"/>
          <p:cNvSpPr/>
          <p:nvPr/>
        </p:nvSpPr>
        <p:spPr>
          <a:xfrm>
            <a:off x="8068325" y="4734560"/>
            <a:ext cx="754224" cy="910133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33CC33"/>
            </a:solidFill>
            <a:round/>
          </a:ln>
        </p:spPr>
      </p:sp>
      <p:sp>
        <p:nvSpPr>
          <p:cNvPr id="228" name="CustomShape 4"/>
          <p:cNvSpPr/>
          <p:nvPr/>
        </p:nvSpPr>
        <p:spPr>
          <a:xfrm>
            <a:off x="8872207" y="2878377"/>
            <a:ext cx="1621078" cy="48344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Выявлено</a:t>
            </a:r>
            <a:endParaRPr sz="1400" dirty="0"/>
          </a:p>
        </p:txBody>
      </p:sp>
      <p:sp>
        <p:nvSpPr>
          <p:cNvPr id="229" name="CustomShape 5"/>
          <p:cNvSpPr/>
          <p:nvPr/>
        </p:nvSpPr>
        <p:spPr>
          <a:xfrm>
            <a:off x="8976921" y="4933540"/>
            <a:ext cx="1510607" cy="848356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Не выявлено</a:t>
            </a:r>
            <a:endParaRPr sz="1400" dirty="0"/>
          </a:p>
        </p:txBody>
      </p:sp>
      <p:sp>
        <p:nvSpPr>
          <p:cNvPr id="230" name="CustomShape 6"/>
          <p:cNvSpPr/>
          <p:nvPr/>
        </p:nvSpPr>
        <p:spPr>
          <a:xfrm>
            <a:off x="1486138" y="5242784"/>
            <a:ext cx="1666058" cy="467637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3399"/>
                </a:solidFill>
                <a:latin typeface="Arial Unicode MS"/>
              </a:rPr>
              <a:t>Исходная фаза</a:t>
            </a:r>
            <a:endParaRPr/>
          </a:p>
        </p:txBody>
      </p:sp>
      <p:sp>
        <p:nvSpPr>
          <p:cNvPr id="232" name="CustomShape 8"/>
          <p:cNvSpPr/>
          <p:nvPr/>
        </p:nvSpPr>
        <p:spPr>
          <a:xfrm>
            <a:off x="6775781" y="1999132"/>
            <a:ext cx="1516724" cy="467637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3399"/>
                </a:solidFill>
                <a:latin typeface="Arial Unicode MS"/>
              </a:rPr>
              <a:t>Фаза плато</a:t>
            </a:r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15727" y="790100"/>
            <a:ext cx="9245954" cy="715213"/>
            <a:chOff x="15734" y="791928"/>
            <a:chExt cx="9250074" cy="716868"/>
          </a:xfrm>
        </p:grpSpPr>
        <p:sp>
          <p:nvSpPr>
            <p:cNvPr id="15" name="TextBox 14"/>
            <p:cNvSpPr txBox="1"/>
            <p:nvPr/>
          </p:nvSpPr>
          <p:spPr>
            <a:xfrm>
              <a:off x="714608" y="1134213"/>
              <a:ext cx="8551200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для обучения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6" name="Picture 12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791928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27484"/>
            <a:ext cx="9619774" cy="1014325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Кривые роста в режиме реального времени</a:t>
            </a:r>
            <a:r>
              <a:rPr lang="en-US" sz="2700" dirty="0" smtClean="0"/>
              <a:t>: </a:t>
            </a:r>
            <a:r>
              <a:rPr lang="ru-RU" sz="2700" dirty="0" smtClean="0"/>
              <a:t>Порог цикла</a:t>
            </a:r>
            <a:r>
              <a:rPr lang="en-US" sz="2700" dirty="0" smtClean="0"/>
              <a:t> (</a:t>
            </a:r>
            <a:r>
              <a:rPr lang="ru-RU" sz="2700" dirty="0" smtClean="0"/>
              <a:t>ПЦ</a:t>
            </a:r>
            <a:r>
              <a:rPr lang="en-US" sz="2700" dirty="0" smtClean="0"/>
              <a:t>)</a:t>
            </a:r>
            <a:endParaRPr lang="fr-FR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2319983" y="2187724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Пороговый цикл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1871" y="3051820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Пороговое значение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2071" y="2992586"/>
            <a:ext cx="19442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Пороговое проникновение </a:t>
            </a:r>
            <a:r>
              <a:rPr lang="en-US" dirty="0" smtClean="0">
                <a:solidFill>
                  <a:schemeClr val="accent2"/>
                </a:solidFill>
              </a:rPr>
              <a:t>Ct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31" name="CustomShape 7"/>
          <p:cNvSpPr/>
          <p:nvPr/>
        </p:nvSpPr>
        <p:spPr>
          <a:xfrm>
            <a:off x="5584352" y="3351402"/>
            <a:ext cx="1943134" cy="467637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3399"/>
                </a:solidFill>
                <a:latin typeface="Arial Unicode MS"/>
              </a:rPr>
              <a:t>Логарифмическая фаза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1815927" y="4194656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Пороговая линия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0"/>
            <a:ext cx="10686519" cy="1287619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grpSp>
        <p:nvGrpSpPr>
          <p:cNvPr id="5" name="Group 4"/>
          <p:cNvGrpSpPr/>
          <p:nvPr/>
        </p:nvGrpSpPr>
        <p:grpSpPr>
          <a:xfrm>
            <a:off x="15727" y="862108"/>
            <a:ext cx="9245954" cy="821561"/>
            <a:chOff x="15734" y="901598"/>
            <a:chExt cx="9250074" cy="823464"/>
          </a:xfrm>
        </p:grpSpPr>
        <p:sp>
          <p:nvSpPr>
            <p:cNvPr id="6" name="TextBox 5"/>
            <p:cNvSpPr txBox="1"/>
            <p:nvPr/>
          </p:nvSpPr>
          <p:spPr>
            <a:xfrm>
              <a:off x="714608" y="1350479"/>
              <a:ext cx="8551200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для обучения базовых пользователей</a:t>
              </a:r>
              <a:endPara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901598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МТБ </a:t>
            </a:r>
            <a:r>
              <a:rPr lang="ro-RO" sz="3600" dirty="0" smtClean="0"/>
              <a:t>Xpert </a:t>
            </a:r>
            <a:r>
              <a:rPr lang="ru-RU" sz="3600" dirty="0" smtClean="0"/>
              <a:t>/ полуколичественные результаты на устойчивость к рифампицину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807" y="2043708"/>
            <a:ext cx="9619774" cy="4025247"/>
          </a:xfrm>
        </p:spPr>
        <p:txBody>
          <a:bodyPr/>
          <a:lstStyle/>
          <a:p>
            <a:pPr marL="124796" indent="0">
              <a:buNone/>
            </a:pPr>
            <a:r>
              <a:rPr lang="ru-RU" dirty="0" smtClean="0">
                <a:solidFill>
                  <a:srgbClr val="474B78"/>
                </a:solidFill>
              </a:rPr>
              <a:t>В зависимости от </a:t>
            </a:r>
            <a:r>
              <a:rPr lang="ru-RU" dirty="0" smtClean="0">
                <a:solidFill>
                  <a:srgbClr val="474B78"/>
                </a:solidFill>
              </a:rPr>
              <a:t>значения</a:t>
            </a:r>
            <a:r>
              <a:rPr lang="en-US" dirty="0" smtClean="0">
                <a:solidFill>
                  <a:srgbClr val="474B78"/>
                </a:solidFill>
              </a:rPr>
              <a:t> </a:t>
            </a:r>
            <a:r>
              <a:rPr lang="ru-RU" dirty="0" smtClean="0">
                <a:solidFill>
                  <a:srgbClr val="474B78"/>
                </a:solidFill>
              </a:rPr>
              <a:t>порогового цикла </a:t>
            </a:r>
            <a:r>
              <a:rPr lang="ru-RU" dirty="0" smtClean="0">
                <a:solidFill>
                  <a:srgbClr val="474B78"/>
                </a:solidFill>
              </a:rPr>
              <a:t>(С</a:t>
            </a:r>
            <a:r>
              <a:rPr lang="en-US" dirty="0" smtClean="0">
                <a:solidFill>
                  <a:srgbClr val="474B78"/>
                </a:solidFill>
              </a:rPr>
              <a:t>t)</a:t>
            </a:r>
            <a:r>
              <a:rPr lang="ru-RU" dirty="0" smtClean="0">
                <a:solidFill>
                  <a:srgbClr val="474B78"/>
                </a:solidFill>
              </a:rPr>
              <a:t> </a:t>
            </a:r>
            <a:r>
              <a:rPr lang="ru-RU" dirty="0" smtClean="0">
                <a:solidFill>
                  <a:srgbClr val="474B78"/>
                </a:solidFill>
              </a:rPr>
              <a:t>целевого МТБ, результат МТБ отображается как:</a:t>
            </a:r>
            <a:endParaRPr lang="en-US" dirty="0" smtClean="0">
              <a:solidFill>
                <a:srgbClr val="474B78"/>
              </a:solidFill>
            </a:endParaRPr>
          </a:p>
          <a:p>
            <a:r>
              <a:rPr lang="en-US" dirty="0" smtClean="0"/>
              <a:t> </a:t>
            </a:r>
            <a:r>
              <a:rPr lang="ru-RU" dirty="0" smtClean="0"/>
              <a:t>Высокий</a:t>
            </a:r>
            <a:r>
              <a:rPr lang="en-US" dirty="0" smtClean="0"/>
              <a:t> (</a:t>
            </a:r>
            <a:r>
              <a:rPr lang="ru-RU" dirty="0" smtClean="0"/>
              <a:t>менее</a:t>
            </a:r>
            <a:r>
              <a:rPr lang="en-US" dirty="0" smtClean="0"/>
              <a:t> 16 </a:t>
            </a:r>
            <a:r>
              <a:rPr lang="ru-RU" dirty="0" smtClean="0"/>
              <a:t>циклов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</a:t>
            </a:r>
            <a:r>
              <a:rPr lang="ru-RU" dirty="0" smtClean="0"/>
              <a:t>Средний</a:t>
            </a:r>
            <a:r>
              <a:rPr lang="en-US" dirty="0" smtClean="0"/>
              <a:t> (</a:t>
            </a:r>
            <a:r>
              <a:rPr lang="ru-RU" dirty="0" smtClean="0"/>
              <a:t>от</a:t>
            </a:r>
            <a:r>
              <a:rPr lang="en-US" dirty="0" smtClean="0"/>
              <a:t> </a:t>
            </a:r>
            <a:r>
              <a:rPr lang="en-US" dirty="0"/>
              <a:t>16 </a:t>
            </a:r>
            <a:r>
              <a:rPr lang="ru-RU" dirty="0" smtClean="0"/>
              <a:t>до</a:t>
            </a:r>
            <a:r>
              <a:rPr lang="en-US" dirty="0" smtClean="0"/>
              <a:t> </a:t>
            </a:r>
            <a:r>
              <a:rPr lang="en-US" dirty="0"/>
              <a:t>22 </a:t>
            </a:r>
            <a:r>
              <a:rPr lang="ru-RU" dirty="0" smtClean="0"/>
              <a:t>циклов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Низкий</a:t>
            </a:r>
            <a:r>
              <a:rPr lang="en-US" dirty="0" smtClean="0"/>
              <a:t> (</a:t>
            </a:r>
            <a:r>
              <a:rPr lang="ru-RU" dirty="0" smtClean="0"/>
              <a:t>от</a:t>
            </a:r>
            <a:r>
              <a:rPr lang="en-US" dirty="0" smtClean="0"/>
              <a:t> </a:t>
            </a:r>
            <a:r>
              <a:rPr lang="en-US" dirty="0"/>
              <a:t>23 </a:t>
            </a:r>
            <a:r>
              <a:rPr lang="ru-RU" dirty="0" smtClean="0"/>
              <a:t>до</a:t>
            </a:r>
            <a:r>
              <a:rPr lang="en-US" dirty="0" smtClean="0"/>
              <a:t> </a:t>
            </a:r>
            <a:r>
              <a:rPr lang="en-US" dirty="0"/>
              <a:t>28 </a:t>
            </a:r>
            <a:r>
              <a:rPr lang="ru-RU" dirty="0" smtClean="0"/>
              <a:t>циклов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Очень </a:t>
            </a:r>
            <a:r>
              <a:rPr lang="ru-RU" dirty="0" smtClean="0"/>
              <a:t>низкий </a:t>
            </a:r>
            <a:r>
              <a:rPr lang="en-US" dirty="0" smtClean="0"/>
              <a:t>(</a:t>
            </a:r>
            <a:r>
              <a:rPr lang="ru-RU" dirty="0" smtClean="0"/>
              <a:t>более</a:t>
            </a:r>
            <a:r>
              <a:rPr lang="en-US" dirty="0" smtClean="0"/>
              <a:t> </a:t>
            </a:r>
            <a:r>
              <a:rPr lang="en-US" dirty="0"/>
              <a:t>28 </a:t>
            </a:r>
            <a:r>
              <a:rPr lang="ru-RU" dirty="0" smtClean="0"/>
              <a:t>циклов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pPr marL="124796" indent="0">
              <a:buNone/>
            </a:pP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6260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модуля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Визуализация результатов исследования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Причины для повтора исследования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Генерирование отчетов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71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66854" y="1740611"/>
            <a:ext cx="9106103" cy="3458075"/>
          </a:xfrm>
          <a:prstGeom prst="rect">
            <a:avLst/>
          </a:prstGeom>
          <a:ln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1527895" y="6393075"/>
            <a:ext cx="7593337" cy="331153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Источник графика: </a:t>
            </a:r>
            <a:r>
              <a:rPr lang="en-GB" sz="1600" i="1" dirty="0" smtClean="0">
                <a:solidFill>
                  <a:srgbClr val="000000"/>
                </a:solidFill>
                <a:latin typeface="Arial"/>
              </a:rPr>
              <a:t>http</a:t>
            </a:r>
            <a:r>
              <a:rPr lang="en-GB" sz="1600" i="1" dirty="0">
                <a:solidFill>
                  <a:srgbClr val="000000"/>
                </a:solidFill>
                <a:latin typeface="Arial"/>
              </a:rPr>
              <a:t>://depts.washington.edu/genomelb/RTPCR20graphSml.gif</a:t>
            </a:r>
            <a:endParaRPr/>
          </a:p>
        </p:txBody>
      </p:sp>
      <p:sp>
        <p:nvSpPr>
          <p:cNvPr id="237" name="Line 3"/>
          <p:cNvSpPr/>
          <p:nvPr/>
        </p:nvSpPr>
        <p:spPr>
          <a:xfrm flipH="1">
            <a:off x="4585437" y="4883695"/>
            <a:ext cx="3239" cy="600171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238" name="Line 4"/>
          <p:cNvSpPr/>
          <p:nvPr/>
        </p:nvSpPr>
        <p:spPr>
          <a:xfrm>
            <a:off x="5683668" y="4902732"/>
            <a:ext cx="20871" cy="1021475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239" name="Line 5"/>
          <p:cNvSpPr/>
          <p:nvPr/>
        </p:nvSpPr>
        <p:spPr>
          <a:xfrm>
            <a:off x="6788016" y="4912429"/>
            <a:ext cx="19431" cy="1436674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240" name="CustomShape 6"/>
          <p:cNvSpPr/>
          <p:nvPr/>
        </p:nvSpPr>
        <p:spPr>
          <a:xfrm>
            <a:off x="866853" y="5216645"/>
            <a:ext cx="3977399" cy="3925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Ct &lt; 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16:</a:t>
            </a:r>
            <a:r>
              <a:rPr lang="ru-RU" sz="1600" b="1" dirty="0" smtClean="0">
                <a:solidFill>
                  <a:srgbClr val="000066"/>
                </a:solidFill>
                <a:latin typeface="Arial"/>
              </a:rPr>
              <a:t>МТБ выявлен на высоком уровне</a:t>
            </a:r>
            <a:endParaRPr sz="1600" dirty="0"/>
          </a:p>
        </p:txBody>
      </p:sp>
      <p:sp>
        <p:nvSpPr>
          <p:cNvPr id="241" name="CustomShape 7"/>
          <p:cNvSpPr/>
          <p:nvPr/>
        </p:nvSpPr>
        <p:spPr>
          <a:xfrm>
            <a:off x="1328168" y="5604547"/>
            <a:ext cx="4295406" cy="3925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Ct  16 – 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22:</a:t>
            </a:r>
            <a:r>
              <a:rPr lang="ru-RU" sz="1600" b="1" dirty="0" smtClean="0">
                <a:solidFill>
                  <a:srgbClr val="000066"/>
                </a:solidFill>
                <a:latin typeface="Arial"/>
              </a:rPr>
              <a:t>МТБ</a:t>
            </a:r>
            <a:r>
              <a:rPr lang="en-GB" sz="1600" b="1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ru-RU" sz="1600" b="1" dirty="0" smtClean="0">
                <a:solidFill>
                  <a:srgbClr val="000066"/>
                </a:solidFill>
                <a:latin typeface="Arial"/>
              </a:rPr>
              <a:t>выявлен на среднем уровне</a:t>
            </a:r>
            <a:endParaRPr sz="1600" dirty="0"/>
          </a:p>
        </p:txBody>
      </p:sp>
      <p:sp>
        <p:nvSpPr>
          <p:cNvPr id="242" name="CustomShape 8"/>
          <p:cNvSpPr/>
          <p:nvPr/>
        </p:nvSpPr>
        <p:spPr>
          <a:xfrm>
            <a:off x="2804950" y="5971617"/>
            <a:ext cx="3969032" cy="3925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Ct  22 – 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28:</a:t>
            </a:r>
            <a:r>
              <a:rPr lang="ru-RU" sz="1600" b="1" dirty="0" smtClean="0">
                <a:solidFill>
                  <a:srgbClr val="000066"/>
                </a:solidFill>
                <a:latin typeface="Arial"/>
              </a:rPr>
              <a:t>МТБ</a:t>
            </a:r>
            <a:r>
              <a:rPr lang="en-GB" sz="1600" b="1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ru-RU" sz="1600" b="1" dirty="0" smtClean="0">
                <a:solidFill>
                  <a:srgbClr val="000066"/>
                </a:solidFill>
                <a:latin typeface="Arial"/>
              </a:rPr>
              <a:t>выявлен на низком уровне</a:t>
            </a:r>
            <a:endParaRPr sz="1600"/>
          </a:p>
        </p:txBody>
      </p:sp>
      <p:sp>
        <p:nvSpPr>
          <p:cNvPr id="243" name="CustomShape 9"/>
          <p:cNvSpPr/>
          <p:nvPr/>
        </p:nvSpPr>
        <p:spPr>
          <a:xfrm>
            <a:off x="6902085" y="5307361"/>
            <a:ext cx="3492244" cy="696787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Ct  &gt; 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28: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МТБ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выявлен на очень низком уровне</a:t>
            </a:r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15727" y="862107"/>
            <a:ext cx="9245954" cy="677545"/>
            <a:chOff x="15734" y="864102"/>
            <a:chExt cx="9250074" cy="679113"/>
          </a:xfrm>
        </p:grpSpPr>
        <p:sp>
          <p:nvSpPr>
            <p:cNvPr id="14" name="TextBox 13"/>
            <p:cNvSpPr txBox="1"/>
            <p:nvPr/>
          </p:nvSpPr>
          <p:spPr>
            <a:xfrm>
              <a:off x="714608" y="1134213"/>
              <a:ext cx="8551200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для обучения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5" name="Picture 12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64102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097" y="93279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МТБ </a:t>
            </a:r>
            <a:r>
              <a:rPr lang="ro-RO" sz="3600" dirty="0" smtClean="0"/>
              <a:t>Xpert </a:t>
            </a:r>
            <a:r>
              <a:rPr lang="ru-RU" sz="3600" dirty="0" smtClean="0"/>
              <a:t>/ полуколичественные результаты по устойчивости к рифампицину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650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1477" y="1792965"/>
            <a:ext cx="5373486" cy="2302271"/>
          </a:xfrm>
          <a:prstGeom prst="rect">
            <a:avLst/>
          </a:prstGeom>
          <a:ln w="9360">
            <a:noFill/>
          </a:ln>
        </p:spPr>
      </p:pic>
      <p:pic>
        <p:nvPicPr>
          <p:cNvPr id="34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396892" y="4360661"/>
            <a:ext cx="5334983" cy="2266713"/>
          </a:xfrm>
          <a:prstGeom prst="rect">
            <a:avLst/>
          </a:prstGeom>
          <a:ln w="9360">
            <a:noFill/>
          </a:ln>
        </p:spPr>
      </p:pic>
      <p:sp>
        <p:nvSpPr>
          <p:cNvPr id="347" name="CustomShape 2"/>
          <p:cNvSpPr/>
          <p:nvPr/>
        </p:nvSpPr>
        <p:spPr>
          <a:xfrm>
            <a:off x="0" y="1985950"/>
            <a:ext cx="2989039" cy="118310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r>
              <a:rPr lang="ru-RU" sz="2200" dirty="0" smtClean="0">
                <a:solidFill>
                  <a:srgbClr val="000066"/>
                </a:solidFill>
                <a:latin typeface="+mn-lt"/>
                <a:cs typeface="Calibri" panose="020F0502020204030204" pitchFamily="34" charset="0"/>
              </a:rPr>
              <a:t>Положительный результат </a:t>
            </a:r>
            <a:r>
              <a:rPr lang="en-GB" sz="2200" dirty="0" smtClean="0">
                <a:solidFill>
                  <a:srgbClr val="000066"/>
                </a:solidFill>
                <a:cs typeface="Calibri" panose="020F0502020204030204" pitchFamily="34" charset="0"/>
              </a:rPr>
              <a:t>SPC</a:t>
            </a:r>
            <a:endParaRPr sz="2200" dirty="0"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sz="2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2143205" y="2461378"/>
            <a:ext cx="3764283" cy="406938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49" name="CustomShape 4"/>
          <p:cNvSpPr/>
          <p:nvPr/>
        </p:nvSpPr>
        <p:spPr>
          <a:xfrm>
            <a:off x="7820756" y="1816670"/>
            <a:ext cx="2640863" cy="1182383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Отрицательный показатель</a:t>
            </a:r>
            <a:r>
              <a:rPr lang="en-GB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0" name="CustomShape 5"/>
          <p:cNvSpPr/>
          <p:nvPr/>
        </p:nvSpPr>
        <p:spPr>
          <a:xfrm flipH="1">
            <a:off x="6269847" y="3011984"/>
            <a:ext cx="1463468" cy="50104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51" name="CustomShape 6"/>
          <p:cNvSpPr/>
          <p:nvPr/>
        </p:nvSpPr>
        <p:spPr>
          <a:xfrm>
            <a:off x="7858178" y="4359584"/>
            <a:ext cx="2830459" cy="1182383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r>
              <a:rPr lang="ru-RU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Отрицательный результат </a:t>
            </a:r>
            <a:r>
              <a:rPr lang="en-GB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SPC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2" name="CustomShape 7"/>
          <p:cNvSpPr/>
          <p:nvPr/>
        </p:nvSpPr>
        <p:spPr>
          <a:xfrm>
            <a:off x="0" y="3986214"/>
            <a:ext cx="2640863" cy="1182383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50000"/>
              </a:lnSpc>
            </a:pP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200" dirty="0" smtClean="0">
                <a:solidFill>
                  <a:srgbClr val="000066"/>
                </a:solidFill>
                <a:latin typeface="+mn-lt"/>
                <a:cs typeface="Calibri" panose="020F0502020204030204" pitchFamily="34" charset="0"/>
              </a:rPr>
              <a:t>Положительный</a:t>
            </a:r>
            <a:r>
              <a:rPr lang="ru-RU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srgbClr val="000066"/>
                </a:solidFill>
                <a:latin typeface="+mn-lt"/>
                <a:cs typeface="Calibri" panose="020F0502020204030204" pitchFamily="34" charset="0"/>
              </a:rPr>
              <a:t>показатель</a:t>
            </a:r>
            <a:endParaRPr lang="ru-RU" sz="2200" dirty="0">
              <a:solidFill>
                <a:srgbClr val="000066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53" name="CustomShape 8"/>
          <p:cNvSpPr/>
          <p:nvPr/>
        </p:nvSpPr>
        <p:spPr>
          <a:xfrm>
            <a:off x="2129609" y="4986346"/>
            <a:ext cx="3764283" cy="406938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54" name="CustomShape 9"/>
          <p:cNvSpPr/>
          <p:nvPr/>
        </p:nvSpPr>
        <p:spPr>
          <a:xfrm flipH="1">
            <a:off x="6143543" y="4973044"/>
            <a:ext cx="1930900" cy="1245597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grpSp>
        <p:nvGrpSpPr>
          <p:cNvPr id="14" name="Group 13"/>
          <p:cNvGrpSpPr/>
          <p:nvPr/>
        </p:nvGrpSpPr>
        <p:grpSpPr>
          <a:xfrm>
            <a:off x="15727" y="862108"/>
            <a:ext cx="9245954" cy="677544"/>
            <a:chOff x="15734" y="901598"/>
            <a:chExt cx="9250074" cy="679113"/>
          </a:xfrm>
        </p:grpSpPr>
        <p:sp>
          <p:nvSpPr>
            <p:cNvPr id="15" name="TextBox 14"/>
            <p:cNvSpPr txBox="1"/>
            <p:nvPr/>
          </p:nvSpPr>
          <p:spPr>
            <a:xfrm>
              <a:off x="714608" y="1134213"/>
              <a:ext cx="8551200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для обучения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6" name="Picture 12" descr="MCj0239013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901598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27484"/>
            <a:ext cx="9619774" cy="1014325"/>
          </a:xfrm>
        </p:spPr>
        <p:txBody>
          <a:bodyPr>
            <a:noAutofit/>
          </a:bodyPr>
          <a:lstStyle/>
          <a:p>
            <a:r>
              <a:rPr lang="ru-RU" sz="3400" dirty="0" smtClean="0"/>
              <a:t>Результаты контроля обработки образца (SPC)</a:t>
            </a:r>
            <a:r>
              <a:rPr lang="en-US" sz="3400" dirty="0" smtClean="0"/>
              <a:t>: </a:t>
            </a:r>
            <a:r>
              <a:rPr lang="ru-RU" sz="3400" dirty="0" smtClean="0"/>
              <a:t>прошедший контроль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41332657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18943" y="1525748"/>
            <a:ext cx="6726843" cy="4849494"/>
          </a:xfrm>
          <a:prstGeom prst="rect">
            <a:avLst/>
          </a:prstGeom>
          <a:ln w="9360">
            <a:noFill/>
          </a:ln>
        </p:spPr>
      </p:pic>
      <p:sp>
        <p:nvSpPr>
          <p:cNvPr id="359" name="CustomShape 3"/>
          <p:cNvSpPr/>
          <p:nvPr/>
        </p:nvSpPr>
        <p:spPr>
          <a:xfrm>
            <a:off x="3256087" y="2907804"/>
            <a:ext cx="5125299" cy="297250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60" name="CustomShape 4"/>
          <p:cNvSpPr/>
          <p:nvPr/>
        </p:nvSpPr>
        <p:spPr>
          <a:xfrm>
            <a:off x="2608015" y="4203948"/>
            <a:ext cx="5316374" cy="177118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61" name="CustomShape 5"/>
          <p:cNvSpPr/>
          <p:nvPr/>
        </p:nvSpPr>
        <p:spPr>
          <a:xfrm>
            <a:off x="4617103" y="2233669"/>
            <a:ext cx="990639" cy="75281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362" name="CustomShape 6"/>
          <p:cNvSpPr/>
          <p:nvPr/>
        </p:nvSpPr>
        <p:spPr>
          <a:xfrm>
            <a:off x="3256086" y="2043708"/>
            <a:ext cx="1201247" cy="36092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grpSp>
        <p:nvGrpSpPr>
          <p:cNvPr id="10" name="Group 9"/>
          <p:cNvGrpSpPr/>
          <p:nvPr/>
        </p:nvGrpSpPr>
        <p:grpSpPr>
          <a:xfrm>
            <a:off x="15727" y="862107"/>
            <a:ext cx="9245954" cy="677545"/>
            <a:chOff x="15734" y="864102"/>
            <a:chExt cx="9250074" cy="679113"/>
          </a:xfrm>
        </p:grpSpPr>
        <p:sp>
          <p:nvSpPr>
            <p:cNvPr id="11" name="TextBox 10"/>
            <p:cNvSpPr txBox="1"/>
            <p:nvPr/>
          </p:nvSpPr>
          <p:spPr>
            <a:xfrm>
              <a:off x="714608" y="1134213"/>
              <a:ext cx="8551200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для обучения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12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64102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-44524"/>
            <a:ext cx="9619774" cy="1014325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Результаты контроля обработки образца (SPC) </a:t>
            </a:r>
            <a:r>
              <a:rPr lang="en-US" sz="3200" dirty="0" smtClean="0"/>
              <a:t>:</a:t>
            </a:r>
            <a:r>
              <a:rPr lang="ru-RU" sz="3200" dirty="0" smtClean="0"/>
              <a:t> недействительный </a:t>
            </a:r>
            <a:r>
              <a:rPr lang="en-US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9252"/>
            <a:ext cx="3616127" cy="4439703"/>
          </a:xfrm>
        </p:spPr>
        <p:txBody>
          <a:bodyPr/>
          <a:lstStyle/>
          <a:p>
            <a:r>
              <a:rPr lang="ru-RU" dirty="0" smtClean="0"/>
              <a:t>Результат недействительный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SPC</a:t>
            </a:r>
            <a:r>
              <a:rPr lang="ru-RU" dirty="0" smtClean="0"/>
              <a:t> отрицательный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Мишень отрицательная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3278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3"/>
          <p:cNvSpPr/>
          <p:nvPr/>
        </p:nvSpPr>
        <p:spPr>
          <a:xfrm>
            <a:off x="7919858" y="2627008"/>
            <a:ext cx="2897069" cy="1913650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endParaRPr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Нажмите «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VIEW RESULTS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»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(«ПОСМОТРЕТЬ РЕЗУЛЬТАТЫ»)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2. </a:t>
            </a: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Нажмите 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«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REPORT»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 («ОТЧЁТ»)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 </a:t>
            </a:r>
            <a:endParaRPr dirty="0"/>
          </a:p>
        </p:txBody>
      </p:sp>
      <p:sp>
        <p:nvSpPr>
          <p:cNvPr id="435" name="CustomShape 4"/>
          <p:cNvSpPr/>
          <p:nvPr/>
        </p:nvSpPr>
        <p:spPr>
          <a:xfrm>
            <a:off x="3302395" y="6117408"/>
            <a:ext cx="744148" cy="54988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36" name="CustomShape 5"/>
          <p:cNvSpPr/>
          <p:nvPr/>
        </p:nvSpPr>
        <p:spPr>
          <a:xfrm flipH="1" flipV="1">
            <a:off x="4593500" y="2353321"/>
            <a:ext cx="2970836" cy="73773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pic>
        <p:nvPicPr>
          <p:cNvPr id="43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6289" y="1581468"/>
            <a:ext cx="7082365" cy="5107377"/>
          </a:xfrm>
          <a:prstGeom prst="rect">
            <a:avLst/>
          </a:prstGeom>
          <a:ln>
            <a:noFill/>
          </a:ln>
        </p:spPr>
      </p:pic>
      <p:sp>
        <p:nvSpPr>
          <p:cNvPr id="438" name="CustomShape 6"/>
          <p:cNvSpPr/>
          <p:nvPr/>
        </p:nvSpPr>
        <p:spPr>
          <a:xfrm>
            <a:off x="3624451" y="1901846"/>
            <a:ext cx="737312" cy="723006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39" name="CustomShape 7"/>
          <p:cNvSpPr/>
          <p:nvPr/>
        </p:nvSpPr>
        <p:spPr>
          <a:xfrm>
            <a:off x="1950477" y="6288372"/>
            <a:ext cx="469231" cy="50786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0" name="CustomShape 8"/>
          <p:cNvSpPr/>
          <p:nvPr/>
        </p:nvSpPr>
        <p:spPr>
          <a:xfrm flipH="1" flipV="1">
            <a:off x="4359603" y="2353321"/>
            <a:ext cx="3439708" cy="73773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41" name="CustomShape 9"/>
          <p:cNvSpPr/>
          <p:nvPr/>
        </p:nvSpPr>
        <p:spPr>
          <a:xfrm flipH="1">
            <a:off x="2590991" y="4406688"/>
            <a:ext cx="5210479" cy="198440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 отчётов о результатах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80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591791" y="1395636"/>
            <a:ext cx="10096846" cy="5400600"/>
            <a:chOff x="200071" y="1386177"/>
            <a:chExt cx="10956627" cy="5860481"/>
          </a:xfrm>
        </p:grpSpPr>
        <p:pic>
          <p:nvPicPr>
            <p:cNvPr id="442" name="Picture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707428" y="1506712"/>
              <a:ext cx="6807087" cy="4505770"/>
            </a:xfrm>
            <a:prstGeom prst="rect">
              <a:avLst/>
            </a:prstGeom>
            <a:ln>
              <a:noFill/>
            </a:ln>
          </p:spPr>
        </p:pic>
        <p:sp>
          <p:nvSpPr>
            <p:cNvPr id="445" name="CustomShape 3"/>
            <p:cNvSpPr/>
            <p:nvPr/>
          </p:nvSpPr>
          <p:spPr>
            <a:xfrm>
              <a:off x="8270914" y="5126413"/>
              <a:ext cx="2885784" cy="212024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2000" b="1" dirty="0">
                  <a:solidFill>
                    <a:srgbClr val="000066"/>
                  </a:solidFill>
                  <a:latin typeface="Arial"/>
                </a:rPr>
                <a:t>3b.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Нажмите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«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Preview pdf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» («Просмотр в формате </a:t>
              </a:r>
              <a:r>
                <a:rPr lang="en-US" sz="2000" dirty="0" smtClean="0">
                  <a:solidFill>
                    <a:srgbClr val="000066"/>
                  </a:solidFill>
                  <a:latin typeface="Arial"/>
                </a:rPr>
                <a:t>PDF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»)</a:t>
              </a:r>
              <a:r>
                <a:rPr lang="en-US" sz="2000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для </a:t>
              </a:r>
              <a:r>
                <a:rPr lang="en-US" sz="2000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немедленного просмотра</a:t>
              </a:r>
              <a:endParaRPr dirty="0"/>
            </a:p>
          </p:txBody>
        </p:sp>
        <p:sp>
          <p:nvSpPr>
            <p:cNvPr id="446" name="CustomShape 4"/>
            <p:cNvSpPr/>
            <p:nvPr/>
          </p:nvSpPr>
          <p:spPr>
            <a:xfrm>
              <a:off x="5852792" y="5739155"/>
              <a:ext cx="1256920" cy="398318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447" name="CustomShape 5"/>
            <p:cNvSpPr/>
            <p:nvPr/>
          </p:nvSpPr>
          <p:spPr>
            <a:xfrm flipH="1">
              <a:off x="4096415" y="2375900"/>
              <a:ext cx="3506278" cy="1570285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48" name="CustomShape 6"/>
            <p:cNvSpPr/>
            <p:nvPr/>
          </p:nvSpPr>
          <p:spPr>
            <a:xfrm flipH="1">
              <a:off x="7604852" y="5408719"/>
              <a:ext cx="559551" cy="319301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pic>
          <p:nvPicPr>
            <p:cNvPr id="449" name="Picture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0071" y="1974709"/>
              <a:ext cx="2678647" cy="3570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450" name="CustomShape 7"/>
            <p:cNvSpPr/>
            <p:nvPr/>
          </p:nvSpPr>
          <p:spPr>
            <a:xfrm>
              <a:off x="7607011" y="1386177"/>
              <a:ext cx="2644462" cy="17972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lIns="89883" tIns="44942" rIns="89883" bIns="44942"/>
            <a:lstStyle/>
            <a:p>
              <a:r>
                <a:rPr lang="en-GB" sz="2000" b="1" dirty="0">
                  <a:solidFill>
                    <a:srgbClr val="000066"/>
                  </a:solidFill>
                  <a:latin typeface="Arial"/>
                </a:rPr>
                <a:t>3.</a:t>
              </a:r>
              <a:r>
                <a:rPr lang="en-GB" sz="2000" dirty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 Выберите результат для просмотра результата в формате </a:t>
              </a:r>
              <a:r>
                <a:rPr lang="en-US" sz="2000" dirty="0" smtClean="0">
                  <a:solidFill>
                    <a:srgbClr val="000066"/>
                  </a:solidFill>
                  <a:latin typeface="Arial"/>
                </a:rPr>
                <a:t>PDF</a:t>
              </a:r>
              <a:endParaRPr dirty="0"/>
            </a:p>
          </p:txBody>
        </p:sp>
        <p:sp>
          <p:nvSpPr>
            <p:cNvPr id="452" name="CustomShape 9"/>
            <p:cNvSpPr/>
            <p:nvPr/>
          </p:nvSpPr>
          <p:spPr>
            <a:xfrm>
              <a:off x="2492969" y="5232727"/>
              <a:ext cx="2427119" cy="138881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2000" b="1" dirty="0" smtClean="0">
                  <a:solidFill>
                    <a:srgbClr val="000066"/>
                  </a:solidFill>
                  <a:latin typeface="Arial"/>
                </a:rPr>
                <a:t>4.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Нажмите «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Generate </a:t>
              </a:r>
              <a:r>
                <a:rPr lang="en-GB" sz="2000" dirty="0">
                  <a:solidFill>
                    <a:srgbClr val="000066"/>
                  </a:solidFill>
                  <a:latin typeface="Arial"/>
                </a:rPr>
                <a:t>Report 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File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» («Создание файла отчёта»)</a:t>
              </a:r>
              <a:endParaRPr dirty="0"/>
            </a:p>
          </p:txBody>
        </p:sp>
        <p:sp>
          <p:nvSpPr>
            <p:cNvPr id="453" name="CustomShape 10"/>
            <p:cNvSpPr/>
            <p:nvPr/>
          </p:nvSpPr>
          <p:spPr>
            <a:xfrm>
              <a:off x="6920797" y="5730175"/>
              <a:ext cx="853540" cy="407297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454" name="CustomShape 11"/>
            <p:cNvSpPr/>
            <p:nvPr/>
          </p:nvSpPr>
          <p:spPr>
            <a:xfrm>
              <a:off x="4921887" y="5632841"/>
              <a:ext cx="928746" cy="247108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55" name="CustomShape 12"/>
            <p:cNvSpPr/>
            <p:nvPr/>
          </p:nvSpPr>
          <p:spPr>
            <a:xfrm>
              <a:off x="3718577" y="3856305"/>
              <a:ext cx="425690" cy="337978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17" name="Down Arrow 16"/>
            <p:cNvSpPr/>
            <p:nvPr/>
          </p:nvSpPr>
          <p:spPr>
            <a:xfrm rot="5400000">
              <a:off x="3031605" y="3255127"/>
              <a:ext cx="558192" cy="539225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1" tIns="45661" rIns="91321" bIns="45661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 отчётов о результатах в формате </a:t>
            </a:r>
            <a:r>
              <a:rPr lang="en-US" dirty="0" smtClean="0"/>
              <a:t>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187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519783" y="1414446"/>
            <a:ext cx="10099563" cy="4837044"/>
            <a:chOff x="359840" y="1449207"/>
            <a:chExt cx="10577847" cy="5066111"/>
          </a:xfrm>
        </p:grpSpPr>
        <p:sp>
          <p:nvSpPr>
            <p:cNvPr id="458" name="CustomShape 3"/>
            <p:cNvSpPr/>
            <p:nvPr/>
          </p:nvSpPr>
          <p:spPr>
            <a:xfrm>
              <a:off x="418854" y="3088850"/>
              <a:ext cx="4113687" cy="362042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b="1" dirty="0">
                  <a:solidFill>
                    <a:srgbClr val="000066"/>
                  </a:solidFill>
                  <a:latin typeface="Arial"/>
                </a:rPr>
                <a:t>1.</a:t>
              </a:r>
              <a:r>
                <a:rPr lang="en-GB" dirty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Нажмите «</a:t>
              </a:r>
              <a:r>
                <a:rPr lang="en-GB" dirty="0" smtClean="0">
                  <a:solidFill>
                    <a:srgbClr val="000066"/>
                  </a:solidFill>
                  <a:latin typeface="Arial"/>
                </a:rPr>
                <a:t>Reports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» («Отчёты»)</a:t>
              </a:r>
              <a:r>
                <a:rPr lang="en-GB" dirty="0" smtClean="0">
                  <a:solidFill>
                    <a:srgbClr val="000066"/>
                  </a:solidFill>
                  <a:latin typeface="Arial"/>
                </a:rPr>
                <a:t> -&gt; Specimen Report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 (Отчёты по образцам)</a:t>
              </a:r>
              <a:endParaRPr dirty="0"/>
            </a:p>
          </p:txBody>
        </p:sp>
        <p:pic>
          <p:nvPicPr>
            <p:cNvPr id="459" name="Picture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09857" y="1583933"/>
              <a:ext cx="4266619" cy="14316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0" name="Picture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97595" y="2011344"/>
              <a:ext cx="4028765" cy="28000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1" name="Picture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9840" y="3924635"/>
              <a:ext cx="4337148" cy="2467129"/>
            </a:xfrm>
            <a:prstGeom prst="rect">
              <a:avLst/>
            </a:prstGeom>
            <a:ln>
              <a:noFill/>
            </a:ln>
          </p:spPr>
        </p:pic>
        <p:sp>
          <p:nvSpPr>
            <p:cNvPr id="462" name="CustomShape 4"/>
            <p:cNvSpPr/>
            <p:nvPr/>
          </p:nvSpPr>
          <p:spPr>
            <a:xfrm>
              <a:off x="5377804" y="5818531"/>
              <a:ext cx="5559883" cy="696787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2000" b="1" dirty="0" smtClean="0">
                  <a:solidFill>
                    <a:srgbClr val="000066"/>
                  </a:solidFill>
                  <a:latin typeface="Arial"/>
                </a:rPr>
                <a:t>3a.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Кнопка «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Generate </a:t>
              </a:r>
              <a:r>
                <a:rPr lang="en-GB" sz="2000" dirty="0">
                  <a:solidFill>
                    <a:srgbClr val="000066"/>
                  </a:solidFill>
                  <a:latin typeface="Arial"/>
                </a:rPr>
                <a:t>Report 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File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» («Создать файл отчёта») сохранит отчёт в папке 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GeneXpert  </a:t>
              </a:r>
              <a:r>
                <a:rPr lang="en-GB" sz="2000" dirty="0">
                  <a:solidFill>
                    <a:srgbClr val="000066"/>
                  </a:solidFill>
                  <a:latin typeface="Arial"/>
                </a:rPr>
                <a:t>-&gt;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Отчёт</a:t>
              </a:r>
              <a:endParaRPr dirty="0"/>
            </a:p>
          </p:txBody>
        </p:sp>
        <p:sp>
          <p:nvSpPr>
            <p:cNvPr id="463" name="CustomShape 5"/>
            <p:cNvSpPr/>
            <p:nvPr/>
          </p:nvSpPr>
          <p:spPr>
            <a:xfrm>
              <a:off x="5637314" y="1449207"/>
              <a:ext cx="4348325" cy="392571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2000" b="1" dirty="0">
                  <a:solidFill>
                    <a:srgbClr val="000066"/>
                  </a:solidFill>
                  <a:latin typeface="Arial"/>
                </a:rPr>
                <a:t>2.</a:t>
              </a:r>
              <a:r>
                <a:rPr lang="en-GB" sz="2000" dirty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Заполните поле «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Sample ID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» («</a:t>
              </a:r>
              <a:r>
                <a:rPr lang="en-US" sz="2000" dirty="0" smtClean="0">
                  <a:solidFill>
                    <a:srgbClr val="000066"/>
                  </a:solidFill>
                  <a:latin typeface="Arial"/>
                </a:rPr>
                <a:t>ID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 образца</a:t>
              </a:r>
              <a:r>
                <a:rPr lang="en-US" sz="2000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»)</a:t>
              </a:r>
              <a:endParaRPr dirty="0"/>
            </a:p>
          </p:txBody>
        </p:sp>
        <p:sp>
          <p:nvSpPr>
            <p:cNvPr id="464" name="CustomShape 6"/>
            <p:cNvSpPr/>
            <p:nvPr/>
          </p:nvSpPr>
          <p:spPr>
            <a:xfrm>
              <a:off x="6086241" y="5040619"/>
              <a:ext cx="4460573" cy="481286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b="1" dirty="0" smtClean="0">
                  <a:solidFill>
                    <a:srgbClr val="000066"/>
                  </a:solidFill>
                  <a:latin typeface="Arial"/>
                </a:rPr>
                <a:t>3.</a:t>
              </a:r>
              <a:r>
                <a:rPr lang="ru-RU" b="1" dirty="0" smtClean="0">
                  <a:solidFill>
                    <a:srgbClr val="000066"/>
                  </a:solidFill>
                  <a:latin typeface="Arial"/>
                </a:rPr>
                <a:t> «</a:t>
              </a:r>
              <a:r>
                <a:rPr lang="en-GB" dirty="0" smtClean="0">
                  <a:solidFill>
                    <a:srgbClr val="000066"/>
                  </a:solidFill>
                  <a:latin typeface="Arial"/>
                </a:rPr>
                <a:t>Preview PDF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» («Предварительный просмотр в </a:t>
              </a:r>
              <a:r>
                <a:rPr lang="en-US" dirty="0" smtClean="0">
                  <a:solidFill>
                    <a:srgbClr val="000066"/>
                  </a:solidFill>
                  <a:latin typeface="Arial"/>
                </a:rPr>
                <a:t>PDF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»)</a:t>
              </a:r>
              <a:r>
                <a:rPr lang="en-GB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откроет файл в формате </a:t>
              </a:r>
              <a:r>
                <a:rPr lang="en-US" dirty="0" smtClean="0">
                  <a:solidFill>
                    <a:srgbClr val="000066"/>
                  </a:solidFill>
                  <a:latin typeface="Arial"/>
                </a:rPr>
                <a:t>PDF</a:t>
              </a:r>
              <a:endParaRPr dirty="0"/>
            </a:p>
          </p:txBody>
        </p:sp>
        <p:sp>
          <p:nvSpPr>
            <p:cNvPr id="465" name="CustomShape 7"/>
            <p:cNvSpPr/>
            <p:nvPr/>
          </p:nvSpPr>
          <p:spPr>
            <a:xfrm>
              <a:off x="5973339" y="3106808"/>
              <a:ext cx="2877278" cy="483441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466" name="CustomShape 8"/>
            <p:cNvSpPr/>
            <p:nvPr/>
          </p:nvSpPr>
          <p:spPr>
            <a:xfrm flipV="1">
              <a:off x="5613499" y="4809626"/>
              <a:ext cx="646272" cy="1004235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67" name="CustomShape 9"/>
            <p:cNvSpPr/>
            <p:nvPr/>
          </p:nvSpPr>
          <p:spPr>
            <a:xfrm rot="706200" flipV="1">
              <a:off x="7545837" y="4746814"/>
              <a:ext cx="112121" cy="384098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68" name="CustomShape 10"/>
            <p:cNvSpPr/>
            <p:nvPr/>
          </p:nvSpPr>
          <p:spPr>
            <a:xfrm flipH="1" flipV="1">
              <a:off x="3825816" y="6225110"/>
              <a:ext cx="1568541" cy="35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69" name="CustomShape 11"/>
            <p:cNvSpPr/>
            <p:nvPr/>
          </p:nvSpPr>
          <p:spPr>
            <a:xfrm>
              <a:off x="1223455" y="1646070"/>
              <a:ext cx="862176" cy="507505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Создание отчёта по образцам в формате </a:t>
            </a:r>
            <a:r>
              <a:rPr lang="pt-BR" dirty="0" smtClean="0"/>
              <a:t>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9033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489503" y="1574236"/>
            <a:ext cx="10027202" cy="4797046"/>
            <a:chOff x="273478" y="1574236"/>
            <a:chExt cx="10664209" cy="5101790"/>
          </a:xfrm>
        </p:grpSpPr>
        <p:pic>
          <p:nvPicPr>
            <p:cNvPr id="470" name="Picture 46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73478" y="3934692"/>
              <a:ext cx="4546934" cy="245707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1" name="Picture 47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469563" y="2011344"/>
              <a:ext cx="4748444" cy="28000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2" name="Picture 47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9840" y="1574236"/>
              <a:ext cx="3956797" cy="1513177"/>
            </a:xfrm>
            <a:prstGeom prst="rect">
              <a:avLst/>
            </a:prstGeom>
            <a:ln>
              <a:noFill/>
            </a:ln>
          </p:spPr>
        </p:pic>
        <p:sp>
          <p:nvSpPr>
            <p:cNvPr id="475" name="CustomShape 3"/>
            <p:cNvSpPr/>
            <p:nvPr/>
          </p:nvSpPr>
          <p:spPr>
            <a:xfrm>
              <a:off x="418854" y="3088850"/>
              <a:ext cx="4113687" cy="362042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b="1" dirty="0" smtClean="0">
                  <a:solidFill>
                    <a:srgbClr val="000066"/>
                  </a:solidFill>
                  <a:latin typeface="Arial"/>
                </a:rPr>
                <a:t>1.</a:t>
              </a:r>
              <a:r>
                <a:rPr lang="en-GB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Нажмите «</a:t>
              </a:r>
              <a:r>
                <a:rPr lang="en-GB" dirty="0" smtClean="0">
                  <a:solidFill>
                    <a:srgbClr val="000066"/>
                  </a:solidFill>
                  <a:latin typeface="Arial"/>
                </a:rPr>
                <a:t>Reports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» («Отчёты»)</a:t>
              </a:r>
              <a:r>
                <a:rPr lang="en-GB" dirty="0" smtClean="0">
                  <a:solidFill>
                    <a:srgbClr val="000066"/>
                  </a:solidFill>
                  <a:latin typeface="Arial"/>
                </a:rPr>
                <a:t> -&gt; 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Отчёт по пациентам</a:t>
              </a:r>
              <a:endParaRPr dirty="0"/>
            </a:p>
          </p:txBody>
        </p:sp>
        <p:sp>
          <p:nvSpPr>
            <p:cNvPr id="476" name="CustomShape 4"/>
            <p:cNvSpPr/>
            <p:nvPr/>
          </p:nvSpPr>
          <p:spPr>
            <a:xfrm>
              <a:off x="5377804" y="5979239"/>
              <a:ext cx="5559883" cy="696787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2000" b="1" dirty="0" smtClean="0">
                  <a:solidFill>
                    <a:srgbClr val="000066"/>
                  </a:solidFill>
                  <a:latin typeface="Arial"/>
                </a:rPr>
                <a:t>3a.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Кнопка «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Generate Report File» («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Создать файл отчёта») сохранит отчёт в папке 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GeneXpert  -&gt;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Отчёт</a:t>
              </a:r>
              <a:endParaRPr lang="ru-RU" sz="2000" dirty="0"/>
            </a:p>
          </p:txBody>
        </p:sp>
        <p:sp>
          <p:nvSpPr>
            <p:cNvPr id="477" name="CustomShape 5"/>
            <p:cNvSpPr/>
            <p:nvPr/>
          </p:nvSpPr>
          <p:spPr>
            <a:xfrm>
              <a:off x="5628612" y="1580342"/>
              <a:ext cx="5050463" cy="392571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2000" b="1" dirty="0">
                  <a:solidFill>
                    <a:srgbClr val="000066"/>
                  </a:solidFill>
                  <a:latin typeface="Arial"/>
                </a:rPr>
                <a:t>2</a:t>
              </a:r>
              <a:r>
                <a:rPr lang="en-GB" sz="2000" b="1" dirty="0" smtClean="0">
                  <a:solidFill>
                    <a:srgbClr val="000066"/>
                  </a:solidFill>
                  <a:latin typeface="Arial"/>
                </a:rPr>
                <a:t>.</a:t>
              </a:r>
              <a:r>
                <a:rPr lang="ru-RU" sz="2000" b="1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 Заполните поле «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Patient ID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» («</a:t>
              </a:r>
              <a:r>
                <a:rPr lang="en-US" sz="2000" dirty="0" smtClean="0">
                  <a:solidFill>
                    <a:srgbClr val="000066"/>
                  </a:solidFill>
                  <a:latin typeface="Arial"/>
                </a:rPr>
                <a:t>ID </a:t>
              </a:r>
              <a:r>
                <a:rPr lang="ru-RU" sz="2000" dirty="0" smtClean="0">
                  <a:solidFill>
                    <a:srgbClr val="000066"/>
                  </a:solidFill>
                  <a:latin typeface="Arial"/>
                </a:rPr>
                <a:t>пациента»)</a:t>
              </a:r>
              <a:endParaRPr dirty="0"/>
            </a:p>
          </p:txBody>
        </p:sp>
        <p:sp>
          <p:nvSpPr>
            <p:cNvPr id="478" name="CustomShape 6"/>
            <p:cNvSpPr/>
            <p:nvPr/>
          </p:nvSpPr>
          <p:spPr>
            <a:xfrm>
              <a:off x="6044521" y="4975180"/>
              <a:ext cx="4677356" cy="481286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ru-RU" b="1" dirty="0" smtClean="0">
                  <a:solidFill>
                    <a:srgbClr val="000066"/>
                  </a:solidFill>
                  <a:latin typeface="Arial"/>
                </a:rPr>
                <a:t>3. «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Preview PDF» («Предварительный просмотр в PDF») откроет файл в формате PDF</a:t>
              </a:r>
              <a:endParaRPr lang="ru-RU" dirty="0"/>
            </a:p>
          </p:txBody>
        </p:sp>
        <p:sp>
          <p:nvSpPr>
            <p:cNvPr id="479" name="CustomShape 7"/>
            <p:cNvSpPr/>
            <p:nvPr/>
          </p:nvSpPr>
          <p:spPr>
            <a:xfrm>
              <a:off x="5757435" y="3178642"/>
              <a:ext cx="2877278" cy="483441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480" name="CustomShape 8"/>
            <p:cNvSpPr/>
            <p:nvPr/>
          </p:nvSpPr>
          <p:spPr>
            <a:xfrm flipV="1">
              <a:off x="5613498" y="4809624"/>
              <a:ext cx="895366" cy="1169613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81" name="CustomShape 9"/>
            <p:cNvSpPr/>
            <p:nvPr/>
          </p:nvSpPr>
          <p:spPr>
            <a:xfrm rot="706200" flipV="1">
              <a:off x="7898615" y="4753680"/>
              <a:ext cx="111239" cy="312103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82" name="CustomShape 10"/>
            <p:cNvSpPr/>
            <p:nvPr/>
          </p:nvSpPr>
          <p:spPr>
            <a:xfrm flipH="1" flipV="1">
              <a:off x="3825816" y="6225110"/>
              <a:ext cx="1568541" cy="35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83" name="CustomShape 11"/>
            <p:cNvSpPr/>
            <p:nvPr/>
          </p:nvSpPr>
          <p:spPr>
            <a:xfrm>
              <a:off x="1079519" y="1646069"/>
              <a:ext cx="1222016" cy="651173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отчёта </a:t>
            </a:r>
            <a:r>
              <a:rPr lang="ru-RU" dirty="0" smtClean="0"/>
              <a:t>по пациентам в формате </a:t>
            </a:r>
            <a:r>
              <a:rPr lang="en-US" dirty="0" smtClean="0"/>
              <a:t>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6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3"/>
          <p:cNvSpPr/>
          <p:nvPr/>
        </p:nvSpPr>
        <p:spPr>
          <a:xfrm>
            <a:off x="571066" y="1564179"/>
            <a:ext cx="4177379" cy="1092232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r>
              <a:rPr lang="en-GB" sz="2000" b="1" dirty="0">
                <a:solidFill>
                  <a:srgbClr val="000066"/>
                </a:solidFill>
                <a:latin typeface="Arial"/>
              </a:rPr>
              <a:t>- 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Подключите и установите принтер </a:t>
            </a:r>
            <a:endParaRPr b="1" dirty="0"/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- 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ПРИМЕЧАНИЕ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: </a:t>
            </a: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Вы можете распечатать любой отчёт, как только тестирование закончено</a:t>
            </a:r>
            <a:endParaRPr b="1" dirty="0"/>
          </a:p>
        </p:txBody>
      </p:sp>
      <p:sp>
        <p:nvSpPr>
          <p:cNvPr id="488" name="CustomShape 5"/>
          <p:cNvSpPr/>
          <p:nvPr/>
        </p:nvSpPr>
        <p:spPr>
          <a:xfrm>
            <a:off x="571065" y="4924028"/>
            <a:ext cx="4465251" cy="589396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2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.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rgbClr val="000066"/>
                </a:solidFill>
                <a:latin typeface="Arial"/>
              </a:rPr>
              <a:t>Выберите соответствующую функцию</a:t>
            </a:r>
            <a:r>
              <a:rPr lang="ru-RU" sz="1600" b="1" dirty="0" smtClean="0">
                <a:solidFill>
                  <a:srgbClr val="000066"/>
                </a:solidFill>
                <a:latin typeface="Arial"/>
              </a:rPr>
              <a:t> «</a:t>
            </a:r>
            <a:r>
              <a:rPr lang="en-GB" sz="1600" dirty="0" smtClean="0">
                <a:solidFill>
                  <a:srgbClr val="000066"/>
                </a:solidFill>
                <a:latin typeface="Arial"/>
              </a:rPr>
              <a:t>Print </a:t>
            </a:r>
            <a:r>
              <a:rPr lang="en-GB" sz="1600" dirty="0">
                <a:solidFill>
                  <a:srgbClr val="000066"/>
                </a:solidFill>
                <a:latin typeface="Arial"/>
              </a:rPr>
              <a:t>Test Report At End of </a:t>
            </a:r>
            <a:r>
              <a:rPr lang="en-GB" sz="1600" dirty="0" smtClean="0">
                <a:solidFill>
                  <a:srgbClr val="000066"/>
                </a:solidFill>
                <a:latin typeface="Arial"/>
              </a:rPr>
              <a:t>Test</a:t>
            </a:r>
            <a:r>
              <a:rPr lang="ru-RU" sz="1600" dirty="0" smtClean="0">
                <a:solidFill>
                  <a:srgbClr val="000066"/>
                </a:solidFill>
                <a:latin typeface="Arial"/>
              </a:rPr>
              <a:t>»</a:t>
            </a:r>
            <a:r>
              <a:rPr lang="en-GB" sz="1600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rgbClr val="000066"/>
                </a:solidFill>
                <a:latin typeface="Arial"/>
              </a:rPr>
              <a:t>(«Распечатать отчёт об исследовании в конце проведения тестов»)</a:t>
            </a:r>
            <a:endParaRPr sz="1600" dirty="0"/>
          </a:p>
        </p:txBody>
      </p:sp>
      <p:sp>
        <p:nvSpPr>
          <p:cNvPr id="489" name="CustomShape 6"/>
          <p:cNvSpPr/>
          <p:nvPr/>
        </p:nvSpPr>
        <p:spPr>
          <a:xfrm>
            <a:off x="2391991" y="6105864"/>
            <a:ext cx="2428461" cy="690372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3.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Нажмите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«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OK</a:t>
            </a: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»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 </a:t>
            </a:r>
            <a:endParaRPr dirty="0"/>
          </a:p>
        </p:txBody>
      </p:sp>
      <p:pic>
        <p:nvPicPr>
          <p:cNvPr id="490" name="Picture 489"/>
          <p:cNvPicPr/>
          <p:nvPr/>
        </p:nvPicPr>
        <p:blipFill>
          <a:blip r:embed="rId2"/>
          <a:stretch>
            <a:fillRect/>
          </a:stretch>
        </p:blipFill>
        <p:spPr>
          <a:xfrm>
            <a:off x="5325628" y="1580342"/>
            <a:ext cx="4892380" cy="1219736"/>
          </a:xfrm>
          <a:prstGeom prst="rect">
            <a:avLst/>
          </a:prstGeom>
          <a:ln>
            <a:noFill/>
          </a:ln>
        </p:spPr>
      </p:pic>
      <p:pic>
        <p:nvPicPr>
          <p:cNvPr id="491" name="Picture 490"/>
          <p:cNvPicPr/>
          <p:nvPr/>
        </p:nvPicPr>
        <p:blipFill>
          <a:blip r:embed="rId3"/>
          <a:stretch>
            <a:fillRect/>
          </a:stretch>
        </p:blipFill>
        <p:spPr>
          <a:xfrm>
            <a:off x="5685467" y="2873348"/>
            <a:ext cx="3381054" cy="3662083"/>
          </a:xfrm>
          <a:prstGeom prst="rect">
            <a:avLst/>
          </a:prstGeom>
          <a:ln>
            <a:noFill/>
          </a:ln>
        </p:spPr>
      </p:pic>
      <p:sp>
        <p:nvSpPr>
          <p:cNvPr id="492" name="CustomShape 7"/>
          <p:cNvSpPr/>
          <p:nvPr/>
        </p:nvSpPr>
        <p:spPr>
          <a:xfrm>
            <a:off x="6693018" y="1939510"/>
            <a:ext cx="1581855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93" name="CustomShape 8"/>
          <p:cNvSpPr/>
          <p:nvPr/>
        </p:nvSpPr>
        <p:spPr>
          <a:xfrm>
            <a:off x="6980890" y="6105866"/>
            <a:ext cx="358400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94" name="CustomShape 9"/>
          <p:cNvSpPr/>
          <p:nvPr/>
        </p:nvSpPr>
        <p:spPr>
          <a:xfrm>
            <a:off x="4677916" y="6321367"/>
            <a:ext cx="2157599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95" name="CustomShape 10"/>
          <p:cNvSpPr/>
          <p:nvPr/>
        </p:nvSpPr>
        <p:spPr>
          <a:xfrm flipV="1">
            <a:off x="4624240" y="2151778"/>
            <a:ext cx="1923404" cy="1004235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96" name="CustomShape 11"/>
          <p:cNvSpPr/>
          <p:nvPr/>
        </p:nvSpPr>
        <p:spPr>
          <a:xfrm>
            <a:off x="4965788" y="5603030"/>
            <a:ext cx="718240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 smtClean="0"/>
              <a:t>Как автоматически распечатать тестовый отчёт</a:t>
            </a:r>
            <a:endParaRPr lang="fr-FR" sz="3800" dirty="0"/>
          </a:p>
        </p:txBody>
      </p:sp>
    </p:spTree>
    <p:extLst>
      <p:ext uri="{BB962C8B-B14F-4D97-AF65-F5344CB8AC3E}">
        <p14:creationId xmlns:p14="http://schemas.microsoft.com/office/powerpoint/2010/main" val="3582716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Picture 616"/>
          <p:cNvPicPr/>
          <p:nvPr/>
        </p:nvPicPr>
        <p:blipFill>
          <a:blip r:embed="rId2"/>
          <a:stretch>
            <a:fillRect/>
          </a:stretch>
        </p:blipFill>
        <p:spPr>
          <a:xfrm>
            <a:off x="4318436" y="3448377"/>
            <a:ext cx="4533260" cy="2944464"/>
          </a:xfrm>
          <a:prstGeom prst="rect">
            <a:avLst/>
          </a:prstGeom>
          <a:ln>
            <a:noFill/>
          </a:ln>
        </p:spPr>
      </p:pic>
      <p:sp>
        <p:nvSpPr>
          <p:cNvPr id="618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CustomShape 3"/>
          <p:cNvSpPr/>
          <p:nvPr/>
        </p:nvSpPr>
        <p:spPr>
          <a:xfrm>
            <a:off x="412736" y="1795843"/>
            <a:ext cx="2896709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pPr marL="342900" indent="-342900"/>
            <a:r>
              <a:rPr lang="ru-RU" b="1" dirty="0" smtClean="0"/>
              <a:t>1.</a:t>
            </a:r>
            <a:r>
              <a:rPr lang="ru-RU" dirty="0" smtClean="0"/>
              <a:t> Нажмите</a:t>
            </a:r>
            <a:r>
              <a:rPr lang="ru-RU" b="1" dirty="0" smtClean="0"/>
              <a:t> </a:t>
            </a:r>
            <a:r>
              <a:rPr lang="ru-RU" dirty="0" smtClean="0"/>
              <a:t>«</a:t>
            </a:r>
            <a:r>
              <a:rPr lang="en-GB" dirty="0" smtClean="0"/>
              <a:t>Data Management</a:t>
            </a:r>
            <a:r>
              <a:rPr lang="ru-RU" dirty="0" smtClean="0"/>
              <a:t>» </a:t>
            </a:r>
          </a:p>
          <a:p>
            <a:pPr marL="342900" indent="-342900"/>
            <a:r>
              <a:rPr lang="ru-RU" dirty="0" smtClean="0"/>
              <a:t>    («Управление данными»)</a:t>
            </a:r>
            <a:endParaRPr dirty="0"/>
          </a:p>
        </p:txBody>
      </p:sp>
      <p:sp>
        <p:nvSpPr>
          <p:cNvPr id="621" name="CustomShape 4"/>
          <p:cNvSpPr/>
          <p:nvPr/>
        </p:nvSpPr>
        <p:spPr>
          <a:xfrm>
            <a:off x="412736" y="2442346"/>
            <a:ext cx="2896709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pPr marL="342900" indent="-342900">
              <a:buAutoNum type="arabicPeriod" startAt="2"/>
            </a:pPr>
            <a:r>
              <a:rPr lang="ru-RU" dirty="0" smtClean="0"/>
              <a:t>Нажмите «</a:t>
            </a:r>
            <a:r>
              <a:rPr lang="en-GB" dirty="0" smtClean="0"/>
              <a:t>Archive test</a:t>
            </a:r>
            <a:r>
              <a:rPr lang="ru-RU" dirty="0" smtClean="0"/>
              <a:t>» </a:t>
            </a:r>
          </a:p>
          <a:p>
            <a:pPr marL="342900" indent="-342900"/>
            <a:r>
              <a:rPr lang="ru-RU" dirty="0" smtClean="0"/>
              <a:t>(«Заархивировать тесты»)</a:t>
            </a:r>
            <a:endParaRPr/>
          </a:p>
        </p:txBody>
      </p:sp>
      <p:sp>
        <p:nvSpPr>
          <p:cNvPr id="622" name="CustomShape 5"/>
          <p:cNvSpPr/>
          <p:nvPr/>
        </p:nvSpPr>
        <p:spPr>
          <a:xfrm>
            <a:off x="431808" y="3232517"/>
            <a:ext cx="2896709" cy="1907535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3. </a:t>
            </a:r>
            <a:r>
              <a:rPr lang="ru-RU" dirty="0" smtClean="0"/>
              <a:t>Наведите курсор мыши </a:t>
            </a:r>
          </a:p>
          <a:p>
            <a:r>
              <a:rPr lang="ru-RU" dirty="0" smtClean="0"/>
              <a:t>на первый тест, </a:t>
            </a:r>
          </a:p>
          <a:p>
            <a:r>
              <a:rPr lang="ru-RU" dirty="0" smtClean="0"/>
              <a:t>нажмите левую кнопку </a:t>
            </a:r>
          </a:p>
          <a:p>
            <a:r>
              <a:rPr lang="ru-RU" dirty="0" smtClean="0"/>
              <a:t>мыши, удерживая ее,, </a:t>
            </a:r>
          </a:p>
          <a:p>
            <a:r>
              <a:rPr lang="ru-RU" dirty="0" smtClean="0"/>
              <a:t>перетащите курсор</a:t>
            </a:r>
            <a:r>
              <a:rPr lang="en-US" dirty="0" smtClean="0"/>
              <a:t> </a:t>
            </a:r>
            <a:r>
              <a:rPr lang="ru-RU" dirty="0" smtClean="0"/>
              <a:t>вниз </a:t>
            </a:r>
          </a:p>
          <a:p>
            <a:r>
              <a:rPr lang="ru-RU" dirty="0" smtClean="0"/>
              <a:t>до последней линии </a:t>
            </a:r>
          </a:p>
        </p:txBody>
      </p:sp>
      <p:sp>
        <p:nvSpPr>
          <p:cNvPr id="623" name="CustomShape 6"/>
          <p:cNvSpPr/>
          <p:nvPr/>
        </p:nvSpPr>
        <p:spPr>
          <a:xfrm>
            <a:off x="412736" y="5172027"/>
            <a:ext cx="2896709" cy="358091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4.</a:t>
            </a:r>
            <a:r>
              <a:rPr lang="en-GB" dirty="0"/>
              <a:t> </a:t>
            </a:r>
            <a:r>
              <a:rPr lang="ru-RU" dirty="0" smtClean="0"/>
              <a:t>Пока линии отмечены, </a:t>
            </a:r>
          </a:p>
          <a:p>
            <a:r>
              <a:rPr lang="ru-RU" dirty="0" smtClean="0"/>
              <a:t>нажмите  на вашей клавиатуре</a:t>
            </a:r>
          </a:p>
          <a:p>
            <a:r>
              <a:rPr lang="ru-RU" dirty="0" smtClean="0"/>
              <a:t> сочетание клавиш </a:t>
            </a:r>
            <a:r>
              <a:rPr lang="en-GB" i="1" dirty="0" err="1" smtClean="0"/>
              <a:t>Cltr+C</a:t>
            </a:r>
            <a:endParaRPr/>
          </a:p>
        </p:txBody>
      </p:sp>
      <p:pic>
        <p:nvPicPr>
          <p:cNvPr id="624" name="Picture 623"/>
          <p:cNvPicPr/>
          <p:nvPr/>
        </p:nvPicPr>
        <p:blipFill>
          <a:blip r:embed="rId3"/>
          <a:stretch>
            <a:fillRect/>
          </a:stretch>
        </p:blipFill>
        <p:spPr>
          <a:xfrm>
            <a:off x="4390044" y="1580342"/>
            <a:ext cx="5324908" cy="1364122"/>
          </a:xfrm>
          <a:prstGeom prst="rect">
            <a:avLst/>
          </a:prstGeom>
          <a:ln>
            <a:noFill/>
          </a:ln>
        </p:spPr>
      </p:pic>
      <p:sp>
        <p:nvSpPr>
          <p:cNvPr id="625" name="CustomShape 7"/>
          <p:cNvSpPr/>
          <p:nvPr/>
        </p:nvSpPr>
        <p:spPr>
          <a:xfrm>
            <a:off x="4533980" y="1646429"/>
            <a:ext cx="934504" cy="435671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626" name="CustomShape 8"/>
          <p:cNvSpPr/>
          <p:nvPr/>
        </p:nvSpPr>
        <p:spPr>
          <a:xfrm>
            <a:off x="2446910" y="4310023"/>
            <a:ext cx="1870447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27" name="CustomShape 9"/>
          <p:cNvSpPr/>
          <p:nvPr/>
        </p:nvSpPr>
        <p:spPr>
          <a:xfrm>
            <a:off x="6261210" y="3017016"/>
            <a:ext cx="360" cy="46260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28" name="CustomShape 10"/>
          <p:cNvSpPr/>
          <p:nvPr/>
        </p:nvSpPr>
        <p:spPr>
          <a:xfrm flipV="1">
            <a:off x="3388251" y="1936637"/>
            <a:ext cx="1000714" cy="7075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29" name="CustomShape 11"/>
          <p:cNvSpPr/>
          <p:nvPr/>
        </p:nvSpPr>
        <p:spPr>
          <a:xfrm flipV="1">
            <a:off x="3022653" y="2080304"/>
            <a:ext cx="1510247" cy="57359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30" name="CustomShape 12"/>
          <p:cNvSpPr/>
          <p:nvPr/>
        </p:nvSpPr>
        <p:spPr>
          <a:xfrm>
            <a:off x="5397235" y="4381856"/>
            <a:ext cx="360" cy="93312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31" name="CustomShape 13"/>
          <p:cNvSpPr/>
          <p:nvPr/>
        </p:nvSpPr>
        <p:spPr>
          <a:xfrm>
            <a:off x="5253659" y="5257869"/>
            <a:ext cx="332132" cy="344802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600">
                <a:solidFill>
                  <a:srgbClr val="0000FF"/>
                </a:solidFill>
              </a:rPr>
              <a:t>*</a:t>
            </a:r>
            <a:endParaRPr/>
          </a:p>
        </p:txBody>
      </p:sp>
      <p:sp>
        <p:nvSpPr>
          <p:cNvPr id="632" name="CustomShape 14"/>
          <p:cNvSpPr/>
          <p:nvPr/>
        </p:nvSpPr>
        <p:spPr>
          <a:xfrm flipH="1" flipV="1">
            <a:off x="5553766" y="5602311"/>
            <a:ext cx="646992" cy="21478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33" name="CustomShape 15"/>
          <p:cNvSpPr/>
          <p:nvPr/>
        </p:nvSpPr>
        <p:spPr>
          <a:xfrm flipH="1" flipV="1">
            <a:off x="5612779" y="4165996"/>
            <a:ext cx="646992" cy="21478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34" name="CustomShape 16"/>
          <p:cNvSpPr/>
          <p:nvPr/>
        </p:nvSpPr>
        <p:spPr>
          <a:xfrm>
            <a:off x="5209039" y="3893028"/>
            <a:ext cx="332132" cy="344802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600">
                <a:solidFill>
                  <a:srgbClr val="0000FF"/>
                </a:solidFill>
              </a:rPr>
              <a:t>*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копировать</a:t>
            </a:r>
            <a:r>
              <a:rPr lang="en-US" dirty="0" smtClean="0"/>
              <a:t>/</a:t>
            </a:r>
            <a:r>
              <a:rPr lang="ru-RU" dirty="0" smtClean="0"/>
              <a:t>вставлять данные в документ</a:t>
            </a:r>
            <a:r>
              <a:rPr lang="en-US" dirty="0" smtClean="0"/>
              <a:t> Excel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751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CustomShape 3"/>
          <p:cNvSpPr/>
          <p:nvPr/>
        </p:nvSpPr>
        <p:spPr>
          <a:xfrm>
            <a:off x="343659" y="1700198"/>
            <a:ext cx="3112613" cy="488110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pPr marL="342900" indent="-34290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Откройте программу</a:t>
            </a:r>
          </a:p>
          <a:p>
            <a:pPr marL="342900" indent="-342900"/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MS Excel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нажав «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Start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(«Старт»)</a:t>
            </a:r>
          </a:p>
          <a:p>
            <a:pPr marL="342900" indent="-342900"/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-&gt;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All Programs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(«Все программы»)</a:t>
            </a:r>
          </a:p>
          <a:p>
            <a:pPr marL="342900" indent="-342900"/>
            <a:r>
              <a:rPr lang="en-GB" sz="1600" dirty="0" smtClean="0">
                <a:latin typeface="Arial" pitchFamily="34" charset="0"/>
                <a:cs typeface="Arial" pitchFamily="34" charset="0"/>
              </a:rPr>
              <a:t>-&gt;Microsoft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Office -&gt; Microsoft</a:t>
            </a:r>
            <a:endParaRPr sz="1600">
              <a:latin typeface="Arial" pitchFamily="34" charset="0"/>
              <a:cs typeface="Arial" pitchFamily="34" charset="0"/>
            </a:endParaRP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Excel 2010</a:t>
            </a:r>
            <a:endParaRPr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8" name="CustomShape 4"/>
          <p:cNvSpPr/>
          <p:nvPr/>
        </p:nvSpPr>
        <p:spPr>
          <a:xfrm>
            <a:off x="3986997" y="1628760"/>
            <a:ext cx="3112613" cy="488110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1400" b="1" dirty="0" smtClean="0"/>
              <a:t> </a:t>
            </a:r>
            <a:r>
              <a:rPr lang="ru-RU" sz="1400" b="1" dirty="0" smtClean="0"/>
              <a:t>2. </a:t>
            </a:r>
            <a:r>
              <a:rPr lang="ru-RU" sz="1400" dirty="0" smtClean="0"/>
              <a:t> Нажмите правую кнопку</a:t>
            </a:r>
          </a:p>
          <a:p>
            <a:r>
              <a:rPr lang="ru-RU" sz="1400" dirty="0" smtClean="0"/>
              <a:t> мыши и в появившемся меню</a:t>
            </a:r>
          </a:p>
          <a:p>
            <a:r>
              <a:rPr lang="ru-RU" sz="1400" dirty="0" smtClean="0"/>
              <a:t> выберите «</a:t>
            </a:r>
            <a:r>
              <a:rPr lang="en-GB" sz="1400" dirty="0" smtClean="0"/>
              <a:t>Match destination Formatting» </a:t>
            </a:r>
            <a:endParaRPr lang="ru-RU" sz="1400" dirty="0" smtClean="0"/>
          </a:p>
          <a:p>
            <a:r>
              <a:rPr lang="en-GB" sz="1400" dirty="0" smtClean="0"/>
              <a:t>(«</a:t>
            </a:r>
            <a:r>
              <a:rPr lang="ru-RU" sz="1400" dirty="0" smtClean="0"/>
              <a:t>Использовать формат конечных ячеек »)</a:t>
            </a:r>
          </a:p>
          <a:p>
            <a:r>
              <a:rPr lang="ru-RU" sz="1400" dirty="0" smtClean="0">
                <a:solidFill>
                  <a:srgbClr val="FF3333"/>
                </a:solidFill>
              </a:rPr>
              <a:t> нажмите </a:t>
            </a:r>
            <a:r>
              <a:rPr lang="en-GB" sz="1400" dirty="0" smtClean="0">
                <a:solidFill>
                  <a:srgbClr val="FF3333"/>
                </a:solidFill>
              </a:rPr>
              <a:t>– </a:t>
            </a:r>
            <a:r>
              <a:rPr lang="ru-RU" sz="1400" i="1" dirty="0" smtClean="0">
                <a:solidFill>
                  <a:srgbClr val="FF3333"/>
                </a:solidFill>
              </a:rPr>
              <a:t>см. ниже</a:t>
            </a:r>
            <a:endParaRPr lang="en-GB" sz="1400" dirty="0" smtClean="0"/>
          </a:p>
          <a:p>
            <a:endParaRPr sz="1400" dirty="0" smtClean="0"/>
          </a:p>
        </p:txBody>
      </p:sp>
      <p:sp>
        <p:nvSpPr>
          <p:cNvPr id="639" name="CustomShape 5"/>
          <p:cNvSpPr/>
          <p:nvPr/>
        </p:nvSpPr>
        <p:spPr>
          <a:xfrm>
            <a:off x="7196794" y="1652175"/>
            <a:ext cx="3112613" cy="488110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1600" b="1" dirty="0"/>
              <a:t>3.</a:t>
            </a:r>
            <a:r>
              <a:rPr lang="en-GB" sz="1600" dirty="0"/>
              <a:t> </a:t>
            </a:r>
            <a:r>
              <a:rPr lang="ru-RU" sz="1600" dirty="0" smtClean="0"/>
              <a:t>Выбранные результаты будут </a:t>
            </a:r>
          </a:p>
          <a:p>
            <a:r>
              <a:rPr lang="ru-RU" sz="1600" dirty="0" smtClean="0"/>
              <a:t>вставлены в рабочий лист </a:t>
            </a:r>
            <a:r>
              <a:rPr lang="en-GB" sz="1600" dirty="0" smtClean="0"/>
              <a:t>Excel</a:t>
            </a:r>
            <a:endParaRPr sz="1600" dirty="0"/>
          </a:p>
        </p:txBody>
      </p:sp>
      <p:pic>
        <p:nvPicPr>
          <p:cNvPr id="640" name="Picture 639"/>
          <p:cNvPicPr/>
          <p:nvPr/>
        </p:nvPicPr>
        <p:blipFill>
          <a:blip r:embed="rId2"/>
          <a:stretch>
            <a:fillRect/>
          </a:stretch>
        </p:blipFill>
        <p:spPr>
          <a:xfrm>
            <a:off x="772287" y="2914644"/>
            <a:ext cx="2302254" cy="3734635"/>
          </a:xfrm>
          <a:prstGeom prst="rect">
            <a:avLst/>
          </a:prstGeom>
          <a:ln>
            <a:noFill/>
          </a:ln>
        </p:spPr>
      </p:pic>
      <p:pic>
        <p:nvPicPr>
          <p:cNvPr id="641" name="Picture 640"/>
          <p:cNvPicPr/>
          <p:nvPr/>
        </p:nvPicPr>
        <p:blipFill>
          <a:blip r:embed="rId3"/>
          <a:stretch>
            <a:fillRect/>
          </a:stretch>
        </p:blipFill>
        <p:spPr>
          <a:xfrm>
            <a:off x="3986997" y="2914644"/>
            <a:ext cx="2374222" cy="3547149"/>
          </a:xfrm>
          <a:prstGeom prst="rect">
            <a:avLst/>
          </a:prstGeom>
          <a:ln>
            <a:noFill/>
          </a:ln>
        </p:spPr>
      </p:pic>
      <p:pic>
        <p:nvPicPr>
          <p:cNvPr id="642" name="Picture 641"/>
          <p:cNvPicPr/>
          <p:nvPr/>
        </p:nvPicPr>
        <p:blipFill>
          <a:blip r:embed="rId4"/>
          <a:stretch>
            <a:fillRect/>
          </a:stretch>
        </p:blipFill>
        <p:spPr>
          <a:xfrm>
            <a:off x="7268762" y="3260532"/>
            <a:ext cx="3237837" cy="2413613"/>
          </a:xfrm>
          <a:prstGeom prst="rect">
            <a:avLst/>
          </a:prstGeom>
          <a:ln>
            <a:noFill/>
          </a:ln>
        </p:spPr>
      </p:pic>
      <p:sp>
        <p:nvSpPr>
          <p:cNvPr id="643" name="CustomShape 6"/>
          <p:cNvSpPr/>
          <p:nvPr/>
        </p:nvSpPr>
        <p:spPr>
          <a:xfrm>
            <a:off x="1295423" y="3304351"/>
            <a:ext cx="1942774" cy="507505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644" name="CustomShape 7"/>
          <p:cNvSpPr/>
          <p:nvPr/>
        </p:nvSpPr>
        <p:spPr>
          <a:xfrm>
            <a:off x="4772815" y="4200528"/>
            <a:ext cx="359480" cy="435671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645" name="CustomShape 8"/>
          <p:cNvSpPr/>
          <p:nvPr/>
        </p:nvSpPr>
        <p:spPr>
          <a:xfrm>
            <a:off x="2447270" y="4310382"/>
            <a:ext cx="1870447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46" name="CustomShape 9"/>
          <p:cNvSpPr/>
          <p:nvPr/>
        </p:nvSpPr>
        <p:spPr>
          <a:xfrm>
            <a:off x="5325627" y="4309664"/>
            <a:ext cx="1870447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48" name="CustomShape 11"/>
          <p:cNvSpPr/>
          <p:nvPr/>
        </p:nvSpPr>
        <p:spPr>
          <a:xfrm>
            <a:off x="863615" y="6316339"/>
            <a:ext cx="359480" cy="435671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копировать</a:t>
            </a:r>
            <a:r>
              <a:rPr lang="en-US" sz="3600" dirty="0" smtClean="0"/>
              <a:t>/</a:t>
            </a:r>
            <a:r>
              <a:rPr lang="ru-RU" sz="3600" dirty="0" smtClean="0"/>
              <a:t>вставлять данные в документ</a:t>
            </a:r>
            <a:r>
              <a:rPr lang="en-US" sz="3600" dirty="0" smtClean="0"/>
              <a:t> Excel</a:t>
            </a:r>
            <a:r>
              <a:rPr lang="ru-RU" sz="3600" dirty="0" smtClean="0"/>
              <a:t> (продолжение)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488666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обучения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конце данного модуля, вы сможете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4796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Анализировать разные возможные результаты, отображаемые программным обеспечением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Описать причины для повтора исследования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Генерировать отчеты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81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2"/>
          <p:cNvSpPr/>
          <p:nvPr/>
        </p:nvSpPr>
        <p:spPr>
          <a:xfrm>
            <a:off x="517449" y="1518924"/>
            <a:ext cx="9690123" cy="5070742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 </a:t>
            </a:r>
            <a:r>
              <a:rPr lang="en-US" dirty="0" err="1" smtClean="0"/>
              <a:t>GeneXpert</a:t>
            </a:r>
            <a:r>
              <a:rPr lang="en-US" dirty="0" smtClean="0"/>
              <a:t> </a:t>
            </a:r>
            <a:r>
              <a:rPr lang="ru-RU" dirty="0" smtClean="0"/>
              <a:t> позволяет визуализировать результаты исследования и создавать отчеты, в формате, подходящем для распечатки </a:t>
            </a:r>
            <a:r>
              <a:rPr lang="en-US" dirty="0" smtClean="0"/>
              <a:t>(</a:t>
            </a:r>
            <a:r>
              <a:rPr lang="ru-RU" dirty="0" smtClean="0"/>
              <a:t>по образцам или пациентам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ru-RU" dirty="0" smtClean="0"/>
              <a:t>Ошибки, недействительные результаты, отсутствие результатов, устойчивость к </a:t>
            </a:r>
            <a:r>
              <a:rPr lang="ru-RU" dirty="0" err="1" smtClean="0"/>
              <a:t>рифампицину</a:t>
            </a:r>
            <a:r>
              <a:rPr lang="ru-RU" dirty="0" smtClean="0"/>
              <a:t> неопределённая являются основанием для проведения повторных тестов. </a:t>
            </a:r>
            <a:endParaRPr lang="en-US" dirty="0" smtClean="0"/>
          </a:p>
          <a:p>
            <a:endParaRPr lang="en-US" dirty="0"/>
          </a:p>
          <a:p>
            <a:pPr marL="124796" indent="0">
              <a:buNone/>
            </a:pP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5277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2"/>
          <p:cNvSpPr/>
          <p:nvPr/>
        </p:nvSpPr>
        <p:spPr>
          <a:xfrm>
            <a:off x="517449" y="1518924"/>
            <a:ext cx="9690123" cy="5070742"/>
          </a:xfrm>
          <a:prstGeom prst="rect">
            <a:avLst/>
          </a:prstGeom>
          <a:noFill/>
          <a:ln>
            <a:noFill/>
          </a:ln>
        </p:spPr>
      </p:sp>
      <p:sp>
        <p:nvSpPr>
          <p:cNvPr id="668" name="CustomShape 4"/>
          <p:cNvSpPr/>
          <p:nvPr/>
        </p:nvSpPr>
        <p:spPr>
          <a:xfrm>
            <a:off x="4156927" y="577471"/>
            <a:ext cx="683336" cy="530133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ru-RU" dirty="0" smtClean="0"/>
              <a:t>Перечислите разные результаты, которые можно получить после исследования при помощи </a:t>
            </a:r>
            <a:r>
              <a:rPr lang="en-US" dirty="0" smtClean="0"/>
              <a:t>Xpert</a:t>
            </a:r>
            <a:r>
              <a:rPr lang="ru-RU" dirty="0" smtClean="0"/>
              <a:t>МТБ</a:t>
            </a:r>
            <a:r>
              <a:rPr lang="en-US" dirty="0" smtClean="0"/>
              <a:t>/RIF</a:t>
            </a:r>
          </a:p>
          <a:p>
            <a:endParaRPr lang="en-US" dirty="0"/>
          </a:p>
          <a:p>
            <a:r>
              <a:rPr lang="ru-RU" dirty="0" smtClean="0"/>
              <a:t>Перечислите разные причины для повтора исследования при помощи </a:t>
            </a:r>
            <a:r>
              <a:rPr lang="en-US" dirty="0" smtClean="0"/>
              <a:t>Xpert</a:t>
            </a:r>
            <a:r>
              <a:rPr lang="ru-RU" dirty="0" smtClean="0"/>
              <a:t>МТБ</a:t>
            </a:r>
            <a:r>
              <a:rPr lang="en-US" dirty="0" smtClean="0"/>
              <a:t>/RIF</a:t>
            </a:r>
            <a:endParaRPr lang="en-US" dirty="0"/>
          </a:p>
          <a:p>
            <a:endParaRPr lang="en-US" dirty="0" smtClean="0"/>
          </a:p>
          <a:p>
            <a:pPr marL="12479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9652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1179612"/>
            <a:ext cx="10044656" cy="34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sz="2000" b="1" dirty="0" smtClean="0">
                <a:latin typeface="+mn-lt"/>
                <a:ea typeface="+mn-ea"/>
                <a:cs typeface="Calibri" panose="020F0502020204030204" pitchFamily="34" charset="0"/>
              </a:rPr>
              <a:t>Выражение признательности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Комплект учебных материалов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МТБ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/RIF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 был подготовлен со стороны консорциума партнеров в рамках Глобальной лабораторной инициативы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ГЛИ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)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, включая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KNCV,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CDC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США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TB CARE I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ВОЗ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при финансировании со стороны 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Модули основываются на материалах, которые были изначально разработаны со стороны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Cepheid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  <a:endParaRPr lang="ru-RU" sz="2000" dirty="0" smtClean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latin typeface="+mn-lt"/>
                <a:ea typeface="+mn-ea"/>
                <a:cs typeface="Calibri" panose="020F0502020204030204" pitchFamily="34" charset="0"/>
              </a:rPr>
              <a:t>Перевод на русский язык осуществлён при поддержке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FIND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2" y="27484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179936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0" y="4165839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62" y="4179936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0" y="4147678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40" y="4228755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30" y="4179936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"/>
          <a:stretch/>
        </p:blipFill>
        <p:spPr bwMode="auto">
          <a:xfrm>
            <a:off x="393964" y="1479101"/>
            <a:ext cx="7690146" cy="50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" name="CustomShape 2"/>
          <p:cNvSpPr/>
          <p:nvPr/>
        </p:nvSpPr>
        <p:spPr>
          <a:xfrm>
            <a:off x="3184581" y="1762799"/>
            <a:ext cx="1052171" cy="900795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375" name="CustomShape 4"/>
          <p:cNvSpPr/>
          <p:nvPr/>
        </p:nvSpPr>
        <p:spPr>
          <a:xfrm>
            <a:off x="7072511" y="2453840"/>
            <a:ext cx="3614008" cy="2217866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Нажмите на «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VIEW RESULTS</a:t>
            </a: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» («ПОСМОТРЕТЬ РЕЗУЛЬТАТЫ»)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Для отображения одного конкретного результата, нажмите 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«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VIEW TEST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»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 («ПОСМОТРЕТЬ РЕЗУЛЬТАТ»)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 </a:t>
            </a:r>
            <a:endParaRPr dirty="0"/>
          </a:p>
        </p:txBody>
      </p:sp>
      <p:sp>
        <p:nvSpPr>
          <p:cNvPr id="376" name="CustomShape 5"/>
          <p:cNvSpPr/>
          <p:nvPr/>
        </p:nvSpPr>
        <p:spPr>
          <a:xfrm>
            <a:off x="2965799" y="5944240"/>
            <a:ext cx="744148" cy="54988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377" name="CustomShape 6"/>
          <p:cNvSpPr/>
          <p:nvPr/>
        </p:nvSpPr>
        <p:spPr>
          <a:xfrm flipH="1" flipV="1">
            <a:off x="4256904" y="2180153"/>
            <a:ext cx="2970836" cy="73773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78" name="CustomShape 7"/>
          <p:cNvSpPr/>
          <p:nvPr/>
        </p:nvSpPr>
        <p:spPr>
          <a:xfrm flipH="1">
            <a:off x="3853883" y="4695770"/>
            <a:ext cx="3528588" cy="141727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Визуализация результатов исследования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013135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3"/>
          <p:cNvSpPr/>
          <p:nvPr/>
        </p:nvSpPr>
        <p:spPr>
          <a:xfrm>
            <a:off x="7720582" y="1808833"/>
            <a:ext cx="2808313" cy="3331219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66"/>
                </a:solidFill>
                <a:latin typeface="Arial"/>
              </a:rPr>
              <a:t>«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VIEW TEST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»</a:t>
            </a: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(«ПОСМОТРЕТЬ РЕЗУЛЬТАТ»)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: </a:t>
            </a: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Двойное нажатие мышкой на исследование, которое вы хотите посмотреть.</a:t>
            </a:r>
            <a:endParaRPr dirty="0"/>
          </a:p>
        </p:txBody>
      </p:sp>
      <p:pic>
        <p:nvPicPr>
          <p:cNvPr id="38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51777" y="1723291"/>
            <a:ext cx="7024790" cy="4617830"/>
          </a:xfrm>
          <a:prstGeom prst="rect">
            <a:avLst/>
          </a:prstGeom>
          <a:ln>
            <a:noFill/>
          </a:ln>
        </p:spPr>
      </p:pic>
      <p:sp>
        <p:nvSpPr>
          <p:cNvPr id="383" name="CustomShape 4"/>
          <p:cNvSpPr/>
          <p:nvPr/>
        </p:nvSpPr>
        <p:spPr>
          <a:xfrm flipH="1">
            <a:off x="6599100" y="2807262"/>
            <a:ext cx="1463468" cy="24962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/>
              <a:t>Визуализация результатов </a:t>
            </a:r>
            <a:r>
              <a:rPr lang="ru-RU" dirty="0" smtClean="0"/>
              <a:t>исследования </a:t>
            </a:r>
            <a:r>
              <a:rPr lang="en-US" dirty="0" smtClean="0"/>
              <a:t>(</a:t>
            </a:r>
            <a:r>
              <a:rPr lang="ru-RU" dirty="0" smtClean="0"/>
              <a:t>продолжение</a:t>
            </a:r>
            <a:r>
              <a:rPr lang="en-U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146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"/>
          <a:stretch/>
        </p:blipFill>
        <p:spPr bwMode="auto">
          <a:xfrm>
            <a:off x="393964" y="1479102"/>
            <a:ext cx="7690146" cy="50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" name="CustomShape 2"/>
          <p:cNvSpPr/>
          <p:nvPr/>
        </p:nvSpPr>
        <p:spPr>
          <a:xfrm>
            <a:off x="3184581" y="1762799"/>
            <a:ext cx="1052171" cy="900795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388" name="CustomShape 4"/>
          <p:cNvSpPr/>
          <p:nvPr/>
        </p:nvSpPr>
        <p:spPr>
          <a:xfrm>
            <a:off x="7234217" y="2453840"/>
            <a:ext cx="3452302" cy="3118260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Информация об исследовании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Интерпретация результатов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66"/>
                </a:solidFill>
                <a:latin typeface="Arial"/>
              </a:rPr>
              <a:t>Кривые ПЦР в реальном времени</a:t>
            </a:r>
            <a:endParaRPr dirty="0"/>
          </a:p>
        </p:txBody>
      </p:sp>
      <p:sp>
        <p:nvSpPr>
          <p:cNvPr id="389" name="CustomShape 5"/>
          <p:cNvSpPr/>
          <p:nvPr/>
        </p:nvSpPr>
        <p:spPr>
          <a:xfrm>
            <a:off x="2965799" y="5944240"/>
            <a:ext cx="744148" cy="54988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390" name="CustomShape 6"/>
          <p:cNvSpPr/>
          <p:nvPr/>
        </p:nvSpPr>
        <p:spPr>
          <a:xfrm flipH="1">
            <a:off x="2043530" y="2665749"/>
            <a:ext cx="5064024" cy="5962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91" name="CustomShape 7"/>
          <p:cNvSpPr/>
          <p:nvPr/>
        </p:nvSpPr>
        <p:spPr>
          <a:xfrm flipH="1" flipV="1">
            <a:off x="4866472" y="3087412"/>
            <a:ext cx="2278047" cy="46846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92" name="CustomShape 8"/>
          <p:cNvSpPr/>
          <p:nvPr/>
        </p:nvSpPr>
        <p:spPr>
          <a:xfrm>
            <a:off x="412016" y="2554407"/>
            <a:ext cx="1649505" cy="3389833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393" name="CustomShape 9"/>
          <p:cNvSpPr/>
          <p:nvPr/>
        </p:nvSpPr>
        <p:spPr>
          <a:xfrm>
            <a:off x="2996025" y="2891307"/>
            <a:ext cx="1872246" cy="334745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394" name="CustomShape 10"/>
          <p:cNvSpPr/>
          <p:nvPr/>
        </p:nvSpPr>
        <p:spPr>
          <a:xfrm flipH="1" flipV="1">
            <a:off x="6767145" y="4696128"/>
            <a:ext cx="521390" cy="299907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95" name="CustomShape 11"/>
          <p:cNvSpPr/>
          <p:nvPr/>
        </p:nvSpPr>
        <p:spPr>
          <a:xfrm>
            <a:off x="3148597" y="4394068"/>
            <a:ext cx="3647335" cy="1661873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Визуализация результатов исследования</a:t>
            </a:r>
            <a:r>
              <a:rPr lang="en-US" sz="3800" dirty="0" smtClean="0"/>
              <a:t> (</a:t>
            </a:r>
            <a:r>
              <a:rPr lang="ru-RU" sz="3800" dirty="0" smtClean="0"/>
              <a:t>продолжение</a:t>
            </a:r>
            <a:r>
              <a:rPr lang="en-US" sz="3800" dirty="0" smtClean="0"/>
              <a:t> </a:t>
            </a:r>
            <a:r>
              <a:rPr lang="en-US" sz="3800" dirty="0"/>
              <a:t>–  2</a:t>
            </a:r>
            <a:r>
              <a:rPr lang="en-US" sz="3800" dirty="0" smtClean="0"/>
              <a:t>)</a:t>
            </a:r>
            <a:endParaRPr lang="fr-FR" sz="3800" dirty="0"/>
          </a:p>
        </p:txBody>
      </p:sp>
    </p:spTree>
    <p:extLst>
      <p:ext uri="{BB962C8B-B14F-4D97-AF65-F5344CB8AC3E}">
        <p14:creationId xmlns:p14="http://schemas.microsoft.com/office/powerpoint/2010/main" val="266970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486535" y="1271570"/>
            <a:ext cx="9610312" cy="4876594"/>
            <a:chOff x="189514" y="1188891"/>
            <a:chExt cx="10133349" cy="5142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577" y="1395636"/>
              <a:ext cx="6941286" cy="4935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" name="CustomShape 3"/>
            <p:cNvSpPr/>
            <p:nvPr/>
          </p:nvSpPr>
          <p:spPr>
            <a:xfrm>
              <a:off x="189514" y="1188891"/>
              <a:ext cx="3169828" cy="1183101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r>
                <a:rPr lang="ru-RU" sz="1400" b="1" dirty="0" smtClean="0">
                  <a:solidFill>
                    <a:srgbClr val="000066"/>
                  </a:solidFill>
                  <a:latin typeface="Arial"/>
                </a:rPr>
                <a:t>В случае необходимости, после того, как процесс тестирования закончен, но программа работает</a:t>
              </a:r>
              <a:r>
                <a:rPr lang="en-US" sz="1400" b="1" dirty="0">
                  <a:solidFill>
                    <a:srgbClr val="000066"/>
                  </a:solidFill>
                  <a:latin typeface="Arial"/>
                </a:rPr>
                <a:t>,</a:t>
              </a:r>
              <a:r>
                <a:rPr lang="ru-RU" sz="1400" b="1" dirty="0" smtClean="0">
                  <a:solidFill>
                    <a:srgbClr val="000066"/>
                  </a:solidFill>
                  <a:latin typeface="Arial"/>
                </a:rPr>
                <a:t> у вас есть возможность редактировать соответствующую информацию с результатами тестов и заметками</a:t>
              </a:r>
              <a:endParaRPr sz="1400" dirty="0"/>
            </a:p>
          </p:txBody>
        </p:sp>
        <p:sp>
          <p:nvSpPr>
            <p:cNvPr id="400" name="CustomShape 4"/>
            <p:cNvSpPr/>
            <p:nvPr/>
          </p:nvSpPr>
          <p:spPr>
            <a:xfrm>
              <a:off x="264840" y="3293811"/>
              <a:ext cx="2892031" cy="635728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b="1" dirty="0" smtClean="0">
                  <a:solidFill>
                    <a:srgbClr val="000066"/>
                  </a:solidFill>
                  <a:latin typeface="Arial"/>
                </a:rPr>
                <a:t>1. 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В этом разделе доступны для редактирования все белые поля</a:t>
              </a:r>
              <a:endParaRPr dirty="0"/>
            </a:p>
          </p:txBody>
        </p:sp>
        <p:sp>
          <p:nvSpPr>
            <p:cNvPr id="401" name="CustomShape 5"/>
            <p:cNvSpPr/>
            <p:nvPr/>
          </p:nvSpPr>
          <p:spPr>
            <a:xfrm>
              <a:off x="224572" y="5188975"/>
              <a:ext cx="2788906" cy="646577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b="1" dirty="0" smtClean="0">
                  <a:solidFill>
                    <a:srgbClr val="000066"/>
                  </a:solidFill>
                  <a:latin typeface="Arial"/>
                </a:rPr>
                <a:t>2. </a:t>
              </a:r>
              <a:r>
                <a:rPr lang="ru-RU" b="1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После редактирования нажмите «</a:t>
              </a:r>
              <a:r>
                <a:rPr lang="en-GB" dirty="0" smtClean="0">
                  <a:solidFill>
                    <a:srgbClr val="000066"/>
                  </a:solidFill>
                  <a:latin typeface="Arial"/>
                </a:rPr>
                <a:t>Save Changes</a:t>
              </a:r>
              <a:r>
                <a:rPr lang="ru-RU" dirty="0" smtClean="0">
                  <a:solidFill>
                    <a:srgbClr val="000066"/>
                  </a:solidFill>
                  <a:latin typeface="Arial"/>
                </a:rPr>
                <a:t>» («Сохранить результаты»)</a:t>
              </a:r>
              <a:endParaRPr dirty="0"/>
            </a:p>
          </p:txBody>
        </p:sp>
        <p:sp>
          <p:nvSpPr>
            <p:cNvPr id="402" name="CustomShape 6"/>
            <p:cNvSpPr/>
            <p:nvPr/>
          </p:nvSpPr>
          <p:spPr>
            <a:xfrm>
              <a:off x="3389330" y="2379597"/>
              <a:ext cx="1811037" cy="3726239"/>
            </a:xfrm>
            <a:prstGeom prst="rect">
              <a:avLst/>
            </a:prstGeom>
            <a:noFill/>
            <a:ln w="25560">
              <a:solidFill>
                <a:srgbClr val="FF0000"/>
              </a:solidFill>
              <a:round/>
            </a:ln>
          </p:spPr>
        </p:sp>
        <p:sp>
          <p:nvSpPr>
            <p:cNvPr id="404" name="CustomShape 8"/>
            <p:cNvSpPr/>
            <p:nvPr/>
          </p:nvSpPr>
          <p:spPr>
            <a:xfrm>
              <a:off x="1299741" y="4176742"/>
              <a:ext cx="2087790" cy="35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16" name="CustomShape 7"/>
            <p:cNvSpPr/>
            <p:nvPr/>
          </p:nvSpPr>
          <p:spPr>
            <a:xfrm>
              <a:off x="3389330" y="6105836"/>
              <a:ext cx="823673" cy="202930"/>
            </a:xfrm>
            <a:prstGeom prst="rect">
              <a:avLst/>
            </a:prstGeom>
            <a:noFill/>
            <a:ln w="25560">
              <a:solidFill>
                <a:srgbClr val="FF0000"/>
              </a:solidFill>
              <a:round/>
            </a:ln>
          </p:spPr>
        </p:sp>
        <p:sp>
          <p:nvSpPr>
            <p:cNvPr id="17" name="CustomShape 8"/>
            <p:cNvSpPr/>
            <p:nvPr/>
          </p:nvSpPr>
          <p:spPr>
            <a:xfrm>
              <a:off x="1293788" y="6206942"/>
              <a:ext cx="2087790" cy="35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Редактирование информации о результате теста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4088233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41" y="2668749"/>
            <a:ext cx="5136034" cy="363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27" y="1584333"/>
            <a:ext cx="3940557" cy="9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0" name="CustomShape 4"/>
          <p:cNvSpPr/>
          <p:nvPr/>
        </p:nvSpPr>
        <p:spPr>
          <a:xfrm>
            <a:off x="325171" y="1650753"/>
            <a:ext cx="2892032" cy="635728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b="1" dirty="0" smtClean="0">
                <a:solidFill>
                  <a:srgbClr val="000066"/>
                </a:solidFill>
                <a:latin typeface="Arial"/>
              </a:rPr>
              <a:t>3.</a:t>
            </a:r>
            <a:r>
              <a:rPr lang="ru-RU" dirty="0" smtClean="0">
                <a:solidFill>
                  <a:srgbClr val="000066"/>
                </a:solidFill>
                <a:latin typeface="Arial"/>
              </a:rPr>
              <a:t> Нажмите «</a:t>
            </a:r>
            <a:r>
              <a:rPr lang="en-US" dirty="0" smtClean="0">
                <a:solidFill>
                  <a:srgbClr val="000066"/>
                </a:solidFill>
                <a:latin typeface="Arial"/>
              </a:rPr>
              <a:t>Yes</a:t>
            </a:r>
            <a:r>
              <a:rPr lang="ru-RU" dirty="0" smtClean="0">
                <a:solidFill>
                  <a:srgbClr val="000066"/>
                </a:solidFill>
                <a:latin typeface="Arial"/>
              </a:rPr>
              <a:t>» («Да»), чтобы сохранить изменения</a:t>
            </a:r>
            <a:endParaRPr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343647" y="4608492"/>
            <a:ext cx="3273250" cy="1730474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rgbClr val="000066"/>
                </a:solidFill>
                <a:latin typeface="Arial"/>
              </a:rPr>
              <a:t>4</a:t>
            </a:r>
            <a:r>
              <a:rPr lang="en-GB" b="1" dirty="0" smtClean="0">
                <a:solidFill>
                  <a:srgbClr val="000066"/>
                </a:solidFill>
                <a:latin typeface="Arial"/>
              </a:rPr>
              <a:t>. </a:t>
            </a:r>
            <a:r>
              <a:rPr lang="ru-RU" dirty="0" smtClean="0">
                <a:solidFill>
                  <a:srgbClr val="000066"/>
                </a:solidFill>
                <a:latin typeface="Arial"/>
              </a:rPr>
              <a:t>История изменений сохраняется в закладке «</a:t>
            </a:r>
            <a:r>
              <a:rPr lang="en-GB" dirty="0" smtClean="0">
                <a:solidFill>
                  <a:srgbClr val="000066"/>
                </a:solidFill>
                <a:latin typeface="Arial"/>
              </a:rPr>
              <a:t>History</a:t>
            </a:r>
            <a:r>
              <a:rPr lang="ru-RU" dirty="0" smtClean="0">
                <a:solidFill>
                  <a:srgbClr val="000066"/>
                </a:solidFill>
                <a:latin typeface="Arial"/>
              </a:rPr>
              <a:t>» («История»)</a:t>
            </a:r>
            <a:endParaRPr dirty="0"/>
          </a:p>
        </p:txBody>
      </p:sp>
      <p:sp>
        <p:nvSpPr>
          <p:cNvPr id="403" name="CustomShape 7"/>
          <p:cNvSpPr/>
          <p:nvPr/>
        </p:nvSpPr>
        <p:spPr>
          <a:xfrm>
            <a:off x="7792591" y="3411860"/>
            <a:ext cx="411837" cy="1553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404" name="CustomShape 8"/>
          <p:cNvSpPr/>
          <p:nvPr/>
        </p:nvSpPr>
        <p:spPr>
          <a:xfrm>
            <a:off x="2321330" y="2069323"/>
            <a:ext cx="2425895" cy="33148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06" name="CustomShape 10"/>
          <p:cNvSpPr/>
          <p:nvPr/>
        </p:nvSpPr>
        <p:spPr>
          <a:xfrm>
            <a:off x="4813381" y="2355193"/>
            <a:ext cx="410937" cy="183176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407" name="CustomShape 11"/>
          <p:cNvSpPr/>
          <p:nvPr/>
        </p:nvSpPr>
        <p:spPr>
          <a:xfrm flipV="1">
            <a:off x="3616897" y="3566304"/>
            <a:ext cx="4143406" cy="128322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Редактирование информации о результате </a:t>
            </a:r>
            <a:r>
              <a:rPr lang="ru-RU" sz="2800" dirty="0" smtClean="0"/>
              <a:t>теста </a:t>
            </a:r>
            <a:r>
              <a:rPr lang="en-US" sz="2800" dirty="0" smtClean="0"/>
              <a:t>(</a:t>
            </a:r>
            <a:r>
              <a:rPr lang="ru-RU" sz="2800" dirty="0" smtClean="0"/>
              <a:t>продолжение</a:t>
            </a:r>
            <a:r>
              <a:rPr lang="en-US" sz="2800" dirty="0" smtClean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45239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 bwMode="auto">
          <a:xfrm>
            <a:off x="1872706" y="1420753"/>
            <a:ext cx="7104713" cy="51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" name="CustomShape 2"/>
          <p:cNvSpPr/>
          <p:nvPr/>
        </p:nvSpPr>
        <p:spPr>
          <a:xfrm>
            <a:off x="4870790" y="2768471"/>
            <a:ext cx="1589412" cy="465123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 smtClean="0"/>
              <a:t>МТБ не выявлены</a:t>
            </a:r>
            <a:r>
              <a:rPr lang="en-US" sz="3800" dirty="0" smtClean="0"/>
              <a:t>: </a:t>
            </a:r>
            <a:r>
              <a:rPr lang="ru-RU" sz="3800" dirty="0" smtClean="0"/>
              <a:t>отрицательный результат</a:t>
            </a:r>
            <a:endParaRPr lang="fr-FR" sz="3800" dirty="0"/>
          </a:p>
        </p:txBody>
      </p:sp>
    </p:spTree>
    <p:extLst>
      <p:ext uri="{BB962C8B-B14F-4D97-AF65-F5344CB8AC3E}">
        <p14:creationId xmlns:p14="http://schemas.microsoft.com/office/powerpoint/2010/main" val="14044830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1183</Words>
  <Application>Microsoft Office PowerPoint</Application>
  <PresentationFormat>Произвольный</PresentationFormat>
  <Paragraphs>188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business-template</vt:lpstr>
      <vt:lpstr>Презентация PowerPoint</vt:lpstr>
      <vt:lpstr>Содержание модуля</vt:lpstr>
      <vt:lpstr>Задачи обучения</vt:lpstr>
      <vt:lpstr>Визуализация результатов исследования</vt:lpstr>
      <vt:lpstr>Визуализация результатов исследования (продолжение)</vt:lpstr>
      <vt:lpstr>Визуализация результатов исследования (продолжение –  2)</vt:lpstr>
      <vt:lpstr>Редактирование информации о результате теста</vt:lpstr>
      <vt:lpstr>Редактирование информации о результате теста (продолжение)</vt:lpstr>
      <vt:lpstr>МТБ не выявлены: отрицательный результат</vt:lpstr>
      <vt:lpstr>МТБ выявлены/Устойчивость к рифампицину не выявлена</vt:lpstr>
      <vt:lpstr>МТБ выявлены/Выявлена устойчивость к рифампицину </vt:lpstr>
      <vt:lpstr>МТБ выявлены/Устойчивость к рифампицину неопределённая</vt:lpstr>
      <vt:lpstr>Причины проведение повторного тестирования: недействительный результат</vt:lpstr>
      <vt:lpstr>Причины проведение повторного тестирования: Ошибка</vt:lpstr>
      <vt:lpstr>Причины проведения повторного анализа: Отсутствие результатов</vt:lpstr>
      <vt:lpstr>Причины проведения повторного анализа: Устойчивость к рифампицину неопределённая</vt:lpstr>
      <vt:lpstr>Понимание кривых роста</vt:lpstr>
      <vt:lpstr>Кривые роста в режиме реального времени: Порог цикла (ПЦ)</vt:lpstr>
      <vt:lpstr>МТБ Xpert / полуколичественные результаты на устойчивость к рифампицину</vt:lpstr>
      <vt:lpstr>МТБ Xpert / полуколичественные результаты по устойчивости к рифампицину</vt:lpstr>
      <vt:lpstr>Результаты контроля обработки образца (SPC): прошедший контроль</vt:lpstr>
      <vt:lpstr>Результаты контроля обработки образца (SPC) : недействительный  </vt:lpstr>
      <vt:lpstr>Создание отчётов о результатах</vt:lpstr>
      <vt:lpstr>Создание отчётов о результатах в формате PDF</vt:lpstr>
      <vt:lpstr> Создание отчёта по образцам в формате PDF</vt:lpstr>
      <vt:lpstr>Создание отчёта по пациентам в формате PDF</vt:lpstr>
      <vt:lpstr>Как автоматически распечатать тестовый отчёт</vt:lpstr>
      <vt:lpstr>Как копировать/вставлять данные в документ Excel</vt:lpstr>
      <vt:lpstr>Как копировать/вставлять данные в документ Excel (продолжение)</vt:lpstr>
      <vt:lpstr>Выводы</vt:lpstr>
      <vt:lpstr>Оценка</vt:lpstr>
      <vt:lpstr>Презентация PowerPoint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user</cp:lastModifiedBy>
  <cp:revision>118</cp:revision>
  <dcterms:created xsi:type="dcterms:W3CDTF">2006-07-23T20:13:44Z</dcterms:created>
  <dcterms:modified xsi:type="dcterms:W3CDTF">2014-10-22T12:53:00Z</dcterms:modified>
</cp:coreProperties>
</file>