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7" r:id="rId40"/>
    <p:sldId id="298" r:id="rId41"/>
    <p:sldId id="299" r:id="rId42"/>
    <p:sldId id="300" r:id="rId43"/>
    <p:sldId id="293" r:id="rId44"/>
    <p:sldId id="294" r:id="rId45"/>
    <p:sldId id="295" r:id="rId46"/>
    <p:sldId id="303" r:id="rId47"/>
  </p:sldIdLst>
  <p:sldSz cx="10688638" cy="75438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30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7"/>
            <p14:sldId id="298"/>
            <p14:sldId id="299"/>
            <p14:sldId id="300"/>
            <p14:sldId id="293"/>
            <p14:sldId id="294"/>
            <p14:sldId id="295"/>
            <p14:sldId id="30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LLOCCO, Diego" initials="zallocco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86" y="-72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5EEB-3CBB-6A40-A4AB-69F0FC031BCF}" type="datetimeFigureOut">
              <a:rPr lang="fr-FR" smtClean="0"/>
              <a:t>22/10/2014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B661-5ED5-F344-A644-7D2A6C152D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3691550-46B2-3E4F-B291-C367AFEB28E7}" type="datetimeFigureOut">
              <a:rPr lang="fr-FR" altLang="zh-CN"/>
              <a:pPr/>
              <a:t>22/10/2014</a:t>
            </a:fld>
            <a:endParaRPr lang="fr-CA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B894A4-CD3E-8541-84CD-AE7D909749E7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1</a:t>
            </a:fld>
            <a:endParaRPr lang="fr-CA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22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22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22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22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46</a:t>
            </a:fld>
            <a:endParaRPr lang="fr-CA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22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22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22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22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22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22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22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22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/>
          <a:p>
            <a:pPr algn="ctr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anchor="b"/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/>
          <a:lstStyle>
            <a:lvl1pPr marL="0" marR="72924" indent="0" algn="r">
              <a:buNone/>
              <a:defRPr>
                <a:solidFill>
                  <a:schemeClr val="tx2"/>
                </a:solidFill>
              </a:defRPr>
            </a:lvl1pPr>
            <a:lvl2pPr marL="520888" indent="0" algn="ctr">
              <a:buNone/>
            </a:lvl2pPr>
            <a:lvl3pPr marL="1041776" indent="0" algn="ctr">
              <a:buNone/>
            </a:lvl3pPr>
            <a:lvl4pPr marL="1562664" indent="0" algn="ctr">
              <a:buNone/>
            </a:lvl4pPr>
            <a:lvl5pPr marL="2083552" indent="0" algn="ctr">
              <a:buNone/>
            </a:lvl5pPr>
            <a:lvl6pPr marL="2604440" indent="0" algn="ctr">
              <a:buNone/>
            </a:lvl6pPr>
            <a:lvl7pPr marL="3125328" indent="0" algn="ctr">
              <a:buNone/>
            </a:lvl7pPr>
            <a:lvl8pPr marL="3646216" indent="0" algn="ctr">
              <a:buNone/>
            </a:lvl8pPr>
            <a:lvl9pPr marL="4167104" indent="0" algn="ctr">
              <a:buNone/>
            </a:lvl9pPr>
            <a:extLst/>
          </a:lstStyle>
          <a:p>
            <a:r>
              <a:rPr lang="fr-FR" altLang="zh-CN" smtClean="0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anchor="b"/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DC0B9496-B348-B742-872E-F5BE9637463B}" type="datetime1">
              <a:rPr lang="fr-FR" altLang="zh-CN" smtClean="0"/>
              <a:t>22/10/2014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86AFCE13-44B9-564A-9B29-51FA958BC542}" type="datetime1">
              <a:rPr lang="fr-FR" altLang="zh-CN" smtClean="0"/>
              <a:t>22/10/2014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817AE5D-38FF-5047-9F6D-C32389F436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70AAA43-ABD0-1549-A1F9-6A6DAE876E19}" type="datetime1">
              <a:rPr lang="fr-FR" altLang="zh-CN" smtClean="0"/>
              <a:t>22/10/2014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/>
          <a:lstStyle>
            <a:lvl1pPr marL="0" marR="20836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extLst/>
          </a:lstStyle>
          <a:p>
            <a:pPr lvl="0"/>
            <a:r>
              <a:rPr lang="fr-FR" altLang="zh-CN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5ED80A00-E5AB-B742-A6E6-B90D314A58E1}" type="datetime1">
              <a:rPr lang="fr-FR" altLang="zh-CN" smtClean="0"/>
              <a:t>22/10/2014</a:t>
            </a:fld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7CA53A1D-C374-C245-AA82-FD589AB2F5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/>
            <a:r>
              <a:rPr lang="en-US" sz="1900" dirty="0">
                <a:solidFill>
                  <a:schemeClr val="accent4"/>
                </a:solidFill>
              </a:rPr>
              <a:t>Global Laboratory </a:t>
            </a:r>
            <a:r>
              <a:rPr lang="en-US" sz="1900" dirty="0" smtClean="0">
                <a:solidFill>
                  <a:schemeClr val="accent4"/>
                </a:solidFill>
              </a:rPr>
              <a:t>Initiative</a:t>
            </a:r>
          </a:p>
          <a:p>
            <a:pPr algn="r"/>
            <a:r>
              <a:rPr lang="en-US" sz="1900" b="1" dirty="0" err="1" smtClean="0">
                <a:solidFill>
                  <a:schemeClr val="accent5"/>
                </a:solidFill>
              </a:rPr>
              <a:t>Xpert</a:t>
            </a:r>
            <a:r>
              <a:rPr lang="en-US" sz="1900" b="1" dirty="0" smtClean="0">
                <a:solidFill>
                  <a:schemeClr val="accent5"/>
                </a:solidFill>
              </a:rPr>
              <a:t> </a:t>
            </a:r>
            <a:r>
              <a:rPr lang="en-US" sz="1900" b="1" dirty="0">
                <a:solidFill>
                  <a:schemeClr val="accent5"/>
                </a:solidFill>
              </a:rPr>
              <a:t>MTB/RIF Training Package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fld id="{990E64BD-0564-154E-B7B0-0D7D605E7AE8}" type="slidenum">
              <a:rPr lang="en-US" altLang="zh-CN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endParaRPr lang="en-US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FS-KNCV-02\Homefolders\VanKampen\KNCV\GeneXpert%2520core%2520project\CAR\Kazakhstan\Xpert%2520Maintenance%2520&amp;%2520Troubleshooting\Training%2520material\Instructions\Module-replacement%2520on%2520GeneXpert-New%2520Skin%2520-%2520Low%2520Resolution.MP4" TargetMode="External"/><Relationship Id="rId1" Type="http://schemas.microsoft.com/office/2007/relationships/media" Target="file:///\\FS-KNCV-02\Homefolders\VanKampen\KNCV\GeneXpert%2520core%2520project\CAR\Kazakhstan\Xpert%2520Maintenance%2520&amp;%2520Troubleshooting\Training%2520material\Instructions\Module-replacement%2520on%2520GeneXpert-New%2520Skin%2520-%2520Low%2520Resolution.MP4" TargetMode="External"/><Relationship Id="rId6" Type="http://schemas.openxmlformats.org/officeDocument/2006/relationships/image" Target="../media/image29.wmf"/><Relationship Id="rId5" Type="http://schemas.openxmlformats.org/officeDocument/2006/relationships/hyperlink" Target="ftp://hbdc:Crasa7Uc@ftp.caplaser.net/" TargetMode="Externa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cepheideurope.com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1827684"/>
            <a:ext cx="9258904" cy="22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Модуль 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9: </a:t>
            </a:r>
          </a:p>
          <a:p>
            <a:pPr eaLnBrk="1" hangingPunct="1"/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Поиск и устранение неисправностей</a:t>
            </a:r>
            <a:endParaRPr lang="en-US" altLang="zh-CN" sz="4600" dirty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03760" y="6679407"/>
            <a:ext cx="10498452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Глобальная лабораторная инициатива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ru-RU" dirty="0">
                <a:solidFill>
                  <a:schemeClr val="bg1"/>
                </a:solidFill>
              </a:rPr>
              <a:t>Комплект учебных материалов по </a:t>
            </a:r>
            <a:r>
              <a:rPr lang="en-US" dirty="0" err="1">
                <a:solidFill>
                  <a:schemeClr val="bg1"/>
                </a:solidFill>
              </a:rPr>
              <a:t>Xpert</a:t>
            </a:r>
            <a:r>
              <a:rPr lang="en-US" dirty="0">
                <a:solidFill>
                  <a:schemeClr val="bg1"/>
                </a:solidFill>
              </a:rPr>
              <a:t> MTB/RIF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1311871" y="4203948"/>
            <a:ext cx="7200800" cy="41310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2000" dirty="0">
                <a:solidFill>
                  <a:srgbClr val="421C5E"/>
                </a:solidFill>
              </a:rPr>
              <a:t>Слайды составлены по материалам </a:t>
            </a:r>
            <a:r>
              <a:rPr lang="en-US" sz="2000" dirty="0">
                <a:solidFill>
                  <a:srgbClr val="421C5E"/>
                </a:solidFill>
              </a:rPr>
              <a:t>Cepheid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421C5E"/>
                </a:solidFill>
              </a:rPr>
              <a:t>  </a:t>
            </a:r>
            <a:endParaRPr lang="en-US" dirty="0">
              <a:solidFill>
                <a:srgbClr val="421C5E"/>
              </a:solidFill>
            </a:endParaRP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Картридж застрял в приборе </a:t>
            </a:r>
            <a:r>
              <a:rPr lang="en-US" sz="3600" dirty="0" err="1" smtClean="0">
                <a:latin typeface="Calibri" pitchFamily="34" charset="0"/>
              </a:rPr>
              <a:t>GeneXpert</a:t>
            </a:r>
            <a:r>
              <a:rPr lang="en-US" sz="3600" dirty="0" smtClean="0">
                <a:latin typeface="Calibri" pitchFamily="34" charset="0"/>
              </a:rPr>
              <a:t> </a:t>
            </a:r>
            <a:r>
              <a:rPr lang="en-US" sz="3600" dirty="0">
                <a:latin typeface="Calibri" pitchFamily="34" charset="0"/>
              </a:rPr>
              <a:t>(1)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319172" y="1481244"/>
            <a:ext cx="9961220" cy="1834851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Calibri" pitchFamily="34" charset="0"/>
              </a:rPr>
              <a:t>Решение </a:t>
            </a:r>
            <a:r>
              <a:rPr lang="en-US" sz="2400" b="1" dirty="0" smtClean="0">
                <a:latin typeface="Calibri" pitchFamily="34" charset="0"/>
              </a:rPr>
              <a:t>1</a:t>
            </a:r>
            <a:r>
              <a:rPr lang="en-US" sz="2400" b="1" dirty="0">
                <a:latin typeface="Calibri" pitchFamily="34" charset="0"/>
              </a:rPr>
              <a:t>: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Проверьте, не открыта ли дверца модуля</a:t>
            </a:r>
            <a:endParaRPr lang="en-US" sz="2400" dirty="0">
              <a:latin typeface="Calibri" pitchFamily="34" charset="0"/>
            </a:endParaRPr>
          </a:p>
          <a:p>
            <a:pPr lvl="1" eaLnBrk="1" hangingPunct="1">
              <a:defRPr/>
            </a:pPr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</a:rPr>
              <a:t>Осторожно попытайтесь открыть дверцу модуля</a:t>
            </a:r>
            <a:r>
              <a:rPr lang="en-US" sz="20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</a:rPr>
              <a:t>.</a:t>
            </a:r>
            <a:endParaRPr lang="en-US" sz="2000" dirty="0">
              <a:solidFill>
                <a:srgbClr val="421C5E"/>
              </a:solidFill>
              <a:latin typeface="Calibri" pitchFamily="34" charset="0"/>
              <a:ea typeface="ＭＳ Ｐゴシック" charset="-128"/>
            </a:endParaRPr>
          </a:p>
          <a:p>
            <a:pPr>
              <a:defRPr/>
            </a:pPr>
            <a:r>
              <a:rPr lang="ru-RU" sz="2400" b="1" dirty="0" smtClean="0">
                <a:latin typeface="Calibri" pitchFamily="34" charset="0"/>
              </a:rPr>
              <a:t>Решение </a:t>
            </a:r>
            <a:r>
              <a:rPr lang="en-US" sz="2400" b="1" dirty="0" smtClean="0">
                <a:latin typeface="Calibri" pitchFamily="34" charset="0"/>
              </a:rPr>
              <a:t>2</a:t>
            </a:r>
            <a:r>
              <a:rPr lang="en-US" sz="2400" b="1" dirty="0">
                <a:latin typeface="Calibri" pitchFamily="34" charset="0"/>
              </a:rPr>
              <a:t>: </a:t>
            </a:r>
            <a:r>
              <a:rPr lang="ru-RU" sz="2400" dirty="0" smtClean="0">
                <a:latin typeface="Calibri" pitchFamily="34" charset="0"/>
              </a:rPr>
              <a:t>В окне системы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the </a:t>
            </a:r>
            <a:r>
              <a:rPr lang="en-US" sz="2400" dirty="0" err="1">
                <a:latin typeface="Calibri" pitchFamily="34" charset="0"/>
              </a:rPr>
              <a:t>GeneXpert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Dx</a:t>
            </a:r>
            <a:r>
              <a:rPr lang="en-US" sz="2400" dirty="0" smtClean="0">
                <a:latin typeface="Calibri" pitchFamily="34" charset="0"/>
              </a:rPr>
              <a:t>,</a:t>
            </a:r>
            <a:r>
              <a:rPr lang="ru-RU" sz="2400" dirty="0">
                <a:latin typeface="Calibri" pitchFamily="34" charset="0"/>
              </a:rPr>
              <a:t> нажмите «</a:t>
            </a:r>
            <a:r>
              <a:rPr lang="en-US" sz="2400" dirty="0">
                <a:latin typeface="Calibri" pitchFamily="34" charset="0"/>
              </a:rPr>
              <a:t>Maintenance</a:t>
            </a:r>
            <a:r>
              <a:rPr lang="ru-RU" sz="2400" dirty="0">
                <a:latin typeface="Calibri" pitchFamily="34" charset="0"/>
              </a:rPr>
              <a:t>»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(«Техобслуживание») на панели меню </a:t>
            </a:r>
            <a:r>
              <a:rPr lang="ru-RU" sz="2400" dirty="0" smtClean="0">
                <a:latin typeface="Calibri" pitchFamily="34" charset="0"/>
              </a:rPr>
              <a:t>и выберите «</a:t>
            </a:r>
            <a:r>
              <a:rPr lang="en-US" sz="2400" dirty="0" smtClean="0">
                <a:latin typeface="Calibri" pitchFamily="34" charset="0"/>
              </a:rPr>
              <a:t>Open </a:t>
            </a:r>
            <a:r>
              <a:rPr lang="en-US" sz="2400" dirty="0">
                <a:latin typeface="Calibri" pitchFamily="34" charset="0"/>
              </a:rPr>
              <a:t>Module Door or Update </a:t>
            </a:r>
            <a:r>
              <a:rPr lang="en-US" sz="2400" dirty="0" smtClean="0">
                <a:latin typeface="Calibri" pitchFamily="34" charset="0"/>
              </a:rPr>
              <a:t>EEPROM</a:t>
            </a:r>
            <a:r>
              <a:rPr lang="ru-RU" sz="2400" dirty="0" smtClean="0">
                <a:latin typeface="Calibri" pitchFamily="34" charset="0"/>
              </a:rPr>
              <a:t>» («Открыть дверцу модули или обновить ЭСППЗУ»</a:t>
            </a:r>
            <a:endParaRPr lang="en-US" sz="2400" dirty="0">
              <a:latin typeface="Calibri" pitchFamily="34" charset="0"/>
            </a:endParaRPr>
          </a:p>
          <a:p>
            <a:pPr eaLnBrk="1" hangingPunct="1">
              <a:defRPr/>
            </a:pPr>
            <a:endParaRPr lang="en-US" sz="24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en-US" sz="17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en-US" sz="1700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59" y="4040139"/>
            <a:ext cx="8748192" cy="2396057"/>
          </a:xfrm>
          <a:prstGeom prst="rect">
            <a:avLst/>
          </a:prstGeom>
        </p:spPr>
      </p:pic>
      <p:cxnSp>
        <p:nvCxnSpPr>
          <p:cNvPr id="63" name="Straight Arrow Connector 62"/>
          <p:cNvCxnSpPr/>
          <p:nvPr/>
        </p:nvCxnSpPr>
        <p:spPr>
          <a:xfrm>
            <a:off x="1383879" y="3339852"/>
            <a:ext cx="2393958" cy="1265398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 bwMode="auto">
          <a:xfrm>
            <a:off x="3904159" y="5212060"/>
            <a:ext cx="2147883" cy="3152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421C5E"/>
                </a:solidFill>
              </a:rPr>
              <a:t>  </a:t>
            </a:r>
            <a:endParaRPr lang="en-US" dirty="0">
              <a:solidFill>
                <a:srgbClr val="421C5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6186" y="1481245"/>
            <a:ext cx="10154206" cy="1021213"/>
          </a:xfrm>
        </p:spPr>
        <p:txBody>
          <a:bodyPr/>
          <a:lstStyle/>
          <a:p>
            <a:r>
              <a:rPr lang="ru-RU" sz="2400" b="1" dirty="0" smtClean="0">
                <a:latin typeface="Calibri" pitchFamily="34" charset="0"/>
              </a:rPr>
              <a:t>Решение </a:t>
            </a:r>
            <a:r>
              <a:rPr lang="en-US" sz="2400" b="1" dirty="0" smtClean="0">
                <a:latin typeface="Calibri" pitchFamily="34" charset="0"/>
              </a:rPr>
              <a:t>3</a:t>
            </a:r>
            <a:r>
              <a:rPr lang="en-US" sz="2400" b="1" dirty="0">
                <a:latin typeface="Calibri" pitchFamily="34" charset="0"/>
              </a:rPr>
              <a:t>: </a:t>
            </a:r>
            <a:r>
              <a:rPr lang="ru-RU" sz="2400" dirty="0" smtClean="0">
                <a:latin typeface="Calibri" pitchFamily="34" charset="0"/>
              </a:rPr>
              <a:t>Завершите работу ПО и перезапустите ПО</a:t>
            </a:r>
            <a:endParaRPr lang="en-US" sz="2400" dirty="0">
              <a:latin typeface="Calibri" pitchFamily="34" charset="0"/>
            </a:endParaRPr>
          </a:p>
          <a:p>
            <a:pPr lvl="1"/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</a:rPr>
              <a:t>При перезапуске ПО происходит повторная инициализация модуля</a:t>
            </a:r>
            <a:r>
              <a:rPr lang="en-US" sz="20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</a:rPr>
              <a:t>, </a:t>
            </a:r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</a:rPr>
              <a:t>когда клапан и шприц принимают правильное положение</a:t>
            </a:r>
            <a:r>
              <a:rPr lang="en-US" sz="20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</a:rPr>
              <a:t>. </a:t>
            </a:r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</a:rPr>
              <a:t>Это может помочь открыть дверцу</a:t>
            </a:r>
            <a:r>
              <a:rPr lang="en-US" sz="20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</a:rPr>
              <a:t>.</a:t>
            </a:r>
            <a:endParaRPr lang="en-US" sz="2000" dirty="0">
              <a:solidFill>
                <a:srgbClr val="421C5E"/>
              </a:solidFill>
              <a:latin typeface="Calibri" pitchFamily="34" charset="0"/>
              <a:ea typeface="ＭＳ Ｐゴシック" charset="-128"/>
            </a:endParaRPr>
          </a:p>
          <a:p>
            <a:r>
              <a:rPr lang="ru-RU" sz="2400" b="1" dirty="0" smtClean="0">
                <a:latin typeface="Calibri" pitchFamily="34" charset="0"/>
              </a:rPr>
              <a:t>Решение </a:t>
            </a:r>
            <a:r>
              <a:rPr lang="en-US" sz="2400" b="1" dirty="0" smtClean="0">
                <a:latin typeface="Calibri" pitchFamily="34" charset="0"/>
              </a:rPr>
              <a:t>4</a:t>
            </a:r>
            <a:r>
              <a:rPr lang="en-US" sz="2400" b="1" dirty="0">
                <a:latin typeface="Calibri" pitchFamily="34" charset="0"/>
              </a:rPr>
              <a:t>: </a:t>
            </a:r>
            <a:r>
              <a:rPr lang="ru-RU" sz="2400" dirty="0" smtClean="0">
                <a:latin typeface="Calibri" pitchFamily="34" charset="0"/>
              </a:rPr>
              <a:t>Выключите систему и перезапустите как прибор </a:t>
            </a:r>
            <a:r>
              <a:rPr lang="en-US" sz="2400" dirty="0" err="1" smtClean="0">
                <a:latin typeface="Calibri" pitchFamily="34" charset="0"/>
              </a:rPr>
              <a:t>GeneXpert</a:t>
            </a:r>
            <a:r>
              <a:rPr lang="ru-RU" sz="2400" dirty="0" smtClean="0">
                <a:latin typeface="Calibri" pitchFamily="34" charset="0"/>
              </a:rPr>
              <a:t>, так и ПО</a:t>
            </a:r>
            <a:endParaRPr lang="en-US" sz="2400" dirty="0">
              <a:latin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</a:rPr>
              <a:t>Решение </a:t>
            </a:r>
            <a:r>
              <a:rPr lang="en-US" sz="2400" b="1" dirty="0" smtClean="0">
                <a:latin typeface="Calibri" pitchFamily="34" charset="0"/>
              </a:rPr>
              <a:t>5</a:t>
            </a:r>
            <a:r>
              <a:rPr lang="en-US" sz="2400" b="1" dirty="0">
                <a:latin typeface="Calibri" pitchFamily="34" charset="0"/>
              </a:rPr>
              <a:t>: </a:t>
            </a:r>
            <a:r>
              <a:rPr lang="ru-RU" sz="2400" dirty="0" smtClean="0">
                <a:latin typeface="Calibri" pitchFamily="34" charset="0"/>
              </a:rPr>
              <a:t>В окне системы </a:t>
            </a:r>
            <a:r>
              <a:rPr lang="en-US" sz="2400" dirty="0" err="1" smtClean="0">
                <a:latin typeface="Calibri" pitchFamily="34" charset="0"/>
              </a:rPr>
              <a:t>GeneXpert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Dx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ru-RU" sz="2400" dirty="0">
                <a:latin typeface="Calibri" pitchFamily="34" charset="0"/>
              </a:rPr>
              <a:t>нажмите «</a:t>
            </a:r>
            <a:r>
              <a:rPr lang="en-US" sz="2400" dirty="0">
                <a:latin typeface="Calibri" pitchFamily="34" charset="0"/>
              </a:rPr>
              <a:t>Maintenance</a:t>
            </a:r>
            <a:r>
              <a:rPr lang="ru-RU" sz="2400" dirty="0">
                <a:latin typeface="Calibri" pitchFamily="34" charset="0"/>
              </a:rPr>
              <a:t>»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(«Техобслуживание») на панели меню и выберите «</a:t>
            </a:r>
            <a:r>
              <a:rPr lang="en-US" sz="2400" dirty="0">
                <a:latin typeface="Calibri" pitchFamily="34" charset="0"/>
              </a:rPr>
              <a:t>Perform Self-Test</a:t>
            </a:r>
            <a:r>
              <a:rPr lang="ru-RU" sz="2400" dirty="0">
                <a:latin typeface="Calibri" pitchFamily="34" charset="0"/>
              </a:rPr>
              <a:t>» («Выполнить внутреннюю диагностику»</a:t>
            </a:r>
            <a:r>
              <a:rPr lang="ru-RU" sz="2400" dirty="0" smtClean="0">
                <a:latin typeface="Calibri" pitchFamily="34" charset="0"/>
              </a:rPr>
              <a:t>)</a:t>
            </a:r>
            <a:endParaRPr lang="en-US" sz="2400" dirty="0">
              <a:solidFill>
                <a:schemeClr val="accent1"/>
              </a:solidFill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en-US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47" y="4780012"/>
            <a:ext cx="8029421" cy="1886193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11" idx="2"/>
          </p:cNvCxnSpPr>
          <p:nvPr/>
        </p:nvCxnSpPr>
        <p:spPr>
          <a:xfrm>
            <a:off x="1239863" y="4491980"/>
            <a:ext cx="2520280" cy="1165736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 bwMode="auto">
          <a:xfrm>
            <a:off x="3760143" y="5500092"/>
            <a:ext cx="2147883" cy="3152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>
                <a:latin typeface="Calibri" pitchFamily="34" charset="0"/>
              </a:rPr>
              <a:t>Картридж застрял в приборе </a:t>
            </a:r>
            <a:r>
              <a:rPr lang="en-US" sz="3600" dirty="0" err="1" smtClean="0">
                <a:latin typeface="Calibri" pitchFamily="34" charset="0"/>
              </a:rPr>
              <a:t>GeneXpert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</a:rPr>
              <a:t>(</a:t>
            </a:r>
            <a:r>
              <a:rPr lang="en-US" sz="3600" dirty="0">
                <a:latin typeface="Calibri" pitchFamily="34" charset="0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18256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421C5E"/>
                </a:solidFill>
              </a:rPr>
              <a:t>  </a:t>
            </a:r>
            <a:endParaRPr lang="en-US" dirty="0">
              <a:solidFill>
                <a:srgbClr val="421C5E"/>
              </a:solidFill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300313" y="1642118"/>
            <a:ext cx="10232365" cy="149876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Calibri" pitchFamily="34" charset="0"/>
              </a:rPr>
              <a:t>Решение </a:t>
            </a:r>
            <a:r>
              <a:rPr lang="en-US" sz="2400" b="1" dirty="0" smtClean="0">
                <a:latin typeface="Calibri" pitchFamily="34" charset="0"/>
              </a:rPr>
              <a:t>6</a:t>
            </a:r>
            <a:r>
              <a:rPr lang="en-US" sz="2400" b="1" dirty="0">
                <a:latin typeface="Calibri" pitchFamily="34" charset="0"/>
              </a:rPr>
              <a:t>: </a:t>
            </a:r>
            <a:r>
              <a:rPr lang="ru-RU" sz="24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Если ни одно из вышеприведенных решений не сработает, ВРУЧНУЮ ИЗВЛЕКИТЕ картридж</a:t>
            </a:r>
            <a:r>
              <a:rPr lang="en-US" sz="24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.</a:t>
            </a:r>
            <a:endParaRPr lang="en-US" sz="24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Предупреждение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:</a:t>
            </a:r>
            <a:r>
              <a:rPr lang="en-US" sz="20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Это должно выполняться только руководителем лаборатории или другим квалифицированным сотрудником</a:t>
            </a:r>
            <a:r>
              <a:rPr lang="en-US" sz="20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.</a:t>
            </a:r>
            <a:endParaRPr lang="en-US" sz="20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en-US" sz="20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596124" lvl="1" indent="0">
              <a:buNone/>
              <a:defRPr/>
            </a:pPr>
            <a:r>
              <a:rPr lang="ru-RU" sz="2000" b="1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СМ. СЛЕДУЮЩИЕ СЛАЙДЫ О ТОМ, КАК ИЗВЛЕЧЬ ЗАСТРЯВШИЙ КАРТРИДЖ</a:t>
            </a:r>
            <a:endParaRPr lang="en-US" sz="21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en-US" sz="17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en-US" sz="1700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>
                <a:latin typeface="Calibri" pitchFamily="34" charset="0"/>
              </a:rPr>
              <a:t>Картридж застрял в приборе </a:t>
            </a:r>
            <a:r>
              <a:rPr lang="en-US" sz="3600" dirty="0" err="1">
                <a:latin typeface="Calibri" pitchFamily="34" charset="0"/>
              </a:rPr>
              <a:t>GeneXpert</a:t>
            </a:r>
            <a:r>
              <a:rPr lang="en-US" sz="3600" dirty="0">
                <a:latin typeface="Calibri" pitchFamily="34" charset="0"/>
              </a:rPr>
              <a:t> (3)</a:t>
            </a:r>
          </a:p>
        </p:txBody>
      </p:sp>
    </p:spTree>
    <p:extLst>
      <p:ext uri="{BB962C8B-B14F-4D97-AF65-F5344CB8AC3E}">
        <p14:creationId xmlns:p14="http://schemas.microsoft.com/office/powerpoint/2010/main" val="39830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2725" y="1679753"/>
            <a:ext cx="10335913" cy="5029200"/>
          </a:xfrm>
        </p:spPr>
        <p:txBody>
          <a:bodyPr>
            <a:normAutofit/>
          </a:bodyPr>
          <a:lstStyle/>
          <a:p>
            <a:pPr marL="390638" indent="-390638">
              <a:spcBef>
                <a:spcPts val="0"/>
              </a:spcBef>
              <a:buNone/>
            </a:pPr>
            <a:r>
              <a:rPr lang="ru-RU" sz="2700" b="1" u="sng" dirty="0" smtClean="0">
                <a:solidFill>
                  <a:srgbClr val="FF0000"/>
                </a:solidFill>
                <a:latin typeface="Calibri" pitchFamily="34" charset="0"/>
              </a:rPr>
              <a:t>Только сотрудники обученные работе с </a:t>
            </a:r>
            <a:r>
              <a:rPr lang="en-US" sz="2700" b="1" u="sng" dirty="0" err="1" smtClean="0">
                <a:solidFill>
                  <a:srgbClr val="FF0000"/>
                </a:solidFill>
                <a:latin typeface="Calibri" pitchFamily="34" charset="0"/>
              </a:rPr>
              <a:t>GeneXpert</a:t>
            </a:r>
            <a:r>
              <a:rPr lang="ru-RU" sz="2700" b="1" u="sng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700" b="1" u="sng" dirty="0" smtClean="0">
                <a:solidFill>
                  <a:srgbClr val="FF0000"/>
                </a:solidFill>
                <a:latin typeface="Calibri" pitchFamily="34" charset="0"/>
              </a:rPr>
              <a:t>при консультации с опытным пользователем уровня «эксперт» или руководителем лаборатории или другим квалифицированным  специалистом!</a:t>
            </a:r>
            <a:endParaRPr lang="en-US" sz="2700" b="1" u="sng" dirty="0">
              <a:solidFill>
                <a:srgbClr val="FF0000"/>
              </a:solidFill>
              <a:latin typeface="Calibri" pitchFamily="34" charset="0"/>
            </a:endParaRPr>
          </a:p>
          <a:p>
            <a:pPr marL="390638" indent="-390638">
              <a:buAutoNum type="arabicPeriod"/>
            </a:pPr>
            <a:r>
              <a:rPr lang="ru-RU" sz="2100" b="1" dirty="0" smtClean="0">
                <a:latin typeface="Calibri" pitchFamily="34" charset="0"/>
              </a:rPr>
              <a:t>Отсоедините прибор от электропитания и компьютера</a:t>
            </a:r>
            <a:endParaRPr lang="nl-NL" sz="2000" b="1" dirty="0">
              <a:latin typeface="Calibri" pitchFamily="34" charset="0"/>
            </a:endParaRPr>
          </a:p>
          <a:p>
            <a:pPr marL="390638" indent="-390638">
              <a:buAutoNum type="arabicPeriod"/>
            </a:pPr>
            <a:endParaRPr lang="nl-NL" sz="2100" b="1" dirty="0">
              <a:latin typeface="Calibri" pitchFamily="34" charset="0"/>
            </a:endParaRPr>
          </a:p>
          <a:p>
            <a:pPr marL="390638" indent="-390638">
              <a:buAutoNum type="arabicPeriod"/>
            </a:pPr>
            <a:endParaRPr lang="nl-NL" sz="2100" b="1" dirty="0">
              <a:latin typeface="Calibri" pitchFamily="34" charset="0"/>
            </a:endParaRPr>
          </a:p>
          <a:p>
            <a:pPr marL="390638" indent="-390638">
              <a:buAutoNum type="arabicPeriod"/>
            </a:pPr>
            <a:endParaRPr lang="nl-NL" sz="2100" b="1" dirty="0">
              <a:latin typeface="Calibri" pitchFamily="34" charset="0"/>
            </a:endParaRPr>
          </a:p>
          <a:p>
            <a:pPr marL="390638" indent="-390638">
              <a:buAutoNum type="arabicPeriod"/>
            </a:pPr>
            <a:endParaRPr lang="nl-NL" sz="2100" b="1" dirty="0">
              <a:latin typeface="Calibri" pitchFamily="34" charset="0"/>
            </a:endParaRPr>
          </a:p>
          <a:p>
            <a:pPr marL="0" indent="0">
              <a:buNone/>
            </a:pPr>
            <a:endParaRPr lang="en-US" sz="2100" b="1" dirty="0"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3555" y="238427"/>
            <a:ext cx="9976062" cy="9866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Извлечение застрявшего картриджа вручную</a:t>
            </a:r>
            <a:r>
              <a:rPr lang="en-US" sz="3200" dirty="0" smtClean="0"/>
              <a:t>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1. </a:t>
            </a:r>
            <a:r>
              <a:rPr lang="ru-RU" sz="3200" dirty="0" smtClean="0"/>
              <a:t>Отсоединить прибор </a:t>
            </a:r>
            <a:r>
              <a:rPr lang="en-US" sz="3200" dirty="0" err="1" smtClean="0"/>
              <a:t>GeneXpert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416051" y="3922295"/>
            <a:ext cx="4698803" cy="2044180"/>
          </a:xfrm>
          <a:prstGeom prst="rect">
            <a:avLst/>
          </a:prstGeom>
          <a:solidFill>
            <a:srgbClr val="FF6600">
              <a:alpha val="71000"/>
            </a:srgbClr>
          </a:solidFill>
          <a:ln w="53975">
            <a:solidFill>
              <a:srgbClr val="FF0000"/>
            </a:solidFill>
          </a:ln>
        </p:spPr>
        <p:txBody>
          <a:bodyPr wrap="square" lIns="104170" tIns="52085" rIns="104170" bIns="52085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ПРЕДУПРЕЖДЕНИЕ</a:t>
            </a:r>
            <a:r>
              <a:rPr lang="en-US" b="1" dirty="0" smtClean="0">
                <a:latin typeface="Calibri" pitchFamily="34" charset="0"/>
              </a:rPr>
              <a:t>!</a:t>
            </a:r>
            <a:r>
              <a:rPr lang="en-US" b="1" dirty="0">
                <a:latin typeface="Calibri" pitchFamily="34" charset="0"/>
              </a:rPr>
              <a:t>! </a:t>
            </a:r>
          </a:p>
          <a:p>
            <a:r>
              <a:rPr lang="ru-RU" b="1" dirty="0" smtClean="0">
                <a:latin typeface="Calibri" pitchFamily="34" charset="0"/>
              </a:rPr>
              <a:t>Внутри находится картридж</a:t>
            </a:r>
            <a:r>
              <a:rPr lang="en-US" b="1" dirty="0" smtClean="0">
                <a:latin typeface="Calibri" pitchFamily="34" charset="0"/>
              </a:rPr>
              <a:t>! </a:t>
            </a:r>
            <a:endParaRPr lang="en-US" b="1" dirty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Соблюдайте осторожность и не переворачивайте прибор, иначе содержимое картриджа протечет внутрь прибора и повредит модуль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ru-RU" dirty="0" smtClean="0">
                <a:latin typeface="Calibri" pitchFamily="34" charset="0"/>
              </a:rPr>
              <a:t>который впоследствии придется заменить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114" y="3855855"/>
            <a:ext cx="3731652" cy="229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9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Извлечение застрявшего картриджа вручную</a:t>
            </a:r>
            <a:r>
              <a:rPr lang="en-US" sz="3200" dirty="0" smtClean="0"/>
              <a:t>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2. </a:t>
            </a:r>
            <a:r>
              <a:rPr lang="ru-RU" sz="3200" dirty="0" smtClean="0"/>
              <a:t>Откройте прибор </a:t>
            </a:r>
            <a:r>
              <a:rPr lang="nl-NL" sz="3200" dirty="0" err="1" smtClean="0"/>
              <a:t>GeneXpert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68715" y="1467644"/>
            <a:ext cx="6175979" cy="874629"/>
          </a:xfrm>
          <a:solidFill>
            <a:srgbClr val="FF6600">
              <a:alpha val="71000"/>
            </a:srgbClr>
          </a:solidFill>
          <a:ln w="53975">
            <a:solidFill>
              <a:srgbClr val="FF0000"/>
            </a:solidFill>
          </a:ln>
        </p:spPr>
        <p:txBody>
          <a:bodyPr wrap="square" lIns="104170" tIns="52085" rIns="104170" bIns="52085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b="1" kern="1200" dirty="0" smtClean="0">
                <a:latin typeface="Calibri" pitchFamily="34" charset="0"/>
                <a:cs typeface="Arial" charset="0"/>
              </a:rPr>
              <a:t>ПРИМЕЧАНИЕ</a:t>
            </a:r>
            <a:r>
              <a:rPr lang="en-US" b="1" kern="1200" dirty="0" smtClean="0">
                <a:latin typeface="Calibri" pitchFamily="34" charset="0"/>
                <a:cs typeface="Arial" charset="0"/>
              </a:rPr>
              <a:t>: </a:t>
            </a:r>
            <a:r>
              <a:rPr lang="ru-RU" b="1" kern="1200" dirty="0" smtClean="0">
                <a:latin typeface="Calibri" pitchFamily="34" charset="0"/>
                <a:cs typeface="Arial" charset="0"/>
              </a:rPr>
              <a:t>ОТНОСИТСЯ ТОЛЬКО К НОВЫМ ПРИБОРАМ</a:t>
            </a:r>
            <a:r>
              <a:rPr lang="en-US" b="1" kern="1200" dirty="0" smtClean="0">
                <a:latin typeface="Calibri" pitchFamily="34" charset="0"/>
                <a:cs typeface="Arial" charset="0"/>
              </a:rPr>
              <a:t>!!</a:t>
            </a:r>
            <a:endParaRPr lang="en-US" b="1" kern="1200" dirty="0">
              <a:latin typeface="Calibri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24" y="1694250"/>
            <a:ext cx="2558995" cy="311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104273" y="4869708"/>
            <a:ext cx="3472988" cy="149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596124" lvl="1" indent="0" eaLnBrk="1" hangingPunct="1">
              <a:buNone/>
              <a:defRPr/>
            </a:pPr>
            <a:r>
              <a:rPr lang="en-US" sz="2000" dirty="0">
                <a:solidFill>
                  <a:srgbClr val="00B0F0"/>
                </a:solidFill>
                <a:latin typeface="Calibri" pitchFamily="34" charset="0"/>
              </a:rPr>
              <a:t>2.1: </a:t>
            </a:r>
            <a:r>
              <a:rPr lang="ru-RU" sz="2000" dirty="0" smtClean="0">
                <a:latin typeface="Calibri" pitchFamily="34" charset="0"/>
              </a:rPr>
              <a:t>Выкрутите все </a:t>
            </a:r>
            <a:r>
              <a:rPr lang="en-US" sz="2000" dirty="0" smtClean="0">
                <a:latin typeface="Calibri" pitchFamily="34" charset="0"/>
              </a:rPr>
              <a:t>3 </a:t>
            </a:r>
            <a:r>
              <a:rPr lang="ru-RU" sz="2000" dirty="0" smtClean="0">
                <a:latin typeface="Calibri" pitchFamily="34" charset="0"/>
              </a:rPr>
              <a:t>шурупа с ножек в нижней части прибора </a:t>
            </a:r>
            <a:r>
              <a:rPr lang="en-US" sz="2000" dirty="0" err="1" smtClean="0">
                <a:latin typeface="Calibri" pitchFamily="34" charset="0"/>
              </a:rPr>
              <a:t>GeneXpert</a:t>
            </a:r>
            <a:endParaRPr lang="en-US" sz="2000" dirty="0">
              <a:latin typeface="Calibri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368715" y="5261908"/>
            <a:ext cx="6725011" cy="160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596124" lvl="1" indent="0" eaLnBrk="1" hangingPunct="1">
              <a:buNone/>
              <a:defRPr/>
            </a:pPr>
            <a:r>
              <a:rPr lang="en-US" sz="2000" dirty="0">
                <a:solidFill>
                  <a:srgbClr val="00B0F0"/>
                </a:solidFill>
                <a:latin typeface="Calibri" pitchFamily="34" charset="0"/>
              </a:rPr>
              <a:t>2.2: </a:t>
            </a:r>
            <a:r>
              <a:rPr lang="ru-RU" sz="2000" dirty="0" smtClean="0">
                <a:latin typeface="Calibri" pitchFamily="34" charset="0"/>
              </a:rPr>
              <a:t>Выкрутите все </a:t>
            </a:r>
            <a:r>
              <a:rPr lang="en-US" sz="2000" dirty="0" smtClean="0">
                <a:latin typeface="Calibri" pitchFamily="34" charset="0"/>
              </a:rPr>
              <a:t>4 </a:t>
            </a:r>
            <a:r>
              <a:rPr lang="ru-RU" sz="2000" dirty="0" smtClean="0">
                <a:latin typeface="Calibri" pitchFamily="34" charset="0"/>
              </a:rPr>
              <a:t>шурупа с задней крышки прибора</a:t>
            </a:r>
            <a:r>
              <a:rPr lang="en-US" sz="2000" dirty="0" smtClean="0">
                <a:latin typeface="Calibri" pitchFamily="34" charset="0"/>
              </a:rPr>
              <a:t>. </a:t>
            </a:r>
            <a:r>
              <a:rPr lang="ru-RU" sz="2000" dirty="0" smtClean="0">
                <a:latin typeface="Calibri" pitchFamily="34" charset="0"/>
              </a:rPr>
              <a:t>При необходимости, можно воспользоваться плоскогубцами, чтобы снять заднюю крышку, схватив ее в том месте, которое указано на рисунке выше</a:t>
            </a:r>
            <a:r>
              <a:rPr lang="en-US" sz="2000" dirty="0" smtClean="0">
                <a:latin typeface="Calibri" pitchFamily="34" charset="0"/>
              </a:rPr>
              <a:t>. </a:t>
            </a:r>
            <a:r>
              <a:rPr lang="ru-RU" sz="2000" dirty="0" smtClean="0">
                <a:latin typeface="Calibri" pitchFamily="34" charset="0"/>
              </a:rPr>
              <a:t>Не используйте в этих целях отверстия для вентилятора, так как этом может повредить вентилятор</a:t>
            </a:r>
            <a:r>
              <a:rPr lang="ru-RU" sz="2000" dirty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59" y="2465617"/>
            <a:ext cx="3721892" cy="270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1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/>
              <a:t>Извлечение застрявшего картриджа вручную</a:t>
            </a:r>
            <a:r>
              <a:rPr lang="en-US" sz="3200" dirty="0" smtClean="0"/>
              <a:t>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2. </a:t>
            </a:r>
            <a:r>
              <a:rPr lang="ru-RU" sz="3200" dirty="0" smtClean="0"/>
              <a:t>Откройте прибор </a:t>
            </a:r>
            <a:r>
              <a:rPr lang="nl-NL" sz="3200" dirty="0" err="1" smtClean="0"/>
              <a:t>GeneXpert</a:t>
            </a:r>
            <a:r>
              <a:rPr lang="nl-NL" sz="3200" dirty="0" smtClean="0"/>
              <a:t> (</a:t>
            </a:r>
            <a:r>
              <a:rPr lang="ru-RU" sz="3200" dirty="0" smtClean="0"/>
              <a:t>продолжение</a:t>
            </a:r>
            <a:r>
              <a:rPr lang="nl-NL" sz="3200" dirty="0" smtClean="0"/>
              <a:t>)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130663" y="3968755"/>
            <a:ext cx="10223755" cy="4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596124" lvl="1" indent="0" eaLnBrk="1" hangingPunct="1">
              <a:buNone/>
              <a:defRPr/>
            </a:pPr>
            <a:r>
              <a:rPr lang="en-US" sz="2000" dirty="0">
                <a:solidFill>
                  <a:srgbClr val="00B0F0"/>
                </a:solidFill>
                <a:latin typeface="Calibri" pitchFamily="34" charset="0"/>
              </a:rPr>
              <a:t>2.3: </a:t>
            </a:r>
            <a:r>
              <a:rPr lang="ru-RU" sz="2000" dirty="0" smtClean="0">
                <a:latin typeface="Calibri" pitchFamily="34" charset="0"/>
              </a:rPr>
              <a:t>Осторожно вытяните прибор из внешнего из наружного корпуса, надавив на дверцы прибора. </a:t>
            </a:r>
            <a:endParaRPr lang="en-US" sz="2000" dirty="0">
              <a:latin typeface="Calibri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3759" y="4928957"/>
            <a:ext cx="5328592" cy="1435231"/>
          </a:xfrm>
          <a:prstGeom prst="rect">
            <a:avLst/>
          </a:prstGeom>
          <a:solidFill>
            <a:srgbClr val="FF6600">
              <a:alpha val="71000"/>
            </a:srgbClr>
          </a:solidFill>
          <a:ln w="539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143813" lvl="1" indent="0" fontAlgn="ctr">
              <a:spcBef>
                <a:spcPts val="0"/>
              </a:spcBef>
              <a:spcAft>
                <a:spcPts val="599"/>
              </a:spcAft>
              <a:buNone/>
              <a:defRPr/>
            </a:pPr>
            <a:r>
              <a:rPr lang="ru-RU" sz="2000" dirty="0" smtClean="0">
                <a:latin typeface="Calibri" pitchFamily="34" charset="0"/>
              </a:rPr>
              <a:t>ПРЕДУПРЕЖДЕНИЕ</a:t>
            </a:r>
            <a:r>
              <a:rPr lang="en-US" sz="2000" dirty="0" smtClean="0">
                <a:latin typeface="Calibri" pitchFamily="34" charset="0"/>
              </a:rPr>
              <a:t>: </a:t>
            </a:r>
            <a:r>
              <a:rPr lang="ru-RU" sz="2000" dirty="0" smtClean="0">
                <a:latin typeface="Calibri" pitchFamily="34" charset="0"/>
              </a:rPr>
              <a:t>ОСТРЫЕ КРАЯ</a:t>
            </a:r>
            <a:r>
              <a:rPr lang="en-US" sz="2000" dirty="0" smtClean="0">
                <a:latin typeface="Calibri" pitchFamily="34" charset="0"/>
              </a:rPr>
              <a:t>! </a:t>
            </a:r>
            <a:r>
              <a:rPr lang="ru-RU" sz="2000" dirty="0" smtClean="0">
                <a:latin typeface="Calibri" pitchFamily="34" charset="0"/>
              </a:rPr>
              <a:t>Углы прибора, показанные на рисунке острые и могут поранить, если не соблюдать осторожность</a:t>
            </a:r>
            <a:r>
              <a:rPr lang="en-US" sz="2000" dirty="0" smtClean="0">
                <a:latin typeface="Calibri" pitchFamily="34" charset="0"/>
              </a:rPr>
              <a:t>!</a:t>
            </a:r>
            <a:endParaRPr lang="en-US" sz="2000" dirty="0">
              <a:latin typeface="Calibri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77" y="1646389"/>
            <a:ext cx="8397309" cy="207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45" y="4431170"/>
            <a:ext cx="3323448" cy="173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5790366" y="5288663"/>
            <a:ext cx="979278" cy="255439"/>
          </a:xfrm>
          <a:prstGeom prst="rightArrow">
            <a:avLst/>
          </a:prstGeom>
          <a:solidFill>
            <a:srgbClr val="FF6600">
              <a:alpha val="71000"/>
            </a:srgbClr>
          </a:solidFill>
          <a:ln w="539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90017" indent="-390017" defTabSz="1041632" eaLnBrk="0" hangingPunct="0">
              <a:spcBef>
                <a:spcPct val="80000"/>
              </a:spcBef>
              <a:buClr>
                <a:srgbClr val="1E7FB8"/>
              </a:buClr>
              <a:buFont typeface="Wingdings" pitchFamily="2" charset="2"/>
              <a:buChar char="l"/>
            </a:pPr>
            <a:endParaRPr lang="en-US" sz="28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4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/>
              <a:t>Извлечение застрявшего картриджа вручную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dirty="0"/>
              <a:t>2. </a:t>
            </a:r>
            <a:r>
              <a:rPr lang="ru-RU" sz="3200" dirty="0"/>
              <a:t>Откройте прибор </a:t>
            </a:r>
            <a:r>
              <a:rPr lang="nl-NL" sz="3200" dirty="0" err="1"/>
              <a:t>GeneXpert</a:t>
            </a:r>
            <a:r>
              <a:rPr lang="nl-NL" sz="3200" dirty="0"/>
              <a:t> (</a:t>
            </a:r>
            <a:r>
              <a:rPr lang="ru-RU" sz="3200" dirty="0"/>
              <a:t>продолжение</a:t>
            </a:r>
            <a:r>
              <a:rPr lang="nl-NL" sz="3200" dirty="0"/>
              <a:t>)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8864" y="1684232"/>
            <a:ext cx="8550910" cy="473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95847" y="1683668"/>
            <a:ext cx="3312368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 допускайте попадания пальцев сюда. Это может повредить колесико.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/>
              <a:t>Извлечение застрявшего картриджа вручную</a:t>
            </a:r>
            <a:r>
              <a:rPr lang="en-US" sz="3200" dirty="0" smtClean="0"/>
              <a:t>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3. </a:t>
            </a:r>
            <a:r>
              <a:rPr lang="ru-RU" sz="3200" dirty="0" smtClean="0"/>
              <a:t>Извлеките застрявший картридж вручную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95636"/>
            <a:ext cx="10688637" cy="539993"/>
          </a:xfrm>
        </p:spPr>
        <p:txBody>
          <a:bodyPr>
            <a:noAutofit/>
          </a:bodyPr>
          <a:lstStyle/>
          <a:p>
            <a:pPr marL="585956" indent="-585956">
              <a:buFont typeface="+mj-lt"/>
              <a:buAutoNum type="arabicPeriod" startAt="3"/>
            </a:pPr>
            <a:r>
              <a:rPr lang="ru-RU" b="1" dirty="0" smtClean="0">
                <a:latin typeface="Calibri" pitchFamily="34" charset="0"/>
              </a:rPr>
              <a:t>На этом этапе, есть два варианта извлечения застрявшего картриджа</a:t>
            </a:r>
            <a:endParaRPr lang="en-US" b="1" dirty="0">
              <a:latin typeface="Calibri" pitchFamily="34" charset="0"/>
            </a:endParaRPr>
          </a:p>
          <a:p>
            <a:pPr marL="585956" indent="-585956">
              <a:buNone/>
            </a:pP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085" y="2285378"/>
            <a:ext cx="5655481" cy="363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2876" y="2401354"/>
            <a:ext cx="3991352" cy="2677537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 marL="585956" indent="-585956"/>
            <a:r>
              <a:rPr lang="ru-RU" sz="2800" dirty="0" smtClean="0">
                <a:latin typeface="Calibri" pitchFamily="34" charset="0"/>
              </a:rPr>
              <a:t>Вариант </a:t>
            </a:r>
            <a:r>
              <a:rPr lang="en-US" sz="2800" dirty="0" smtClean="0">
                <a:latin typeface="Calibri" pitchFamily="34" charset="0"/>
              </a:rPr>
              <a:t>1</a:t>
            </a:r>
            <a:r>
              <a:rPr lang="en-US" sz="2800" dirty="0">
                <a:latin typeface="Calibri" pitchFamily="34" charset="0"/>
              </a:rPr>
              <a:t>: </a:t>
            </a:r>
            <a:r>
              <a:rPr lang="ru-RU" sz="2800" dirty="0" smtClean="0">
                <a:latin typeface="Calibri" pitchFamily="34" charset="0"/>
              </a:rPr>
              <a:t>Продвинуть </a:t>
            </a:r>
            <a:r>
              <a:rPr lang="ru-RU" sz="2800" dirty="0" smtClean="0">
                <a:latin typeface="Calibri" pitchFamily="34" charset="0"/>
              </a:rPr>
              <a:t>поршень вверх</a:t>
            </a:r>
            <a:endParaRPr lang="ru-RU" sz="2800" dirty="0" smtClean="0">
              <a:latin typeface="Calibri" pitchFamily="34" charset="0"/>
            </a:endParaRPr>
          </a:p>
          <a:p>
            <a:pPr marL="585956" indent="-585956"/>
            <a:endParaRPr lang="en-US" sz="2800" dirty="0">
              <a:latin typeface="Calibri" pitchFamily="34" charset="0"/>
            </a:endParaRPr>
          </a:p>
          <a:p>
            <a:pPr marL="585956" indent="-585956"/>
            <a:r>
              <a:rPr lang="ru-RU" sz="2800" dirty="0" smtClean="0">
                <a:latin typeface="Calibri" pitchFamily="34" charset="0"/>
              </a:rPr>
              <a:t>Вариант </a:t>
            </a:r>
            <a:r>
              <a:rPr lang="en-US" sz="2800" dirty="0" smtClean="0"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: </a:t>
            </a:r>
            <a:r>
              <a:rPr lang="ru-RU" sz="2800" dirty="0" smtClean="0">
                <a:latin typeface="Calibri" pitchFamily="34" charset="0"/>
              </a:rPr>
              <a:t>Повернуть клапан в правильное положение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0183" y="2835796"/>
            <a:ext cx="18714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Привод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поршня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8400" y="3987924"/>
            <a:ext cx="150800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Картридж,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застрявший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модуле А1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2475" y="5284068"/>
            <a:ext cx="1925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Привод клапана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2726" y="1679753"/>
            <a:ext cx="6746445" cy="2071068"/>
          </a:xfrm>
        </p:spPr>
        <p:txBody>
          <a:bodyPr>
            <a:normAutofit/>
          </a:bodyPr>
          <a:lstStyle/>
          <a:p>
            <a:pPr marL="390638" indent="-390638">
              <a:spcBef>
                <a:spcPts val="0"/>
              </a:spcBef>
              <a:buNone/>
            </a:pPr>
            <a:r>
              <a:rPr lang="ru-RU" sz="2100" b="1" dirty="0" smtClean="0">
                <a:latin typeface="Calibri" pitchFamily="34" charset="0"/>
              </a:rPr>
              <a:t>Вариант </a:t>
            </a:r>
            <a:r>
              <a:rPr lang="en-US" sz="2100" b="1" dirty="0" smtClean="0">
                <a:latin typeface="Calibri" pitchFamily="34" charset="0"/>
              </a:rPr>
              <a:t>1</a:t>
            </a:r>
            <a:r>
              <a:rPr lang="en-US" sz="2100" b="1" dirty="0">
                <a:latin typeface="Calibri" pitchFamily="34" charset="0"/>
              </a:rPr>
              <a:t>: </a:t>
            </a:r>
            <a:r>
              <a:rPr lang="ru-RU" sz="2100" b="1" dirty="0" smtClean="0">
                <a:latin typeface="Calibri" pitchFamily="34" charset="0"/>
              </a:rPr>
              <a:t>Продвинуть </a:t>
            </a:r>
            <a:r>
              <a:rPr lang="ru-RU" sz="2100" b="1" dirty="0" smtClean="0">
                <a:latin typeface="Calibri" pitchFamily="34" charset="0"/>
              </a:rPr>
              <a:t>поршень вверх</a:t>
            </a:r>
            <a:endParaRPr lang="en-US" sz="2100" b="1" dirty="0">
              <a:latin typeface="Calibri" pitchFamily="34" charset="0"/>
            </a:endParaRPr>
          </a:p>
          <a:p>
            <a:pPr marL="390638" indent="-390638">
              <a:spcBef>
                <a:spcPts val="0"/>
              </a:spcBef>
              <a:buNone/>
            </a:pPr>
            <a:r>
              <a:rPr lang="en-US" sz="2100" dirty="0">
                <a:latin typeface="Calibri" pitchFamily="34" charset="0"/>
              </a:rPr>
              <a:t>A. </a:t>
            </a:r>
            <a:r>
              <a:rPr lang="ru-RU" sz="2100" dirty="0" smtClean="0">
                <a:latin typeface="Calibri" pitchFamily="34" charset="0"/>
              </a:rPr>
              <a:t>Верните </a:t>
            </a:r>
            <a:r>
              <a:rPr lang="ru-RU" sz="2100" dirty="0" smtClean="0">
                <a:latin typeface="Calibri" pitchFamily="34" charset="0"/>
              </a:rPr>
              <a:t>поршень в </a:t>
            </a:r>
            <a:r>
              <a:rPr lang="ru-RU" sz="2100" dirty="0" smtClean="0">
                <a:latin typeface="Calibri" pitchFamily="34" charset="0"/>
              </a:rPr>
              <a:t>правильное положение, поворачивая шуруп в направлении «ВВЕРХ»</a:t>
            </a:r>
            <a:r>
              <a:rPr lang="en-US" sz="2100" dirty="0" smtClean="0">
                <a:latin typeface="Calibri" pitchFamily="34" charset="0"/>
              </a:rPr>
              <a:t>.</a:t>
            </a:r>
            <a:endParaRPr lang="en-US" sz="2100" dirty="0">
              <a:latin typeface="Calibri" pitchFamily="34" charset="0"/>
            </a:endParaRPr>
          </a:p>
          <a:p>
            <a:pPr marL="390638" indent="-390638">
              <a:spcBef>
                <a:spcPts val="0"/>
              </a:spcBef>
              <a:buNone/>
            </a:pPr>
            <a:r>
              <a:rPr lang="en-US" sz="2100" dirty="0">
                <a:latin typeface="Calibri" pitchFamily="34" charset="0"/>
              </a:rPr>
              <a:t>B. </a:t>
            </a:r>
            <a:r>
              <a:rPr lang="ru-RU" sz="2100" dirty="0" smtClean="0">
                <a:latin typeface="Calibri" pitchFamily="34" charset="0"/>
              </a:rPr>
              <a:t>Попытайтесь открыть дверцу</a:t>
            </a:r>
            <a:r>
              <a:rPr lang="en-US" sz="2100" dirty="0" smtClean="0">
                <a:latin typeface="Calibri" pitchFamily="34" charset="0"/>
              </a:rPr>
              <a:t>.</a:t>
            </a:r>
            <a:endParaRPr lang="en-US" sz="2100" dirty="0"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2726" y="251460"/>
            <a:ext cx="9976062" cy="8348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Извлечение застрявшего картриджа вручную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dirty="0"/>
              <a:t>3. </a:t>
            </a:r>
            <a:r>
              <a:rPr lang="ru-RU" sz="3200" dirty="0"/>
              <a:t>Извлеките застрявший картридж вручную</a:t>
            </a:r>
            <a:r>
              <a:rPr lang="en-US" sz="3200" dirty="0" smtClean="0"/>
              <a:t> </a:t>
            </a:r>
            <a:r>
              <a:rPr lang="nl-NL" sz="3200" dirty="0" smtClean="0"/>
              <a:t>(</a:t>
            </a:r>
            <a:r>
              <a:rPr lang="ru-RU" sz="3200" dirty="0" smtClean="0"/>
              <a:t>продолжение</a:t>
            </a:r>
            <a:r>
              <a:rPr lang="nl-NL" sz="3200" dirty="0" smtClean="0"/>
              <a:t>)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077" y="1494608"/>
            <a:ext cx="2239547" cy="282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395" y="3399572"/>
            <a:ext cx="2408574" cy="299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680249" y="4400468"/>
            <a:ext cx="6746445" cy="2467775"/>
          </a:xfrm>
          <a:prstGeom prst="rect">
            <a:avLst/>
          </a:prstGeom>
        </p:spPr>
        <p:txBody>
          <a:bodyPr vert="horz" lIns="104170" tIns="52085" rIns="104170" bIns="52085">
            <a:noAutofit/>
          </a:bodyPr>
          <a:lstStyle/>
          <a:p>
            <a:pPr marL="390638" indent="-390638" defTabSz="10417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2100" b="1" dirty="0" smtClean="0">
                <a:latin typeface="Calibri" pitchFamily="34" charset="0"/>
                <a:cs typeface="+mn-cs"/>
              </a:rPr>
              <a:t>Вариант </a:t>
            </a:r>
            <a:r>
              <a:rPr lang="en-US" sz="2100" b="1" dirty="0" smtClean="0">
                <a:latin typeface="Calibri" pitchFamily="34" charset="0"/>
                <a:cs typeface="+mn-cs"/>
              </a:rPr>
              <a:t>2</a:t>
            </a:r>
            <a:r>
              <a:rPr lang="en-US" sz="2100" b="1" dirty="0">
                <a:latin typeface="Calibri" pitchFamily="34" charset="0"/>
                <a:cs typeface="+mn-cs"/>
              </a:rPr>
              <a:t>: </a:t>
            </a:r>
            <a:r>
              <a:rPr lang="ru-RU" sz="2100" b="1" dirty="0" smtClean="0">
                <a:latin typeface="Calibri" pitchFamily="34" charset="0"/>
                <a:cs typeface="+mn-cs"/>
              </a:rPr>
              <a:t>Поверните клапан в правильное положение</a:t>
            </a:r>
            <a:endParaRPr lang="en-US" sz="2100" b="1" dirty="0">
              <a:latin typeface="Calibri" pitchFamily="34" charset="0"/>
              <a:cs typeface="+mn-cs"/>
            </a:endParaRPr>
          </a:p>
          <a:p>
            <a:pPr marL="456606" indent="-456606" defTabSz="1041700">
              <a:spcBef>
                <a:spcPct val="20000"/>
              </a:spcBef>
              <a:buClr>
                <a:srgbClr val="002060"/>
              </a:buClr>
              <a:buSzPct val="100000"/>
              <a:buFont typeface="+mj-lt"/>
              <a:buAutoNum type="alphaUcPeriod"/>
            </a:pPr>
            <a:r>
              <a:rPr lang="ru-RU" sz="2100" dirty="0" smtClean="0">
                <a:latin typeface="Calibri" pitchFamily="34" charset="0"/>
                <a:cs typeface="+mn-cs"/>
              </a:rPr>
              <a:t>Поворачивайте винт в одном направления, в это время пытаясь открыть дверцу</a:t>
            </a:r>
            <a:r>
              <a:rPr lang="en-US" sz="2100" dirty="0" smtClean="0">
                <a:latin typeface="Calibri" pitchFamily="34" charset="0"/>
                <a:cs typeface="+mn-cs"/>
              </a:rPr>
              <a:t>. </a:t>
            </a:r>
            <a:r>
              <a:rPr lang="ru-RU" sz="2100" dirty="0" smtClean="0">
                <a:latin typeface="Calibri" pitchFamily="34" charset="0"/>
                <a:cs typeface="+mn-cs"/>
              </a:rPr>
              <a:t>Помните о том, что это может занять определенное время</a:t>
            </a:r>
            <a:r>
              <a:rPr lang="en-US" sz="2100" dirty="0" smtClean="0">
                <a:latin typeface="Calibri" pitchFamily="34" charset="0"/>
                <a:cs typeface="+mn-cs"/>
              </a:rPr>
              <a:t>.</a:t>
            </a:r>
            <a:endParaRPr lang="en-US" sz="2100" dirty="0">
              <a:latin typeface="Calibri" pitchFamily="34" charset="0"/>
              <a:cs typeface="+mn-cs"/>
            </a:endParaRPr>
          </a:p>
          <a:p>
            <a:pPr marL="456606" indent="-456606" defTabSz="1041700">
              <a:spcBef>
                <a:spcPct val="20000"/>
              </a:spcBef>
              <a:buClr>
                <a:srgbClr val="002060"/>
              </a:buClr>
              <a:buSzPct val="100000"/>
              <a:buFont typeface="+mj-lt"/>
              <a:buAutoNum type="alphaUcPeriod"/>
            </a:pPr>
            <a:r>
              <a:rPr lang="ru-RU" sz="2100" dirty="0" smtClean="0">
                <a:latin typeface="Calibri" pitchFamily="34" charset="0"/>
                <a:cs typeface="+mn-cs"/>
              </a:rPr>
              <a:t>В конце концов, клапан вернется в правильное положение, дверца откроется и вы сможете извлечь картридж</a:t>
            </a:r>
            <a:r>
              <a:rPr lang="en-US" sz="2100" dirty="0" smtClean="0">
                <a:latin typeface="Calibri" pitchFamily="34" charset="0"/>
                <a:cs typeface="+mn-cs"/>
              </a:rPr>
              <a:t>.</a:t>
            </a:r>
            <a:endParaRPr lang="en-US" sz="2100" dirty="0">
              <a:latin typeface="Calibri" pitchFamily="34" charset="0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77826" y="2906385"/>
            <a:ext cx="3082717" cy="0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871576" y="4638821"/>
            <a:ext cx="808674" cy="0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2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/>
              <a:t>Извлечение застрявшего картриджа вручную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dirty="0"/>
              <a:t>4. </a:t>
            </a:r>
            <a:r>
              <a:rPr lang="ru-RU" sz="3200" dirty="0" smtClean="0"/>
              <a:t>Обратная сборка прибора </a:t>
            </a:r>
            <a:r>
              <a:rPr lang="nl-NL" sz="3200" dirty="0" err="1" smtClean="0"/>
              <a:t>GeneXpert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064" y="1551501"/>
            <a:ext cx="3147036" cy="305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9295" y="3483868"/>
            <a:ext cx="5449593" cy="261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53898" y="1551501"/>
            <a:ext cx="5145101" cy="1828736"/>
          </a:xfrm>
          <a:prstGeom prst="rect">
            <a:avLst/>
          </a:prstGeom>
          <a:noFill/>
        </p:spPr>
        <p:txBody>
          <a:bodyPr wrap="square" lIns="104170" tIns="52085" rIns="104170" bIns="52085" rtlCol="0">
            <a:spAutoFit/>
          </a:bodyPr>
          <a:lstStyle/>
          <a:p>
            <a:pPr defTabSz="1041632" eaLnBrk="0" hangingPunct="0">
              <a:spcBef>
                <a:spcPct val="80000"/>
              </a:spcBef>
              <a:buClr>
                <a:srgbClr val="1E7FB8"/>
              </a:buClr>
            </a:pPr>
            <a:r>
              <a:rPr lang="nl-NL" sz="2800" dirty="0">
                <a:solidFill>
                  <a:srgbClr val="00B0F0"/>
                </a:solidFill>
                <a:latin typeface="Calibri" pitchFamily="34" charset="0"/>
                <a:cs typeface="+mn-cs"/>
              </a:rPr>
              <a:t>4.1.</a:t>
            </a:r>
            <a:r>
              <a:rPr lang="nl-NL" sz="2800" dirty="0">
                <a:latin typeface="Calibri" pitchFamily="34" charset="0"/>
                <a:cs typeface="+mn-cs"/>
              </a:rPr>
              <a:t> </a:t>
            </a:r>
            <a:r>
              <a:rPr lang="ru-RU" sz="2800" dirty="0" smtClean="0">
                <a:latin typeface="Calibri" pitchFamily="34" charset="0"/>
                <a:cs typeface="+mn-cs"/>
              </a:rPr>
              <a:t>Осторожно положите прибор на его заднюю часть и опустите на него наружный корпус.</a:t>
            </a:r>
            <a:endParaRPr lang="en-US" sz="2800" dirty="0">
              <a:latin typeface="Calibri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784" y="4608621"/>
            <a:ext cx="4370439" cy="2259623"/>
          </a:xfrm>
          <a:prstGeom prst="rect">
            <a:avLst/>
          </a:prstGeom>
          <a:noFill/>
        </p:spPr>
        <p:txBody>
          <a:bodyPr wrap="square" lIns="104170" tIns="52085" rIns="104170" bIns="52085" rtlCol="0">
            <a:spAutoFit/>
          </a:bodyPr>
          <a:lstStyle>
            <a:defPPr>
              <a:defRPr lang="en-GB"/>
            </a:defPPr>
            <a:lvl1pPr defTabSz="1042988" eaLnBrk="0" hangingPunct="0">
              <a:spcBef>
                <a:spcPct val="80000"/>
              </a:spcBef>
              <a:buClr>
                <a:srgbClr val="1E7FB8"/>
              </a:buClr>
              <a:defRPr sz="2800">
                <a:solidFill>
                  <a:srgbClr val="00B0F0"/>
                </a:solidFill>
                <a:latin typeface="Calibri" pitchFamily="34" charset="0"/>
                <a:cs typeface="+mn-cs"/>
              </a:defRPr>
            </a:lvl1pPr>
          </a:lstStyle>
          <a:p>
            <a:r>
              <a:rPr lang="nl-NL" dirty="0" smtClean="0"/>
              <a:t>4.2. </a:t>
            </a:r>
            <a:r>
              <a:rPr lang="ru-RU" b="0" dirty="0" smtClean="0">
                <a:solidFill>
                  <a:schemeClr val="tx1"/>
                </a:solidFill>
              </a:rPr>
              <a:t>Закройте задню</a:t>
            </a:r>
            <a:r>
              <a:rPr lang="ru-RU" dirty="0" smtClean="0">
                <a:solidFill>
                  <a:schemeClr val="tx1"/>
                </a:solidFill>
              </a:rPr>
              <a:t>ю часть прибора панелью и прикрутите все 4 шурупа </a:t>
            </a:r>
            <a:r>
              <a:rPr lang="nl-NL" b="0" dirty="0" smtClean="0">
                <a:solidFill>
                  <a:schemeClr val="tx1"/>
                </a:solidFill>
              </a:rPr>
              <a:t>(</a:t>
            </a:r>
            <a:r>
              <a:rPr lang="ru-RU" b="0" dirty="0" smtClean="0">
                <a:solidFill>
                  <a:schemeClr val="tx1"/>
                </a:solidFill>
              </a:rPr>
              <a:t>не затягивайте их слишком туго</a:t>
            </a:r>
            <a:r>
              <a:rPr lang="nl-NL" b="0" dirty="0" smtClean="0">
                <a:solidFill>
                  <a:schemeClr val="tx1"/>
                </a:solidFill>
              </a:rPr>
              <a:t>!</a:t>
            </a:r>
            <a:r>
              <a:rPr lang="nl-NL" b="0" dirty="0">
                <a:solidFill>
                  <a:schemeClr val="tx1"/>
                </a:solidFill>
              </a:rPr>
              <a:t>)</a:t>
            </a:r>
            <a:endParaRPr lang="en-US" b="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18804" y="2096069"/>
            <a:ext cx="951874" cy="0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18804" y="6004148"/>
            <a:ext cx="913993" cy="0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  </a:t>
            </a:r>
            <a:endParaRPr lang="en-US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Содержание модуля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7295" y="1668432"/>
            <a:ext cx="9692132" cy="3356629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Проблемы, связанные с прибором </a:t>
            </a:r>
            <a:r>
              <a:rPr lang="en-GB" dirty="0" err="1" smtClean="0">
                <a:latin typeface="Calibri" pitchFamily="34" charset="0"/>
              </a:rPr>
              <a:t>GeneXpert</a:t>
            </a:r>
            <a:endParaRPr lang="en-GB" dirty="0" smtClean="0">
              <a:latin typeface="Calibri" pitchFamily="34" charset="0"/>
            </a:endParaRPr>
          </a:p>
          <a:p>
            <a:endParaRPr lang="en-GB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Ошибки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</a:rPr>
              <a:t>недействительные результаты и отсутствие результатов</a:t>
            </a:r>
            <a:endParaRPr lang="en-GB" dirty="0" smtClean="0">
              <a:latin typeface="Calibri" pitchFamily="34" charset="0"/>
            </a:endParaRPr>
          </a:p>
          <a:p>
            <a:endParaRPr lang="en-GB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Другие вопросы, связанные с исследованиями</a:t>
            </a:r>
            <a:endParaRPr lang="en-GB" dirty="0" smtClean="0">
              <a:latin typeface="Calibri" pitchFamily="34" charset="0"/>
            </a:endParaRPr>
          </a:p>
          <a:p>
            <a:endParaRPr lang="en-GB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Контактные данные компании «</a:t>
            </a:r>
            <a:r>
              <a:rPr lang="en-GB" dirty="0" smtClean="0">
                <a:latin typeface="Calibri" pitchFamily="34" charset="0"/>
              </a:rPr>
              <a:t>Cepheid</a:t>
            </a:r>
            <a:r>
              <a:rPr lang="ru-RU" dirty="0" smtClean="0">
                <a:latin typeface="Calibri" pitchFamily="34" charset="0"/>
              </a:rPr>
              <a:t>»</a:t>
            </a:r>
            <a:endParaRPr lang="en-GB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102"/>
            <a:ext cx="10688638" cy="10143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Извлечение застрявшего картриджа вручную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dirty="0"/>
              <a:t>4. </a:t>
            </a:r>
            <a:r>
              <a:rPr lang="ru-RU" sz="3200" dirty="0"/>
              <a:t>Обратная сборка прибора </a:t>
            </a:r>
            <a:r>
              <a:rPr lang="nl-NL" sz="3200" dirty="0" err="1"/>
              <a:t>GeneXpert</a:t>
            </a:r>
            <a:r>
              <a:rPr lang="nl-NL" sz="3200" dirty="0"/>
              <a:t> </a:t>
            </a:r>
            <a:r>
              <a:rPr lang="nl-NL" sz="3200" dirty="0" smtClean="0"/>
              <a:t>(</a:t>
            </a:r>
            <a:r>
              <a:rPr lang="ru-RU" sz="3200" dirty="0" smtClean="0"/>
              <a:t>продолжение</a:t>
            </a:r>
            <a:r>
              <a:rPr lang="nl-NL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42630" y="4438274"/>
            <a:ext cx="5159952" cy="2640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alibri" pitchFamily="34" charset="0"/>
              </a:rPr>
              <a:t>Если, после обратной сборки сложно открывать или закрывать дверцы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ru-RU" sz="2000" dirty="0" smtClean="0">
                <a:latin typeface="Calibri" pitchFamily="34" charset="0"/>
              </a:rPr>
              <a:t>то это происходит из-за того, что шурупы на передних ножках затянуты слишком туго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  <a:p>
            <a:pPr>
              <a:buNone/>
            </a:pPr>
            <a:r>
              <a:rPr lang="en-US" sz="2000" dirty="0">
                <a:latin typeface="Calibri" pitchFamily="34" charset="0"/>
                <a:sym typeface="Wingdings" pitchFamily="2" charset="2"/>
              </a:rPr>
              <a:t> </a:t>
            </a:r>
            <a:r>
              <a:rPr lang="ru-RU" sz="2000" dirty="0" smtClean="0">
                <a:latin typeface="Calibri" pitchFamily="34" charset="0"/>
                <a:sym typeface="Wingdings" pitchFamily="2" charset="2"/>
              </a:rPr>
              <a:t>Немного освободите шурупы на передних ножках, пока дверцы не станут открываться свободно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6879" y="1740771"/>
            <a:ext cx="3807828" cy="26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4456" y="1740771"/>
            <a:ext cx="4810329" cy="1213183"/>
          </a:xfrm>
          <a:prstGeom prst="rect">
            <a:avLst/>
          </a:prstGeom>
          <a:noFill/>
        </p:spPr>
        <p:txBody>
          <a:bodyPr wrap="square" lIns="104170" tIns="52085" rIns="104170" bIns="52085" rtlCol="0">
            <a:spAutoFit/>
          </a:bodyPr>
          <a:lstStyle>
            <a:defPPr>
              <a:defRPr lang="en-GB"/>
            </a:defPPr>
            <a:lvl1pPr defTabSz="1042988" eaLnBrk="0" hangingPunct="0">
              <a:spcBef>
                <a:spcPct val="80000"/>
              </a:spcBef>
              <a:buClr>
                <a:srgbClr val="1E7FB8"/>
              </a:buClr>
              <a:defRPr sz="2800">
                <a:solidFill>
                  <a:srgbClr val="00B0F0"/>
                </a:solidFill>
                <a:latin typeface="Calibri" pitchFamily="34" charset="0"/>
                <a:cs typeface="+mn-cs"/>
              </a:defRPr>
            </a:lvl1pPr>
          </a:lstStyle>
          <a:p>
            <a:r>
              <a:rPr lang="en-US" sz="2400" dirty="0"/>
              <a:t>4.3. </a:t>
            </a:r>
            <a:r>
              <a:rPr lang="ru-RU" sz="2400" dirty="0" smtClean="0">
                <a:solidFill>
                  <a:srgbClr val="000066"/>
                </a:solidFill>
              </a:rPr>
              <a:t>Закрутите обратно все 3 шурупа на ножках в нижней части прибора </a:t>
            </a:r>
            <a:r>
              <a:rPr lang="en-US" sz="2400" dirty="0" err="1" smtClean="0">
                <a:solidFill>
                  <a:srgbClr val="000066"/>
                </a:solidFill>
              </a:rPr>
              <a:t>GeneXpert</a:t>
            </a:r>
            <a:r>
              <a:rPr lang="en-US" sz="2400" dirty="0" smtClean="0">
                <a:solidFill>
                  <a:srgbClr val="000066"/>
                </a:solidFill>
              </a:rPr>
              <a:t>  </a:t>
            </a:r>
            <a:endParaRPr lang="en-US" sz="2400" dirty="0">
              <a:solidFill>
                <a:srgbClr val="000066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458" y="3593997"/>
            <a:ext cx="3904871" cy="273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3959539" y="5133503"/>
            <a:ext cx="855616" cy="0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31892" y="3060936"/>
            <a:ext cx="1783382" cy="0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688638" cy="1362097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  </a:t>
            </a:r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+mj-lt"/>
                <a:ea typeface="+mj-ea"/>
                <a:cs typeface="+mj-cs"/>
              </a:rPr>
              <a:t>Ошибка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, </a:t>
            </a:r>
            <a:r>
              <a:rPr lang="ru-RU" sz="3600" dirty="0" smtClean="0">
                <a:latin typeface="+mj-lt"/>
                <a:ea typeface="+mj-ea"/>
                <a:cs typeface="+mj-cs"/>
              </a:rPr>
              <a:t>недействительный результат или отсутствие результата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517295" y="1668432"/>
            <a:ext cx="9692132" cy="3356629"/>
          </a:xfrm>
          <a:prstGeom prst="rect">
            <a:avLst/>
          </a:prstGeom>
        </p:spPr>
        <p:txBody>
          <a:bodyPr lIns="91321" tIns="45661" rIns="91321" bIns="45661"/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GB" b="0" dirty="0" smtClean="0"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0313" y="1642118"/>
            <a:ext cx="10232365" cy="4434038"/>
          </a:xfrm>
          <a:prstGeom prst="rect">
            <a:avLst/>
          </a:prstGeom>
        </p:spPr>
        <p:txBody>
          <a:bodyPr/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ru-RU" sz="2400" b="1" dirty="0" smtClean="0">
                <a:latin typeface="Calibri" pitchFamily="34" charset="0"/>
              </a:rPr>
              <a:t>Понимание кодов ошибок</a:t>
            </a:r>
            <a:endParaRPr lang="en-US" sz="2400" b="1" dirty="0">
              <a:latin typeface="Calibri" pitchFamily="34" charset="0"/>
            </a:endParaRPr>
          </a:p>
          <a:p>
            <a:pPr>
              <a:defRPr/>
            </a:pPr>
            <a:r>
              <a:rPr lang="ru-RU" sz="2400" b="1" dirty="0" smtClean="0">
                <a:latin typeface="Calibri" pitchFamily="34" charset="0"/>
              </a:rPr>
              <a:t>Распространенные коды ошибок</a:t>
            </a:r>
            <a:endParaRPr lang="en-US" sz="2400" b="1" dirty="0" smtClean="0">
              <a:latin typeface="Calibri" pitchFamily="34" charset="0"/>
            </a:endParaRPr>
          </a:p>
          <a:p>
            <a:pPr marL="687283" lvl="2" indent="0">
              <a:buNone/>
              <a:defRPr/>
            </a:pPr>
            <a:r>
              <a:rPr lang="en-US" b="1" dirty="0" smtClean="0">
                <a:latin typeface="Calibri" pitchFamily="34" charset="0"/>
              </a:rPr>
              <a:t>5006/5007/5008</a:t>
            </a:r>
          </a:p>
          <a:p>
            <a:pPr marL="687283" lvl="2" indent="0">
              <a:buNone/>
              <a:defRPr/>
            </a:pPr>
            <a:r>
              <a:rPr lang="en-US" b="1" dirty="0" smtClean="0">
                <a:latin typeface="Calibri" pitchFamily="34" charset="0"/>
              </a:rPr>
              <a:t>5011</a:t>
            </a:r>
            <a:endParaRPr lang="en-US" b="1" dirty="0">
              <a:latin typeface="Calibri" pitchFamily="34" charset="0"/>
            </a:endParaRPr>
          </a:p>
          <a:p>
            <a:pPr marL="687283" lvl="2" indent="0">
              <a:buNone/>
              <a:defRPr/>
            </a:pPr>
            <a:r>
              <a:rPr lang="en-US" b="1" dirty="0">
                <a:latin typeface="Calibri" pitchFamily="34" charset="0"/>
              </a:rPr>
              <a:t>2008</a:t>
            </a:r>
          </a:p>
          <a:p>
            <a:pPr marL="687283" lvl="2" indent="0">
              <a:buNone/>
              <a:defRPr/>
            </a:pPr>
            <a:r>
              <a:rPr lang="en-US" b="1" dirty="0">
                <a:latin typeface="Calibri" pitchFamily="34" charset="0"/>
              </a:rPr>
              <a:t>2127</a:t>
            </a:r>
          </a:p>
          <a:p>
            <a:pPr marL="687283" lvl="2" indent="0">
              <a:buNone/>
              <a:defRPr/>
            </a:pPr>
            <a:r>
              <a:rPr lang="en-US" b="1" dirty="0">
                <a:latin typeface="Calibri" pitchFamily="34" charset="0"/>
              </a:rPr>
              <a:t>2037</a:t>
            </a:r>
          </a:p>
          <a:p>
            <a:pPr marL="687283" lvl="2" indent="0">
              <a:buNone/>
              <a:defRPr/>
            </a:pPr>
            <a:r>
              <a:rPr lang="en-US" b="1" dirty="0">
                <a:latin typeface="Calibri" pitchFamily="34" charset="0"/>
              </a:rPr>
              <a:t>2014/3074/3075/1011 </a:t>
            </a:r>
          </a:p>
          <a:p>
            <a:pPr>
              <a:defRPr/>
            </a:pPr>
            <a:r>
              <a:rPr lang="ru-RU" sz="2400" b="1" dirty="0" smtClean="0">
                <a:latin typeface="Calibri" pitchFamily="34" charset="0"/>
              </a:rPr>
              <a:t>Недействительные результаты</a:t>
            </a:r>
            <a:endParaRPr lang="en-US" sz="2400" b="1" dirty="0">
              <a:latin typeface="Calibri" pitchFamily="34" charset="0"/>
            </a:endParaRPr>
          </a:p>
          <a:p>
            <a:pPr>
              <a:defRPr/>
            </a:pPr>
            <a:r>
              <a:rPr lang="ru-RU" sz="2400" b="1" dirty="0" smtClean="0">
                <a:latin typeface="Calibri" pitchFamily="34" charset="0"/>
              </a:rPr>
              <a:t>Нет результата</a:t>
            </a:r>
            <a:endParaRPr lang="en-US" sz="2400" b="1" dirty="0">
              <a:latin typeface="Calibri" pitchFamily="34" charset="0"/>
            </a:endParaRPr>
          </a:p>
          <a:p>
            <a:pPr>
              <a:defRPr/>
            </a:pPr>
            <a:endParaRPr lang="en-US" sz="2400" b="1" dirty="0">
              <a:latin typeface="Calibri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3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t="4154" r="38256" b="19169"/>
          <a:stretch/>
        </p:blipFill>
        <p:spPr bwMode="auto">
          <a:xfrm>
            <a:off x="632187" y="1703799"/>
            <a:ext cx="5679537" cy="345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4000" dirty="0" smtClean="0">
                <a:latin typeface="+mj-lt"/>
                <a:ea typeface="+mj-ea"/>
                <a:cs typeface="+mj-cs"/>
              </a:rPr>
              <a:t>Понимание кодов ошибок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24480" y="1390545"/>
            <a:ext cx="3595065" cy="1301235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ru-RU" sz="1800" b="1" u="sng" dirty="0" smtClean="0">
                <a:latin typeface="Calibri" pitchFamily="34" charset="0"/>
              </a:rPr>
              <a:t>Причина </a:t>
            </a:r>
            <a:r>
              <a:rPr lang="en-US" sz="1800" b="1" u="sng" dirty="0" smtClean="0">
                <a:latin typeface="Calibri" pitchFamily="34" charset="0"/>
              </a:rPr>
              <a:t>(</a:t>
            </a:r>
            <a:r>
              <a:rPr lang="ru-RU" sz="1800" b="1" u="sng" dirty="0" smtClean="0">
                <a:latin typeface="Calibri" pitchFamily="34" charset="0"/>
              </a:rPr>
              <a:t>ы</a:t>
            </a:r>
            <a:r>
              <a:rPr lang="en-US" sz="1800" b="1" u="sng" dirty="0" smtClean="0">
                <a:latin typeface="Calibri" pitchFamily="34" charset="0"/>
              </a:rPr>
              <a:t>)</a:t>
            </a:r>
            <a:endParaRPr lang="en-US" sz="1800" b="1" u="sng" dirty="0">
              <a:latin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ru-RU" sz="1800" dirty="0" smtClean="0">
                <a:latin typeface="Calibri" pitchFamily="34" charset="0"/>
              </a:rPr>
              <a:t>Множество разных причин могут привести к результату ОШИБКА</a:t>
            </a:r>
            <a:r>
              <a:rPr lang="en-US" sz="1800" dirty="0" smtClean="0">
                <a:latin typeface="Calibri" pitchFamily="34" charset="0"/>
              </a:rPr>
              <a:t>.</a:t>
            </a:r>
            <a:r>
              <a:rPr lang="ru-RU" sz="1800" dirty="0" smtClean="0">
                <a:latin typeface="Calibri" pitchFamily="34" charset="0"/>
              </a:rPr>
              <a:t> Нажмите на «</a:t>
            </a:r>
            <a:r>
              <a:rPr lang="en-US" sz="1800" dirty="0" smtClean="0">
                <a:latin typeface="Calibri" pitchFamily="34" charset="0"/>
              </a:rPr>
              <a:t>Errors</a:t>
            </a:r>
            <a:r>
              <a:rPr lang="ru-RU" sz="1800" dirty="0" smtClean="0">
                <a:latin typeface="Calibri" pitchFamily="34" charset="0"/>
              </a:rPr>
              <a:t>» («Ошибки»), чтобы узнать подробности проблемы</a:t>
            </a:r>
            <a:r>
              <a:rPr lang="en-US" sz="1800" dirty="0" smtClean="0">
                <a:latin typeface="Calibri" pitchFamily="34" charset="0"/>
              </a:rPr>
              <a:t>.</a:t>
            </a:r>
            <a:endParaRPr lang="en-US" sz="1800" dirty="0">
              <a:latin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endParaRPr lang="en-US" sz="18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ru-RU" sz="1800" b="1" u="sng" dirty="0" smtClean="0">
                <a:latin typeface="Calibri" pitchFamily="34" charset="0"/>
              </a:rPr>
              <a:t>Источник</a:t>
            </a:r>
            <a:r>
              <a:rPr lang="en-US" sz="1800" b="1" u="sng" dirty="0" smtClean="0">
                <a:latin typeface="Calibri" pitchFamily="34" charset="0"/>
              </a:rPr>
              <a:t>(</a:t>
            </a:r>
            <a:r>
              <a:rPr lang="ru-RU" sz="1800" b="1" u="sng" dirty="0" smtClean="0">
                <a:latin typeface="Calibri" pitchFamily="34" charset="0"/>
              </a:rPr>
              <a:t>и</a:t>
            </a:r>
            <a:r>
              <a:rPr lang="en-US" sz="1800" b="1" u="sng" dirty="0" smtClean="0">
                <a:latin typeface="Calibri" pitchFamily="34" charset="0"/>
              </a:rPr>
              <a:t>)</a:t>
            </a:r>
            <a:endParaRPr lang="en-US" sz="1800" b="1" u="sng" dirty="0">
              <a:latin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ru-RU" sz="1800" dirty="0" smtClean="0">
                <a:latin typeface="Calibri" pitchFamily="34" charset="0"/>
              </a:rPr>
              <a:t>Наиболее частые проблемы подробно описаны на следующих слайдах</a:t>
            </a:r>
            <a:r>
              <a:rPr lang="en-US" sz="1800" dirty="0" smtClean="0">
                <a:latin typeface="Calibri" pitchFamily="34" charset="0"/>
              </a:rPr>
              <a:t>. </a:t>
            </a:r>
            <a:r>
              <a:rPr lang="ru-RU" sz="1800" dirty="0" smtClean="0">
                <a:latin typeface="Calibri" pitchFamily="34" charset="0"/>
              </a:rPr>
              <a:t>Они должны рассматриваться операторами, исходя из советов, приведенных на слайдах</a:t>
            </a:r>
            <a:r>
              <a:rPr lang="en-US" sz="1800" dirty="0" smtClean="0">
                <a:latin typeface="Calibri" pitchFamily="34" charset="0"/>
              </a:rPr>
              <a:t>.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300"/>
              </a:spcBef>
              <a:defRPr/>
            </a:pPr>
            <a:endParaRPr lang="en-US" sz="18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>
              <a:spcBef>
                <a:spcPts val="300"/>
              </a:spcBef>
              <a:defRPr/>
            </a:pPr>
            <a:endParaRPr lang="en-US" sz="18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>
              <a:spcBef>
                <a:spcPts val="300"/>
              </a:spcBef>
              <a:defRPr/>
            </a:pPr>
            <a:endParaRPr lang="en-US" sz="1800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0423" y="5342975"/>
            <a:ext cx="9800129" cy="10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ru-RU" sz="2400" u="sng" dirty="0" smtClean="0">
                <a:latin typeface="Calibri" pitchFamily="34" charset="0"/>
              </a:rPr>
              <a:t>Решение</a:t>
            </a:r>
            <a:r>
              <a:rPr lang="en-US" sz="2400" u="sng" dirty="0" smtClean="0">
                <a:latin typeface="Calibri" pitchFamily="34" charset="0"/>
              </a:rPr>
              <a:t>(</a:t>
            </a:r>
            <a:r>
              <a:rPr lang="ru-RU" sz="2400" u="sng" dirty="0" smtClean="0">
                <a:latin typeface="Calibri" pitchFamily="34" charset="0"/>
              </a:rPr>
              <a:t>я</a:t>
            </a:r>
            <a:r>
              <a:rPr lang="en-US" sz="2400" u="sng" dirty="0" smtClean="0">
                <a:latin typeface="Calibri" pitchFamily="34" charset="0"/>
              </a:rPr>
              <a:t>)</a:t>
            </a:r>
            <a:endParaRPr lang="ru-RU" sz="2400" u="sng" dirty="0">
              <a:latin typeface="Calibri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ru-RU" sz="2000" dirty="0" smtClean="0">
                <a:latin typeface="Calibri" pitchFamily="34" charset="0"/>
              </a:rPr>
              <a:t>Для того, чтобы с легкостью снизить неожиданно высокий уровень ошибок, важно, чтобы все операторы умели определять и устранять ошибка на основе советов, которые приводятся на следующих слайдах.</a:t>
            </a:r>
            <a:endParaRPr lang="en-US" sz="24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en-US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4000" dirty="0" smtClean="0">
                <a:latin typeface="+mj-lt"/>
                <a:ea typeface="+mj-ea"/>
                <a:cs typeface="+mj-cs"/>
              </a:rPr>
              <a:t>Коды ошибок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:  </a:t>
            </a:r>
            <a:r>
              <a:rPr lang="en-US" sz="4000" dirty="0">
                <a:latin typeface="+mj-lt"/>
                <a:ea typeface="+mj-ea"/>
                <a:cs typeface="+mj-cs"/>
              </a:rPr>
              <a:t>5006/5007/5008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549364" y="1567402"/>
            <a:ext cx="5299011" cy="3212610"/>
            <a:chOff x="380831" y="1410944"/>
            <a:chExt cx="5773387" cy="350020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31" y="1410944"/>
              <a:ext cx="5773387" cy="350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ounded Rectangle 1"/>
            <p:cNvSpPr/>
            <p:nvPr/>
          </p:nvSpPr>
          <p:spPr bwMode="auto">
            <a:xfrm>
              <a:off x="2559180" y="2356745"/>
              <a:ext cx="3518873" cy="425734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21" tIns="45661" rIns="91321" bIns="45661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3899703" y="2007034"/>
              <a:ext cx="391462" cy="319301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21" tIns="45661" rIns="91321" bIns="45661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419498" y="4444034"/>
              <a:ext cx="817993" cy="15965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21" tIns="45661" rIns="91321" bIns="45661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992391" y="1323628"/>
            <a:ext cx="4710373" cy="4248472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ru-RU" sz="2400" b="1" u="sng" dirty="0" smtClean="0">
                <a:latin typeface="Calibri" pitchFamily="34" charset="0"/>
              </a:rPr>
              <a:t>Причина</a:t>
            </a:r>
            <a:endParaRPr lang="en-US" sz="2400" b="1" u="sng" dirty="0">
              <a:latin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ru-RU" sz="2000" dirty="0" smtClean="0">
                <a:latin typeface="Calibri" pitchFamily="34" charset="0"/>
              </a:rPr>
              <a:t>Контроль проверки зонда не пройден и исследование остановилось до амплификации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ru-RU" sz="2000" dirty="0" smtClean="0">
              <a:latin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endParaRPr lang="en-US" sz="20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ru-RU" sz="2400" b="1" u="sng" dirty="0" smtClean="0">
                <a:latin typeface="Calibri" pitchFamily="34" charset="0"/>
              </a:rPr>
              <a:t>Источник</a:t>
            </a:r>
            <a:r>
              <a:rPr lang="en-US" sz="2400" b="1" u="sng" dirty="0" smtClean="0">
                <a:latin typeface="Calibri" pitchFamily="34" charset="0"/>
              </a:rPr>
              <a:t>(</a:t>
            </a:r>
            <a:r>
              <a:rPr lang="ru-RU" sz="2400" b="1" u="sng" dirty="0">
                <a:latin typeface="Calibri" pitchFamily="34" charset="0"/>
              </a:rPr>
              <a:t>и</a:t>
            </a:r>
            <a:r>
              <a:rPr lang="en-US" sz="2400" b="1" u="sng" dirty="0" smtClean="0">
                <a:latin typeface="Calibri" pitchFamily="34" charset="0"/>
              </a:rPr>
              <a:t>)</a:t>
            </a:r>
            <a:endParaRPr lang="en-US" sz="2400" b="1" u="sng" dirty="0">
              <a:latin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ru-RU" sz="2000" dirty="0" smtClean="0">
                <a:latin typeface="Calibri" pitchFamily="34" charset="0"/>
              </a:rPr>
              <a:t>Образец слишком вязкий и/или неправильный объем образца добавлен в картридж</a:t>
            </a:r>
            <a:r>
              <a:rPr lang="en-US" sz="2000" dirty="0" smtClean="0">
                <a:latin typeface="Calibri" pitchFamily="34" charset="0"/>
              </a:rPr>
              <a:t>; </a:t>
            </a:r>
            <a:r>
              <a:rPr lang="ru-RU" sz="2000" dirty="0" smtClean="0">
                <a:latin typeface="Calibri" pitchFamily="34" charset="0"/>
              </a:rPr>
              <a:t> Реакционная пробирка картриджа наполнения неправильно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ru-RU" sz="2000" dirty="0" smtClean="0">
                <a:latin typeface="Calibri" pitchFamily="34" charset="0"/>
              </a:rPr>
              <a:t>содержит пузырьки или выявлены проблемы с целостностью зонда</a:t>
            </a:r>
            <a:endParaRPr lang="en-US" sz="20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>
              <a:spcBef>
                <a:spcPts val="300"/>
              </a:spcBef>
              <a:defRPr/>
            </a:pPr>
            <a:endParaRPr lang="en-US" sz="17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>
              <a:spcBef>
                <a:spcPts val="300"/>
              </a:spcBef>
              <a:defRPr/>
            </a:pPr>
            <a:endParaRPr lang="en-US" sz="1700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35130" y="4982935"/>
            <a:ext cx="10251953" cy="188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ru-RU" sz="2400" u="sng" dirty="0" smtClean="0">
                <a:latin typeface="Calibri" pitchFamily="34" charset="0"/>
              </a:rPr>
              <a:t>Решение</a:t>
            </a:r>
            <a:r>
              <a:rPr lang="en-US" sz="2400" u="sng" dirty="0" smtClean="0">
                <a:latin typeface="Calibri" pitchFamily="34" charset="0"/>
              </a:rPr>
              <a:t>(</a:t>
            </a:r>
            <a:r>
              <a:rPr lang="ru-RU" sz="2400" u="sng" dirty="0" smtClean="0">
                <a:latin typeface="Calibri" pitchFamily="34" charset="0"/>
              </a:rPr>
              <a:t>я</a:t>
            </a:r>
            <a:r>
              <a:rPr lang="en-US" sz="2400" u="sng" dirty="0" smtClean="0">
                <a:latin typeface="Calibri" pitchFamily="34" charset="0"/>
              </a:rPr>
              <a:t>)</a:t>
            </a:r>
            <a:endParaRPr lang="en-US" sz="2400" u="sng" dirty="0">
              <a:latin typeface="Calibri" pitchFamily="34" charset="0"/>
            </a:endParaRP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ru-RU" sz="2000" dirty="0" smtClean="0">
                <a:latin typeface="Calibri" pitchFamily="34" charset="0"/>
              </a:rPr>
              <a:t>Если через </a:t>
            </a:r>
            <a:r>
              <a:rPr lang="en-US" sz="2000" dirty="0" smtClean="0">
                <a:latin typeface="Calibri" pitchFamily="34" charset="0"/>
              </a:rPr>
              <a:t>15 </a:t>
            </a:r>
            <a:r>
              <a:rPr lang="en-US" sz="2000" dirty="0">
                <a:latin typeface="Calibri" pitchFamily="34" charset="0"/>
              </a:rPr>
              <a:t>(10+5</a:t>
            </a:r>
            <a:r>
              <a:rPr lang="en-US" sz="2000" dirty="0" smtClean="0">
                <a:latin typeface="Calibri" pitchFamily="34" charset="0"/>
              </a:rPr>
              <a:t>)</a:t>
            </a:r>
            <a:r>
              <a:rPr lang="ru-RU" sz="2000" dirty="0" smtClean="0">
                <a:latin typeface="Calibri" pitchFamily="34" charset="0"/>
              </a:rPr>
              <a:t> минут </a:t>
            </a:r>
            <a:r>
              <a:rPr lang="ru-RU" sz="2000" dirty="0" err="1" smtClean="0">
                <a:latin typeface="Calibri" pitchFamily="34" charset="0"/>
              </a:rPr>
              <a:t>деконтаминации</a:t>
            </a:r>
            <a:r>
              <a:rPr lang="ru-RU" sz="2000" dirty="0" smtClean="0">
                <a:latin typeface="Calibri" pitchFamily="34" charset="0"/>
              </a:rPr>
              <a:t>, образец еще слишком вязкий, не загружайте его в картридж. Подождите еще 10 минут до полного сжижения образца, затем перенесите его в картридж используя новую одноразовую пипетку</a:t>
            </a:r>
            <a:r>
              <a:rPr lang="en-US" sz="2000" dirty="0" smtClean="0">
                <a:latin typeface="Calibri" pitchFamily="34" charset="0"/>
              </a:rPr>
              <a:t>. </a:t>
            </a:r>
            <a:r>
              <a:rPr lang="ru-RU" sz="2000" dirty="0" smtClean="0">
                <a:latin typeface="Calibri" pitchFamily="34" charset="0"/>
              </a:rPr>
              <a:t>Объем образца, помещенного в картридж, должен быть между 2 и максимум 4 мл</a:t>
            </a:r>
            <a:r>
              <a:rPr lang="en-US" sz="2000" dirty="0" smtClean="0"/>
              <a:t>. </a:t>
            </a:r>
            <a:endParaRPr lang="en-US" sz="24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en-US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4000" dirty="0" smtClean="0">
                <a:latin typeface="+mj-lt"/>
                <a:ea typeface="+mj-ea"/>
                <a:cs typeface="+mj-cs"/>
              </a:rPr>
              <a:t>Код ошибки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:  </a:t>
            </a:r>
            <a:r>
              <a:rPr lang="en-US" sz="4000" dirty="0">
                <a:latin typeface="+mj-lt"/>
                <a:ea typeface="+mj-ea"/>
                <a:cs typeface="+mj-cs"/>
              </a:rPr>
              <a:t>5011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9511652" y="5975487"/>
            <a:ext cx="831700" cy="388086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519783" y="1501259"/>
            <a:ext cx="5343031" cy="3422769"/>
            <a:chOff x="380831" y="1429251"/>
            <a:chExt cx="5741197" cy="367783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45"/>
            <a:stretch/>
          </p:blipFill>
          <p:spPr bwMode="auto">
            <a:xfrm>
              <a:off x="380831" y="1429251"/>
              <a:ext cx="5741197" cy="3677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ounded Rectangle 17"/>
            <p:cNvSpPr/>
            <p:nvPr/>
          </p:nvSpPr>
          <p:spPr bwMode="auto">
            <a:xfrm>
              <a:off x="2466057" y="2371949"/>
              <a:ext cx="3621481" cy="425734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21" tIns="45661" rIns="91321" bIns="45661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60424" y="5152119"/>
            <a:ext cx="9982928" cy="17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ru-RU" sz="2400" u="sng" dirty="0" smtClean="0">
                <a:latin typeface="Calibri" pitchFamily="34" charset="0"/>
              </a:rPr>
              <a:t>Решение</a:t>
            </a:r>
            <a:r>
              <a:rPr lang="en-US" sz="2400" u="sng" dirty="0" smtClean="0">
                <a:latin typeface="Calibri" pitchFamily="34" charset="0"/>
              </a:rPr>
              <a:t>(</a:t>
            </a:r>
            <a:r>
              <a:rPr lang="ru-RU" sz="2400" u="sng" dirty="0" smtClean="0">
                <a:latin typeface="Calibri" pitchFamily="34" charset="0"/>
              </a:rPr>
              <a:t>я</a:t>
            </a:r>
            <a:r>
              <a:rPr lang="en-US" sz="2400" u="sng" dirty="0" smtClean="0">
                <a:latin typeface="Calibri" pitchFamily="34" charset="0"/>
              </a:rPr>
              <a:t>)</a:t>
            </a:r>
            <a:endParaRPr lang="en-US" sz="2400" u="sng" dirty="0">
              <a:latin typeface="Calibri" pitchFamily="34" charset="0"/>
            </a:endParaRP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ru-RU" sz="2400" dirty="0" smtClean="0">
                <a:latin typeface="Calibri" pitchFamily="34" charset="0"/>
              </a:rPr>
              <a:t>Повтор исследования при помощи нового картриджа</a:t>
            </a:r>
            <a:r>
              <a:rPr lang="en-US" sz="2400" dirty="0" smtClean="0">
                <a:latin typeface="Calibri" pitchFamily="34" charset="0"/>
              </a:rPr>
              <a:t>. </a:t>
            </a:r>
            <a:r>
              <a:rPr lang="ru-RU" sz="2400" dirty="0" smtClean="0">
                <a:latin typeface="Calibri" pitchFamily="34" charset="0"/>
              </a:rPr>
              <a:t>Если ошибка не устранена</a:t>
            </a:r>
            <a:r>
              <a:rPr lang="en-US" sz="2400" dirty="0" smtClean="0">
                <a:latin typeface="Calibri" pitchFamily="34" charset="0"/>
              </a:rPr>
              <a:t>,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она может быть связана с модулем</a:t>
            </a:r>
            <a:r>
              <a:rPr lang="en-US" sz="2400" dirty="0" smtClean="0">
                <a:latin typeface="Calibri" pitchFamily="34" charset="0"/>
              </a:rPr>
              <a:t>; </a:t>
            </a:r>
            <a:r>
              <a:rPr lang="ru-RU" sz="2400" dirty="0" smtClean="0">
                <a:latin typeface="Calibri" pitchFamily="34" charset="0"/>
              </a:rPr>
              <a:t>т</a:t>
            </a:r>
            <a:r>
              <a:rPr lang="en-US" sz="2400" dirty="0" smtClean="0">
                <a:latin typeface="Calibri" pitchFamily="34" charset="0"/>
              </a:rPr>
              <a:t>.</a:t>
            </a:r>
            <a:r>
              <a:rPr lang="ru-RU" sz="2400" dirty="0" smtClean="0">
                <a:latin typeface="Calibri" pitchFamily="34" charset="0"/>
              </a:rPr>
              <a:t>е</a:t>
            </a:r>
            <a:r>
              <a:rPr lang="en-US" sz="2400" dirty="0" smtClean="0">
                <a:latin typeface="Calibri" pitchFamily="34" charset="0"/>
              </a:rPr>
              <a:t>.,</a:t>
            </a:r>
            <a:r>
              <a:rPr lang="ru-RU" sz="2400" dirty="0" smtClean="0">
                <a:latin typeface="Calibri" pitchFamily="34" charset="0"/>
              </a:rPr>
              <a:t>струйная техника модуля может быть неисправна</a:t>
            </a:r>
            <a:r>
              <a:rPr lang="en-US" sz="2400" dirty="0" smtClean="0">
                <a:latin typeface="Calibri" pitchFamily="34" charset="0"/>
              </a:rPr>
              <a:t>. </a:t>
            </a:r>
            <a:r>
              <a:rPr lang="ru-RU" sz="2400" dirty="0" smtClean="0">
                <a:latin typeface="Calibri" pitchFamily="34" charset="0"/>
              </a:rPr>
              <a:t>Свяжитесь с 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</a:rPr>
              <a:t>Отделом технической поддержки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Cepheid</a:t>
            </a:r>
            <a:r>
              <a:rPr lang="en-US" sz="2400" dirty="0" smtClean="0">
                <a:latin typeface="Calibri" pitchFamily="34" charset="0"/>
              </a:rPr>
              <a:t>. </a:t>
            </a:r>
            <a:endParaRPr lang="en-US" sz="2400" dirty="0">
              <a:latin typeface="Calibri" pitchFamily="34" charset="0"/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en-US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92391" y="1523241"/>
            <a:ext cx="4498277" cy="3976852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ru-RU" sz="2400" b="1" u="sng" dirty="0" smtClean="0">
                <a:latin typeface="Calibri" pitchFamily="34" charset="0"/>
              </a:rPr>
              <a:t>Причина</a:t>
            </a:r>
            <a:endParaRPr lang="en-US" sz="2400" b="1" u="sng" dirty="0">
              <a:latin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ru-RU" sz="2400" dirty="0" smtClean="0">
                <a:latin typeface="Calibri" pitchFamily="34" charset="0"/>
              </a:rPr>
              <a:t>Выявлена потеря сигнала в кривой амплификации</a:t>
            </a:r>
            <a:r>
              <a:rPr lang="en-US" sz="2400" dirty="0" smtClean="0">
                <a:latin typeface="Calibri" pitchFamily="34" charset="0"/>
              </a:rPr>
              <a:t>. </a:t>
            </a: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endParaRPr lang="en-US" sz="24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ru-RU" sz="2400" b="1" u="sng" dirty="0" smtClean="0">
                <a:latin typeface="Calibri" pitchFamily="34" charset="0"/>
              </a:rPr>
              <a:t>Источник</a:t>
            </a:r>
            <a:r>
              <a:rPr lang="en-US" sz="2400" b="1" u="sng" dirty="0" smtClean="0">
                <a:latin typeface="Calibri" pitchFamily="34" charset="0"/>
              </a:rPr>
              <a:t>(</a:t>
            </a:r>
            <a:r>
              <a:rPr lang="ru-RU" sz="2400" b="1" u="sng" dirty="0">
                <a:latin typeface="Calibri" pitchFamily="34" charset="0"/>
              </a:rPr>
              <a:t>и</a:t>
            </a:r>
            <a:r>
              <a:rPr lang="en-US" sz="2400" b="1" u="sng" dirty="0" smtClean="0">
                <a:latin typeface="Calibri" pitchFamily="34" charset="0"/>
              </a:rPr>
              <a:t>)</a:t>
            </a:r>
            <a:endParaRPr lang="en-US" sz="2400" b="1" u="sng" dirty="0">
              <a:latin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ru-RU" sz="2400" dirty="0" smtClean="0">
                <a:latin typeface="Calibri" pitchFamily="34" charset="0"/>
              </a:rPr>
              <a:t>Потеря давления в пробирке из-за </a:t>
            </a:r>
            <a:r>
              <a:rPr lang="ru-RU" sz="2400" dirty="0" err="1" smtClean="0">
                <a:latin typeface="Calibri" pitchFamily="34" charset="0"/>
              </a:rPr>
              <a:t>негерметичности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пробирки картриджа или неправильной работы клапана картриджа</a:t>
            </a:r>
            <a:r>
              <a:rPr lang="en-US" sz="2400" dirty="0" smtClean="0">
                <a:latin typeface="Calibri" pitchFamily="34" charset="0"/>
              </a:rPr>
              <a:t>. </a:t>
            </a:r>
            <a:endParaRPr lang="en-US" sz="2400" dirty="0">
              <a:latin typeface="Calibri" pitchFamily="34" charset="0"/>
            </a:endParaRPr>
          </a:p>
          <a:p>
            <a:pPr lvl="1">
              <a:spcBef>
                <a:spcPts val="300"/>
              </a:spcBef>
              <a:defRPr/>
            </a:pPr>
            <a:endParaRPr lang="en-US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4000" dirty="0" smtClean="0">
                <a:latin typeface="+mj-lt"/>
                <a:ea typeface="+mj-ea"/>
                <a:cs typeface="+mj-cs"/>
              </a:rPr>
              <a:t>Код ошибки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:  </a:t>
            </a:r>
            <a:r>
              <a:rPr lang="en-US" sz="4000" dirty="0">
                <a:latin typeface="+mj-lt"/>
                <a:ea typeface="+mj-ea"/>
                <a:cs typeface="+mj-cs"/>
              </a:rPr>
              <a:t>2008</a:t>
            </a:r>
            <a:endParaRPr lang="en-US" sz="2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60424" y="4996036"/>
            <a:ext cx="998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ru-RU" sz="2000" u="sng" dirty="0" smtClean="0">
                <a:latin typeface="Calibri" pitchFamily="34" charset="0"/>
              </a:rPr>
              <a:t>Решение</a:t>
            </a:r>
            <a:r>
              <a:rPr lang="en-US" sz="2000" u="sng" dirty="0" smtClean="0">
                <a:latin typeface="Calibri" pitchFamily="34" charset="0"/>
              </a:rPr>
              <a:t>(</a:t>
            </a:r>
            <a:r>
              <a:rPr lang="ru-RU" sz="2000" u="sng" dirty="0">
                <a:latin typeface="Calibri" pitchFamily="34" charset="0"/>
              </a:rPr>
              <a:t>я</a:t>
            </a:r>
            <a:r>
              <a:rPr lang="en-US" sz="2000" u="sng" dirty="0" smtClean="0">
                <a:latin typeface="Calibri" pitchFamily="34" charset="0"/>
              </a:rPr>
              <a:t>)</a:t>
            </a:r>
            <a:endParaRPr lang="en-US" sz="2000" u="sng" dirty="0">
              <a:latin typeface="Calibri" pitchFamily="34" charset="0"/>
            </a:endParaRP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ru-RU" sz="2000" dirty="0">
                <a:latin typeface="Calibri" pitchFamily="34" charset="0"/>
              </a:rPr>
              <a:t>Если через </a:t>
            </a:r>
            <a:r>
              <a:rPr lang="en-US" sz="2000" dirty="0">
                <a:latin typeface="Calibri" pitchFamily="34" charset="0"/>
              </a:rPr>
              <a:t>15 (10+5)</a:t>
            </a:r>
            <a:r>
              <a:rPr lang="ru-RU" sz="2000" dirty="0">
                <a:latin typeface="Calibri" pitchFamily="34" charset="0"/>
              </a:rPr>
              <a:t> минут </a:t>
            </a:r>
            <a:r>
              <a:rPr lang="ru-RU" sz="2000" dirty="0" err="1">
                <a:latin typeface="Calibri" pitchFamily="34" charset="0"/>
              </a:rPr>
              <a:t>деконтаминации</a:t>
            </a:r>
            <a:r>
              <a:rPr lang="ru-RU" sz="2000" dirty="0">
                <a:latin typeface="Calibri" pitchFamily="34" charset="0"/>
              </a:rPr>
              <a:t>, образец еще слишком вязкий, не загружайте его в картридж. Подождите еще 10 минут до полного сжижения образца, затем перенесите его в картридж используя новую одноразовую пипетку</a:t>
            </a:r>
            <a:r>
              <a:rPr lang="en-US" sz="2000" dirty="0">
                <a:latin typeface="Calibri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24480" y="1724521"/>
            <a:ext cx="3806276" cy="1021213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ru-RU" sz="2400" b="1" u="sng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Причина</a:t>
            </a:r>
            <a:endParaRPr lang="en-US" sz="2400" b="1" u="sng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ru-RU" sz="2000" dirty="0" smtClean="0">
                <a:latin typeface="Calibri" pitchFamily="34" charset="0"/>
              </a:rPr>
              <a:t>Давление превышает максимально допустимые показатели давления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000" dirty="0"/>
              <a:t> </a:t>
            </a:r>
            <a:endParaRPr lang="en-US" sz="20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ru-RU" sz="2400" b="1" u="sng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Источник</a:t>
            </a:r>
            <a:r>
              <a:rPr lang="en-US" sz="2400" b="1" u="sng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(</a:t>
            </a:r>
            <a:r>
              <a:rPr lang="ru-RU" sz="2400" b="1" u="sng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и</a:t>
            </a:r>
            <a:r>
              <a:rPr lang="en-US" sz="2400" b="1" u="sng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)</a:t>
            </a:r>
            <a:endParaRPr lang="en-US" sz="2400" b="1" u="sng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ru-RU" sz="2000" dirty="0" smtClean="0">
                <a:latin typeface="Calibri" pitchFamily="34" charset="0"/>
              </a:rPr>
              <a:t>Образец слишком вязкий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n-US" sz="2000" b="1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>
              <a:spcBef>
                <a:spcPts val="300"/>
              </a:spcBef>
              <a:defRPr/>
            </a:pPr>
            <a:endParaRPr lang="en-US" sz="1700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509288" y="1519514"/>
            <a:ext cx="5267079" cy="3260498"/>
            <a:chOff x="398286" y="1444456"/>
            <a:chExt cx="5649299" cy="349710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24"/>
            <a:stretch/>
          </p:blipFill>
          <p:spPr bwMode="auto">
            <a:xfrm>
              <a:off x="398286" y="1444456"/>
              <a:ext cx="5649299" cy="3497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ounded Rectangle 17"/>
            <p:cNvSpPr/>
            <p:nvPr/>
          </p:nvSpPr>
          <p:spPr bwMode="auto">
            <a:xfrm>
              <a:off x="2452548" y="2523997"/>
              <a:ext cx="3518873" cy="425734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21" tIns="45661" rIns="91321" bIns="45661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6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4000" dirty="0" smtClean="0">
                <a:latin typeface="+mj-lt"/>
                <a:ea typeface="+mj-ea"/>
                <a:cs typeface="+mj-cs"/>
              </a:rPr>
              <a:t>Код ошибки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:  </a:t>
            </a:r>
            <a:r>
              <a:rPr lang="en-US" sz="4000" dirty="0">
                <a:latin typeface="+mj-lt"/>
                <a:ea typeface="+mj-ea"/>
                <a:cs typeface="+mj-cs"/>
              </a:rPr>
              <a:t>2127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5967" y="4797844"/>
            <a:ext cx="9982928" cy="173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ru-RU" sz="2000" u="sng" dirty="0" smtClean="0">
                <a:latin typeface="Calibri" pitchFamily="34" charset="0"/>
              </a:rPr>
              <a:t>Решение</a:t>
            </a:r>
            <a:r>
              <a:rPr lang="en-US" sz="2000" u="sng" dirty="0" smtClean="0">
                <a:latin typeface="Calibri" pitchFamily="34" charset="0"/>
              </a:rPr>
              <a:t>(</a:t>
            </a:r>
            <a:r>
              <a:rPr lang="ru-RU" sz="2000" u="sng" dirty="0">
                <a:latin typeface="Calibri" pitchFamily="34" charset="0"/>
              </a:rPr>
              <a:t>я</a:t>
            </a:r>
            <a:r>
              <a:rPr lang="en-US" sz="2000" u="sng" dirty="0" smtClean="0">
                <a:latin typeface="Calibri" pitchFamily="34" charset="0"/>
              </a:rPr>
              <a:t>)</a:t>
            </a:r>
            <a:r>
              <a:rPr lang="en-US" sz="2000" u="sng" dirty="0">
                <a:latin typeface="Calibri" pitchFamily="34" charset="0"/>
              </a:rPr>
              <a:t>: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ru-RU" sz="2000" dirty="0" smtClean="0">
                <a:latin typeface="Calibri" pitchFamily="34" charset="0"/>
              </a:rPr>
              <a:t>Отсоедините и опять подключите </a:t>
            </a:r>
            <a:r>
              <a:rPr lang="en-US" sz="2000" dirty="0" smtClean="0">
                <a:latin typeface="Calibri" pitchFamily="34" charset="0"/>
              </a:rPr>
              <a:t>Ethernet</a:t>
            </a:r>
            <a:r>
              <a:rPr lang="ru-RU" sz="2000" dirty="0" smtClean="0">
                <a:latin typeface="Calibri" pitchFamily="34" charset="0"/>
              </a:rPr>
              <a:t>-кабель между компьютером и прибором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ru-RU" sz="2000" dirty="0">
                <a:latin typeface="Calibri" pitchFamily="34" charset="0"/>
              </a:rPr>
              <a:t>Отсоедините и опять подключите </a:t>
            </a:r>
            <a:r>
              <a:rPr lang="ru-RU" sz="2000" dirty="0" smtClean="0">
                <a:latin typeface="Calibri" pitchFamily="34" charset="0"/>
              </a:rPr>
              <a:t>коммуникационный кабель между межсетевой платой и прибором </a:t>
            </a:r>
            <a:r>
              <a:rPr lang="en-US" sz="2000" dirty="0" err="1" smtClean="0">
                <a:latin typeface="Calibri" pitchFamily="34" charset="0"/>
              </a:rPr>
              <a:t>GeneXpert</a:t>
            </a:r>
            <a:r>
              <a:rPr lang="en-US" sz="2000" dirty="0">
                <a:latin typeface="Calibri" pitchFamily="34" charset="0"/>
              </a:rPr>
              <a:t>. </a:t>
            </a:r>
            <a:r>
              <a:rPr lang="ru-RU" sz="2000" dirty="0" smtClean="0">
                <a:latin typeface="Calibri" pitchFamily="34" charset="0"/>
              </a:rPr>
              <a:t>Перезапустить систему и проверить температуру </a:t>
            </a:r>
            <a:r>
              <a:rPr lang="en-US" sz="2000" dirty="0" smtClean="0">
                <a:latin typeface="Calibri" pitchFamily="34" charset="0"/>
              </a:rPr>
              <a:t>(</a:t>
            </a:r>
            <a:r>
              <a:rPr lang="ru-RU" sz="2000" dirty="0" smtClean="0">
                <a:latin typeface="Calibri" pitchFamily="34" charset="0"/>
              </a:rPr>
              <a:t>должна быть ниже </a:t>
            </a:r>
            <a:r>
              <a:rPr lang="en-US" sz="2000" dirty="0" smtClean="0">
                <a:latin typeface="Calibri" pitchFamily="34" charset="0"/>
              </a:rPr>
              <a:t>30</a:t>
            </a:r>
            <a:r>
              <a:rPr lang="en-US" sz="2000" dirty="0">
                <a:latin typeface="Calibri" pitchFamily="34" charset="0"/>
              </a:rPr>
              <a:t>°C).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ru-RU" sz="2000" dirty="0" smtClean="0">
                <a:latin typeface="Calibri" pitchFamily="34" charset="0"/>
              </a:rPr>
              <a:t>Проверить функционирование ИБП и установить устройство защиты от перенапряжения (стабилизатор напряжения)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91731" y="1730857"/>
            <a:ext cx="4497425" cy="1021213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ru-RU" sz="2400" b="1" u="sng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Причина</a:t>
            </a:r>
            <a:endParaRPr lang="en-US" sz="2400" b="1" u="sng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ru-RU" sz="2000" dirty="0" smtClean="0">
                <a:latin typeface="Calibri" pitchFamily="34" charset="0"/>
              </a:rPr>
              <a:t>Выявлено отсутствие коммуникации с модулем</a:t>
            </a:r>
            <a:r>
              <a:rPr lang="en-US" sz="2000" dirty="0" smtClean="0">
                <a:latin typeface="Calibri" pitchFamily="34" charset="0"/>
              </a:rPr>
              <a:t>. </a:t>
            </a:r>
            <a:endParaRPr lang="en-US" sz="2000" dirty="0">
              <a:latin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endParaRPr lang="en-US" sz="2000" b="1" u="sng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ru-RU" sz="2400" b="1" u="sng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Источник</a:t>
            </a:r>
            <a:r>
              <a:rPr lang="en-US" sz="2400" b="1" u="sng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(</a:t>
            </a:r>
            <a:r>
              <a:rPr lang="ru-RU" sz="2400" b="1" u="sng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и</a:t>
            </a:r>
            <a:r>
              <a:rPr lang="en-US" sz="2400" b="1" u="sng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)</a:t>
            </a:r>
            <a:endParaRPr lang="en-US" sz="2400" b="1" u="sng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ru-RU" sz="2000" dirty="0" smtClean="0">
                <a:latin typeface="Calibri" pitchFamily="34" charset="0"/>
              </a:rPr>
              <a:t>Проблема с электропитанием</a:t>
            </a:r>
            <a:r>
              <a:rPr lang="en-US" sz="2000" dirty="0" smtClean="0">
                <a:latin typeface="Calibri" pitchFamily="34" charset="0"/>
              </a:rPr>
              <a:t> (</a:t>
            </a:r>
            <a:r>
              <a:rPr lang="ru-RU" sz="2000" dirty="0" smtClean="0">
                <a:latin typeface="Calibri" pitchFamily="34" charset="0"/>
              </a:rPr>
              <a:t>от основного источника или колебаний/неисправности ИБП</a:t>
            </a:r>
            <a:r>
              <a:rPr lang="en-US" sz="2000" dirty="0" smtClean="0">
                <a:latin typeface="Calibri" pitchFamily="34" charset="0"/>
              </a:rPr>
              <a:t>)</a:t>
            </a:r>
            <a:r>
              <a:rPr lang="en-US" sz="2000" dirty="0">
                <a:latin typeface="Calibri" pitchFamily="34" charset="0"/>
              </a:rPr>
              <a:t>. </a:t>
            </a:r>
            <a:endParaRPr lang="en-US" sz="17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519783" y="1466843"/>
            <a:ext cx="4990203" cy="3169153"/>
            <a:chOff x="250211" y="1438121"/>
            <a:chExt cx="5290278" cy="335972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4"/>
            <a:stretch/>
          </p:blipFill>
          <p:spPr bwMode="auto">
            <a:xfrm>
              <a:off x="250211" y="1438121"/>
              <a:ext cx="5290278" cy="3359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ounded Rectangle 17"/>
            <p:cNvSpPr/>
            <p:nvPr/>
          </p:nvSpPr>
          <p:spPr bwMode="auto">
            <a:xfrm>
              <a:off x="2291462" y="2296650"/>
              <a:ext cx="3249026" cy="425734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21" tIns="45661" rIns="91321" bIns="45661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5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4000" dirty="0" smtClean="0">
                <a:latin typeface="+mj-lt"/>
                <a:ea typeface="+mj-ea"/>
                <a:cs typeface="+mj-cs"/>
              </a:rPr>
              <a:t>Другие коды ошибок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9511652" y="5975487"/>
            <a:ext cx="831700" cy="388086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751" y="1323628"/>
            <a:ext cx="9922455" cy="4439703"/>
          </a:xfrm>
        </p:spPr>
        <p:txBody>
          <a:bodyPr/>
          <a:lstStyle/>
          <a:p>
            <a:r>
              <a:rPr lang="ru-RU" sz="2400" b="1" dirty="0" smtClean="0">
                <a:latin typeface="Calibri" pitchFamily="34" charset="0"/>
              </a:rPr>
              <a:t>Ошибка </a:t>
            </a:r>
            <a:r>
              <a:rPr lang="en-US" sz="2400" b="1" dirty="0" smtClean="0">
                <a:latin typeface="Calibri" pitchFamily="34" charset="0"/>
              </a:rPr>
              <a:t>2037</a:t>
            </a:r>
            <a:r>
              <a:rPr lang="en-US" sz="2400" dirty="0">
                <a:latin typeface="Calibri" pitchFamily="34" charset="0"/>
              </a:rPr>
              <a:t>: </a:t>
            </a:r>
            <a:r>
              <a:rPr lang="ru-RU" sz="2400" dirty="0" smtClean="0">
                <a:latin typeface="Calibri" pitchFamily="34" charset="0"/>
              </a:rPr>
              <a:t>Проверка целостности картриджа</a:t>
            </a:r>
            <a:endParaRPr lang="en-US" sz="2400" dirty="0">
              <a:latin typeface="Calibri" pitchFamily="34" charset="0"/>
            </a:endParaRPr>
          </a:p>
          <a:p>
            <a:pPr lvl="1"/>
            <a:r>
              <a:rPr lang="ru-RU" sz="2000" dirty="0" smtClean="0">
                <a:latin typeface="Calibri" pitchFamily="34" charset="0"/>
              </a:rPr>
              <a:t>В самом начале исследования, прибор </a:t>
            </a:r>
            <a:r>
              <a:rPr lang="en-US" sz="2000" dirty="0" err="1" smtClean="0">
                <a:latin typeface="Calibri" pitchFamily="34" charset="0"/>
              </a:rPr>
              <a:t>GeneXpert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проверяет давление внутри пробирки</a:t>
            </a:r>
            <a:r>
              <a:rPr lang="en-US" sz="2000" dirty="0" smtClean="0">
                <a:latin typeface="Calibri" pitchFamily="34" charset="0"/>
              </a:rPr>
              <a:t>. </a:t>
            </a:r>
            <a:r>
              <a:rPr lang="ru-RU" sz="2000" dirty="0" smtClean="0">
                <a:latin typeface="Calibri" pitchFamily="34" charset="0"/>
              </a:rPr>
              <a:t>Если показания давления неправильные, программное обеспечение остановит исследование из-за нарушения герметичности </a:t>
            </a:r>
            <a:r>
              <a:rPr lang="en-US" sz="2000" dirty="0" smtClean="0">
                <a:latin typeface="Calibri" pitchFamily="34" charset="0"/>
              </a:rPr>
              <a:t>(</a:t>
            </a:r>
            <a:r>
              <a:rPr lang="ru-RU" sz="2000" dirty="0" smtClean="0">
                <a:latin typeface="Calibri" pitchFamily="34" charset="0"/>
              </a:rPr>
              <a:t>проблема качества</a:t>
            </a:r>
            <a:r>
              <a:rPr lang="en-US" sz="2000" dirty="0" smtClean="0">
                <a:latin typeface="Calibri" pitchFamily="34" charset="0"/>
              </a:rPr>
              <a:t>)</a:t>
            </a:r>
            <a:r>
              <a:rPr lang="en-US" sz="2000" dirty="0">
                <a:latin typeface="Calibri" pitchFamily="34" charset="0"/>
              </a:rPr>
              <a:t>. </a:t>
            </a:r>
            <a:r>
              <a:rPr lang="ru-RU" sz="2000" dirty="0" smtClean="0">
                <a:latin typeface="Calibri" pitchFamily="34" charset="0"/>
              </a:rPr>
              <a:t>Не используйте такой картридж</a:t>
            </a:r>
            <a:r>
              <a:rPr lang="en-US" sz="2000" dirty="0" smtClean="0">
                <a:latin typeface="Calibri" pitchFamily="34" charset="0"/>
              </a:rPr>
              <a:t>. </a:t>
            </a:r>
            <a:endParaRPr lang="en-US" sz="2000" dirty="0">
              <a:latin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</a:rPr>
              <a:t>Ошибка </a:t>
            </a:r>
            <a:r>
              <a:rPr lang="en-US" sz="2400" b="1" dirty="0" smtClean="0">
                <a:latin typeface="Calibri" pitchFamily="34" charset="0"/>
              </a:rPr>
              <a:t>2014</a:t>
            </a:r>
            <a:r>
              <a:rPr lang="en-US" sz="2400" b="1" dirty="0">
                <a:latin typeface="Calibri" pitchFamily="34" charset="0"/>
              </a:rPr>
              <a:t>/ 3074/ 3075/ 1001</a:t>
            </a:r>
            <a:r>
              <a:rPr lang="en-US" sz="2400" dirty="0">
                <a:latin typeface="Calibri" pitchFamily="34" charset="0"/>
              </a:rPr>
              <a:t>: </a:t>
            </a:r>
            <a:r>
              <a:rPr lang="ru-RU" sz="2400" dirty="0" smtClean="0">
                <a:latin typeface="Calibri" pitchFamily="34" charset="0"/>
              </a:rPr>
              <a:t>проблемы с температурой/нагревателем</a:t>
            </a:r>
            <a:endParaRPr lang="en-US" sz="2400" dirty="0" smtClean="0">
              <a:latin typeface="Calibri" pitchFamily="34" charset="0"/>
            </a:endParaRPr>
          </a:p>
          <a:p>
            <a:pPr lvl="1"/>
            <a:r>
              <a:rPr lang="ru-RU" sz="2000" dirty="0" smtClean="0">
                <a:latin typeface="Calibri" pitchFamily="34" charset="0"/>
              </a:rPr>
              <a:t>Причины</a:t>
            </a:r>
            <a:r>
              <a:rPr lang="en-US" sz="2000" dirty="0" smtClean="0">
                <a:latin typeface="Calibri" pitchFamily="34" charset="0"/>
              </a:rPr>
              <a:t>: </a:t>
            </a:r>
            <a:r>
              <a:rPr lang="ru-RU" sz="2000" dirty="0" smtClean="0">
                <a:latin typeface="Calibri" pitchFamily="34" charset="0"/>
              </a:rPr>
              <a:t>высокая температура в модуле; неисправность нагревателя</a:t>
            </a:r>
            <a:r>
              <a:rPr lang="en-US" sz="2000" dirty="0" smtClean="0">
                <a:latin typeface="Calibri" pitchFamily="34" charset="0"/>
              </a:rPr>
              <a:t>; </a:t>
            </a:r>
            <a:r>
              <a:rPr lang="ru-RU" sz="2000" dirty="0" smtClean="0">
                <a:latin typeface="Calibri" pitchFamily="34" charset="0"/>
              </a:rPr>
              <a:t>неисправный вентилятор</a:t>
            </a:r>
            <a:r>
              <a:rPr lang="en-US" sz="2000" dirty="0" smtClean="0">
                <a:latin typeface="Calibri" pitchFamily="34" charset="0"/>
              </a:rPr>
              <a:t>; </a:t>
            </a:r>
            <a:r>
              <a:rPr lang="ru-RU" sz="2000" dirty="0" smtClean="0">
                <a:latin typeface="Calibri" pitchFamily="34" charset="0"/>
              </a:rPr>
              <a:t>пыль на фильтре около вентилятора</a:t>
            </a:r>
            <a:endParaRPr lang="en-US" sz="2000" dirty="0" smtClean="0">
              <a:latin typeface="Calibri" pitchFamily="34" charset="0"/>
            </a:endParaRPr>
          </a:p>
          <a:p>
            <a:pPr lvl="1"/>
            <a:r>
              <a:rPr lang="ru-RU" sz="2000" dirty="0" smtClean="0">
                <a:latin typeface="Calibri" pitchFamily="34" charset="0"/>
              </a:rPr>
              <a:t>Влияет ли эта ошибка только на один модуль?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Всегда тот же самый модуль</a:t>
            </a:r>
            <a:r>
              <a:rPr lang="en-US" sz="2000" dirty="0" smtClean="0">
                <a:latin typeface="Calibri" pitchFamily="34" charset="0"/>
              </a:rPr>
              <a:t>? </a:t>
            </a:r>
            <a:endParaRPr lang="en-US" sz="2000" dirty="0">
              <a:latin typeface="Calibri" pitchFamily="34" charset="0"/>
            </a:endParaRPr>
          </a:p>
          <a:p>
            <a:pPr lvl="2"/>
            <a:r>
              <a:rPr lang="ru-RU" sz="2000" dirty="0" smtClean="0">
                <a:latin typeface="Calibri" pitchFamily="34" charset="0"/>
              </a:rPr>
              <a:t>В окне системы </a:t>
            </a:r>
            <a:r>
              <a:rPr lang="en-US" sz="2000" dirty="0" err="1" smtClean="0">
                <a:latin typeface="Calibri" pitchFamily="34" charset="0"/>
              </a:rPr>
              <a:t>GeneXpert</a:t>
            </a:r>
            <a:r>
              <a:rPr lang="en-US" sz="2000" dirty="0" smtClean="0">
                <a:latin typeface="Calibri" pitchFamily="34" charset="0"/>
              </a:rPr>
              <a:t>  </a:t>
            </a:r>
            <a:r>
              <a:rPr lang="en-US" sz="2000" dirty="0" err="1" smtClean="0">
                <a:latin typeface="Calibri" pitchFamily="34" charset="0"/>
              </a:rPr>
              <a:t>Dx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ru-RU" sz="2000" dirty="0" smtClean="0">
                <a:latin typeface="Calibri" pitchFamily="34" charset="0"/>
              </a:rPr>
              <a:t>нажмите «</a:t>
            </a:r>
            <a:r>
              <a:rPr lang="en-US" sz="2000" dirty="0" smtClean="0">
                <a:latin typeface="Calibri" pitchFamily="34" charset="0"/>
              </a:rPr>
              <a:t>Maintenance</a:t>
            </a:r>
            <a:r>
              <a:rPr lang="ru-RU" sz="2000" dirty="0" smtClean="0">
                <a:latin typeface="Calibri" pitchFamily="34" charset="0"/>
              </a:rPr>
              <a:t>» («Техобслуживание») на панели меню и выбери «</a:t>
            </a:r>
            <a:r>
              <a:rPr lang="en-US" sz="2000" dirty="0" smtClean="0">
                <a:latin typeface="Calibri" pitchFamily="34" charset="0"/>
              </a:rPr>
              <a:t>Module Reporters</a:t>
            </a:r>
            <a:r>
              <a:rPr lang="ru-RU" sz="2000" dirty="0" smtClean="0">
                <a:latin typeface="Calibri" pitchFamily="34" charset="0"/>
              </a:rPr>
              <a:t>» («Отчеты модулей»), чтобы проверить температуру модулей.</a:t>
            </a:r>
            <a:endParaRPr lang="en-US" sz="2000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1" b="28562"/>
          <a:stretch/>
        </p:blipFill>
        <p:spPr>
          <a:xfrm>
            <a:off x="1008143" y="5860132"/>
            <a:ext cx="8029421" cy="134359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91791" y="5774420"/>
            <a:ext cx="3053202" cy="517760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 bwMode="auto">
          <a:xfrm>
            <a:off x="3760143" y="6220172"/>
            <a:ext cx="2147883" cy="3152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4000" dirty="0" smtClean="0">
                <a:latin typeface="+mj-lt"/>
                <a:ea typeface="+mj-ea"/>
                <a:cs typeface="+mj-cs"/>
              </a:rPr>
              <a:t>Недействительный результат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8151" y="5284068"/>
            <a:ext cx="9982928" cy="83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ru-RU" sz="2400" u="sng" dirty="0" smtClean="0">
                <a:latin typeface="Calibri" pitchFamily="34" charset="0"/>
              </a:rPr>
              <a:t>Решение</a:t>
            </a:r>
            <a:r>
              <a:rPr lang="en-US" sz="2400" u="sng" dirty="0" smtClean="0">
                <a:latin typeface="Calibri" pitchFamily="34" charset="0"/>
              </a:rPr>
              <a:t>(</a:t>
            </a:r>
            <a:r>
              <a:rPr lang="ru-RU" sz="2400" u="sng" dirty="0" smtClean="0">
                <a:latin typeface="Calibri" pitchFamily="34" charset="0"/>
              </a:rPr>
              <a:t>я</a:t>
            </a:r>
            <a:r>
              <a:rPr lang="en-US" sz="2400" u="sng" dirty="0" smtClean="0">
                <a:latin typeface="Calibri" pitchFamily="34" charset="0"/>
              </a:rPr>
              <a:t>)</a:t>
            </a:r>
            <a:endParaRPr lang="en-US" sz="2400" u="sng" dirty="0">
              <a:latin typeface="Calibri" pitchFamily="34" charset="0"/>
            </a:endParaRP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r>
              <a:rPr lang="ru-RU" sz="2200" dirty="0" smtClean="0">
                <a:latin typeface="Calibri" pitchFamily="34" charset="0"/>
              </a:rPr>
              <a:t>При необходимости, собрать еще один </a:t>
            </a: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r>
              <a:rPr lang="ru-RU" sz="2200" dirty="0" smtClean="0">
                <a:latin typeface="Calibri" pitchFamily="34" charset="0"/>
              </a:rPr>
              <a:t>образец</a:t>
            </a:r>
            <a:r>
              <a:rPr lang="en-US" sz="2200" dirty="0" smtClean="0">
                <a:latin typeface="Calibri" pitchFamily="34" charset="0"/>
              </a:rPr>
              <a:t>.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136407" y="1557225"/>
            <a:ext cx="3806276" cy="1227788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ru-RU" sz="2400" b="1" u="sng" dirty="0" smtClean="0">
                <a:latin typeface="Calibri" pitchFamily="34" charset="0"/>
              </a:rPr>
              <a:t>Причина</a:t>
            </a:r>
            <a:endParaRPr lang="en-US" sz="2400" b="1" u="sng" dirty="0">
              <a:latin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ru-RU" sz="2200" dirty="0" smtClean="0">
                <a:latin typeface="Calibri" pitchFamily="34" charset="0"/>
              </a:rPr>
              <a:t>Не пройден Контроль обработки образца (</a:t>
            </a:r>
            <a:r>
              <a:rPr lang="en-US" sz="2200" dirty="0" smtClean="0">
                <a:latin typeface="Calibri" pitchFamily="34" charset="0"/>
              </a:rPr>
              <a:t>SPC).</a:t>
            </a:r>
            <a:endParaRPr lang="en-US" sz="2200" dirty="0">
              <a:latin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endParaRPr lang="en-US" sz="2000" b="1" u="sng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560343" y="4334863"/>
            <a:ext cx="4962326" cy="10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ru-RU" sz="2400" u="sng" dirty="0" smtClean="0">
                <a:latin typeface="Calibri" pitchFamily="34" charset="0"/>
              </a:rPr>
              <a:t>Профилактика</a:t>
            </a:r>
            <a:endParaRPr lang="en-US" sz="2400" u="sng" dirty="0">
              <a:latin typeface="Calibri" pitchFamily="34" charset="0"/>
            </a:endParaRP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r>
              <a:rPr lang="ru-RU" sz="2200" dirty="0" smtClean="0">
                <a:latin typeface="Calibri" pitchFamily="34" charset="0"/>
              </a:rPr>
              <a:t>До добавления реактива для образца для </a:t>
            </a:r>
            <a:r>
              <a:rPr lang="ru-RU" sz="2200" dirty="0" err="1" smtClean="0">
                <a:latin typeface="Calibri" pitchFamily="34" charset="0"/>
              </a:rPr>
              <a:t>деконтаминации</a:t>
            </a:r>
            <a:r>
              <a:rPr lang="ru-RU" sz="2200" dirty="0" smtClean="0">
                <a:latin typeface="Calibri" pitchFamily="34" charset="0"/>
              </a:rPr>
              <a:t>, проверьте образец  на наличие частичек пищи или крови</a:t>
            </a:r>
            <a:r>
              <a:rPr lang="en-US" sz="2200" dirty="0" smtClean="0">
                <a:latin typeface="Calibri" pitchFamily="34" charset="0"/>
              </a:rPr>
              <a:t>.</a:t>
            </a:r>
            <a:r>
              <a:rPr lang="ru-RU" sz="2200" dirty="0" smtClean="0">
                <a:latin typeface="Calibri" pitchFamily="34" charset="0"/>
              </a:rPr>
              <a:t> Подождите, пока частички пищи не осядут на дно прямого образца до его подготовки и добавления его в картридж</a:t>
            </a:r>
            <a:r>
              <a:rPr lang="en-US" sz="2200" dirty="0" smtClean="0">
                <a:latin typeface="Calibri" pitchFamily="34" charset="0"/>
              </a:rPr>
              <a:t>.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71100" y="2812476"/>
            <a:ext cx="4481731" cy="1515680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 defTabSz="1041632">
              <a:spcBef>
                <a:spcPts val="300"/>
              </a:spcBef>
              <a:buClr>
                <a:srgbClr val="1E7FB8"/>
              </a:buClr>
              <a:defRPr/>
            </a:pPr>
            <a:r>
              <a:rPr lang="ru-RU" sz="2400" u="sng" dirty="0" smtClean="0">
                <a:latin typeface="Calibri" pitchFamily="34" charset="0"/>
                <a:cs typeface="+mn-cs"/>
              </a:rPr>
              <a:t>Источник</a:t>
            </a:r>
            <a:r>
              <a:rPr lang="en-US" sz="2400" u="sng" dirty="0" smtClean="0">
                <a:latin typeface="Calibri" pitchFamily="34" charset="0"/>
                <a:cs typeface="+mn-cs"/>
              </a:rPr>
              <a:t>(</a:t>
            </a:r>
            <a:r>
              <a:rPr lang="ru-RU" sz="2400" u="sng" dirty="0">
                <a:latin typeface="Calibri" pitchFamily="34" charset="0"/>
                <a:cs typeface="+mn-cs"/>
              </a:rPr>
              <a:t>и</a:t>
            </a:r>
            <a:r>
              <a:rPr lang="en-US" sz="2400" u="sng" dirty="0" smtClean="0">
                <a:latin typeface="Calibri" pitchFamily="34" charset="0"/>
                <a:cs typeface="+mn-cs"/>
              </a:rPr>
              <a:t>)</a:t>
            </a:r>
            <a:endParaRPr lang="en-US" sz="2400" u="sng" dirty="0">
              <a:latin typeface="Calibri" pitchFamily="34" charset="0"/>
              <a:cs typeface="+mn-cs"/>
            </a:endParaRPr>
          </a:p>
          <a:p>
            <a:pPr defTabSz="1041632">
              <a:spcBef>
                <a:spcPts val="300"/>
              </a:spcBef>
              <a:buClr>
                <a:srgbClr val="1E7FB8"/>
              </a:buClr>
              <a:defRPr/>
            </a:pPr>
            <a:r>
              <a:rPr lang="ru-RU" sz="2200" dirty="0" smtClean="0">
                <a:latin typeface="Calibri" pitchFamily="34" charset="0"/>
                <a:cs typeface="+mn-cs"/>
              </a:rPr>
              <a:t>Частички пищи или крови в образце препятствуют процессу ПЦР.</a:t>
            </a:r>
            <a:endParaRPr lang="en-US" sz="2200" dirty="0">
              <a:latin typeface="Calibri" pitchFamily="34" charset="0"/>
              <a:cs typeface="+mn-cs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308152" y="1466992"/>
            <a:ext cx="5732434" cy="3368203"/>
            <a:chOff x="308151" y="1466992"/>
            <a:chExt cx="6132959" cy="360353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51" y="1466992"/>
              <a:ext cx="5297672" cy="3603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ounded Rectangle 17"/>
            <p:cNvSpPr/>
            <p:nvPr/>
          </p:nvSpPr>
          <p:spPr bwMode="auto">
            <a:xfrm>
              <a:off x="462093" y="2133195"/>
              <a:ext cx="2803139" cy="299926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21" tIns="45661" rIns="91321" bIns="45661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 bwMode="auto">
            <a:xfrm flipH="1">
              <a:off x="4434054" y="1797017"/>
              <a:ext cx="2007056" cy="127220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Rounded Rectangle 14"/>
            <p:cNvSpPr/>
            <p:nvPr/>
          </p:nvSpPr>
          <p:spPr bwMode="auto">
            <a:xfrm>
              <a:off x="4036013" y="3047679"/>
              <a:ext cx="398042" cy="149963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21" tIns="45661" rIns="91321" bIns="45661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0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4000" dirty="0" smtClean="0">
                <a:latin typeface="+mj-lt"/>
                <a:ea typeface="+mj-ea"/>
                <a:cs typeface="+mj-cs"/>
              </a:rPr>
              <a:t>Нет результата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60424" y="5500092"/>
            <a:ext cx="99829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ru-RU" sz="2400" u="sng" dirty="0" smtClean="0">
                <a:latin typeface="Calibri" pitchFamily="34" charset="0"/>
              </a:rPr>
              <a:t>Решение</a:t>
            </a:r>
            <a:r>
              <a:rPr lang="en-US" sz="2400" u="sng" dirty="0" smtClean="0">
                <a:latin typeface="Calibri" pitchFamily="34" charset="0"/>
              </a:rPr>
              <a:t>(</a:t>
            </a:r>
            <a:r>
              <a:rPr lang="ru-RU" sz="2400" u="sng" dirty="0" smtClean="0">
                <a:latin typeface="Calibri" pitchFamily="34" charset="0"/>
              </a:rPr>
              <a:t>я</a:t>
            </a:r>
            <a:r>
              <a:rPr lang="en-US" sz="2400" u="sng" dirty="0" smtClean="0">
                <a:latin typeface="Calibri" pitchFamily="34" charset="0"/>
              </a:rPr>
              <a:t>)</a:t>
            </a:r>
            <a:endParaRPr lang="en-US" sz="2400" u="sng" dirty="0">
              <a:latin typeface="Calibri" pitchFamily="34" charset="0"/>
            </a:endParaRP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ru-RU" sz="2000" dirty="0" smtClean="0">
                <a:latin typeface="Calibri" pitchFamily="34" charset="0"/>
              </a:rPr>
              <a:t>Обеспечить электропитание, перезапустить прибор и повторить исследование при помощи нового картриджа</a:t>
            </a:r>
            <a:r>
              <a:rPr lang="en-US" sz="2000" dirty="0" smtClean="0">
                <a:latin typeface="Calibri" pitchFamily="34" charset="0"/>
              </a:rPr>
              <a:t>. </a:t>
            </a:r>
            <a:r>
              <a:rPr lang="ru-RU" sz="2000" dirty="0" smtClean="0">
                <a:latin typeface="Calibri" pitchFamily="34" charset="0"/>
              </a:rPr>
              <a:t>Связаться с </a:t>
            </a:r>
            <a:r>
              <a:rPr lang="en-US" sz="2000" dirty="0" smtClean="0">
                <a:latin typeface="Calibri" pitchFamily="34" charset="0"/>
              </a:rPr>
              <a:t>Cepheid</a:t>
            </a:r>
            <a:r>
              <a:rPr lang="ru-RU" sz="2000" dirty="0" smtClean="0">
                <a:latin typeface="Calibri" pitchFamily="34" charset="0"/>
              </a:rPr>
              <a:t>, если неисправность не устранена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92391" y="1545157"/>
            <a:ext cx="4464496" cy="4314975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ru-RU" sz="2000" b="1" u="sng" dirty="0" smtClean="0">
                <a:latin typeface="Calibri" pitchFamily="34" charset="0"/>
              </a:rPr>
              <a:t>Причины</a:t>
            </a:r>
            <a:endParaRPr lang="en-US" sz="2000" b="1" u="sng" dirty="0">
              <a:latin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ru-RU" sz="1800" dirty="0" smtClean="0">
                <a:latin typeface="Calibri" pitchFamily="34" charset="0"/>
              </a:rPr>
              <a:t>Исследование не может быть выполнено из-за сбора недостаточного количества информации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800" dirty="0"/>
              <a:t> </a:t>
            </a:r>
            <a:endParaRPr lang="en-US" sz="1800" b="1" u="sng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ru-RU" sz="2000" b="1" u="sng" dirty="0" smtClean="0">
                <a:latin typeface="Calibri" pitchFamily="34" charset="0"/>
              </a:rPr>
              <a:t>Источник</a:t>
            </a:r>
            <a:r>
              <a:rPr lang="en-US" sz="2000" b="1" u="sng" dirty="0" smtClean="0">
                <a:latin typeface="Calibri" pitchFamily="34" charset="0"/>
              </a:rPr>
              <a:t>(</a:t>
            </a:r>
            <a:r>
              <a:rPr lang="ru-RU" sz="2000" b="1" u="sng" dirty="0">
                <a:latin typeface="Calibri" pitchFamily="34" charset="0"/>
              </a:rPr>
              <a:t>и</a:t>
            </a:r>
            <a:r>
              <a:rPr lang="en-US" sz="2000" b="1" u="sng" dirty="0" smtClean="0">
                <a:latin typeface="Calibri" pitchFamily="34" charset="0"/>
              </a:rPr>
              <a:t>)</a:t>
            </a:r>
            <a:endParaRPr lang="en-US" sz="2000" b="1" u="sng" dirty="0">
              <a:latin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ru-RU" sz="1800" dirty="0" smtClean="0">
                <a:latin typeface="Calibri" pitchFamily="34" charset="0"/>
              </a:rPr>
              <a:t>Программное обеспечение прекратило работу до завершения исследования</a:t>
            </a:r>
            <a:r>
              <a:rPr lang="en-US" sz="1800" dirty="0" smtClean="0">
                <a:latin typeface="Calibri" pitchFamily="34" charset="0"/>
              </a:rPr>
              <a:t>: </a:t>
            </a:r>
            <a:endParaRPr lang="en-US" sz="1800" dirty="0">
              <a:latin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800" dirty="0">
                <a:latin typeface="Calibri" pitchFamily="34" charset="0"/>
              </a:rPr>
              <a:t> - </a:t>
            </a:r>
            <a:r>
              <a:rPr lang="ru-RU" sz="1800" dirty="0" smtClean="0">
                <a:latin typeface="Calibri" pitchFamily="34" charset="0"/>
              </a:rPr>
              <a:t>ПО </a:t>
            </a:r>
            <a:r>
              <a:rPr lang="en-US" sz="1800" dirty="0" smtClean="0">
                <a:latin typeface="Calibri" pitchFamily="34" charset="0"/>
              </a:rPr>
              <a:t>Windows </a:t>
            </a:r>
            <a:r>
              <a:rPr lang="ru-RU" sz="1800" dirty="0" smtClean="0">
                <a:latin typeface="Calibri" pitchFamily="34" charset="0"/>
              </a:rPr>
              <a:t>или ПО прибора не отвечает</a:t>
            </a:r>
            <a:r>
              <a:rPr lang="en-US" sz="1800" dirty="0" smtClean="0">
                <a:latin typeface="Calibri" pitchFamily="34" charset="0"/>
              </a:rPr>
              <a:t> </a:t>
            </a:r>
            <a:endParaRPr lang="en-US" sz="1800" dirty="0">
              <a:latin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-</a:t>
            </a:r>
            <a:r>
              <a:rPr lang="ru-RU" sz="1800" dirty="0" smtClean="0">
                <a:latin typeface="Calibri" pitchFamily="34" charset="0"/>
              </a:rPr>
              <a:t> Отключение электричества</a:t>
            </a:r>
            <a:endParaRPr lang="en-US" sz="1800" dirty="0">
              <a:latin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800" dirty="0">
                <a:latin typeface="Calibri" pitchFamily="34" charset="0"/>
              </a:rPr>
              <a:t> - </a:t>
            </a:r>
            <a:r>
              <a:rPr lang="ru-RU" sz="1800" dirty="0" smtClean="0">
                <a:latin typeface="Calibri" pitchFamily="34" charset="0"/>
              </a:rPr>
              <a:t>Функция «</a:t>
            </a:r>
            <a:r>
              <a:rPr lang="en-US" sz="1800" dirty="0" smtClean="0">
                <a:latin typeface="Calibri" pitchFamily="34" charset="0"/>
              </a:rPr>
              <a:t>STOP TEST</a:t>
            </a:r>
            <a:r>
              <a:rPr lang="ru-RU" sz="1800" dirty="0" smtClean="0">
                <a:latin typeface="Calibri" pitchFamily="34" charset="0"/>
              </a:rPr>
              <a:t>» («ОСТАНОВИТЬ ИССЛЕДОВАНИЕ»)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</a:rPr>
              <a:t>активирована </a:t>
            </a:r>
            <a:r>
              <a:rPr lang="en-US" sz="1800" dirty="0" smtClean="0">
                <a:latin typeface="Calibri" pitchFamily="34" charset="0"/>
              </a:rPr>
              <a:t>(</a:t>
            </a:r>
            <a:r>
              <a:rPr lang="ru-RU" sz="1800" dirty="0" smtClean="0">
                <a:latin typeface="Calibri" pitchFamily="34" charset="0"/>
              </a:rPr>
              <a:t>случайно или преднамеренно</a:t>
            </a:r>
            <a:r>
              <a:rPr lang="en-US" sz="1800" dirty="0" smtClean="0">
                <a:latin typeface="Calibri" pitchFamily="34" charset="0"/>
              </a:rPr>
              <a:t>) </a:t>
            </a:r>
            <a:endParaRPr lang="en-US" sz="1800" dirty="0">
              <a:latin typeface="Calibri" pitchFamily="34" charset="0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502625" y="1570784"/>
            <a:ext cx="5345750" cy="3641276"/>
            <a:chOff x="360425" y="1438121"/>
            <a:chExt cx="5595763" cy="381157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0"/>
            <a:stretch/>
          </p:blipFill>
          <p:spPr bwMode="auto">
            <a:xfrm>
              <a:off x="360425" y="1438121"/>
              <a:ext cx="5565296" cy="3811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ounded Rectangle 17"/>
            <p:cNvSpPr/>
            <p:nvPr/>
          </p:nvSpPr>
          <p:spPr bwMode="auto">
            <a:xfrm>
              <a:off x="2437315" y="2171119"/>
              <a:ext cx="3518873" cy="425734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21" tIns="45661" rIns="91321" bIns="45661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35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  </a:t>
            </a:r>
            <a:endParaRPr lang="en-US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Задачи обучения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7295" y="1668432"/>
            <a:ext cx="9692132" cy="3759652"/>
          </a:xfrm>
        </p:spPr>
        <p:txBody>
          <a:bodyPr/>
          <a:lstStyle/>
          <a:p>
            <a:pPr marL="124796" indent="0">
              <a:spcAft>
                <a:spcPts val="1800"/>
              </a:spcAft>
              <a:buNone/>
            </a:pPr>
            <a:r>
              <a:rPr lang="ru-RU" dirty="0">
                <a:latin typeface="Calibri" panose="020F0502020204030204" pitchFamily="34" charset="0"/>
                <a:cs typeface="Calibri" pitchFamily="34" charset="0"/>
              </a:rPr>
              <a:t>В конце данного модуля, вы сможете</a:t>
            </a:r>
            <a:r>
              <a:rPr lang="en-US" dirty="0" smtClean="0">
                <a:latin typeface="Calibri" pitchFamily="34" charset="0"/>
              </a:rPr>
              <a:t>:</a:t>
            </a:r>
            <a:endParaRPr lang="en-US" dirty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Устранить распространенные неисправности в приборе </a:t>
            </a:r>
            <a:r>
              <a:rPr lang="en-US" dirty="0" err="1" smtClean="0">
                <a:latin typeface="Calibri" pitchFamily="34" charset="0"/>
              </a:rPr>
              <a:t>GeneXpert</a:t>
            </a:r>
            <a:endParaRPr lang="en-US" dirty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Объяснить причины и решения для часто встречающихся кодов ошибки</a:t>
            </a:r>
            <a:endParaRPr lang="en-US" dirty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Решать другие распространенные неисправности, связанные с исследованиями</a:t>
            </a:r>
            <a:endParaRPr lang="en-GB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4000" dirty="0" smtClean="0">
                <a:latin typeface="+mj-lt"/>
                <a:ea typeface="+mj-ea"/>
                <a:cs typeface="+mj-cs"/>
              </a:rPr>
              <a:t>Мониторинг ошибок и недействительных результатов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/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отсутствия результатов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517295" y="1668432"/>
            <a:ext cx="9692132" cy="4911780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По каждому модулю и пользователю необходимо вести мониторинг уровня ошибок и недействительных результатов</a:t>
            </a:r>
            <a:r>
              <a:rPr lang="en-US" dirty="0" smtClean="0">
                <a:latin typeface="Calibri" pitchFamily="34" charset="0"/>
              </a:rPr>
              <a:t>/</a:t>
            </a:r>
            <a:r>
              <a:rPr lang="ru-RU" dirty="0" smtClean="0">
                <a:latin typeface="Calibri" pitchFamily="34" charset="0"/>
              </a:rPr>
              <a:t>отсутствия результатов</a:t>
            </a:r>
            <a:endParaRPr lang="en-US" dirty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Определение наиболее частых проблем может помочь в устранении неисправностей, так как некоторые ошибки могут быть связаны с техникой обработки образца определенным пользователем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</a:rPr>
              <a:t>в то время, как другие проблемы могут носить механический характер и касаться модулей прибора или комнатной температуры и т</a:t>
            </a:r>
            <a:r>
              <a:rPr lang="en-US" dirty="0" smtClean="0">
                <a:latin typeface="Calibri" pitchFamily="34" charset="0"/>
              </a:rPr>
              <a:t>.</a:t>
            </a:r>
            <a:r>
              <a:rPr lang="ru-RU" dirty="0" smtClean="0">
                <a:latin typeface="Calibri" pitchFamily="34" charset="0"/>
              </a:rPr>
              <a:t>п.</a:t>
            </a:r>
            <a:endParaRPr lang="en-US" dirty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О периодически возникающих и повторяющихся проблемах следует сообщить в </a:t>
            </a:r>
            <a:r>
              <a:rPr lang="en-US" dirty="0" smtClean="0">
                <a:latin typeface="Calibri" pitchFamily="34" charset="0"/>
              </a:rPr>
              <a:t>Cepheid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432" y="3034786"/>
            <a:ext cx="9619774" cy="4978558"/>
          </a:xfrm>
        </p:spPr>
        <p:txBody>
          <a:bodyPr/>
          <a:lstStyle/>
          <a:p>
            <a:pPr marL="694467" indent="-694467">
              <a:buFontTx/>
              <a:buAutoNum type="arabicPeriod"/>
            </a:pPr>
            <a:r>
              <a:rPr lang="ru-RU" sz="2400" dirty="0" smtClean="0">
                <a:latin typeface="Calibri" pitchFamily="34" charset="0"/>
              </a:rPr>
              <a:t>Выберите «</a:t>
            </a:r>
            <a:r>
              <a:rPr lang="en-US" sz="2400" dirty="0" smtClean="0">
                <a:latin typeface="Calibri" pitchFamily="34" charset="0"/>
              </a:rPr>
              <a:t>View Result</a:t>
            </a:r>
            <a:r>
              <a:rPr lang="ru-RU" sz="2400" dirty="0" smtClean="0">
                <a:latin typeface="Calibri" pitchFamily="34" charset="0"/>
              </a:rPr>
              <a:t>» («Посмотреть результат»)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на используемом модуле после того, как он закончит работу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  <a:p>
            <a:pPr marL="694467" indent="-694467">
              <a:buFontTx/>
              <a:buAutoNum type="arabicPeriod"/>
            </a:pPr>
            <a:r>
              <a:rPr lang="ru-RU" sz="2400" dirty="0" smtClean="0">
                <a:latin typeface="Calibri" pitchFamily="34" charset="0"/>
              </a:rPr>
              <a:t>Извлеките картридж из модуля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  <a:p>
            <a:pPr marL="694467" indent="-694467">
              <a:buFontTx/>
              <a:buAutoNum type="arabicPeriod"/>
            </a:pPr>
            <a:r>
              <a:rPr lang="ru-RU" sz="2400" dirty="0" smtClean="0">
                <a:latin typeface="Calibri" pitchFamily="34" charset="0"/>
              </a:rPr>
              <a:t>Убедитесь в том, что Вы переписали идентификационный номер на картридже в поле для идентификационного номера образца. Сохраните изменения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47422" y="1397388"/>
            <a:ext cx="9619774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 anchor="ctr"/>
          <a:lstStyle/>
          <a:p>
            <a:pPr algn="ctr"/>
            <a:r>
              <a:rPr lang="ru-RU" sz="2800" dirty="0" smtClean="0"/>
              <a:t>Вы начали исследование и вспомнили, что не ввели идентификационный номер образца </a:t>
            </a:r>
            <a:r>
              <a:rPr lang="en-US" sz="2800" dirty="0" smtClean="0"/>
              <a:t>(</a:t>
            </a:r>
            <a:r>
              <a:rPr lang="ru-RU" sz="2800" dirty="0" smtClean="0"/>
              <a:t>например, лабораторный регистрационный номер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799793" y="2596426"/>
            <a:ext cx="8907199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170" tIns="52085" rIns="104170" bIns="52085" anchor="ctr"/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ДРУГИЕ ПРОБЛЕМЫ С ИССЛЕДОВАНИЯМИ</a:t>
            </a:r>
            <a:r>
              <a:rPr lang="en-US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ru-RU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Что делать, если</a:t>
            </a:r>
            <a:r>
              <a:rPr lang="en-US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1) </a:t>
            </a:r>
          </a:p>
        </p:txBody>
      </p:sp>
    </p:spTree>
    <p:extLst>
      <p:ext uri="{BB962C8B-B14F-4D97-AF65-F5344CB8AC3E}">
        <p14:creationId xmlns:p14="http://schemas.microsoft.com/office/powerpoint/2010/main" val="10572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432" y="2964549"/>
            <a:ext cx="9775650" cy="4978558"/>
          </a:xfrm>
        </p:spPr>
        <p:txBody>
          <a:bodyPr/>
          <a:lstStyle/>
          <a:p>
            <a:pPr marL="694467" indent="-694467">
              <a:buFontTx/>
              <a:buAutoNum type="arabicPeriod"/>
            </a:pPr>
            <a:r>
              <a:rPr lang="ru-RU" sz="2400" dirty="0" smtClean="0">
                <a:latin typeface="Calibri" pitchFamily="34" charset="0"/>
              </a:rPr>
              <a:t>За получение нужного объема, как правило, отвечает медработник, осуществляющий забор образца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  <a:p>
            <a:pPr marL="694467" indent="-694467">
              <a:buFontTx/>
              <a:buAutoNum type="arabicPeriod"/>
            </a:pPr>
            <a:r>
              <a:rPr lang="ru-RU" sz="2400" dirty="0" smtClean="0">
                <a:latin typeface="Calibri" pitchFamily="34" charset="0"/>
              </a:rPr>
              <a:t>При приеме образцов в лаборатории, важно проверить объем образца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  <a:p>
            <a:pPr marL="694467" indent="-694467">
              <a:buFontTx/>
              <a:buAutoNum type="arabicPeriod"/>
            </a:pPr>
            <a:r>
              <a:rPr lang="ru-RU" sz="2400" dirty="0" smtClean="0">
                <a:latin typeface="Calibri" pitchFamily="34" charset="0"/>
              </a:rPr>
              <a:t>Подготовьте образец, если его объем составляет, как минимум, 1 мл и сообщите медработнику, что в будущем необходимо получить образец объемом более </a:t>
            </a:r>
            <a:r>
              <a:rPr lang="en-US" sz="2400" dirty="0" smtClean="0">
                <a:latin typeface="Calibri" pitchFamily="34" charset="0"/>
              </a:rPr>
              <a:t>1 </a:t>
            </a:r>
            <a:r>
              <a:rPr lang="ru-RU" sz="2400" dirty="0" smtClean="0">
                <a:latin typeface="Calibri" pitchFamily="34" charset="0"/>
              </a:rPr>
              <a:t>мл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  <a:p>
            <a:pPr marL="694467" indent="-694467">
              <a:buFontTx/>
              <a:buAutoNum type="arabicPeriod"/>
            </a:pPr>
            <a:r>
              <a:rPr lang="ru-RU" sz="2400" dirty="0" smtClean="0">
                <a:latin typeface="Calibri" pitchFamily="34" charset="0"/>
              </a:rPr>
              <a:t>Если объем образца менее </a:t>
            </a:r>
            <a:r>
              <a:rPr lang="en-US" sz="2400" dirty="0" smtClean="0">
                <a:latin typeface="Calibri" pitchFamily="34" charset="0"/>
              </a:rPr>
              <a:t>1 </a:t>
            </a:r>
            <a:r>
              <a:rPr lang="ru-RU" sz="2400" dirty="0" smtClean="0">
                <a:latin typeface="Calibri" pitchFamily="34" charset="0"/>
              </a:rPr>
              <a:t>мл, запросите новый образец</a:t>
            </a:r>
            <a:r>
              <a:rPr lang="en-US" sz="2400" dirty="0" smtClean="0">
                <a:solidFill>
                  <a:srgbClr val="421C5E"/>
                </a:solidFill>
                <a:latin typeface="Calibri" pitchFamily="34" charset="0"/>
              </a:rPr>
              <a:t>.</a:t>
            </a:r>
            <a:endParaRPr lang="en-US" sz="2400" dirty="0">
              <a:solidFill>
                <a:srgbClr val="421C5E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sz="2300" b="1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47422" y="1412593"/>
            <a:ext cx="9619774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 anchor="ctr"/>
          <a:lstStyle/>
          <a:p>
            <a:pPr algn="ctr"/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 понимаете, что в объем образца одного из пациентов недостаточный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меньше требуемого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мл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799793" y="2598983"/>
            <a:ext cx="8907199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170" tIns="52085" rIns="104170" bIns="52085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ДРУГИЕ ПРОБЛЕМЫ С ИССЛЕДОВАНИЯМИ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Что делать, если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(</a:t>
            </a:r>
            <a:r>
              <a:rPr lang="en-US" sz="3600" dirty="0">
                <a:latin typeface="+mj-lt"/>
                <a:ea typeface="+mj-ea"/>
                <a:cs typeface="+mj-cs"/>
              </a:rPr>
              <a:t>2) </a:t>
            </a:r>
          </a:p>
        </p:txBody>
      </p:sp>
    </p:spTree>
    <p:extLst>
      <p:ext uri="{BB962C8B-B14F-4D97-AF65-F5344CB8AC3E}">
        <p14:creationId xmlns:p14="http://schemas.microsoft.com/office/powerpoint/2010/main" val="2431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432" y="2821941"/>
            <a:ext cx="9619774" cy="4978559"/>
          </a:xfrm>
        </p:spPr>
        <p:txBody>
          <a:bodyPr/>
          <a:lstStyle/>
          <a:p>
            <a:pPr marL="694467" indent="-694467">
              <a:buFontTx/>
              <a:buAutoNum type="arabicPeriod"/>
            </a:pPr>
            <a:r>
              <a:rPr lang="ru-RU" sz="2200" dirty="0" smtClean="0">
                <a:latin typeface="Calibri" pitchFamily="34" charset="0"/>
              </a:rPr>
              <a:t>Вы можете инкубировать мокроты в РО до 5 часов при комнатной температуре до загрузки в картридж и до 12 часов, если такой образец хранится в холодильнике при температуре </a:t>
            </a:r>
            <a:r>
              <a:rPr lang="en-GB" sz="2200" dirty="0" smtClean="0">
                <a:latin typeface="Calibri" pitchFamily="34" charset="0"/>
                <a:cs typeface="Calibri" panose="020F0502020204030204" pitchFamily="34" charset="0"/>
              </a:rPr>
              <a:t>2</a:t>
            </a:r>
            <a:r>
              <a:rPr lang="en-GB" sz="2200" dirty="0">
                <a:latin typeface="Calibri" pitchFamily="34" charset="0"/>
                <a:cs typeface="Calibri" panose="020F0502020204030204" pitchFamily="34" charset="0"/>
              </a:rPr>
              <a:t>-8°C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(</a:t>
            </a:r>
            <a:r>
              <a:rPr lang="ru-RU" sz="2200" dirty="0" smtClean="0">
                <a:latin typeface="Calibri" pitchFamily="34" charset="0"/>
              </a:rPr>
              <a:t>Примечание</a:t>
            </a:r>
            <a:r>
              <a:rPr lang="en-US" sz="2200" dirty="0" smtClean="0">
                <a:latin typeface="Calibri" pitchFamily="34" charset="0"/>
              </a:rPr>
              <a:t>: </a:t>
            </a:r>
            <a:r>
              <a:rPr lang="ru-RU" sz="2200" dirty="0" smtClean="0">
                <a:latin typeface="Calibri" pitchFamily="34" charset="0"/>
              </a:rPr>
              <a:t>Как только образец помещается в картридж, исследование следует провести не позднее, чем через 4 часа</a:t>
            </a:r>
            <a:r>
              <a:rPr lang="en-US" sz="2200" dirty="0" smtClean="0">
                <a:latin typeface="Calibri" pitchFamily="34" charset="0"/>
              </a:rPr>
              <a:t>)</a:t>
            </a:r>
            <a:r>
              <a:rPr lang="en-US" sz="2200" dirty="0">
                <a:latin typeface="Calibri" pitchFamily="34" charset="0"/>
              </a:rPr>
              <a:t>.</a:t>
            </a:r>
          </a:p>
          <a:p>
            <a:pPr marL="694467" indent="-694467">
              <a:buFontTx/>
              <a:buAutoNum type="arabicPeriod"/>
            </a:pPr>
            <a:r>
              <a:rPr lang="ru-RU" sz="2200" dirty="0" smtClean="0">
                <a:latin typeface="Calibri" pitchFamily="34" charset="0"/>
              </a:rPr>
              <a:t>По мере возможности, старайтесь не допускать формирования партий образцов</a:t>
            </a:r>
            <a:r>
              <a:rPr lang="en-US" sz="2200" dirty="0" smtClean="0">
                <a:latin typeface="Calibri" pitchFamily="34" charset="0"/>
              </a:rPr>
              <a:t>.</a:t>
            </a:r>
            <a:endParaRPr lang="en-US" sz="2200" dirty="0">
              <a:latin typeface="Calibri" pitchFamily="34" charset="0"/>
            </a:endParaRPr>
          </a:p>
          <a:p>
            <a:pPr marL="694467" indent="-694467">
              <a:buFontTx/>
              <a:buAutoNum type="arabicPeriod"/>
            </a:pPr>
            <a:r>
              <a:rPr lang="ru-RU" sz="2200" dirty="0" smtClean="0">
                <a:latin typeface="Calibri" pitchFamily="34" charset="0"/>
              </a:rPr>
              <a:t>Если необходимо формировать партии, то выполняйте требование о максимальном периоде хранения в течение </a:t>
            </a:r>
            <a:r>
              <a:rPr lang="en-US" sz="2200" dirty="0" smtClean="0">
                <a:latin typeface="Calibri" pitchFamily="34" charset="0"/>
              </a:rPr>
              <a:t>5 </a:t>
            </a:r>
            <a:r>
              <a:rPr lang="ru-RU" sz="2200" dirty="0" smtClean="0">
                <a:latin typeface="Calibri" pitchFamily="34" charset="0"/>
              </a:rPr>
              <a:t>часов</a:t>
            </a:r>
            <a:r>
              <a:rPr lang="en-US" sz="2200" dirty="0" smtClean="0">
                <a:latin typeface="Calibri" pitchFamily="34" charset="0"/>
              </a:rPr>
              <a:t>.</a:t>
            </a:r>
            <a:endParaRPr lang="en-US" sz="2200" dirty="0">
              <a:latin typeface="Calibri" pitchFamily="34" charset="0"/>
            </a:endParaRPr>
          </a:p>
          <a:p>
            <a:pPr marL="694467" indent="-694467">
              <a:buFontTx/>
              <a:buAutoNum type="arabicPeriod"/>
            </a:pPr>
            <a:r>
              <a:rPr lang="ru-RU" sz="2200" dirty="0" smtClean="0">
                <a:latin typeface="Calibri" pitchFamily="34" charset="0"/>
              </a:rPr>
              <a:t>В рассматриваемом случае, исследование можно начать после обеда, так как у Вас будет еще достаточно времени для хранения</a:t>
            </a:r>
            <a:r>
              <a:rPr lang="en-US" sz="2200" dirty="0" smtClean="0">
                <a:latin typeface="Calibri" pitchFamily="34" charset="0"/>
              </a:rPr>
              <a:t>.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1362472"/>
            <a:ext cx="10688639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 anchor="ctr"/>
          <a:lstStyle/>
          <a:p>
            <a:pPr algn="ctr"/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 добавили реактив для образца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РО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образцам мокроты и начали исследование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образцов, но вы вспоминаете, что время начала исследования остальных образцов приходится на обед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714432" y="2741612"/>
            <a:ext cx="8907199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170" tIns="52085" rIns="104170" bIns="52085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ДРУГИЕ ПРОБЛЕМЫ С ИССЛЕДОВАНИЯМИ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Что делать, если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(</a:t>
            </a:r>
            <a:r>
              <a:rPr lang="en-US" sz="3600" dirty="0">
                <a:latin typeface="+mj-lt"/>
                <a:ea typeface="+mj-ea"/>
                <a:cs typeface="+mj-cs"/>
              </a:rPr>
              <a:t>3) </a:t>
            </a:r>
          </a:p>
        </p:txBody>
      </p:sp>
    </p:spTree>
    <p:extLst>
      <p:ext uri="{BB962C8B-B14F-4D97-AF65-F5344CB8AC3E}">
        <p14:creationId xmlns:p14="http://schemas.microsoft.com/office/powerpoint/2010/main" val="253318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547422" y="1382183"/>
            <a:ext cx="9619774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 anchor="ctr"/>
          <a:lstStyle/>
          <a:p>
            <a:pPr algn="ctr"/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 уронили картридж с помещенным в него образцом пока переносили его к прибору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GeneXpert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799793" y="2685096"/>
            <a:ext cx="8907199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170" tIns="52085" rIns="104170" bIns="52085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47422" y="2995059"/>
            <a:ext cx="9619774" cy="3442597"/>
          </a:xfrm>
          <a:prstGeom prst="rect">
            <a:avLst/>
          </a:prstGeom>
        </p:spPr>
        <p:txBody>
          <a:bodyPr lIns="35953" tIns="0" rIns="35953" bIns="0"/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694467" indent="-694467" eaLnBrk="1" hangingPunct="1">
              <a:buFontTx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Не загружайте картридж в прибор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pPr marL="694467" indent="-694467" eaLnBrk="1" hangingPunct="1">
              <a:buFontTx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Выполните процедуру очистки разлития согласно инструкциям по биологической защите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 eaLnBrk="1" hangingPunct="1">
              <a:buNone/>
            </a:pPr>
            <a:endParaRPr lang="en-US" sz="8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Чтобы  не ронять картриджи, надевайте перчатки и пользуйтесь тележкой для переноса картриджей</a:t>
            </a:r>
          </a:p>
          <a:p>
            <a:pPr marL="0" indent="0">
              <a:buNone/>
            </a:pPr>
            <a:r>
              <a:rPr lang="ru-RU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случае разлития</a:t>
            </a:r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СМ. МОДУЛЬ 2 </a:t>
            </a:r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Биологическая защита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ДРУГИЕ ПРОБЛЕМЫ С ИССЛЕДОВАНИЯМИ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Что делать, если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(</a:t>
            </a:r>
            <a:r>
              <a:rPr lang="en-US" sz="3600" dirty="0">
                <a:latin typeface="+mj-lt"/>
                <a:ea typeface="+mj-ea"/>
                <a:cs typeface="+mj-cs"/>
              </a:rPr>
              <a:t>4) </a:t>
            </a:r>
          </a:p>
        </p:txBody>
      </p:sp>
    </p:spTree>
    <p:extLst>
      <p:ext uri="{BB962C8B-B14F-4D97-AF65-F5344CB8AC3E}">
        <p14:creationId xmlns:p14="http://schemas.microsoft.com/office/powerpoint/2010/main" val="29332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432" y="2763788"/>
            <a:ext cx="9619774" cy="330343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данном случае очень большой риск повреждения модуля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Настоятельно рекомендуется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7951" lvl="1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1.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Уведомить об этом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Cepheid (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свяжитесь с Отделом технической поддержки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Cepheid)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527951" lvl="1" indent="0">
              <a:buNone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2a.	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До перемещения системы, разблокируйте застрявшие модули и выполните процедуры полной очистки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527951" lvl="1" indent="0">
              <a:buNone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2b.	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Если система перемещалась с картриджем внутри, как только система перенесена, извлеките картридж, очистите модуль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процедура плановой очистки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)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и проверьте правильность работы системы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527950" lvl="1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3.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Ведите мониторинг за работой данного модуля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Профилактика – это лучший вариант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если систему необходимо переместить/переносить, проверьте нет ли в модулях картриджей до перемещения системы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47422" y="1366978"/>
            <a:ext cx="9619774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 anchor="ctr"/>
          <a:lstStyle/>
          <a:p>
            <a:pPr algn="ctr"/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Прибор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GeneXpert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был перемещен, а картридж находится внутри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ДРУГИЕ ПРОБЛЕМЫ С ИССЛЕДОВАНИЯМИ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Что делать, если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(</a:t>
            </a:r>
            <a:r>
              <a:rPr lang="en-US" sz="3600" dirty="0">
                <a:latin typeface="+mj-lt"/>
                <a:ea typeface="+mj-ea"/>
                <a:cs typeface="+mj-cs"/>
              </a:rPr>
              <a:t>5)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799793" y="2685096"/>
            <a:ext cx="8907199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170" tIns="52085" rIns="104170" bIns="5208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432" y="3041813"/>
            <a:ext cx="9619774" cy="497855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</a:rPr>
              <a:t>Задокументируйте результат на форме для результатов </a:t>
            </a:r>
            <a:r>
              <a:rPr lang="en-US" sz="2400" dirty="0" err="1" smtClean="0">
                <a:latin typeface="Calibri" pitchFamily="34" charset="0"/>
              </a:rPr>
              <a:t>Xpert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</a:rPr>
              <a:t>Повторите исследование, если осталось еще, по крайней мере, 2 мл смеси РО/мокроты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</a:rPr>
              <a:t>Если оставшегося объема недостаточно, запросите новый образец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  <a:p>
            <a:pPr marL="694467" indent="-694467">
              <a:buFontTx/>
              <a:buAutoNum type="arabicPeriod"/>
            </a:pPr>
            <a:endParaRPr lang="en-US" sz="2300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47422" y="1366978"/>
            <a:ext cx="9619774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 anchor="ctr"/>
          <a:lstStyle/>
          <a:p>
            <a:pPr algn="ctr"/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Процесс исследования прерван прибором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GeneXpert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ДРУГИЕ ПРОБЛЕМЫ С ИССЛЕДОВАНИЯМИ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Что делать, если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(</a:t>
            </a:r>
            <a:r>
              <a:rPr lang="en-US" sz="3600" dirty="0">
                <a:latin typeface="+mj-lt"/>
                <a:ea typeface="+mj-ea"/>
                <a:cs typeface="+mj-cs"/>
              </a:rPr>
              <a:t>6)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799793" y="2685096"/>
            <a:ext cx="8907199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170" tIns="52085" rIns="104170" bIns="5208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799793" y="2497254"/>
            <a:ext cx="8907199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170" tIns="52085" rIns="104170" bIns="52085" anchor="ctr"/>
          <a:lstStyle/>
          <a:p>
            <a:endParaRPr lang="en-US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799794" y="1428886"/>
            <a:ext cx="9005548" cy="9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Реактив для образца уронили, он попал на руки, лицо или в глаза</a:t>
            </a:r>
            <a:endParaRPr lang="en-US" sz="28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4432" y="2537757"/>
            <a:ext cx="9619774" cy="4978559"/>
          </a:xfrm>
          <a:prstGeom prst="rect">
            <a:avLst/>
          </a:prstGeom>
        </p:spPr>
        <p:txBody>
          <a:bodyPr lIns="91321" tIns="45661" rIns="91321" bIns="45661"/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Ознакомьтесь с листком данных о безопасности материала для </a:t>
            </a:r>
            <a:r>
              <a:rPr lang="en-US" sz="2000" dirty="0" err="1" smtClean="0">
                <a:solidFill>
                  <a:srgbClr val="421C5E"/>
                </a:solidFill>
                <a:latin typeface="Calibri" pitchFamily="34" charset="0"/>
              </a:rPr>
              <a:t>Xpert</a:t>
            </a:r>
            <a:r>
              <a:rPr lang="en-US" sz="2000" dirty="0" smtClean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421C5E"/>
                </a:solidFill>
                <a:latin typeface="Calibri" pitchFamily="34" charset="0"/>
              </a:rPr>
              <a:t>MTB/RIF </a:t>
            </a:r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(ЛДБМ)</a:t>
            </a:r>
            <a:r>
              <a:rPr lang="en-US" sz="2000" dirty="0" smtClean="0">
                <a:solidFill>
                  <a:srgbClr val="421C5E"/>
                </a:solidFill>
                <a:latin typeface="Calibri" pitchFamily="34" charset="0"/>
              </a:rPr>
              <a:t>.</a:t>
            </a:r>
            <a:endParaRPr lang="en-US" sz="2000" dirty="0">
              <a:solidFill>
                <a:srgbClr val="421C5E"/>
              </a:solidFill>
              <a:latin typeface="Calibri" pitchFamily="34" charset="0"/>
            </a:endParaRPr>
          </a:p>
          <a:p>
            <a:pPr marL="0" indent="0" eaLnBrk="1" hangingPunct="1">
              <a:buNone/>
            </a:pPr>
            <a:r>
              <a:rPr lang="ru-RU" sz="1800" dirty="0" smtClean="0">
                <a:latin typeface="Calibri" pitchFamily="34" charset="0"/>
              </a:rPr>
              <a:t>Глаза</a:t>
            </a:r>
            <a:r>
              <a:rPr lang="en-US" sz="1800" dirty="0" smtClean="0">
                <a:latin typeface="Calibri" pitchFamily="34" charset="0"/>
              </a:rPr>
              <a:t>: </a:t>
            </a:r>
            <a:r>
              <a:rPr lang="ru-RU" sz="1800" dirty="0" smtClean="0">
                <a:latin typeface="Calibri" pitchFamily="34" charset="0"/>
              </a:rPr>
              <a:t>Вызывает серьезное поражение глаз</a:t>
            </a:r>
            <a:r>
              <a:rPr lang="en-US" sz="1800" dirty="0" smtClean="0">
                <a:latin typeface="Calibri" pitchFamily="34" charset="0"/>
              </a:rPr>
              <a:t>. </a:t>
            </a:r>
            <a:r>
              <a:rPr lang="ru-RU" sz="1800" dirty="0" smtClean="0">
                <a:latin typeface="Calibri" pitchFamily="34" charset="0"/>
              </a:rPr>
              <a:t>Тщательно промойте глаза водой в течение нескольких минут</a:t>
            </a:r>
            <a:r>
              <a:rPr lang="en-US" sz="1800" dirty="0" smtClean="0">
                <a:latin typeface="Calibri" pitchFamily="34" charset="0"/>
              </a:rPr>
              <a:t>. </a:t>
            </a:r>
            <a:r>
              <a:rPr lang="ru-RU" sz="1800" dirty="0" smtClean="0">
                <a:latin typeface="Calibri" pitchFamily="34" charset="0"/>
              </a:rPr>
              <a:t>При ношении контактных линз, в данном случае из следует снять, если это можно сделать. Продолжайте промывать водой</a:t>
            </a:r>
            <a:r>
              <a:rPr lang="en-US" sz="1800" dirty="0" smtClean="0">
                <a:latin typeface="Calibri" pitchFamily="34" charset="0"/>
              </a:rPr>
              <a:t>. </a:t>
            </a:r>
            <a:r>
              <a:rPr lang="ru-RU" sz="1800" dirty="0" smtClean="0">
                <a:latin typeface="Calibri" pitchFamily="34" charset="0"/>
              </a:rPr>
              <a:t>Обратитесь к врачу</a:t>
            </a:r>
            <a:r>
              <a:rPr lang="en-US" sz="1800" dirty="0" smtClean="0">
                <a:latin typeface="Calibri" pitchFamily="34" charset="0"/>
              </a:rPr>
              <a:t>.</a:t>
            </a:r>
            <a:endParaRPr lang="en-US" sz="1800" dirty="0">
              <a:latin typeface="Calibri" pitchFamily="34" charset="0"/>
            </a:endParaRPr>
          </a:p>
          <a:p>
            <a:pPr marL="0" indent="0" eaLnBrk="1" hangingPunct="1">
              <a:buNone/>
            </a:pPr>
            <a:r>
              <a:rPr lang="ru-RU" sz="1800" dirty="0" smtClean="0">
                <a:latin typeface="Calibri" pitchFamily="34" charset="0"/>
              </a:rPr>
              <a:t>Кожа</a:t>
            </a:r>
            <a:r>
              <a:rPr lang="en-US" sz="1800" dirty="0" smtClean="0">
                <a:latin typeface="Calibri" pitchFamily="34" charset="0"/>
              </a:rPr>
              <a:t>: </a:t>
            </a:r>
            <a:r>
              <a:rPr lang="ru-RU" sz="1800" dirty="0" smtClean="0">
                <a:latin typeface="Calibri" pitchFamily="34" charset="0"/>
              </a:rPr>
              <a:t>Вызывает раздражение кожи</a:t>
            </a:r>
            <a:r>
              <a:rPr lang="en-US" sz="1800" dirty="0" smtClean="0">
                <a:latin typeface="Calibri" pitchFamily="34" charset="0"/>
              </a:rPr>
              <a:t>. </a:t>
            </a:r>
            <a:r>
              <a:rPr lang="ru-RU" sz="1800" dirty="0" smtClean="0">
                <a:latin typeface="Calibri" pitchFamily="34" charset="0"/>
              </a:rPr>
              <a:t>Промойте большим количеством мыла и воды</a:t>
            </a:r>
            <a:r>
              <a:rPr lang="en-US" sz="1800" dirty="0" smtClean="0">
                <a:latin typeface="Calibri" pitchFamily="34" charset="0"/>
              </a:rPr>
              <a:t>.</a:t>
            </a:r>
            <a:r>
              <a:rPr lang="ru-RU" sz="1800" dirty="0" smtClean="0">
                <a:latin typeface="Calibri" pitchFamily="34" charset="0"/>
              </a:rPr>
              <a:t> Обратитесь к врачу</a:t>
            </a:r>
            <a:r>
              <a:rPr lang="en-US" sz="1800" dirty="0" smtClean="0">
                <a:latin typeface="Calibri" pitchFamily="34" charset="0"/>
              </a:rPr>
              <a:t>.</a:t>
            </a:r>
            <a:endParaRPr lang="en-US" sz="1800" dirty="0">
              <a:latin typeface="Calibri" pitchFamily="34" charset="0"/>
            </a:endParaRPr>
          </a:p>
          <a:p>
            <a:pPr marL="0" indent="0" eaLnBrk="1" hangingPunct="1">
              <a:buNone/>
            </a:pPr>
            <a:r>
              <a:rPr lang="ru-RU" sz="1800" dirty="0" smtClean="0">
                <a:latin typeface="Calibri" pitchFamily="34" charset="0"/>
              </a:rPr>
              <a:t>Попадание внутрь организма</a:t>
            </a:r>
            <a:r>
              <a:rPr lang="en-US" sz="1800" dirty="0" smtClean="0">
                <a:latin typeface="Calibri" pitchFamily="34" charset="0"/>
              </a:rPr>
              <a:t>: </a:t>
            </a:r>
            <a:r>
              <a:rPr lang="ru-RU" sz="1800" dirty="0" smtClean="0">
                <a:latin typeface="Calibri" pitchFamily="34" charset="0"/>
              </a:rPr>
              <a:t>Может быть опасно, если проглатывается. Прополощите рот водой. Обратитесь к врачу</a:t>
            </a:r>
            <a:r>
              <a:rPr lang="en-US" sz="1800" dirty="0" smtClean="0">
                <a:latin typeface="Calibri" pitchFamily="34" charset="0"/>
              </a:rPr>
              <a:t>.</a:t>
            </a:r>
            <a:endParaRPr lang="en-US" sz="1800" dirty="0">
              <a:latin typeface="Calibri" pitchFamily="34" charset="0"/>
            </a:endParaRPr>
          </a:p>
          <a:p>
            <a:pPr marL="0" indent="0" eaLnBrk="1" hangingPunct="1">
              <a:buNone/>
            </a:pPr>
            <a:r>
              <a:rPr lang="ru-RU" sz="1800" dirty="0" smtClean="0">
                <a:latin typeface="Calibri" pitchFamily="34" charset="0"/>
              </a:rPr>
              <a:t>Вдыхание</a:t>
            </a:r>
            <a:r>
              <a:rPr lang="en-US" sz="1800" dirty="0" smtClean="0">
                <a:latin typeface="Calibri" pitchFamily="34" charset="0"/>
              </a:rPr>
              <a:t>: </a:t>
            </a:r>
            <a:r>
              <a:rPr lang="ru-RU" sz="1800" dirty="0" smtClean="0">
                <a:latin typeface="Calibri" pitchFamily="34" charset="0"/>
              </a:rPr>
              <a:t>Может вызвать сонливость или головокружение</a:t>
            </a:r>
            <a:r>
              <a:rPr lang="en-US" sz="1800" dirty="0" smtClean="0">
                <a:latin typeface="Calibri" pitchFamily="34" charset="0"/>
              </a:rPr>
              <a:t>. </a:t>
            </a:r>
            <a:r>
              <a:rPr lang="ru-RU" sz="1800" dirty="0" smtClean="0">
                <a:latin typeface="Calibri" pitchFamily="34" charset="0"/>
              </a:rPr>
              <a:t>Если возникают сложности с дыханием, вынесите пострадавшего на свежий воздух и обратитесь к врачу</a:t>
            </a:r>
            <a:r>
              <a:rPr lang="en-US" sz="1800" dirty="0" smtClean="0">
                <a:latin typeface="Calibri" pitchFamily="34" charset="0"/>
              </a:rPr>
              <a:t>.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ДРУГИЕ ПРОБЛЕМЫ С ИССЛЕДОВАНИЯМИ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Что делать, если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(</a:t>
            </a:r>
            <a:r>
              <a:rPr lang="en-US" sz="3600" dirty="0">
                <a:latin typeface="+mj-lt"/>
                <a:ea typeface="+mj-ea"/>
                <a:cs typeface="+mj-cs"/>
              </a:rPr>
              <a:t>7) </a:t>
            </a:r>
          </a:p>
        </p:txBody>
      </p:sp>
    </p:spTree>
    <p:extLst>
      <p:ext uri="{BB962C8B-B14F-4D97-AF65-F5344CB8AC3E}">
        <p14:creationId xmlns:p14="http://schemas.microsoft.com/office/powerpoint/2010/main" val="1087118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421C5E"/>
                </a:solidFill>
              </a:rPr>
              <a:t>  </a:t>
            </a:r>
            <a:endParaRPr lang="en-US" dirty="0">
              <a:solidFill>
                <a:srgbClr val="421C5E"/>
              </a:solidFill>
            </a:endParaRP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40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Другие проблемы с прибором, ПО и реактивами</a:t>
            </a:r>
            <a:r>
              <a:rPr lang="en-US" sz="40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?</a:t>
            </a:r>
            <a:endParaRPr lang="en-US" sz="40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17295" y="1668432"/>
            <a:ext cx="9692132" cy="3356629"/>
          </a:xfrm>
          <a:prstGeom prst="rect">
            <a:avLst/>
          </a:prstGeom>
        </p:spPr>
        <p:txBody>
          <a:bodyPr/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Посмотрите код ошибки в Руководстве для пользователя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GeneXpert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 и примите меры по ее устранению согласно рекомендациям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124796" indent="0">
              <a:buNone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Свяжитесь с местным поставщиком или Отделом технической поддержки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Cepheid.</a:t>
            </a:r>
          </a:p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При возможности, продолжите исследование в другом модуле пока устраняются неполадки в неисправном модуле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GB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>
            <a:normAutofit/>
          </a:bodyPr>
          <a:lstStyle/>
          <a:p>
            <a:pPr algn="ctr" defTabSz="1041632"/>
            <a:r>
              <a:rPr lang="ru-RU" sz="40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Когда следует заменить модуль</a:t>
            </a:r>
            <a:r>
              <a:rPr lang="nl-NL" sz="40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0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90392" y="1893428"/>
            <a:ext cx="9766638" cy="3008419"/>
          </a:xfrm>
        </p:spPr>
        <p:txBody>
          <a:bodyPr/>
          <a:lstStyle/>
          <a:p>
            <a:pPr algn="just" eaLnBrk="1" hangingPunct="1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Если проблема с прибором вызвана неисправностью модуля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Если программное обеспечение выдает сообщение о том, что модуль не обнаружен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Если программное обеспечение выдает сообщение о других проблемах с модулем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Возможно, когда растет уровень ошибок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это может означать, что возникла проблема с аппаратным обеспечением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endParaRPr lang="nl-NL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591791" y="4924028"/>
            <a:ext cx="8910233" cy="8308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321" tIns="45661" rIns="91321" bIns="45661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Свяжитесь с Группой технической поддержки </a:t>
            </a:r>
            <a:r>
              <a:rPr lang="nl-NL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Cepheid</a:t>
            </a:r>
            <a:r>
              <a:rPr lang="nl-N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они примут решение о необходимости замены модуля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49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688638" cy="1362097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  </a:t>
            </a:r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Прибор </a:t>
            </a:r>
            <a:r>
              <a:rPr lang="en-US" sz="3600" dirty="0" err="1" smtClean="0">
                <a:latin typeface="Calibri" pitchFamily="34" charset="0"/>
              </a:rPr>
              <a:t>GeneXpert</a:t>
            </a:r>
            <a:r>
              <a:rPr lang="en-US" sz="3600" dirty="0" smtClean="0">
                <a:latin typeface="Calibri" pitchFamily="34" charset="0"/>
              </a:rPr>
              <a:t>:</a:t>
            </a:r>
            <a:r>
              <a:rPr lang="en-US" sz="3600" dirty="0">
                <a:latin typeface="Calibri" pitchFamily="34" charset="0"/>
              </a:rPr>
              <a:t/>
            </a:r>
            <a:br>
              <a:rPr lang="en-US" sz="3600" dirty="0">
                <a:latin typeface="Calibri" pitchFamily="34" charset="0"/>
              </a:rPr>
            </a:br>
            <a:r>
              <a:rPr lang="ru-RU" sz="3600" dirty="0" smtClean="0">
                <a:latin typeface="Calibri" pitchFamily="34" charset="0"/>
              </a:rPr>
              <a:t>Проблемы, которые могут возникнуть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669695" y="1820832"/>
            <a:ext cx="9692132" cy="3356629"/>
          </a:xfrm>
          <a:prstGeom prst="rect">
            <a:avLst/>
          </a:prstGeom>
        </p:spPr>
        <p:txBody>
          <a:bodyPr/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Не обнаружены модули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GeneXpert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Не работает считыватель штрих-кодов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Мигает красный световой индикатор на модуле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Картридж застрял в приборе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GeneXpert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2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1041265"/>
            <a:r>
              <a:rPr lang="ru-RU" sz="40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Этапы подготовке к замене модуля </a:t>
            </a:r>
            <a:r>
              <a:rPr lang="nl-NL" sz="40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40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обмен старого модуля на новый</a:t>
            </a:r>
            <a:r>
              <a:rPr lang="nl-NL" sz="40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0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90392" y="1467644"/>
            <a:ext cx="9766638" cy="5081768"/>
          </a:xfrm>
        </p:spPr>
        <p:txBody>
          <a:bodyPr>
            <a:normAutofit fontScale="77500" lnSpcReduction="20000"/>
          </a:bodyPr>
          <a:lstStyle/>
          <a:p>
            <a:pPr marL="456606" indent="-456606" algn="just">
              <a:buFont typeface="+mj-lt"/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Представьте в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Cepheid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938578" lvl="1" indent="-342454" algn="just"/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Адрес учреждения для доставки модуля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38578" lvl="1" indent="-342454" algn="just"/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Свяжитесь с ответственным лицом в данном учреждении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38578" lvl="1" indent="-342454" algn="just"/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Адрес для отправления счета-фактуры</a:t>
            </a:r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Предоплата за модуль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nl-N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Получить модуль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Дезинфицировать старый модуль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поверхности инструмента, лоток для картриджей, стержень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поршня</a:t>
            </a:r>
            <a:endParaRPr lang="nl-N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Заменить 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обменять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модуль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необходимости, свяжитесь с Отделом технической поддержки </a:t>
            </a:r>
            <a:r>
              <a:rPr lang="nl-NL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Cepheid</a:t>
            </a:r>
            <a:endParaRPr lang="nl-NL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6363" y="2719362"/>
            <a:ext cx="6480721" cy="2308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321" tIns="45661" rIns="91321" bIns="45661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Стоимость обмена модуля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- 900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долл. США за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модуль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- 1200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долл. США за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модуля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- 1500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долл. США за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модуля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- 1800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долл. США за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модуля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Стоимость транспортировки включает расходы до ближайшего международного аэропорта.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Расходы не таможенное оформление не включены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8901" y="3195836"/>
            <a:ext cx="2414578" cy="923211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lIns="91321" tIns="45661" rIns="91321" bIns="45661" rtlCol="0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Бесплатно, если на прибор действует гарантия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59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75" y="243508"/>
            <a:ext cx="6394063" cy="1014325"/>
          </a:xfrm>
        </p:spPr>
        <p:txBody>
          <a:bodyPr>
            <a:normAutofit fontScale="90000"/>
          </a:bodyPr>
          <a:lstStyle/>
          <a:p>
            <a:r>
              <a:rPr lang="ru-RU" sz="40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Замена </a:t>
            </a:r>
            <a:r>
              <a:rPr lang="ru-RU" sz="4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модуля (обмен старого модуля на новый</a:t>
            </a:r>
            <a:r>
              <a:rPr lang="nl-NL" sz="40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0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Module-replacement on GeneXpert-New Skin - Low Resolutio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71" y="1420700"/>
            <a:ext cx="6815277" cy="5101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7794" y="6364188"/>
            <a:ext cx="6698065" cy="707767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lIns="91321" tIns="45661" rIns="91321" bIns="45661" rtlCol="0">
            <a:spAutoFit/>
          </a:bodyPr>
          <a:lstStyle/>
          <a:p>
            <a:pPr algn="ctr"/>
            <a:r>
              <a:rPr lang="ru-RU" sz="2000" dirty="0" smtClean="0"/>
              <a:t>Замену модуля может осуществить только местный </a:t>
            </a:r>
            <a:r>
              <a:rPr lang="ru-RU" sz="2000" dirty="0" smtClean="0"/>
              <a:t>представитель </a:t>
            </a:r>
            <a:r>
              <a:rPr lang="nl-NL" sz="2000" dirty="0" smtClean="0"/>
              <a:t>Cepheid </a:t>
            </a:r>
            <a:r>
              <a:rPr lang="ru-RU" sz="2000" dirty="0" smtClean="0"/>
              <a:t>или обученный специалист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02749" y="1285496"/>
            <a:ext cx="9057129" cy="14815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5659" tIns="47830" rIns="95659" bIns="47830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Видеоролик 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находится по адресу Протокола передачи файлов (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FTP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ru-RU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dirty="0">
                <a:hlinkClick r:id="rId5"/>
              </a:rPr>
              <a:t>ftp://hbdc:Crasa7Uc@ftp.caplaser.net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ссылку следует скопировать и вставить в </a:t>
            </a:r>
            <a:r>
              <a:rPr lang="en-GB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Windows Explorer, 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но не </a:t>
            </a:r>
            <a:r>
              <a:rPr lang="en-GB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Internet Explorer)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Видеоролики на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FTP –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это большие файлы, поэтому их следует загрузить на компакт-диск </a:t>
            </a:r>
          </a:p>
          <a:p>
            <a:r>
              <a:rPr lang="ru-RU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перед тренингом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12" descr="MCj023901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1016010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23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81129" y="302102"/>
            <a:ext cx="8683670" cy="1014325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defTabSz="1041265"/>
            <a:r>
              <a:rPr lang="ru-RU" sz="40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Этапы после замены </a:t>
            </a:r>
            <a:r>
              <a:rPr lang="nl-NL" sz="40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40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обмена</a:t>
            </a:r>
            <a:r>
              <a:rPr lang="nl-NL" sz="40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40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модулей</a:t>
            </a:r>
            <a:endParaRPr lang="en-US" sz="40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90392" y="1893428"/>
            <a:ext cx="9766638" cy="4574839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6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Перезапустите систему и составьте Отчет о квалификации установки 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отправьте его в </a:t>
            </a:r>
            <a:r>
              <a:rPr lang="nl-NL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Cepheid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Заполните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подпишите и отправьте в </a:t>
            </a:r>
            <a:r>
              <a:rPr lang="nl-NL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Cepheid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Сертификат о разрешении на возврат модуля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 startAt="6"/>
            </a:pP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Cepheid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направит вам номер 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RMA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отслеживания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 startAt="6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Запакуйте старый модуль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в исходную упаковку и правильно промаркируйте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6124" lvl="1" indent="0" algn="just">
              <a:buNone/>
            </a:pP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Напишите на коробке номер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RMA</a:t>
            </a:r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6124" lvl="1" indent="0" algn="just">
              <a:buNone/>
            </a:pP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Напишите на коробке адрес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Cepheid Europe, Vira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Solelh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, 81470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Maurens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Scopont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France</a:t>
            </a:r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 startAt="6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Отправьте старый модуль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обратно в </a:t>
            </a:r>
            <a:r>
              <a:rPr lang="nl-NL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Cepheid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течение 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дней после замены</a:t>
            </a:r>
            <a:endParaRPr lang="nl-NL" sz="2000" dirty="0"/>
          </a:p>
          <a:p>
            <a:pPr marL="456606" indent="-456606" algn="just">
              <a:buFont typeface="+mj-lt"/>
              <a:buAutoNum type="arabicPeriod" startAt="6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5192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Помощь и поддержка </a:t>
            </a:r>
            <a:r>
              <a:rPr lang="nl-NL" kern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Cepheid</a:t>
            </a:r>
            <a:endParaRPr lang="nl-NL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517294" y="1467644"/>
            <a:ext cx="10171343" cy="3356629"/>
          </a:xfrm>
          <a:prstGeom prst="rect">
            <a:avLst/>
          </a:prstGeom>
        </p:spPr>
        <p:txBody>
          <a:bodyPr/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Обучение и помощь </a:t>
            </a:r>
            <a:r>
              <a:rPr lang="en-US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Cepheid </a:t>
            </a:r>
            <a:r>
              <a:rPr lang="en-US" sz="22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HBDC </a:t>
            </a:r>
            <a:r>
              <a:rPr lang="en-US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Europe</a:t>
            </a:r>
            <a:endParaRPr lang="en-US" sz="22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>
              <a:defRPr/>
            </a:pP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Телефон</a:t>
            </a:r>
            <a:r>
              <a:rPr lang="en-US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: </a:t>
            </a:r>
            <a:r>
              <a:rPr lang="fr-FR" sz="22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+33.5.63.82.53.60</a:t>
            </a:r>
          </a:p>
          <a:p>
            <a:pPr lvl="1">
              <a:defRPr/>
            </a:pP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С понедельника по пятницу</a:t>
            </a:r>
            <a:r>
              <a:rPr lang="fr-FR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,  8</a:t>
            </a: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.00 </a:t>
            </a:r>
            <a:r>
              <a:rPr lang="fr-FR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– </a:t>
            </a: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18.00, среднее время по Гринвичу</a:t>
            </a:r>
            <a:r>
              <a:rPr lang="fr-FR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+1</a:t>
            </a: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 час</a:t>
            </a:r>
            <a:endParaRPr lang="fr-FR" sz="22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>
              <a:defRPr/>
            </a:pP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Отдел технической </a:t>
            </a:r>
            <a:r>
              <a:rPr lang="ru-RU" sz="2200" dirty="0" err="1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поддрежки</a:t>
            </a: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</a:t>
            </a:r>
            <a:r>
              <a:rPr lang="fr-FR" sz="2200" dirty="0" err="1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Cepheid</a:t>
            </a:r>
            <a:r>
              <a:rPr lang="fr-FR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</a:t>
            </a:r>
            <a:r>
              <a:rPr lang="fr-FR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(</a:t>
            </a: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Проблемы с прибором и другими кодами ошибок</a:t>
            </a:r>
            <a:r>
              <a:rPr lang="fr-FR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)</a:t>
            </a:r>
            <a:endParaRPr lang="fr-FR" sz="22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 lvl="1">
              <a:defRPr/>
            </a:pP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Европа: </a:t>
            </a:r>
            <a:r>
              <a:rPr lang="en-US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 </a:t>
            </a:r>
            <a:endParaRPr lang="en-US" sz="22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 lvl="2">
              <a:defRPr/>
            </a:pP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Телефон</a:t>
            </a:r>
            <a:r>
              <a:rPr lang="en-US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: </a:t>
            </a:r>
            <a:r>
              <a:rPr lang="fr-FR" sz="22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+33.5.63.82.53.19</a:t>
            </a:r>
          </a:p>
          <a:p>
            <a:pPr lvl="2">
              <a:defRPr/>
            </a:pP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Адрес электронной почты</a:t>
            </a:r>
            <a:r>
              <a:rPr lang="fr-FR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: </a:t>
            </a:r>
            <a:r>
              <a:rPr lang="fr-FR" sz="2200" dirty="0">
                <a:solidFill>
                  <a:srgbClr val="FF0000"/>
                </a:solidFill>
                <a:latin typeface="Calibri" pitchFamily="34" charset="0"/>
                <a:ea typeface="ＭＳ Ｐゴシック" charset="-128"/>
                <a:cs typeface="Tahoma" pitchFamily="34" charset="0"/>
                <a:hlinkClick r:id="rId2"/>
              </a:rPr>
              <a:t>support@cepheideurope.com</a:t>
            </a:r>
            <a:endParaRPr lang="fr-FR" sz="2200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 lvl="1">
              <a:defRPr/>
            </a:pPr>
            <a:r>
              <a:rPr lang="ru-RU" sz="22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С понедельника по пятницу</a:t>
            </a:r>
            <a:r>
              <a:rPr lang="fr-FR" sz="22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, 8</a:t>
            </a:r>
            <a:r>
              <a:rPr lang="ru-RU" sz="22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.00 </a:t>
            </a:r>
            <a:r>
              <a:rPr lang="fr-FR" sz="22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– </a:t>
            </a:r>
            <a:r>
              <a:rPr lang="ru-RU" sz="22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18.00</a:t>
            </a: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, </a:t>
            </a:r>
            <a:r>
              <a:rPr lang="ru-RU" sz="22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среднее время по Гринвичу</a:t>
            </a:r>
            <a:r>
              <a:rPr lang="fr-FR" sz="22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+1</a:t>
            </a:r>
            <a:r>
              <a:rPr lang="ru-RU" sz="22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 час</a:t>
            </a:r>
            <a:endParaRPr lang="fr-FR" sz="22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 marL="0" indent="0">
              <a:buNone/>
              <a:defRPr/>
            </a:pPr>
            <a:r>
              <a:rPr lang="ru-RU" sz="2200" u="sng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До запроса поддержки, подготовьте следующее</a:t>
            </a:r>
            <a:r>
              <a:rPr lang="en-US" sz="2200" u="sng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:</a:t>
            </a:r>
            <a:endParaRPr lang="en-US" sz="2200" u="sng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 lvl="1">
              <a:defRPr/>
            </a:pP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Серийный номер прибора </a:t>
            </a:r>
            <a:r>
              <a:rPr lang="en-US" sz="2200" dirty="0" err="1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GeneXpert</a:t>
            </a: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, код ошибки(</a:t>
            </a:r>
            <a:r>
              <a:rPr lang="ru-RU" sz="2200" dirty="0" err="1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ок</a:t>
            </a: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)</a:t>
            </a:r>
            <a:r>
              <a:rPr lang="en-US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, </a:t>
            </a: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описание инцидента и </a:t>
            </a:r>
            <a:r>
              <a:rPr lang="en-US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(</a:t>
            </a: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при возможности</a:t>
            </a:r>
            <a:r>
              <a:rPr lang="en-US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) </a:t>
            </a: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заархивированный файл </a:t>
            </a:r>
            <a:r>
              <a:rPr lang="en-US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GXX</a:t>
            </a:r>
            <a:r>
              <a:rPr lang="ru-RU" sz="22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 </a:t>
            </a: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за последние </a:t>
            </a:r>
            <a:r>
              <a:rPr lang="en-US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3 </a:t>
            </a:r>
            <a:r>
              <a:rPr lang="ru-RU" sz="22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месяца и файл системного журнала. </a:t>
            </a:r>
            <a:endParaRPr lang="en-US" sz="22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0" y="0"/>
            <a:ext cx="10687239" cy="1360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Выводы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8" name="CustomShape 2"/>
          <p:cNvSpPr/>
          <p:nvPr/>
        </p:nvSpPr>
        <p:spPr>
          <a:xfrm>
            <a:off x="344726" y="1518924"/>
            <a:ext cx="9925818" cy="50714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17295" y="1668432"/>
            <a:ext cx="9692132" cy="3356629"/>
          </a:xfrm>
          <a:prstGeom prst="rect">
            <a:avLst/>
          </a:prstGeom>
        </p:spPr>
        <p:txBody>
          <a:bodyPr/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Проблемы с эксплуатацией могут быть связаны с неправильной техникой работы пользователя или могут свидетельствовать о технической проблеме с модулями, считывателем штрих-кодов или картриджами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Понимание конкретных кодов ошибок и причин получения недействительных результатов или отсутствия результатов может помочь определить причину проблемы и найти для нее решение</a:t>
            </a:r>
          </a:p>
          <a:p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По каждому модулю и пользователю необходимо вести мониторинг уровня ошибок и недействительных результатов/отсутствия результатов</a:t>
            </a:r>
          </a:p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Следует своевременно связаться с Отделом технической поддержки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Cepheid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 при повторном возникновении проблем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7497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0" y="0"/>
            <a:ext cx="10687239" cy="1360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Оценка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3" name="CustomShape 4"/>
          <p:cNvSpPr/>
          <p:nvPr/>
        </p:nvSpPr>
        <p:spPr>
          <a:xfrm>
            <a:off x="2573574" y="481645"/>
            <a:ext cx="684055" cy="530851"/>
          </a:xfrm>
          <a:prstGeom prst="actionButtonSound">
            <a:avLst/>
          </a:prstGeom>
          <a:solidFill>
            <a:srgbClr val="FBDF53"/>
          </a:solidFill>
          <a:ln w="9360">
            <a:solidFill>
              <a:srgbClr val="000000"/>
            </a:solidFill>
            <a:miter/>
          </a:ln>
        </p:spPr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517295" y="1668432"/>
            <a:ext cx="9692132" cy="3356629"/>
          </a:xfrm>
          <a:prstGeom prst="rect">
            <a:avLst/>
          </a:prstGeom>
        </p:spPr>
        <p:txBody>
          <a:bodyPr/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Перечислите самые распространенные проблемы при эксплуатации прибора, которые могут возникнуть в начале/процессе исследования.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Опишите все основные коды ошибок и способы их профилактики.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Объясните в каких случаях Вы можете получить недействительный результат.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В течение какого максимального времени можно инкубировать мокроту в реактиве для образца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?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Какую информацию следует заранее приготовить до того, как вы свяжетесь с Отделом технической поддержки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Cepheid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207" y="1179612"/>
            <a:ext cx="10044656" cy="341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ru-RU" sz="2000" b="1" dirty="0" smtClean="0">
                <a:latin typeface="+mn-lt"/>
                <a:ea typeface="+mn-ea"/>
                <a:cs typeface="Calibri" panose="020F0502020204030204" pitchFamily="34" charset="0"/>
              </a:rPr>
              <a:t>Выражение признательности</a:t>
            </a:r>
            <a:endParaRPr lang="en-US" sz="2000" b="1" dirty="0"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Комплект учебных материалов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Xpert 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MTB/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RIF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 был подготовлен со стороны консорциума партнеров в рамках Глобальной лабораторной инициативы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(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ГЛИ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)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, включая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FIND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, KNCV,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CDC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США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ЮСАИД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TB CARE I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и ВОЗ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при финансировании со стороны ЮСАИД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Модули основываются на материалах, которые были изначально разработаны со стороны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FIND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, KNCV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и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Cepheid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  <a:endParaRPr lang="ru-RU" sz="2000" dirty="0" smtClean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>
                <a:latin typeface="+mn-lt"/>
                <a:ea typeface="+mn-ea"/>
                <a:cs typeface="Calibri" panose="020F0502020204030204" pitchFamily="34" charset="0"/>
              </a:rPr>
              <a:t>Перевод на русский язык осуществлён при поддержке 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FIND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52" y="27484"/>
            <a:ext cx="1871850" cy="137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903" y="4179936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70" y="4083541"/>
            <a:ext cx="1536957" cy="76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59" y="4147678"/>
            <a:ext cx="1243125" cy="12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 descr="http://wid.org/images/other-logos/Horizontal_RGB_600.jpg/imag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12071" r="6892" b="14480"/>
          <a:stretch/>
        </p:blipFill>
        <p:spPr bwMode="auto">
          <a:xfrm>
            <a:off x="0" y="4147678"/>
            <a:ext cx="2090081" cy="7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40" y="4065750"/>
            <a:ext cx="1820587" cy="8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60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30" y="4147678"/>
            <a:ext cx="157078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0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0" y="2580382"/>
            <a:ext cx="10015838" cy="183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Модули </a:t>
            </a:r>
            <a:r>
              <a:rPr lang="en-US" sz="3600" dirty="0" err="1" smtClean="0">
                <a:latin typeface="Calibri" pitchFamily="34" charset="0"/>
              </a:rPr>
              <a:t>GeneXpert</a:t>
            </a:r>
            <a:r>
              <a:rPr lang="ru-RU" sz="3600" dirty="0" smtClean="0">
                <a:latin typeface="Calibri" pitchFamily="34" charset="0"/>
              </a:rPr>
              <a:t> не обнаружены</a:t>
            </a:r>
            <a:r>
              <a:rPr lang="en-US" sz="3600" dirty="0" smtClean="0">
                <a:latin typeface="Calibri" pitchFamily="34" charset="0"/>
              </a:rPr>
              <a:t> (</a:t>
            </a:r>
            <a:r>
              <a:rPr lang="en-US" sz="3600" dirty="0">
                <a:latin typeface="Calibri" pitchFamily="34" charset="0"/>
              </a:rPr>
              <a:t>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5077" y="4563988"/>
            <a:ext cx="93138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Сообщение: </a:t>
            </a:r>
          </a:p>
          <a:p>
            <a:r>
              <a:rPr lang="ru-RU" dirty="0" smtClean="0"/>
              <a:t>Система </a:t>
            </a:r>
            <a:r>
              <a:rPr lang="en-US" dirty="0" err="1" smtClean="0"/>
              <a:t>GeneXpert</a:t>
            </a:r>
            <a:r>
              <a:rPr lang="en-US" dirty="0"/>
              <a:t> </a:t>
            </a:r>
            <a:r>
              <a:rPr lang="en-US" dirty="0" smtClean="0"/>
              <a:t>® </a:t>
            </a:r>
            <a:r>
              <a:rPr lang="en-US" dirty="0" err="1" smtClean="0"/>
              <a:t>Dx</a:t>
            </a:r>
            <a:r>
              <a:rPr lang="en-US" dirty="0" smtClean="0"/>
              <a:t> </a:t>
            </a:r>
            <a:r>
              <a:rPr lang="ru-RU" dirty="0" smtClean="0"/>
              <a:t>запущена 06/10/13 в 17:55:26</a:t>
            </a:r>
          </a:p>
          <a:p>
            <a:r>
              <a:rPr lang="ru-RU" dirty="0" smtClean="0"/>
              <a:t>Версия 4.4а</a:t>
            </a:r>
          </a:p>
          <a:p>
            <a:r>
              <a:rPr lang="ru-RU" dirty="0" smtClean="0"/>
              <a:t>Модули не обнаружены. Проверьте выключатель питания и компьютер/подключение</a:t>
            </a:r>
            <a:endParaRPr lang="en-US" dirty="0" smtClean="0"/>
          </a:p>
          <a:p>
            <a:r>
              <a:rPr lang="ru-RU" dirty="0" smtClean="0"/>
              <a:t>кабелей </a:t>
            </a:r>
            <a:r>
              <a:rPr lang="en-US" dirty="0" err="1" smtClean="0"/>
              <a:t>GeneXpert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8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421C5E"/>
                </a:solidFill>
              </a:rPr>
              <a:t>  </a:t>
            </a:r>
            <a:endParaRPr lang="en-US" dirty="0">
              <a:solidFill>
                <a:srgbClr val="421C5E"/>
              </a:solidFill>
            </a:endParaRP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Модули </a:t>
            </a:r>
            <a:r>
              <a:rPr lang="en-US" sz="3600" dirty="0" err="1" smtClean="0">
                <a:latin typeface="Calibri" pitchFamily="34" charset="0"/>
              </a:rPr>
              <a:t>GeneXpert</a:t>
            </a:r>
            <a:r>
              <a:rPr lang="en-US" sz="3600" dirty="0" smtClean="0">
                <a:latin typeface="Calibri" pitchFamily="34" charset="0"/>
              </a:rPr>
              <a:t> </a:t>
            </a:r>
            <a:r>
              <a:rPr lang="ru-RU" sz="3600" dirty="0" smtClean="0">
                <a:latin typeface="Calibri" pitchFamily="34" charset="0"/>
              </a:rPr>
              <a:t>не обнаружены </a:t>
            </a:r>
            <a:r>
              <a:rPr lang="en-US" sz="3600" dirty="0" smtClean="0">
                <a:latin typeface="Calibri" pitchFamily="34" charset="0"/>
              </a:rPr>
              <a:t>(</a:t>
            </a:r>
            <a:r>
              <a:rPr lang="en-US" sz="3600" dirty="0">
                <a:latin typeface="Calibri" pitchFamily="34" charset="0"/>
              </a:rPr>
              <a:t>2)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3364" y="1323628"/>
            <a:ext cx="11169627" cy="10212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100" b="1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Был ли включен прибор </a:t>
            </a:r>
            <a:r>
              <a:rPr lang="en-US" sz="2100" b="1" dirty="0" err="1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GeneXpert</a:t>
            </a:r>
            <a:r>
              <a:rPr lang="en-US" sz="2100" b="1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</a:t>
            </a:r>
            <a:r>
              <a:rPr lang="ru-RU" sz="2100" b="1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до компьютера</a:t>
            </a:r>
            <a:r>
              <a:rPr lang="en-US" sz="2100" b="1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? </a:t>
            </a:r>
            <a:endParaRPr lang="en-US" sz="21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361214" y="2937921"/>
            <a:ext cx="6466626" cy="68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Ethernet</a:t>
            </a:r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-кабель плохо подключен, не подсоединен или поврежден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?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cxnSp>
        <p:nvCxnSpPr>
          <p:cNvPr id="17" name="Straight Arrow Connector 16"/>
          <p:cNvCxnSpPr>
            <a:endCxn id="20" idx="3"/>
          </p:cNvCxnSpPr>
          <p:nvPr/>
        </p:nvCxnSpPr>
        <p:spPr>
          <a:xfrm flipH="1">
            <a:off x="1791625" y="3587450"/>
            <a:ext cx="550538" cy="3398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2650656" y="3424835"/>
            <a:ext cx="366887" cy="658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3122359" y="3746359"/>
            <a:ext cx="660556" cy="396793"/>
          </a:xfrm>
          <a:prstGeom prst="rect">
            <a:avLst/>
          </a:prstGeom>
          <a:noFill/>
          <a:ln>
            <a:solidFill>
              <a:srgbClr val="000000"/>
            </a:solidFill>
          </a:ln>
          <a:extLst/>
        </p:spPr>
        <p:txBody>
          <a:bodyPr wrap="square" lIns="104170" tIns="52085" rIns="104170" bIns="52085">
            <a:spAutoFit/>
          </a:bodyPr>
          <a:lstStyle>
            <a:defPPr>
              <a:defRPr lang="en-GB"/>
            </a:defPPr>
            <a:lvl1pPr algn="ctr" eaLnBrk="1" hangingPunct="1">
              <a:defRPr sz="1900">
                <a:solidFill>
                  <a:srgbClr val="421C5E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ДА</a:t>
            </a:r>
            <a:endParaRPr lang="en-US" dirty="0"/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075554" y="3728896"/>
            <a:ext cx="716071" cy="396793"/>
          </a:xfrm>
          <a:prstGeom prst="rect">
            <a:avLst/>
          </a:prstGeom>
          <a:noFill/>
          <a:ln>
            <a:solidFill>
              <a:srgbClr val="000000"/>
            </a:solidFill>
          </a:ln>
          <a:extLst/>
        </p:spPr>
        <p:txBody>
          <a:bodyPr wrap="square"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900" dirty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НЕТ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704610" y="4167712"/>
            <a:ext cx="553212" cy="515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3256088" y="4563988"/>
            <a:ext cx="6840760" cy="8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0" tIns="52085" rIns="104170" bIns="52085">
            <a:spAutoFit/>
          </a:bodyPr>
          <a:lstStyle>
            <a:lvl1pPr marL="419100" indent="-419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 dirty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Ошибка шлюза  или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LAN</a:t>
            </a:r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-порт компьютера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4192191" y="3699892"/>
            <a:ext cx="5388855" cy="68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Подключите/замените</a:t>
            </a:r>
          </a:p>
          <a:p>
            <a:pPr eaLnBrk="1" hangingPunct="1"/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кабель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13999" y="4149043"/>
            <a:ext cx="1570080" cy="6309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23281" y="4780012"/>
            <a:ext cx="3304813" cy="185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0" tIns="52085" rIns="104170" bIns="52085">
            <a:spAutoFit/>
          </a:bodyPr>
          <a:lstStyle/>
          <a:p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Решить вопрос об 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IP</a:t>
            </a:r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-адресе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  <a:p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  <a:p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Связаться с </a:t>
            </a:r>
            <a:r>
              <a:rPr lang="ru-RU" sz="1900" dirty="0" smtClean="0">
                <a:solidFill>
                  <a:srgbClr val="FF0000"/>
                </a:solidFill>
                <a:latin typeface="Calibri" pitchFamily="34" charset="0"/>
              </a:rPr>
              <a:t>Отделом технической поддержки </a:t>
            </a:r>
            <a:r>
              <a:rPr lang="en-US" sz="1900" dirty="0" smtClean="0">
                <a:solidFill>
                  <a:srgbClr val="FF0000"/>
                </a:solidFill>
                <a:latin typeface="Calibri" pitchFamily="34" charset="0"/>
              </a:rPr>
              <a:t>Cepheid</a:t>
            </a:r>
            <a:r>
              <a:rPr lang="ru-RU" sz="19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  <a:sym typeface="Wingdings" pitchFamily="2" charset="2"/>
              </a:rPr>
              <a:t>для перенастройки 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  <a:sym typeface="Wingdings" pitchFamily="2" charset="2"/>
              </a:rPr>
              <a:t>IP</a:t>
            </a:r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  <a:sym typeface="Wingdings" pitchFamily="2" charset="2"/>
              </a:rPr>
              <a:t>-адреса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424439" y="4951183"/>
            <a:ext cx="4776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7000503" y="4780012"/>
            <a:ext cx="2899461" cy="12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Связаться с </a:t>
            </a:r>
            <a:r>
              <a:rPr lang="ru-RU" sz="1900" dirty="0">
                <a:solidFill>
                  <a:srgbClr val="FF0000"/>
                </a:solidFill>
                <a:latin typeface="Calibri" pitchFamily="34" charset="0"/>
              </a:rPr>
              <a:t>Отделом технической поддержки </a:t>
            </a:r>
            <a:r>
              <a:rPr lang="en-US" sz="1900" dirty="0" smtClean="0">
                <a:solidFill>
                  <a:srgbClr val="FF0000"/>
                </a:solidFill>
                <a:latin typeface="Calibri" pitchFamily="34" charset="0"/>
              </a:rPr>
              <a:t>Cepheid</a:t>
            </a:r>
            <a:r>
              <a:rPr lang="ru-RU" sz="19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для замены компьютера или модуля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7474634" y="1395636"/>
            <a:ext cx="847096" cy="3967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4170" tIns="52085" rIns="104170" bIns="52085">
            <a:spAutoFit/>
          </a:bodyPr>
          <a:lstStyle>
            <a:defPPr>
              <a:defRPr lang="en-GB"/>
            </a:defPPr>
            <a:lvl1pPr algn="ctr" eaLnBrk="1" hangingPunct="1">
              <a:defRPr sz="1900">
                <a:solidFill>
                  <a:srgbClr val="421C5E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НЕТ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000503" y="1608889"/>
            <a:ext cx="4776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12"/>
          <p:cNvSpPr txBox="1">
            <a:spLocks noChangeArrowheads="1"/>
          </p:cNvSpPr>
          <p:nvPr/>
        </p:nvSpPr>
        <p:spPr bwMode="auto">
          <a:xfrm>
            <a:off x="6441191" y="2242001"/>
            <a:ext cx="4236612" cy="156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Закрыть ПО </a:t>
            </a:r>
            <a:r>
              <a:rPr lang="en-US" sz="1900" dirty="0" err="1" smtClean="0">
                <a:solidFill>
                  <a:srgbClr val="421C5E"/>
                </a:solidFill>
                <a:latin typeface="Calibri" pitchFamily="34" charset="0"/>
              </a:rPr>
              <a:t>GeneXpert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en-US" sz="1900" dirty="0" err="1" smtClean="0">
                <a:solidFill>
                  <a:srgbClr val="421C5E"/>
                </a:solidFill>
                <a:latin typeface="Calibri" pitchFamily="34" charset="0"/>
              </a:rPr>
              <a:t>Dx</a:t>
            </a:r>
            <a:endParaRPr lang="en-US" sz="1900" dirty="0" smtClean="0">
              <a:solidFill>
                <a:srgbClr val="421C5E"/>
              </a:solidFill>
              <a:latin typeface="Calibri" pitchFamily="34" charset="0"/>
            </a:endParaRPr>
          </a:p>
          <a:p>
            <a:pPr eaLnBrk="1" hangingPunct="1"/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Завершить работу ПК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          </a:t>
            </a:r>
            <a:b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</a:br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Включить </a:t>
            </a:r>
            <a:r>
              <a:rPr lang="en-US" sz="1900" dirty="0" err="1" smtClean="0">
                <a:solidFill>
                  <a:srgbClr val="421C5E"/>
                </a:solidFill>
                <a:latin typeface="Calibri" pitchFamily="34" charset="0"/>
              </a:rPr>
              <a:t>GeneXpert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           </a:t>
            </a:r>
            <a:b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</a:br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Включить ПК</a:t>
            </a:r>
            <a:endParaRPr lang="en-US" sz="1900" dirty="0" smtClean="0">
              <a:solidFill>
                <a:srgbClr val="421C5E"/>
              </a:solidFill>
              <a:latin typeface="Calibri" pitchFamily="34" charset="0"/>
            </a:endParaRPr>
          </a:p>
          <a:p>
            <a:pPr eaLnBrk="1" hangingPunct="1"/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Открыть ПО </a:t>
            </a:r>
            <a:r>
              <a:rPr lang="en-US" sz="1900" dirty="0" err="1" smtClean="0">
                <a:solidFill>
                  <a:srgbClr val="421C5E"/>
                </a:solidFill>
                <a:latin typeface="Calibri" pitchFamily="34" charset="0"/>
              </a:rPr>
              <a:t>GeneXpert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en-US" sz="1900" dirty="0" err="1" smtClean="0">
                <a:solidFill>
                  <a:srgbClr val="421C5E"/>
                </a:solidFill>
                <a:latin typeface="Calibri" pitchFamily="34" charset="0"/>
              </a:rPr>
              <a:t>Dx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172708" y="1791733"/>
            <a:ext cx="11371" cy="3239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2762816" y="2150971"/>
            <a:ext cx="925319" cy="3967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ДА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786550" y="3959960"/>
            <a:ext cx="4776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475182" y="2444844"/>
            <a:ext cx="4776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685047" y="3041788"/>
            <a:ext cx="4776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844420" y="2710990"/>
            <a:ext cx="4776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593921" y="3326979"/>
            <a:ext cx="4776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151883" y="2619772"/>
            <a:ext cx="11024" cy="4179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90844" y="5140052"/>
            <a:ext cx="0" cy="3159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897865" y="1852167"/>
            <a:ext cx="11024" cy="4405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4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421C5E"/>
                </a:solidFill>
              </a:rPr>
              <a:t>  </a:t>
            </a:r>
            <a:endParaRPr lang="en-US" dirty="0">
              <a:solidFill>
                <a:srgbClr val="421C5E"/>
              </a:solidFill>
            </a:endParaRP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Ошибка считывателя штрих-кодов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712577" y="1467274"/>
            <a:ext cx="8996270" cy="1341120"/>
          </a:xfrm>
        </p:spPr>
        <p:txBody>
          <a:bodyPr/>
          <a:lstStyle/>
          <a:p>
            <a:pPr lvl="3" eaLnBrk="1" hangingPunct="1">
              <a:buFontTx/>
              <a:buNone/>
            </a:pPr>
            <a:r>
              <a:rPr lang="en-US" sz="1900" b="1" dirty="0" smtClean="0">
                <a:solidFill>
                  <a:srgbClr val="421C5E"/>
                </a:solidFill>
                <a:latin typeface="Calibri" pitchFamily="34" charset="0"/>
              </a:rPr>
              <a:t>USB</a:t>
            </a:r>
            <a:r>
              <a:rPr lang="ru-RU" sz="1900" b="1" dirty="0" smtClean="0">
                <a:solidFill>
                  <a:srgbClr val="421C5E"/>
                </a:solidFill>
                <a:latin typeface="Calibri" pitchFamily="34" charset="0"/>
              </a:rPr>
              <a:t>-кабель считывателя штрих-кодов</a:t>
            </a:r>
            <a:r>
              <a:rPr lang="en-US" sz="1900" b="1" dirty="0" smtClean="0">
                <a:solidFill>
                  <a:srgbClr val="421C5E"/>
                </a:solidFill>
                <a:latin typeface="Calibri" pitchFamily="34" charset="0"/>
              </a:rPr>
              <a:t>: </a:t>
            </a:r>
            <a:r>
              <a:rPr lang="ru-RU" sz="1900" b="1" dirty="0" smtClean="0">
                <a:solidFill>
                  <a:srgbClr val="421C5E"/>
                </a:solidFill>
                <a:latin typeface="Calibri" pitchFamily="34" charset="0"/>
              </a:rPr>
              <a:t>Вы слышите звуковой сигнал БИП при подключении к компьютеру</a:t>
            </a:r>
            <a:r>
              <a:rPr lang="en-US" sz="1900" b="1" dirty="0" smtClean="0">
                <a:solidFill>
                  <a:srgbClr val="421C5E"/>
                </a:solidFill>
                <a:latin typeface="Calibri" pitchFamily="34" charset="0"/>
              </a:rPr>
              <a:t>? </a:t>
            </a:r>
            <a:endParaRPr lang="en-US" sz="1900" b="1" dirty="0">
              <a:solidFill>
                <a:srgbClr val="421C5E"/>
              </a:solidFill>
              <a:latin typeface="Calibri" pitchFamily="34" charset="0"/>
            </a:endParaRPr>
          </a:p>
          <a:p>
            <a:pPr lvl="3" eaLnBrk="1" hangingPunct="1">
              <a:buFontTx/>
              <a:buChar char="-"/>
            </a:pPr>
            <a:endParaRPr lang="en-US" sz="1900" b="1" dirty="0">
              <a:solidFill>
                <a:srgbClr val="421C5E"/>
              </a:solidFill>
              <a:latin typeface="Calibri" pitchFamily="34" charset="0"/>
            </a:endParaRPr>
          </a:p>
          <a:p>
            <a:pPr lvl="3" eaLnBrk="1" hangingPunct="1">
              <a:buFontTx/>
              <a:buChar char="-"/>
            </a:pPr>
            <a:endParaRPr lang="en-US" sz="1900" b="1" dirty="0">
              <a:solidFill>
                <a:srgbClr val="421C5E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n-US" sz="1900" b="1" dirty="0">
                <a:solidFill>
                  <a:srgbClr val="421C5E"/>
                </a:solidFill>
                <a:latin typeface="Calibri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1900" b="1" dirty="0">
                <a:solidFill>
                  <a:srgbClr val="421C5E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36" name="TextBox 5"/>
          <p:cNvSpPr txBox="1">
            <a:spLocks noChangeArrowheads="1"/>
          </p:cNvSpPr>
          <p:nvPr/>
        </p:nvSpPr>
        <p:spPr bwMode="auto">
          <a:xfrm>
            <a:off x="1081855" y="3007393"/>
            <a:ext cx="4249476" cy="98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Подключите 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USB</a:t>
            </a:r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-кабель считывателя штрих-кодов к другому 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USB</a:t>
            </a:r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-порту на компьютере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6352431" y="2222979"/>
            <a:ext cx="1278554" cy="39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ДА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sp>
        <p:nvSpPr>
          <p:cNvPr id="38" name="TextBox 7"/>
          <p:cNvSpPr txBox="1">
            <a:spLocks noChangeArrowheads="1"/>
          </p:cNvSpPr>
          <p:nvPr/>
        </p:nvSpPr>
        <p:spPr bwMode="auto">
          <a:xfrm>
            <a:off x="2265566" y="2259732"/>
            <a:ext cx="1278553" cy="39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900" dirty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НЕТ	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998759" y="2750490"/>
            <a:ext cx="10205" cy="3383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3165768" y="2084688"/>
            <a:ext cx="1844532" cy="3789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64320" y="2084688"/>
            <a:ext cx="1595873" cy="352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6872707" y="2886902"/>
            <a:ext cx="363220" cy="92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527868" y="4524007"/>
            <a:ext cx="363220" cy="11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54"/>
          <p:cNvSpPr txBox="1">
            <a:spLocks noChangeArrowheads="1"/>
          </p:cNvSpPr>
          <p:nvPr/>
        </p:nvSpPr>
        <p:spPr bwMode="auto">
          <a:xfrm>
            <a:off x="2247975" y="4659945"/>
            <a:ext cx="2740056" cy="98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Неисправность считывателя штрих-кодов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2276903" y="3779197"/>
            <a:ext cx="554844" cy="352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054427" y="3791010"/>
            <a:ext cx="562267" cy="2689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TextBox 61"/>
          <p:cNvSpPr txBox="1">
            <a:spLocks noChangeArrowheads="1"/>
          </p:cNvSpPr>
          <p:nvPr/>
        </p:nvSpPr>
        <p:spPr bwMode="auto">
          <a:xfrm>
            <a:off x="3074841" y="3953861"/>
            <a:ext cx="1278553" cy="39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900" dirty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НЕТ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sp>
        <p:nvSpPr>
          <p:cNvPr id="49" name="TextBox 66"/>
          <p:cNvSpPr txBox="1">
            <a:spLocks noChangeArrowheads="1"/>
          </p:cNvSpPr>
          <p:nvPr/>
        </p:nvSpPr>
        <p:spPr bwMode="auto">
          <a:xfrm>
            <a:off x="1285978" y="3969578"/>
            <a:ext cx="1280410" cy="39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ДА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sp>
        <p:nvSpPr>
          <p:cNvPr id="50" name="TextBox 67"/>
          <p:cNvSpPr txBox="1">
            <a:spLocks noChangeArrowheads="1"/>
          </p:cNvSpPr>
          <p:nvPr/>
        </p:nvSpPr>
        <p:spPr bwMode="auto">
          <a:xfrm>
            <a:off x="6064399" y="2861558"/>
            <a:ext cx="4032448" cy="98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Подготовьте и просканируйте картридж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. </a:t>
            </a:r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Получается ли его просканировать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?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10800000" flipV="1">
            <a:off x="6595039" y="3771900"/>
            <a:ext cx="554845" cy="352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372562" y="3791010"/>
            <a:ext cx="564123" cy="2689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81"/>
          <p:cNvSpPr txBox="1">
            <a:spLocks noChangeArrowheads="1"/>
          </p:cNvSpPr>
          <p:nvPr/>
        </p:nvSpPr>
        <p:spPr bwMode="auto">
          <a:xfrm>
            <a:off x="7392975" y="3990533"/>
            <a:ext cx="1280410" cy="39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900" dirty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НЕТ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sp>
        <p:nvSpPr>
          <p:cNvPr id="54" name="TextBox 82"/>
          <p:cNvSpPr txBox="1">
            <a:spLocks noChangeArrowheads="1"/>
          </p:cNvSpPr>
          <p:nvPr/>
        </p:nvSpPr>
        <p:spPr bwMode="auto">
          <a:xfrm>
            <a:off x="5604113" y="4167195"/>
            <a:ext cx="1280410" cy="39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ДА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5400000">
            <a:off x="7901674" y="4592835"/>
            <a:ext cx="363220" cy="11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TextBox 84"/>
          <p:cNvSpPr txBox="1">
            <a:spLocks noChangeArrowheads="1"/>
          </p:cNvSpPr>
          <p:nvPr/>
        </p:nvSpPr>
        <p:spPr bwMode="auto">
          <a:xfrm>
            <a:off x="5945556" y="4645975"/>
            <a:ext cx="4564939" cy="12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-Проверить </a:t>
            </a:r>
            <a:r>
              <a:rPr lang="ru-RU" sz="1900" dirty="0">
                <a:solidFill>
                  <a:srgbClr val="421C5E"/>
                </a:solidFill>
                <a:latin typeface="Calibri" pitchFamily="34" charset="0"/>
              </a:rPr>
              <a:t>импортирован ли </a:t>
            </a:r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Файл </a:t>
            </a:r>
            <a:r>
              <a:rPr lang="ru-RU" sz="1900" dirty="0">
                <a:solidFill>
                  <a:srgbClr val="421C5E"/>
                </a:solidFill>
                <a:latin typeface="Calibri" pitchFamily="34" charset="0"/>
              </a:rPr>
              <a:t>определения </a:t>
            </a:r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анализа(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Assay </a:t>
            </a:r>
            <a:r>
              <a:rPr lang="en-US" sz="1900" dirty="0">
                <a:solidFill>
                  <a:srgbClr val="421C5E"/>
                </a:solidFill>
                <a:latin typeface="Calibri" pitchFamily="34" charset="0"/>
              </a:rPr>
              <a:t>Definition 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file</a:t>
            </a:r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)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  <a:p>
            <a:pPr algn="just" eaLnBrk="1" hangingPunct="1"/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-Перенастройте </a:t>
            </a:r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считыватель штрих-кодов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 </a:t>
            </a:r>
            <a:endParaRPr lang="ru-RU" sz="1900" dirty="0">
              <a:solidFill>
                <a:srgbClr val="421C5E"/>
              </a:solidFill>
              <a:latin typeface="Calibri" pitchFamily="34" charset="0"/>
            </a:endParaRPr>
          </a:p>
          <a:p>
            <a:pPr algn="just" eaLnBrk="1" hangingPunct="1"/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Получается ли теперь просканировать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? 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sp>
        <p:nvSpPr>
          <p:cNvPr id="57" name="TextBox 86"/>
          <p:cNvSpPr txBox="1">
            <a:spLocks noChangeArrowheads="1"/>
          </p:cNvSpPr>
          <p:nvPr/>
        </p:nvSpPr>
        <p:spPr bwMode="auto">
          <a:xfrm>
            <a:off x="7149884" y="5932140"/>
            <a:ext cx="1278554" cy="39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НЕТ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8004030" y="6220172"/>
            <a:ext cx="3172" cy="347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TextBox 88"/>
          <p:cNvSpPr txBox="1">
            <a:spLocks noChangeArrowheads="1"/>
          </p:cNvSpPr>
          <p:nvPr/>
        </p:nvSpPr>
        <p:spPr bwMode="auto">
          <a:xfrm>
            <a:off x="6640463" y="6436196"/>
            <a:ext cx="3018786" cy="58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900" dirty="0">
                <a:solidFill>
                  <a:srgbClr val="421C5E"/>
                </a:solidFill>
                <a:latin typeface="Calibri" pitchFamily="34" charset="0"/>
              </a:rPr>
              <a:t>Неисправность считывателя штрих-кодов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456996" y="4196968"/>
            <a:ext cx="1079929" cy="1213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72229" y="1578668"/>
            <a:ext cx="128674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72230" y="1578667"/>
            <a:ext cx="0" cy="2610262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121430" y="5465122"/>
            <a:ext cx="430801" cy="683042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"/>
          <p:cNvSpPr txBox="1"/>
          <p:nvPr/>
        </p:nvSpPr>
        <p:spPr>
          <a:xfrm>
            <a:off x="4552231" y="5432703"/>
            <a:ext cx="1757373" cy="1631097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421C5E"/>
                </a:solidFill>
                <a:latin typeface="Calibri" pitchFamily="34" charset="0"/>
              </a:rPr>
              <a:t>Связаться с 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</a:rPr>
              <a:t>Отделом технической поддержки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Cepheid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rot="10800000">
            <a:off x="6230385" y="6722643"/>
            <a:ext cx="702420" cy="1584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82"/>
          <p:cNvSpPr txBox="1">
            <a:spLocks noChangeArrowheads="1"/>
          </p:cNvSpPr>
          <p:nvPr/>
        </p:nvSpPr>
        <p:spPr bwMode="auto">
          <a:xfrm>
            <a:off x="8832874" y="5932140"/>
            <a:ext cx="1280410" cy="39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900" dirty="0" smtClean="0">
                <a:solidFill>
                  <a:srgbClr val="421C5E"/>
                </a:solidFill>
                <a:latin typeface="Calibri" pitchFamily="34" charset="0"/>
              </a:rPr>
              <a:t>ДА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8152631" y="5860132"/>
            <a:ext cx="403075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8778384" y="5860132"/>
            <a:ext cx="382359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7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421C5E"/>
                </a:solidFill>
              </a:rPr>
              <a:t>  </a:t>
            </a:r>
            <a:endParaRPr lang="en-US" dirty="0">
              <a:solidFill>
                <a:srgbClr val="421C5E"/>
              </a:solidFill>
            </a:endParaRP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Перенастройка считывателя штрих-кодов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79" y="1355958"/>
            <a:ext cx="4608512" cy="558429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0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421C5E"/>
                </a:solidFill>
              </a:rPr>
              <a:t>  </a:t>
            </a:r>
            <a:endParaRPr lang="en-US" dirty="0">
              <a:solidFill>
                <a:srgbClr val="421C5E"/>
              </a:solidFill>
            </a:endParaRP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Мигает красный световой индикатор на модуле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126186" y="1481245"/>
            <a:ext cx="10154206" cy="2146639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Calibri" pitchFamily="34" charset="0"/>
              </a:rPr>
              <a:t>Это означает, что модуль может быть неисправен</a:t>
            </a:r>
            <a:endParaRPr lang="en-US" sz="2400" dirty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В системном окне </a:t>
            </a:r>
            <a:r>
              <a:rPr lang="en-US" sz="2400" dirty="0" err="1" smtClean="0">
                <a:latin typeface="Calibri" pitchFamily="34" charset="0"/>
              </a:rPr>
              <a:t>GeneXpert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Dx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ru-RU" sz="2400" dirty="0" smtClean="0">
                <a:latin typeface="Calibri" pitchFamily="34" charset="0"/>
              </a:rPr>
              <a:t>нажмите «</a:t>
            </a:r>
            <a:r>
              <a:rPr lang="en-US" sz="2400" dirty="0" smtClean="0">
                <a:latin typeface="Calibri" pitchFamily="34" charset="0"/>
              </a:rPr>
              <a:t>Maintenance</a:t>
            </a:r>
            <a:r>
              <a:rPr lang="ru-RU" sz="2400" dirty="0" smtClean="0">
                <a:latin typeface="Calibri" pitchFamily="34" charset="0"/>
              </a:rPr>
              <a:t>»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(«Техобслуживание») на панели меню и выберите «</a:t>
            </a:r>
            <a:r>
              <a:rPr lang="en-US" sz="2400" dirty="0" smtClean="0">
                <a:latin typeface="Calibri" pitchFamily="34" charset="0"/>
              </a:rPr>
              <a:t>Perform </a:t>
            </a:r>
            <a:r>
              <a:rPr lang="en-US" sz="2400" dirty="0">
                <a:latin typeface="Calibri" pitchFamily="34" charset="0"/>
              </a:rPr>
              <a:t>Self-</a:t>
            </a:r>
            <a:r>
              <a:rPr lang="en-US" sz="2400" dirty="0" smtClean="0">
                <a:latin typeface="Calibri" pitchFamily="34" charset="0"/>
              </a:rPr>
              <a:t>Test</a:t>
            </a:r>
            <a:r>
              <a:rPr lang="ru-RU" sz="2400" dirty="0" smtClean="0">
                <a:latin typeface="Calibri" pitchFamily="34" charset="0"/>
              </a:rPr>
              <a:t>» («Выполнить внутреннюю диагностику»)</a:t>
            </a:r>
            <a:endParaRPr lang="en-US" sz="2400" dirty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Если неисправность не устранена</a:t>
            </a:r>
            <a:r>
              <a:rPr lang="en-US" sz="2400" dirty="0" smtClean="0">
                <a:latin typeface="Calibri" pitchFamily="34" charset="0"/>
              </a:rPr>
              <a:t>,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свяжитесь с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</a:rPr>
              <a:t>Отделом технической поддержки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Cepheid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en-US" sz="24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en-US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81" y="3929689"/>
            <a:ext cx="9414358" cy="257851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095847" y="3123828"/>
            <a:ext cx="2592288" cy="1944216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 bwMode="auto">
          <a:xfrm>
            <a:off x="3688135" y="4996036"/>
            <a:ext cx="2147883" cy="3152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3857</TotalTime>
  <Words>3128</Words>
  <Application>Microsoft Office PowerPoint</Application>
  <PresentationFormat>Произвольный</PresentationFormat>
  <Paragraphs>399</Paragraphs>
  <Slides>46</Slides>
  <Notes>14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business-template</vt:lpstr>
      <vt:lpstr>Презентация PowerPoint</vt:lpstr>
      <vt:lpstr>  </vt:lpstr>
      <vt:lpstr>  </vt:lpstr>
      <vt:lpstr>  </vt:lpstr>
      <vt:lpstr>Презентация PowerPoint</vt:lpstr>
      <vt:lpstr>  </vt:lpstr>
      <vt:lpstr>  </vt:lpstr>
      <vt:lpstr>  </vt:lpstr>
      <vt:lpstr>  </vt:lpstr>
      <vt:lpstr>  </vt:lpstr>
      <vt:lpstr>  </vt:lpstr>
      <vt:lpstr>  </vt:lpstr>
      <vt:lpstr>Извлечение застрявшего картриджа вручную: 1. Отсоединить прибор GeneXpert</vt:lpstr>
      <vt:lpstr>Извлечение застрявшего картриджа вручную: 2. Откройте прибор GeneXpert</vt:lpstr>
      <vt:lpstr>Извлечение застрявшего картриджа вручную: 2. Откройте прибор GeneXpert (продолжение)</vt:lpstr>
      <vt:lpstr>Извлечение застрявшего картриджа вручную: 2. Откройте прибор GeneXpert (продолжение)</vt:lpstr>
      <vt:lpstr>Извлечение застрявшего картриджа вручную: 3. Извлеките застрявший картридж вручную</vt:lpstr>
      <vt:lpstr>Извлечение застрявшего картриджа вручную: 3. Извлеките застрявший картридж вручную (продолжение)</vt:lpstr>
      <vt:lpstr>Извлечение застрявшего картриджа вручную: 4. Обратная сборка прибора GeneXpert</vt:lpstr>
      <vt:lpstr>Извлечение застрявшего картриджа вручную: 4. Обратная сборка прибора GeneXpert (продолжение)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Когда следует заменить модуль?</vt:lpstr>
      <vt:lpstr>Этапы подготовке к замене модуля (обмен старого модуля на новый)</vt:lpstr>
      <vt:lpstr>Замена модуля (обмен старого модуля на новый)</vt:lpstr>
      <vt:lpstr>Этапы после замены (обмена) модулей</vt:lpstr>
      <vt:lpstr>Помощь и поддержка Cepheid</vt:lpstr>
      <vt:lpstr>Презентация PowerPoint</vt:lpstr>
      <vt:lpstr>Презентация PowerPoint</vt:lpstr>
      <vt:lpstr>Презентация PowerPoint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user</cp:lastModifiedBy>
  <cp:revision>141</cp:revision>
  <dcterms:created xsi:type="dcterms:W3CDTF">2006-07-23T20:13:44Z</dcterms:created>
  <dcterms:modified xsi:type="dcterms:W3CDTF">2014-10-22T14:11:58Z</dcterms:modified>
</cp:coreProperties>
</file>