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</p:sldIdLst>
  <p:sldSz cx="10688638" cy="75438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376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LLOCCO, Diego" initials="zallocco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0BC"/>
    <a:srgbClr val="BF4F4D"/>
    <a:srgbClr val="9BBB59"/>
    <a:srgbClr val="66B616"/>
    <a:srgbClr val="2FC705"/>
    <a:srgbClr val="F08D56"/>
    <a:srgbClr val="5F8BC5"/>
    <a:srgbClr val="D32740"/>
    <a:srgbClr val="CA305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630" y="378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5EEB-3CBB-6A40-A4AB-69F0FC031BCF}" type="datetimeFigureOut">
              <a:rPr lang="fr-FR" smtClean="0"/>
              <a:t>23/10/2014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B661-5ED5-F344-A644-7D2A6C152D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3691550-46B2-3E4F-B291-C367AFEB28E7}" type="datetimeFigureOut">
              <a:rPr lang="fr-FR" altLang="zh-CN"/>
              <a:pPr/>
              <a:t>23/10/2014</a:t>
            </a:fld>
            <a:endParaRPr lang="fr-CA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B894A4-CD3E-8541-84CD-AE7D909749E7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1</a:t>
            </a:fld>
            <a:endParaRPr lang="fr-CA" altLang="zh-CN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507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23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85800"/>
            <a:ext cx="4859338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6473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23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85800"/>
            <a:ext cx="4859338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3165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23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85800"/>
            <a:ext cx="4859338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2225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23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85800"/>
            <a:ext cx="4859338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6673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685800"/>
            <a:ext cx="486092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2" y="4343147"/>
            <a:ext cx="5487040" cy="4115019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605FD-F067-48B9-89A2-D78C1BE3921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461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23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775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2789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23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775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4862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23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775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0294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23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775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3652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23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775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69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23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775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6869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23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775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4725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37</a:t>
            </a:fld>
            <a:endParaRPr lang="fr-CA" altLang="zh-CN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0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23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775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511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23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775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024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6F5655-DC0C-4376-9436-761914492CA8}" type="slidenum">
              <a:rPr lang="en-US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60425" y="639763"/>
            <a:ext cx="44862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20528" y="4009160"/>
            <a:ext cx="4965606" cy="37984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Figure 2. Assay Procedure for the MTB/RIF Test. Two volumes of sample treatment reagent are added to each volume of sputum. The mixture is shaken, incubated at room temperature for 15 minutes, and shaken again. Next, a sample of 2 to 3 ml is transferred to the test cartridge, which is then loaded into the instrument. All subsequent steps occur automatically. The user is provided with a printable test result, such as “MTB detected; RIF resistance not detected.” PCR denotes polymerase chain reaction.</a:t>
            </a:r>
          </a:p>
        </p:txBody>
      </p:sp>
    </p:spTree>
    <p:extLst>
      <p:ext uri="{BB962C8B-B14F-4D97-AF65-F5344CB8AC3E}">
        <p14:creationId xmlns:p14="http://schemas.microsoft.com/office/powerpoint/2010/main" val="183705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23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775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019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23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85800"/>
            <a:ext cx="4859338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8318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23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85800"/>
            <a:ext cx="4859338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248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23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85800"/>
            <a:ext cx="4859338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061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/>
          <a:p>
            <a:pPr algn="ctr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anchor="b"/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/>
          <a:lstStyle>
            <a:lvl1pPr marL="0" marR="72924" indent="0" algn="r">
              <a:buNone/>
              <a:defRPr>
                <a:solidFill>
                  <a:schemeClr val="tx2"/>
                </a:solidFill>
              </a:defRPr>
            </a:lvl1pPr>
            <a:lvl2pPr marL="520888" indent="0" algn="ctr">
              <a:buNone/>
            </a:lvl2pPr>
            <a:lvl3pPr marL="1041776" indent="0" algn="ctr">
              <a:buNone/>
            </a:lvl3pPr>
            <a:lvl4pPr marL="1562664" indent="0" algn="ctr">
              <a:buNone/>
            </a:lvl4pPr>
            <a:lvl5pPr marL="2083552" indent="0" algn="ctr">
              <a:buNone/>
            </a:lvl5pPr>
            <a:lvl6pPr marL="2604440" indent="0" algn="ctr">
              <a:buNone/>
            </a:lvl6pPr>
            <a:lvl7pPr marL="3125328" indent="0" algn="ctr">
              <a:buNone/>
            </a:lvl7pPr>
            <a:lvl8pPr marL="3646216" indent="0" algn="ctr">
              <a:buNone/>
            </a:lvl8pPr>
            <a:lvl9pPr marL="4167104" indent="0" algn="ctr">
              <a:buNone/>
            </a:lvl9pPr>
            <a:extLst/>
          </a:lstStyle>
          <a:p>
            <a:r>
              <a:rPr lang="fr-FR" altLang="zh-CN" smtClean="0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anchor="b"/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DC0B9496-B348-B742-872E-F5BE9637463B}" type="datetime1">
              <a:rPr lang="fr-FR" altLang="zh-CN" smtClean="0"/>
              <a:t>23/10/2014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86AFCE13-44B9-564A-9B29-51FA958BC542}" type="datetime1">
              <a:rPr lang="fr-FR" altLang="zh-CN" smtClean="0"/>
              <a:t>23/10/2014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817AE5D-38FF-5047-9F6D-C32389F436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70AAA43-ABD0-1549-A1F9-6A6DAE876E19}" type="datetime1">
              <a:rPr lang="fr-FR" altLang="zh-CN" smtClean="0"/>
              <a:t>23/10/2014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/>
          <a:lstStyle>
            <a:lvl1pPr marL="0" marR="20836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extLst/>
          </a:lstStyle>
          <a:p>
            <a:pPr lvl="0"/>
            <a:r>
              <a:rPr lang="fr-FR" altLang="zh-CN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5ED80A00-E5AB-B742-A6E6-B90D314A58E1}" type="datetime1">
              <a:rPr lang="fr-FR" altLang="zh-CN" smtClean="0"/>
              <a:t>23/10/2014</a:t>
            </a:fld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7CA53A1D-C374-C245-AA82-FD589AB2F5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/>
            <a:r>
              <a:rPr lang="en-US" sz="1900" dirty="0">
                <a:solidFill>
                  <a:schemeClr val="accent4"/>
                </a:solidFill>
              </a:rPr>
              <a:t>Global Laboratory </a:t>
            </a:r>
            <a:r>
              <a:rPr lang="en-US" sz="1900" dirty="0" smtClean="0">
                <a:solidFill>
                  <a:schemeClr val="accent4"/>
                </a:solidFill>
              </a:rPr>
              <a:t>Initiative</a:t>
            </a:r>
          </a:p>
          <a:p>
            <a:pPr algn="r"/>
            <a:r>
              <a:rPr lang="en-US" sz="1900" b="1" dirty="0" err="1" smtClean="0">
                <a:solidFill>
                  <a:schemeClr val="accent5"/>
                </a:solidFill>
              </a:rPr>
              <a:t>Xpert</a:t>
            </a:r>
            <a:r>
              <a:rPr lang="en-US" sz="1900" b="1" dirty="0" smtClean="0">
                <a:solidFill>
                  <a:schemeClr val="accent5"/>
                </a:solidFill>
              </a:rPr>
              <a:t> </a:t>
            </a:r>
            <a:r>
              <a:rPr lang="en-US" sz="1900" b="1" dirty="0">
                <a:solidFill>
                  <a:schemeClr val="accent5"/>
                </a:solidFill>
              </a:rPr>
              <a:t>MTB/RIF Training Package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fld id="{990E64BD-0564-154E-B7B0-0D7D605E7AE8}" type="slidenum">
              <a:rPr lang="en-US" altLang="zh-CN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endParaRPr lang="en-US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1.png"/><Relationship Id="rId3" Type="http://schemas.openxmlformats.org/officeDocument/2006/relationships/image" Target="../media/image37.wmf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1827684"/>
            <a:ext cx="9258904" cy="22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Модуль 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11: </a:t>
            </a:r>
          </a:p>
          <a:p>
            <a:pPr eaLnBrk="1" hangingPunct="1"/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Клиническое руководство по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altLang="zh-CN" sz="4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Xpert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MTB/RIF 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219898" y="6679407"/>
            <a:ext cx="9582313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Глобальная лабораторная инициатива </a:t>
            </a:r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dirty="0" err="1" smtClean="0">
                <a:solidFill>
                  <a:schemeClr val="bg1"/>
                </a:solidFill>
              </a:rPr>
              <a:t>Xpert</a:t>
            </a:r>
            <a:r>
              <a:rPr lang="en-US" dirty="0" smtClean="0">
                <a:solidFill>
                  <a:schemeClr val="bg1"/>
                </a:solidFill>
              </a:rPr>
              <a:t> MTB/RIF Training Package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>
          <a:xfrm>
            <a:off x="12989" y="148537"/>
            <a:ext cx="10688638" cy="993617"/>
          </a:xfrm>
        </p:spPr>
        <p:txBody>
          <a:bodyPr>
            <a:noAutofit/>
          </a:bodyPr>
          <a:lstStyle/>
          <a:p>
            <a:pPr lvl="1"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Обновленные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октябрь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2013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г.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рекомендации ВОЗ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latin typeface="Calibri" pitchFamily="34" charset="0"/>
                <a:cs typeface="Calibri" pitchFamily="34" charset="0"/>
              </a:rPr>
              <a:t>Xpert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MTB/RIF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для диагностики легочного ТБ и выявления </a:t>
            </a:r>
            <a:br>
              <a:rPr lang="ru-RU" sz="2400" dirty="0" smtClean="0">
                <a:latin typeface="Calibri" pitchFamily="34" charset="0"/>
                <a:cs typeface="Calibri" pitchFamily="34" charset="0"/>
              </a:rPr>
            </a:br>
            <a:r>
              <a:rPr lang="ru-RU" sz="2400" dirty="0" smtClean="0">
                <a:latin typeface="Calibri" pitchFamily="34" charset="0"/>
                <a:cs typeface="Calibri" pitchFamily="34" charset="0"/>
              </a:rPr>
              <a:t>устойчивости к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рифампицину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у взрослых и детей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277" y="2187724"/>
            <a:ext cx="10168170" cy="466882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Настоятельные рекомендации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Xpert MTB/RIF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следует использовать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вместо стандартной микроскопии, посевов и ТЛЧ в качестве исходного диагностического исследования у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взрослых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 подозрением на МЛУ-ТБ или ВИЧ-ассоциированный ТБ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достоверные доказательные данные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24796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MTB/RIF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следует использовать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вместо стандартной микроскопии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посевов и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ТЛЧ в качестве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исходного диагностического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исследования у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детей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с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подозрением на МЛУ-ТБ или ВИЧ-ассоциированный ТБ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недостоверные доказательные данные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9834" y="1003038"/>
            <a:ext cx="9674439" cy="1104871"/>
            <a:chOff x="138863" y="557971"/>
            <a:chExt cx="8966061" cy="1004428"/>
          </a:xfrm>
        </p:grpSpPr>
        <p:sp>
          <p:nvSpPr>
            <p:cNvPr id="7" name="TextBox 6"/>
            <p:cNvSpPr txBox="1"/>
            <p:nvPr/>
          </p:nvSpPr>
          <p:spPr>
            <a:xfrm>
              <a:off x="1082343" y="914878"/>
              <a:ext cx="8022581" cy="64752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Рассмотреть возможность адаптации</a:t>
              </a:r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/</a:t>
              </a:r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удаления слайда, если информация не </a:t>
              </a:r>
            </a:p>
            <a:p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соответствует руководящим принципам НТП</a:t>
              </a:r>
              <a:endPara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2" descr="C:\Users\heidialb\AppData\Local\Microsoft\Windows\Temporary Internet Files\Content.IE5\1BNGYPPH\MC900442141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863" y="557971"/>
              <a:ext cx="1031875" cy="94606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17430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4411" y="2043708"/>
            <a:ext cx="10297646" cy="4825514"/>
          </a:xfrm>
        </p:spPr>
        <p:txBody>
          <a:bodyPr/>
          <a:lstStyle/>
          <a:p>
            <a:pPr marL="0" indent="0">
              <a:spcBef>
                <a:spcPts val="1198"/>
              </a:spcBef>
              <a:buNone/>
            </a:pPr>
            <a:r>
              <a:rPr lang="ru-R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Условные рекомендации</a:t>
            </a: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 учетом значительного влияния на ресурсы</a:t>
            </a: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198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Xpert MTB/RIF </a:t>
            </a:r>
            <a:r>
              <a:rPr lang="ru-R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можно использовать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вместо стандартной микроскопии и посевов в качестве исходного диагностического исследования у </a:t>
            </a:r>
            <a:r>
              <a:rPr lang="ru-R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взрослых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 подозрением на ТБ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достоверные доказательные данные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198"/>
              </a:spcBef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MTB/RIF </a:t>
            </a:r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можно использовать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вместо стандартной микроскопии и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посевов </a:t>
            </a:r>
            <a:r>
              <a:rPr lang="ru-RU" sz="2200" dirty="0" smtClean="0">
                <a:latin typeface="Calibri"/>
                <a:cs typeface="Calibri"/>
              </a:rPr>
              <a:t>в </a:t>
            </a:r>
            <a:r>
              <a:rPr lang="ru-RU" sz="2200" dirty="0">
                <a:latin typeface="Calibri"/>
                <a:cs typeface="Calibri"/>
              </a:rPr>
              <a:t>качестве исходного диагностического исследования у </a:t>
            </a:r>
            <a:r>
              <a:rPr lang="ru-RU" sz="2200" b="1" dirty="0" smtClean="0">
                <a:latin typeface="Calibri"/>
                <a:cs typeface="Calibri"/>
              </a:rPr>
              <a:t>детей </a:t>
            </a:r>
            <a:r>
              <a:rPr lang="ru-RU" sz="2200" dirty="0" smtClean="0">
                <a:latin typeface="Calibri"/>
                <a:cs typeface="Calibri"/>
              </a:rPr>
              <a:t>с </a:t>
            </a:r>
            <a:r>
              <a:rPr lang="ru-RU" sz="2200" dirty="0">
                <a:latin typeface="Calibri"/>
                <a:cs typeface="Calibri"/>
              </a:rPr>
              <a:t>подозрением на ТБ </a:t>
            </a:r>
            <a:r>
              <a:rPr lang="en-US" sz="2200" dirty="0" smtClean="0">
                <a:latin typeface="Calibri"/>
                <a:cs typeface="Calibri"/>
              </a:rPr>
              <a:t>(</a:t>
            </a:r>
            <a:r>
              <a:rPr lang="ru-RU" sz="2200" dirty="0" smtClean="0">
                <a:latin typeface="Calibri"/>
                <a:cs typeface="Calibri"/>
              </a:rPr>
              <a:t>доказательные данные очень низкого качества</a:t>
            </a:r>
            <a:r>
              <a:rPr lang="en-US" sz="2200" dirty="0" smtClean="0">
                <a:latin typeface="Calibri"/>
                <a:cs typeface="Calibri"/>
              </a:rPr>
              <a:t>)</a:t>
            </a:r>
            <a:endParaRPr lang="en-US" sz="2200" dirty="0">
              <a:latin typeface="Calibri"/>
              <a:cs typeface="Calibri"/>
            </a:endParaRPr>
          </a:p>
          <a:p>
            <a:pPr>
              <a:spcBef>
                <a:spcPts val="1198"/>
              </a:spcBef>
            </a:pPr>
            <a:r>
              <a:rPr kumimoji="1" lang="en-US" sz="2200" dirty="0" err="1" smtClean="0">
                <a:latin typeface="Calibri"/>
                <a:cs typeface="Calibri"/>
              </a:rPr>
              <a:t>Xpert</a:t>
            </a:r>
            <a:r>
              <a:rPr kumimoji="1" lang="en-US" sz="2200" dirty="0" smtClean="0">
                <a:latin typeface="Calibri"/>
                <a:cs typeface="Calibri"/>
              </a:rPr>
              <a:t> </a:t>
            </a:r>
            <a:r>
              <a:rPr kumimoji="1" lang="en-US" sz="2200" dirty="0">
                <a:latin typeface="Calibri"/>
                <a:cs typeface="Calibri"/>
              </a:rPr>
              <a:t>MTB/RIF </a:t>
            </a:r>
            <a:r>
              <a:rPr kumimoji="1" lang="ru-RU" sz="2200" b="1" dirty="0">
                <a:latin typeface="Calibri"/>
                <a:cs typeface="Calibri"/>
              </a:rPr>
              <a:t>может </a:t>
            </a:r>
            <a:r>
              <a:rPr kumimoji="1" lang="ru-RU" sz="2200" b="1" dirty="0" smtClean="0">
                <a:latin typeface="Calibri"/>
                <a:cs typeface="Calibri"/>
              </a:rPr>
              <a:t>использоваться </a:t>
            </a:r>
            <a:r>
              <a:rPr kumimoji="1" lang="ru-RU" sz="2200" dirty="0">
                <a:latin typeface="Calibri"/>
                <a:cs typeface="Calibri"/>
              </a:rPr>
              <a:t>как тест, следующий за </a:t>
            </a:r>
            <a:r>
              <a:rPr kumimoji="1" lang="ru-RU" sz="2200" dirty="0" smtClean="0">
                <a:latin typeface="Calibri"/>
                <a:cs typeface="Calibri"/>
              </a:rPr>
              <a:t>микроскопией у взрослых с подозрением на ТБ, но </a:t>
            </a:r>
            <a:r>
              <a:rPr kumimoji="1" lang="ru-RU" sz="2200" dirty="0">
                <a:latin typeface="Calibri"/>
                <a:cs typeface="Calibri"/>
              </a:rPr>
              <a:t>в условиях меньшей обеспокоенности МЛУ-ТБ или </a:t>
            </a:r>
            <a:r>
              <a:rPr kumimoji="1" lang="ru-RU" sz="2200" dirty="0" smtClean="0">
                <a:latin typeface="Calibri"/>
                <a:cs typeface="Calibri"/>
              </a:rPr>
              <a:t>ВИЧ-ассоциированным ТБ, </a:t>
            </a:r>
            <a:r>
              <a:rPr kumimoji="1" lang="ru-RU" sz="2200" dirty="0">
                <a:latin typeface="Calibri"/>
                <a:cs typeface="Calibri"/>
              </a:rPr>
              <a:t>особенно, в случае дальнейшего анализа материала при отрицательном результате мазка мокроты</a:t>
            </a:r>
            <a:r>
              <a:rPr kumimoji="1" lang="en-US" sz="2200" dirty="0">
                <a:latin typeface="Calibri"/>
                <a:cs typeface="Calibri"/>
              </a:rPr>
              <a:t>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9743" y="931030"/>
            <a:ext cx="9793087" cy="1176879"/>
            <a:chOff x="138863" y="557971"/>
            <a:chExt cx="9076023" cy="1069890"/>
          </a:xfrm>
        </p:grpSpPr>
        <p:sp>
          <p:nvSpPr>
            <p:cNvPr id="12" name="TextBox 11"/>
            <p:cNvSpPr txBox="1"/>
            <p:nvPr/>
          </p:nvSpPr>
          <p:spPr>
            <a:xfrm>
              <a:off x="1192303" y="980340"/>
              <a:ext cx="8022583" cy="64752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Рассмотреть возможность адаптации</a:t>
              </a:r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/</a:t>
              </a:r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удаления слайда, если информация не </a:t>
              </a:r>
            </a:p>
            <a:p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соответствует руководящим принципам НТП</a:t>
              </a:r>
              <a:endPara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3" name="Picture 2" descr="C:\Users\heidialb\AppData\Local\Microsoft\Windows\Temporary Internet Files\Content.IE5\1BNGYPPH\MC900442141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863" y="557971"/>
              <a:ext cx="1031875" cy="946064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>
            <a:spLocks noGrp="1" noChangeArrowheads="1"/>
          </p:cNvSpPr>
          <p:nvPr>
            <p:ph type="title"/>
          </p:nvPr>
        </p:nvSpPr>
        <p:spPr>
          <a:xfrm>
            <a:off x="12989" y="148537"/>
            <a:ext cx="10688638" cy="993617"/>
          </a:xfrm>
        </p:spPr>
        <p:txBody>
          <a:bodyPr>
            <a:noAutofit/>
          </a:bodyPr>
          <a:lstStyle/>
          <a:p>
            <a:pPr lvl="1"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Обновленные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октябрь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2013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г.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рекомендации ВОЗ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</a:t>
            </a:r>
            <a:br>
              <a:rPr lang="en-US" sz="2400" dirty="0"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latin typeface="Calibri" pitchFamily="34" charset="0"/>
                <a:cs typeface="Calibri" pitchFamily="34" charset="0"/>
              </a:rPr>
              <a:t>Xpert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MTB/RIF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для диагностики легочного ТБ и выявления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400" dirty="0" smtClean="0">
                <a:latin typeface="Calibri" pitchFamily="34" charset="0"/>
                <a:cs typeface="Calibri" pitchFamily="34" charset="0"/>
              </a:rPr>
            </a:br>
            <a:r>
              <a:rPr lang="ru-RU" sz="2400" dirty="0" smtClean="0">
                <a:latin typeface="Calibri" pitchFamily="34" charset="0"/>
                <a:cs typeface="Calibri" pitchFamily="34" charset="0"/>
              </a:rPr>
              <a:t>устойчивости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к 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рифампицину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у взрослых и детей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55816" y="70834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868" y="1791680"/>
            <a:ext cx="9343076" cy="382182"/>
          </a:xfrm>
          <a:prstGeom prst="rect">
            <a:avLst/>
          </a:prstGeom>
          <a:noFill/>
        </p:spPr>
        <p:txBody>
          <a:bodyPr wrap="square" lIns="104165" tIns="52083" rIns="104165" bIns="52083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02608" y="2331740"/>
            <a:ext cx="10226287" cy="3816424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165" tIns="52083" rIns="104165" bIns="52083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20247058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Примечание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1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из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2):</a:t>
            </a:r>
          </a:p>
          <a:p>
            <a:pPr marL="520824" indent="-520824">
              <a:spcAft>
                <a:spcPts val="683"/>
              </a:spcAft>
              <a:buFont typeface="Arial" pitchFamily="34" charset="0"/>
              <a:buChar char="•"/>
              <a:tabLst>
                <a:tab pos="20247058" algn="l"/>
              </a:tabLst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Эти рекомендации касаются применения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MTB/RIF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как в случае с обработанных, так и необработанных образцов мокроты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520824" indent="-520824">
              <a:spcAft>
                <a:spcPts val="683"/>
              </a:spcAft>
              <a:buFont typeface="Arial" pitchFamily="34" charset="0"/>
              <a:buChar char="•"/>
              <a:tabLst>
                <a:tab pos="20247058" algn="l"/>
              </a:tabLst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Эти рекомендации также касаются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аспиратов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промывных вод желудка взрослых и детей на основе генерализации данных по детям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520824" indent="-520824">
              <a:spcAft>
                <a:spcPts val="683"/>
              </a:spcAft>
              <a:buFont typeface="Arial" pitchFamily="34" charset="0"/>
              <a:buChar char="•"/>
              <a:tabLst>
                <a:tab pos="20247058" algn="l"/>
              </a:tabLst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Данные рекомендации также поддерживают применением одного образца мокроты для диагностического исследования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признавая тот факт, большее количество образцов увеличит чувствительность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MTB/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RIF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но потребует больше ресурсов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520824" indent="-520824">
              <a:spcAft>
                <a:spcPts val="683"/>
              </a:spcAft>
              <a:buFont typeface="Arial" pitchFamily="34" charset="0"/>
              <a:buChar char="•"/>
              <a:tabLst>
                <a:tab pos="20247058" algn="l"/>
              </a:tabLst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Дети с подозрением на легочный ТБ, но с одним отрицательным результатом исследования при помощи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MTB/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RIF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должны пройти дополнительные диагностические исследования, а ребенок с высоким подозрением на ТБ по клиническим признакам, должны получить лечение, даже если результат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MTB/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RIF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отрицательный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9834" y="931030"/>
            <a:ext cx="9602432" cy="1176879"/>
            <a:chOff x="138863" y="557971"/>
            <a:chExt cx="8899328" cy="1069890"/>
          </a:xfrm>
        </p:grpSpPr>
        <p:sp>
          <p:nvSpPr>
            <p:cNvPr id="12" name="TextBox 11"/>
            <p:cNvSpPr txBox="1"/>
            <p:nvPr/>
          </p:nvSpPr>
          <p:spPr>
            <a:xfrm>
              <a:off x="1015608" y="980340"/>
              <a:ext cx="8022583" cy="64752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Рассмотреть возможность адаптации</a:t>
              </a:r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/</a:t>
              </a:r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удаления слайда, если информация не </a:t>
              </a:r>
            </a:p>
            <a:p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соответствует руководящим принципам НТП</a:t>
              </a:r>
              <a:endPara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3" name="Picture 2" descr="C:\Users\heidialb\AppData\Local\Microsoft\Windows\Temporary Internet Files\Content.IE5\1BNGYPPH\MC900442141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863" y="557971"/>
              <a:ext cx="1031875" cy="946064"/>
            </a:xfrm>
            <a:prstGeom prst="rect">
              <a:avLst/>
            </a:prstGeom>
            <a:noFill/>
          </p:spPr>
        </p:pic>
      </p:grp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2989" y="148537"/>
            <a:ext cx="10688638" cy="993617"/>
          </a:xfrm>
          <a:prstGeom prst="rect">
            <a:avLst/>
          </a:prstGeom>
        </p:spPr>
        <p:txBody>
          <a:bodyPr vert="horz" lIns="104178" tIns="52089" rIns="104178" bIns="52089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黑体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  <a:cs typeface="黑体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  <a:cs typeface="黑体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  <a:cs typeface="黑体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  <a:cs typeface="黑体" charset="0"/>
              </a:defRPr>
            </a:lvl5pPr>
            <a:lvl6pPr marL="520888"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</a:defRPr>
            </a:lvl6pPr>
            <a:lvl7pPr marL="1041776"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</a:defRPr>
            </a:lvl7pPr>
            <a:lvl8pPr marL="1562664"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</a:defRPr>
            </a:lvl8pPr>
            <a:lvl9pPr marL="2083552"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</a:defRPr>
            </a:lvl9pPr>
            <a:extLst/>
          </a:lstStyle>
          <a:p>
            <a:pPr lvl="1" algn="ctr">
              <a:defRPr/>
            </a:pP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Обновленные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октябрь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2013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г.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рекомендации ВОЗ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</a:t>
            </a:r>
            <a:br>
              <a:rPr lang="en-US" sz="2400" dirty="0"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latin typeface="Calibri" pitchFamily="34" charset="0"/>
                <a:cs typeface="Calibri" pitchFamily="34" charset="0"/>
              </a:rPr>
              <a:t>Xpert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MTB/RIF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для диагностики легочного ТБ и выявления </a:t>
            </a:r>
            <a:br>
              <a:rPr lang="ru-RU" sz="2400" dirty="0">
                <a:latin typeface="Calibri" pitchFamily="34" charset="0"/>
                <a:cs typeface="Calibri" pitchFamily="34" charset="0"/>
              </a:rPr>
            </a:br>
            <a:r>
              <a:rPr lang="ru-RU" sz="2400" dirty="0">
                <a:latin typeface="Calibri" pitchFamily="34" charset="0"/>
                <a:cs typeface="Calibri" pitchFamily="34" charset="0"/>
              </a:rPr>
              <a:t>устойчивости к 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рифампицину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у взрослых и детей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4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868" y="1791680"/>
            <a:ext cx="9343076" cy="382182"/>
          </a:xfrm>
          <a:prstGeom prst="rect">
            <a:avLst/>
          </a:prstGeom>
          <a:noFill/>
        </p:spPr>
        <p:txBody>
          <a:bodyPr wrap="square" lIns="104165" tIns="52083" rIns="104165" bIns="52083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31751" y="2187724"/>
            <a:ext cx="10226287" cy="446449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165" tIns="52083" rIns="104165" bIns="52083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20247058" algn="l"/>
              </a:tabLst>
            </a:pPr>
            <a:r>
              <a:rPr lang="ru-RU" sz="1900" dirty="0" smtClean="0">
                <a:latin typeface="Calibri" pitchFamily="34" charset="0"/>
                <a:cs typeface="Calibri" pitchFamily="34" charset="0"/>
              </a:rPr>
              <a:t>Примечания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2 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из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2):</a:t>
            </a:r>
          </a:p>
          <a:p>
            <a:pPr marL="520824" indent="-520824">
              <a:spcAft>
                <a:spcPts val="683"/>
              </a:spcAft>
              <a:buFont typeface="Arial" pitchFamily="34" charset="0"/>
              <a:buChar char="•"/>
              <a:tabLst>
                <a:tab pos="20247058" algn="l"/>
              </a:tabLst>
            </a:pPr>
            <a:r>
              <a:rPr lang="ru-RU" sz="1900" dirty="0" smtClean="0">
                <a:latin typeface="Calibri" pitchFamily="34" charset="0"/>
                <a:cs typeface="Calibri" pitchFamily="34" charset="0"/>
              </a:rPr>
              <a:t>Стандартная микроскопия и </a:t>
            </a:r>
            <a:r>
              <a:rPr lang="ru-RU" sz="1900" dirty="0" err="1" smtClean="0">
                <a:latin typeface="Calibri" pitchFamily="34" charset="0"/>
                <a:cs typeface="Calibri" pitchFamily="34" charset="0"/>
              </a:rPr>
              <a:t>культуральные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 исследования по-прежнему остаются основными видами исследований для контроля лечения и определения лекарственной чувствительности к препаратам кроме </a:t>
            </a:r>
            <a:r>
              <a:rPr lang="ru-RU" sz="1900" dirty="0" err="1" smtClean="0">
                <a:latin typeface="Calibri" pitchFamily="34" charset="0"/>
                <a:cs typeface="Calibri" pitchFamily="34" charset="0"/>
              </a:rPr>
              <a:t>рифампицина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включая противотуберкулезные препараты второго ряда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520824" indent="-520824">
              <a:spcAft>
                <a:spcPts val="683"/>
              </a:spcAft>
              <a:buFont typeface="Arial" pitchFamily="34" charset="0"/>
              <a:buChar char="•"/>
              <a:tabLst>
                <a:tab pos="20247058" algn="l"/>
              </a:tabLst>
            </a:pPr>
            <a:r>
              <a:rPr lang="ru-RU" sz="1900" dirty="0" smtClean="0">
                <a:latin typeface="Calibri" pitchFamily="34" charset="0"/>
                <a:cs typeface="Calibri" pitchFamily="34" charset="0"/>
              </a:rPr>
              <a:t>Расширение масштаба использования </a:t>
            </a:r>
            <a:r>
              <a:rPr lang="en-US" sz="1900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MTB/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RIF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 и его добавление к диагностическим алгоритмам окажет значительное влияние на методы работы, поэтому следует проводить поэтапно в условиях, заданных национальными стратегическими планами по борьбе с туберкулезом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;</a:t>
            </a: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 marL="520824" indent="-520824">
              <a:spcAft>
                <a:spcPts val="683"/>
              </a:spcAft>
              <a:buFont typeface="Arial" pitchFamily="34" charset="0"/>
              <a:buChar char="•"/>
              <a:tabLst>
                <a:tab pos="20247058" algn="l"/>
              </a:tabLst>
            </a:pPr>
            <a:r>
              <a:rPr lang="ru-RU" sz="1900" dirty="0" smtClean="0">
                <a:latin typeface="Calibri" pitchFamily="34" charset="0"/>
                <a:cs typeface="Calibri" pitchFamily="34" charset="0"/>
              </a:rPr>
              <a:t>Новые данные свидетельствуют о том, что </a:t>
            </a:r>
            <a:r>
              <a:rPr lang="en-US" sz="1900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MTB/RIF 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выявляет некоторые штаммы, устойчивые к </a:t>
            </a:r>
            <a:r>
              <a:rPr lang="ru-RU" sz="1900" dirty="0" err="1" smtClean="0">
                <a:latin typeface="Calibri" pitchFamily="34" charset="0"/>
                <a:cs typeface="Calibri" pitchFamily="34" charset="0"/>
              </a:rPr>
              <a:t>рифампицину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, которые чувствительны по результатам фенотипического ТЛЧ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900" dirty="0" err="1" smtClean="0">
                <a:latin typeface="Calibri" pitchFamily="34" charset="0"/>
                <a:cs typeface="Calibri" pitchFamily="34" charset="0"/>
              </a:rPr>
              <a:t>Секвенирование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 противоречащих результатов обычно дает ответ в пользу </a:t>
            </a:r>
            <a:r>
              <a:rPr lang="en-US" sz="1900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MTB/RIF, 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а исход лечения пациентов, находящихся на лечении ПТП первого ряда, у которых фенотипический ТЛЧ пропустил такие штаммы, бывает неблагоприятным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9834" y="931030"/>
            <a:ext cx="9602432" cy="1184686"/>
            <a:chOff x="138863" y="557971"/>
            <a:chExt cx="8899328" cy="1076987"/>
          </a:xfrm>
        </p:grpSpPr>
        <p:sp>
          <p:nvSpPr>
            <p:cNvPr id="12" name="TextBox 11"/>
            <p:cNvSpPr txBox="1"/>
            <p:nvPr/>
          </p:nvSpPr>
          <p:spPr>
            <a:xfrm>
              <a:off x="1015608" y="987437"/>
              <a:ext cx="8022583" cy="64752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Рассмотреть возможность адаптации</a:t>
              </a:r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/</a:t>
              </a:r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удаления слайда, если информация не </a:t>
              </a:r>
            </a:p>
            <a:p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соответствует руководящим принципам НТП</a:t>
              </a:r>
              <a:endPara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3" name="Picture 2" descr="C:\Users\heidialb\AppData\Local\Microsoft\Windows\Temporary Internet Files\Content.IE5\1BNGYPPH\MC900442141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863" y="557971"/>
              <a:ext cx="1031875" cy="946064"/>
            </a:xfrm>
            <a:prstGeom prst="rect">
              <a:avLst/>
            </a:prstGeom>
            <a:noFill/>
          </p:spPr>
        </p:pic>
      </p:grpSp>
      <p:sp>
        <p:nvSpPr>
          <p:cNvPr id="9" name="Rectangle 7"/>
          <p:cNvSpPr>
            <a:spLocks noGrp="1" noChangeArrowheads="1"/>
          </p:cNvSpPr>
          <p:nvPr>
            <p:ph type="title"/>
          </p:nvPr>
        </p:nvSpPr>
        <p:spPr>
          <a:xfrm>
            <a:off x="12989" y="148537"/>
            <a:ext cx="10688638" cy="993617"/>
          </a:xfrm>
        </p:spPr>
        <p:txBody>
          <a:bodyPr>
            <a:noAutofit/>
          </a:bodyPr>
          <a:lstStyle/>
          <a:p>
            <a:pPr lvl="1" algn="ctr">
              <a:defRPr/>
            </a:pP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Обновленные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октябрь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2013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г.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рекомендации ВОЗ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</a:t>
            </a:r>
            <a:br>
              <a:rPr lang="en-US" sz="2400" dirty="0"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latin typeface="Calibri" pitchFamily="34" charset="0"/>
                <a:cs typeface="Calibri" pitchFamily="34" charset="0"/>
              </a:rPr>
              <a:t>Xpert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MTB/RIF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для диагностики легочного ТБ и выявления </a:t>
            </a:r>
            <a:br>
              <a:rPr lang="ru-RU" sz="2400" dirty="0">
                <a:latin typeface="Calibri" pitchFamily="34" charset="0"/>
                <a:cs typeface="Calibri" pitchFamily="34" charset="0"/>
              </a:rPr>
            </a:br>
            <a:r>
              <a:rPr lang="ru-RU" sz="2400" dirty="0">
                <a:latin typeface="Calibri" pitchFamily="34" charset="0"/>
                <a:cs typeface="Calibri" pitchFamily="34" charset="0"/>
              </a:rPr>
              <a:t>устойчивости к 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рифампицину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у взрослых и детей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115715"/>
            <a:ext cx="10688638" cy="4304833"/>
          </a:xfrm>
        </p:spPr>
        <p:txBody>
          <a:bodyPr/>
          <a:lstStyle/>
          <a:p>
            <a:r>
              <a:rPr lang="ru-R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Спинномозговая жидкость </a:t>
            </a:r>
            <a:r>
              <a:rPr lang="en-GB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СМЖ</a:t>
            </a:r>
            <a:r>
              <a:rPr lang="en-GB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Xpert MTB/RIF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следует отдать предпочтение перед стандартной микроскопией, </a:t>
            </a:r>
            <a:r>
              <a:rPr lang="ru-RU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культуральными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исследованиями и ТЛЧ, в качестве исходного диагностического теста при исследовании СМЖ, взятой у пациентов с подозрением на туберкулезный менингит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сильные рекомендации ввиду срочности ускоренной диагностики, очень низкое качество доказательных данных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Лимфоузлы и другие ткани</a:t>
            </a:r>
            <a:r>
              <a:rPr lang="en-GB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Xpert MTB/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RIF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может быть использован как замещающее исследования вместо общепринятой практики (включая стандартную микроскопию, </a:t>
            </a:r>
            <a:r>
              <a:rPr lang="ru-RU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культуральные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исследования и/или гистопатологию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исследовании специфичных </a:t>
            </a:r>
            <a:r>
              <a:rPr lang="ru-RU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нереспираторных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патологических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образцов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лимфоузлы или другие ткани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у пациентов с подозрением на внелегочный туберкулез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условная рекомендация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очень низкое качество доказательных данных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12989" y="173879"/>
            <a:ext cx="10688638" cy="993617"/>
          </a:xfrm>
        </p:spPr>
        <p:txBody>
          <a:bodyPr>
            <a:normAutofit fontScale="90000"/>
          </a:bodyPr>
          <a:lstStyle/>
          <a:p>
            <a:pPr lvl="1" algn="ctr">
              <a:defRPr/>
            </a:pPr>
            <a:r>
              <a:rPr lang="ru-RU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Обновленные 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октябрь 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2013</a:t>
            </a:r>
            <a:r>
              <a:rPr lang="ru-RU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г.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ru-RU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рекомендации ВОЗ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700" dirty="0">
                <a:latin typeface="Calibri" pitchFamily="34" charset="0"/>
                <a:cs typeface="Calibri" pitchFamily="34" charset="0"/>
              </a:rPr>
            </a:br>
            <a:r>
              <a:rPr lang="ru-RU" sz="2700" dirty="0" smtClean="0">
                <a:latin typeface="Calibri" pitchFamily="34" charset="0"/>
                <a:cs typeface="Calibri" pitchFamily="34" charset="0"/>
              </a:rPr>
              <a:t>Диагностика внелегочного ТБ и выявление устойчивости</a:t>
            </a:r>
            <a:br>
              <a:rPr lang="ru-RU" sz="2700" dirty="0" smtClean="0">
                <a:latin typeface="Calibri" pitchFamily="34" charset="0"/>
                <a:cs typeface="Calibri" pitchFamily="34" charset="0"/>
              </a:rPr>
            </a:br>
            <a:r>
              <a:rPr lang="ru-RU" sz="2700" dirty="0" smtClean="0">
                <a:latin typeface="Calibri" pitchFamily="34" charset="0"/>
                <a:cs typeface="Calibri" pitchFamily="34" charset="0"/>
              </a:rPr>
              <a:t>к </a:t>
            </a:r>
            <a:r>
              <a:rPr lang="ru-RU" sz="2700" dirty="0" err="1" smtClean="0">
                <a:latin typeface="Calibri" pitchFamily="34" charset="0"/>
                <a:cs typeface="Calibri" pitchFamily="34" charset="0"/>
              </a:rPr>
              <a:t>рифампицину</a:t>
            </a:r>
            <a:r>
              <a:rPr lang="ru-RU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700" dirty="0" smtClean="0">
                <a:latin typeface="Calibri" pitchFamily="34" charset="0"/>
                <a:cs typeface="Calibri" pitchFamily="34" charset="0"/>
              </a:rPr>
              <a:t>при помощи </a:t>
            </a:r>
            <a:r>
              <a:rPr lang="en-US" sz="2700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en-US" sz="2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MTB/</a:t>
            </a:r>
            <a:r>
              <a:rPr lang="en-US" sz="2700" dirty="0" smtClean="0">
                <a:latin typeface="Calibri" pitchFamily="34" charset="0"/>
                <a:cs typeface="Calibri" pitchFamily="34" charset="0"/>
              </a:rPr>
              <a:t>RIF</a:t>
            </a:r>
            <a:endParaRPr lang="en-US" sz="27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9834" y="1003038"/>
            <a:ext cx="9602432" cy="1104871"/>
            <a:chOff x="138863" y="557971"/>
            <a:chExt cx="8899328" cy="1004428"/>
          </a:xfrm>
        </p:grpSpPr>
        <p:sp>
          <p:nvSpPr>
            <p:cNvPr id="12" name="TextBox 11"/>
            <p:cNvSpPr txBox="1"/>
            <p:nvPr/>
          </p:nvSpPr>
          <p:spPr>
            <a:xfrm>
              <a:off x="1015608" y="914878"/>
              <a:ext cx="8022583" cy="64752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Рассмотреть возможность адаптации</a:t>
              </a:r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/</a:t>
              </a:r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удаления слайда, если информация не </a:t>
              </a:r>
            </a:p>
            <a:p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соответствует руководящим принципам НТП</a:t>
              </a:r>
              <a:endPara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3" name="Picture 2" descr="C:\Users\heidialb\AppData\Local\Microsoft\Windows\Temporary Internet Files\Content.IE5\1BNGYPPH\MC900442141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863" y="557971"/>
              <a:ext cx="1031875" cy="94606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707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30600" y="2115716"/>
            <a:ext cx="10226287" cy="475252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165" tIns="52083" rIns="104165" bIns="52083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20247058" algn="l"/>
              </a:tabLst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Примечание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1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из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):</a:t>
            </a:r>
          </a:p>
          <a:p>
            <a:pPr marL="520824" indent="-520824">
              <a:spcAft>
                <a:spcPts val="683"/>
              </a:spcAft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Лица с подозрением на внелегочный ТБ, но с одним отрицательным результатом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Xpert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MTB/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RIF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должны пройти дополнительное диагностическое исследование, а лица с высоким подозрением на ТБ по клиническим признакам (в частности, дети) должны получить лечение, даже при отрицательном результате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MTB/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RIF;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520824" indent="-520824">
              <a:spcAft>
                <a:spcPts val="683"/>
              </a:spcAft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В отношении образцов СМЖ следует отдать предпочтение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MTB/RIF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перед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культуральными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исследованиями, если объем образца небольшой или если невозможно получить дополнительные образцы в целях ускоренной диагностики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Если получен достаточный объем образца, то также можно применить методы концентрации, чтобы увеличить выход патологического материала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520824" indent="-520824">
              <a:spcAft>
                <a:spcPts val="683"/>
              </a:spcAft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Плевральная жидкость – это неоптимальный образец для бактериального подтверждения плеврального ТБ при использовании любого метода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Предпочтительно получить плевральный биоптат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Чувствительность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MTB/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RIF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при использовании плевральной жидкости очень низкая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Тем не менее, лица с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положительными результатами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MTB/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RIF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после исследования плевральной жидкости должны получить лечение от плеврального ТБ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а лица с отрицательными результатами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MTB/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RIF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должны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быть дообследованы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9743" y="819572"/>
            <a:ext cx="9484061" cy="1280504"/>
            <a:chOff x="138863" y="557971"/>
            <a:chExt cx="8789624" cy="1164095"/>
          </a:xfrm>
        </p:grpSpPr>
        <p:sp>
          <p:nvSpPr>
            <p:cNvPr id="10" name="TextBox 9"/>
            <p:cNvSpPr txBox="1"/>
            <p:nvPr/>
          </p:nvSpPr>
          <p:spPr>
            <a:xfrm>
              <a:off x="905904" y="1074545"/>
              <a:ext cx="8022583" cy="64752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Рассмотреть возможность адаптации</a:t>
              </a:r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/</a:t>
              </a:r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удаления слайда, если информация не </a:t>
              </a:r>
            </a:p>
            <a:p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соответствует руководящим принципам НТП</a:t>
              </a:r>
              <a:endPara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1" name="Picture 2" descr="C:\Users\heidialb\AppData\Local\Microsoft\Windows\Temporary Internet Files\Content.IE5\1BNGYPPH\MC900442141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863" y="557971"/>
              <a:ext cx="1031875" cy="946064"/>
            </a:xfrm>
            <a:prstGeom prst="rect">
              <a:avLst/>
            </a:prstGeom>
            <a:noFill/>
          </p:spPr>
        </p:pic>
      </p:grp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>
          <a:xfrm>
            <a:off x="128289" y="99492"/>
            <a:ext cx="10688638" cy="993617"/>
          </a:xfrm>
        </p:spPr>
        <p:txBody>
          <a:bodyPr>
            <a:normAutofit fontScale="90000"/>
          </a:bodyPr>
          <a:lstStyle/>
          <a:p>
            <a:pPr lvl="1" algn="ctr">
              <a:defRPr/>
            </a:pPr>
            <a:r>
              <a:rPr lang="ru-RU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Обновленные 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октябрь 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2013</a:t>
            </a:r>
            <a:r>
              <a:rPr lang="ru-RU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г.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ru-RU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рекомендации ВОЗ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: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3200" dirty="0">
                <a:latin typeface="Calibri" pitchFamily="34" charset="0"/>
                <a:cs typeface="Calibri" pitchFamily="34" charset="0"/>
              </a:rPr>
            </a:br>
            <a:r>
              <a:rPr lang="ru-RU" sz="3200" dirty="0">
                <a:latin typeface="Calibri" pitchFamily="34" charset="0"/>
                <a:cs typeface="Calibri" pitchFamily="34" charset="0"/>
              </a:rPr>
              <a:t>Диагностика внелегочного ТБ и выявление устойчивости</a:t>
            </a:r>
            <a:br>
              <a:rPr lang="ru-RU" sz="3200" dirty="0">
                <a:latin typeface="Calibri" pitchFamily="34" charset="0"/>
                <a:cs typeface="Calibri" pitchFamily="34" charset="0"/>
              </a:rPr>
            </a:br>
            <a:r>
              <a:rPr lang="ru-RU" sz="3200" dirty="0">
                <a:latin typeface="Calibri" pitchFamily="34" charset="0"/>
                <a:cs typeface="Calibri" pitchFamily="34" charset="0"/>
              </a:rPr>
              <a:t>к </a:t>
            </a:r>
            <a:r>
              <a:rPr lang="ru-RU" sz="3200" dirty="0" err="1">
                <a:latin typeface="Calibri" pitchFamily="34" charset="0"/>
                <a:cs typeface="Calibri" pitchFamily="34" charset="0"/>
              </a:rPr>
              <a:t>рифампицину</a:t>
            </a:r>
            <a:r>
              <a:rPr lang="ru-RU" sz="3200" dirty="0">
                <a:latin typeface="Calibri" pitchFamily="34" charset="0"/>
                <a:cs typeface="Calibri" pitchFamily="34" charset="0"/>
              </a:rPr>
              <a:t> при помощи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Xpert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MTB/RIF</a:t>
            </a:r>
            <a:endParaRPr lang="en-US" sz="27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31751" y="2475756"/>
            <a:ext cx="10153516" cy="3456385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165" tIns="52083" rIns="104165" bIns="52083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20247058" algn="l"/>
              </a:tabLst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Примечание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(2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из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2):</a:t>
            </a:r>
          </a:p>
          <a:p>
            <a:pPr marL="520824" indent="-520824">
              <a:spcAft>
                <a:spcPts val="683"/>
              </a:spcAft>
              <a:buFont typeface="Arial" pitchFamily="34" charset="0"/>
              <a:buChar char="•"/>
              <a:tabLst>
                <a:tab pos="20247058" algn="l"/>
              </a:tabLst>
            </a:pPr>
            <a:r>
              <a:rPr lang="ru-RU" dirty="0">
                <a:latin typeface="Calibri" pitchFamily="34" charset="0"/>
                <a:cs typeface="Calibri" pitchFamily="34" charset="0"/>
              </a:rPr>
              <a:t>Стандартная микроскопия 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культуральные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исследования по-прежнему остаются основными видами исследований для контроля лечения и определения лекарственной чувствительности к препаратам кроме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рифампицина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(включая противотуберкулезные препараты второго ряда);</a:t>
            </a:r>
          </a:p>
          <a:p>
            <a:pPr marL="520824" indent="-520824">
              <a:spcAft>
                <a:spcPts val="683"/>
              </a:spcAft>
              <a:buFont typeface="Arial" pitchFamily="34" charset="0"/>
              <a:buChar char="•"/>
              <a:tabLst>
                <a:tab pos="20247058" algn="l"/>
              </a:tabLst>
            </a:pPr>
            <a:r>
              <a:rPr lang="ru-RU" dirty="0">
                <a:latin typeface="Calibri" pitchFamily="34" charset="0"/>
                <a:cs typeface="Calibri" pitchFamily="34" charset="0"/>
              </a:rPr>
              <a:t>Новые данные свидетельствуют о том, что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Xpert</a:t>
            </a:r>
            <a:r>
              <a:rPr lang="ru-RU" dirty="0">
                <a:latin typeface="Calibri" pitchFamily="34" charset="0"/>
                <a:cs typeface="Calibri" pitchFamily="34" charset="0"/>
              </a:rPr>
              <a:t> MTB/RIF выявляет некоторые штаммы, устойчивые к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рифампицину</a:t>
            </a:r>
            <a:r>
              <a:rPr lang="ru-RU" dirty="0">
                <a:latin typeface="Calibri" pitchFamily="34" charset="0"/>
                <a:cs typeface="Calibri" pitchFamily="34" charset="0"/>
              </a:rPr>
              <a:t>, которые чувствительны по результатам фенотипического ТЛЧ.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Секвенирование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противоречащих результатов обычно дает ответ в пользу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Xpert</a:t>
            </a:r>
            <a:r>
              <a:rPr lang="ru-RU" dirty="0">
                <a:latin typeface="Calibri" pitchFamily="34" charset="0"/>
                <a:cs typeface="Calibri" pitchFamily="34" charset="0"/>
              </a:rPr>
              <a:t> MTB/RIF, а исход лечения пациентов, находящихся на лечении ПТП первого ряда, у которых фенотипический ТЛЧ пропустил такие штаммы, бывает неблагоприятным.</a:t>
            </a:r>
          </a:p>
          <a:p>
            <a:pPr marL="520824" indent="-520824">
              <a:spcAft>
                <a:spcPts val="683"/>
              </a:spcAft>
              <a:buFont typeface="Arial" pitchFamily="34" charset="0"/>
              <a:buChar char="•"/>
              <a:tabLst>
                <a:tab pos="20247058" algn="l"/>
              </a:tabLst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Данные рекомендации не относятся к образцам стула, мочи или крови за отсутствием данных  по исследованию таких образцов при помощи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MTB</a:t>
            </a:r>
            <a:r>
              <a:rPr lang="en-US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RIF.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tabLst>
                <a:tab pos="20247058" algn="l"/>
              </a:tabLst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title"/>
          </p:nvPr>
        </p:nvSpPr>
        <p:spPr>
          <a:xfrm>
            <a:off x="12989" y="113987"/>
            <a:ext cx="10688638" cy="993617"/>
          </a:xfrm>
        </p:spPr>
        <p:txBody>
          <a:bodyPr>
            <a:normAutofit fontScale="90000"/>
          </a:bodyPr>
          <a:lstStyle/>
          <a:p>
            <a:pPr lvl="1" algn="ctr">
              <a:defRPr/>
            </a:pPr>
            <a:r>
              <a:rPr lang="ru-RU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Обновленные 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октябрь 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2013</a:t>
            </a:r>
            <a:r>
              <a:rPr lang="ru-RU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г.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ru-RU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рекомендации ВОЗ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: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3200" dirty="0">
                <a:latin typeface="Calibri" pitchFamily="34" charset="0"/>
                <a:cs typeface="Calibri" pitchFamily="34" charset="0"/>
              </a:rPr>
            </a:br>
            <a:r>
              <a:rPr lang="ru-RU" sz="3200" dirty="0">
                <a:latin typeface="Calibri" pitchFamily="34" charset="0"/>
                <a:cs typeface="Calibri" pitchFamily="34" charset="0"/>
              </a:rPr>
              <a:t>Диагностика внелегочного ТБ и выявление устойчивости</a:t>
            </a:r>
            <a:br>
              <a:rPr lang="ru-RU" sz="3200" dirty="0">
                <a:latin typeface="Calibri" pitchFamily="34" charset="0"/>
                <a:cs typeface="Calibri" pitchFamily="34" charset="0"/>
              </a:rPr>
            </a:br>
            <a:r>
              <a:rPr lang="ru-RU" sz="3200" dirty="0">
                <a:latin typeface="Calibri" pitchFamily="34" charset="0"/>
                <a:cs typeface="Calibri" pitchFamily="34" charset="0"/>
              </a:rPr>
              <a:t>к </a:t>
            </a:r>
            <a:r>
              <a:rPr lang="ru-RU" sz="3200" dirty="0" err="1">
                <a:latin typeface="Calibri" pitchFamily="34" charset="0"/>
                <a:cs typeface="Calibri" pitchFamily="34" charset="0"/>
              </a:rPr>
              <a:t>рифампицину</a:t>
            </a:r>
            <a:r>
              <a:rPr lang="ru-RU" sz="3200" dirty="0">
                <a:latin typeface="Calibri" pitchFamily="34" charset="0"/>
                <a:cs typeface="Calibri" pitchFamily="34" charset="0"/>
              </a:rPr>
              <a:t> при помощи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Xpert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MTB/RIF</a:t>
            </a:r>
            <a:endParaRPr lang="en-US" sz="27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9834" y="963588"/>
            <a:ext cx="9484061" cy="1280504"/>
            <a:chOff x="138863" y="557971"/>
            <a:chExt cx="8789624" cy="1164095"/>
          </a:xfrm>
        </p:grpSpPr>
        <p:sp>
          <p:nvSpPr>
            <p:cNvPr id="12" name="TextBox 11"/>
            <p:cNvSpPr txBox="1"/>
            <p:nvPr/>
          </p:nvSpPr>
          <p:spPr>
            <a:xfrm>
              <a:off x="905904" y="1074545"/>
              <a:ext cx="8022583" cy="64752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Рассмотреть возможность адаптации</a:t>
              </a:r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/</a:t>
              </a:r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удаления слайда, если информация не </a:t>
              </a:r>
            </a:p>
            <a:p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соответствует руководящим принципам НТП</a:t>
              </a:r>
              <a:endPara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3" name="Picture 2" descr="C:\Users\heidialb\AppData\Local\Microsoft\Windows\Temporary Internet Files\Content.IE5\1BNGYPPH\MC900442141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863" y="557971"/>
              <a:ext cx="1031875" cy="94606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6618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493" y="317215"/>
            <a:ext cx="9619774" cy="782304"/>
          </a:xfr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Руководящие документы ВОЗ</a:t>
            </a:r>
            <a:endParaRPr lang="en-GB" dirty="0"/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139057" y="1340944"/>
            <a:ext cx="310788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957776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006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defTabSz="957776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algn="ctr" defTabSz="957776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algn="ctr" defTabSz="957776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algn="ctr" defTabSz="957776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419847" algn="ctr" defTabSz="957776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839694" algn="ctr" defTabSz="957776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1259540" algn="ctr" defTabSz="957776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1679387" algn="ctr" defTabSz="957776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600" dirty="0" smtClean="0">
                <a:ea typeface="+mn-ea"/>
              </a:rPr>
              <a:t>Обновленная стратегия</a:t>
            </a:r>
            <a:endParaRPr lang="en-GB" sz="2600" dirty="0"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0143" y="1539652"/>
            <a:ext cx="65259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ctr" defTabSz="957776" eaLnBrk="0" hangingPunct="0">
              <a:defRPr sz="2600" b="1">
                <a:solidFill>
                  <a:srgbClr val="000066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algn="ctr" defTabSz="957776" eaLnBrk="0" hangingPunct="0">
              <a:defRPr sz="3700" b="1">
                <a:solidFill>
                  <a:srgbClr val="000066"/>
                </a:solidFill>
                <a:cs typeface="Arial" charset="0"/>
              </a:defRPr>
            </a:lvl2pPr>
            <a:lvl3pPr algn="ctr" defTabSz="957776" eaLnBrk="0" hangingPunct="0">
              <a:defRPr sz="3700" b="1">
                <a:solidFill>
                  <a:srgbClr val="000066"/>
                </a:solidFill>
                <a:cs typeface="Arial" charset="0"/>
              </a:defRPr>
            </a:lvl3pPr>
            <a:lvl4pPr algn="ctr" defTabSz="957776" eaLnBrk="0" hangingPunct="0">
              <a:defRPr sz="3700" b="1">
                <a:solidFill>
                  <a:srgbClr val="000066"/>
                </a:solidFill>
                <a:cs typeface="Arial" charset="0"/>
              </a:defRPr>
            </a:lvl4pPr>
            <a:lvl5pPr algn="ctr" defTabSz="957776" eaLnBrk="0" hangingPunct="0">
              <a:defRPr sz="3700" b="1">
                <a:solidFill>
                  <a:srgbClr val="000066"/>
                </a:solidFill>
                <a:cs typeface="Arial" charset="0"/>
              </a:defRPr>
            </a:lvl5pPr>
            <a:lvl6pPr marL="419847" algn="ctr" defTabSz="957776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cs typeface="Arial" charset="0"/>
              </a:defRPr>
            </a:lvl6pPr>
            <a:lvl7pPr marL="839694" algn="ctr" defTabSz="957776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cs typeface="Arial" charset="0"/>
              </a:defRPr>
            </a:lvl7pPr>
            <a:lvl8pPr marL="1259540" algn="ctr" defTabSz="957776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cs typeface="Arial" charset="0"/>
              </a:defRPr>
            </a:lvl8pPr>
            <a:lvl9pPr marL="1679387" algn="ctr" defTabSz="957776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66"/>
                </a:solidFill>
                <a:cs typeface="Arial" charset="0"/>
              </a:defRPr>
            </a:lvl9pPr>
          </a:lstStyle>
          <a:p>
            <a:r>
              <a:rPr lang="ru-RU" dirty="0" smtClean="0"/>
              <a:t>Сопутствующее руководство по внедрению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51585" y="2331740"/>
            <a:ext cx="3304646" cy="4576767"/>
          </a:xfrm>
          <a:prstGeom prst="rect">
            <a:avLst/>
          </a:prstGeom>
        </p:spPr>
        <p:txBody>
          <a:bodyPr wrap="square" lIns="99441" tIns="49721" rIns="99441" bIns="49721">
            <a:spAutoFit/>
          </a:bodyPr>
          <a:lstStyle/>
          <a:p>
            <a:pPr marL="424696" indent="-424696" defTabSz="1134249" eaLnBrk="0" hangingPunct="0">
              <a:spcBef>
                <a:spcPts val="0"/>
              </a:spcBef>
              <a:spcAft>
                <a:spcPts val="653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Руководящие принципы по обновленным диагностическим алгоритмам с применением дополнительных методов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24696" indent="-424696" defTabSz="1134249" eaLnBrk="0" hangingPunct="0">
              <a:spcBef>
                <a:spcPts val="0"/>
              </a:spcBef>
              <a:spcAft>
                <a:spcPts val="653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Руководство по составлению бюджетов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24696" indent="-424696" defTabSz="1134249" eaLnBrk="0" hangingPunct="0">
              <a:spcBef>
                <a:spcPts val="0"/>
              </a:spcBef>
              <a:spcAft>
                <a:spcPts val="653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Приложение с СОП для обработки внелегочных образцов патологического материала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9783" y="6076157"/>
            <a:ext cx="6264696" cy="432047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165" tIns="52083" rIns="104165" bIns="52083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20247058" algn="l"/>
              </a:tabLst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Доступно по адресу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: http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://www.who.int/tb/laboratory/mtbrifrollout</a:t>
            </a:r>
          </a:p>
          <a:p>
            <a:pPr>
              <a:tabLst>
                <a:tab pos="20247058" algn="l"/>
              </a:tabLst>
            </a:pP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3" y="2187724"/>
            <a:ext cx="2378709" cy="3587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15" y="2187724"/>
            <a:ext cx="2388832" cy="35870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23113" y="1942083"/>
            <a:ext cx="2136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которое излагает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974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688638" cy="1362097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  </a:t>
            </a:r>
            <a:endParaRPr lang="en-US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532026" y="2318892"/>
            <a:ext cx="9562820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sz="3600" dirty="0">
                <a:latin typeface="Calibri" pitchFamily="34" charset="0"/>
                <a:cs typeface="Calibri" pitchFamily="34" charset="0"/>
              </a:rPr>
              <a:t>2.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Диагностические алгоритмы с применением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MTB/RIF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и интерпретация результатов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86093" y="3680988"/>
            <a:ext cx="2654686" cy="2131226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245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65287"/>
            <a:ext cx="9619774" cy="10143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Национальный диагностический алгоритм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94" y="1752163"/>
            <a:ext cx="9692132" cy="439600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Вставьте диагностический алгоритм, который используется в вашей стране 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блок-схему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, включив в него </a:t>
            </a:r>
            <a:r>
              <a:rPr 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MTB/RIF 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связав его с другими методами диагностики и скрининга, в том числе с микроскопией, рентгенологическим исследованием грудной клетки, бактериологическими исследованиями и ТЛЧ для различных групп пациентов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блок-схеме определите этапы, когда результат </a:t>
            </a:r>
            <a:r>
              <a:rPr 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указывает на устойчивость к </a:t>
            </a:r>
            <a:r>
              <a:rPr lang="ru-RU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рифампицину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, а второе исследование 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или другой метод ТЛЧ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дает результат, указывающий на чувствительность к </a:t>
            </a:r>
            <a:r>
              <a:rPr lang="ru-RU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рифампицину</a:t>
            </a:r>
            <a:endParaRPr lang="ru-RU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Обсудите, какие категории пациентов должны пройти исследование при помощи </a:t>
            </a:r>
            <a:r>
              <a:rPr 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MTB/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RIF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Добавьте клинические руководства по ведению случаев и больных после исследования при помощи </a:t>
            </a:r>
            <a:r>
              <a:rPr 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ru-RU" sz="2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C:\Users\heidialb\AppData\Local\Microsoft\Windows\Temporary Internet Files\Content.IE5\1BNGYPPH\MC90044214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16" y="711493"/>
            <a:ext cx="1113400" cy="1040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94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  </a:t>
            </a:r>
            <a:endParaRPr lang="en-US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1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581"/>
            <a:r>
              <a:rPr lang="ru-RU" sz="3600" dirty="0" smtClean="0">
                <a:latin typeface="Calibri" pitchFamily="34" charset="0"/>
              </a:rPr>
              <a:t>Содержание данного модуля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7294" y="1641300"/>
            <a:ext cx="9692132" cy="5065086"/>
          </a:xfrm>
        </p:spPr>
        <p:txBody>
          <a:bodyPr/>
          <a:lstStyle/>
          <a:p>
            <a:pPr marL="424546" indent="-424546" defTabSz="1133849">
              <a:spcBef>
                <a:spcPts val="1305"/>
              </a:spcBef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Что такое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Xpert MTB/RIF?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Процедура и технология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4546" indent="-424546" defTabSz="1133849">
              <a:spcBef>
                <a:spcPts val="1305"/>
              </a:spcBef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Диагностический алгоритм при использовании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MTB/RIF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 интерпретация результатов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4546" indent="-424546" defTabSz="1133849">
              <a:spcBef>
                <a:spcPts val="1305"/>
              </a:spcBef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Забор мокроты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4546" indent="-424546" defTabSz="1133849">
              <a:spcBef>
                <a:spcPts val="1305"/>
              </a:spcBef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 регистрировать результаты исследования при помощи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MTB/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RIF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4546" indent="-424546" defTabSz="1133849">
              <a:spcBef>
                <a:spcPts val="1305"/>
              </a:spcBef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Лабораторное тестирование для контроля лечения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4546" indent="-424546" defTabSz="1133849">
              <a:spcBef>
                <a:spcPts val="1305"/>
              </a:spcBef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Система направления образцов, результатов и пациентов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 smtClean="0">
              <a:latin typeface="Calibri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>
          <a:xfrm>
            <a:off x="92815" y="140354"/>
            <a:ext cx="10688638" cy="1150887"/>
          </a:xfrm>
        </p:spPr>
        <p:txBody>
          <a:bodyPr>
            <a:noAutofit/>
          </a:bodyPr>
          <a:lstStyle/>
          <a:p>
            <a:pPr algn="ctr">
              <a:spcAft>
                <a:spcPts val="683"/>
              </a:spcAft>
            </a:pPr>
            <a:r>
              <a:rPr lang="ru-RU" sz="3200" dirty="0" smtClean="0"/>
              <a:t>Выявление устойчивости к </a:t>
            </a:r>
            <a:r>
              <a:rPr lang="ru-RU" sz="3200" dirty="0" err="1" smtClean="0"/>
              <a:t>рифампицину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>Xpert MTB/RIF </a:t>
            </a:r>
            <a:r>
              <a:rPr lang="ru-RU" sz="3200" dirty="0" smtClean="0"/>
              <a:t>в сравнении с фенотипическим ТЛЧ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9782" y="1435418"/>
            <a:ext cx="9911917" cy="528881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53"/>
              </a:spcAft>
              <a:buNone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выявления устойчивости к </a:t>
            </a:r>
            <a:r>
              <a:rPr lang="ru-RU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рифампицину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53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Чувствительность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MTB/RIF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сравнении с фенотипическим ТЛЧ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95%</a:t>
            </a:r>
          </a:p>
          <a:p>
            <a:pPr algn="just">
              <a:spcBef>
                <a:spcPts val="0"/>
              </a:spcBef>
              <a:spcAft>
                <a:spcPts val="653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Специфичность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MTB/RIF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сравнении с фенотипическим ТЛЧ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98%</a:t>
            </a:r>
          </a:p>
          <a:p>
            <a:pPr lvl="1" algn="just">
              <a:spcBef>
                <a:spcPts val="0"/>
              </a:spcBef>
              <a:spcAft>
                <a:spcPts val="653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Однако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фенотипический ТЛЧ пропускает некоторые истинно устойчивые штаммы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spcAft>
                <a:spcPts val="653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случае устойчивости к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рифампицину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выявленной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MTB/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RIF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но чувствительности, выявленной при ТЛЧ, только метод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секвенирования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может разрешить противоречие и определить истинную устойчивость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spcAft>
                <a:spcPts val="653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Выявление методом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секвенирования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изменений в последовательности аминокислот, в участке определяющих устойчивость к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рифампицину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(RRDR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Rif resistance determining region)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следует рассматривать как подтверждение клинически значимой устойчивости к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рифампицину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spcAft>
                <a:spcPts val="653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Может быть проведено второе исследование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MTB/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RIF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чтобы убедиться в отсутствии до- и пост-аналитических ошибок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ошибки в маркировке образцов или оформления результатов исследования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частности, для пациентов, которых не рассматривали как имеющих риск устойчивости к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рифампицину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9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4524"/>
            <a:ext cx="10688638" cy="993617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93796" tIns="46895" rIns="93796" bIns="46895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dirty="0" smtClean="0"/>
              <a:t>Предположительные случаи МЛУ-ТБ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109" y="953628"/>
            <a:ext cx="10200470" cy="975881"/>
            <a:chOff x="11222" y="413477"/>
            <a:chExt cx="9453574" cy="975881"/>
          </a:xfrm>
        </p:grpSpPr>
        <p:sp>
          <p:nvSpPr>
            <p:cNvPr id="12" name="TextBox 11"/>
            <p:cNvSpPr txBox="1"/>
            <p:nvPr/>
          </p:nvSpPr>
          <p:spPr>
            <a:xfrm>
              <a:off x="1160294" y="984862"/>
              <a:ext cx="8304502" cy="40449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Адаптировать в соответствии с руководящими принципами НТП в вашей стране</a:t>
              </a:r>
              <a:endPara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3" name="Picture 2" descr="C:\Users\heidialb\AppData\Local\Microsoft\Windows\Temporary Internet Files\Content.IE5\1BNGYPPH\MC900442141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222" y="413477"/>
              <a:ext cx="1031875" cy="946064"/>
            </a:xfrm>
            <a:prstGeom prst="rect">
              <a:avLst/>
            </a:prstGeom>
            <a:noFill/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6004" y="2056274"/>
            <a:ext cx="9692132" cy="3731850"/>
          </a:xfrm>
        </p:spPr>
        <p:txBody>
          <a:bodyPr/>
          <a:lstStyle/>
          <a:p>
            <a:pPr lvl="0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Лица, лечившиеся ПТП и  у кого подозревается легочный ТБ, то есть, все пациенты категории повторного лечения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неэффективное лечение, рецидив, возврат после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отрыва от лечения для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последующего наблюдения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Лица с подозрением на легочный ТБ, имеющие риск носительства бацилл МЛУ-ТБ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группы риска, определение которым дается в действующем руководстве ВОЗ по ведению случаев ЛУ-ТБ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Любой человек с подозрением на ТБ и высоким риском МЛУ-ТБ согласно национальной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стратегии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3" y="302102"/>
            <a:ext cx="10369151" cy="101432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Интерпретация результатов </a:t>
            </a:r>
            <a:r>
              <a:rPr lang="en-US" sz="3600" dirty="0" err="1" smtClean="0"/>
              <a:t>Xpert</a:t>
            </a:r>
            <a:r>
              <a:rPr lang="en-US" sz="3600" dirty="0" smtClean="0"/>
              <a:t> MTB/RIF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43" y="2475756"/>
            <a:ext cx="9692132" cy="3991960"/>
          </a:xfrm>
        </p:spPr>
        <p:txBody>
          <a:bodyPr>
            <a:noAutofit/>
          </a:bodyPr>
          <a:lstStyle/>
          <a:p>
            <a:pPr>
              <a:spcBef>
                <a:spcPts val="1198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Если </a:t>
            </a:r>
            <a:r>
              <a:rPr lang="ru-RU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выявлены МТБ, не выявлена устойчивость к </a:t>
            </a:r>
            <a:r>
              <a:rPr lang="en-US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RIF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начать или продолжить лечение пациента по Категории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  <a:p>
            <a:pPr>
              <a:spcBef>
                <a:spcPts val="1198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Если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МТБ НЕ выявлены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провести последующую диагностическую оценку или лечение согласно национальному алгоритму для ТБ с отрицательным бактериологическим результатом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Особенно в случаях симптоматического предположительного ТБ, ТБ следует рассматривать как реалистичный вариант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spcBef>
                <a:spcPts val="1198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Если результат исследования </a:t>
            </a:r>
            <a:r>
              <a:rPr lang="ru-RU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ошибка, недействительный или нет результата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произвести забор еще 1 образца для повторного тестирования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109" y="1075046"/>
            <a:ext cx="10200469" cy="1040670"/>
            <a:chOff x="11222" y="413477"/>
            <a:chExt cx="9453576" cy="946064"/>
          </a:xfrm>
        </p:grpSpPr>
        <p:sp>
          <p:nvSpPr>
            <p:cNvPr id="8" name="TextBox 7"/>
            <p:cNvSpPr txBox="1"/>
            <p:nvPr/>
          </p:nvSpPr>
          <p:spPr>
            <a:xfrm>
              <a:off x="1160294" y="984862"/>
              <a:ext cx="8304504" cy="3677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Адаптировать в соответствии с руководящими принципами НТП в вашей стране </a:t>
              </a:r>
              <a:endPara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9" name="Picture 2" descr="C:\Users\heidialb\AppData\Local\Microsoft\Windows\Temporary Internet Files\Content.IE5\1BNGYPPH\MC900442141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222" y="413477"/>
              <a:ext cx="1031875" cy="94606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410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17" y="0"/>
            <a:ext cx="10449022" cy="1362097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Интерпретация результатов </a:t>
            </a:r>
            <a:r>
              <a:rPr lang="en-US" sz="3200" dirty="0" err="1"/>
              <a:t>Xpert</a:t>
            </a:r>
            <a:r>
              <a:rPr lang="en-US" sz="3200" dirty="0"/>
              <a:t> MTB/</a:t>
            </a:r>
            <a:r>
              <a:rPr lang="en-US" sz="3200" dirty="0" smtClean="0"/>
              <a:t>RIF</a:t>
            </a:r>
            <a:r>
              <a:rPr lang="ru-RU" sz="3200" dirty="0" smtClean="0"/>
              <a:t> </a:t>
            </a:r>
            <a:r>
              <a:rPr lang="en-US" sz="3400" dirty="0" smtClean="0"/>
              <a:t>(</a:t>
            </a:r>
            <a:r>
              <a:rPr lang="ru-RU" sz="3400" dirty="0" smtClean="0"/>
              <a:t>продолжение</a:t>
            </a:r>
            <a:r>
              <a:rPr lang="en-US" sz="3400" dirty="0" smtClean="0"/>
              <a:t>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2259732"/>
            <a:ext cx="9619774" cy="380922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Если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выявлены МТБ, выявлена устойчивость к </a:t>
            </a:r>
            <a:r>
              <a:rPr lang="en-US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RIF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Начать лечение пациента по схеме лечения МЛУ-ТБ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Отправить дополнительные образцы на дальнейшее ТЛЧ, определить полную лекарственную устойчивость в целях дальнейшего уточнения схемы лечения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Если считалось, что у пациента нет риска МЛУ-ТБ, возможно выполнение дополнительного тестирования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подтверждения, чтобы исключить канцелярские или административные ошибки, которые были допущены при обработке и регистрации образца и сообщении результатов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109" y="859022"/>
            <a:ext cx="10200469" cy="1177036"/>
            <a:chOff x="11222" y="780930"/>
            <a:chExt cx="9453576" cy="1070033"/>
          </a:xfrm>
        </p:grpSpPr>
        <p:sp>
          <p:nvSpPr>
            <p:cNvPr id="8" name="TextBox 7"/>
            <p:cNvSpPr txBox="1"/>
            <p:nvPr/>
          </p:nvSpPr>
          <p:spPr>
            <a:xfrm>
              <a:off x="1160294" y="1483239"/>
              <a:ext cx="8304504" cy="3677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Адаптировать в соответствии с руководящими принципами НТП в вашей стране </a:t>
              </a:r>
              <a:endPara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9" name="Picture 2" descr="C:\Users\heidialb\AppData\Local\Microsoft\Windows\Temporary Internet Files\Content.IE5\1BNGYPPH\MC900442141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222" y="780930"/>
              <a:ext cx="1031875" cy="94606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479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400" dirty="0" smtClean="0"/>
              <a:t>Интерпретация результатов </a:t>
            </a:r>
            <a:r>
              <a:rPr lang="en-US" sz="3400" dirty="0" err="1" smtClean="0"/>
              <a:t>Xpert</a:t>
            </a:r>
            <a:r>
              <a:rPr lang="en-US" sz="3400" dirty="0" smtClean="0"/>
              <a:t> </a:t>
            </a:r>
            <a:r>
              <a:rPr lang="en-US" sz="3400" dirty="0"/>
              <a:t>MTB/RIF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(</a:t>
            </a:r>
            <a:r>
              <a:rPr lang="ru-RU" sz="3400" dirty="0" smtClean="0"/>
              <a:t>продолжение</a:t>
            </a:r>
            <a:r>
              <a:rPr lang="en-US" sz="3400" dirty="0" smtClean="0"/>
              <a:t>-2)</a:t>
            </a:r>
            <a:endParaRPr lang="en-US" sz="3400" dirty="0"/>
          </a:p>
        </p:txBody>
      </p:sp>
      <p:grpSp>
        <p:nvGrpSpPr>
          <p:cNvPr id="3" name="Group 2"/>
          <p:cNvGrpSpPr/>
          <p:nvPr/>
        </p:nvGrpSpPr>
        <p:grpSpPr>
          <a:xfrm>
            <a:off x="-37784" y="751407"/>
            <a:ext cx="10200469" cy="1040670"/>
            <a:chOff x="11222" y="413477"/>
            <a:chExt cx="9453576" cy="946064"/>
          </a:xfrm>
        </p:grpSpPr>
        <p:sp>
          <p:nvSpPr>
            <p:cNvPr id="4" name="TextBox 3"/>
            <p:cNvSpPr txBox="1"/>
            <p:nvPr/>
          </p:nvSpPr>
          <p:spPr>
            <a:xfrm>
              <a:off x="1160294" y="984862"/>
              <a:ext cx="8304504" cy="3677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Адаптировать в соответствии с руководящими принципами НТП в вашей стране </a:t>
              </a:r>
              <a:endPara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" name="Picture 2" descr="C:\Users\heidialb\AppData\Local\Microsoft\Windows\Temporary Internet Files\Content.IE5\1BNGYPPH\MC900442141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222" y="413477"/>
              <a:ext cx="1031875" cy="946064"/>
            </a:xfrm>
            <a:prstGeom prst="rect">
              <a:avLst/>
            </a:prstGeom>
            <a:noFill/>
          </p:spPr>
        </p:pic>
      </p:grpSp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9" y="1855581"/>
            <a:ext cx="9145016" cy="5012664"/>
          </a:xfrm>
          <a:prstGeom prst="rect">
            <a:avLst/>
          </a:prstGeom>
          <a:noFill/>
        </p:spPr>
      </p:pic>
      <p:sp>
        <p:nvSpPr>
          <p:cNvPr id="7" name="object 96"/>
          <p:cNvSpPr/>
          <p:nvPr/>
        </p:nvSpPr>
        <p:spPr>
          <a:xfrm>
            <a:off x="7937186" y="4219232"/>
            <a:ext cx="1654889" cy="704796"/>
          </a:xfrm>
          <a:custGeom>
            <a:avLst/>
            <a:gdLst/>
            <a:ahLst/>
            <a:cxnLst/>
            <a:rect l="l" t="t" r="r" b="b"/>
            <a:pathLst>
              <a:path w="1706879" h="594359">
                <a:moveTo>
                  <a:pt x="1706879" y="495299"/>
                </a:moveTo>
                <a:lnTo>
                  <a:pt x="1706878" y="98599"/>
                </a:lnTo>
                <a:lnTo>
                  <a:pt x="1697315" y="56947"/>
                </a:lnTo>
                <a:lnTo>
                  <a:pt x="1672107" y="24118"/>
                </a:lnTo>
                <a:lnTo>
                  <a:pt x="1635854" y="4158"/>
                </a:lnTo>
                <a:lnTo>
                  <a:pt x="1607819" y="0"/>
                </a:lnTo>
                <a:lnTo>
                  <a:pt x="98599" y="1"/>
                </a:lnTo>
                <a:lnTo>
                  <a:pt x="56947" y="9314"/>
                </a:lnTo>
                <a:lnTo>
                  <a:pt x="24118" y="34152"/>
                </a:lnTo>
                <a:lnTo>
                  <a:pt x="4158" y="70469"/>
                </a:lnTo>
                <a:lnTo>
                  <a:pt x="0" y="99059"/>
                </a:lnTo>
                <a:lnTo>
                  <a:pt x="1" y="495760"/>
                </a:lnTo>
                <a:lnTo>
                  <a:pt x="9314" y="537412"/>
                </a:lnTo>
                <a:lnTo>
                  <a:pt x="34152" y="570241"/>
                </a:lnTo>
                <a:lnTo>
                  <a:pt x="70469" y="590201"/>
                </a:lnTo>
                <a:lnTo>
                  <a:pt x="99059" y="594359"/>
                </a:lnTo>
                <a:lnTo>
                  <a:pt x="1608267" y="594358"/>
                </a:lnTo>
                <a:lnTo>
                  <a:pt x="1649271" y="585045"/>
                </a:lnTo>
                <a:lnTo>
                  <a:pt x="1682247" y="560207"/>
                </a:lnTo>
                <a:lnTo>
                  <a:pt x="1702598" y="523890"/>
                </a:lnTo>
                <a:lnTo>
                  <a:pt x="1706879" y="495299"/>
                </a:lnTo>
                <a:close/>
              </a:path>
            </a:pathLst>
          </a:custGeom>
          <a:solidFill>
            <a:srgbClr val="4F80BC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8"/>
          <p:cNvSpPr txBox="1"/>
          <p:nvPr/>
        </p:nvSpPr>
        <p:spPr>
          <a:xfrm>
            <a:off x="8005598" y="4272901"/>
            <a:ext cx="1564388" cy="3975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27" marR="12327" algn="ctr"/>
            <a:r>
              <a:rPr lang="ru-RU" sz="900" spc="39" dirty="0" smtClean="0">
                <a:solidFill>
                  <a:srgbClr val="FFFFFF"/>
                </a:solidFill>
                <a:latin typeface="Arial"/>
                <a:cs typeface="Arial"/>
              </a:rPr>
              <a:t>В случае противоречивых результатов по </a:t>
            </a:r>
            <a:r>
              <a:rPr lang="en-US" sz="900" spc="39" dirty="0" smtClean="0">
                <a:solidFill>
                  <a:srgbClr val="FFFFFF"/>
                </a:solidFill>
                <a:latin typeface="Arial"/>
                <a:cs typeface="Arial"/>
              </a:rPr>
              <a:t>RIF, </a:t>
            </a:r>
            <a:r>
              <a:rPr lang="ru-RU" sz="900" spc="39" dirty="0" smtClean="0">
                <a:solidFill>
                  <a:srgbClr val="FFFFFF"/>
                </a:solidFill>
                <a:latin typeface="Arial"/>
                <a:cs typeface="Arial"/>
              </a:rPr>
              <a:t>направить образец на </a:t>
            </a:r>
            <a:r>
              <a:rPr lang="ru-RU" sz="900" spc="39" dirty="0" err="1" smtClean="0">
                <a:solidFill>
                  <a:srgbClr val="FFFFFF"/>
                </a:solidFill>
                <a:latin typeface="Arial"/>
                <a:cs typeface="Arial"/>
              </a:rPr>
              <a:t>секвенирование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" name="object 91"/>
          <p:cNvSpPr/>
          <p:nvPr/>
        </p:nvSpPr>
        <p:spPr>
          <a:xfrm>
            <a:off x="7913309" y="3288810"/>
            <a:ext cx="1656677" cy="771122"/>
          </a:xfrm>
          <a:custGeom>
            <a:avLst/>
            <a:gdLst/>
            <a:ahLst/>
            <a:cxnLst/>
            <a:rect l="l" t="t" r="r" b="b"/>
            <a:pathLst>
              <a:path w="1706879" h="868679">
                <a:moveTo>
                  <a:pt x="1706879" y="723899"/>
                </a:moveTo>
                <a:lnTo>
                  <a:pt x="1706868" y="142982"/>
                </a:lnTo>
                <a:lnTo>
                  <a:pt x="1699883" y="100660"/>
                </a:lnTo>
                <a:lnTo>
                  <a:pt x="1681368" y="63271"/>
                </a:lnTo>
                <a:lnTo>
                  <a:pt x="1653327" y="32820"/>
                </a:lnTo>
                <a:lnTo>
                  <a:pt x="1617761" y="11310"/>
                </a:lnTo>
                <a:lnTo>
                  <a:pt x="1576675" y="744"/>
                </a:lnTo>
                <a:lnTo>
                  <a:pt x="1562099" y="0"/>
                </a:lnTo>
                <a:lnTo>
                  <a:pt x="142982" y="11"/>
                </a:lnTo>
                <a:lnTo>
                  <a:pt x="100660" y="6996"/>
                </a:lnTo>
                <a:lnTo>
                  <a:pt x="63271" y="25511"/>
                </a:lnTo>
                <a:lnTo>
                  <a:pt x="32820" y="53552"/>
                </a:lnTo>
                <a:lnTo>
                  <a:pt x="11310" y="89118"/>
                </a:lnTo>
                <a:lnTo>
                  <a:pt x="744" y="130204"/>
                </a:lnTo>
                <a:lnTo>
                  <a:pt x="0" y="144779"/>
                </a:lnTo>
                <a:lnTo>
                  <a:pt x="11" y="725697"/>
                </a:lnTo>
                <a:lnTo>
                  <a:pt x="6996" y="768019"/>
                </a:lnTo>
                <a:lnTo>
                  <a:pt x="25511" y="805408"/>
                </a:lnTo>
                <a:lnTo>
                  <a:pt x="53552" y="835859"/>
                </a:lnTo>
                <a:lnTo>
                  <a:pt x="89118" y="857369"/>
                </a:lnTo>
                <a:lnTo>
                  <a:pt x="130204" y="867935"/>
                </a:lnTo>
                <a:lnTo>
                  <a:pt x="144779" y="868679"/>
                </a:lnTo>
                <a:lnTo>
                  <a:pt x="1563897" y="868668"/>
                </a:lnTo>
                <a:lnTo>
                  <a:pt x="1606219" y="861683"/>
                </a:lnTo>
                <a:lnTo>
                  <a:pt x="1643608" y="843168"/>
                </a:lnTo>
                <a:lnTo>
                  <a:pt x="1674059" y="815127"/>
                </a:lnTo>
                <a:lnTo>
                  <a:pt x="1695569" y="779561"/>
                </a:lnTo>
                <a:lnTo>
                  <a:pt x="1706135" y="738475"/>
                </a:lnTo>
                <a:lnTo>
                  <a:pt x="1706879" y="723899"/>
                </a:lnTo>
                <a:close/>
              </a:path>
            </a:pathLst>
          </a:custGeom>
          <a:solidFill>
            <a:srgbClr val="4F80BC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96"/>
          <p:cNvSpPr/>
          <p:nvPr/>
        </p:nvSpPr>
        <p:spPr>
          <a:xfrm>
            <a:off x="5848375" y="3981828"/>
            <a:ext cx="1826105" cy="654168"/>
          </a:xfrm>
          <a:custGeom>
            <a:avLst/>
            <a:gdLst/>
            <a:ahLst/>
            <a:cxnLst/>
            <a:rect l="l" t="t" r="r" b="b"/>
            <a:pathLst>
              <a:path w="1706879" h="594359">
                <a:moveTo>
                  <a:pt x="1706879" y="495299"/>
                </a:moveTo>
                <a:lnTo>
                  <a:pt x="1706878" y="98599"/>
                </a:lnTo>
                <a:lnTo>
                  <a:pt x="1697315" y="56947"/>
                </a:lnTo>
                <a:lnTo>
                  <a:pt x="1672107" y="24118"/>
                </a:lnTo>
                <a:lnTo>
                  <a:pt x="1635854" y="4158"/>
                </a:lnTo>
                <a:lnTo>
                  <a:pt x="1607819" y="0"/>
                </a:lnTo>
                <a:lnTo>
                  <a:pt x="98599" y="1"/>
                </a:lnTo>
                <a:lnTo>
                  <a:pt x="56947" y="9314"/>
                </a:lnTo>
                <a:lnTo>
                  <a:pt x="24118" y="34152"/>
                </a:lnTo>
                <a:lnTo>
                  <a:pt x="4158" y="70469"/>
                </a:lnTo>
                <a:lnTo>
                  <a:pt x="0" y="99059"/>
                </a:lnTo>
                <a:lnTo>
                  <a:pt x="1" y="495760"/>
                </a:lnTo>
                <a:lnTo>
                  <a:pt x="9314" y="537412"/>
                </a:lnTo>
                <a:lnTo>
                  <a:pt x="34152" y="570241"/>
                </a:lnTo>
                <a:lnTo>
                  <a:pt x="70469" y="590201"/>
                </a:lnTo>
                <a:lnTo>
                  <a:pt x="99059" y="594359"/>
                </a:lnTo>
                <a:lnTo>
                  <a:pt x="1608267" y="594358"/>
                </a:lnTo>
                <a:lnTo>
                  <a:pt x="1649271" y="585045"/>
                </a:lnTo>
                <a:lnTo>
                  <a:pt x="1682247" y="560207"/>
                </a:lnTo>
                <a:lnTo>
                  <a:pt x="1702598" y="523890"/>
                </a:lnTo>
                <a:lnTo>
                  <a:pt x="1706879" y="495299"/>
                </a:lnTo>
                <a:close/>
              </a:path>
            </a:pathLst>
          </a:custGeom>
          <a:solidFill>
            <a:srgbClr val="4F80BC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12327" marR="12327" indent="167026"/>
            <a:endParaRPr lang="ru-RU" sz="900" spc="1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327" marR="12327" indent="167026" algn="ctr"/>
            <a:r>
              <a:rPr lang="ru-RU" sz="900" spc="15" dirty="0">
                <a:solidFill>
                  <a:srgbClr val="FFFFFF"/>
                </a:solidFill>
                <a:latin typeface="Arial"/>
                <a:cs typeface="Arial"/>
              </a:rPr>
              <a:t>ТЛЧ, как минимум, на </a:t>
            </a:r>
            <a:r>
              <a:rPr lang="ru-RU" sz="900" spc="15" dirty="0" err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ru-RU" sz="900" spc="15" dirty="0">
                <a:solidFill>
                  <a:srgbClr val="FFFFFF"/>
                </a:solidFill>
                <a:latin typeface="Arial"/>
                <a:cs typeface="Arial"/>
              </a:rPr>
              <a:t>; </a:t>
            </a:r>
            <a:r>
              <a:rPr lang="ru-RU" sz="900" spc="15" dirty="0" err="1">
                <a:solidFill>
                  <a:srgbClr val="FFFFFF"/>
                </a:solidFill>
                <a:latin typeface="Arial"/>
                <a:cs typeface="Arial"/>
              </a:rPr>
              <a:t>хинолонам</a:t>
            </a:r>
            <a:r>
              <a:rPr lang="ru-RU" sz="900" spc="15" dirty="0">
                <a:solidFill>
                  <a:srgbClr val="FFFFFF"/>
                </a:solidFill>
                <a:latin typeface="Arial"/>
                <a:cs typeface="Arial"/>
              </a:rPr>
              <a:t>; инъекционным ПТП второго ряда</a:t>
            </a:r>
          </a:p>
        </p:txBody>
      </p:sp>
      <p:sp>
        <p:nvSpPr>
          <p:cNvPr id="13" name="object 96"/>
          <p:cNvSpPr/>
          <p:nvPr/>
        </p:nvSpPr>
        <p:spPr>
          <a:xfrm>
            <a:off x="5822767" y="2835796"/>
            <a:ext cx="1753800" cy="576064"/>
          </a:xfrm>
          <a:custGeom>
            <a:avLst/>
            <a:gdLst/>
            <a:ahLst/>
            <a:cxnLst/>
            <a:rect l="l" t="t" r="r" b="b"/>
            <a:pathLst>
              <a:path w="1706879" h="594359">
                <a:moveTo>
                  <a:pt x="1706879" y="495299"/>
                </a:moveTo>
                <a:lnTo>
                  <a:pt x="1706878" y="98599"/>
                </a:lnTo>
                <a:lnTo>
                  <a:pt x="1697315" y="56947"/>
                </a:lnTo>
                <a:lnTo>
                  <a:pt x="1672107" y="24118"/>
                </a:lnTo>
                <a:lnTo>
                  <a:pt x="1635854" y="4158"/>
                </a:lnTo>
                <a:lnTo>
                  <a:pt x="1607819" y="0"/>
                </a:lnTo>
                <a:lnTo>
                  <a:pt x="98599" y="1"/>
                </a:lnTo>
                <a:lnTo>
                  <a:pt x="56947" y="9314"/>
                </a:lnTo>
                <a:lnTo>
                  <a:pt x="24118" y="34152"/>
                </a:lnTo>
                <a:lnTo>
                  <a:pt x="4158" y="70469"/>
                </a:lnTo>
                <a:lnTo>
                  <a:pt x="0" y="99059"/>
                </a:lnTo>
                <a:lnTo>
                  <a:pt x="1" y="495760"/>
                </a:lnTo>
                <a:lnTo>
                  <a:pt x="9314" y="537412"/>
                </a:lnTo>
                <a:lnTo>
                  <a:pt x="34152" y="570241"/>
                </a:lnTo>
                <a:lnTo>
                  <a:pt x="70469" y="590201"/>
                </a:lnTo>
                <a:lnTo>
                  <a:pt x="99059" y="594359"/>
                </a:lnTo>
                <a:lnTo>
                  <a:pt x="1608267" y="594358"/>
                </a:lnTo>
                <a:lnTo>
                  <a:pt x="1649271" y="585045"/>
                </a:lnTo>
                <a:lnTo>
                  <a:pt x="1682247" y="560207"/>
                </a:lnTo>
                <a:lnTo>
                  <a:pt x="1702598" y="523890"/>
                </a:lnTo>
                <a:lnTo>
                  <a:pt x="1706879" y="495299"/>
                </a:lnTo>
                <a:close/>
              </a:path>
            </a:pathLst>
          </a:custGeom>
          <a:solidFill>
            <a:srgbClr val="4F80BC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179352" marR="12327" lvl="0" indent="-167642">
              <a:buClr>
                <a:srgbClr val="FFFFFF"/>
              </a:buClr>
              <a:buFont typeface="Kozuka Gothic Pro EL"/>
              <a:buChar char="❖"/>
              <a:tabLst>
                <a:tab pos="179352" algn="l"/>
              </a:tabLst>
            </a:pPr>
            <a:endParaRPr lang="ru-RU" sz="800" spc="-1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79352" marR="12327" lvl="0" indent="-167642">
              <a:buClr>
                <a:srgbClr val="FFFFFF"/>
              </a:buClr>
              <a:buFont typeface="Kozuka Gothic Pro EL"/>
              <a:buChar char="❖"/>
              <a:tabLst>
                <a:tab pos="179352" algn="l"/>
              </a:tabLst>
            </a:pPr>
            <a:r>
              <a:rPr lang="ru-RU" sz="800" spc="-10" dirty="0" smtClean="0">
                <a:solidFill>
                  <a:srgbClr val="FFFFFF"/>
                </a:solidFill>
                <a:latin typeface="Arial"/>
                <a:cs typeface="Arial"/>
              </a:rPr>
              <a:t>Схема лечения МЛУ-ТБ с </a:t>
            </a:r>
            <a:r>
              <a:rPr lang="en-US" sz="800" spc="-1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ru-RU" sz="800" spc="-10" dirty="0" smtClean="0">
                <a:solidFill>
                  <a:srgbClr val="FFFFFF"/>
                </a:solidFill>
                <a:latin typeface="Arial"/>
                <a:cs typeface="Arial"/>
              </a:rPr>
              <a:t>, рекомендованная ВОЗ</a:t>
            </a:r>
            <a:r>
              <a:rPr lang="en-US" sz="800" spc="29" dirty="0" smtClean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9352" lvl="0" indent="-167642">
              <a:buClr>
                <a:srgbClr val="FFFFFF"/>
              </a:buClr>
              <a:buFont typeface="Kozuka Gothic Pro EL"/>
              <a:buChar char="❖"/>
              <a:tabLst>
                <a:tab pos="179352" algn="l"/>
              </a:tabLst>
            </a:pPr>
            <a:r>
              <a:rPr lang="ru-RU" sz="800" spc="5" dirty="0" smtClean="0">
                <a:solidFill>
                  <a:srgbClr val="FFFFFF"/>
                </a:solidFill>
                <a:latin typeface="Arial"/>
                <a:cs typeface="Arial"/>
              </a:rPr>
              <a:t>Регистрация случая</a:t>
            </a:r>
            <a:r>
              <a:rPr lang="ru-RU" sz="800" spc="34" dirty="0" smtClean="0">
                <a:solidFill>
                  <a:srgbClr val="FFFFFF"/>
                </a:solidFill>
                <a:latin typeface="Arial"/>
                <a:cs typeface="Arial"/>
              </a:rPr>
              <a:t>, как РУ-ТБ</a:t>
            </a: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70"/>
          <p:cNvSpPr/>
          <p:nvPr/>
        </p:nvSpPr>
        <p:spPr>
          <a:xfrm>
            <a:off x="5173249" y="2115716"/>
            <a:ext cx="1899262" cy="644927"/>
          </a:xfrm>
          <a:custGeom>
            <a:avLst/>
            <a:gdLst/>
            <a:ahLst/>
            <a:cxnLst/>
            <a:rect l="l" t="t" r="r" b="b"/>
            <a:pathLst>
              <a:path w="1956815" h="664470">
                <a:moveTo>
                  <a:pt x="1956815" y="554742"/>
                </a:moveTo>
                <a:lnTo>
                  <a:pt x="1956668" y="105550"/>
                </a:lnTo>
                <a:lnTo>
                  <a:pt x="1946337" y="64437"/>
                </a:lnTo>
                <a:lnTo>
                  <a:pt x="1922126" y="30890"/>
                </a:lnTo>
                <a:lnTo>
                  <a:pt x="1887409" y="8285"/>
                </a:lnTo>
                <a:lnTo>
                  <a:pt x="1845563" y="0"/>
                </a:lnTo>
                <a:lnTo>
                  <a:pt x="105544" y="147"/>
                </a:lnTo>
                <a:lnTo>
                  <a:pt x="64432" y="10479"/>
                </a:lnTo>
                <a:lnTo>
                  <a:pt x="30887" y="34692"/>
                </a:lnTo>
                <a:lnTo>
                  <a:pt x="8284" y="69411"/>
                </a:lnTo>
                <a:lnTo>
                  <a:pt x="0" y="111258"/>
                </a:lnTo>
                <a:lnTo>
                  <a:pt x="91" y="559236"/>
                </a:lnTo>
                <a:lnTo>
                  <a:pt x="10111" y="600504"/>
                </a:lnTo>
                <a:lnTo>
                  <a:pt x="34276" y="633920"/>
                </a:lnTo>
                <a:lnTo>
                  <a:pt x="69138" y="656302"/>
                </a:lnTo>
                <a:lnTo>
                  <a:pt x="111251" y="664470"/>
                </a:lnTo>
                <a:lnTo>
                  <a:pt x="1850061" y="664381"/>
                </a:lnTo>
                <a:lnTo>
                  <a:pt x="1891597" y="654628"/>
                </a:lnTo>
                <a:lnTo>
                  <a:pt x="1925532" y="630983"/>
                </a:lnTo>
                <a:lnTo>
                  <a:pt x="1948420" y="596628"/>
                </a:lnTo>
                <a:lnTo>
                  <a:pt x="1956815" y="554742"/>
                </a:lnTo>
                <a:close/>
              </a:path>
            </a:pathLst>
          </a:custGeom>
          <a:solidFill>
            <a:srgbClr val="BF4F4D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72"/>
          <p:cNvSpPr txBox="1"/>
          <p:nvPr/>
        </p:nvSpPr>
        <p:spPr>
          <a:xfrm>
            <a:off x="5344319" y="2212793"/>
            <a:ext cx="1583334" cy="4110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marL="179352" marR="12327" indent="-167642">
              <a:buClr>
                <a:srgbClr val="FFFFFF"/>
              </a:buClr>
              <a:buFont typeface="Kozuka Gothic Pro EL"/>
              <a:buChar char="❖"/>
              <a:tabLst>
                <a:tab pos="179352" algn="l"/>
              </a:tabLst>
            </a:pPr>
            <a:r>
              <a:rPr lang="ru-RU" sz="874" spc="5" dirty="0" smtClean="0">
                <a:solidFill>
                  <a:srgbClr val="FFFFFF"/>
                </a:solidFill>
                <a:latin typeface="Arial"/>
                <a:cs typeface="Arial"/>
              </a:rPr>
              <a:t>Коррекция схемы лечения МЛУ-ТБ по результатам ТЛЧ</a:t>
            </a:r>
            <a:r>
              <a:rPr sz="874" spc="29" dirty="0" smtClean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874" dirty="0" smtClean="0">
              <a:latin typeface="Arial"/>
              <a:cs typeface="Arial"/>
            </a:endParaRPr>
          </a:p>
          <a:p>
            <a:pPr marL="179352" indent="-167642">
              <a:buClr>
                <a:srgbClr val="FFFFFF"/>
              </a:buClr>
              <a:buFont typeface="Kozuka Gothic Pro EL"/>
              <a:buChar char="❖"/>
              <a:tabLst>
                <a:tab pos="179352" algn="l"/>
              </a:tabLst>
            </a:pPr>
            <a:r>
              <a:rPr lang="ru-RU" sz="874" spc="39" dirty="0" smtClean="0">
                <a:solidFill>
                  <a:srgbClr val="FFFFFF"/>
                </a:solidFill>
                <a:latin typeface="Arial"/>
                <a:cs typeface="Arial"/>
              </a:rPr>
              <a:t>Перерегистрация случая</a:t>
            </a:r>
            <a:endParaRPr sz="874" dirty="0">
              <a:latin typeface="Arial"/>
              <a:cs typeface="Arial"/>
            </a:endParaRPr>
          </a:p>
        </p:txBody>
      </p:sp>
      <p:sp>
        <p:nvSpPr>
          <p:cNvPr id="21" name="object 70"/>
          <p:cNvSpPr/>
          <p:nvPr/>
        </p:nvSpPr>
        <p:spPr>
          <a:xfrm>
            <a:off x="3184079" y="2514695"/>
            <a:ext cx="1800200" cy="644927"/>
          </a:xfrm>
          <a:custGeom>
            <a:avLst/>
            <a:gdLst/>
            <a:ahLst/>
            <a:cxnLst/>
            <a:rect l="l" t="t" r="r" b="b"/>
            <a:pathLst>
              <a:path w="1956815" h="664470">
                <a:moveTo>
                  <a:pt x="1956815" y="554742"/>
                </a:moveTo>
                <a:lnTo>
                  <a:pt x="1956668" y="105550"/>
                </a:lnTo>
                <a:lnTo>
                  <a:pt x="1946337" y="64437"/>
                </a:lnTo>
                <a:lnTo>
                  <a:pt x="1922126" y="30890"/>
                </a:lnTo>
                <a:lnTo>
                  <a:pt x="1887409" y="8285"/>
                </a:lnTo>
                <a:lnTo>
                  <a:pt x="1845563" y="0"/>
                </a:lnTo>
                <a:lnTo>
                  <a:pt x="105544" y="147"/>
                </a:lnTo>
                <a:lnTo>
                  <a:pt x="64432" y="10479"/>
                </a:lnTo>
                <a:lnTo>
                  <a:pt x="30887" y="34692"/>
                </a:lnTo>
                <a:lnTo>
                  <a:pt x="8284" y="69411"/>
                </a:lnTo>
                <a:lnTo>
                  <a:pt x="0" y="111258"/>
                </a:lnTo>
                <a:lnTo>
                  <a:pt x="91" y="559236"/>
                </a:lnTo>
                <a:lnTo>
                  <a:pt x="10111" y="600504"/>
                </a:lnTo>
                <a:lnTo>
                  <a:pt x="34276" y="633920"/>
                </a:lnTo>
                <a:lnTo>
                  <a:pt x="69138" y="656302"/>
                </a:lnTo>
                <a:lnTo>
                  <a:pt x="111251" y="664470"/>
                </a:lnTo>
                <a:lnTo>
                  <a:pt x="1850061" y="664381"/>
                </a:lnTo>
                <a:lnTo>
                  <a:pt x="1891597" y="654628"/>
                </a:lnTo>
                <a:lnTo>
                  <a:pt x="1925532" y="630983"/>
                </a:lnTo>
                <a:lnTo>
                  <a:pt x="1948420" y="596628"/>
                </a:lnTo>
                <a:lnTo>
                  <a:pt x="1956815" y="554742"/>
                </a:lnTo>
                <a:close/>
              </a:path>
            </a:pathLst>
          </a:custGeom>
          <a:solidFill>
            <a:srgbClr val="BF4F4D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83"/>
          <p:cNvSpPr txBox="1"/>
          <p:nvPr/>
        </p:nvSpPr>
        <p:spPr>
          <a:xfrm>
            <a:off x="3256087" y="2547764"/>
            <a:ext cx="1640653" cy="5760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127" marR="12327" indent="-121417" algn="ctr">
              <a:tabLst>
                <a:tab pos="0" algn="l"/>
              </a:tabLst>
            </a:pPr>
            <a:r>
              <a:rPr lang="ru-RU" sz="900" spc="15" dirty="0" smtClean="0">
                <a:solidFill>
                  <a:srgbClr val="FFFFFF"/>
                </a:solidFill>
                <a:latin typeface="Arial"/>
                <a:cs typeface="Arial"/>
              </a:rPr>
              <a:t>  ТЛЧ</a:t>
            </a:r>
            <a:r>
              <a:rPr lang="ru-RU" sz="900" spc="15" dirty="0">
                <a:solidFill>
                  <a:srgbClr val="FFFFFF"/>
                </a:solidFill>
                <a:latin typeface="Arial"/>
                <a:cs typeface="Arial"/>
              </a:rPr>
              <a:t>, как минимум, на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H;</a:t>
            </a:r>
            <a:r>
              <a:rPr lang="ru-RU"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900" spc="15" dirty="0" err="1">
                <a:solidFill>
                  <a:srgbClr val="FFFFFF"/>
                </a:solidFill>
                <a:latin typeface="Arial"/>
                <a:cs typeface="Arial"/>
              </a:rPr>
              <a:t>хинолонам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; </a:t>
            </a:r>
            <a:r>
              <a:rPr lang="ru-RU" sz="900" spc="15" dirty="0">
                <a:solidFill>
                  <a:srgbClr val="FFFFFF"/>
                </a:solidFill>
                <a:latin typeface="Arial"/>
                <a:cs typeface="Arial"/>
              </a:rPr>
              <a:t>инъекционным ПТП второго ряда</a:t>
            </a:r>
            <a:endParaRPr sz="900" spc="1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object 70"/>
          <p:cNvSpPr/>
          <p:nvPr/>
        </p:nvSpPr>
        <p:spPr>
          <a:xfrm>
            <a:off x="3184080" y="1867738"/>
            <a:ext cx="1800200" cy="644927"/>
          </a:xfrm>
          <a:custGeom>
            <a:avLst/>
            <a:gdLst/>
            <a:ahLst/>
            <a:cxnLst/>
            <a:rect l="l" t="t" r="r" b="b"/>
            <a:pathLst>
              <a:path w="1956815" h="664470">
                <a:moveTo>
                  <a:pt x="1956815" y="554742"/>
                </a:moveTo>
                <a:lnTo>
                  <a:pt x="1956668" y="105550"/>
                </a:lnTo>
                <a:lnTo>
                  <a:pt x="1946337" y="64437"/>
                </a:lnTo>
                <a:lnTo>
                  <a:pt x="1922126" y="30890"/>
                </a:lnTo>
                <a:lnTo>
                  <a:pt x="1887409" y="8285"/>
                </a:lnTo>
                <a:lnTo>
                  <a:pt x="1845563" y="0"/>
                </a:lnTo>
                <a:lnTo>
                  <a:pt x="105544" y="147"/>
                </a:lnTo>
                <a:lnTo>
                  <a:pt x="64432" y="10479"/>
                </a:lnTo>
                <a:lnTo>
                  <a:pt x="30887" y="34692"/>
                </a:lnTo>
                <a:lnTo>
                  <a:pt x="8284" y="69411"/>
                </a:lnTo>
                <a:lnTo>
                  <a:pt x="0" y="111258"/>
                </a:lnTo>
                <a:lnTo>
                  <a:pt x="91" y="559236"/>
                </a:lnTo>
                <a:lnTo>
                  <a:pt x="10111" y="600504"/>
                </a:lnTo>
                <a:lnTo>
                  <a:pt x="34276" y="633920"/>
                </a:lnTo>
                <a:lnTo>
                  <a:pt x="69138" y="656302"/>
                </a:lnTo>
                <a:lnTo>
                  <a:pt x="111251" y="664470"/>
                </a:lnTo>
                <a:lnTo>
                  <a:pt x="1850061" y="664381"/>
                </a:lnTo>
                <a:lnTo>
                  <a:pt x="1891597" y="654628"/>
                </a:lnTo>
                <a:lnTo>
                  <a:pt x="1925532" y="630983"/>
                </a:lnTo>
                <a:lnTo>
                  <a:pt x="1948420" y="596628"/>
                </a:lnTo>
                <a:lnTo>
                  <a:pt x="1956815" y="554742"/>
                </a:lnTo>
                <a:close/>
              </a:path>
            </a:pathLst>
          </a:custGeom>
          <a:solidFill>
            <a:srgbClr val="BF4F4D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77"/>
          <p:cNvSpPr txBox="1"/>
          <p:nvPr/>
        </p:nvSpPr>
        <p:spPr>
          <a:xfrm>
            <a:off x="3220978" y="1925798"/>
            <a:ext cx="1763302" cy="2644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9352" marR="12327" indent="-167642">
              <a:buClr>
                <a:srgbClr val="FFFFFF"/>
              </a:buClr>
              <a:buFont typeface="Kozuka Gothic Pro EL"/>
              <a:buChar char="❖"/>
              <a:tabLst>
                <a:tab pos="179352" algn="l"/>
              </a:tabLst>
            </a:pPr>
            <a:r>
              <a:rPr lang="ru-RU" sz="874" spc="-5" dirty="0" smtClean="0">
                <a:solidFill>
                  <a:srgbClr val="FFFFFF"/>
                </a:solidFill>
                <a:latin typeface="Arial"/>
                <a:cs typeface="Arial"/>
              </a:rPr>
              <a:t>Схема лечения МЛУ-ТБ, рекомендованная ВОЗ</a:t>
            </a:r>
            <a:endParaRPr sz="874" dirty="0">
              <a:latin typeface="Arial"/>
              <a:cs typeface="Arial"/>
            </a:endParaRPr>
          </a:p>
        </p:txBody>
      </p:sp>
      <p:sp>
        <p:nvSpPr>
          <p:cNvPr id="27" name="object 78"/>
          <p:cNvSpPr txBox="1"/>
          <p:nvPr/>
        </p:nvSpPr>
        <p:spPr>
          <a:xfrm>
            <a:off x="3220978" y="2257750"/>
            <a:ext cx="1547277" cy="1459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9352" indent="-167642">
              <a:buClr>
                <a:srgbClr val="FFFFFF"/>
              </a:buClr>
              <a:buFont typeface="Kozuka Gothic Pro EL"/>
              <a:buChar char="❖"/>
              <a:tabLst>
                <a:tab pos="179352" algn="l"/>
              </a:tabLst>
            </a:pPr>
            <a:r>
              <a:rPr lang="ru-RU" sz="874" dirty="0" smtClean="0">
                <a:solidFill>
                  <a:srgbClr val="FFFFFF"/>
                </a:solidFill>
                <a:latin typeface="Arial"/>
                <a:cs typeface="Arial"/>
              </a:rPr>
              <a:t>Регистрация как РУ-ТБ</a:t>
            </a:r>
            <a:endParaRPr sz="874" dirty="0">
              <a:latin typeface="Arial"/>
              <a:cs typeface="Arial"/>
            </a:endParaRPr>
          </a:p>
        </p:txBody>
      </p:sp>
      <p:sp>
        <p:nvSpPr>
          <p:cNvPr id="28" name="object 70"/>
          <p:cNvSpPr/>
          <p:nvPr/>
        </p:nvSpPr>
        <p:spPr>
          <a:xfrm>
            <a:off x="1671910" y="2355477"/>
            <a:ext cx="1405737" cy="408311"/>
          </a:xfrm>
          <a:custGeom>
            <a:avLst/>
            <a:gdLst/>
            <a:ahLst/>
            <a:cxnLst/>
            <a:rect l="l" t="t" r="r" b="b"/>
            <a:pathLst>
              <a:path w="1956815" h="664470">
                <a:moveTo>
                  <a:pt x="1956815" y="554742"/>
                </a:moveTo>
                <a:lnTo>
                  <a:pt x="1956668" y="105550"/>
                </a:lnTo>
                <a:lnTo>
                  <a:pt x="1946337" y="64437"/>
                </a:lnTo>
                <a:lnTo>
                  <a:pt x="1922126" y="30890"/>
                </a:lnTo>
                <a:lnTo>
                  <a:pt x="1887409" y="8285"/>
                </a:lnTo>
                <a:lnTo>
                  <a:pt x="1845563" y="0"/>
                </a:lnTo>
                <a:lnTo>
                  <a:pt x="105544" y="147"/>
                </a:lnTo>
                <a:lnTo>
                  <a:pt x="64432" y="10479"/>
                </a:lnTo>
                <a:lnTo>
                  <a:pt x="30887" y="34692"/>
                </a:lnTo>
                <a:lnTo>
                  <a:pt x="8284" y="69411"/>
                </a:lnTo>
                <a:lnTo>
                  <a:pt x="0" y="111258"/>
                </a:lnTo>
                <a:lnTo>
                  <a:pt x="91" y="559236"/>
                </a:lnTo>
                <a:lnTo>
                  <a:pt x="10111" y="600504"/>
                </a:lnTo>
                <a:lnTo>
                  <a:pt x="34276" y="633920"/>
                </a:lnTo>
                <a:lnTo>
                  <a:pt x="69138" y="656302"/>
                </a:lnTo>
                <a:lnTo>
                  <a:pt x="111251" y="664470"/>
                </a:lnTo>
                <a:lnTo>
                  <a:pt x="1850061" y="664381"/>
                </a:lnTo>
                <a:lnTo>
                  <a:pt x="1891597" y="654628"/>
                </a:lnTo>
                <a:lnTo>
                  <a:pt x="1925532" y="630983"/>
                </a:lnTo>
                <a:lnTo>
                  <a:pt x="1948420" y="596628"/>
                </a:lnTo>
                <a:lnTo>
                  <a:pt x="1956815" y="554742"/>
                </a:lnTo>
                <a:close/>
              </a:path>
            </a:pathLst>
          </a:custGeom>
          <a:solidFill>
            <a:srgbClr val="BF4F4D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88"/>
          <p:cNvSpPr txBox="1"/>
          <p:nvPr/>
        </p:nvSpPr>
        <p:spPr>
          <a:xfrm>
            <a:off x="1743919" y="2402587"/>
            <a:ext cx="1368152" cy="3063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127" marR="12327" indent="-121417"/>
            <a:r>
              <a:rPr lang="ru-RU" sz="971" spc="39" dirty="0" smtClean="0">
                <a:solidFill>
                  <a:srgbClr val="FFFFFF"/>
                </a:solidFill>
                <a:latin typeface="Arial"/>
                <a:cs typeface="Arial"/>
              </a:rPr>
              <a:t>В группах с высоким риском</a:t>
            </a:r>
            <a:r>
              <a:rPr lang="ru-RU" sz="971" spc="68" dirty="0" smtClean="0">
                <a:solidFill>
                  <a:srgbClr val="FFFFFF"/>
                </a:solidFill>
                <a:latin typeface="Arial"/>
                <a:cs typeface="Arial"/>
              </a:rPr>
              <a:t> МЛУ-ТБ</a:t>
            </a:r>
            <a:endParaRPr sz="971" dirty="0">
              <a:latin typeface="Arial"/>
              <a:cs typeface="Arial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942730" y="3477292"/>
            <a:ext cx="864096" cy="734026"/>
          </a:xfrm>
          <a:prstGeom prst="ellipse">
            <a:avLst/>
          </a:prstGeom>
          <a:solidFill>
            <a:srgbClr val="BF4F4D"/>
          </a:solidFill>
          <a:ln w="952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object 67"/>
          <p:cNvSpPr txBox="1"/>
          <p:nvPr/>
        </p:nvSpPr>
        <p:spPr>
          <a:xfrm>
            <a:off x="2031952" y="3627508"/>
            <a:ext cx="720080" cy="409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849" algn="ctr"/>
            <a:r>
              <a:rPr lang="ru-RU" sz="800" spc="5" dirty="0" smtClean="0">
                <a:solidFill>
                  <a:srgbClr val="FFFFFF"/>
                </a:solidFill>
                <a:latin typeface="Arial"/>
                <a:cs typeface="Arial"/>
              </a:rPr>
              <a:t>Выявлены МТБ</a:t>
            </a:r>
            <a:r>
              <a:rPr sz="800" spc="44" dirty="0" smtClean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800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800" spc="29" dirty="0" smtClean="0">
                <a:solidFill>
                  <a:srgbClr val="FFFFFF"/>
                </a:solidFill>
                <a:latin typeface="Arial"/>
                <a:cs typeface="Arial"/>
              </a:rPr>
              <a:t>устойчивость к </a:t>
            </a:r>
            <a:r>
              <a:rPr sz="8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800" spc="-10" dirty="0" smtClean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291253" y="3877617"/>
            <a:ext cx="909050" cy="792815"/>
          </a:xfrm>
          <a:prstGeom prst="ellipse">
            <a:avLst/>
          </a:prstGeom>
          <a:solidFill>
            <a:srgbClr val="4F80BC"/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078152" y="4392075"/>
            <a:ext cx="842231" cy="819985"/>
          </a:xfrm>
          <a:prstGeom prst="ellipse">
            <a:avLst/>
          </a:prstGeom>
          <a:solidFill>
            <a:srgbClr val="4F80BC"/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039088" y="3330611"/>
            <a:ext cx="881295" cy="723316"/>
          </a:xfrm>
          <a:prstGeom prst="ellipse">
            <a:avLst/>
          </a:prstGeom>
          <a:solidFill>
            <a:srgbClr val="4F80BC"/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object 50"/>
          <p:cNvSpPr txBox="1"/>
          <p:nvPr/>
        </p:nvSpPr>
        <p:spPr>
          <a:xfrm>
            <a:off x="5128295" y="4635996"/>
            <a:ext cx="792088" cy="5429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616" algn="ctr"/>
            <a:r>
              <a:rPr lang="ru-RU" sz="800" spc="5" dirty="0" smtClean="0">
                <a:solidFill>
                  <a:srgbClr val="FFFFFF"/>
                </a:solidFill>
                <a:latin typeface="Arial"/>
                <a:cs typeface="Arial"/>
              </a:rPr>
              <a:t>МТБ выявлены; </a:t>
            </a:r>
            <a:r>
              <a:rPr lang="ru-RU" sz="800" spc="5" dirty="0" err="1" smtClean="0">
                <a:solidFill>
                  <a:srgbClr val="FFFFFF"/>
                </a:solidFill>
                <a:latin typeface="Arial"/>
                <a:cs typeface="Arial"/>
              </a:rPr>
              <a:t>чувствитель</a:t>
            </a:r>
            <a:r>
              <a:rPr lang="en-US" sz="800" spc="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ru-RU" sz="800" spc="5" dirty="0" err="1" smtClean="0">
                <a:solidFill>
                  <a:srgbClr val="FFFFFF"/>
                </a:solidFill>
                <a:latin typeface="Arial"/>
                <a:cs typeface="Arial"/>
              </a:rPr>
              <a:t>ность</a:t>
            </a:r>
            <a:r>
              <a:rPr lang="ru-RU" sz="800" spc="5" dirty="0" smtClean="0">
                <a:solidFill>
                  <a:srgbClr val="FFFFFF"/>
                </a:solidFill>
                <a:latin typeface="Arial"/>
                <a:cs typeface="Arial"/>
              </a:rPr>
              <a:t> к </a:t>
            </a:r>
            <a:r>
              <a:rPr lang="en-US" sz="800" spc="5" dirty="0" smtClean="0">
                <a:solidFill>
                  <a:srgbClr val="FFFFFF"/>
                </a:solidFill>
                <a:latin typeface="Arial"/>
                <a:cs typeface="Arial"/>
              </a:rPr>
              <a:t>RIF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7" name="object 64"/>
          <p:cNvSpPr txBox="1"/>
          <p:nvPr/>
        </p:nvSpPr>
        <p:spPr>
          <a:xfrm>
            <a:off x="4423381" y="3995248"/>
            <a:ext cx="704914" cy="4764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27" marR="12327" indent="616" algn="ctr"/>
            <a:r>
              <a:rPr lang="ru-RU" sz="1019" spc="5" dirty="0" smtClean="0">
                <a:solidFill>
                  <a:srgbClr val="FFFFFF"/>
                </a:solidFill>
                <a:latin typeface="Arial"/>
                <a:cs typeface="Arial"/>
              </a:rPr>
              <a:t>Повторить</a:t>
            </a:r>
            <a:r>
              <a:rPr sz="1019" spc="-53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019" spc="83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19" spc="4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19" spc="111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19" spc="78" dirty="0" smtClean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1019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19" spc="19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19" spc="58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19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019" spc="-1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19" spc="2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19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19" spc="49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1019" dirty="0">
              <a:latin typeface="Arial"/>
              <a:cs typeface="Arial"/>
            </a:endParaRPr>
          </a:p>
        </p:txBody>
      </p:sp>
      <p:sp>
        <p:nvSpPr>
          <p:cNvPr id="38" name="object 63"/>
          <p:cNvSpPr txBox="1"/>
          <p:nvPr/>
        </p:nvSpPr>
        <p:spPr>
          <a:xfrm>
            <a:off x="5172497" y="3477292"/>
            <a:ext cx="675878" cy="409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849" algn="ctr"/>
            <a:r>
              <a:rPr lang="ru-RU" sz="800" spc="5" dirty="0" smtClean="0">
                <a:solidFill>
                  <a:srgbClr val="FFFFFF"/>
                </a:solidFill>
                <a:latin typeface="Arial"/>
                <a:cs typeface="Arial"/>
              </a:rPr>
              <a:t>МТБ выявлены; устойчивость к </a:t>
            </a:r>
            <a:r>
              <a:rPr lang="en-US" sz="800" spc="5" dirty="0" smtClean="0">
                <a:solidFill>
                  <a:srgbClr val="FFFFFF"/>
                </a:solidFill>
                <a:latin typeface="Arial"/>
                <a:cs typeface="Arial"/>
              </a:rPr>
              <a:t>RIF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235416" y="4794156"/>
            <a:ext cx="842231" cy="819985"/>
          </a:xfrm>
          <a:prstGeom prst="ellipse">
            <a:avLst/>
          </a:prstGeom>
          <a:solidFill>
            <a:srgbClr val="F08D56"/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object 96"/>
          <p:cNvSpPr/>
          <p:nvPr/>
        </p:nvSpPr>
        <p:spPr>
          <a:xfrm>
            <a:off x="2806825" y="4022836"/>
            <a:ext cx="1323213" cy="501738"/>
          </a:xfrm>
          <a:custGeom>
            <a:avLst/>
            <a:gdLst/>
            <a:ahLst/>
            <a:cxnLst/>
            <a:rect l="l" t="t" r="r" b="b"/>
            <a:pathLst>
              <a:path w="1706879" h="594359">
                <a:moveTo>
                  <a:pt x="1706879" y="495299"/>
                </a:moveTo>
                <a:lnTo>
                  <a:pt x="1706878" y="98599"/>
                </a:lnTo>
                <a:lnTo>
                  <a:pt x="1697315" y="56947"/>
                </a:lnTo>
                <a:lnTo>
                  <a:pt x="1672107" y="24118"/>
                </a:lnTo>
                <a:lnTo>
                  <a:pt x="1635854" y="4158"/>
                </a:lnTo>
                <a:lnTo>
                  <a:pt x="1607819" y="0"/>
                </a:lnTo>
                <a:lnTo>
                  <a:pt x="98599" y="1"/>
                </a:lnTo>
                <a:lnTo>
                  <a:pt x="56947" y="9314"/>
                </a:lnTo>
                <a:lnTo>
                  <a:pt x="24118" y="34152"/>
                </a:lnTo>
                <a:lnTo>
                  <a:pt x="4158" y="70469"/>
                </a:lnTo>
                <a:lnTo>
                  <a:pt x="0" y="99059"/>
                </a:lnTo>
                <a:lnTo>
                  <a:pt x="1" y="495760"/>
                </a:lnTo>
                <a:lnTo>
                  <a:pt x="9314" y="537412"/>
                </a:lnTo>
                <a:lnTo>
                  <a:pt x="34152" y="570241"/>
                </a:lnTo>
                <a:lnTo>
                  <a:pt x="70469" y="590201"/>
                </a:lnTo>
                <a:lnTo>
                  <a:pt x="99059" y="594359"/>
                </a:lnTo>
                <a:lnTo>
                  <a:pt x="1608267" y="594358"/>
                </a:lnTo>
                <a:lnTo>
                  <a:pt x="1649271" y="585045"/>
                </a:lnTo>
                <a:lnTo>
                  <a:pt x="1682247" y="560207"/>
                </a:lnTo>
                <a:lnTo>
                  <a:pt x="1702598" y="523890"/>
                </a:lnTo>
                <a:lnTo>
                  <a:pt x="1706879" y="495299"/>
                </a:lnTo>
                <a:close/>
              </a:path>
            </a:pathLst>
          </a:custGeom>
          <a:solidFill>
            <a:srgbClr val="4F80BC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96"/>
          <p:cNvSpPr/>
          <p:nvPr/>
        </p:nvSpPr>
        <p:spPr>
          <a:xfrm>
            <a:off x="2459079" y="6255123"/>
            <a:ext cx="2021144" cy="541113"/>
          </a:xfrm>
          <a:custGeom>
            <a:avLst/>
            <a:gdLst/>
            <a:ahLst/>
            <a:cxnLst/>
            <a:rect l="l" t="t" r="r" b="b"/>
            <a:pathLst>
              <a:path w="1706879" h="594359">
                <a:moveTo>
                  <a:pt x="1706879" y="495299"/>
                </a:moveTo>
                <a:lnTo>
                  <a:pt x="1706878" y="98599"/>
                </a:lnTo>
                <a:lnTo>
                  <a:pt x="1697315" y="56947"/>
                </a:lnTo>
                <a:lnTo>
                  <a:pt x="1672107" y="24118"/>
                </a:lnTo>
                <a:lnTo>
                  <a:pt x="1635854" y="4158"/>
                </a:lnTo>
                <a:lnTo>
                  <a:pt x="1607819" y="0"/>
                </a:lnTo>
                <a:lnTo>
                  <a:pt x="98599" y="1"/>
                </a:lnTo>
                <a:lnTo>
                  <a:pt x="56947" y="9314"/>
                </a:lnTo>
                <a:lnTo>
                  <a:pt x="24118" y="34152"/>
                </a:lnTo>
                <a:lnTo>
                  <a:pt x="4158" y="70469"/>
                </a:lnTo>
                <a:lnTo>
                  <a:pt x="0" y="99059"/>
                </a:lnTo>
                <a:lnTo>
                  <a:pt x="1" y="495760"/>
                </a:lnTo>
                <a:lnTo>
                  <a:pt x="9314" y="537412"/>
                </a:lnTo>
                <a:lnTo>
                  <a:pt x="34152" y="570241"/>
                </a:lnTo>
                <a:lnTo>
                  <a:pt x="70469" y="590201"/>
                </a:lnTo>
                <a:lnTo>
                  <a:pt x="99059" y="594359"/>
                </a:lnTo>
                <a:lnTo>
                  <a:pt x="1608267" y="594358"/>
                </a:lnTo>
                <a:lnTo>
                  <a:pt x="1649271" y="585045"/>
                </a:lnTo>
                <a:lnTo>
                  <a:pt x="1682247" y="560207"/>
                </a:lnTo>
                <a:lnTo>
                  <a:pt x="1702598" y="523890"/>
                </a:lnTo>
                <a:lnTo>
                  <a:pt x="1706879" y="495299"/>
                </a:lnTo>
                <a:close/>
              </a:path>
            </a:pathLst>
          </a:custGeom>
          <a:solidFill>
            <a:srgbClr val="9BBB59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96"/>
          <p:cNvSpPr/>
          <p:nvPr/>
        </p:nvSpPr>
        <p:spPr>
          <a:xfrm>
            <a:off x="1049726" y="6351634"/>
            <a:ext cx="1244367" cy="360040"/>
          </a:xfrm>
          <a:custGeom>
            <a:avLst/>
            <a:gdLst/>
            <a:ahLst/>
            <a:cxnLst/>
            <a:rect l="l" t="t" r="r" b="b"/>
            <a:pathLst>
              <a:path w="1706879" h="594359">
                <a:moveTo>
                  <a:pt x="1706879" y="495299"/>
                </a:moveTo>
                <a:lnTo>
                  <a:pt x="1706878" y="98599"/>
                </a:lnTo>
                <a:lnTo>
                  <a:pt x="1697315" y="56947"/>
                </a:lnTo>
                <a:lnTo>
                  <a:pt x="1672107" y="24118"/>
                </a:lnTo>
                <a:lnTo>
                  <a:pt x="1635854" y="4158"/>
                </a:lnTo>
                <a:lnTo>
                  <a:pt x="1607819" y="0"/>
                </a:lnTo>
                <a:lnTo>
                  <a:pt x="98599" y="1"/>
                </a:lnTo>
                <a:lnTo>
                  <a:pt x="56947" y="9314"/>
                </a:lnTo>
                <a:lnTo>
                  <a:pt x="24118" y="34152"/>
                </a:lnTo>
                <a:lnTo>
                  <a:pt x="4158" y="70469"/>
                </a:lnTo>
                <a:lnTo>
                  <a:pt x="0" y="99059"/>
                </a:lnTo>
                <a:lnTo>
                  <a:pt x="1" y="495760"/>
                </a:lnTo>
                <a:lnTo>
                  <a:pt x="9314" y="537412"/>
                </a:lnTo>
                <a:lnTo>
                  <a:pt x="34152" y="570241"/>
                </a:lnTo>
                <a:lnTo>
                  <a:pt x="70469" y="590201"/>
                </a:lnTo>
                <a:lnTo>
                  <a:pt x="99059" y="594359"/>
                </a:lnTo>
                <a:lnTo>
                  <a:pt x="1608267" y="594358"/>
                </a:lnTo>
                <a:lnTo>
                  <a:pt x="1649271" y="585045"/>
                </a:lnTo>
                <a:lnTo>
                  <a:pt x="1682247" y="560207"/>
                </a:lnTo>
                <a:lnTo>
                  <a:pt x="1702598" y="523890"/>
                </a:lnTo>
                <a:lnTo>
                  <a:pt x="1706879" y="495299"/>
                </a:lnTo>
                <a:close/>
              </a:path>
            </a:pathLst>
          </a:custGeom>
          <a:solidFill>
            <a:srgbClr val="9BBB59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Овал 42"/>
          <p:cNvSpPr/>
          <p:nvPr/>
        </p:nvSpPr>
        <p:spPr>
          <a:xfrm>
            <a:off x="1260696" y="5374341"/>
            <a:ext cx="822428" cy="660403"/>
          </a:xfrm>
          <a:prstGeom prst="ellipse">
            <a:avLst/>
          </a:prstGeom>
          <a:solidFill>
            <a:srgbClr val="9BBB59"/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44328" y="3984303"/>
            <a:ext cx="1630449" cy="1371773"/>
          </a:xfrm>
          <a:prstGeom prst="ellipse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object 96"/>
          <p:cNvSpPr/>
          <p:nvPr/>
        </p:nvSpPr>
        <p:spPr>
          <a:xfrm>
            <a:off x="3324056" y="5223123"/>
            <a:ext cx="1588215" cy="811621"/>
          </a:xfrm>
          <a:custGeom>
            <a:avLst/>
            <a:gdLst/>
            <a:ahLst/>
            <a:cxnLst/>
            <a:rect l="l" t="t" r="r" b="b"/>
            <a:pathLst>
              <a:path w="1706879" h="594359">
                <a:moveTo>
                  <a:pt x="1706879" y="495299"/>
                </a:moveTo>
                <a:lnTo>
                  <a:pt x="1706878" y="98599"/>
                </a:lnTo>
                <a:lnTo>
                  <a:pt x="1697315" y="56947"/>
                </a:lnTo>
                <a:lnTo>
                  <a:pt x="1672107" y="24118"/>
                </a:lnTo>
                <a:lnTo>
                  <a:pt x="1635854" y="4158"/>
                </a:lnTo>
                <a:lnTo>
                  <a:pt x="1607819" y="0"/>
                </a:lnTo>
                <a:lnTo>
                  <a:pt x="98599" y="1"/>
                </a:lnTo>
                <a:lnTo>
                  <a:pt x="56947" y="9314"/>
                </a:lnTo>
                <a:lnTo>
                  <a:pt x="24118" y="34152"/>
                </a:lnTo>
                <a:lnTo>
                  <a:pt x="4158" y="70469"/>
                </a:lnTo>
                <a:lnTo>
                  <a:pt x="0" y="99059"/>
                </a:lnTo>
                <a:lnTo>
                  <a:pt x="1" y="495760"/>
                </a:lnTo>
                <a:lnTo>
                  <a:pt x="9314" y="537412"/>
                </a:lnTo>
                <a:lnTo>
                  <a:pt x="34152" y="570241"/>
                </a:lnTo>
                <a:lnTo>
                  <a:pt x="70469" y="590201"/>
                </a:lnTo>
                <a:lnTo>
                  <a:pt x="99059" y="594359"/>
                </a:lnTo>
                <a:lnTo>
                  <a:pt x="1608267" y="594358"/>
                </a:lnTo>
                <a:lnTo>
                  <a:pt x="1649271" y="585045"/>
                </a:lnTo>
                <a:lnTo>
                  <a:pt x="1682247" y="560207"/>
                </a:lnTo>
                <a:lnTo>
                  <a:pt x="1702598" y="523890"/>
                </a:lnTo>
                <a:lnTo>
                  <a:pt x="1706879" y="495299"/>
                </a:lnTo>
                <a:close/>
              </a:path>
            </a:pathLst>
          </a:custGeom>
          <a:solidFill>
            <a:srgbClr val="F08D56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12327" marR="12327" indent="167026"/>
            <a:endParaRPr lang="ru-RU" sz="900" spc="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6" name="object 28"/>
          <p:cNvSpPr txBox="1"/>
          <p:nvPr/>
        </p:nvSpPr>
        <p:spPr>
          <a:xfrm>
            <a:off x="672490" y="4392075"/>
            <a:ext cx="1821702" cy="4941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27" marR="12327" indent="162711"/>
            <a:r>
              <a:rPr lang="ru-RU" sz="1600" b="1" spc="-102" dirty="0" smtClean="0">
                <a:solidFill>
                  <a:srgbClr val="FFFFFF"/>
                </a:solidFill>
                <a:latin typeface="Arial"/>
                <a:cs typeface="Arial"/>
              </a:rPr>
              <a:t>Исследование</a:t>
            </a:r>
          </a:p>
          <a:p>
            <a:pPr marL="12327" marR="12327" indent="162711"/>
            <a:r>
              <a:rPr lang="ru-RU" sz="1600" b="1" spc="10" dirty="0" smtClean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1600" b="1" spc="1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spc="3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87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600" b="1" spc="10" dirty="0" smtClean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00" b="1" spc="-1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58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-2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47" name="object 54"/>
          <p:cNvSpPr txBox="1"/>
          <p:nvPr/>
        </p:nvSpPr>
        <p:spPr>
          <a:xfrm>
            <a:off x="3328095" y="5326090"/>
            <a:ext cx="1707401" cy="7500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9352" marR="12327" indent="-167642">
              <a:buClr>
                <a:srgbClr val="FFFFFF"/>
              </a:buClr>
              <a:buFont typeface="Arial"/>
              <a:buChar char="•"/>
              <a:tabLst>
                <a:tab pos="93663" algn="l"/>
              </a:tabLst>
            </a:pPr>
            <a:r>
              <a:rPr lang="ru-RU" sz="800" spc="-10" dirty="0" smtClean="0">
                <a:solidFill>
                  <a:srgbClr val="FFFFFF"/>
                </a:solidFill>
                <a:latin typeface="Arial"/>
                <a:cs typeface="Arial"/>
              </a:rPr>
              <a:t>Лечение ПТП первого ряда, рекомендованное ВОЗ</a:t>
            </a:r>
            <a:r>
              <a:rPr sz="800" spc="29" dirty="0" smtClean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800" dirty="0">
              <a:latin typeface="Arial"/>
              <a:cs typeface="Arial"/>
            </a:endParaRPr>
          </a:p>
          <a:p>
            <a:pPr marL="179352" marR="216332" indent="-167642">
              <a:buClr>
                <a:srgbClr val="FFFFFF"/>
              </a:buClr>
              <a:buFont typeface="Arial"/>
              <a:buChar char="•"/>
              <a:tabLst>
                <a:tab pos="93663" algn="l"/>
              </a:tabLst>
            </a:pPr>
            <a:r>
              <a:rPr lang="ru-RU" sz="800" spc="5" dirty="0" smtClean="0">
                <a:solidFill>
                  <a:srgbClr val="FFFFFF"/>
                </a:solidFill>
                <a:latin typeface="Arial"/>
                <a:cs typeface="Arial"/>
              </a:rPr>
              <a:t>Регистрация случая ТБ с бактериологическим подтверждением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8" name="object 49"/>
          <p:cNvSpPr txBox="1"/>
          <p:nvPr/>
        </p:nvSpPr>
        <p:spPr>
          <a:xfrm>
            <a:off x="2247976" y="5068044"/>
            <a:ext cx="792088" cy="4821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ru-RU" sz="800" spc="10" dirty="0" smtClean="0">
                <a:solidFill>
                  <a:srgbClr val="FFFFFF"/>
                </a:solidFill>
                <a:latin typeface="Arial"/>
                <a:cs typeface="Arial"/>
              </a:rPr>
              <a:t>МТБ выявлены; </a:t>
            </a:r>
            <a:r>
              <a:rPr lang="ru-RU" sz="800" spc="10" dirty="0" err="1" smtClean="0">
                <a:solidFill>
                  <a:srgbClr val="FFFFFF"/>
                </a:solidFill>
                <a:latin typeface="Arial"/>
                <a:cs typeface="Arial"/>
              </a:rPr>
              <a:t>чувствитель</a:t>
            </a:r>
            <a:r>
              <a:rPr lang="en-US" sz="800" spc="1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ru-RU" sz="800" spc="10" dirty="0" err="1" smtClean="0">
                <a:solidFill>
                  <a:srgbClr val="FFFFFF"/>
                </a:solidFill>
                <a:latin typeface="Arial"/>
                <a:cs typeface="Arial"/>
              </a:rPr>
              <a:t>ность</a:t>
            </a:r>
            <a:r>
              <a:rPr lang="ru-RU" sz="8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800" spc="10" dirty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lang="en-US" sz="800" spc="10" dirty="0">
                <a:solidFill>
                  <a:srgbClr val="FFFFFF"/>
                </a:solidFill>
                <a:latin typeface="Arial"/>
                <a:cs typeface="Arial"/>
              </a:rPr>
              <a:t>RIF</a:t>
            </a:r>
            <a:endParaRPr sz="800" spc="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9" name="object 48"/>
          <p:cNvSpPr txBox="1"/>
          <p:nvPr/>
        </p:nvSpPr>
        <p:spPr>
          <a:xfrm>
            <a:off x="1311871" y="5597694"/>
            <a:ext cx="720079" cy="2477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27" marR="12327" indent="19106" algn="ctr"/>
            <a:r>
              <a:rPr lang="ru-RU" sz="800" spc="10" dirty="0" smtClean="0">
                <a:solidFill>
                  <a:srgbClr val="FFFFFF"/>
                </a:solidFill>
                <a:latin typeface="Arial"/>
                <a:cs typeface="Arial"/>
              </a:rPr>
              <a:t>МТБ не выявлены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0" name="object 55"/>
          <p:cNvSpPr txBox="1"/>
          <p:nvPr/>
        </p:nvSpPr>
        <p:spPr>
          <a:xfrm>
            <a:off x="1095847" y="6421817"/>
            <a:ext cx="1204913" cy="158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27"/>
            <a:r>
              <a:rPr lang="ru-RU" sz="971" spc="39" dirty="0" smtClean="0">
                <a:solidFill>
                  <a:srgbClr val="FFFFFF"/>
                </a:solidFill>
                <a:latin typeface="Arial"/>
                <a:cs typeface="Arial"/>
              </a:rPr>
              <a:t>Если все еще есть подозрение на ТБ	</a:t>
            </a:r>
            <a:endParaRPr sz="971" dirty="0">
              <a:latin typeface="Arial"/>
              <a:cs typeface="Arial"/>
            </a:endParaRPr>
          </a:p>
        </p:txBody>
      </p:sp>
      <p:sp>
        <p:nvSpPr>
          <p:cNvPr id="51" name="object 60"/>
          <p:cNvSpPr txBox="1"/>
          <p:nvPr/>
        </p:nvSpPr>
        <p:spPr>
          <a:xfrm>
            <a:off x="2495792" y="6302711"/>
            <a:ext cx="1850203" cy="454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27" marR="12327" algn="ctr"/>
            <a:r>
              <a:rPr lang="ru-RU" sz="971" spc="-5" dirty="0" smtClean="0">
                <a:solidFill>
                  <a:srgbClr val="FFFFFF"/>
                </a:solidFill>
                <a:latin typeface="Arial"/>
                <a:cs typeface="Arial"/>
              </a:rPr>
              <a:t>Дальнейшее исследование </a:t>
            </a:r>
            <a:r>
              <a:rPr sz="971" spc="19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971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71" spc="-58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97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71" spc="29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ru-RU" sz="971" spc="29" dirty="0" smtClean="0">
                <a:solidFill>
                  <a:srgbClr val="FFFFFF"/>
                </a:solidFill>
                <a:latin typeface="Arial"/>
                <a:cs typeface="Arial"/>
              </a:rPr>
              <a:t> повторить тест </a:t>
            </a:r>
            <a:r>
              <a:rPr sz="971" spc="-58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971" spc="68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71" spc="3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71" spc="102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71" spc="68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71" spc="-6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7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71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71" spc="58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71" spc="5" dirty="0">
                <a:solidFill>
                  <a:srgbClr val="FFFFFF"/>
                </a:solidFill>
                <a:latin typeface="Arial"/>
                <a:cs typeface="Arial"/>
              </a:rPr>
              <a:t>/R</a:t>
            </a:r>
            <a:r>
              <a:rPr sz="971" spc="3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71" spc="-19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71" spc="29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ru-RU" sz="971" spc="-63" dirty="0" smtClean="0">
                <a:solidFill>
                  <a:srgbClr val="FFFFFF"/>
                </a:solidFill>
                <a:latin typeface="Arial"/>
                <a:cs typeface="Arial"/>
              </a:rPr>
              <a:t> посев и </a:t>
            </a:r>
            <a:r>
              <a:rPr lang="ru-RU" sz="971" spc="-63" dirty="0" err="1" smtClean="0">
                <a:solidFill>
                  <a:srgbClr val="FFFFFF"/>
                </a:solidFill>
                <a:latin typeface="Arial"/>
                <a:cs typeface="Arial"/>
              </a:rPr>
              <a:t>др</a:t>
            </a:r>
            <a:r>
              <a:rPr sz="971" spc="3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971" spc="1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971" dirty="0">
              <a:latin typeface="Arial"/>
              <a:cs typeface="Arial"/>
            </a:endParaRPr>
          </a:p>
        </p:txBody>
      </p:sp>
      <p:sp>
        <p:nvSpPr>
          <p:cNvPr id="52" name="object 100"/>
          <p:cNvSpPr txBox="1"/>
          <p:nvPr/>
        </p:nvSpPr>
        <p:spPr>
          <a:xfrm>
            <a:off x="4493330" y="6614935"/>
            <a:ext cx="5027453" cy="25330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/>
          <a:p>
            <a:pPr marL="1977805" marR="12327" indent="-1966096">
              <a:lnSpc>
                <a:spcPts val="941"/>
              </a:lnSpc>
            </a:pP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*</a:t>
            </a:r>
            <a:r>
              <a:rPr sz="874" spc="-5" dirty="0">
                <a:solidFill>
                  <a:srgbClr val="000065"/>
                </a:solidFill>
                <a:latin typeface="Arial"/>
                <a:cs typeface="Arial"/>
              </a:rPr>
              <a:t> D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one</a:t>
            </a:r>
            <a:r>
              <a:rPr sz="874" spc="-1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on</a:t>
            </a:r>
            <a:r>
              <a:rPr sz="874" spc="-1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a</a:t>
            </a:r>
            <a:r>
              <a:rPr sz="874" spc="5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fre</a:t>
            </a:r>
            <a:r>
              <a:rPr sz="874" spc="5" dirty="0">
                <a:solidFill>
                  <a:srgbClr val="000065"/>
                </a:solidFill>
                <a:latin typeface="Arial"/>
                <a:cs typeface="Arial"/>
              </a:rPr>
              <a:t>s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h</a:t>
            </a:r>
            <a:r>
              <a:rPr sz="874" spc="-19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874" spc="5" dirty="0">
                <a:solidFill>
                  <a:srgbClr val="000065"/>
                </a:solidFill>
                <a:latin typeface="Arial"/>
                <a:cs typeface="Arial"/>
              </a:rPr>
              <a:t>s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a</a:t>
            </a:r>
            <a:r>
              <a:rPr sz="874" spc="5" dirty="0">
                <a:solidFill>
                  <a:srgbClr val="000065"/>
                </a:solidFill>
                <a:latin typeface="Arial"/>
                <a:cs typeface="Arial"/>
              </a:rPr>
              <a:t>m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ple.</a:t>
            </a:r>
            <a:r>
              <a:rPr sz="874" spc="-34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If L</a:t>
            </a:r>
            <a:r>
              <a:rPr sz="874" spc="-5" dirty="0">
                <a:solidFill>
                  <a:srgbClr val="000065"/>
                </a:solidFill>
                <a:latin typeface="Arial"/>
                <a:cs typeface="Arial"/>
              </a:rPr>
              <a:t>P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A is</a:t>
            </a:r>
            <a:r>
              <a:rPr sz="874" spc="-5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a</a:t>
            </a:r>
            <a:r>
              <a:rPr sz="874" spc="-10" dirty="0">
                <a:solidFill>
                  <a:srgbClr val="000065"/>
                </a:solidFill>
                <a:latin typeface="Arial"/>
                <a:cs typeface="Arial"/>
              </a:rPr>
              <a:t>v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ailable</a:t>
            </a:r>
            <a:r>
              <a:rPr sz="874" spc="-34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at the</a:t>
            </a:r>
            <a:r>
              <a:rPr sz="874" spc="-1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874" spc="5" dirty="0">
                <a:solidFill>
                  <a:srgbClr val="000065"/>
                </a:solidFill>
                <a:latin typeface="Arial"/>
                <a:cs typeface="Arial"/>
              </a:rPr>
              <a:t>s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ite</a:t>
            </a:r>
            <a:r>
              <a:rPr sz="874" spc="-19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and</a:t>
            </a:r>
            <a:r>
              <a:rPr sz="874" spc="-1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874" spc="5" dirty="0">
                <a:solidFill>
                  <a:srgbClr val="000065"/>
                </a:solidFill>
                <a:latin typeface="Arial"/>
                <a:cs typeface="Arial"/>
              </a:rPr>
              <a:t>s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a</a:t>
            </a:r>
            <a:r>
              <a:rPr sz="874" spc="5" dirty="0">
                <a:solidFill>
                  <a:srgbClr val="000065"/>
                </a:solidFill>
                <a:latin typeface="Arial"/>
                <a:cs typeface="Arial"/>
              </a:rPr>
              <a:t>m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ple</a:t>
            </a:r>
            <a:r>
              <a:rPr sz="874" spc="-34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is</a:t>
            </a:r>
            <a:r>
              <a:rPr sz="874" spc="-5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874" spc="5" dirty="0">
                <a:solidFill>
                  <a:srgbClr val="000065"/>
                </a:solidFill>
                <a:latin typeface="Arial"/>
                <a:cs typeface="Arial"/>
              </a:rPr>
              <a:t>sm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ear</a:t>
            </a:r>
            <a:r>
              <a:rPr sz="874" spc="-1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po</a:t>
            </a:r>
            <a:r>
              <a:rPr sz="874" spc="5" dirty="0">
                <a:solidFill>
                  <a:srgbClr val="000065"/>
                </a:solidFill>
                <a:latin typeface="Arial"/>
                <a:cs typeface="Arial"/>
              </a:rPr>
              <a:t>s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iti</a:t>
            </a:r>
            <a:r>
              <a:rPr sz="874" spc="-10" dirty="0">
                <a:solidFill>
                  <a:srgbClr val="000065"/>
                </a:solidFill>
                <a:latin typeface="Arial"/>
                <a:cs typeface="Arial"/>
              </a:rPr>
              <a:t>v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e,</a:t>
            </a:r>
            <a:r>
              <a:rPr sz="874" spc="-34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L</a:t>
            </a:r>
            <a:r>
              <a:rPr sz="874" spc="-5" dirty="0">
                <a:solidFill>
                  <a:srgbClr val="000065"/>
                </a:solidFill>
                <a:latin typeface="Arial"/>
                <a:cs typeface="Arial"/>
              </a:rPr>
              <a:t>P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A </a:t>
            </a:r>
            <a:r>
              <a:rPr sz="874" spc="5" dirty="0">
                <a:solidFill>
                  <a:srgbClr val="000065"/>
                </a:solidFill>
                <a:latin typeface="Arial"/>
                <a:cs typeface="Arial"/>
              </a:rPr>
              <a:t>c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an</a:t>
            </a:r>
            <a:r>
              <a:rPr sz="874" spc="-1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be</a:t>
            </a:r>
            <a:r>
              <a:rPr sz="874" spc="-1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u</a:t>
            </a:r>
            <a:r>
              <a:rPr sz="874" spc="5" dirty="0">
                <a:solidFill>
                  <a:srgbClr val="000065"/>
                </a:solidFill>
                <a:latin typeface="Arial"/>
                <a:cs typeface="Arial"/>
              </a:rPr>
              <a:t>s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ed for</a:t>
            </a:r>
            <a:r>
              <a:rPr sz="874" spc="-1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the</a:t>
            </a:r>
            <a:r>
              <a:rPr sz="874" spc="-1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repeated</a:t>
            </a:r>
            <a:r>
              <a:rPr sz="874" spc="-19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te</a:t>
            </a:r>
            <a:r>
              <a:rPr sz="874" spc="5" dirty="0">
                <a:solidFill>
                  <a:srgbClr val="000065"/>
                </a:solidFill>
                <a:latin typeface="Arial"/>
                <a:cs typeface="Arial"/>
              </a:rPr>
              <a:t>s</a:t>
            </a:r>
            <a:r>
              <a:rPr sz="874" dirty="0">
                <a:solidFill>
                  <a:srgbClr val="000065"/>
                </a:solidFill>
                <a:latin typeface="Arial"/>
                <a:cs typeface="Arial"/>
              </a:rPr>
              <a:t>ting</a:t>
            </a:r>
            <a:endParaRPr sz="874" dirty="0">
              <a:latin typeface="Arial"/>
              <a:cs typeface="Arial"/>
            </a:endParaRPr>
          </a:p>
        </p:txBody>
      </p:sp>
      <p:sp>
        <p:nvSpPr>
          <p:cNvPr id="53" name="object 66"/>
          <p:cNvSpPr txBox="1"/>
          <p:nvPr/>
        </p:nvSpPr>
        <p:spPr>
          <a:xfrm>
            <a:off x="2889280" y="4088284"/>
            <a:ext cx="121221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1920" marR="12700" indent="-109855">
              <a:lnSpc>
                <a:spcPct val="100000"/>
              </a:lnSpc>
            </a:pPr>
            <a:r>
              <a:rPr lang="ru-RU" sz="1050" spc="50" dirty="0" smtClean="0">
                <a:solidFill>
                  <a:srgbClr val="FFFFFF"/>
                </a:solidFill>
                <a:latin typeface="Arial"/>
                <a:cs typeface="Arial"/>
              </a:rPr>
              <a:t>В группах с низким риском </a:t>
            </a:r>
            <a:r>
              <a:rPr lang="ru-RU" sz="1050" spc="-55" dirty="0" smtClean="0">
                <a:solidFill>
                  <a:srgbClr val="FFFFFF"/>
                </a:solidFill>
                <a:latin typeface="Arial"/>
                <a:cs typeface="Arial"/>
              </a:rPr>
              <a:t>МЛУ-ТБ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4" name="object 72"/>
          <p:cNvSpPr txBox="1"/>
          <p:nvPr/>
        </p:nvSpPr>
        <p:spPr>
          <a:xfrm>
            <a:off x="7936607" y="3432820"/>
            <a:ext cx="1583334" cy="4110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marL="179352" marR="12327" indent="-167642">
              <a:buClr>
                <a:srgbClr val="FFFFFF"/>
              </a:buClr>
              <a:buFont typeface="Kozuka Gothic Pro EL"/>
              <a:buChar char="❖"/>
              <a:tabLst>
                <a:tab pos="179352" algn="l"/>
              </a:tabLst>
            </a:pPr>
            <a:r>
              <a:rPr lang="ru-RU" sz="874" spc="5" dirty="0" smtClean="0">
                <a:solidFill>
                  <a:srgbClr val="FFFFFF"/>
                </a:solidFill>
                <a:latin typeface="Arial"/>
                <a:cs typeface="Arial"/>
              </a:rPr>
              <a:t>Коррекция схемы лечения МЛУ-ТБ по результатам ТЛЧ</a:t>
            </a:r>
            <a:r>
              <a:rPr sz="874" spc="29" dirty="0" smtClean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874" dirty="0" smtClean="0">
              <a:latin typeface="Arial"/>
              <a:cs typeface="Arial"/>
            </a:endParaRPr>
          </a:p>
          <a:p>
            <a:pPr marL="179352" indent="-167642">
              <a:buClr>
                <a:srgbClr val="FFFFFF"/>
              </a:buClr>
              <a:buFont typeface="Kozuka Gothic Pro EL"/>
              <a:buChar char="❖"/>
              <a:tabLst>
                <a:tab pos="179352" algn="l"/>
              </a:tabLst>
            </a:pPr>
            <a:r>
              <a:rPr lang="ru-RU" sz="874" spc="39" dirty="0" smtClean="0">
                <a:solidFill>
                  <a:srgbClr val="FFFFFF"/>
                </a:solidFill>
                <a:latin typeface="Arial"/>
                <a:cs typeface="Arial"/>
              </a:rPr>
              <a:t>Перерегистрация случая</a:t>
            </a:r>
            <a:endParaRPr sz="87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7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688638" cy="1362097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  </a:t>
            </a:r>
            <a:endParaRPr lang="en-US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1007271" y="1899692"/>
            <a:ext cx="8682931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sz="3600" dirty="0">
                <a:latin typeface="Calibri" pitchFamily="34" charset="0"/>
                <a:cs typeface="Calibri" pitchFamily="34" charset="0"/>
              </a:rPr>
              <a:t>3.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Сбор мокроты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8461" y="990346"/>
            <a:ext cx="8992442" cy="4129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04165" tIns="52083" rIns="104165" bIns="52083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По мере необходимости, можно вставить дополнительные слайды из Модуля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 descr="C:\Users\heidialb\AppData\Local\Microsoft\Windows\Temporary Internet Files\Content.IE5\1BNGYPPH\MC90044214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775" y="675556"/>
            <a:ext cx="1113400" cy="104067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51" y="3278160"/>
            <a:ext cx="2844800" cy="29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783" y="56043"/>
            <a:ext cx="9937103" cy="1195577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ru-RU" sz="3200" dirty="0" smtClean="0"/>
              <a:t>Правильный сбор мокроты для </a:t>
            </a:r>
            <a:r>
              <a:rPr lang="en-US" sz="3200" dirty="0" err="1" smtClean="0"/>
              <a:t>Xpert</a:t>
            </a:r>
            <a:r>
              <a:rPr lang="en-US" sz="3200" dirty="0" smtClean="0"/>
              <a:t> </a:t>
            </a:r>
            <a:r>
              <a:rPr lang="en-US" sz="3200" dirty="0"/>
              <a:t>MTB/RIF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3799" y="4550171"/>
            <a:ext cx="9786754" cy="2462089"/>
          </a:xfrm>
          <a:prstGeom prst="rect">
            <a:avLst/>
          </a:prstGeom>
          <a:noFill/>
        </p:spPr>
        <p:txBody>
          <a:bodyPr wrap="square" lIns="91316" tIns="45659" rIns="91316" bIns="45659" rtlCol="0">
            <a:spAutoFit/>
          </a:bodyPr>
          <a:lstStyle/>
          <a:p>
            <a:r>
              <a:rPr lang="en-US" sz="2200" dirty="0">
                <a:latin typeface="Calibri" pitchFamily="34" charset="0"/>
                <a:cs typeface="Calibri" pitchFamily="34" charset="0"/>
              </a:rPr>
              <a:t>- 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Использовать правильный контейнер для сбора мокроты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стерильный, полупрозрачный, горючий, герметичный, 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с завинчивающейся крышкой, широкогорлый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200" dirty="0">
                <a:latin typeface="Calibri" pitchFamily="34" charset="0"/>
                <a:cs typeface="Calibri" pitchFamily="34" charset="0"/>
              </a:rPr>
              <a:t>- 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Убедиться, что информация об образце совпадает с информацией на Форме направления образца на лабораторное исследование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r>
              <a:rPr lang="en-US" sz="2200" dirty="0">
                <a:latin typeface="Calibri" pitchFamily="34" charset="0"/>
                <a:cs typeface="Calibri" pitchFamily="34" charset="0"/>
              </a:rPr>
              <a:t>- 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Следует собрать, как минимум, 1 мл мокроты для теста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MTB/RIF</a:t>
            </a:r>
            <a:br>
              <a:rPr lang="en-US" sz="2200" dirty="0">
                <a:latin typeface="Calibri" pitchFamily="34" charset="0"/>
                <a:cs typeface="Calibri" pitchFamily="34" charset="0"/>
              </a:rPr>
            </a:br>
            <a:r>
              <a:rPr lang="en-US" sz="2200" dirty="0">
                <a:latin typeface="Calibri" pitchFamily="34" charset="0"/>
                <a:cs typeface="Calibri" pitchFamily="34" charset="0"/>
              </a:rPr>
              <a:t>- 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Осуществлять забор мокроты под наблюдением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P10_purul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25" y="2064091"/>
            <a:ext cx="2133156" cy="205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P10_muco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3432" y="2107822"/>
            <a:ext cx="2137749" cy="201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11871" y="1605409"/>
            <a:ext cx="3343832" cy="408190"/>
          </a:xfrm>
          <a:prstGeom prst="rect">
            <a:avLst/>
          </a:prstGeom>
        </p:spPr>
        <p:txBody>
          <a:bodyPr wrap="square" lIns="99441" tIns="49721" rIns="99441" bIns="49721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Оптимальное качество</a:t>
            </a:r>
            <a:endParaRPr lang="en-US" sz="2000" dirty="0"/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555586" y="4123589"/>
            <a:ext cx="2044834" cy="37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24696" indent="-424696" algn="ctr" defTabSz="1134249">
              <a:spcBef>
                <a:spcPct val="80000"/>
              </a:spcBef>
              <a:buClr>
                <a:srgbClr val="1E7FB8"/>
              </a:buClr>
              <a:defRPr/>
            </a:pPr>
            <a:r>
              <a:rPr lang="ru-RU" sz="2000" kern="0" dirty="0" smtClean="0">
                <a:latin typeface="+mn-lt"/>
                <a:cs typeface="+mn-cs"/>
              </a:rPr>
              <a:t>Гнойная</a:t>
            </a:r>
            <a:endParaRPr lang="en-US" sz="2000" kern="0" dirty="0">
              <a:latin typeface="+mn-lt"/>
              <a:cs typeface="+mn-cs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902314" y="4048853"/>
            <a:ext cx="1979984" cy="42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441" tIns="49721" rIns="99441" bIns="49721"/>
          <a:lstStyle/>
          <a:p>
            <a:pPr marL="372904" indent="-372904" algn="ctr">
              <a:spcBef>
                <a:spcPct val="20000"/>
              </a:spcBef>
              <a:buClr>
                <a:srgbClr val="FF3300"/>
              </a:buClr>
              <a:buSzPct val="130000"/>
            </a:pPr>
            <a:r>
              <a:rPr lang="ru-RU" sz="2000" kern="0" dirty="0" smtClean="0">
                <a:latin typeface="+mn-lt"/>
                <a:cs typeface="+mn-cs"/>
              </a:rPr>
              <a:t>Слизистая</a:t>
            </a:r>
            <a:endParaRPr lang="en-US" sz="2000" kern="0" dirty="0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36407" y="1605409"/>
            <a:ext cx="3729859" cy="408190"/>
          </a:xfrm>
          <a:prstGeom prst="rect">
            <a:avLst/>
          </a:prstGeom>
        </p:spPr>
        <p:txBody>
          <a:bodyPr wrap="square" lIns="99441" tIns="49721" rIns="99441" bIns="49721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Неоптимальное качество</a:t>
            </a:r>
            <a:endParaRPr lang="en-US" sz="2000" dirty="0"/>
          </a:p>
        </p:txBody>
      </p:sp>
      <p:pic>
        <p:nvPicPr>
          <p:cNvPr id="14" name="Picture 2" descr="P10_po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1347" y="2011675"/>
            <a:ext cx="1987298" cy="203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P10_bloodstain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3476" y="2011675"/>
            <a:ext cx="2011198" cy="203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7"/>
          <p:cNvSpPr txBox="1">
            <a:spLocks noChangeArrowheads="1"/>
          </p:cNvSpPr>
          <p:nvPr/>
        </p:nvSpPr>
        <p:spPr bwMode="auto">
          <a:xfrm>
            <a:off x="5704359" y="4123588"/>
            <a:ext cx="2160240" cy="29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24696" indent="-424696" algn="ctr" defTabSz="1134249">
              <a:lnSpc>
                <a:spcPct val="80000"/>
              </a:lnSpc>
              <a:spcBef>
                <a:spcPct val="80000"/>
              </a:spcBef>
              <a:buClr>
                <a:srgbClr val="1E7FB8"/>
              </a:buClr>
              <a:defRPr/>
            </a:pPr>
            <a:r>
              <a:rPr lang="ru-RU" sz="2000" kern="0" dirty="0" smtClean="0">
                <a:latin typeface="+mn-lt"/>
                <a:cs typeface="+mn-cs"/>
              </a:rPr>
              <a:t>С содержанием слюны</a:t>
            </a:r>
            <a:endParaRPr lang="en-US" sz="2000" kern="0" dirty="0">
              <a:latin typeface="+mn-lt"/>
              <a:cs typeface="+mn-cs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792592" y="4064300"/>
            <a:ext cx="2592288" cy="35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441" tIns="49721" rIns="99441" bIns="49721"/>
          <a:lstStyle/>
          <a:p>
            <a:pPr marL="372904" indent="-372904" algn="ctr">
              <a:spcBef>
                <a:spcPct val="20000"/>
              </a:spcBef>
              <a:buClr>
                <a:srgbClr val="FF3300"/>
              </a:buClr>
              <a:buSzPct val="130000"/>
            </a:pPr>
            <a:r>
              <a:rPr lang="ru-RU" sz="2000" kern="0" dirty="0" smtClean="0">
                <a:latin typeface="+mn-lt"/>
                <a:cs typeface="+mn-cs"/>
              </a:rPr>
              <a:t>С вкраплениями частичек крови</a:t>
            </a:r>
            <a:endParaRPr lang="en-US" sz="20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1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Форма направления образца на лабораторное исследование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4455" y="787006"/>
            <a:ext cx="10039534" cy="1465785"/>
            <a:chOff x="801627" y="2404466"/>
            <a:chExt cx="9304424" cy="1332532"/>
          </a:xfrm>
        </p:grpSpPr>
        <p:sp>
          <p:nvSpPr>
            <p:cNvPr id="4" name="TextBox 3"/>
            <p:cNvSpPr txBox="1"/>
            <p:nvPr/>
          </p:nvSpPr>
          <p:spPr>
            <a:xfrm>
              <a:off x="3168211" y="3089477"/>
              <a:ext cx="6937840" cy="64752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Добавьте местные формы направления образца на исследование</a:t>
              </a:r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.</a:t>
              </a:r>
              <a:endPara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  <a:p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Покажите участникам, как правильно заполнять форму</a:t>
              </a:r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.</a:t>
              </a:r>
              <a:endPara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" name="Picture 2" descr="C:\Users\heidialb\AppData\Local\Microsoft\Windows\Temporary Internet Files\Content.IE5\1BNGYPPH\MC900442141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1627" y="2404466"/>
              <a:ext cx="1031875" cy="946064"/>
            </a:xfrm>
            <a:prstGeom prst="rect">
              <a:avLst/>
            </a:prstGeom>
            <a:noFill/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27" y="2599521"/>
            <a:ext cx="4104456" cy="37716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2" y="2619772"/>
            <a:ext cx="4829893" cy="31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688638" cy="1362097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  </a:t>
            </a:r>
            <a:endParaRPr lang="en-US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380563" y="2318892"/>
            <a:ext cx="10053483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/>
            <a:r>
              <a:rPr lang="nl-NL" sz="3600" dirty="0">
                <a:latin typeface="Calibri" pitchFamily="34" charset="0"/>
                <a:cs typeface="Calibri" pitchFamily="34" charset="0"/>
              </a:rPr>
              <a:t>4.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Как вести учет результатов </a:t>
            </a:r>
            <a:r>
              <a:rPr lang="nl-NL" sz="3600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nl-NL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3600" dirty="0">
                <a:latin typeface="Calibri" pitchFamily="34" charset="0"/>
                <a:cs typeface="Calibri" pitchFamily="34" charset="0"/>
              </a:rPr>
              <a:t>MTB/</a:t>
            </a:r>
            <a:r>
              <a:rPr lang="nl-NL" sz="3600" dirty="0" smtClean="0">
                <a:latin typeface="Calibri" pitchFamily="34" charset="0"/>
                <a:cs typeface="Calibri" pitchFamily="34" charset="0"/>
              </a:rPr>
              <a:t>RIF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40040" y="3625647"/>
            <a:ext cx="2853201" cy="2549843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761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Учет результатов </a:t>
            </a:r>
            <a:r>
              <a:rPr lang="en-US" sz="3200" dirty="0" err="1" smtClean="0"/>
              <a:t>Xpert</a:t>
            </a:r>
            <a:r>
              <a:rPr lang="en-US" sz="3200" dirty="0" smtClean="0"/>
              <a:t> </a:t>
            </a:r>
            <a:r>
              <a:rPr lang="en-US" sz="3200" dirty="0"/>
              <a:t>MTB/RIF </a:t>
            </a:r>
            <a:r>
              <a:rPr lang="ru-RU" sz="3200" dirty="0" smtClean="0"/>
              <a:t>в журнале регистрации ТБ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458805"/>
              </p:ext>
            </p:extLst>
          </p:nvPr>
        </p:nvGraphicFramePr>
        <p:xfrm>
          <a:off x="365676" y="4852020"/>
          <a:ext cx="9771461" cy="1803426"/>
        </p:xfrm>
        <a:graphic>
          <a:graphicData uri="http://schemas.openxmlformats.org/drawingml/2006/table">
            <a:tbl>
              <a:tblPr/>
              <a:tblGrid>
                <a:gridCol w="1166007"/>
                <a:gridCol w="1215274"/>
                <a:gridCol w="1100316"/>
                <a:gridCol w="1051047"/>
                <a:gridCol w="1610129"/>
                <a:gridCol w="1800703"/>
                <a:gridCol w="1827985"/>
              </a:tblGrid>
              <a:tr h="25062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Результаты микроскопии мазка мокроты и других лабораторных исследований</a:t>
                      </a:r>
                      <a:endParaRPr lang="en-US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124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До лечения</a:t>
                      </a:r>
                      <a:endParaRPr lang="en-US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r>
                        <a:rPr lang="ru-RU" sz="1200" b="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или </a:t>
                      </a:r>
                      <a:r>
                        <a:rPr lang="en-US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месяца</a:t>
                      </a:r>
                      <a:endParaRPr lang="en-US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месяцев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Завершение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лечения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Результаты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культурального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исследования и ТЛЧ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11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Дата</a:t>
                      </a:r>
                      <a:r>
                        <a:rPr lang="ru-RU" sz="1200" b="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микроскопии мазка</a:t>
                      </a:r>
                      <a:r>
                        <a:rPr lang="en-US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</a:t>
                      </a: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Лабораторный</a:t>
                      </a:r>
                      <a:r>
                        <a:rPr lang="ru-RU" sz="1200" b="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№</a:t>
                      </a:r>
                      <a:r>
                        <a:rPr lang="en-US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200" b="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 </a:t>
                      </a: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Результат</a:t>
                      </a:r>
                      <a:endParaRPr lang="en-US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Дата теста</a:t>
                      </a:r>
                      <a:r>
                        <a:rPr lang="ru-RU" sz="1200" b="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Xpert</a:t>
                      </a:r>
                      <a:r>
                        <a:rPr lang="en-US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/ </a:t>
                      </a: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Лабораторный</a:t>
                      </a:r>
                      <a:r>
                        <a:rPr lang="ru-RU" sz="1200" b="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№</a:t>
                      </a:r>
                      <a:r>
                        <a:rPr lang="en-US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/ </a:t>
                      </a: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Результат</a:t>
                      </a:r>
                      <a:endParaRPr lang="en-US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Дата</a:t>
                      </a:r>
                      <a:r>
                        <a:rPr lang="ru-RU" sz="1200" b="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микроскопии мазка</a:t>
                      </a:r>
                      <a:r>
                        <a:rPr lang="en-US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</a:t>
                      </a: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Лабораторный</a:t>
                      </a:r>
                      <a:r>
                        <a:rPr lang="ru-RU" sz="1200" b="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№</a:t>
                      </a:r>
                      <a:r>
                        <a:rPr lang="en-US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/ </a:t>
                      </a: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Результат</a:t>
                      </a:r>
                      <a:endParaRPr lang="en-US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Дата</a:t>
                      </a:r>
                      <a:r>
                        <a:rPr lang="ru-RU" sz="1200" b="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микроскопии мазка</a:t>
                      </a:r>
                      <a:r>
                        <a:rPr lang="en-US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</a:t>
                      </a: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Лабораторный</a:t>
                      </a:r>
                      <a:r>
                        <a:rPr lang="ru-RU" sz="1200" b="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№</a:t>
                      </a:r>
                      <a:r>
                        <a:rPr lang="en-US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/ </a:t>
                      </a: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Результат</a:t>
                      </a:r>
                      <a:endParaRPr lang="en-US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Дата</a:t>
                      </a:r>
                      <a:r>
                        <a:rPr lang="ru-RU" sz="1200" b="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микроскопии мазка</a:t>
                      </a:r>
                      <a:r>
                        <a:rPr lang="en-US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</a:t>
                      </a: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Лабораторный</a:t>
                      </a:r>
                      <a:r>
                        <a:rPr lang="ru-RU" sz="1200" b="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№</a:t>
                      </a:r>
                      <a:r>
                        <a:rPr lang="en-US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/ </a:t>
                      </a: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Результат</a:t>
                      </a:r>
                      <a:endParaRPr lang="en-US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Дата посева</a:t>
                      </a:r>
                      <a:r>
                        <a:rPr lang="en-US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 </a:t>
                      </a: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№</a:t>
                      </a:r>
                      <a:r>
                        <a:rPr lang="en-US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200" b="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 </a:t>
                      </a: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Результат</a:t>
                      </a:r>
                      <a:endParaRPr lang="en-US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Дата ТЛЧ </a:t>
                      </a:r>
                      <a:r>
                        <a:rPr lang="en-US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 </a:t>
                      </a: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№</a:t>
                      </a:r>
                      <a:r>
                        <a:rPr lang="en-US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/</a:t>
                      </a:r>
                      <a:r>
                        <a:rPr lang="ru-RU" sz="120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Результат</a:t>
                      </a:r>
                      <a:endParaRPr lang="en-US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0165" marR="80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52279" y="1395636"/>
            <a:ext cx="8744568" cy="7207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165" tIns="52083" rIns="104165" bIns="52083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Адаптировать в соответствии с руководящими принципами НТП и </a:t>
            </a:r>
          </a:p>
          <a:p>
            <a:r>
              <a:rPr lang="ru-RU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регистрационными журналами в 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вашей стране</a:t>
            </a:r>
            <a:endParaRPr lang="en-US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Users\heidialb\AppData\Local\Microsoft\Windows\Temporary Internet Files\Content.IE5\1BNGYPPH\MC90044214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635" y="952978"/>
            <a:ext cx="1113400" cy="1040670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545631"/>
              </p:ext>
            </p:extLst>
          </p:nvPr>
        </p:nvGraphicFramePr>
        <p:xfrm>
          <a:off x="363234" y="2428074"/>
          <a:ext cx="9733607" cy="1926064"/>
        </p:xfrm>
        <a:graphic>
          <a:graphicData uri="http://schemas.openxmlformats.org/drawingml/2006/table">
            <a:tbl>
              <a:tblPr/>
              <a:tblGrid>
                <a:gridCol w="512295"/>
                <a:gridCol w="413184"/>
                <a:gridCol w="421501"/>
                <a:gridCol w="421501"/>
                <a:gridCol w="351251"/>
                <a:gridCol w="632252"/>
                <a:gridCol w="421501"/>
                <a:gridCol w="491751"/>
                <a:gridCol w="702502"/>
                <a:gridCol w="755214"/>
                <a:gridCol w="512295"/>
                <a:gridCol w="512295"/>
                <a:gridCol w="512295"/>
                <a:gridCol w="512295"/>
                <a:gridCol w="512295"/>
                <a:gridCol w="512295"/>
                <a:gridCol w="512295"/>
                <a:gridCol w="512295"/>
                <a:gridCol w="512295"/>
              </a:tblGrid>
              <a:tr h="85601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№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Дата регистрации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n-US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ID</a:t>
                      </a:r>
                      <a:r>
                        <a:rPr lang="ru-RU" sz="1100" b="0" i="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№ больного с подозрением на ТБ 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Ф.И.О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Пол</a:t>
                      </a:r>
                      <a:r>
                        <a:rPr lang="ru-RU" sz="1100" b="0" i="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М/Ж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Дата рождения (возраст)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Адрес </a:t>
                      </a:r>
                      <a:r>
                        <a:rPr lang="en-US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+ </a:t>
                      </a:r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номер</a:t>
                      </a:r>
                      <a:r>
                        <a:rPr lang="ru-RU" sz="1100" b="0" i="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телефона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Название направляющего учреждения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Классификация больных с подозрением на ТБ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Исследование при помощи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Xpert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Регистрационный</a:t>
                      </a:r>
                      <a:r>
                        <a:rPr lang="ru-RU" sz="1100" b="0" i="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№ случая ТБ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Категория лечения и дата начала лечения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87">
                <a:tc v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4032" marR="4032" marT="4032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4032" marR="4032" marT="4032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Больной</a:t>
                      </a:r>
                      <a:r>
                        <a:rPr lang="ru-RU" sz="1100" b="0" i="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с подозрением на ТБ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Больной</a:t>
                      </a:r>
                      <a:r>
                        <a:rPr lang="ru-RU" sz="1100" b="0" i="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с п</a:t>
                      </a:r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одозрением</a:t>
                      </a:r>
                      <a:r>
                        <a:rPr lang="ru-RU" sz="1100" b="0" i="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на ВИЧ</a:t>
                      </a:r>
                      <a:r>
                        <a:rPr lang="nl-NL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+ </a:t>
                      </a:r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ТБ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Прочие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Дата сбора мокроты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Дата</a:t>
                      </a:r>
                      <a:r>
                        <a:rPr lang="ru-RU" sz="1100" b="0" i="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выдачи результатов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Результаты (</a:t>
                      </a:r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отметить)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4386">
                <a:tc v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4032" marR="4032" marT="40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4032" marR="4032" marT="40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MTB </a:t>
                      </a:r>
                      <a:endParaRPr lang="ru-RU" sz="1100" b="0" i="0" u="none" strike="noStrike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отр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MTB</a:t>
                      </a:r>
                      <a:r>
                        <a:rPr lang="nl-NL" sz="1100" b="0" i="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пол</a:t>
                      </a:r>
                    </a:p>
                    <a:p>
                      <a:pPr algn="l" fontAlgn="t"/>
                      <a:r>
                        <a:rPr lang="nl-NL" sz="1100" b="0" i="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RIF </a:t>
                      </a:r>
                      <a:r>
                        <a:rPr lang="ru-RU" sz="1100" b="0" i="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чувств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MTB </a:t>
                      </a:r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пол</a:t>
                      </a:r>
                    </a:p>
                    <a:p>
                      <a:pPr algn="l" fontAlgn="t"/>
                      <a:r>
                        <a:rPr lang="nl-NL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RIF</a:t>
                      </a:r>
                      <a:r>
                        <a:rPr lang="nl-NL" sz="1100" b="0" i="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уст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Неопределён</a:t>
                      </a:r>
                      <a:r>
                        <a:rPr lang="en-US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/ </a:t>
                      </a:r>
                      <a:r>
                        <a:rPr lang="ru-RU" sz="11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Ошибка</a:t>
                      </a:r>
                      <a:endParaRPr lang="en-US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7401" y="2005972"/>
            <a:ext cx="8545310" cy="461542"/>
          </a:xfrm>
          <a:prstGeom prst="rect">
            <a:avLst/>
          </a:prstGeom>
          <a:noFill/>
        </p:spPr>
        <p:txBody>
          <a:bodyPr wrap="square" lIns="91316" tIns="45659" rIns="91316" bIns="45659" rtlCol="0">
            <a:spAutoFit/>
          </a:bodyPr>
          <a:lstStyle/>
          <a:p>
            <a:r>
              <a:rPr lang="ru-RU" sz="2400" dirty="0">
                <a:latin typeface="Calibri" pitchFamily="34" charset="0"/>
                <a:cs typeface="Calibri" pitchFamily="34" charset="0"/>
              </a:rPr>
              <a:t>Журнал регистрации больных с подозрением на туберкулез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759" y="4347964"/>
            <a:ext cx="6029625" cy="461542"/>
          </a:xfrm>
          <a:prstGeom prst="rect">
            <a:avLst/>
          </a:prstGeom>
          <a:noFill/>
        </p:spPr>
        <p:txBody>
          <a:bodyPr wrap="square" lIns="91316" tIns="45659" rIns="91316" bIns="45659" rtlCol="0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Журнал регистрации лечения ТБ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728" y="237295"/>
            <a:ext cx="4449847" cy="1014325"/>
          </a:xfrm>
        </p:spPr>
        <p:txBody>
          <a:bodyPr vert="horz" lIns="104178" tIns="52089" rIns="104178" bIns="52089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3600" b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Задачи обучения</a:t>
            </a:r>
            <a:endParaRPr lang="en-US" sz="36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3" y="1611660"/>
            <a:ext cx="9692132" cy="4189067"/>
          </a:xfrm>
        </p:spPr>
        <p:txBody>
          <a:bodyPr/>
          <a:lstStyle/>
          <a:p>
            <a:pPr marL="124796" indent="0">
              <a:buNone/>
            </a:pPr>
            <a:r>
              <a:rPr lang="ru-RU" dirty="0"/>
              <a:t>В конце данного модуля, Вы сможете:</a:t>
            </a:r>
          </a:p>
          <a:p>
            <a:pPr marL="124796" lvl="0" indent="0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Описать роль тестирования при помощи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MTB/RIF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 диагностике ТБ и МЛУ-ТБ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4796" lvl="0" indent="0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Интерпретировать результаты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MTB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RIF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Объяснить и обсудить алгоритмы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MTB/RIF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диагностики и ведения ТБ и МЛУ-ТБ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688638" cy="1362097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  </a:t>
            </a:r>
            <a:endParaRPr lang="en-US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1007271" y="2318892"/>
            <a:ext cx="8682931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/>
            <a:r>
              <a:rPr lang="nl-NL" sz="3600" dirty="0">
                <a:latin typeface="Calibri" pitchFamily="34" charset="0"/>
                <a:cs typeface="Calibri" pitchFamily="34" charset="0"/>
              </a:rPr>
              <a:t>5.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Исследования для контроля лечения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53914" y="3857121"/>
            <a:ext cx="2224084" cy="2011680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598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99492"/>
            <a:ext cx="9619774" cy="1014325"/>
          </a:xfrm>
        </p:spPr>
        <p:txBody>
          <a:bodyPr>
            <a:normAutofit fontScale="90000"/>
          </a:bodyPr>
          <a:lstStyle/>
          <a:p>
            <a:pPr algn="ctr"/>
            <a:r>
              <a:rPr lang="ru-RU" kern="1200" dirty="0" smtClean="0">
                <a:ea typeface="+mn-ea"/>
              </a:rPr>
              <a:t>Исследования для контроля лечения</a:t>
            </a:r>
            <a:endParaRPr lang="en-US" kern="1200" dirty="0"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94" y="2331740"/>
            <a:ext cx="9692132" cy="4260175"/>
          </a:xfrm>
        </p:spPr>
        <p:txBody>
          <a:bodyPr/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MTB/RIF </a:t>
            </a:r>
            <a:r>
              <a:rPr lang="ru-RU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не может быть использован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контроля состояния больных в процессе лечения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Продолжить применение микроскопии мазка мокроты и/или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культуральные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исследования в соответствии с руководящими принципами по контролю лечения больных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109" y="859022"/>
            <a:ext cx="10200469" cy="1040670"/>
            <a:chOff x="11222" y="413477"/>
            <a:chExt cx="9453576" cy="946064"/>
          </a:xfrm>
        </p:grpSpPr>
        <p:sp>
          <p:nvSpPr>
            <p:cNvPr id="8" name="TextBox 7"/>
            <p:cNvSpPr txBox="1"/>
            <p:nvPr/>
          </p:nvSpPr>
          <p:spPr>
            <a:xfrm>
              <a:off x="1160294" y="984862"/>
              <a:ext cx="8304504" cy="3677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Адаптировать в соответствии с руководящими принципами НТП в вашей стране </a:t>
              </a:r>
              <a:endPara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9" name="Picture 2" descr="C:\Users\heidialb\AppData\Local\Microsoft\Windows\Temporary Internet Files\Content.IE5\1BNGYPPH\MC900442141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222" y="413477"/>
              <a:ext cx="1031875" cy="94606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685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688638" cy="1362097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  </a:t>
            </a:r>
            <a:endParaRPr lang="en-US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463817" y="2318892"/>
            <a:ext cx="9781088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sz="3600" dirty="0">
                <a:latin typeface="Calibri" pitchFamily="34" charset="0"/>
                <a:cs typeface="Calibri" pitchFamily="34" charset="0"/>
              </a:rPr>
              <a:t>6.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Система направления образцов, результатов и пациентов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222" y="6728624"/>
            <a:ext cx="904825" cy="70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Program Files\Microsoft Office\MEDIA\CAGCAT10\j018600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430" y="3655781"/>
            <a:ext cx="1313600" cy="1347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4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kern="1200" dirty="0" smtClean="0">
                <a:ea typeface="+mn-ea"/>
              </a:rPr>
              <a:t>Система направлений</a:t>
            </a:r>
            <a:endParaRPr lang="en-US" kern="1200" dirty="0">
              <a:ea typeface="+mn-ea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807815" y="1827684"/>
            <a:ext cx="9145015" cy="4642716"/>
            <a:chOff x="198810" y="1480837"/>
            <a:chExt cx="10037272" cy="5095695"/>
          </a:xfrm>
        </p:grpSpPr>
        <p:sp>
          <p:nvSpPr>
            <p:cNvPr id="29" name="Right Arrow 28"/>
            <p:cNvSpPr/>
            <p:nvPr/>
          </p:nvSpPr>
          <p:spPr bwMode="auto">
            <a:xfrm>
              <a:off x="1718851" y="2765920"/>
              <a:ext cx="2673769" cy="34040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16" tIns="45659" rIns="91316" bIns="45659" numCol="1" rtlCol="0" anchor="t" anchorCtr="0" compatLnSpc="1">
              <a:prstTxWarp prst="textNoShape">
                <a:avLst/>
              </a:prstTxWarp>
            </a:bodyPr>
            <a:lstStyle/>
            <a:p>
              <a:pPr defTabSz="1041581" rtl="1"/>
              <a:endParaRPr lang="en-US"/>
            </a:p>
          </p:txBody>
        </p:sp>
        <p:pic>
          <p:nvPicPr>
            <p:cNvPr id="54274" name="Picture 2" descr="C:\Program Files\Microsoft Office\MEDIA\CAGCAT10\j0186002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7757" y="2262320"/>
              <a:ext cx="1313600" cy="1347608"/>
            </a:xfrm>
            <a:prstGeom prst="rect">
              <a:avLst/>
            </a:prstGeom>
            <a:noFill/>
          </p:spPr>
        </p:pic>
        <p:pic>
          <p:nvPicPr>
            <p:cNvPr id="54275" name="Picture 3" descr="C:\Program Files\Microsoft Office\MEDIA\CAGCAT10\j0199755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33719" y="5227588"/>
              <a:ext cx="1022080" cy="1041271"/>
            </a:xfrm>
            <a:prstGeom prst="rect">
              <a:avLst/>
            </a:prstGeom>
            <a:noFill/>
          </p:spPr>
        </p:pic>
        <p:sp>
          <p:nvSpPr>
            <p:cNvPr id="54283" name="Documents"/>
            <p:cNvSpPr>
              <a:spLocks noEditPoints="1" noChangeArrowheads="1"/>
            </p:cNvSpPr>
            <p:nvPr/>
          </p:nvSpPr>
          <p:spPr bwMode="auto">
            <a:xfrm>
              <a:off x="6700956" y="3140648"/>
              <a:ext cx="597344" cy="780828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316" tIns="45659" rIns="91316" bIns="4565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9099" y="1653060"/>
              <a:ext cx="1885552" cy="1013282"/>
            </a:xfrm>
            <a:prstGeom prst="rect">
              <a:avLst/>
            </a:prstGeom>
            <a:noFill/>
          </p:spPr>
          <p:txBody>
            <a:bodyPr wrap="square" lIns="91316" tIns="45659" rIns="91316" bIns="45659" rtlCol="0">
              <a:spAutoFit/>
            </a:bodyPr>
            <a:lstStyle/>
            <a:p>
              <a:r>
                <a:rPr lang="ru-RU" dirty="0" smtClean="0">
                  <a:latin typeface="Calibri" pitchFamily="34" charset="0"/>
                  <a:cs typeface="Calibri" pitchFamily="34" charset="0"/>
                </a:rPr>
                <a:t>Периферийный медицинский центр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71459" y="1838498"/>
              <a:ext cx="2326883" cy="439012"/>
            </a:xfrm>
            <a:prstGeom prst="rect">
              <a:avLst/>
            </a:prstGeom>
          </p:spPr>
          <p:txBody>
            <a:bodyPr wrap="square" lIns="91316" tIns="45659" rIns="91316" bIns="45659">
              <a:spAutoFit/>
            </a:bodyPr>
            <a:lstStyle/>
            <a:p>
              <a:r>
                <a:rPr lang="nl-NL" sz="2000" dirty="0">
                  <a:latin typeface="Calibri" pitchFamily="34" charset="0"/>
                  <a:cs typeface="Calibri" pitchFamily="34" charset="0"/>
                </a:rPr>
                <a:t>OPD</a:t>
              </a:r>
              <a:r>
                <a:rPr lang="nl-NL" sz="2000" dirty="0" smtClean="0">
                  <a:latin typeface="Calibri" pitchFamily="34" charset="0"/>
                  <a:cs typeface="Calibri" pitchFamily="34" charset="0"/>
                </a:rPr>
                <a:t>/</a:t>
              </a:r>
              <a:r>
                <a:rPr lang="ru-RU" sz="2000" dirty="0" smtClean="0">
                  <a:latin typeface="Calibri" pitchFamily="34" charset="0"/>
                  <a:cs typeface="Calibri" pitchFamily="34" charset="0"/>
                </a:rPr>
                <a:t>Центр ДОТС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56713" y="1480837"/>
              <a:ext cx="2051775" cy="776818"/>
            </a:xfrm>
            <a:prstGeom prst="rect">
              <a:avLst/>
            </a:prstGeom>
          </p:spPr>
          <p:txBody>
            <a:bodyPr wrap="square" lIns="91316" tIns="45659" rIns="91316" bIns="45659">
              <a:spAutoFit/>
            </a:bodyPr>
            <a:lstStyle/>
            <a:p>
              <a:r>
                <a:rPr lang="ru-RU" sz="2000" dirty="0" smtClean="0">
                  <a:latin typeface="Calibri" pitchFamily="34" charset="0"/>
                  <a:cs typeface="Calibri" pitchFamily="34" charset="0"/>
                </a:rPr>
                <a:t>Лаборатория </a:t>
              </a:r>
              <a:r>
                <a:rPr lang="en-US" sz="2000" dirty="0" err="1" smtClean="0">
                  <a:latin typeface="Calibri" pitchFamily="34" charset="0"/>
                  <a:cs typeface="Calibri" pitchFamily="34" charset="0"/>
                </a:rPr>
                <a:t>Xpert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 MTB/RIF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184307" y="4009914"/>
              <a:ext cx="2051775" cy="709257"/>
            </a:xfrm>
            <a:prstGeom prst="rect">
              <a:avLst/>
            </a:prstGeom>
          </p:spPr>
          <p:txBody>
            <a:bodyPr wrap="square" lIns="91316" tIns="45659" rIns="91316" bIns="45659">
              <a:spAutoFit/>
            </a:bodyPr>
            <a:lstStyle/>
            <a:p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Культуральная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/ТЛЧ лаборатория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Curved Down Arrow 26"/>
            <p:cNvSpPr/>
            <p:nvPr/>
          </p:nvSpPr>
          <p:spPr bwMode="auto">
            <a:xfrm>
              <a:off x="5811357" y="2096900"/>
              <a:ext cx="2469144" cy="680812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16" tIns="45659" rIns="91316" bIns="45659" numCol="1" rtlCol="0" anchor="t" anchorCtr="0" compatLnSpc="1">
              <a:prstTxWarp prst="textNoShape">
                <a:avLst/>
              </a:prstTxWarp>
            </a:bodyPr>
            <a:lstStyle/>
            <a:p>
              <a:pPr defTabSz="1041581" rtl="1"/>
              <a:endParaRPr lang="en-US"/>
            </a:p>
          </p:txBody>
        </p:sp>
        <p:sp>
          <p:nvSpPr>
            <p:cNvPr id="28" name="Curved Down Arrow 27"/>
            <p:cNvSpPr/>
            <p:nvPr/>
          </p:nvSpPr>
          <p:spPr bwMode="auto">
            <a:xfrm rot="10800000">
              <a:off x="5688581" y="3283783"/>
              <a:ext cx="2619204" cy="680812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16" tIns="45659" rIns="91316" bIns="45659" numCol="1" rtlCol="0" anchor="t" anchorCtr="0" compatLnSpc="1">
              <a:prstTxWarp prst="textNoShape">
                <a:avLst/>
              </a:prstTxWarp>
            </a:bodyPr>
            <a:lstStyle/>
            <a:p>
              <a:pPr defTabSz="1041581" rtl="1"/>
              <a:endParaRPr lang="en-US"/>
            </a:p>
          </p:txBody>
        </p:sp>
        <p:sp>
          <p:nvSpPr>
            <p:cNvPr id="38" name="Right Arrow 37"/>
            <p:cNvSpPr/>
            <p:nvPr/>
          </p:nvSpPr>
          <p:spPr bwMode="auto">
            <a:xfrm rot="5400000">
              <a:off x="4559081" y="4168107"/>
              <a:ext cx="990671" cy="34104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16" tIns="45659" rIns="91316" bIns="45659" numCol="1" rtlCol="0" anchor="t" anchorCtr="0" compatLnSpc="1">
              <a:prstTxWarp prst="textNoShape">
                <a:avLst/>
              </a:prstTxWarp>
            </a:bodyPr>
            <a:lstStyle/>
            <a:p>
              <a:pPr defTabSz="1041581" rtl="1"/>
              <a:endParaRPr lang="en-US"/>
            </a:p>
          </p:txBody>
        </p:sp>
        <p:sp>
          <p:nvSpPr>
            <p:cNvPr id="40" name="Documents"/>
            <p:cNvSpPr>
              <a:spLocks noEditPoints="1" noChangeArrowheads="1"/>
            </p:cNvSpPr>
            <p:nvPr/>
          </p:nvSpPr>
          <p:spPr bwMode="auto">
            <a:xfrm>
              <a:off x="220541" y="6018214"/>
              <a:ext cx="420619" cy="544816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316" tIns="45659" rIns="91316" bIns="4565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425427" y="4800250"/>
              <a:ext cx="2621873" cy="439012"/>
            </a:xfrm>
            <a:prstGeom prst="rect">
              <a:avLst/>
            </a:prstGeom>
          </p:spPr>
          <p:txBody>
            <a:bodyPr wrap="square" lIns="91316" tIns="45659" rIns="91316" bIns="45659">
              <a:spAutoFit/>
            </a:bodyPr>
            <a:lstStyle/>
            <a:p>
              <a:r>
                <a:rPr lang="ru-RU" sz="2000" dirty="0" smtClean="0">
                  <a:latin typeface="Calibri" pitchFamily="34" charset="0"/>
                  <a:cs typeface="Calibri" pitchFamily="34" charset="0"/>
                </a:rPr>
                <a:t>Клиника ДОТС/МЛУ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0292" y="4792915"/>
              <a:ext cx="1345325" cy="337670"/>
            </a:xfrm>
            <a:prstGeom prst="rect">
              <a:avLst/>
            </a:prstGeom>
            <a:noFill/>
          </p:spPr>
          <p:txBody>
            <a:bodyPr wrap="square" lIns="91316" tIns="45659" rIns="91316" bIns="45659" rtlCol="0">
              <a:spAutoFit/>
            </a:bodyPr>
            <a:lstStyle/>
            <a:p>
              <a:r>
                <a:rPr lang="ru-RU" sz="1400" dirty="0" smtClean="0">
                  <a:latin typeface="Calibri" pitchFamily="34" charset="0"/>
                  <a:cs typeface="Calibri" pitchFamily="34" charset="0"/>
                </a:rPr>
                <a:t>Образец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93492" y="5448766"/>
              <a:ext cx="1471029" cy="337670"/>
            </a:xfrm>
            <a:prstGeom prst="rect">
              <a:avLst/>
            </a:prstGeom>
            <a:noFill/>
          </p:spPr>
          <p:txBody>
            <a:bodyPr wrap="square" lIns="91316" tIns="45659" rIns="91316" bIns="45659" rtlCol="0">
              <a:spAutoFit/>
            </a:bodyPr>
            <a:lstStyle/>
            <a:p>
              <a:r>
                <a:rPr lang="ru-RU" sz="1400" dirty="0" smtClean="0">
                  <a:latin typeface="Calibri" pitchFamily="34" charset="0"/>
                  <a:cs typeface="Calibri" pitchFamily="34" charset="0"/>
                </a:rPr>
                <a:t>Пациент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764" y="6063766"/>
              <a:ext cx="1299853" cy="337670"/>
            </a:xfrm>
            <a:prstGeom prst="rect">
              <a:avLst/>
            </a:prstGeom>
            <a:noFill/>
          </p:spPr>
          <p:txBody>
            <a:bodyPr wrap="square" lIns="91316" tIns="45659" rIns="91316" bIns="45659" rtlCol="0">
              <a:spAutoFit/>
            </a:bodyPr>
            <a:lstStyle/>
            <a:p>
              <a:r>
                <a:rPr lang="ru-RU" sz="1400" dirty="0" smtClean="0">
                  <a:latin typeface="Calibri" pitchFamily="34" charset="0"/>
                  <a:cs typeface="Calibri" pitchFamily="34" charset="0"/>
                </a:rPr>
                <a:t>Результат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24939" y="3973558"/>
              <a:ext cx="334134" cy="3991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316" tIns="45659" rIns="91316" bIns="45659" rtlCol="0">
              <a:spAutoFit/>
            </a:bodyPr>
            <a:lstStyle/>
            <a:p>
              <a:r>
                <a:rPr lang="nl-NL" sz="20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endParaRPr lang="en-US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36992" y="3270167"/>
              <a:ext cx="341042" cy="3991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316" tIns="45659" rIns="91316" bIns="45659" rtlCol="0">
              <a:spAutoFit/>
            </a:bodyPr>
            <a:lstStyle/>
            <a:p>
              <a:r>
                <a:rPr lang="nl-NL" sz="20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en-US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59913" y="1638905"/>
              <a:ext cx="341042" cy="3991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316" tIns="45659" rIns="91316" bIns="45659" rtlCol="0">
              <a:spAutoFit/>
            </a:bodyPr>
            <a:lstStyle/>
            <a:p>
              <a:r>
                <a:rPr lang="nl-NL" sz="20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en-US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48800" y="1919889"/>
              <a:ext cx="347861" cy="3991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316" tIns="45659" rIns="91316" bIns="45659" rtlCol="0">
              <a:spAutoFit/>
            </a:bodyPr>
            <a:lstStyle/>
            <a:p>
              <a:r>
                <a:rPr lang="nl-NL" sz="20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en-US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47476" y="4193200"/>
              <a:ext cx="341042" cy="3991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316" tIns="45659" rIns="91316" bIns="45659" rtlCol="0">
              <a:spAutoFit/>
            </a:bodyPr>
            <a:lstStyle/>
            <a:p>
              <a:r>
                <a:rPr lang="nl-NL" sz="20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5</a:t>
              </a:r>
              <a:endParaRPr lang="en-US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709239" y="6177346"/>
              <a:ext cx="361504" cy="3991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316" tIns="45659" rIns="91316" bIns="45659" rtlCol="0">
              <a:spAutoFit/>
            </a:bodyPr>
            <a:lstStyle/>
            <a:p>
              <a:r>
                <a:rPr lang="nl-NL" sz="20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6</a:t>
              </a:r>
              <a:endParaRPr lang="en-US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Documents"/>
            <p:cNvSpPr>
              <a:spLocks noEditPoints="1" noChangeArrowheads="1"/>
            </p:cNvSpPr>
            <p:nvPr/>
          </p:nvSpPr>
          <p:spPr bwMode="auto">
            <a:xfrm>
              <a:off x="6805541" y="5619526"/>
              <a:ext cx="597344" cy="780828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316" tIns="45659" rIns="91316" bIns="4565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Curved Down Arrow 54"/>
            <p:cNvSpPr/>
            <p:nvPr/>
          </p:nvSpPr>
          <p:spPr bwMode="auto">
            <a:xfrm>
              <a:off x="5915942" y="4575779"/>
              <a:ext cx="2469144" cy="680812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16" tIns="45659" rIns="91316" bIns="45659" numCol="1" rtlCol="0" anchor="t" anchorCtr="0" compatLnSpc="1">
              <a:prstTxWarp prst="textNoShape">
                <a:avLst/>
              </a:prstTxWarp>
            </a:bodyPr>
            <a:lstStyle/>
            <a:p>
              <a:pPr defTabSz="1041581" rtl="1"/>
              <a:endParaRPr lang="en-US"/>
            </a:p>
          </p:txBody>
        </p:sp>
        <p:sp>
          <p:nvSpPr>
            <p:cNvPr id="56" name="Curved Down Arrow 55"/>
            <p:cNvSpPr/>
            <p:nvPr/>
          </p:nvSpPr>
          <p:spPr bwMode="auto">
            <a:xfrm rot="10800000">
              <a:off x="5793165" y="5762661"/>
              <a:ext cx="2619204" cy="680812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16" tIns="45659" rIns="91316" bIns="45659" numCol="1" rtlCol="0" anchor="t" anchorCtr="0" compatLnSpc="1">
              <a:prstTxWarp prst="textNoShape">
                <a:avLst/>
              </a:prstTxWarp>
            </a:bodyPr>
            <a:lstStyle/>
            <a:p>
              <a:pPr defTabSz="1041581" rtl="1"/>
              <a:endParaRPr lang="en-US"/>
            </a:p>
          </p:txBody>
        </p:sp>
        <p:pic>
          <p:nvPicPr>
            <p:cNvPr id="1026" name="Picture 2" descr="https://encrypted-tbn3.gstatic.com/images?q=tbn:ANd9GcRKxj2v6hik7eLCG_3v_uokknjXDwxb7aMgVqef27mlJbaMozF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24" y="2632819"/>
              <a:ext cx="927206" cy="925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35" descr="migit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0" t="20100" r="11200" b="4350"/>
            <a:stretch>
              <a:fillRect/>
            </a:stretch>
          </p:blipFill>
          <p:spPr bwMode="auto">
            <a:xfrm>
              <a:off x="8546890" y="4823248"/>
              <a:ext cx="961363" cy="151049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clker.com/cliparts/9/5/Z/y/0/z/man-walking-moving-m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4" r="27719" b="22945"/>
            <a:stretch/>
          </p:blipFill>
          <p:spPr bwMode="auto">
            <a:xfrm>
              <a:off x="3096662" y="2442543"/>
              <a:ext cx="520110" cy="9415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http://www.clker.com/cliparts/9/5/Z/y/0/z/man-walking-moving-m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4" r="27719" b="22945"/>
            <a:stretch/>
          </p:blipFill>
          <p:spPr bwMode="auto">
            <a:xfrm>
              <a:off x="4392620" y="3846486"/>
              <a:ext cx="491276" cy="889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http://www.clker.com/cliparts/9/5/Z/y/0/z/man-walking-moving-md.pn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4" r="27719" b="22945"/>
            <a:stretch/>
          </p:blipFill>
          <p:spPr bwMode="auto">
            <a:xfrm>
              <a:off x="238730" y="5288265"/>
              <a:ext cx="403777" cy="7309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thumb9.shutterstock.com/thumb_large/66095/66095,1300943903,7/stock-photo-pathology-test-sample-jar-containing-a-urine-specimen-73808767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" t="2381" r="44934" b="17044"/>
            <a:stretch/>
          </p:blipFill>
          <p:spPr bwMode="auto">
            <a:xfrm>
              <a:off x="2172438" y="2488184"/>
              <a:ext cx="682083" cy="8958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6" descr="http://thumb9.shutterstock.com/thumb_large/66095/66095,1300943903,7/stock-photo-pathology-test-sample-jar-containing-a-urine-specimen-73808767.jp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" t="2381" r="44934" b="17044"/>
            <a:stretch/>
          </p:blipFill>
          <p:spPr bwMode="auto">
            <a:xfrm>
              <a:off x="6726796" y="2196835"/>
              <a:ext cx="585810" cy="7694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6" descr="http://thumb9.shutterstock.com/thumb_large/66095/66095,1300943903,7/stock-photo-pathology-test-sample-jar-containing-a-urine-specimen-73808767.jp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" t="2381" r="44934" b="17044"/>
            <a:stretch/>
          </p:blipFill>
          <p:spPr bwMode="auto">
            <a:xfrm>
              <a:off x="6817075" y="4660102"/>
              <a:ext cx="585810" cy="7694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http://thumb9.shutterstock.com/thumb_large/66095/66095,1300943903,7/stock-photo-pathology-test-sample-jar-containing-a-urine-specimen-73808767.jp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" t="2381" r="44934" b="17044"/>
            <a:stretch/>
          </p:blipFill>
          <p:spPr bwMode="auto">
            <a:xfrm>
              <a:off x="198810" y="4592387"/>
              <a:ext cx="483615" cy="6352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3" descr="Xpert cartridge crop"/>
            <p:cNvPicPr/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482851" y="2349698"/>
              <a:ext cx="1089440" cy="1473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Group 61"/>
          <p:cNvGrpSpPr/>
          <p:nvPr/>
        </p:nvGrpSpPr>
        <p:grpSpPr>
          <a:xfrm>
            <a:off x="12109" y="859022"/>
            <a:ext cx="10200469" cy="1040670"/>
            <a:chOff x="11222" y="413477"/>
            <a:chExt cx="9453576" cy="946064"/>
          </a:xfrm>
        </p:grpSpPr>
        <p:sp>
          <p:nvSpPr>
            <p:cNvPr id="63" name="TextBox 62"/>
            <p:cNvSpPr txBox="1"/>
            <p:nvPr/>
          </p:nvSpPr>
          <p:spPr>
            <a:xfrm>
              <a:off x="1160294" y="984862"/>
              <a:ext cx="8304504" cy="3677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Адаптировать в соответствии с руководящими принципами НТП в вашей стране </a:t>
              </a:r>
              <a:endPara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4" name="Picture 2" descr="C:\Users\heidialb\AppData\Local\Microsoft\Windows\Temporary Internet Files\Content.IE5\1BNGYPPH\MC900442141[1]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222" y="413477"/>
              <a:ext cx="1031875" cy="94606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840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Выводы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59" y="1899692"/>
            <a:ext cx="10168855" cy="4118642"/>
          </a:xfrm>
        </p:spPr>
        <p:txBody>
          <a:bodyPr>
            <a:noAutofit/>
          </a:bodyPr>
          <a:lstStyle/>
          <a:p>
            <a:pPr marL="424546" indent="-424546" defTabSz="1133849">
              <a:spcBef>
                <a:spcPts val="653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Xpert MTB/RIF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позволяет в краткие сроки и точно диагностировать ТБ и выявить устойчивость к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рифампицину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но не может быть использован для контроля лечения (мониторинга) пациента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4546" indent="-424546" defTabSz="1133849">
              <a:spcBef>
                <a:spcPts val="653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Забор образцов мокроты хорошего качества крайне важен для точной диагностики при помощи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других методов лабораторных исследований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4546" indent="-424546" defTabSz="1133849">
              <a:spcBef>
                <a:spcPts val="653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исследования при помощи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MTB/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RIF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производится забор только одного образца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повторный забор возможен в случае ошибки, недействительного результата или отсутствия результата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15737" lvl="1" indent="-424546" defTabSz="1133849">
              <a:spcBef>
                <a:spcPts val="653"/>
              </a:spcBef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более чувствителен, чем микроскопия мазка мокроты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5737" lvl="1" indent="-424546" defTabSz="1133849">
              <a:spcBef>
                <a:spcPts val="653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Оценка риска – это важный этап до направления образцов на исследование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53"/>
              </a:spcBef>
              <a:buFont typeface="Arial" pitchFamily="34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1792" y="171500"/>
            <a:ext cx="9577064" cy="1656185"/>
            <a:chOff x="485112" y="126043"/>
            <a:chExt cx="8875817" cy="1505623"/>
          </a:xfrm>
        </p:grpSpPr>
        <p:sp>
          <p:nvSpPr>
            <p:cNvPr id="4" name="TextBox 3"/>
            <p:cNvSpPr txBox="1"/>
            <p:nvPr/>
          </p:nvSpPr>
          <p:spPr>
            <a:xfrm>
              <a:off x="485112" y="1263942"/>
              <a:ext cx="8875817" cy="3677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95784" tIns="47892" rIns="95784" bIns="47892" rtlCol="0">
              <a:spAutoFit/>
            </a:bodyPr>
            <a:lstStyle/>
            <a:p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Адаптировать в соответствии с руководящими принципами НТП в вашей стране </a:t>
              </a:r>
              <a:endPara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" name="Picture 2" descr="C:\Users\heidialb\AppData\Local\Microsoft\Windows\Temporary Internet Files\Content.IE5\1BNGYPPH\MC900442141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24436" y="126043"/>
              <a:ext cx="1031875" cy="94606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242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Выводы </a:t>
            </a:r>
            <a:r>
              <a:rPr lang="en-US" dirty="0" smtClean="0"/>
              <a:t>(</a:t>
            </a:r>
            <a:r>
              <a:rPr lang="ru-RU" dirty="0" smtClean="0"/>
              <a:t>продолжение</a:t>
            </a:r>
            <a:r>
              <a:rPr lang="en-US" dirty="0" smtClean="0"/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775" y="2115716"/>
            <a:ext cx="9619774" cy="3952503"/>
          </a:xfrm>
        </p:spPr>
        <p:txBody>
          <a:bodyPr>
            <a:noAutofit/>
          </a:bodyPr>
          <a:lstStyle/>
          <a:p>
            <a:pPr marL="424546" indent="-424546" defTabSz="1133849">
              <a:spcBef>
                <a:spcPts val="653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пациентов с устойчивостью к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рифампицину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которая выявлена при помощи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MTB/RIF,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следует начать лечение незамедлительно по схеме лечения МЛУ-ТБ, включая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изониазид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и произвести забор еще одного образца для ТЛЧ в целях определения всего профиля лекарственной устойчивости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24546" indent="-424546" defTabSz="1133849">
              <a:spcBef>
                <a:spcPts val="653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то время как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MTB/RIF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позволяет быстро получить результаты, должны быть внедрены эффективные системы направления образца и пациента, а также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предоставления результатов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целях начала подходящего лечения пациента в кратчайшие сроки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85928" indent="-585928">
              <a:buFont typeface="Arial" pitchFamily="34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07815" y="282958"/>
            <a:ext cx="9361041" cy="1616734"/>
            <a:chOff x="748664" y="257234"/>
            <a:chExt cx="8675612" cy="1469758"/>
          </a:xfrm>
        </p:grpSpPr>
        <p:sp>
          <p:nvSpPr>
            <p:cNvPr id="10" name="TextBox 9"/>
            <p:cNvSpPr txBox="1"/>
            <p:nvPr/>
          </p:nvSpPr>
          <p:spPr>
            <a:xfrm>
              <a:off x="748664" y="1359268"/>
              <a:ext cx="8675612" cy="3677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95784" tIns="47892" rIns="95784" bIns="47892" rtlCol="0">
              <a:spAutoFit/>
            </a:bodyPr>
            <a:lstStyle/>
            <a:p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Адаптировать в соответствии с руководящими принципами НТП в вашей стране </a:t>
              </a:r>
              <a:endPara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1" name="Picture 2" descr="C:\Users\heidialb\AppData\Local\Microsoft\Windows\Temporary Internet Files\Content.IE5\1BNGYPPH\MC900442141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24436" y="257234"/>
              <a:ext cx="1031875" cy="94606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957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0" y="0"/>
            <a:ext cx="10687239" cy="1360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</a:rPr>
              <a:t>Оценка</a:t>
            </a:r>
            <a:endParaRPr sz="4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01" name="CustomShape 2"/>
          <p:cNvSpPr/>
          <p:nvPr/>
        </p:nvSpPr>
        <p:spPr>
          <a:xfrm>
            <a:off x="517450" y="1518924"/>
            <a:ext cx="9844854" cy="50714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  <a:buFont typeface="Wingdings" charset="2"/>
              <a:buChar char=""/>
            </a:pPr>
            <a:endParaRPr dirty="0"/>
          </a:p>
        </p:txBody>
      </p:sp>
      <p:sp>
        <p:nvSpPr>
          <p:cNvPr id="503" name="CustomShape 4"/>
          <p:cNvSpPr/>
          <p:nvPr/>
        </p:nvSpPr>
        <p:spPr>
          <a:xfrm>
            <a:off x="2573573" y="481645"/>
            <a:ext cx="684056" cy="530851"/>
          </a:xfrm>
          <a:prstGeom prst="actionButtonSound">
            <a:avLst/>
          </a:prstGeom>
          <a:solidFill>
            <a:srgbClr val="FBDF53"/>
          </a:solidFill>
          <a:ln w="9360">
            <a:solidFill>
              <a:srgbClr val="000000"/>
            </a:solidFill>
            <a:miter/>
          </a:ln>
        </p:spPr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3507" y="1539652"/>
            <a:ext cx="9619774" cy="4536504"/>
          </a:xfrm>
          <a:prstGeom prst="rect">
            <a:avLst/>
          </a:prstGeom>
        </p:spPr>
        <p:txBody>
          <a:bodyPr>
            <a:noAutofit/>
          </a:bodyPr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24546" indent="-424546" defTabSz="1133849">
              <a:spcBef>
                <a:spcPts val="653"/>
              </a:spcBef>
            </a:pP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Является ли чувствительность исследования при помощи </a:t>
            </a: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MTB/RIF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такой же, как и чувствительность микроскопии мазка при выявлении ТБ, и можно ли этот метод использовать для контроля лечения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мониторинга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24546" indent="-424546" defTabSz="1133849">
              <a:spcBef>
                <a:spcPts val="653"/>
              </a:spcBef>
            </a:pP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Какова чувствительность </a:t>
            </a: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MTB/RIF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сравнении с ТЛЧ для выявления устойчивости к </a:t>
            </a:r>
            <a:r>
              <a:rPr lang="ru-RU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рифампицину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4546" indent="-424546" defTabSz="1133849">
              <a:spcBef>
                <a:spcPts val="653"/>
              </a:spcBef>
            </a:pP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Почему важен забор образца мокроты хорошего качества и как обеспечить правильный забор образца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4546" indent="-424546" defTabSz="1133849">
              <a:spcBef>
                <a:spcPts val="653"/>
              </a:spcBef>
            </a:pP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Каковы рекомендации ВОЗ для выявления ТБ среди взрослых и детей при помощи </a:t>
            </a: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MTB/RIF?</a:t>
            </a:r>
          </a:p>
          <a:p>
            <a:pPr marL="424546" indent="-424546" defTabSz="1133849">
              <a:spcBef>
                <a:spcPts val="653"/>
              </a:spcBef>
            </a:pP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Каков ваш национальный диагностический алгоритм?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4546" indent="-424546" defTabSz="1133849">
              <a:spcBef>
                <a:spcPts val="653"/>
              </a:spcBef>
            </a:pP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Опишите систему направления образцов, результатов и пациентов в вашей стране.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9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207" y="1179612"/>
            <a:ext cx="10044656" cy="341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ru-RU" sz="2000" b="1" dirty="0" smtClean="0">
                <a:latin typeface="+mn-lt"/>
                <a:ea typeface="+mn-ea"/>
                <a:cs typeface="Calibri" panose="020F0502020204030204" pitchFamily="34" charset="0"/>
              </a:rPr>
              <a:t>Выражение признательности</a:t>
            </a:r>
            <a:endParaRPr lang="en-US" sz="2000" b="1" dirty="0"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Комплект учебных материалов </a:t>
            </a:r>
            <a:r>
              <a:rPr lang="en-US" sz="2000" dirty="0" err="1" smtClean="0">
                <a:latin typeface="+mn-lt"/>
                <a:ea typeface="+mn-ea"/>
                <a:cs typeface="Calibri" panose="020F0502020204030204" pitchFamily="34" charset="0"/>
              </a:rPr>
              <a:t>Xpert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MTB/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RIF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 был подготовлен со стороны консорциума партнеров в рамках Глобальной лабораторной инициативы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(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ГЛИ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)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, включая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FIND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, KNCV,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CDC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США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ЮСАИД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TB CARE I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и ВОЗ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при финансировании со стороны ЮСАИД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Модули основываются на материалах, которые были изначально разработаны со стороны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FIND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, KNCV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и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Cepheid.</a:t>
            </a:r>
            <a:endParaRPr lang="ru-RU" sz="2000" dirty="0" smtClean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>
                <a:latin typeface="+mn-lt"/>
                <a:ea typeface="+mn-ea"/>
                <a:cs typeface="Calibri" panose="020F0502020204030204" pitchFamily="34" charset="0"/>
              </a:rPr>
              <a:t>Перевод на русский язык осуществлён при поддержке 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FIND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52" y="27484"/>
            <a:ext cx="1871850" cy="137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903" y="4179936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70" y="4228317"/>
            <a:ext cx="1536957" cy="76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62" y="4179936"/>
            <a:ext cx="1243125" cy="12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 descr="http://wid.org/images/other-logos/Horizontal_RGB_600.jpg/imag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12071" r="6892" b="14480"/>
          <a:stretch/>
        </p:blipFill>
        <p:spPr bwMode="auto">
          <a:xfrm>
            <a:off x="24934" y="4305285"/>
            <a:ext cx="2090081" cy="7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40" y="4228317"/>
            <a:ext cx="1820587" cy="8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60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30" y="4206912"/>
            <a:ext cx="157078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5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688638" cy="1362097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  </a:t>
            </a:r>
            <a:endParaRPr lang="en-US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1007271" y="2318892"/>
            <a:ext cx="8682931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sz="3600" dirty="0">
                <a:latin typeface="Calibri" pitchFamily="34" charset="0"/>
                <a:cs typeface="Calibri" pitchFamily="34" charset="0"/>
              </a:rPr>
              <a:t>1.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Что такое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Xpert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MTB/RIF ?</a:t>
            </a:r>
          </a:p>
        </p:txBody>
      </p:sp>
    </p:spTree>
    <p:extLst>
      <p:ext uri="{BB962C8B-B14F-4D97-AF65-F5344CB8AC3E}">
        <p14:creationId xmlns:p14="http://schemas.microsoft.com/office/powerpoint/2010/main" val="42599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  </a:t>
            </a:r>
            <a:endParaRPr lang="en-US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135864" y="0"/>
            <a:ext cx="10338000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214"/>
            <a:r>
              <a:rPr lang="ru-RU" sz="3200" dirty="0" smtClean="0">
                <a:latin typeface="Calibri" pitchFamily="34" charset="0"/>
              </a:rPr>
              <a:t>Обзор</a:t>
            </a:r>
            <a:r>
              <a:rPr lang="en-US" sz="3200" dirty="0" smtClean="0">
                <a:latin typeface="Calibri" pitchFamily="34" charset="0"/>
              </a:rPr>
              <a:t>: </a:t>
            </a:r>
            <a:r>
              <a:rPr lang="ru-RU" sz="3200" dirty="0" smtClean="0">
                <a:latin typeface="Calibri" pitchFamily="34" charset="0"/>
              </a:rPr>
              <a:t>недостатки традиционных методов диагностики выявления ТБ и устойчивости к </a:t>
            </a:r>
            <a:r>
              <a:rPr lang="ru-RU" sz="3200" dirty="0" err="1" smtClean="0">
                <a:latin typeface="Calibri" pitchFamily="34" charset="0"/>
              </a:rPr>
              <a:t>рифампицину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1293" y="1286167"/>
            <a:ext cx="9729570" cy="5366053"/>
          </a:xfrm>
        </p:spPr>
        <p:txBody>
          <a:bodyPr/>
          <a:lstStyle/>
          <a:p>
            <a:r>
              <a:rPr lang="ru-RU" sz="2100" dirty="0" smtClean="0">
                <a:latin typeface="Calibri" pitchFamily="34" charset="0"/>
              </a:rPr>
              <a:t>Микроскопия мазка мокроты чаще всего используется в условиях ограниченности ресурсов для выявления ТБ. Однако</a:t>
            </a:r>
            <a:r>
              <a:rPr lang="en-GB" sz="2100" dirty="0" smtClean="0">
                <a:latin typeface="Calibri" pitchFamily="34" charset="0"/>
              </a:rPr>
              <a:t>:</a:t>
            </a:r>
            <a:endParaRPr lang="en-GB" sz="2100" dirty="0">
              <a:latin typeface="Calibri" pitchFamily="34" charset="0"/>
            </a:endParaRPr>
          </a:p>
          <a:p>
            <a:pPr lvl="1"/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Микроскопия выявляет кислотоустойчивые бациллы 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КУБ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, но не устанавливает различия между </a:t>
            </a:r>
            <a:r>
              <a:rPr lang="en-US" sz="2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. tuberculosis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другими КУБ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включая нетуберкулезные микобактерии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НТМ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Этот метод пропускает многие случаи ТБ</a:t>
            </a:r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частично, среди людей, живущих с ВИЧ</a:t>
            </a:r>
            <a:endParaRPr lang="en-GB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Он не выявляет лекарственную устойчивость</a:t>
            </a:r>
            <a:endParaRPr lang="en-GB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198"/>
              </a:spcBef>
            </a:pPr>
            <a:r>
              <a:rPr lang="ru-RU" sz="2100" dirty="0" smtClean="0">
                <a:latin typeface="Calibri" pitchFamily="34" charset="0"/>
              </a:rPr>
              <a:t>Для выявление </a:t>
            </a:r>
            <a:r>
              <a:rPr lang="ru-RU" sz="2100" dirty="0">
                <a:latin typeface="Calibri" pitchFamily="34" charset="0"/>
              </a:rPr>
              <a:t>устойчивости к </a:t>
            </a:r>
            <a:r>
              <a:rPr lang="ru-RU" sz="2100" dirty="0" err="1" smtClean="0">
                <a:latin typeface="Calibri" pitchFamily="34" charset="0"/>
              </a:rPr>
              <a:t>рифампицину</a:t>
            </a:r>
            <a:r>
              <a:rPr lang="ru-RU" sz="2100" dirty="0" smtClean="0">
                <a:latin typeface="Calibri" pitchFamily="34" charset="0"/>
              </a:rPr>
              <a:t> требуются  современные лаборатории высокого уровня </a:t>
            </a:r>
          </a:p>
          <a:p>
            <a:pPr lvl="1">
              <a:spcBef>
                <a:spcPts val="1198"/>
              </a:spcBef>
            </a:pPr>
            <a:r>
              <a:rPr lang="ru-RU" sz="2200" dirty="0" smtClean="0">
                <a:latin typeface="Calibri" pitchFamily="34" charset="0"/>
              </a:rPr>
              <a:t>Для выполнения посевов </a:t>
            </a:r>
            <a:r>
              <a:rPr lang="ru-RU" sz="2200" dirty="0">
                <a:latin typeface="Calibri" pitchFamily="34" charset="0"/>
              </a:rPr>
              <a:t>и молекулярных </a:t>
            </a:r>
            <a:r>
              <a:rPr lang="ru-RU" sz="2200" dirty="0" smtClean="0">
                <a:latin typeface="Calibri" pitchFamily="34" charset="0"/>
              </a:rPr>
              <a:t>методов диагностики (</a:t>
            </a:r>
            <a:r>
              <a:rPr lang="en-US" sz="2200" dirty="0" smtClean="0">
                <a:latin typeface="Calibri" pitchFamily="34" charset="0"/>
              </a:rPr>
              <a:t>LPA) </a:t>
            </a:r>
            <a:r>
              <a:rPr lang="ru-RU" sz="2200" dirty="0" smtClean="0">
                <a:latin typeface="Calibri" pitchFamily="34" charset="0"/>
              </a:rPr>
              <a:t>требуются лаборатории центрального уровня со строгими мерами биологической защиты, укомплектованные подготовленным персоналом</a:t>
            </a:r>
            <a:endParaRPr lang="en-GB" sz="2200" dirty="0">
              <a:latin typeface="Calibri" pitchFamily="34" charset="0"/>
            </a:endParaRPr>
          </a:p>
          <a:p>
            <a:pPr lvl="1"/>
            <a:r>
              <a:rPr lang="ru-RU" sz="2200" dirty="0">
                <a:latin typeface="Calibri" pitchFamily="34" charset="0"/>
              </a:rPr>
              <a:t>На получение результатов посевов уходит до  </a:t>
            </a:r>
            <a:r>
              <a:rPr lang="en-GB" sz="2200" dirty="0">
                <a:latin typeface="Calibri" pitchFamily="34" charset="0"/>
              </a:rPr>
              <a:t>12 </a:t>
            </a:r>
            <a:r>
              <a:rPr lang="ru-RU" sz="2200" dirty="0">
                <a:latin typeface="Calibri" pitchFamily="34" charset="0"/>
              </a:rPr>
              <a:t>недель</a:t>
            </a:r>
            <a:endParaRPr lang="en-GB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58" y="4079443"/>
            <a:ext cx="1935460" cy="242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54037" y="121680"/>
            <a:ext cx="9334588" cy="103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1042988" eaLnBrk="1" hangingPunct="1">
              <a:defRPr sz="4000">
                <a:latin typeface="+mj-lt"/>
                <a:ea typeface="+mj-ea"/>
                <a:cs typeface="+mj-cs"/>
              </a:defRPr>
            </a:lvl1pPr>
            <a:lvl2pPr algn="ctr" defTabSz="1042988" eaLnBrk="0" hangingPunct="0">
              <a:defRPr sz="4000"/>
            </a:lvl2pPr>
            <a:lvl3pPr algn="ctr" defTabSz="1042988" eaLnBrk="0" hangingPunct="0">
              <a:defRPr sz="4000"/>
            </a:lvl3pPr>
            <a:lvl4pPr algn="ctr" defTabSz="1042988" eaLnBrk="0" hangingPunct="0">
              <a:defRPr sz="4000"/>
            </a:lvl4pPr>
            <a:lvl5pPr algn="ctr" defTabSz="1042988" eaLnBrk="0" hangingPunct="0">
              <a:defRPr sz="4000"/>
            </a:lvl5pPr>
            <a:lvl6pPr marL="457200" algn="ctr" defTabSz="1042988" fontAlgn="base">
              <a:spcBef>
                <a:spcPct val="0"/>
              </a:spcBef>
              <a:spcAft>
                <a:spcPct val="0"/>
              </a:spcAft>
              <a:defRPr sz="4000"/>
            </a:lvl6pPr>
            <a:lvl7pPr marL="914400" algn="ctr" defTabSz="1042988" fontAlgn="base">
              <a:spcBef>
                <a:spcPct val="0"/>
              </a:spcBef>
              <a:spcAft>
                <a:spcPct val="0"/>
              </a:spcAft>
              <a:defRPr sz="4000"/>
            </a:lvl7pPr>
            <a:lvl8pPr marL="1371600" algn="ctr" defTabSz="1042988" fontAlgn="base">
              <a:spcBef>
                <a:spcPct val="0"/>
              </a:spcBef>
              <a:spcAft>
                <a:spcPct val="0"/>
              </a:spcAft>
              <a:defRPr sz="4000"/>
            </a:lvl8pPr>
            <a:lvl9pPr marL="1828800" algn="ctr" defTabSz="1042988" fontAlgn="base">
              <a:spcBef>
                <a:spcPct val="0"/>
              </a:spcBef>
              <a:spcAft>
                <a:spcPct val="0"/>
              </a:spcAft>
              <a:defRPr sz="4000"/>
            </a:lvl9pPr>
          </a:lstStyle>
          <a:p>
            <a:r>
              <a:rPr lang="ru-RU" sz="3700" dirty="0" smtClean="0">
                <a:latin typeface="Calibri" pitchFamily="34" charset="0"/>
                <a:ea typeface="+mn-ea"/>
                <a:cs typeface="Arial" charset="0"/>
              </a:rPr>
              <a:t>Пробы </a:t>
            </a:r>
            <a:r>
              <a:rPr lang="fr-CH" sz="3700" dirty="0" smtClean="0">
                <a:latin typeface="Calibri" pitchFamily="34" charset="0"/>
                <a:ea typeface="+mn-ea"/>
                <a:cs typeface="Arial" charset="0"/>
              </a:rPr>
              <a:t>Xpert </a:t>
            </a:r>
            <a:r>
              <a:rPr lang="fr-CH" sz="3700" dirty="0">
                <a:latin typeface="Calibri" pitchFamily="34" charset="0"/>
                <a:ea typeface="+mn-ea"/>
                <a:cs typeface="Arial" charset="0"/>
              </a:rPr>
              <a:t>MTB/</a:t>
            </a:r>
            <a:r>
              <a:rPr lang="fr-CH" sz="3700" dirty="0" smtClean="0">
                <a:latin typeface="Calibri" pitchFamily="34" charset="0"/>
                <a:ea typeface="+mn-ea"/>
                <a:cs typeface="Arial" charset="0"/>
              </a:rPr>
              <a:t>RIF</a:t>
            </a:r>
            <a:endParaRPr lang="en-GB" sz="3700" dirty="0"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549" y="4243664"/>
            <a:ext cx="3514693" cy="221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XpertMTB_RIF_Cartrid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7" y="4577162"/>
            <a:ext cx="925979" cy="142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15" y="4243665"/>
            <a:ext cx="4691830" cy="2425541"/>
          </a:xfrm>
          <a:prstGeom prst="rect">
            <a:avLst/>
          </a:prstGeom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394657" y="1278692"/>
            <a:ext cx="10134237" cy="4869472"/>
          </a:xfrm>
          <a:prstGeom prst="rect">
            <a:avLst/>
          </a:prstGeom>
        </p:spPr>
        <p:txBody>
          <a:bodyPr/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Xpert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 MTB/RIF:</a:t>
            </a:r>
          </a:p>
          <a:p>
            <a:pPr lvl="1"/>
            <a:r>
              <a:rPr lang="ru-RU" sz="1800" dirty="0" smtClean="0">
                <a:latin typeface="Calibri" pitchFamily="34" charset="0"/>
              </a:rPr>
              <a:t>Молекулярное исследование, способное выявить ТБ и устойчивость к </a:t>
            </a:r>
            <a:r>
              <a:rPr lang="ru-RU" sz="1800" dirty="0" err="1" smtClean="0">
                <a:latin typeface="Calibri" pitchFamily="34" charset="0"/>
              </a:rPr>
              <a:t>рифампицину</a:t>
            </a:r>
            <a:r>
              <a:rPr lang="ru-RU" sz="1800" dirty="0" smtClean="0">
                <a:latin typeface="Calibri" pitchFamily="34" charset="0"/>
              </a:rPr>
              <a:t> при помощи одного исследования в течение 2-х часов</a:t>
            </a:r>
            <a:endParaRPr lang="en-US" sz="1800" dirty="0">
              <a:latin typeface="Calibri" pitchFamily="34" charset="0"/>
            </a:endParaRPr>
          </a:p>
          <a:p>
            <a:pPr lvl="1"/>
            <a:r>
              <a:rPr lang="ru-RU" sz="1800" dirty="0" smtClean="0">
                <a:latin typeface="Calibri" pitchFamily="34" charset="0"/>
              </a:rPr>
              <a:t>Намного более чувствителен, чем микроскопия мазка мокроты в случае выявления ТБ</a:t>
            </a:r>
            <a:r>
              <a:rPr lang="en-US" sz="1800" dirty="0" smtClean="0">
                <a:latin typeface="Calibri" pitchFamily="34" charset="0"/>
              </a:rPr>
              <a:t>, </a:t>
            </a:r>
            <a:r>
              <a:rPr lang="ru-RU" sz="1800" dirty="0" smtClean="0">
                <a:latin typeface="Calibri" pitchFamily="34" charset="0"/>
              </a:rPr>
              <a:t>включая ВИЧ-ассоциированного ТБ</a:t>
            </a:r>
            <a:r>
              <a:rPr lang="en-US" sz="1800" dirty="0" smtClean="0">
                <a:latin typeface="Calibri" pitchFamily="34" charset="0"/>
              </a:rPr>
              <a:t>. </a:t>
            </a:r>
            <a:r>
              <a:rPr lang="ru-RU" sz="1800" dirty="0" smtClean="0">
                <a:latin typeface="Calibri" pitchFamily="34" charset="0"/>
              </a:rPr>
              <a:t>Чувствительность аналогична исследованиям на твердой культуре ЛЙ</a:t>
            </a:r>
            <a:endParaRPr lang="en-US" sz="1800" dirty="0">
              <a:latin typeface="Calibri" pitchFamily="34" charset="0"/>
            </a:endParaRPr>
          </a:p>
          <a:p>
            <a:pPr lvl="1"/>
            <a:r>
              <a:rPr lang="ru-RU" sz="1800" dirty="0" smtClean="0">
                <a:latin typeface="Calibri" pitchFamily="34" charset="0"/>
              </a:rPr>
              <a:t>Не выявляет нетуберкулезные микобактерии</a:t>
            </a:r>
            <a:r>
              <a:rPr lang="en-US" sz="1800" dirty="0" smtClean="0">
                <a:latin typeface="Calibri" pitchFamily="34" charset="0"/>
              </a:rPr>
              <a:t> (</a:t>
            </a:r>
            <a:r>
              <a:rPr lang="ru-RU" sz="1800" dirty="0" smtClean="0">
                <a:latin typeface="Calibri" pitchFamily="34" charset="0"/>
              </a:rPr>
              <a:t>НТМ</a:t>
            </a:r>
            <a:r>
              <a:rPr lang="en-US" sz="1800" dirty="0" smtClean="0">
                <a:latin typeface="Calibri" pitchFamily="34" charset="0"/>
              </a:rPr>
              <a:t>)</a:t>
            </a:r>
            <a:r>
              <a:rPr lang="ru-RU" sz="1800" dirty="0">
                <a:latin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</a:rPr>
              <a:t>в отличие от микроскопии мазка</a:t>
            </a:r>
            <a:endParaRPr lang="en-US" sz="1800" dirty="0">
              <a:latin typeface="Calibri" pitchFamily="34" charset="0"/>
            </a:endParaRPr>
          </a:p>
          <a:p>
            <a:pPr lvl="1"/>
            <a:r>
              <a:rPr lang="ru-RU" sz="1800" dirty="0" smtClean="0">
                <a:latin typeface="Calibri" pitchFamily="34" charset="0"/>
              </a:rPr>
              <a:t>Устанавливается в платформу </a:t>
            </a:r>
            <a:r>
              <a:rPr lang="en-US" sz="1800" dirty="0" err="1" smtClean="0">
                <a:latin typeface="Calibri" pitchFamily="34" charset="0"/>
              </a:rPr>
              <a:t>GeneXpert</a:t>
            </a:r>
            <a:r>
              <a:rPr lang="ru-RU" sz="1800" dirty="0" smtClean="0">
                <a:latin typeface="Calibri" pitchFamily="34" charset="0"/>
              </a:rPr>
              <a:t> для выявления многочисленных заболеваний, которые можно установить в лабораториях более низкого уровня и медицинских центрах</a:t>
            </a:r>
            <a:endParaRPr lang="en-US" sz="1800" dirty="0">
              <a:latin typeface="Calibri" pitchFamily="34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Один поставщик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Производитель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Cepheid (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г. </a:t>
            </a: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</a:rPr>
              <a:t>Саннивейл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, США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en-US" sz="1800" dirty="0">
                <a:latin typeface="Calibri" pitchFamily="34" charset="0"/>
              </a:rPr>
              <a:t/>
            </a:r>
            <a:br>
              <a:rPr lang="en-US" sz="1800" dirty="0">
                <a:latin typeface="Calibri" pitchFamily="34" charset="0"/>
              </a:rPr>
            </a:br>
            <a:endParaRPr lang="en-US" sz="1800" dirty="0">
              <a:latin typeface="Calibri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354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99492"/>
            <a:ext cx="9619774" cy="1014325"/>
          </a:xfrm>
        </p:spPr>
        <p:txBody>
          <a:bodyPr>
            <a:noAutofit/>
          </a:bodyPr>
          <a:lstStyle/>
          <a:p>
            <a:pPr algn="ctr"/>
            <a:r>
              <a:rPr lang="nl-NL" sz="3600" b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Xpert MTB/RIF: </a:t>
            </a:r>
            <a:r>
              <a:rPr lang="nl-NL" sz="3600" b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nl-NL" sz="3600" b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3600" b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технология молекулярного маяка</a:t>
            </a:r>
            <a:endParaRPr lang="en-US" sz="36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54280" y="5725285"/>
            <a:ext cx="4992073" cy="8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6" tIns="45659" rIns="91316" bIns="45659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Пример профиля, чувствительного к </a:t>
            </a:r>
            <a:r>
              <a:rPr lang="ru-RU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рифампицину</a:t>
            </a:r>
            <a:r>
              <a:rPr lang="ru-R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ru-R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анализов и контроль подготовки пробы показывают </a:t>
            </a:r>
            <a:r>
              <a:rPr lang="ru-RU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флюоресцентность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198005" y="1758789"/>
            <a:ext cx="8600418" cy="1077007"/>
            <a:chOff x="0" y="3658"/>
            <a:chExt cx="5760" cy="860"/>
          </a:xfrm>
        </p:grpSpPr>
        <p:pic>
          <p:nvPicPr>
            <p:cNvPr id="9" name="Picture 6" descr="v8Fig2"/>
            <p:cNvPicPr>
              <a:picLocks noChangeAspect="1" noChangeArrowheads="1"/>
            </p:cNvPicPr>
            <p:nvPr/>
          </p:nvPicPr>
          <p:blipFill>
            <a:blip r:embed="rId2" cstate="print"/>
            <a:srcRect t="24269" b="18355"/>
            <a:stretch>
              <a:fillRect/>
            </a:stretch>
          </p:blipFill>
          <p:spPr bwMode="auto">
            <a:xfrm>
              <a:off x="0" y="3658"/>
              <a:ext cx="5760" cy="8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262" y="4201"/>
              <a:ext cx="1111" cy="50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243" y="3855"/>
              <a:ext cx="1020" cy="50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378" y="3913"/>
              <a:ext cx="102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194" y="4198"/>
              <a:ext cx="1247" cy="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879823" y="2911039"/>
            <a:ext cx="2635397" cy="2661061"/>
            <a:chOff x="836296" y="2911039"/>
            <a:chExt cx="3060259" cy="3090060"/>
          </a:xfrm>
        </p:grpSpPr>
        <p:sp>
          <p:nvSpPr>
            <p:cNvPr id="14" name="AutoShape 48"/>
            <p:cNvSpPr>
              <a:spLocks noChangeArrowheads="1"/>
            </p:cNvSpPr>
            <p:nvPr/>
          </p:nvSpPr>
          <p:spPr bwMode="auto">
            <a:xfrm rot="16200000" flipH="1">
              <a:off x="2756713" y="4956449"/>
              <a:ext cx="288257" cy="119009"/>
            </a:xfrm>
            <a:prstGeom prst="rightArrow">
              <a:avLst>
                <a:gd name="adj1" fmla="val 50000"/>
                <a:gd name="adj2" fmla="val 121345"/>
              </a:avLst>
            </a:prstGeom>
            <a:solidFill>
              <a:srgbClr val="000000"/>
            </a:solidFill>
            <a:ln w="3175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 wrap="none" lIns="91316" tIns="45659" rIns="91316" bIns="45659" anchor="ctr"/>
            <a:lstStyle/>
            <a:p>
              <a:endParaRPr lang="en-US" sz="2400"/>
            </a:p>
          </p:txBody>
        </p: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2801667" y="4255715"/>
              <a:ext cx="209457" cy="210649"/>
              <a:chOff x="1800" y="2512"/>
              <a:chExt cx="152" cy="168"/>
            </a:xfrm>
          </p:grpSpPr>
          <p:sp>
            <p:nvSpPr>
              <p:cNvPr id="16" name="Line 50"/>
              <p:cNvSpPr>
                <a:spLocks noChangeShapeType="1"/>
              </p:cNvSpPr>
              <p:nvPr/>
            </p:nvSpPr>
            <p:spPr bwMode="auto">
              <a:xfrm>
                <a:off x="1876" y="2512"/>
                <a:ext cx="0" cy="16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7" name="Line 51"/>
              <p:cNvSpPr>
                <a:spLocks noChangeShapeType="1"/>
              </p:cNvSpPr>
              <p:nvPr/>
            </p:nvSpPr>
            <p:spPr bwMode="auto">
              <a:xfrm>
                <a:off x="1800" y="2596"/>
                <a:ext cx="15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8" name="Line 52"/>
            <p:cNvSpPr>
              <a:spLocks noChangeShapeType="1"/>
            </p:cNvSpPr>
            <p:nvPr/>
          </p:nvSpPr>
          <p:spPr bwMode="auto">
            <a:xfrm flipV="1">
              <a:off x="2825469" y="3492306"/>
              <a:ext cx="0" cy="42288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auto">
            <a:xfrm flipV="1">
              <a:off x="2974628" y="3492306"/>
              <a:ext cx="0" cy="42288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20" name="Oval 54"/>
            <p:cNvSpPr>
              <a:spLocks noChangeArrowheads="1"/>
            </p:cNvSpPr>
            <p:nvPr/>
          </p:nvSpPr>
          <p:spPr bwMode="auto">
            <a:xfrm>
              <a:off x="2581104" y="2911039"/>
              <a:ext cx="629956" cy="587602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 sz="2400"/>
            </a:p>
          </p:txBody>
        </p:sp>
        <p:sp>
          <p:nvSpPr>
            <p:cNvPr id="21" name="Line 55"/>
            <p:cNvSpPr>
              <a:spLocks noChangeShapeType="1"/>
            </p:cNvSpPr>
            <p:nvPr/>
          </p:nvSpPr>
          <p:spPr bwMode="auto">
            <a:xfrm>
              <a:off x="2833403" y="3503392"/>
              <a:ext cx="12694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22" name="Line 56"/>
            <p:cNvSpPr>
              <a:spLocks noChangeShapeType="1"/>
            </p:cNvSpPr>
            <p:nvPr/>
          </p:nvSpPr>
          <p:spPr bwMode="auto">
            <a:xfrm>
              <a:off x="2833403" y="3588919"/>
              <a:ext cx="12694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23" name="Line 57"/>
            <p:cNvSpPr>
              <a:spLocks noChangeShapeType="1"/>
            </p:cNvSpPr>
            <p:nvPr/>
          </p:nvSpPr>
          <p:spPr bwMode="auto">
            <a:xfrm>
              <a:off x="2833403" y="3677614"/>
              <a:ext cx="12694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24" name="Line 58"/>
            <p:cNvSpPr>
              <a:spLocks noChangeShapeType="1"/>
            </p:cNvSpPr>
            <p:nvPr/>
          </p:nvSpPr>
          <p:spPr bwMode="auto">
            <a:xfrm>
              <a:off x="2833403" y="3764725"/>
              <a:ext cx="12694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25" name="Line 59"/>
            <p:cNvSpPr>
              <a:spLocks noChangeShapeType="1"/>
            </p:cNvSpPr>
            <p:nvPr/>
          </p:nvSpPr>
          <p:spPr bwMode="auto">
            <a:xfrm flipH="1">
              <a:off x="1955908" y="5511695"/>
              <a:ext cx="245952" cy="28350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26" name="Line 60"/>
            <p:cNvSpPr>
              <a:spLocks noChangeShapeType="1"/>
            </p:cNvSpPr>
            <p:nvPr/>
          </p:nvSpPr>
          <p:spPr bwMode="auto">
            <a:xfrm>
              <a:off x="3599826" y="5511695"/>
              <a:ext cx="198348" cy="28350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27" name="Line 61"/>
            <p:cNvSpPr>
              <a:spLocks noChangeShapeType="1"/>
            </p:cNvSpPr>
            <p:nvPr/>
          </p:nvSpPr>
          <p:spPr bwMode="auto">
            <a:xfrm>
              <a:off x="2201860" y="5508525"/>
              <a:ext cx="137416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28" name="Line 62"/>
            <p:cNvSpPr>
              <a:spLocks noChangeShapeType="1"/>
            </p:cNvSpPr>
            <p:nvPr/>
          </p:nvSpPr>
          <p:spPr bwMode="auto">
            <a:xfrm>
              <a:off x="2065396" y="5369148"/>
              <a:ext cx="162646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29" name="Line 63"/>
            <p:cNvSpPr>
              <a:spLocks noChangeShapeType="1"/>
            </p:cNvSpPr>
            <p:nvPr/>
          </p:nvSpPr>
          <p:spPr bwMode="auto">
            <a:xfrm flipV="1">
              <a:off x="2171711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30" name="Line 64"/>
            <p:cNvSpPr>
              <a:spLocks noChangeShapeType="1"/>
            </p:cNvSpPr>
            <p:nvPr/>
          </p:nvSpPr>
          <p:spPr bwMode="auto">
            <a:xfrm flipV="1">
              <a:off x="2305002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31" name="Line 65"/>
            <p:cNvSpPr>
              <a:spLocks noChangeShapeType="1"/>
            </p:cNvSpPr>
            <p:nvPr/>
          </p:nvSpPr>
          <p:spPr bwMode="auto">
            <a:xfrm flipV="1">
              <a:off x="2436705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32" name="Line 66"/>
            <p:cNvSpPr>
              <a:spLocks noChangeShapeType="1"/>
            </p:cNvSpPr>
            <p:nvPr/>
          </p:nvSpPr>
          <p:spPr bwMode="auto">
            <a:xfrm flipV="1">
              <a:off x="2568409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33" name="Line 67"/>
            <p:cNvSpPr>
              <a:spLocks noChangeShapeType="1"/>
            </p:cNvSpPr>
            <p:nvPr/>
          </p:nvSpPr>
          <p:spPr bwMode="auto">
            <a:xfrm flipV="1">
              <a:off x="2700112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34" name="Line 68"/>
            <p:cNvSpPr>
              <a:spLocks noChangeShapeType="1"/>
            </p:cNvSpPr>
            <p:nvPr/>
          </p:nvSpPr>
          <p:spPr bwMode="auto">
            <a:xfrm flipV="1">
              <a:off x="3601411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35" name="Line 69"/>
            <p:cNvSpPr>
              <a:spLocks noChangeShapeType="1"/>
            </p:cNvSpPr>
            <p:nvPr/>
          </p:nvSpPr>
          <p:spPr bwMode="auto">
            <a:xfrm flipV="1">
              <a:off x="2831817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36" name="Line 70"/>
            <p:cNvSpPr>
              <a:spLocks noChangeShapeType="1"/>
            </p:cNvSpPr>
            <p:nvPr/>
          </p:nvSpPr>
          <p:spPr bwMode="auto">
            <a:xfrm flipV="1">
              <a:off x="2963520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37" name="Line 71"/>
            <p:cNvSpPr>
              <a:spLocks noChangeShapeType="1"/>
            </p:cNvSpPr>
            <p:nvPr/>
          </p:nvSpPr>
          <p:spPr bwMode="auto">
            <a:xfrm flipV="1">
              <a:off x="3096811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38" name="Line 72"/>
            <p:cNvSpPr>
              <a:spLocks noChangeShapeType="1"/>
            </p:cNvSpPr>
            <p:nvPr/>
          </p:nvSpPr>
          <p:spPr bwMode="auto">
            <a:xfrm flipV="1">
              <a:off x="3228515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39" name="Line 73"/>
            <p:cNvSpPr>
              <a:spLocks noChangeShapeType="1"/>
            </p:cNvSpPr>
            <p:nvPr/>
          </p:nvSpPr>
          <p:spPr bwMode="auto">
            <a:xfrm flipV="1">
              <a:off x="3360218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40" name="Line 74"/>
            <p:cNvSpPr>
              <a:spLocks noChangeShapeType="1"/>
            </p:cNvSpPr>
            <p:nvPr/>
          </p:nvSpPr>
          <p:spPr bwMode="auto">
            <a:xfrm flipV="1">
              <a:off x="3491923" y="5359644"/>
              <a:ext cx="0" cy="1536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41" name="Oval 75"/>
            <p:cNvSpPr>
              <a:spLocks noChangeArrowheads="1"/>
            </p:cNvSpPr>
            <p:nvPr/>
          </p:nvSpPr>
          <p:spPr bwMode="auto">
            <a:xfrm>
              <a:off x="2750890" y="3924692"/>
              <a:ext cx="133291" cy="120372"/>
            </a:xfrm>
            <a:prstGeom prst="ellipse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 sz="2400"/>
            </a:p>
          </p:txBody>
        </p:sp>
        <p:sp>
          <p:nvSpPr>
            <p:cNvPr id="42" name="Oval 76"/>
            <p:cNvSpPr>
              <a:spLocks noChangeArrowheads="1"/>
            </p:cNvSpPr>
            <p:nvPr/>
          </p:nvSpPr>
          <p:spPr bwMode="auto">
            <a:xfrm>
              <a:off x="2915916" y="3924692"/>
              <a:ext cx="133291" cy="120372"/>
            </a:xfrm>
            <a:prstGeom prst="ellipse">
              <a:avLst/>
            </a:prstGeom>
            <a:solidFill>
              <a:srgbClr val="000000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 sz="2400"/>
            </a:p>
          </p:txBody>
        </p:sp>
        <p:sp>
          <p:nvSpPr>
            <p:cNvPr id="43" name="Oval 77"/>
            <p:cNvSpPr>
              <a:spLocks noChangeArrowheads="1"/>
            </p:cNvSpPr>
            <p:nvPr/>
          </p:nvSpPr>
          <p:spPr bwMode="auto">
            <a:xfrm>
              <a:off x="1800401" y="5785698"/>
              <a:ext cx="361789" cy="117204"/>
            </a:xfrm>
            <a:prstGeom prst="ellipse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lIns="48398" tIns="24199" rIns="48398" bIns="24199" anchor="ctr"/>
            <a:lstStyle/>
            <a:p>
              <a:pPr algn="ctr" eaLnBrk="0" hangingPunct="0"/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44" name="Oval 78"/>
            <p:cNvSpPr>
              <a:spLocks noChangeArrowheads="1"/>
            </p:cNvSpPr>
            <p:nvPr/>
          </p:nvSpPr>
          <p:spPr bwMode="auto">
            <a:xfrm>
              <a:off x="3764851" y="5784113"/>
              <a:ext cx="131704" cy="120372"/>
            </a:xfrm>
            <a:prstGeom prst="ellipse">
              <a:avLst/>
            </a:prstGeom>
            <a:solidFill>
              <a:srgbClr val="000000"/>
            </a:solidFill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 sz="2400"/>
            </a:p>
          </p:txBody>
        </p:sp>
        <p:sp>
          <p:nvSpPr>
            <p:cNvPr id="45" name="Line 79"/>
            <p:cNvSpPr>
              <a:spLocks noChangeShapeType="1"/>
            </p:cNvSpPr>
            <p:nvPr/>
          </p:nvSpPr>
          <p:spPr bwMode="auto">
            <a:xfrm flipH="1">
              <a:off x="1778187" y="5928243"/>
              <a:ext cx="61884" cy="72856"/>
            </a:xfrm>
            <a:prstGeom prst="line">
              <a:avLst/>
            </a:prstGeom>
            <a:noFill/>
            <a:ln w="31750">
              <a:solidFill>
                <a:srgbClr val="00CC99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46" name="Line 80"/>
            <p:cNvSpPr>
              <a:spLocks noChangeShapeType="1"/>
            </p:cNvSpPr>
            <p:nvPr/>
          </p:nvSpPr>
          <p:spPr bwMode="auto">
            <a:xfrm>
              <a:off x="1998751" y="5928243"/>
              <a:ext cx="79339" cy="72856"/>
            </a:xfrm>
            <a:prstGeom prst="line">
              <a:avLst/>
            </a:prstGeom>
            <a:noFill/>
            <a:ln w="31750">
              <a:solidFill>
                <a:srgbClr val="00CC99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47" name="Line 81"/>
            <p:cNvSpPr>
              <a:spLocks noChangeShapeType="1"/>
            </p:cNvSpPr>
            <p:nvPr/>
          </p:nvSpPr>
          <p:spPr bwMode="auto">
            <a:xfrm flipH="1" flipV="1">
              <a:off x="1751210" y="5689083"/>
              <a:ext cx="63471" cy="63353"/>
            </a:xfrm>
            <a:prstGeom prst="line">
              <a:avLst/>
            </a:prstGeom>
            <a:noFill/>
            <a:ln w="31750">
              <a:solidFill>
                <a:srgbClr val="00CC99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48" name="Line 82"/>
            <p:cNvSpPr>
              <a:spLocks noChangeShapeType="1"/>
            </p:cNvSpPr>
            <p:nvPr/>
          </p:nvSpPr>
          <p:spPr bwMode="auto">
            <a:xfrm flipH="1">
              <a:off x="1654417" y="5871224"/>
              <a:ext cx="123770" cy="23757"/>
            </a:xfrm>
            <a:prstGeom prst="line">
              <a:avLst/>
            </a:prstGeom>
            <a:noFill/>
            <a:ln w="31750">
              <a:solidFill>
                <a:srgbClr val="00CC99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49" name="Line 84"/>
            <p:cNvSpPr>
              <a:spLocks noChangeShapeType="1"/>
            </p:cNvSpPr>
            <p:nvPr/>
          </p:nvSpPr>
          <p:spPr bwMode="auto">
            <a:xfrm flipV="1">
              <a:off x="2060635" y="5801535"/>
              <a:ext cx="87273" cy="38012"/>
            </a:xfrm>
            <a:prstGeom prst="line">
              <a:avLst/>
            </a:prstGeom>
            <a:noFill/>
            <a:ln w="31750">
              <a:solidFill>
                <a:srgbClr val="00CC99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50" name="Line 85"/>
            <p:cNvSpPr>
              <a:spLocks noChangeShapeType="1"/>
            </p:cNvSpPr>
            <p:nvPr/>
          </p:nvSpPr>
          <p:spPr bwMode="auto">
            <a:xfrm flipV="1">
              <a:off x="1909890" y="5521196"/>
              <a:ext cx="0" cy="159968"/>
            </a:xfrm>
            <a:prstGeom prst="line">
              <a:avLst/>
            </a:prstGeom>
            <a:noFill/>
            <a:ln w="31750">
              <a:solidFill>
                <a:srgbClr val="00CC99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51" name="Freeform 86"/>
            <p:cNvSpPr>
              <a:spLocks/>
            </p:cNvSpPr>
            <p:nvPr/>
          </p:nvSpPr>
          <p:spPr bwMode="auto">
            <a:xfrm>
              <a:off x="2238357" y="4624747"/>
              <a:ext cx="1336080" cy="87111"/>
            </a:xfrm>
            <a:custGeom>
              <a:avLst/>
              <a:gdLst>
                <a:gd name="T0" fmla="*/ 0 w 5516"/>
                <a:gd name="T1" fmla="*/ 2147483647 h 282"/>
                <a:gd name="T2" fmla="*/ 2147483647 w 5516"/>
                <a:gd name="T3" fmla="*/ 29717998 h 282"/>
                <a:gd name="T4" fmla="*/ 2147483647 w 5516"/>
                <a:gd name="T5" fmla="*/ 2147483647 h 282"/>
                <a:gd name="T6" fmla="*/ 2147483647 w 5516"/>
                <a:gd name="T7" fmla="*/ 29717998 h 282"/>
                <a:gd name="T8" fmla="*/ 2147483647 w 5516"/>
                <a:gd name="T9" fmla="*/ 2147483647 h 282"/>
                <a:gd name="T10" fmla="*/ 2147483647 w 5516"/>
                <a:gd name="T11" fmla="*/ 29717998 h 282"/>
                <a:gd name="T12" fmla="*/ 2147483647 w 5516"/>
                <a:gd name="T13" fmla="*/ 2147483647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16"/>
                <a:gd name="T22" fmla="*/ 0 h 282"/>
                <a:gd name="T23" fmla="*/ 5516 w 5516"/>
                <a:gd name="T24" fmla="*/ 282 h 2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16" h="282">
                  <a:moveTo>
                    <a:pt x="0" y="282"/>
                  </a:moveTo>
                  <a:cubicBezTo>
                    <a:pt x="302" y="142"/>
                    <a:pt x="604" y="2"/>
                    <a:pt x="896" y="1"/>
                  </a:cubicBezTo>
                  <a:cubicBezTo>
                    <a:pt x="1188" y="0"/>
                    <a:pt x="1436" y="274"/>
                    <a:pt x="1753" y="274"/>
                  </a:cubicBezTo>
                  <a:cubicBezTo>
                    <a:pt x="2070" y="274"/>
                    <a:pt x="2472" y="2"/>
                    <a:pt x="2797" y="1"/>
                  </a:cubicBezTo>
                  <a:cubicBezTo>
                    <a:pt x="3122" y="0"/>
                    <a:pt x="3405" y="266"/>
                    <a:pt x="3701" y="266"/>
                  </a:cubicBezTo>
                  <a:cubicBezTo>
                    <a:pt x="3997" y="266"/>
                    <a:pt x="4271" y="0"/>
                    <a:pt x="4573" y="1"/>
                  </a:cubicBezTo>
                  <a:cubicBezTo>
                    <a:pt x="4875" y="2"/>
                    <a:pt x="5195" y="138"/>
                    <a:pt x="5516" y="27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endParaRPr lang="en-US"/>
            </a:p>
          </p:txBody>
        </p:sp>
        <p:sp>
          <p:nvSpPr>
            <p:cNvPr id="52" name="Text Box 90"/>
            <p:cNvSpPr txBox="1">
              <a:spLocks noChangeArrowheads="1"/>
            </p:cNvSpPr>
            <p:nvPr/>
          </p:nvSpPr>
          <p:spPr bwMode="auto">
            <a:xfrm>
              <a:off x="836296" y="3283240"/>
              <a:ext cx="2006799" cy="67890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91316" tIns="45659" rIns="91316" bIns="45659">
              <a:spAutoFit/>
            </a:bodyPr>
            <a:lstStyle/>
            <a:p>
              <a:r>
                <a:rPr lang="ru-RU" sz="1600" dirty="0" smtClean="0"/>
                <a:t>Молекулярный  маяк</a:t>
              </a:r>
              <a:endParaRPr lang="en-US" sz="1600" dirty="0"/>
            </a:p>
          </p:txBody>
        </p:sp>
        <p:sp>
          <p:nvSpPr>
            <p:cNvPr id="53" name="Text Box 91"/>
            <p:cNvSpPr txBox="1">
              <a:spLocks noChangeArrowheads="1"/>
            </p:cNvSpPr>
            <p:nvPr/>
          </p:nvSpPr>
          <p:spPr bwMode="auto">
            <a:xfrm>
              <a:off x="836296" y="4501208"/>
              <a:ext cx="1172640" cy="392991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lIns="91316" tIns="45659" rIns="91316" bIns="4565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dirty="0" smtClean="0"/>
                <a:t>Цель</a:t>
              </a:r>
              <a:endParaRPr lang="en-US" sz="1600" dirty="0"/>
            </a:p>
          </p:txBody>
        </p:sp>
        <p:sp>
          <p:nvSpPr>
            <p:cNvPr id="54" name="Text Box 92"/>
            <p:cNvSpPr txBox="1">
              <a:spLocks noChangeArrowheads="1"/>
            </p:cNvSpPr>
            <p:nvPr/>
          </p:nvSpPr>
          <p:spPr bwMode="auto">
            <a:xfrm>
              <a:off x="919339" y="5050799"/>
              <a:ext cx="1003974" cy="392991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 lIns="91316" tIns="45659" rIns="91316" bIns="45659">
              <a:spAutoFit/>
            </a:bodyPr>
            <a:lstStyle/>
            <a:p>
              <a:r>
                <a:rPr lang="ru-RU" sz="1600" dirty="0" smtClean="0"/>
                <a:t>Гибрид</a:t>
              </a:r>
              <a:endParaRPr lang="en-US" sz="1600" dirty="0"/>
            </a:p>
          </p:txBody>
        </p:sp>
      </p:grp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281899" y="5716116"/>
            <a:ext cx="5010663" cy="8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6" tIns="45659" rIns="91316" bIns="45659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Каждый анализ маркируется отдельной флуоресцентной краской, что позволяет их одновременно выявлять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803415" y="2475756"/>
            <a:ext cx="9942016" cy="6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6" tIns="45659" rIns="91316" bIns="45659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Мишенью ПЦР является фрагмент 81 </a:t>
            </a:r>
            <a:r>
              <a:rPr lang="ru-RU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пн</a:t>
            </a:r>
            <a:r>
              <a:rPr lang="ru-R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гена </a:t>
            </a:r>
            <a:r>
              <a:rPr lang="en-US" sz="17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rpoB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ru-R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проб для связывания диких аллелей, но не мутантных мишеней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6196061" y="3195836"/>
            <a:ext cx="2892674" cy="2389056"/>
            <a:chOff x="6196061" y="3471076"/>
            <a:chExt cx="2892674" cy="2389056"/>
          </a:xfrm>
        </p:grpSpPr>
        <p:pic>
          <p:nvPicPr>
            <p:cNvPr id="57" name="Picture 5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96061" y="3471076"/>
              <a:ext cx="2892674" cy="2389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>
              <a:off x="7787957" y="5282039"/>
              <a:ext cx="444302" cy="243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16" tIns="45659" rIns="91316" bIns="45659">
              <a:spAutoFit/>
            </a:bodyPr>
            <a:lstStyle/>
            <a:p>
              <a:r>
                <a:rPr lang="en-US" sz="1000"/>
                <a:t>SPC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462486" y="1190942"/>
            <a:ext cx="6282945" cy="564734"/>
            <a:chOff x="4762500" y="194400"/>
            <a:chExt cx="5822898" cy="513395"/>
          </a:xfrm>
        </p:grpSpPr>
        <p:sp>
          <p:nvSpPr>
            <p:cNvPr id="61" name="Rectangle 60"/>
            <p:cNvSpPr/>
            <p:nvPr/>
          </p:nvSpPr>
          <p:spPr bwMode="auto">
            <a:xfrm>
              <a:off x="4762500" y="194401"/>
              <a:ext cx="5245100" cy="51339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134249" rtl="1"/>
              <a:endParaRPr lang="en-US" sz="4200" b="1">
                <a:solidFill>
                  <a:srgbClr val="000066"/>
                </a:solidFill>
                <a:cs typeface="Arial" charset="0"/>
              </a:endParaRPr>
            </a:p>
          </p:txBody>
        </p:sp>
        <p:pic>
          <p:nvPicPr>
            <p:cNvPr id="62" name="Picture 4" descr="MCj02390130000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833" y="194400"/>
              <a:ext cx="740312" cy="51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5688143" y="267423"/>
              <a:ext cx="4897255" cy="293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5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При необходимости, добавить слайды из Модуля 6</a:t>
              </a:r>
              <a:endParaRPr lang="en-US" sz="15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2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0688637" cy="6940252"/>
          </a:xfrm>
          <a:prstGeom prst="rect">
            <a:avLst/>
          </a:prstGeom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7735" y="6508204"/>
            <a:ext cx="5781245" cy="352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defTabSz="467278">
              <a:lnSpc>
                <a:spcPct val="93000"/>
              </a:lnSpc>
              <a:buClr>
                <a:srgbClr val="FFFFFF"/>
              </a:buClr>
              <a:buSzPct val="45000"/>
              <a:tabLst>
                <a:tab pos="739858" algn="l"/>
                <a:tab pos="1479717" algn="l"/>
                <a:tab pos="2219576" algn="l"/>
                <a:tab pos="2959431" algn="l"/>
                <a:tab pos="3699289" algn="l"/>
                <a:tab pos="4439147" algn="l"/>
                <a:tab pos="5179007" algn="l"/>
              </a:tabLst>
            </a:pPr>
            <a:r>
              <a:rPr lang="en-US" sz="1300" dirty="0">
                <a:cs typeface="Arial Unicode MS" pitchFamily="32" charset="0"/>
              </a:rPr>
              <a:t>Boehme CC et al. N </a:t>
            </a:r>
            <a:r>
              <a:rPr lang="en-US" sz="1300" dirty="0" err="1">
                <a:cs typeface="Arial Unicode MS" pitchFamily="32" charset="0"/>
              </a:rPr>
              <a:t>Engl</a:t>
            </a:r>
            <a:r>
              <a:rPr lang="en-US" sz="1300" dirty="0">
                <a:cs typeface="Arial Unicode MS" pitchFamily="32" charset="0"/>
              </a:rPr>
              <a:t> J Med 2010;363:1005-1015.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485846" y="-9475"/>
            <a:ext cx="9716943" cy="469007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467278">
              <a:lnSpc>
                <a:spcPct val="97000"/>
              </a:lnSpc>
              <a:buClr>
                <a:srgbClr val="FFFFFF"/>
              </a:buClr>
              <a:buSzPct val="45000"/>
              <a:tabLst>
                <a:tab pos="739858" algn="l"/>
                <a:tab pos="1479717" algn="l"/>
                <a:tab pos="2219576" algn="l"/>
                <a:tab pos="2959431" algn="l"/>
                <a:tab pos="3699289" algn="l"/>
                <a:tab pos="4439147" algn="l"/>
                <a:tab pos="5179007" algn="l"/>
                <a:tab pos="5918864" algn="l"/>
                <a:tab pos="6658724" algn="l"/>
                <a:tab pos="7398580" algn="l"/>
                <a:tab pos="8138438" algn="l"/>
                <a:tab pos="8878297" algn="l"/>
              </a:tabLst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Процедура исследования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MTB/RIF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49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709012" y="1556117"/>
            <a:ext cx="9315827" cy="5024093"/>
            <a:chOff x="709012" y="1015829"/>
            <a:chExt cx="10466724" cy="5644783"/>
          </a:xfrm>
        </p:grpSpPr>
        <p:grpSp>
          <p:nvGrpSpPr>
            <p:cNvPr id="50" name="Group 2"/>
            <p:cNvGrpSpPr>
              <a:grpSpLocks/>
            </p:cNvGrpSpPr>
            <p:nvPr/>
          </p:nvGrpSpPr>
          <p:grpSpPr bwMode="auto">
            <a:xfrm>
              <a:off x="1680924" y="1015829"/>
              <a:ext cx="8016373" cy="5644783"/>
              <a:chOff x="702" y="592"/>
              <a:chExt cx="4763" cy="3564"/>
            </a:xfrm>
          </p:grpSpPr>
          <p:sp>
            <p:nvSpPr>
              <p:cNvPr id="51" name="AutoShape 3"/>
              <p:cNvSpPr>
                <a:spLocks noChangeArrowheads="1"/>
              </p:cNvSpPr>
              <p:nvPr/>
            </p:nvSpPr>
            <p:spPr bwMode="auto">
              <a:xfrm rot="10800000">
                <a:off x="702" y="3073"/>
                <a:ext cx="4763" cy="1025"/>
              </a:xfrm>
              <a:custGeom>
                <a:avLst/>
                <a:gdLst>
                  <a:gd name="T0" fmla="*/ 222 w 21600"/>
                  <a:gd name="T1" fmla="*/ 1 h 21600"/>
                  <a:gd name="T2" fmla="*/ 116 w 21600"/>
                  <a:gd name="T3" fmla="*/ 2 h 21600"/>
                  <a:gd name="T4" fmla="*/ 10 w 21600"/>
                  <a:gd name="T5" fmla="*/ 1 h 21600"/>
                  <a:gd name="T6" fmla="*/ 116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712 w 21600"/>
                  <a:gd name="T13" fmla="*/ 2718 h 21600"/>
                  <a:gd name="T14" fmla="*/ 18888 w 21600"/>
                  <a:gd name="T15" fmla="*/ 188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823" y="21600"/>
                    </a:lnTo>
                    <a:lnTo>
                      <a:pt x="1977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8B7D">
                  <a:alpha val="7999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AutoShape 4"/>
              <p:cNvSpPr>
                <a:spLocks noChangeArrowheads="1"/>
              </p:cNvSpPr>
              <p:nvPr/>
            </p:nvSpPr>
            <p:spPr bwMode="auto">
              <a:xfrm rot="10800000">
                <a:off x="1130" y="2029"/>
                <a:ext cx="3927" cy="999"/>
              </a:xfrm>
              <a:custGeom>
                <a:avLst/>
                <a:gdLst>
                  <a:gd name="T0" fmla="*/ 123 w 21600"/>
                  <a:gd name="T1" fmla="*/ 1 h 21600"/>
                  <a:gd name="T2" fmla="*/ 65 w 21600"/>
                  <a:gd name="T3" fmla="*/ 2 h 21600"/>
                  <a:gd name="T4" fmla="*/ 7 w 21600"/>
                  <a:gd name="T5" fmla="*/ 1 h 21600"/>
                  <a:gd name="T6" fmla="*/ 6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37 w 21600"/>
                  <a:gd name="T13" fmla="*/ 2941 h 21600"/>
                  <a:gd name="T14" fmla="*/ 18663 w 21600"/>
                  <a:gd name="T15" fmla="*/ 186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273" y="21600"/>
                    </a:lnTo>
                    <a:lnTo>
                      <a:pt x="1932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91420" tIns="45711" rIns="91420" bIns="45711" anchor="ctr"/>
              <a:lstStyle/>
              <a:p>
                <a:endParaRPr lang="en-US"/>
              </a:p>
            </p:txBody>
          </p:sp>
          <p:sp>
            <p:nvSpPr>
              <p:cNvPr id="53" name="AutoShape 5"/>
              <p:cNvSpPr>
                <a:spLocks noChangeArrowheads="1"/>
              </p:cNvSpPr>
              <p:nvPr/>
            </p:nvSpPr>
            <p:spPr bwMode="auto">
              <a:xfrm rot="10800000">
                <a:off x="1564" y="970"/>
                <a:ext cx="3085" cy="1030"/>
              </a:xfrm>
              <a:custGeom>
                <a:avLst/>
                <a:gdLst>
                  <a:gd name="T0" fmla="*/ 58 w 21600"/>
                  <a:gd name="T1" fmla="*/ 1 h 21600"/>
                  <a:gd name="T2" fmla="*/ 31 w 21600"/>
                  <a:gd name="T3" fmla="*/ 2 h 21600"/>
                  <a:gd name="T4" fmla="*/ 5 w 21600"/>
                  <a:gd name="T5" fmla="*/ 1 h 21600"/>
                  <a:gd name="T6" fmla="*/ 3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24 w 21600"/>
                  <a:gd name="T13" fmla="*/ 3418 h 21600"/>
                  <a:gd name="T14" fmla="*/ 18176 w 21600"/>
                  <a:gd name="T15" fmla="*/ 18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246" y="21600"/>
                    </a:lnTo>
                    <a:lnTo>
                      <a:pt x="1835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DDEB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91420" tIns="45711" rIns="91420" bIns="45711" anchor="ctr"/>
              <a:lstStyle/>
              <a:p>
                <a:pPr algn="ctr" defTabSz="911582">
                  <a:spcBef>
                    <a:spcPct val="50000"/>
                  </a:spcBef>
                </a:pPr>
                <a:endParaRPr lang="en-US">
                  <a:cs typeface="Arial" charset="0"/>
                </a:endParaRPr>
              </a:p>
              <a:p>
                <a:pPr algn="ctr" defTabSz="911582"/>
                <a:endParaRPr lang="en-US">
                  <a:cs typeface="Arial" charset="0"/>
                </a:endParaRPr>
              </a:p>
            </p:txBody>
          </p:sp>
          <p:pic>
            <p:nvPicPr>
              <p:cNvPr id="54" name="Picture 6" descr="CIMG007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77" y="1211"/>
                <a:ext cx="449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7" descr="LowStandardDotsCentreLimaNor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87" y="3203"/>
                <a:ext cx="590" cy="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Rectangle 8"/>
              <p:cNvSpPr>
                <a:spLocks noChangeArrowheads="1"/>
              </p:cNvSpPr>
              <p:nvPr/>
            </p:nvSpPr>
            <p:spPr bwMode="auto">
              <a:xfrm>
                <a:off x="803" y="3862"/>
                <a:ext cx="797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20" tIns="45711" rIns="91420" bIns="45711">
                <a:spAutoFit/>
              </a:bodyPr>
              <a:lstStyle/>
              <a:p>
                <a:pPr defTabSz="911582"/>
                <a:r>
                  <a:rPr lang="ru-RU" sz="1600" dirty="0" smtClean="0">
                    <a:solidFill>
                      <a:srgbClr val="993366"/>
                    </a:solidFill>
                  </a:rPr>
                  <a:t>Симптомы</a:t>
                </a:r>
                <a:endParaRPr lang="en-US" sz="1600" dirty="0">
                  <a:solidFill>
                    <a:srgbClr val="993366"/>
                  </a:solidFill>
                </a:endParaRPr>
              </a:p>
            </p:txBody>
          </p:sp>
          <p:sp>
            <p:nvSpPr>
              <p:cNvPr id="57" name="Rectangle 9"/>
              <p:cNvSpPr>
                <a:spLocks noChangeArrowheads="1"/>
              </p:cNvSpPr>
              <p:nvPr/>
            </p:nvSpPr>
            <p:spPr bwMode="auto">
              <a:xfrm>
                <a:off x="1156" y="2819"/>
                <a:ext cx="511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20" tIns="45711" rIns="91420" bIns="45711">
                <a:spAutoFit/>
              </a:bodyPr>
              <a:lstStyle/>
              <a:p>
                <a:pPr defTabSz="911582"/>
                <a:r>
                  <a:rPr lang="ru-RU" sz="1600" dirty="0" smtClean="0">
                    <a:solidFill>
                      <a:srgbClr val="993366"/>
                    </a:solidFill>
                  </a:rPr>
                  <a:t>Мазок</a:t>
                </a:r>
                <a:endParaRPr lang="en-US" sz="1600" dirty="0">
                  <a:solidFill>
                    <a:srgbClr val="993366"/>
                  </a:solidFill>
                </a:endParaRPr>
              </a:p>
            </p:txBody>
          </p:sp>
          <p:sp>
            <p:nvSpPr>
              <p:cNvPr id="58" name="Rectangle 10"/>
              <p:cNvSpPr>
                <a:spLocks noChangeArrowheads="1"/>
              </p:cNvSpPr>
              <p:nvPr/>
            </p:nvSpPr>
            <p:spPr bwMode="auto">
              <a:xfrm>
                <a:off x="1809" y="1756"/>
                <a:ext cx="731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20" tIns="45711" rIns="91420" bIns="45711">
                <a:spAutoFit/>
              </a:bodyPr>
              <a:lstStyle/>
              <a:p>
                <a:pPr defTabSz="911582"/>
                <a:r>
                  <a:rPr lang="ru-RU" sz="1600" dirty="0" smtClean="0">
                    <a:solidFill>
                      <a:srgbClr val="993366"/>
                    </a:solidFill>
                  </a:rPr>
                  <a:t>ЛЙ</a:t>
                </a:r>
                <a:r>
                  <a:rPr lang="en-US" sz="1600" dirty="0" smtClean="0">
                    <a:solidFill>
                      <a:srgbClr val="993366"/>
                    </a:solidFill>
                  </a:rPr>
                  <a:t>-</a:t>
                </a:r>
                <a:r>
                  <a:rPr lang="en-US" sz="1200" dirty="0" smtClean="0">
                    <a:solidFill>
                      <a:srgbClr val="993366"/>
                    </a:solidFill>
                  </a:rPr>
                  <a:t>40 </a:t>
                </a:r>
                <a:r>
                  <a:rPr lang="ru-RU" sz="1200" dirty="0" smtClean="0">
                    <a:solidFill>
                      <a:srgbClr val="993366"/>
                    </a:solidFill>
                  </a:rPr>
                  <a:t>дней</a:t>
                </a:r>
                <a:endParaRPr lang="en-US" sz="1200" dirty="0">
                  <a:solidFill>
                    <a:srgbClr val="993366"/>
                  </a:solidFill>
                </a:endParaRPr>
              </a:p>
            </p:txBody>
          </p:sp>
          <p:pic>
            <p:nvPicPr>
              <p:cNvPr id="59" name="Picture 11" descr="oth_dqes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10" y="2179"/>
                <a:ext cx="546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Line 12"/>
              <p:cNvSpPr>
                <a:spLocks noChangeShapeType="1"/>
              </p:cNvSpPr>
              <p:nvPr/>
            </p:nvSpPr>
            <p:spPr bwMode="auto">
              <a:xfrm flipH="1">
                <a:off x="1627" y="937"/>
                <a:ext cx="1270" cy="3219"/>
              </a:xfrm>
              <a:prstGeom prst="line">
                <a:avLst/>
              </a:prstGeom>
              <a:noFill/>
              <a:ln w="349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AutoShape 13"/>
              <p:cNvSpPr>
                <a:spLocks noChangeArrowheads="1"/>
              </p:cNvSpPr>
              <p:nvPr/>
            </p:nvSpPr>
            <p:spPr bwMode="auto">
              <a:xfrm rot="10800000">
                <a:off x="2018" y="600"/>
                <a:ext cx="2177" cy="363"/>
              </a:xfrm>
              <a:custGeom>
                <a:avLst/>
                <a:gdLst>
                  <a:gd name="T0" fmla="*/ 21 w 21600"/>
                  <a:gd name="T1" fmla="*/ 0 h 21600"/>
                  <a:gd name="T2" fmla="*/ 11 w 21600"/>
                  <a:gd name="T3" fmla="*/ 0 h 21600"/>
                  <a:gd name="T4" fmla="*/ 1 w 21600"/>
                  <a:gd name="T5" fmla="*/ 0 h 21600"/>
                  <a:gd name="T6" fmla="*/ 1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90 w 21600"/>
                  <a:gd name="T13" fmla="*/ 2618 h 21600"/>
                  <a:gd name="T14" fmla="*/ 19010 w 21600"/>
                  <a:gd name="T15" fmla="*/ 189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587" y="21600"/>
                    </a:lnTo>
                    <a:lnTo>
                      <a:pt x="2001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DF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14"/>
              <p:cNvSpPr txBox="1">
                <a:spLocks noChangeArrowheads="1"/>
              </p:cNvSpPr>
              <p:nvPr/>
            </p:nvSpPr>
            <p:spPr bwMode="auto">
              <a:xfrm>
                <a:off x="2161" y="592"/>
                <a:ext cx="2019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 err="1" smtClean="0"/>
                  <a:t>Референс</a:t>
                </a:r>
                <a:r>
                  <a:rPr lang="ru-RU" sz="1600" dirty="0" smtClean="0"/>
                  <a:t>-лаборатория</a:t>
                </a:r>
                <a:endParaRPr lang="en-US" sz="1600" dirty="0"/>
              </a:p>
              <a:p>
                <a:pPr algn="ctr"/>
                <a:r>
                  <a:rPr lang="ru-RU" sz="1200" i="1" dirty="0" smtClean="0"/>
                  <a:t>Надзор</a:t>
                </a:r>
                <a:endParaRPr lang="en-US" sz="1200" i="1" dirty="0"/>
              </a:p>
            </p:txBody>
          </p:sp>
          <p:sp>
            <p:nvSpPr>
              <p:cNvPr id="63" name="Text Box 15"/>
              <p:cNvSpPr txBox="1">
                <a:spLocks noChangeArrowheads="1"/>
              </p:cNvSpPr>
              <p:nvPr/>
            </p:nvSpPr>
            <p:spPr bwMode="auto">
              <a:xfrm>
                <a:off x="3138" y="3032"/>
                <a:ext cx="1138" cy="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 smtClean="0"/>
                  <a:t>Врачебный/медицинский пункт</a:t>
                </a:r>
                <a:endParaRPr lang="en-US" sz="1600" dirty="0"/>
              </a:p>
            </p:txBody>
          </p:sp>
          <p:sp>
            <p:nvSpPr>
              <p:cNvPr id="64" name="Text Box 16"/>
              <p:cNvSpPr txBox="1">
                <a:spLocks noChangeArrowheads="1"/>
              </p:cNvSpPr>
              <p:nvPr/>
            </p:nvSpPr>
            <p:spPr bwMode="auto">
              <a:xfrm>
                <a:off x="2257" y="938"/>
                <a:ext cx="1941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 smtClean="0"/>
                  <a:t>Региональная лаборатория</a:t>
                </a:r>
                <a:endParaRPr lang="en-US" sz="1600" dirty="0"/>
              </a:p>
            </p:txBody>
          </p:sp>
          <p:sp>
            <p:nvSpPr>
              <p:cNvPr id="65" name="Text Box 17"/>
              <p:cNvSpPr txBox="1">
                <a:spLocks noChangeArrowheads="1"/>
              </p:cNvSpPr>
              <p:nvPr/>
            </p:nvSpPr>
            <p:spPr bwMode="auto">
              <a:xfrm>
                <a:off x="1777" y="2011"/>
                <a:ext cx="234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 smtClean="0"/>
                  <a:t>Периферийная лаборатория</a:t>
                </a:r>
                <a:endParaRPr lang="en-US" b="1" dirty="0">
                  <a:cs typeface="Arial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 bwMode="auto">
            <a:xfrm>
              <a:off x="9184042" y="1240042"/>
              <a:ext cx="1991693" cy="4935148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3433" tIns="56716" rIns="113433" bIns="56716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tabLst>
                  <a:tab pos="22048413" algn="l"/>
                </a:tabLst>
              </a:pPr>
              <a:endParaRPr lang="en-US" sz="27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3" name="AutoShape 18"/>
            <p:cNvCxnSpPr>
              <a:cxnSpLocks noChangeShapeType="1"/>
            </p:cNvCxnSpPr>
            <p:nvPr/>
          </p:nvCxnSpPr>
          <p:spPr bwMode="auto">
            <a:xfrm>
              <a:off x="1846743" y="5295701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29" name="Picture 26" descr="GeneXper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16496" y="3620027"/>
              <a:ext cx="653759" cy="86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7" descr="primosta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83767" y="3586259"/>
              <a:ext cx="695015" cy="86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4622510" y="4395299"/>
              <a:ext cx="2178635" cy="51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297" tIns="45649" rIns="91297" bIns="45649">
              <a:spAutoFit/>
            </a:bodyPr>
            <a:lstStyle/>
            <a:p>
              <a:pPr defTabSz="911582"/>
              <a:r>
                <a:rPr lang="en-US" sz="1200" dirty="0"/>
                <a:t>LED </a:t>
              </a:r>
              <a:r>
                <a:rPr lang="ru-RU" sz="1200" dirty="0" smtClean="0"/>
                <a:t>микроскоп </a:t>
              </a:r>
              <a:r>
                <a:rPr lang="en-US" sz="1200" dirty="0" smtClean="0"/>
                <a:t>+</a:t>
              </a:r>
              <a:r>
                <a:rPr lang="en-US" sz="1200" dirty="0"/>
                <a:t>10</a:t>
              </a:r>
              <a:r>
                <a:rPr lang="en-US" sz="1200" dirty="0" smtClean="0"/>
                <a:t>%</a:t>
              </a:r>
              <a:r>
                <a:rPr lang="ru-RU" sz="1200" dirty="0" smtClean="0"/>
                <a:t>-я</a:t>
              </a:r>
              <a:r>
                <a:rPr lang="en-US" sz="1200" dirty="0"/>
                <a:t/>
              </a:r>
              <a:br>
                <a:rPr lang="en-US" sz="1200" dirty="0"/>
              </a:br>
              <a:r>
                <a:rPr lang="ru-RU" sz="1200" dirty="0" smtClean="0"/>
                <a:t>чувствительность</a:t>
              </a:r>
              <a:endParaRPr lang="en-US" sz="1200" dirty="0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6735569" y="4395299"/>
              <a:ext cx="1633665" cy="51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97" tIns="45649" rIns="91297" bIns="45649">
              <a:spAutoFit/>
            </a:bodyPr>
            <a:lstStyle/>
            <a:p>
              <a:pPr defTabSz="911582"/>
              <a:r>
                <a:rPr lang="en-US" sz="1200" dirty="0"/>
                <a:t>Xpert +40</a:t>
              </a:r>
              <a:r>
                <a:rPr lang="en-US" sz="1200" dirty="0" smtClean="0"/>
                <a:t>%</a:t>
              </a:r>
              <a:r>
                <a:rPr lang="ru-RU" sz="1200" dirty="0" smtClean="0"/>
                <a:t>-я</a:t>
              </a:r>
              <a:r>
                <a:rPr lang="en-US" sz="1200" dirty="0"/>
                <a:t/>
              </a:r>
              <a:br>
                <a:rPr lang="en-US" sz="1200" dirty="0"/>
              </a:br>
              <a:r>
                <a:rPr lang="ru-RU" sz="1200" dirty="0" smtClean="0"/>
                <a:t>чувствительность</a:t>
              </a:r>
              <a:endParaRPr lang="en-US" sz="1200" dirty="0"/>
            </a:p>
          </p:txBody>
        </p:sp>
        <p:pic>
          <p:nvPicPr>
            <p:cNvPr id="37" name="Picture 34" descr="INNO-LiP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18621" y="1941125"/>
              <a:ext cx="623610" cy="86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5833643" y="2806574"/>
              <a:ext cx="733961" cy="51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97" tIns="45649" rIns="91297" bIns="45649">
              <a:spAutoFit/>
            </a:bodyPr>
            <a:lstStyle/>
            <a:p>
              <a:pPr algn="ctr" defTabSz="911582"/>
              <a:r>
                <a:rPr lang="en-US" sz="1200" dirty="0" smtClean="0"/>
                <a:t>LPA</a:t>
              </a:r>
              <a:r>
                <a:rPr lang="en-US" sz="1200" dirty="0"/>
                <a:t/>
              </a:r>
              <a:br>
                <a:rPr lang="en-US" sz="1200" dirty="0"/>
              </a:br>
              <a:r>
                <a:rPr lang="en-US" sz="1200" dirty="0"/>
                <a:t>1 </a:t>
              </a:r>
              <a:r>
                <a:rPr lang="ru-RU" sz="1200" dirty="0" smtClean="0"/>
                <a:t>день</a:t>
              </a:r>
              <a:endParaRPr lang="en-US" sz="1200" dirty="0"/>
            </a:p>
          </p:txBody>
        </p:sp>
        <p:sp>
          <p:nvSpPr>
            <p:cNvPr id="42" name="AutoShape 39"/>
            <p:cNvSpPr>
              <a:spLocks noChangeArrowheads="1"/>
            </p:cNvSpPr>
            <p:nvPr/>
          </p:nvSpPr>
          <p:spPr bwMode="auto">
            <a:xfrm>
              <a:off x="709013" y="3181739"/>
              <a:ext cx="2052705" cy="1114564"/>
            </a:xfrm>
            <a:prstGeom prst="rightArrow">
              <a:avLst>
                <a:gd name="adj1" fmla="val 59120"/>
                <a:gd name="adj2" fmla="val 46745"/>
              </a:avLst>
            </a:prstGeom>
            <a:solidFill>
              <a:srgbClr val="FFF1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r>
                <a:rPr lang="ru-RU" sz="1200" i="1" dirty="0" smtClean="0">
                  <a:solidFill>
                    <a:srgbClr val="930311"/>
                  </a:solidFill>
                </a:rPr>
                <a:t>Более чувствительны, </a:t>
              </a:r>
            </a:p>
            <a:p>
              <a:r>
                <a:rPr lang="ru-RU" sz="1200" i="1" dirty="0" smtClean="0">
                  <a:solidFill>
                    <a:srgbClr val="930311"/>
                  </a:solidFill>
                </a:rPr>
                <a:t>чем микроскопия</a:t>
              </a:r>
              <a:endParaRPr lang="en-US" sz="1200" i="1" dirty="0">
                <a:solidFill>
                  <a:srgbClr val="930311"/>
                </a:solidFill>
              </a:endParaRPr>
            </a:p>
          </p:txBody>
        </p:sp>
        <p:sp>
          <p:nvSpPr>
            <p:cNvPr id="43" name="AutoShape 40"/>
            <p:cNvSpPr>
              <a:spLocks noChangeArrowheads="1"/>
            </p:cNvSpPr>
            <p:nvPr/>
          </p:nvSpPr>
          <p:spPr bwMode="auto">
            <a:xfrm>
              <a:off x="709012" y="1563658"/>
              <a:ext cx="1943822" cy="1242919"/>
            </a:xfrm>
            <a:prstGeom prst="rightArrow">
              <a:avLst>
                <a:gd name="adj1" fmla="val 64315"/>
                <a:gd name="adj2" fmla="val 45595"/>
              </a:avLst>
            </a:prstGeom>
            <a:solidFill>
              <a:srgbClr val="FFF1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r>
                <a:rPr lang="ru-RU" sz="1200" i="1" dirty="0" smtClean="0">
                  <a:solidFill>
                    <a:srgbClr val="930311"/>
                  </a:solidFill>
                </a:rPr>
                <a:t>Быстрее, чем </a:t>
              </a:r>
            </a:p>
            <a:p>
              <a:r>
                <a:rPr lang="ru-RU" sz="1200" i="1" dirty="0" err="1" smtClean="0">
                  <a:solidFill>
                    <a:srgbClr val="930311"/>
                  </a:solidFill>
                </a:rPr>
                <a:t>культурральные</a:t>
              </a:r>
              <a:endParaRPr lang="ru-RU" sz="1200" i="1" dirty="0">
                <a:solidFill>
                  <a:srgbClr val="930311"/>
                </a:solidFill>
              </a:endParaRPr>
            </a:p>
            <a:p>
              <a:r>
                <a:rPr lang="ru-RU" sz="1200" i="1" dirty="0" smtClean="0">
                  <a:solidFill>
                    <a:srgbClr val="930311"/>
                  </a:solidFill>
                </a:rPr>
                <a:t>исследования на</a:t>
              </a:r>
            </a:p>
            <a:p>
              <a:r>
                <a:rPr lang="ru-RU" sz="1200" i="1" dirty="0" smtClean="0">
                  <a:solidFill>
                    <a:srgbClr val="930311"/>
                  </a:solidFill>
                </a:rPr>
                <a:t>твердой среде </a:t>
              </a:r>
              <a:endParaRPr lang="en-US" sz="1200" dirty="0"/>
            </a:p>
          </p:txBody>
        </p:sp>
        <p:sp>
          <p:nvSpPr>
            <p:cNvPr id="44" name="AutoShape 41"/>
            <p:cNvSpPr>
              <a:spLocks noChangeArrowheads="1"/>
            </p:cNvSpPr>
            <p:nvPr/>
          </p:nvSpPr>
          <p:spPr bwMode="auto">
            <a:xfrm>
              <a:off x="709013" y="5093576"/>
              <a:ext cx="1332906" cy="700054"/>
            </a:xfrm>
            <a:prstGeom prst="rightArrow">
              <a:avLst>
                <a:gd name="adj1" fmla="val 64102"/>
                <a:gd name="adj2" fmla="val 39091"/>
              </a:avLst>
            </a:prstGeom>
            <a:solidFill>
              <a:srgbClr val="FFF1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6" tIns="45659" rIns="91316" bIns="45659" anchor="ctr"/>
            <a:lstStyle/>
            <a:p>
              <a:r>
                <a:rPr lang="ru-RU" sz="1200" i="1" dirty="0" smtClean="0">
                  <a:solidFill>
                    <a:srgbClr val="930311"/>
                  </a:solidFill>
                </a:rPr>
                <a:t>Проще, чем</a:t>
              </a:r>
            </a:p>
            <a:p>
              <a:r>
                <a:rPr lang="ru-RU" sz="1200" i="1" dirty="0" smtClean="0">
                  <a:solidFill>
                    <a:srgbClr val="930311"/>
                  </a:solidFill>
                </a:rPr>
                <a:t>микроскопия</a:t>
              </a:r>
              <a:endParaRPr lang="en-US" sz="1200" dirty="0"/>
            </a:p>
          </p:txBody>
        </p:sp>
        <p:pic>
          <p:nvPicPr>
            <p:cNvPr id="46" name="Picture 43" descr="migit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25010" y="1941125"/>
              <a:ext cx="658519" cy="86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4908400" y="2780208"/>
              <a:ext cx="836620" cy="51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97" tIns="45649" rIns="91297" bIns="45649">
              <a:spAutoFit/>
            </a:bodyPr>
            <a:lstStyle/>
            <a:p>
              <a:pPr algn="ctr" defTabSz="911582"/>
              <a:r>
                <a:rPr lang="en-US" sz="1200" dirty="0"/>
                <a:t>MGIT</a:t>
              </a:r>
              <a:br>
                <a:rPr lang="en-US" sz="1200" dirty="0"/>
              </a:br>
              <a:r>
                <a:rPr lang="en-US" sz="1200" dirty="0"/>
                <a:t>15 </a:t>
              </a:r>
              <a:r>
                <a:rPr lang="ru-RU" sz="1200" dirty="0" smtClean="0"/>
                <a:t>дней</a:t>
              </a:r>
              <a:endParaRPr lang="en-US" sz="1200" dirty="0"/>
            </a:p>
          </p:txBody>
        </p:sp>
        <p:cxnSp>
          <p:nvCxnSpPr>
            <p:cNvPr id="4" name="Straight Arrow Connector 3"/>
            <p:cNvCxnSpPr>
              <a:stCxn id="48" idx="1"/>
              <a:endCxn id="65" idx="3"/>
            </p:cNvCxnSpPr>
            <p:nvPr/>
          </p:nvCxnSpPr>
          <p:spPr bwMode="auto">
            <a:xfrm flipH="1" flipV="1">
              <a:off x="7442009" y="3453349"/>
              <a:ext cx="1742033" cy="254267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35" name="Picture 26" descr="GeneXper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84935" y="1941125"/>
              <a:ext cx="653759" cy="86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6" descr="GeneXper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5167" y="5475390"/>
              <a:ext cx="653759" cy="86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9201729" y="1311292"/>
              <a:ext cx="1974007" cy="4944804"/>
            </a:xfrm>
            <a:prstGeom prst="rect">
              <a:avLst/>
            </a:prstGeom>
            <a:noFill/>
          </p:spPr>
          <p:txBody>
            <a:bodyPr wrap="square" lIns="91316" tIns="45659" rIns="91316" bIns="45659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Xpert MTB/</a:t>
              </a: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RIF</a:t>
              </a:r>
              <a:r>
                <a:rPr lang="ru-RU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можно разместить на всех уровнях сети лабораторий, если обеспечены базовые условия электроснабжения, установки и биологической защиты, которые аналогичны условиям для проведения микроскопии мазка</a:t>
              </a: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ru-RU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а также, при том условии, что пропускная мощность аппарата используется эффективно.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0"/>
            <p:cNvSpPr>
              <a:spLocks noChangeArrowheads="1"/>
            </p:cNvSpPr>
            <p:nvPr/>
          </p:nvSpPr>
          <p:spPr bwMode="auto">
            <a:xfrm>
              <a:off x="6486676" y="2845506"/>
              <a:ext cx="869207" cy="31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97" tIns="45649" rIns="91297" bIns="45649">
              <a:spAutoFit/>
            </a:bodyPr>
            <a:lstStyle/>
            <a:p>
              <a:pPr defTabSz="911582"/>
              <a:r>
                <a:rPr lang="en-US" sz="1200" dirty="0"/>
                <a:t>&lt; 2 </a:t>
              </a:r>
              <a:r>
                <a:rPr lang="ru-RU" sz="1200" dirty="0" smtClean="0"/>
                <a:t>часа</a:t>
              </a:r>
              <a:endParaRPr lang="en-US" sz="1200" dirty="0"/>
            </a:p>
          </p:txBody>
        </p:sp>
        <p:cxnSp>
          <p:nvCxnSpPr>
            <p:cNvPr id="40" name="Straight Arrow Connector 39"/>
            <p:cNvCxnSpPr>
              <a:stCxn id="48" idx="1"/>
            </p:cNvCxnSpPr>
            <p:nvPr/>
          </p:nvCxnSpPr>
          <p:spPr bwMode="auto">
            <a:xfrm flipH="1" flipV="1">
              <a:off x="7153752" y="1482783"/>
              <a:ext cx="2030290" cy="2224833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Straight Arrow Connector 48"/>
            <p:cNvCxnSpPr>
              <a:stCxn id="48" idx="1"/>
              <a:endCxn id="63" idx="3"/>
            </p:cNvCxnSpPr>
            <p:nvPr/>
          </p:nvCxnSpPr>
          <p:spPr bwMode="auto">
            <a:xfrm flipH="1">
              <a:off x="7696150" y="3707616"/>
              <a:ext cx="1487892" cy="1639206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9822" y="1976312"/>
              <a:ext cx="841901" cy="79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Rectangle 30"/>
            <p:cNvSpPr>
              <a:spLocks noChangeArrowheads="1"/>
            </p:cNvSpPr>
            <p:nvPr/>
          </p:nvSpPr>
          <p:spPr bwMode="auto">
            <a:xfrm>
              <a:off x="7164022" y="2745096"/>
              <a:ext cx="1763256" cy="51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97" tIns="45649" rIns="91297" bIns="45649">
              <a:spAutoFit/>
            </a:bodyPr>
            <a:lstStyle/>
            <a:p>
              <a:pPr algn="ctr" defTabSz="911582"/>
              <a:r>
                <a:rPr lang="ru-RU" sz="1200" dirty="0" smtClean="0"/>
                <a:t>ТЛЧ на местах</a:t>
              </a:r>
              <a:endParaRPr lang="en-US" sz="1200" dirty="0"/>
            </a:p>
            <a:p>
              <a:pPr algn="ctr" defTabSz="911582"/>
              <a:r>
                <a:rPr lang="en-US" sz="1200" dirty="0"/>
                <a:t>(MODS, NRA, </a:t>
              </a:r>
              <a:r>
                <a:rPr lang="en-US" sz="1200" dirty="0" smtClean="0"/>
                <a:t>CR</a:t>
              </a:r>
              <a:r>
                <a:rPr lang="ru-RU" sz="1200" dirty="0" smtClean="0"/>
                <a:t>*</a:t>
              </a:r>
              <a:r>
                <a:rPr lang="en-US" sz="1200" dirty="0" smtClean="0"/>
                <a:t>I</a:t>
              </a:r>
              <a:r>
                <a:rPr lang="en-US" sz="1200" dirty="0"/>
                <a:t>)</a:t>
              </a:r>
            </a:p>
          </p:txBody>
        </p:sp>
      </p:grp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400" dirty="0" smtClean="0">
                <a:latin typeface="Calibri" pitchFamily="34" charset="0"/>
              </a:rPr>
              <a:t>Место </a:t>
            </a:r>
            <a:r>
              <a:rPr lang="nl-NL" sz="3400" dirty="0" err="1" smtClean="0">
                <a:latin typeface="Calibri" pitchFamily="34" charset="0"/>
              </a:rPr>
              <a:t>Xpert</a:t>
            </a:r>
            <a:r>
              <a:rPr lang="nl-NL" sz="3400" dirty="0" smtClean="0">
                <a:latin typeface="Calibri" pitchFamily="34" charset="0"/>
              </a:rPr>
              <a:t> </a:t>
            </a:r>
            <a:r>
              <a:rPr lang="nl-NL" sz="3400" dirty="0">
                <a:latin typeface="Calibri" pitchFamily="34" charset="0"/>
              </a:rPr>
              <a:t>MTB/RIF </a:t>
            </a:r>
            <a:r>
              <a:rPr lang="nl-NL" sz="3400" dirty="0" smtClean="0">
                <a:latin typeface="Calibri" pitchFamily="34" charset="0"/>
              </a:rPr>
              <a:t/>
            </a:r>
            <a:br>
              <a:rPr lang="nl-NL" sz="3400" dirty="0" smtClean="0">
                <a:latin typeface="Calibri" pitchFamily="34" charset="0"/>
              </a:rPr>
            </a:br>
            <a:r>
              <a:rPr lang="ru-RU" sz="3400" dirty="0" smtClean="0">
                <a:latin typeface="Calibri" pitchFamily="34" charset="0"/>
              </a:rPr>
              <a:t>в сети лабораторий</a:t>
            </a:r>
            <a:endParaRPr lang="fr-FR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2956601" y="6508204"/>
            <a:ext cx="5700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*</a:t>
            </a:r>
            <a:r>
              <a:rPr lang="en-US" sz="1100" dirty="0" smtClean="0"/>
              <a:t>MODS-</a:t>
            </a:r>
            <a:r>
              <a:rPr lang="ru-RU" sz="1100" dirty="0" smtClean="0"/>
              <a:t>метод </a:t>
            </a:r>
            <a:r>
              <a:rPr lang="ru-RU" sz="1100" dirty="0"/>
              <a:t>микроскопического наблюдения за лекарственной </a:t>
            </a:r>
            <a:r>
              <a:rPr lang="ru-RU" sz="1100" dirty="0" smtClean="0"/>
              <a:t>чувствительностью</a:t>
            </a:r>
            <a:endParaRPr lang="en-US" sz="1100" dirty="0" smtClean="0"/>
          </a:p>
          <a:p>
            <a:r>
              <a:rPr lang="en-US" sz="1100" dirty="0" smtClean="0"/>
              <a:t>NRA-</a:t>
            </a:r>
            <a:r>
              <a:rPr lang="ru-RU" sz="1100" dirty="0" err="1" smtClean="0"/>
              <a:t>нитратредуктазная</a:t>
            </a:r>
            <a:r>
              <a:rPr lang="ru-RU" sz="1100" dirty="0" smtClean="0"/>
              <a:t> проба</a:t>
            </a:r>
          </a:p>
          <a:p>
            <a:r>
              <a:rPr lang="en-US" sz="1100" dirty="0" smtClean="0"/>
              <a:t>CRI</a:t>
            </a:r>
            <a:r>
              <a:rPr lang="ru-RU" sz="1100" dirty="0" smtClean="0"/>
              <a:t>-колориметрических </a:t>
            </a:r>
            <a:r>
              <a:rPr lang="ru-RU" sz="1100" dirty="0" err="1" smtClean="0"/>
              <a:t>редокс</a:t>
            </a:r>
            <a:r>
              <a:rPr lang="ru-RU" sz="1100" dirty="0" smtClean="0"/>
              <a:t>-индикатор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176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8297</TotalTime>
  <Words>3105</Words>
  <Application>Microsoft Office PowerPoint</Application>
  <PresentationFormat>Произвольный</PresentationFormat>
  <Paragraphs>359</Paragraphs>
  <Slides>37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business-template</vt:lpstr>
      <vt:lpstr>Презентация PowerPoint</vt:lpstr>
      <vt:lpstr>  </vt:lpstr>
      <vt:lpstr>Задачи обучения</vt:lpstr>
      <vt:lpstr>  </vt:lpstr>
      <vt:lpstr>  </vt:lpstr>
      <vt:lpstr>Презентация PowerPoint</vt:lpstr>
      <vt:lpstr>Xpert MTB/RIF:  технология молекулярного маяка</vt:lpstr>
      <vt:lpstr>Презентация PowerPoint</vt:lpstr>
      <vt:lpstr>Место Xpert MTB/RIF  в сети лабораторий</vt:lpstr>
      <vt:lpstr>Обновленные (октябрь 2013 г.) рекомендации ВОЗ: Xpert MTB/RIF для диагностики легочного ТБ и выявления  устойчивости к рифампицину у взрослых и детей</vt:lpstr>
      <vt:lpstr>Обновленные (октябрь 2013 г.) рекомендации ВОЗ: Xpert MTB/RIF для диагностики легочного ТБ и выявления  устойчивости к рифампицину у взрослых и детей</vt:lpstr>
      <vt:lpstr>Презентация PowerPoint</vt:lpstr>
      <vt:lpstr>Обновленные (октябрь 2013 г.) рекомендации ВОЗ: Xpert MTB/RIF для диагностики легочного ТБ и выявления  устойчивости к рифампицину у взрослых и детей</vt:lpstr>
      <vt:lpstr>Обновленные (октябрь 2013 г.) рекомендации ВОЗ: Диагностика внелегочного ТБ и выявление устойчивости к рифампицину при помощи Xpert MTB/RIF</vt:lpstr>
      <vt:lpstr>Обновленные (октябрь 2013 г.) рекомендации ВОЗ: Диагностика внелегочного ТБ и выявление устойчивости к рифампицину при помощи Xpert MTB/RIF</vt:lpstr>
      <vt:lpstr>Обновленные (октябрь 2013 г.) рекомендации ВОЗ: Диагностика внелегочного ТБ и выявление устойчивости к рифампицину при помощи Xpert MTB/RIF</vt:lpstr>
      <vt:lpstr>Руководящие документы ВОЗ</vt:lpstr>
      <vt:lpstr>  </vt:lpstr>
      <vt:lpstr>Национальный диагностический алгоритм</vt:lpstr>
      <vt:lpstr>Выявление устойчивости к рифампицину: Xpert MTB/RIF в сравнении с фенотипическим ТЛЧ</vt:lpstr>
      <vt:lpstr>Предположительные случаи МЛУ-ТБ</vt:lpstr>
      <vt:lpstr>Интерпретация результатов Xpert MTB/RIF</vt:lpstr>
      <vt:lpstr>Интерпретация результатов Xpert MTB/RIF (продолжение)</vt:lpstr>
      <vt:lpstr>Интерпретация результатов Xpert MTB/RIF  (продолжение-2)</vt:lpstr>
      <vt:lpstr>  </vt:lpstr>
      <vt:lpstr>Правильный сбор мокроты для Xpert MTB/RIF</vt:lpstr>
      <vt:lpstr>Форма направления образца на лабораторное исследование</vt:lpstr>
      <vt:lpstr>  </vt:lpstr>
      <vt:lpstr>Учет результатов Xpert MTB/RIF в журнале регистрации ТБ</vt:lpstr>
      <vt:lpstr>  </vt:lpstr>
      <vt:lpstr>Исследования для контроля лечения</vt:lpstr>
      <vt:lpstr>  </vt:lpstr>
      <vt:lpstr>Система направлений</vt:lpstr>
      <vt:lpstr>Выводы</vt:lpstr>
      <vt:lpstr>Выводы (продолжение)</vt:lpstr>
      <vt:lpstr>Презентация PowerPoint</vt:lpstr>
      <vt:lpstr>Презентация PowerPoint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user</cp:lastModifiedBy>
  <cp:revision>169</cp:revision>
  <dcterms:created xsi:type="dcterms:W3CDTF">2006-07-23T20:13:44Z</dcterms:created>
  <dcterms:modified xsi:type="dcterms:W3CDTF">2014-10-23T09:35:47Z</dcterms:modified>
</cp:coreProperties>
</file>