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5"/>
  </p:notesMasterIdLst>
  <p:sldIdLst>
    <p:sldId id="268" r:id="rId3"/>
    <p:sldId id="279" r:id="rId4"/>
    <p:sldId id="266" r:id="rId5"/>
    <p:sldId id="278" r:id="rId6"/>
    <p:sldId id="257" r:id="rId7"/>
    <p:sldId id="280" r:id="rId8"/>
    <p:sldId id="258" r:id="rId9"/>
    <p:sldId id="260" r:id="rId10"/>
    <p:sldId id="259" r:id="rId11"/>
    <p:sldId id="263" r:id="rId12"/>
    <p:sldId id="261" r:id="rId13"/>
    <p:sldId id="262" r:id="rId14"/>
    <p:sldId id="265" r:id="rId15"/>
    <p:sldId id="264" r:id="rId16"/>
    <p:sldId id="269" r:id="rId17"/>
    <p:sldId id="270" r:id="rId18"/>
    <p:sldId id="271" r:id="rId19"/>
    <p:sldId id="272" r:id="rId20"/>
    <p:sldId id="273" r:id="rId21"/>
    <p:sldId id="276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D7E1F7"/>
    <a:srgbClr val="7AA4E2"/>
    <a:srgbClr val="4982D7"/>
    <a:srgbClr val="8FE2FF"/>
    <a:srgbClr val="85C98B"/>
    <a:srgbClr val="5BD4FF"/>
    <a:srgbClr val="B86408"/>
    <a:srgbClr val="9C5BCD"/>
    <a:srgbClr val="045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'[Chart in Microsoft PowerPoint]TBHIV data'!$B$8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data'!$F$8:$L$8</c:f>
              <c:numCache>
                <c:formatCode>_(* #,##0_);_(* \(#,##0\);_(* "-"??_);_(@_)</c:formatCode>
                <c:ptCount val="6"/>
                <c:pt idx="0">
                  <c:v>168489</c:v>
                </c:pt>
                <c:pt idx="1">
                  <c:v>45705</c:v>
                </c:pt>
                <c:pt idx="2">
                  <c:v>15660</c:v>
                </c:pt>
                <c:pt idx="3">
                  <c:v>9815</c:v>
                </c:pt>
                <c:pt idx="4">
                  <c:v>97688</c:v>
                </c:pt>
                <c:pt idx="5">
                  <c:v>12017</c:v>
                </c:pt>
              </c:numCache>
            </c:numRef>
          </c:val>
        </c:ser>
        <c:ser>
          <c:idx val="3"/>
          <c:order val="1"/>
          <c:tx>
            <c:strRef>
              <c:f>'[Chart in Microsoft PowerPoint]TBHIV data'!$B$9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data'!$F$9:$L$9</c:f>
              <c:numCache>
                <c:formatCode>_(* #,##0_);_(* \(#,##0\);_(* "-"??_);_(@_)</c:formatCode>
                <c:ptCount val="6"/>
                <c:pt idx="0">
                  <c:v>470128</c:v>
                </c:pt>
                <c:pt idx="1">
                  <c:v>103683</c:v>
                </c:pt>
                <c:pt idx="2">
                  <c:v>53544</c:v>
                </c:pt>
                <c:pt idx="3">
                  <c:v>28864</c:v>
                </c:pt>
                <c:pt idx="4">
                  <c:v>195072</c:v>
                </c:pt>
                <c:pt idx="5">
                  <c:v>25938</c:v>
                </c:pt>
              </c:numCache>
            </c:numRef>
          </c:val>
        </c:ser>
        <c:ser>
          <c:idx val="4"/>
          <c:order val="2"/>
          <c:tx>
            <c:strRef>
              <c:f>'[Chart in Microsoft PowerPoint]TBHIV data'!$B$10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data'!$F$10:$L$10</c:f>
              <c:numCache>
                <c:formatCode>_(* #,##0_);_(* \(#,##0\);_(* "-"??_);_(@_)</c:formatCode>
                <c:ptCount val="6"/>
                <c:pt idx="0">
                  <c:v>692708</c:v>
                </c:pt>
                <c:pt idx="1">
                  <c:v>192065</c:v>
                </c:pt>
                <c:pt idx="2">
                  <c:v>144507</c:v>
                </c:pt>
                <c:pt idx="3">
                  <c:v>74366</c:v>
                </c:pt>
                <c:pt idx="4">
                  <c:v>314729</c:v>
                </c:pt>
                <c:pt idx="5">
                  <c:v>27056</c:v>
                </c:pt>
              </c:numCache>
            </c:numRef>
          </c:val>
        </c:ser>
        <c:ser>
          <c:idx val="5"/>
          <c:order val="3"/>
          <c:tx>
            <c:strRef>
              <c:f>'[Chart in Microsoft PowerPoint]TBHIV data'!$B$11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data'!$F$11:$L$11</c:f>
              <c:numCache>
                <c:formatCode>_(* #,##0_);_(* \(#,##0\);_(* "-"??_);_(@_)</c:formatCode>
                <c:ptCount val="6"/>
                <c:pt idx="0">
                  <c:v>1218989</c:v>
                </c:pt>
                <c:pt idx="1">
                  <c:v>320177</c:v>
                </c:pt>
                <c:pt idx="2">
                  <c:v>197474</c:v>
                </c:pt>
                <c:pt idx="3">
                  <c:v>91020</c:v>
                </c:pt>
                <c:pt idx="4">
                  <c:v>630681</c:v>
                </c:pt>
                <c:pt idx="5">
                  <c:v>29196</c:v>
                </c:pt>
              </c:numCache>
            </c:numRef>
          </c:val>
        </c:ser>
        <c:ser>
          <c:idx val="6"/>
          <c:order val="4"/>
          <c:tx>
            <c:strRef>
              <c:f>'[Chart in Microsoft PowerPoint]TBHIV data'!$B$12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data'!$F$12:$L$12</c:f>
              <c:numCache>
                <c:formatCode>_(* #,##0_);_(* \(#,##0\);_(* "-"??_);_(@_)</c:formatCode>
                <c:ptCount val="6"/>
                <c:pt idx="0">
                  <c:v>1380408</c:v>
                </c:pt>
                <c:pt idx="1">
                  <c:v>372092</c:v>
                </c:pt>
                <c:pt idx="2">
                  <c:v>251060</c:v>
                </c:pt>
                <c:pt idx="3">
                  <c:v>117954</c:v>
                </c:pt>
                <c:pt idx="4">
                  <c:v>1385549</c:v>
                </c:pt>
                <c:pt idx="5">
                  <c:v>50883</c:v>
                </c:pt>
              </c:numCache>
            </c:numRef>
          </c:val>
        </c:ser>
        <c:ser>
          <c:idx val="7"/>
          <c:order val="5"/>
          <c:tx>
            <c:strRef>
              <c:f>'[Chart in Microsoft PowerPoint]TBHIV data'!$B$13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data'!$F$13:$L$13</c:f>
              <c:numCache>
                <c:formatCode>_(* #,##0_);_(* \(#,##0\);_(* "-"??_);_(@_)</c:formatCode>
                <c:ptCount val="6"/>
                <c:pt idx="0">
                  <c:v>1784325</c:v>
                </c:pt>
                <c:pt idx="1">
                  <c:v>465978</c:v>
                </c:pt>
                <c:pt idx="2">
                  <c:v>338062</c:v>
                </c:pt>
                <c:pt idx="3">
                  <c:v>179889</c:v>
                </c:pt>
                <c:pt idx="4">
                  <c:v>1681853</c:v>
                </c:pt>
                <c:pt idx="5">
                  <c:v>89083</c:v>
                </c:pt>
              </c:numCache>
            </c:numRef>
          </c:val>
        </c:ser>
        <c:ser>
          <c:idx val="8"/>
          <c:order val="6"/>
          <c:tx>
            <c:strRef>
              <c:f>'[Chart in Microsoft PowerPoint]TBHIV data'!$B$14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data'!$F$14:$L$14</c:f>
              <c:numCache>
                <c:formatCode>_(* #,##0_);_(* \(#,##0\);_(* "-"??_);_(@_)</c:formatCode>
                <c:ptCount val="6"/>
                <c:pt idx="0">
                  <c:v>2059962</c:v>
                </c:pt>
                <c:pt idx="1">
                  <c:v>491628</c:v>
                </c:pt>
                <c:pt idx="2">
                  <c:v>372201</c:v>
                </c:pt>
                <c:pt idx="3">
                  <c:v>220398</c:v>
                </c:pt>
                <c:pt idx="4">
                  <c:v>2315944</c:v>
                </c:pt>
                <c:pt idx="5">
                  <c:v>204802</c:v>
                </c:pt>
              </c:numCache>
            </c:numRef>
          </c:val>
        </c:ser>
        <c:ser>
          <c:idx val="9"/>
          <c:order val="7"/>
          <c:tx>
            <c:strRef>
              <c:f>'[Chart in Microsoft PowerPoint]TBHIV data'!$B$15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data'!$F$15:$L$15</c:f>
              <c:numCache>
                <c:formatCode>_-* #,##0_-;\-* #,##0_-;_-* "-"??_-;_-@_-</c:formatCode>
                <c:ptCount val="6"/>
                <c:pt idx="0">
                  <c:v>2408101</c:v>
                </c:pt>
                <c:pt idx="1">
                  <c:v>564159</c:v>
                </c:pt>
                <c:pt idx="2">
                  <c:v>441622</c:v>
                </c:pt>
                <c:pt idx="3">
                  <c:v>275220</c:v>
                </c:pt>
                <c:pt idx="4">
                  <c:v>3464245</c:v>
                </c:pt>
                <c:pt idx="5">
                  <c:v>446598</c:v>
                </c:pt>
              </c:numCache>
            </c:numRef>
          </c:val>
        </c:ser>
        <c:ser>
          <c:idx val="0"/>
          <c:order val="8"/>
          <c:tx>
            <c:strRef>
              <c:f>'[Chart in Microsoft PowerPoint]TBHIV data'!$B$16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'[Chart in Microsoft PowerPoint]TBHIV data'!$F$5:$L$5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'[Chart in Microsoft PowerPoint]TBHIV data'!$F$16:$L$16</c:f>
              <c:numCache>
                <c:formatCode>_-* #,##0_-;\-* #,##0_-;_-* "-"??_-;_-@_-</c:formatCode>
                <c:ptCount val="6"/>
                <c:pt idx="0">
                  <c:v>2787194</c:v>
                </c:pt>
                <c:pt idx="1">
                  <c:v>549045</c:v>
                </c:pt>
                <c:pt idx="2">
                  <c:v>403014</c:v>
                </c:pt>
                <c:pt idx="3">
                  <c:v>304920</c:v>
                </c:pt>
                <c:pt idx="4">
                  <c:v>4094626</c:v>
                </c:pt>
                <c:pt idx="5">
                  <c:v>518670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81024"/>
        <c:axId val="150538496"/>
      </c:barChart>
      <c:catAx>
        <c:axId val="396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538496"/>
        <c:crosses val="autoZero"/>
        <c:auto val="1"/>
        <c:lblAlgn val="ctr"/>
        <c:lblOffset val="100"/>
        <c:noMultiLvlLbl val="0"/>
      </c:catAx>
      <c:valAx>
        <c:axId val="150538496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68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75809273840756"/>
          <c:y val="9.7829678982434887E-2"/>
          <c:w val="9.6575240594925629E-2"/>
          <c:h val="0.63203294972743795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'TBHIV data'!$B$23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data'!$F$23:$L$23</c:f>
              <c:numCache>
                <c:formatCode>_(* #,##0_);_(* \(#,##0\);_(* "-"??_);_(@_)</c:formatCode>
                <c:ptCount val="6"/>
                <c:pt idx="0">
                  <c:v>46092</c:v>
                </c:pt>
                <c:pt idx="1">
                  <c:v>29359</c:v>
                </c:pt>
                <c:pt idx="2">
                  <c:v>15148</c:v>
                </c:pt>
                <c:pt idx="3">
                  <c:v>3901</c:v>
                </c:pt>
                <c:pt idx="4">
                  <c:v>60930</c:v>
                </c:pt>
                <c:pt idx="5">
                  <c:v>12017</c:v>
                </c:pt>
              </c:numCache>
            </c:numRef>
          </c:val>
        </c:ser>
        <c:ser>
          <c:idx val="3"/>
          <c:order val="1"/>
          <c:tx>
            <c:strRef>
              <c:f>'TBHIV data'!$B$24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data'!$F$24:$L$24</c:f>
              <c:numCache>
                <c:formatCode>_(* #,##0_);_(* \(#,##0\);_(* "-"??_);_(@_)</c:formatCode>
                <c:ptCount val="6"/>
                <c:pt idx="0">
                  <c:v>140713</c:v>
                </c:pt>
                <c:pt idx="1">
                  <c:v>73332</c:v>
                </c:pt>
                <c:pt idx="2">
                  <c:v>52963</c:v>
                </c:pt>
                <c:pt idx="3">
                  <c:v>20033</c:v>
                </c:pt>
                <c:pt idx="4">
                  <c:v>47615</c:v>
                </c:pt>
                <c:pt idx="5">
                  <c:v>22211</c:v>
                </c:pt>
              </c:numCache>
            </c:numRef>
          </c:val>
        </c:ser>
        <c:ser>
          <c:idx val="4"/>
          <c:order val="2"/>
          <c:tx>
            <c:strRef>
              <c:f>'TBHIV data'!$B$25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data'!$F$25:$L$25</c:f>
              <c:numCache>
                <c:formatCode>_(* #,##0_);_(* \(#,##0\);_(* "-"??_);_(@_)</c:formatCode>
                <c:ptCount val="6"/>
                <c:pt idx="0">
                  <c:v>285826</c:v>
                </c:pt>
                <c:pt idx="1">
                  <c:v>147406</c:v>
                </c:pt>
                <c:pt idx="2">
                  <c:v>137760</c:v>
                </c:pt>
                <c:pt idx="3">
                  <c:v>60958</c:v>
                </c:pt>
                <c:pt idx="4">
                  <c:v>128558</c:v>
                </c:pt>
                <c:pt idx="5">
                  <c:v>23100</c:v>
                </c:pt>
              </c:numCache>
            </c:numRef>
          </c:val>
        </c:ser>
        <c:ser>
          <c:idx val="5"/>
          <c:order val="3"/>
          <c:tx>
            <c:strRef>
              <c:f>'TBHIV data'!$B$26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data'!$F$26:$L$26</c:f>
              <c:numCache>
                <c:formatCode>_(* #,##0_);_(* \(#,##0\);_(* "-"??_);_(@_)</c:formatCode>
                <c:ptCount val="6"/>
                <c:pt idx="0">
                  <c:v>510013</c:v>
                </c:pt>
                <c:pt idx="1">
                  <c:v>260319</c:v>
                </c:pt>
                <c:pt idx="2">
                  <c:v>186377</c:v>
                </c:pt>
                <c:pt idx="3">
                  <c:v>74633</c:v>
                </c:pt>
                <c:pt idx="4">
                  <c:v>326382</c:v>
                </c:pt>
                <c:pt idx="5">
                  <c:v>15357</c:v>
                </c:pt>
              </c:numCache>
            </c:numRef>
          </c:val>
        </c:ser>
        <c:ser>
          <c:idx val="6"/>
          <c:order val="4"/>
          <c:tx>
            <c:strRef>
              <c:f>'TBHIV data'!$B$27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data'!$F$27:$L$27</c:f>
              <c:numCache>
                <c:formatCode>_(* #,##0_);_(* \(#,##0\);_(* "-"??_);_(@_)</c:formatCode>
                <c:ptCount val="6"/>
                <c:pt idx="0">
                  <c:v>664034</c:v>
                </c:pt>
                <c:pt idx="1">
                  <c:v>312218</c:v>
                </c:pt>
                <c:pt idx="2">
                  <c:v>228987</c:v>
                </c:pt>
                <c:pt idx="3">
                  <c:v>93729</c:v>
                </c:pt>
                <c:pt idx="4">
                  <c:v>729626</c:v>
                </c:pt>
                <c:pt idx="5">
                  <c:v>25553</c:v>
                </c:pt>
              </c:numCache>
            </c:numRef>
          </c:val>
        </c:ser>
        <c:ser>
          <c:idx val="7"/>
          <c:order val="5"/>
          <c:tx>
            <c:strRef>
              <c:f>'TBHIV data'!$B$28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data'!$F$28:$L$28</c:f>
              <c:numCache>
                <c:formatCode>_(* #,##0_);_(* \(#,##0\);_(* "-"??_);_(@_)</c:formatCode>
                <c:ptCount val="6"/>
                <c:pt idx="0">
                  <c:v>816338</c:v>
                </c:pt>
                <c:pt idx="1">
                  <c:v>370245</c:v>
                </c:pt>
                <c:pt idx="2">
                  <c:v>284977</c:v>
                </c:pt>
                <c:pt idx="3">
                  <c:v>134881</c:v>
                </c:pt>
                <c:pt idx="4">
                  <c:v>1044730</c:v>
                </c:pt>
                <c:pt idx="5">
                  <c:v>63290</c:v>
                </c:pt>
              </c:numCache>
            </c:numRef>
          </c:val>
        </c:ser>
        <c:ser>
          <c:idx val="8"/>
          <c:order val="6"/>
          <c:tx>
            <c:strRef>
              <c:f>'TBHIV data'!$B$29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data'!$F$29:$L$29</c:f>
              <c:numCache>
                <c:formatCode>_(* #,##0_);_(* \(#,##0\);_(* "-"??_);_(@_)</c:formatCode>
                <c:ptCount val="6"/>
                <c:pt idx="0">
                  <c:v>886304</c:v>
                </c:pt>
                <c:pt idx="1">
                  <c:v>393635</c:v>
                </c:pt>
                <c:pt idx="2">
                  <c:v>318719</c:v>
                </c:pt>
                <c:pt idx="3">
                  <c:v>171551</c:v>
                </c:pt>
                <c:pt idx="4">
                  <c:v>1984948</c:v>
                </c:pt>
                <c:pt idx="5">
                  <c:v>178264</c:v>
                </c:pt>
              </c:numCache>
            </c:numRef>
          </c:val>
        </c:ser>
        <c:ser>
          <c:idx val="9"/>
          <c:order val="7"/>
          <c:tx>
            <c:strRef>
              <c:f>'TBHIV data'!$B$30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data'!$F$30:$L$30</c:f>
              <c:numCache>
                <c:formatCode>_-* #,##0_-;\-* #,##0_-;_-* "-"??_-;_-@_-</c:formatCode>
                <c:ptCount val="6"/>
                <c:pt idx="0">
                  <c:v>1013342</c:v>
                </c:pt>
                <c:pt idx="1">
                  <c:v>465647</c:v>
                </c:pt>
                <c:pt idx="2">
                  <c:v>383732</c:v>
                </c:pt>
                <c:pt idx="3">
                  <c:v>220663</c:v>
                </c:pt>
                <c:pt idx="4">
                  <c:v>2820849</c:v>
                </c:pt>
                <c:pt idx="5">
                  <c:v>438121</c:v>
                </c:pt>
              </c:numCache>
            </c:numRef>
          </c:val>
        </c:ser>
        <c:ser>
          <c:idx val="0"/>
          <c:order val="8"/>
          <c:tx>
            <c:strRef>
              <c:f>'TBHIV data'!$B$31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'TBHIV data'!$F$20:$L$20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data'!$F$31:$L$31</c:f>
              <c:numCache>
                <c:formatCode>_-* #,##0_-;\-* #,##0_-;_-* "-"??_-;_-@_-</c:formatCode>
                <c:ptCount val="6"/>
                <c:pt idx="0">
                  <c:v>1040292</c:v>
                </c:pt>
                <c:pt idx="1">
                  <c:v>443558</c:v>
                </c:pt>
                <c:pt idx="2">
                  <c:v>346739</c:v>
                </c:pt>
                <c:pt idx="3">
                  <c:v>243037</c:v>
                </c:pt>
                <c:pt idx="4">
                  <c:v>2391601</c:v>
                </c:pt>
                <c:pt idx="5">
                  <c:v>473214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94080"/>
        <c:axId val="39310464"/>
      </c:barChart>
      <c:catAx>
        <c:axId val="39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310464"/>
        <c:crosses val="autoZero"/>
        <c:auto val="1"/>
        <c:lblAlgn val="ctr"/>
        <c:lblOffset val="100"/>
        <c:noMultiLvlLbl val="0"/>
      </c:catAx>
      <c:valAx>
        <c:axId val="39310464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2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75809273840767"/>
          <c:y val="8.0127345192961996E-2"/>
          <c:w val="9.6575240594925615E-2"/>
          <c:h val="0.63398366870807821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'TBHIV data'!$B$42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data'!$F$42:$L$42</c:f>
              <c:numCache>
                <c:formatCode>_(* #,##0_);_(* \(#,##0\);_(* "-"??_);_(@_)</c:formatCode>
                <c:ptCount val="6"/>
                <c:pt idx="0">
                  <c:v>54511</c:v>
                </c:pt>
                <c:pt idx="1">
                  <c:v>8567</c:v>
                </c:pt>
                <c:pt idx="2">
                  <c:v>389</c:v>
                </c:pt>
                <c:pt idx="3">
                  <c:v>5840</c:v>
                </c:pt>
              </c:numCache>
            </c:numRef>
          </c:val>
        </c:ser>
        <c:ser>
          <c:idx val="2"/>
          <c:order val="1"/>
          <c:tx>
            <c:strRef>
              <c:f>'TBHIV data'!$B$43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data'!$F$43:$L$43</c:f>
              <c:numCache>
                <c:formatCode>_(* #,##0_);_(* \(#,##0\);_(* "-"??_);_(@_)</c:formatCode>
                <c:ptCount val="6"/>
                <c:pt idx="0">
                  <c:v>84032</c:v>
                </c:pt>
                <c:pt idx="1">
                  <c:v>14232</c:v>
                </c:pt>
                <c:pt idx="2">
                  <c:v>97</c:v>
                </c:pt>
                <c:pt idx="3">
                  <c:v>8492</c:v>
                </c:pt>
                <c:pt idx="4">
                  <c:v>6945</c:v>
                </c:pt>
                <c:pt idx="5">
                  <c:v>3727</c:v>
                </c:pt>
              </c:numCache>
            </c:numRef>
          </c:val>
        </c:ser>
        <c:ser>
          <c:idx val="3"/>
          <c:order val="2"/>
          <c:tx>
            <c:strRef>
              <c:f>'TBHIV data'!$B$44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data'!$F$44:$L$44</c:f>
              <c:numCache>
                <c:formatCode>_(* #,##0_);_(* \(#,##0\);_(* "-"??_);_(@_)</c:formatCode>
                <c:ptCount val="6"/>
                <c:pt idx="0">
                  <c:v>94578</c:v>
                </c:pt>
                <c:pt idx="1">
                  <c:v>13885</c:v>
                </c:pt>
                <c:pt idx="2">
                  <c:v>96</c:v>
                </c:pt>
                <c:pt idx="3">
                  <c:v>8997</c:v>
                </c:pt>
                <c:pt idx="4">
                  <c:v>2440</c:v>
                </c:pt>
                <c:pt idx="5">
                  <c:v>1784</c:v>
                </c:pt>
              </c:numCache>
            </c:numRef>
          </c:val>
        </c:ser>
        <c:ser>
          <c:idx val="4"/>
          <c:order val="3"/>
          <c:tx>
            <c:strRef>
              <c:f>'TBHIV data'!$B$45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data'!$F$45:$L$45</c:f>
              <c:numCache>
                <c:formatCode>_(* #,##0_);_(* \(#,##0\);_(* "-"??_);_(@_)</c:formatCode>
                <c:ptCount val="6"/>
                <c:pt idx="0">
                  <c:v>99520</c:v>
                </c:pt>
                <c:pt idx="1">
                  <c:v>16314</c:v>
                </c:pt>
                <c:pt idx="2">
                  <c:v>1378</c:v>
                </c:pt>
                <c:pt idx="3">
                  <c:v>9439</c:v>
                </c:pt>
                <c:pt idx="4">
                  <c:v>36096</c:v>
                </c:pt>
                <c:pt idx="5">
                  <c:v>5879</c:v>
                </c:pt>
              </c:numCache>
            </c:numRef>
          </c:val>
        </c:ser>
        <c:ser>
          <c:idx val="5"/>
          <c:order val="4"/>
          <c:tx>
            <c:strRef>
              <c:f>'TBHIV data'!$B$46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data'!$F$46:$L$46</c:f>
              <c:numCache>
                <c:formatCode>_(* #,##0_);_(* \(#,##0\);_(* "-"??_);_(@_)</c:formatCode>
                <c:ptCount val="6"/>
                <c:pt idx="0">
                  <c:v>101487</c:v>
                </c:pt>
                <c:pt idx="1">
                  <c:v>16953</c:v>
                </c:pt>
                <c:pt idx="2">
                  <c:v>1741</c:v>
                </c:pt>
                <c:pt idx="3">
                  <c:v>9841</c:v>
                </c:pt>
                <c:pt idx="4">
                  <c:v>47771</c:v>
                </c:pt>
                <c:pt idx="5">
                  <c:v>11728</c:v>
                </c:pt>
              </c:numCache>
            </c:numRef>
          </c:val>
        </c:ser>
        <c:ser>
          <c:idx val="6"/>
          <c:order val="5"/>
          <c:tx>
            <c:strRef>
              <c:f>'TBHIV data'!$B$47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data'!$F$47:$L$47</c:f>
              <c:numCache>
                <c:formatCode>_(* #,##0_);_(* \(#,##0\);_(* "-"??_);_(@_)</c:formatCode>
                <c:ptCount val="6"/>
                <c:pt idx="0">
                  <c:v>121933</c:v>
                </c:pt>
                <c:pt idx="1">
                  <c:v>19571</c:v>
                </c:pt>
                <c:pt idx="2">
                  <c:v>2901</c:v>
                </c:pt>
                <c:pt idx="3">
                  <c:v>11012</c:v>
                </c:pt>
                <c:pt idx="4">
                  <c:v>14571</c:v>
                </c:pt>
                <c:pt idx="5">
                  <c:v>5390</c:v>
                </c:pt>
              </c:numCache>
            </c:numRef>
          </c:val>
        </c:ser>
        <c:ser>
          <c:idx val="7"/>
          <c:order val="6"/>
          <c:tx>
            <c:strRef>
              <c:f>'TBHIV data'!$B$48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data'!$F$48:$L$48</c:f>
              <c:numCache>
                <c:formatCode>_(* #,##0_);_(* \(#,##0\);_(* "-"??_);_(@_)</c:formatCode>
                <c:ptCount val="6"/>
                <c:pt idx="0">
                  <c:v>103557</c:v>
                </c:pt>
                <c:pt idx="1">
                  <c:v>18157</c:v>
                </c:pt>
                <c:pt idx="2">
                  <c:v>2526</c:v>
                </c:pt>
                <c:pt idx="3">
                  <c:v>10976</c:v>
                </c:pt>
                <c:pt idx="4">
                  <c:v>14571</c:v>
                </c:pt>
                <c:pt idx="5">
                  <c:v>12906</c:v>
                </c:pt>
              </c:numCache>
            </c:numRef>
          </c:val>
        </c:ser>
        <c:ser>
          <c:idx val="0"/>
          <c:order val="7"/>
          <c:tx>
            <c:strRef>
              <c:f>'TBHIV data'!$B$49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data'!$F$49:$L$49</c:f>
              <c:numCache>
                <c:formatCode>_-* #,##0_-;\-* #,##0_-;_-* "-"??_-;_-@_-</c:formatCode>
                <c:ptCount val="6"/>
                <c:pt idx="0">
                  <c:v>129575</c:v>
                </c:pt>
                <c:pt idx="1">
                  <c:v>20453</c:v>
                </c:pt>
                <c:pt idx="2">
                  <c:v>2459</c:v>
                </c:pt>
                <c:pt idx="3">
                  <c:v>12563</c:v>
                </c:pt>
                <c:pt idx="4">
                  <c:v>2653</c:v>
                </c:pt>
                <c:pt idx="5">
                  <c:v>1705</c:v>
                </c:pt>
              </c:numCache>
            </c:numRef>
          </c:val>
        </c:ser>
        <c:ser>
          <c:idx val="8"/>
          <c:order val="8"/>
          <c:tx>
            <c:strRef>
              <c:f>'TBHIV data'!$B$50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'TBHIV data'!$F$39:$L$39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data'!$F$50:$L$50</c:f>
              <c:numCache>
                <c:formatCode>_-* #,##0_-;\-* #,##0_-;_-* "-"??_-;_-@_-</c:formatCode>
                <c:ptCount val="6"/>
                <c:pt idx="0">
                  <c:v>129174</c:v>
                </c:pt>
                <c:pt idx="1">
                  <c:v>20355</c:v>
                </c:pt>
                <c:pt idx="2">
                  <c:v>3513</c:v>
                </c:pt>
                <c:pt idx="3">
                  <c:v>13699</c:v>
                </c:pt>
                <c:pt idx="4">
                  <c:v>4485</c:v>
                </c:pt>
                <c:pt idx="5">
                  <c:v>18710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65504"/>
        <c:axId val="39767040"/>
      </c:barChart>
      <c:catAx>
        <c:axId val="397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767040"/>
        <c:crosses val="autoZero"/>
        <c:auto val="1"/>
        <c:lblAlgn val="ctr"/>
        <c:lblOffset val="100"/>
        <c:noMultiLvlLbl val="0"/>
      </c:catAx>
      <c:valAx>
        <c:axId val="3976704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76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881126519495638"/>
          <c:y val="0.10860056347905789"/>
          <c:w val="6.0711351104002748E-2"/>
          <c:h val="0.60367359355904904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'TBHIV data'!$B$60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data'!$F$60:$L$60</c:f>
              <c:numCache>
                <c:formatCode>_(* #,##0_);_(* \(#,##0\);_(* "-"??_);_(@_)</c:formatCode>
                <c:ptCount val="6"/>
                <c:pt idx="0">
                  <c:v>2137</c:v>
                </c:pt>
                <c:pt idx="1">
                  <c:v>127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</c:ser>
        <c:ser>
          <c:idx val="2"/>
          <c:order val="1"/>
          <c:tx>
            <c:strRef>
              <c:f>'TBHIV data'!$B$61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data'!$F$61:$L$61</c:f>
              <c:numCache>
                <c:formatCode>_(* #,##0_);_(* \(#,##0\);_(* "-"??_);_(@_)</c:formatCode>
                <c:ptCount val="6"/>
                <c:pt idx="0">
                  <c:v>2582</c:v>
                </c:pt>
                <c:pt idx="1">
                  <c:v>330</c:v>
                </c:pt>
                <c:pt idx="2">
                  <c:v>58</c:v>
                </c:pt>
                <c:pt idx="3">
                  <c:v>50</c:v>
                </c:pt>
              </c:numCache>
            </c:numRef>
          </c:val>
        </c:ser>
        <c:ser>
          <c:idx val="3"/>
          <c:order val="2"/>
          <c:tx>
            <c:strRef>
              <c:f>'TBHIV data'!$B$62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data'!$F$62:$L$62</c:f>
              <c:numCache>
                <c:formatCode>_(* #,##0_);_(* \(#,##0\);_(* "-"??_);_(@_)</c:formatCode>
                <c:ptCount val="6"/>
                <c:pt idx="0">
                  <c:v>3657</c:v>
                </c:pt>
                <c:pt idx="1">
                  <c:v>275</c:v>
                </c:pt>
                <c:pt idx="2">
                  <c:v>58</c:v>
                </c:pt>
                <c:pt idx="3">
                  <c:v>126</c:v>
                </c:pt>
                <c:pt idx="4">
                  <c:v>494</c:v>
                </c:pt>
                <c:pt idx="5">
                  <c:v>79</c:v>
                </c:pt>
              </c:numCache>
            </c:numRef>
          </c:val>
        </c:ser>
        <c:ser>
          <c:idx val="4"/>
          <c:order val="3"/>
          <c:tx>
            <c:strRef>
              <c:f>'TBHIV data'!$B$63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data'!$F$63:$L$63</c:f>
              <c:numCache>
                <c:formatCode>_(* #,##0_);_(* \(#,##0\);_(* "-"??_);_(@_)</c:formatCode>
                <c:ptCount val="6"/>
                <c:pt idx="0">
                  <c:v>4424</c:v>
                </c:pt>
                <c:pt idx="1">
                  <c:v>522</c:v>
                </c:pt>
                <c:pt idx="2">
                  <c:v>141</c:v>
                </c:pt>
                <c:pt idx="3">
                  <c:v>253</c:v>
                </c:pt>
                <c:pt idx="4">
                  <c:v>1178</c:v>
                </c:pt>
                <c:pt idx="5">
                  <c:v>141</c:v>
                </c:pt>
              </c:numCache>
            </c:numRef>
          </c:val>
        </c:ser>
        <c:ser>
          <c:idx val="5"/>
          <c:order val="4"/>
          <c:tx>
            <c:strRef>
              <c:f>'TBHIV data'!$B$64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data'!$F$64:$L$64</c:f>
              <c:numCache>
                <c:formatCode>_(* #,##0_);_(* \(#,##0\);_(* "-"??_);_(@_)</c:formatCode>
                <c:ptCount val="6"/>
                <c:pt idx="0">
                  <c:v>24280</c:v>
                </c:pt>
                <c:pt idx="1">
                  <c:v>1158</c:v>
                </c:pt>
                <c:pt idx="2">
                  <c:v>409</c:v>
                </c:pt>
                <c:pt idx="3">
                  <c:v>410</c:v>
                </c:pt>
                <c:pt idx="4">
                  <c:v>11786</c:v>
                </c:pt>
                <c:pt idx="5">
                  <c:v>702</c:v>
                </c:pt>
              </c:numCache>
            </c:numRef>
          </c:val>
        </c:ser>
        <c:ser>
          <c:idx val="6"/>
          <c:order val="5"/>
          <c:tx>
            <c:strRef>
              <c:f>'TBHIV data'!$B$65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data'!$F$65:$L$65</c:f>
              <c:numCache>
                <c:formatCode>_(* #,##0_);_(* \(#,##0\);_(* "-"??_);_(@_)</c:formatCode>
                <c:ptCount val="6"/>
                <c:pt idx="0">
                  <c:v>45408</c:v>
                </c:pt>
                <c:pt idx="1">
                  <c:v>1625</c:v>
                </c:pt>
                <c:pt idx="2">
                  <c:v>497</c:v>
                </c:pt>
                <c:pt idx="3">
                  <c:v>584</c:v>
                </c:pt>
                <c:pt idx="4">
                  <c:v>21387</c:v>
                </c:pt>
                <c:pt idx="5">
                  <c:v>464</c:v>
                </c:pt>
              </c:numCache>
            </c:numRef>
          </c:val>
        </c:ser>
        <c:ser>
          <c:idx val="7"/>
          <c:order val="6"/>
          <c:tx>
            <c:strRef>
              <c:f>'TBHIV data'!$B$66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data'!$F$66:$L$66</c:f>
              <c:numCache>
                <c:formatCode>_(* #,##0_);_(* \(#,##0\);_(* "-"??_);_(@_)</c:formatCode>
                <c:ptCount val="6"/>
                <c:pt idx="0">
                  <c:v>44016</c:v>
                </c:pt>
                <c:pt idx="1">
                  <c:v>1360</c:v>
                </c:pt>
                <c:pt idx="2">
                  <c:v>269</c:v>
                </c:pt>
                <c:pt idx="3">
                  <c:v>470</c:v>
                </c:pt>
                <c:pt idx="4">
                  <c:v>6815</c:v>
                </c:pt>
                <c:pt idx="5">
                  <c:v>253</c:v>
                </c:pt>
              </c:numCache>
            </c:numRef>
          </c:val>
        </c:ser>
        <c:ser>
          <c:idx val="0"/>
          <c:order val="7"/>
          <c:tx>
            <c:strRef>
              <c:f>'TBHIV data'!$B$67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data'!$F$67:$L$67</c:f>
              <c:numCache>
                <c:formatCode>_-* #,##0_-;\-* #,##0_-;_-* "-"??_-;_-@_-</c:formatCode>
                <c:ptCount val="6"/>
                <c:pt idx="0">
                  <c:v>48271</c:v>
                </c:pt>
                <c:pt idx="1">
                  <c:v>1738</c:v>
                </c:pt>
                <c:pt idx="2">
                  <c:v>714</c:v>
                </c:pt>
                <c:pt idx="3">
                  <c:v>481</c:v>
                </c:pt>
                <c:pt idx="4">
                  <c:v>974</c:v>
                </c:pt>
                <c:pt idx="5">
                  <c:v>52</c:v>
                </c:pt>
              </c:numCache>
            </c:numRef>
          </c:val>
        </c:ser>
        <c:ser>
          <c:idx val="8"/>
          <c:order val="8"/>
          <c:tx>
            <c:strRef>
              <c:f>'TBHIV data'!$B$68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'TBHIV data'!$F$57:$L$57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data'!$F$68:$L$68</c:f>
              <c:numCache>
                <c:formatCode>_-* #,##0_-;\-* #,##0_-;_-* "-"??_-;_-@_-</c:formatCode>
                <c:ptCount val="6"/>
                <c:pt idx="0">
                  <c:v>58498</c:v>
                </c:pt>
                <c:pt idx="1">
                  <c:v>2020</c:v>
                </c:pt>
                <c:pt idx="2">
                  <c:v>1010</c:v>
                </c:pt>
                <c:pt idx="3">
                  <c:v>881</c:v>
                </c:pt>
                <c:pt idx="4">
                  <c:v>15012</c:v>
                </c:pt>
                <c:pt idx="5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17760"/>
        <c:axId val="40119296"/>
      </c:barChart>
      <c:catAx>
        <c:axId val="4011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119296"/>
        <c:crosses val="autoZero"/>
        <c:auto val="1"/>
        <c:lblAlgn val="ctr"/>
        <c:lblOffset val="100"/>
        <c:noMultiLvlLbl val="0"/>
      </c:catAx>
      <c:valAx>
        <c:axId val="40119296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11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52321699705321"/>
          <c:y val="0.15252829651924196"/>
          <c:w val="5.8398537728612164E-2"/>
          <c:h val="0.55331331030558895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'TBHIV data'!$B$113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data'!$F$113:$L$113</c:f>
              <c:numCache>
                <c:formatCode>_(* #,##0_);_(* \(#,##0\);_(* "-"??_);_(@_)</c:formatCode>
                <c:ptCount val="6"/>
                <c:pt idx="0">
                  <c:v>57929</c:v>
                </c:pt>
                <c:pt idx="1">
                  <c:v>5934</c:v>
                </c:pt>
                <c:pt idx="2">
                  <c:v>9</c:v>
                </c:pt>
                <c:pt idx="3">
                  <c:v>13</c:v>
                </c:pt>
                <c:pt idx="4">
                  <c:v>29689</c:v>
                </c:pt>
              </c:numCache>
            </c:numRef>
          </c:val>
        </c:ser>
        <c:ser>
          <c:idx val="2"/>
          <c:order val="1"/>
          <c:tx>
            <c:strRef>
              <c:f>'TBHIV data'!$B$114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data'!$F$114:$L$114</c:f>
              <c:numCache>
                <c:formatCode>_(* #,##0_);_(* \(#,##0\);_(* "-"??_);_(@_)</c:formatCode>
                <c:ptCount val="6"/>
                <c:pt idx="0">
                  <c:v>178349</c:v>
                </c:pt>
                <c:pt idx="1">
                  <c:v>6543</c:v>
                </c:pt>
                <c:pt idx="2">
                  <c:v>101</c:v>
                </c:pt>
                <c:pt idx="3">
                  <c:v>78</c:v>
                </c:pt>
                <c:pt idx="4">
                  <c:v>119096</c:v>
                </c:pt>
              </c:numCache>
            </c:numRef>
          </c:val>
        </c:ser>
        <c:ser>
          <c:idx val="3"/>
          <c:order val="2"/>
          <c:tx>
            <c:strRef>
              <c:f>'TBHIV data'!$B$115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data'!$F$115:$L$115</c:f>
              <c:numCache>
                <c:formatCode>_(* #,##0_);_(* \(#,##0\);_(* "-"??_);_(@_)</c:formatCode>
                <c:ptCount val="6"/>
                <c:pt idx="0">
                  <c:v>191987</c:v>
                </c:pt>
                <c:pt idx="1">
                  <c:v>5336</c:v>
                </c:pt>
                <c:pt idx="2">
                  <c:v>275</c:v>
                </c:pt>
                <c:pt idx="3">
                  <c:v>1184</c:v>
                </c:pt>
                <c:pt idx="4">
                  <c:v>116640</c:v>
                </c:pt>
                <c:pt idx="5">
                  <c:v>1347</c:v>
                </c:pt>
              </c:numCache>
            </c:numRef>
          </c:val>
        </c:ser>
        <c:ser>
          <c:idx val="4"/>
          <c:order val="3"/>
          <c:tx>
            <c:strRef>
              <c:f>'TBHIV data'!$B$116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data'!$F$116:$L$116</c:f>
              <c:numCache>
                <c:formatCode>_(* #,##0_);_(* \(#,##0\);_(* "-"??_);_(@_)</c:formatCode>
                <c:ptCount val="6"/>
                <c:pt idx="0">
                  <c:v>341822</c:v>
                </c:pt>
                <c:pt idx="1">
                  <c:v>9722</c:v>
                </c:pt>
                <c:pt idx="2">
                  <c:v>897</c:v>
                </c:pt>
                <c:pt idx="3">
                  <c:v>1799</c:v>
                </c:pt>
                <c:pt idx="4">
                  <c:v>152592</c:v>
                </c:pt>
                <c:pt idx="5">
                  <c:v>7453</c:v>
                </c:pt>
              </c:numCache>
            </c:numRef>
          </c:val>
        </c:ser>
        <c:ser>
          <c:idx val="5"/>
          <c:order val="4"/>
          <c:tx>
            <c:strRef>
              <c:f>'TBHIV data'!$B$117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data'!$F$117:$L$117</c:f>
              <c:numCache>
                <c:formatCode>_(* #,##0_);_(* \(#,##0\);_(* "-"??_);_(@_)</c:formatCode>
                <c:ptCount val="6"/>
                <c:pt idx="0">
                  <c:v>353550</c:v>
                </c:pt>
                <c:pt idx="1">
                  <c:v>12611</c:v>
                </c:pt>
                <c:pt idx="2">
                  <c:v>2759</c:v>
                </c:pt>
                <c:pt idx="3">
                  <c:v>3589</c:v>
                </c:pt>
                <c:pt idx="4">
                  <c:v>205772</c:v>
                </c:pt>
                <c:pt idx="5">
                  <c:v>12003</c:v>
                </c:pt>
              </c:numCache>
            </c:numRef>
          </c:val>
        </c:ser>
        <c:ser>
          <c:idx val="6"/>
          <c:order val="5"/>
          <c:tx>
            <c:strRef>
              <c:f>'TBHIV data'!$B$118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data'!$F$118:$L$118</c:f>
              <c:numCache>
                <c:formatCode>_(* #,##0_);_(* \(#,##0\);_(* "-"??_);_(@_)</c:formatCode>
                <c:ptCount val="6"/>
                <c:pt idx="0">
                  <c:v>328648</c:v>
                </c:pt>
                <c:pt idx="1">
                  <c:v>15643</c:v>
                </c:pt>
                <c:pt idx="2">
                  <c:v>2468</c:v>
                </c:pt>
                <c:pt idx="3">
                  <c:v>9104</c:v>
                </c:pt>
                <c:pt idx="4">
                  <c:v>249835</c:v>
                </c:pt>
                <c:pt idx="5">
                  <c:v>17826</c:v>
                </c:pt>
              </c:numCache>
            </c:numRef>
          </c:val>
        </c:ser>
        <c:ser>
          <c:idx val="7"/>
          <c:order val="6"/>
          <c:tx>
            <c:strRef>
              <c:f>'TBHIV data'!$B$119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data'!$F$119:$L$119</c:f>
              <c:numCache>
                <c:formatCode>_(* #,##0_);_(* \(#,##0\);_(* "-"??_);_(@_)</c:formatCode>
                <c:ptCount val="6"/>
                <c:pt idx="0">
                  <c:v>194372</c:v>
                </c:pt>
                <c:pt idx="1">
                  <c:v>12041</c:v>
                </c:pt>
                <c:pt idx="2">
                  <c:v>811</c:v>
                </c:pt>
                <c:pt idx="3">
                  <c:v>2848</c:v>
                </c:pt>
                <c:pt idx="4">
                  <c:v>5630</c:v>
                </c:pt>
                <c:pt idx="5">
                  <c:v>6575</c:v>
                </c:pt>
              </c:numCache>
            </c:numRef>
          </c:val>
        </c:ser>
        <c:ser>
          <c:idx val="0"/>
          <c:order val="7"/>
          <c:tx>
            <c:strRef>
              <c:f>'TBHIV data'!$B$120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data'!$F$120:$L$120</c:f>
              <c:numCache>
                <c:formatCode>General</c:formatCode>
                <c:ptCount val="6"/>
                <c:pt idx="0">
                  <c:v>208401</c:v>
                </c:pt>
                <c:pt idx="1">
                  <c:v>11627</c:v>
                </c:pt>
                <c:pt idx="2">
                  <c:v>1012</c:v>
                </c:pt>
                <c:pt idx="3">
                  <c:v>3369</c:v>
                </c:pt>
                <c:pt idx="4" formatCode="_(* #,##0_);_(* \(#,##0\);_(* &quot;-&quot;??_);_(@_)">
                  <c:v>9173</c:v>
                </c:pt>
                <c:pt idx="5">
                  <c:v>4565</c:v>
                </c:pt>
              </c:numCache>
            </c:numRef>
          </c:val>
        </c:ser>
        <c:ser>
          <c:idx val="8"/>
          <c:order val="8"/>
          <c:tx>
            <c:strRef>
              <c:f>'TBHIV data'!$B$121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'TBHIV data'!$F$110:$L$110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data'!$F$121:$L$121</c:f>
              <c:numCache>
                <c:formatCode>General</c:formatCode>
                <c:ptCount val="6"/>
                <c:pt idx="0">
                  <c:v>203705</c:v>
                </c:pt>
                <c:pt idx="1">
                  <c:v>12900</c:v>
                </c:pt>
                <c:pt idx="2">
                  <c:v>1249</c:v>
                </c:pt>
                <c:pt idx="3">
                  <c:v>5414</c:v>
                </c:pt>
                <c:pt idx="4" formatCode="_(* #,##0_);_(* \(#,##0\);_(* &quot;-&quot;??_);_(@_)">
                  <c:v>23567</c:v>
                </c:pt>
                <c:pt idx="5">
                  <c:v>17938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64640"/>
        <c:axId val="39691008"/>
      </c:barChart>
      <c:catAx>
        <c:axId val="3966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691008"/>
        <c:crosses val="autoZero"/>
        <c:auto val="1"/>
        <c:lblAlgn val="ctr"/>
        <c:lblOffset val="100"/>
        <c:noMultiLvlLbl val="0"/>
      </c:catAx>
      <c:valAx>
        <c:axId val="39691008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66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75809273840767"/>
          <c:y val="7.7316858469614363E-2"/>
          <c:w val="9.6575240594925615E-2"/>
          <c:h val="0.63203294972743795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'TBHIV data'!$B$79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data'!$F$79:$L$79</c:f>
              <c:numCache>
                <c:formatCode>_(* #,##0_);_(* \(#,##0\);_(* "-"??_);_(@_)</c:formatCode>
                <c:ptCount val="6"/>
                <c:pt idx="0">
                  <c:v>250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1"/>
          <c:tx>
            <c:strRef>
              <c:f>'TBHIV data'!$B$80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data'!$F$80:$L$80</c:f>
              <c:numCache>
                <c:formatCode>_(* #,##0_);_(* \(#,##0\);_(* "-"??_);_(@_)</c:formatCode>
                <c:ptCount val="6"/>
                <c:pt idx="0">
                  <c:v>31847</c:v>
                </c:pt>
                <c:pt idx="1">
                  <c:v>7025</c:v>
                </c:pt>
                <c:pt idx="2">
                  <c:v>305</c:v>
                </c:pt>
                <c:pt idx="3">
                  <c:v>190</c:v>
                </c:pt>
              </c:numCache>
            </c:numRef>
          </c:val>
        </c:ser>
        <c:ser>
          <c:idx val="3"/>
          <c:order val="2"/>
          <c:tx>
            <c:strRef>
              <c:f>'TBHIV data'!$B$81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data'!$F$81:$L$81</c:f>
              <c:numCache>
                <c:formatCode>_(* #,##0_);_(* \(#,##0\);_(* "-"??_);_(@_)</c:formatCode>
                <c:ptCount val="6"/>
                <c:pt idx="0">
                  <c:v>89418</c:v>
                </c:pt>
                <c:pt idx="1">
                  <c:v>21630</c:v>
                </c:pt>
                <c:pt idx="2">
                  <c:v>5220</c:v>
                </c:pt>
                <c:pt idx="3">
                  <c:v>2550</c:v>
                </c:pt>
                <c:pt idx="4">
                  <c:v>60762</c:v>
                </c:pt>
                <c:pt idx="5">
                  <c:v>444</c:v>
                </c:pt>
              </c:numCache>
            </c:numRef>
          </c:val>
        </c:ser>
        <c:ser>
          <c:idx val="4"/>
          <c:order val="3"/>
          <c:tx>
            <c:strRef>
              <c:f>'TBHIV data'!$B$82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data'!$F$82:$L$82</c:f>
              <c:numCache>
                <c:formatCode>_(* #,##0_);_(* \(#,##0\);_(* "-"??_);_(@_)</c:formatCode>
                <c:ptCount val="6"/>
                <c:pt idx="0">
                  <c:v>139318</c:v>
                </c:pt>
                <c:pt idx="1">
                  <c:v>22593</c:v>
                </c:pt>
                <c:pt idx="2">
                  <c:v>6662</c:v>
                </c:pt>
                <c:pt idx="3">
                  <c:v>3275</c:v>
                </c:pt>
                <c:pt idx="4">
                  <c:v>85387</c:v>
                </c:pt>
                <c:pt idx="5">
                  <c:v>1</c:v>
                </c:pt>
              </c:numCache>
            </c:numRef>
          </c:val>
        </c:ser>
        <c:ser>
          <c:idx val="5"/>
          <c:order val="4"/>
          <c:tx>
            <c:strRef>
              <c:f>'TBHIV data'!$B$83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data'!$F$83:$L$83</c:f>
              <c:numCache>
                <c:formatCode>_(* #,##0_);_(* \(#,##0\);_(* "-"??_);_(@_)</c:formatCode>
                <c:ptCount val="6"/>
                <c:pt idx="0">
                  <c:v>84113</c:v>
                </c:pt>
                <c:pt idx="1">
                  <c:v>18601</c:v>
                </c:pt>
                <c:pt idx="2">
                  <c:v>10930</c:v>
                </c:pt>
                <c:pt idx="3">
                  <c:v>6882</c:v>
                </c:pt>
                <c:pt idx="4">
                  <c:v>300360</c:v>
                </c:pt>
                <c:pt idx="5">
                  <c:v>208</c:v>
                </c:pt>
              </c:numCache>
            </c:numRef>
          </c:val>
        </c:ser>
        <c:ser>
          <c:idx val="6"/>
          <c:order val="5"/>
          <c:tx>
            <c:strRef>
              <c:f>'TBHIV data'!$B$84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data'!$F$84:$L$84</c:f>
              <c:numCache>
                <c:formatCode>_(* #,##0_);_(* \(#,##0\);_(* "-"??_);_(@_)</c:formatCode>
                <c:ptCount val="6"/>
                <c:pt idx="0">
                  <c:v>318237</c:v>
                </c:pt>
                <c:pt idx="1">
                  <c:v>46089</c:v>
                </c:pt>
                <c:pt idx="2">
                  <c:v>39360</c:v>
                </c:pt>
                <c:pt idx="3">
                  <c:v>23174</c:v>
                </c:pt>
                <c:pt idx="4">
                  <c:v>310412</c:v>
                </c:pt>
                <c:pt idx="5">
                  <c:v>467</c:v>
                </c:pt>
              </c:numCache>
            </c:numRef>
          </c:val>
        </c:ser>
        <c:ser>
          <c:idx val="7"/>
          <c:order val="6"/>
          <c:tx>
            <c:strRef>
              <c:f>'TBHIV data'!$B$85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data'!$F$85:$L$85</c:f>
              <c:numCache>
                <c:formatCode>_(* #,##0_);_(* \(#,##0\);_(* "-"??_);_(@_)</c:formatCode>
                <c:ptCount val="6"/>
                <c:pt idx="0">
                  <c:v>546350</c:v>
                </c:pt>
                <c:pt idx="1">
                  <c:v>52519</c:v>
                </c:pt>
                <c:pt idx="2">
                  <c:v>45389</c:v>
                </c:pt>
                <c:pt idx="3">
                  <c:v>29672</c:v>
                </c:pt>
                <c:pt idx="4">
                  <c:v>234991</c:v>
                </c:pt>
                <c:pt idx="5">
                  <c:v>581</c:v>
                </c:pt>
              </c:numCache>
            </c:numRef>
          </c:val>
        </c:ser>
        <c:ser>
          <c:idx val="8"/>
          <c:order val="7"/>
          <c:tx>
            <c:strRef>
              <c:f>'TBHIV data'!$B$86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data'!$F$86:$L$86</c:f>
              <c:numCache>
                <c:formatCode>_-* #,##0_-;\-* #,##0_-;_-* "-"??_-;_-@_-</c:formatCode>
                <c:ptCount val="6"/>
                <c:pt idx="0">
                  <c:v>752813</c:v>
                </c:pt>
                <c:pt idx="1">
                  <c:v>55553</c:v>
                </c:pt>
                <c:pt idx="2">
                  <c:v>48762</c:v>
                </c:pt>
                <c:pt idx="3">
                  <c:v>32305</c:v>
                </c:pt>
                <c:pt idx="4">
                  <c:v>439521</c:v>
                </c:pt>
                <c:pt idx="5">
                  <c:v>368</c:v>
                </c:pt>
              </c:numCache>
            </c:numRef>
          </c:val>
        </c:ser>
        <c:ser>
          <c:idx val="0"/>
          <c:order val="8"/>
          <c:tx>
            <c:strRef>
              <c:f>'TBHIV data'!$B$87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'TBHIV data'!$F$76:$L$76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data'!$F$87:$L$87</c:f>
              <c:numCache>
                <c:formatCode>_-* #,##0_-;\-* #,##0_-;_-* "-"??_-;_-@_-</c:formatCode>
                <c:ptCount val="6"/>
                <c:pt idx="0">
                  <c:v>904223</c:v>
                </c:pt>
                <c:pt idx="1">
                  <c:v>56093</c:v>
                </c:pt>
                <c:pt idx="2">
                  <c:v>45415</c:v>
                </c:pt>
                <c:pt idx="3">
                  <c:v>34167</c:v>
                </c:pt>
                <c:pt idx="4">
                  <c:v>1351768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95328"/>
        <c:axId val="39809408"/>
      </c:barChart>
      <c:catAx>
        <c:axId val="397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809408"/>
        <c:crosses val="autoZero"/>
        <c:auto val="1"/>
        <c:lblAlgn val="ctr"/>
        <c:lblOffset val="100"/>
        <c:noMultiLvlLbl val="0"/>
      </c:catAx>
      <c:valAx>
        <c:axId val="39809408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79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019357072515141"/>
          <c:y val="7.8287091364848335E-2"/>
          <c:w val="5.9532489917517258E-2"/>
          <c:h val="0.63398706567325858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'TBHIV data'!$B$96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data'!$F$96:$L$96</c:f>
              <c:numCache>
                <c:formatCode>_(* #,##0_);_(* \(#,##0\);_(* "-"??_);_(@_)</c:formatCode>
                <c:ptCount val="6"/>
                <c:pt idx="0">
                  <c:v>7570</c:v>
                </c:pt>
                <c:pt idx="1">
                  <c:v>1717</c:v>
                </c:pt>
                <c:pt idx="2">
                  <c:v>88</c:v>
                </c:pt>
                <c:pt idx="3">
                  <c:v>46</c:v>
                </c:pt>
                <c:pt idx="4">
                  <c:v>7069</c:v>
                </c:pt>
              </c:numCache>
            </c:numRef>
          </c:val>
        </c:ser>
        <c:ser>
          <c:idx val="2"/>
          <c:order val="1"/>
          <c:tx>
            <c:strRef>
              <c:f>'TBHIV data'!$B$97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data'!$F$97:$L$97</c:f>
              <c:numCache>
                <c:formatCode>_(* #,##0_);_(* \(#,##0\);_(* "-"??_);_(@_)</c:formatCode>
                <c:ptCount val="6"/>
                <c:pt idx="0">
                  <c:v>32605</c:v>
                </c:pt>
                <c:pt idx="1">
                  <c:v>2221</c:v>
                </c:pt>
                <c:pt idx="2">
                  <c:v>20</c:v>
                </c:pt>
                <c:pt idx="3">
                  <c:v>21</c:v>
                </c:pt>
                <c:pt idx="4">
                  <c:v>10819</c:v>
                </c:pt>
              </c:numCache>
            </c:numRef>
          </c:val>
        </c:ser>
        <c:ser>
          <c:idx val="3"/>
          <c:order val="2"/>
          <c:tx>
            <c:strRef>
              <c:f>'TBHIV data'!$B$98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data'!$F$98:$L$98</c:f>
              <c:numCache>
                <c:formatCode>_(* #,##0_);_(* \(#,##0\);_(* "-"??_);_(@_)</c:formatCode>
                <c:ptCount val="6"/>
                <c:pt idx="0">
                  <c:v>27242</c:v>
                </c:pt>
                <c:pt idx="1">
                  <c:v>3533</c:v>
                </c:pt>
                <c:pt idx="2">
                  <c:v>1098</c:v>
                </c:pt>
                <c:pt idx="3">
                  <c:v>551</c:v>
                </c:pt>
                <c:pt idx="4">
                  <c:v>5835</c:v>
                </c:pt>
                <c:pt idx="5">
                  <c:v>302</c:v>
                </c:pt>
              </c:numCache>
            </c:numRef>
          </c:val>
        </c:ser>
        <c:ser>
          <c:idx val="4"/>
          <c:order val="3"/>
          <c:tx>
            <c:strRef>
              <c:f>'TBHIV data'!$B$99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data'!$F$99:$L$99</c:f>
              <c:numCache>
                <c:formatCode>_(* #,##0_);_(* \(#,##0\);_(* "-"??_);_(@_)</c:formatCode>
                <c:ptCount val="6"/>
                <c:pt idx="0">
                  <c:v>123832</c:v>
                </c:pt>
                <c:pt idx="1">
                  <c:v>10707</c:v>
                </c:pt>
                <c:pt idx="2">
                  <c:v>2019</c:v>
                </c:pt>
                <c:pt idx="3">
                  <c:v>1621</c:v>
                </c:pt>
                <c:pt idx="4">
                  <c:v>29046</c:v>
                </c:pt>
                <c:pt idx="5">
                  <c:v>365</c:v>
                </c:pt>
              </c:numCache>
            </c:numRef>
          </c:val>
        </c:ser>
        <c:ser>
          <c:idx val="5"/>
          <c:order val="4"/>
          <c:tx>
            <c:strRef>
              <c:f>'TBHIV data'!$B$100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data'!$F$100:$L$100</c:f>
              <c:numCache>
                <c:formatCode>_(* #,##0_);_(* \(#,##0\);_(* "-"??_);_(@_)</c:formatCode>
                <c:ptCount val="6"/>
                <c:pt idx="0">
                  <c:v>152944</c:v>
                </c:pt>
                <c:pt idx="1">
                  <c:v>10551</c:v>
                </c:pt>
                <c:pt idx="2">
                  <c:v>6234</c:v>
                </c:pt>
                <c:pt idx="3">
                  <c:v>3503</c:v>
                </c:pt>
                <c:pt idx="4">
                  <c:v>90234</c:v>
                </c:pt>
                <c:pt idx="5">
                  <c:v>689</c:v>
                </c:pt>
              </c:numCache>
            </c:numRef>
          </c:val>
        </c:ser>
        <c:ser>
          <c:idx val="6"/>
          <c:order val="5"/>
          <c:tx>
            <c:strRef>
              <c:f>'TBHIV data'!$B$101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data'!$F$101:$L$101</c:f>
              <c:numCache>
                <c:formatCode>_(* #,##0_);_(* \(#,##0\);_(* "-"??_);_(@_)</c:formatCode>
                <c:ptCount val="6"/>
                <c:pt idx="0">
                  <c:v>167684</c:v>
                </c:pt>
                <c:pt idx="1">
                  <c:v>14228</c:v>
                </c:pt>
                <c:pt idx="2">
                  <c:v>8860</c:v>
                </c:pt>
                <c:pt idx="3">
                  <c:v>2130</c:v>
                </c:pt>
                <c:pt idx="4">
                  <c:v>10034</c:v>
                </c:pt>
                <c:pt idx="5">
                  <c:v>1646</c:v>
                </c:pt>
              </c:numCache>
            </c:numRef>
          </c:val>
        </c:ser>
        <c:ser>
          <c:idx val="7"/>
          <c:order val="6"/>
          <c:tx>
            <c:strRef>
              <c:f>'TBHIV data'!$B$102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data'!$F$102:$L$102</c:f>
              <c:numCache>
                <c:formatCode>_(* #,##0_);_(* \(#,##0\);_(* "-"??_);_(@_)</c:formatCode>
                <c:ptCount val="6"/>
                <c:pt idx="0">
                  <c:v>266987</c:v>
                </c:pt>
                <c:pt idx="1">
                  <c:v>12502</c:v>
                </c:pt>
                <c:pt idx="2">
                  <c:v>4112</c:v>
                </c:pt>
                <c:pt idx="3">
                  <c:v>4845</c:v>
                </c:pt>
                <c:pt idx="4">
                  <c:v>68919</c:v>
                </c:pt>
                <c:pt idx="5">
                  <c:v>1963</c:v>
                </c:pt>
              </c:numCache>
            </c:numRef>
          </c:val>
        </c:ser>
        <c:ser>
          <c:idx val="8"/>
          <c:order val="7"/>
          <c:tx>
            <c:strRef>
              <c:f>'TBHIV data'!$B$103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data'!$F$103:$L$103</c:f>
              <c:numCache>
                <c:formatCode>_-* #,##0_-;\-* #,##0_-;_-* "-"??_-;_-@_-</c:formatCode>
                <c:ptCount val="6"/>
                <c:pt idx="0">
                  <c:v>351783</c:v>
                </c:pt>
                <c:pt idx="1">
                  <c:v>13794</c:v>
                </c:pt>
                <c:pt idx="2">
                  <c:v>5822</c:v>
                </c:pt>
                <c:pt idx="3">
                  <c:v>6043</c:v>
                </c:pt>
                <c:pt idx="4">
                  <c:v>191075</c:v>
                </c:pt>
                <c:pt idx="5">
                  <c:v>1787</c:v>
                </c:pt>
              </c:numCache>
            </c:numRef>
          </c:val>
        </c:ser>
        <c:ser>
          <c:idx val="0"/>
          <c:order val="8"/>
          <c:tx>
            <c:strRef>
              <c:f>'TBHIV data'!$B$104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'TBHIV data'!$F$93:$L$93</c:f>
              <c:strCache>
                <c:ptCount val="6"/>
                <c:pt idx="0">
                  <c:v>Tested for HIV</c:v>
                </c:pt>
                <c:pt idx="1">
                  <c:v>HIV-positive</c:v>
                </c:pt>
                <c:pt idx="2">
                  <c:v>CPT</c:v>
                </c:pt>
                <c:pt idx="3">
                  <c:v>ART</c:v>
                </c:pt>
                <c:pt idx="4">
                  <c:v>Screened for TB </c:v>
                </c:pt>
                <c:pt idx="5">
                  <c:v>IPT</c:v>
                </c:pt>
              </c:strCache>
            </c:strRef>
          </c:cat>
          <c:val>
            <c:numRef>
              <c:f>'TBHIV data'!$F$104:$L$104</c:f>
              <c:numCache>
                <c:formatCode>_-* #,##0_-;\-* #,##0_-;_-* "-"??_-;_-@_-</c:formatCode>
                <c:ptCount val="6"/>
                <c:pt idx="0">
                  <c:v>451302</c:v>
                </c:pt>
                <c:pt idx="1">
                  <c:v>14119</c:v>
                </c:pt>
                <c:pt idx="2">
                  <c:v>5088</c:v>
                </c:pt>
                <c:pt idx="3">
                  <c:v>7722</c:v>
                </c:pt>
                <c:pt idx="4">
                  <c:v>308193</c:v>
                </c:pt>
                <c:pt idx="5">
                  <c:v>8557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41792"/>
        <c:axId val="39844096"/>
      </c:barChart>
      <c:catAx>
        <c:axId val="3984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844096"/>
        <c:crosses val="autoZero"/>
        <c:auto val="1"/>
        <c:lblAlgn val="ctr"/>
        <c:lblOffset val="100"/>
        <c:noMultiLvlLbl val="0"/>
      </c:catAx>
      <c:valAx>
        <c:axId val="39844096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84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809937784690588"/>
          <c:y val="9.1066270414398395E-2"/>
          <c:w val="6.131846461504277E-2"/>
          <c:h val="0.61477533641043247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3C309C-87A3-4EB4-A937-809EAEE18B6E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281BF2-75A2-4E33-B0B8-5AA363646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C2476A-9071-4E2C-8E2C-5F101A0AF8A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48A142C-F04F-40B2-9D53-E98E29EAEEBB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16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5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8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1099ED-0717-4B49-B16B-40EF0CD4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5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3FD8-6076-4BDE-9F7A-0FAEC7DBAB9D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162E-ED8B-4D62-9341-70CD0CBBC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5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B4F-5687-4821-8BF9-0F21D961D078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2791-53C7-47D3-AB2C-17098EE628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3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E2A5-96AE-4946-AAAC-7B8D988BB68D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B787-EFE6-4C97-9C9F-C7CF6DD51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00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7BA7-03E6-4AD0-A684-439181032AEE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BE1F-7D54-4C62-B209-0E59E5018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0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3A0A-18A6-4D43-8FAE-0D78CA62E501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8FAF-090E-4C76-A060-0560F16F6E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3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E53-792B-462A-BE78-E0E93C836BD5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45D2-533F-4861-B916-DA81F5C4EA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5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4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E768-F300-4FCF-AAE8-541C9A5FC2F9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B05B-6462-4B95-A1F7-1B6720DA2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89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E780-A8FD-4F46-B85D-5709850E74FD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897E-54F1-4A87-A206-217A6F31A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66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FF2E-7551-4F20-BC84-ADCD03658CA2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CA9B-32B8-4882-BA40-B12663BCDF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7A58-45C0-49C8-9826-1607F15B11AA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E91D-8834-4DD2-AD2B-69A46998C5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5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B80A-9991-408F-B516-08DD1DE4E358}" type="datetimeFigureOut">
              <a:rPr lang="en-GB"/>
              <a:pPr>
                <a:defRPr/>
              </a:pPr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D7D7-74C0-4083-A804-98CAFD49E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01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0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2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3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6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1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/>
          <a:p>
            <a:endParaRPr lang="en-GB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00113" y="6308725"/>
            <a:ext cx="4246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/>
            <a:r>
              <a:rPr lang="en-GB" sz="1600" dirty="0">
                <a:solidFill>
                  <a:schemeClr val="bg1"/>
                </a:solidFill>
                <a:latin typeface="Arial Narrow" pitchFamily="34" charset="0"/>
              </a:rPr>
              <a:t>Collaborative TB/HIV activities, </a:t>
            </a:r>
            <a:r>
              <a:rPr lang="en-GB" sz="1600" dirty="0" smtClean="0">
                <a:solidFill>
                  <a:schemeClr val="bg1"/>
                </a:solidFill>
                <a:latin typeface="Arial Narrow" pitchFamily="34" charset="0"/>
              </a:rPr>
              <a:t>2012</a:t>
            </a:r>
            <a:endParaRPr lang="en-GB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912813"/>
            <a:fld id="{109E9A8F-D5DB-43C6-93DD-78BA039C8308}" type="slidenum">
              <a:rPr lang="ar-SA" sz="1500">
                <a:solidFill>
                  <a:srgbClr val="72BBE8"/>
                </a:solidFill>
                <a:latin typeface="Arial Narrow" pitchFamily="34" charset="0"/>
              </a:rPr>
              <a:pPr algn="r" defTabSz="912813"/>
              <a:t>‹#›</a:t>
            </a:fld>
            <a:r>
              <a:rPr lang="en-GB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sz="21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defTabSz="912813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defTabSz="912813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5425" algn="l" defTabSz="912813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7550" indent="-144463" algn="r" defTabSz="91281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74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Collaborative TB/HIV activities,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E7604-80A7-4B4F-A8CE-0A09C97AE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489825" cy="3241675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Collaborative TB/HIV activities 2012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Tables, Graphs &amp; Maps </a:t>
            </a:r>
          </a:p>
          <a:p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1800" b="1" dirty="0" smtClean="0">
                <a:solidFill>
                  <a:schemeClr val="tx1"/>
                </a:solidFill>
              </a:rPr>
              <a:t>Source: Global Tuberculosis Control Report 2013</a:t>
            </a:r>
          </a:p>
          <a:p>
            <a:r>
              <a:rPr lang="en-GB" sz="1800" b="1" dirty="0" smtClean="0">
                <a:solidFill>
                  <a:schemeClr val="tx1"/>
                </a:solidFill>
              </a:rPr>
              <a:t>http://www.who.int/tb/publications/global_report/en/</a:t>
            </a:r>
            <a:endParaRPr lang="en-GB" sz="2000" b="1" dirty="0" smtClean="0">
              <a:solidFill>
                <a:schemeClr val="tx1"/>
              </a:solidFill>
            </a:endParaRPr>
          </a:p>
          <a:p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endParaRPr lang="en-GB" sz="3200" b="1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2" descr="H:\My Documents\Delphine\Logos\tbhi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7610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Number of HIV-positive TB patients enrolled on </a:t>
            </a:r>
            <a:br>
              <a:rPr lang="en-US" sz="2800" dirty="0" smtClean="0"/>
            </a:br>
            <a:r>
              <a:rPr lang="en-US" sz="2800" dirty="0" smtClean="0"/>
              <a:t>co-trimoxazole preventive therapy (CPT) and antiretroviral therapy (ART), 2004-2012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0" y="1509932"/>
            <a:ext cx="7835814" cy="431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Percentage of TB patients with known HIV status who were HIV positive, percentage of HIV-positive TB patients enrolled on co-trimoxazole preventive therapy (CPT) and antiretroviral therapy (ART), 2006-2012*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83270" y="4943476"/>
            <a:ext cx="7777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i="1"/>
              <a:t>* The solid lines show values for countries that reported data. The shaded areas show upper and lower limits when countries that did not report data are considered.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" y="2090833"/>
            <a:ext cx="8964488" cy="26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Percentage of HIV-positive TB patients enrolled on antiretroviral therapy (ART), 2012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" y="1412776"/>
            <a:ext cx="80424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Intensified TB case-finding among people living with HIV, 2005-2012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23206"/>
            <a:ext cx="71056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Provision of isoniazid preventive therapy (IPT) to people living with HIV without active TB, 2005-2012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56792"/>
            <a:ext cx="73533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Collaborative TB/HIV activities per Region, 2012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223877"/>
              </p:ext>
            </p:extLst>
          </p:nvPr>
        </p:nvGraphicFramePr>
        <p:xfrm>
          <a:off x="468313" y="1340768"/>
          <a:ext cx="8351837" cy="4411378"/>
        </p:xfrm>
        <a:graphic>
          <a:graphicData uri="http://schemas.openxmlformats.org/drawingml/2006/table">
            <a:tbl>
              <a:tblPr/>
              <a:tblGrid>
                <a:gridCol w="758825"/>
                <a:gridCol w="758825"/>
                <a:gridCol w="760412"/>
                <a:gridCol w="758825"/>
                <a:gridCol w="758825"/>
                <a:gridCol w="760413"/>
                <a:gridCol w="758825"/>
                <a:gridCol w="758825"/>
                <a:gridCol w="760412"/>
                <a:gridCol w="758825"/>
                <a:gridCol w="758825"/>
              </a:tblGrid>
              <a:tr h="474617"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Estimated HIV-positive incident TB cases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TB patients with known HIV status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notified TB patients tested for HIV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tested TB patients HIV-positive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identified HIV positive TB patients started on CPT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identified HIV positive TB patients started on 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PLHIV screened for TB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PLHIV started on IPT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93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Best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830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760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910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1 040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55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2 392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473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129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4.5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EMR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58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3.5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204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6.3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170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160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180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904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6.2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1 352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&lt;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0.01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WPR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</a:t>
                      </a:r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451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34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3.1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308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8.6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159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Global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1 100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1 000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1 200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Arial"/>
                        </a:rPr>
                        <a:t> 787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4 095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519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6329" y="5732463"/>
            <a:ext cx="23034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>
                <a:solidFill>
                  <a:schemeClr val="tx1"/>
                </a:solidFill>
              </a:rPr>
              <a:t>Numbers in thousands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Collaborative TB/HIV activities 2004-2012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GB" sz="3600" dirty="0" smtClean="0"/>
              <a:t>Global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386481"/>
              </p:ext>
            </p:extLst>
          </p:nvPr>
        </p:nvGraphicFramePr>
        <p:xfrm>
          <a:off x="755576" y="1340768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6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Collaborative TB/HIV activities 2004-2012</a:t>
            </a:r>
            <a:br>
              <a:rPr lang="en-GB" sz="3600" dirty="0" smtClean="0"/>
            </a:br>
            <a:r>
              <a:rPr lang="en-GB" sz="3600" dirty="0" smtClean="0"/>
              <a:t>African Region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028125"/>
              </p:ext>
            </p:extLst>
          </p:nvPr>
        </p:nvGraphicFramePr>
        <p:xfrm>
          <a:off x="827584" y="1340768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3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Collaborative TB/HIV activities 2004-2012</a:t>
            </a:r>
            <a:br>
              <a:rPr lang="en-GB" sz="3200" dirty="0" smtClean="0"/>
            </a:br>
            <a:r>
              <a:rPr lang="en-GB" sz="3200" dirty="0" smtClean="0"/>
              <a:t>American Region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855014"/>
              </p:ext>
            </p:extLst>
          </p:nvPr>
        </p:nvGraphicFramePr>
        <p:xfrm>
          <a:off x="935596" y="1340768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4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Collaborative TB/HIV activities 2004-2012</a:t>
            </a:r>
            <a:br>
              <a:rPr lang="en-GB" sz="3600" dirty="0" smtClean="0"/>
            </a:br>
            <a:r>
              <a:rPr lang="en-GB" sz="3600" dirty="0" smtClean="0"/>
              <a:t>EMRO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622709"/>
              </p:ext>
            </p:extLst>
          </p:nvPr>
        </p:nvGraphicFramePr>
        <p:xfrm>
          <a:off x="791580" y="1268760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4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2012 WHO Policy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635"/>
            <a:ext cx="4196001" cy="46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01" y="1302268"/>
            <a:ext cx="4947999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Collaborative TB/HIV activities 2004-2012</a:t>
            </a:r>
            <a:br>
              <a:rPr lang="en-GB" sz="3200" dirty="0" smtClean="0"/>
            </a:br>
            <a:r>
              <a:rPr lang="en-GB" sz="3200" dirty="0" smtClean="0"/>
              <a:t>EURO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309352"/>
              </p:ext>
            </p:extLst>
          </p:nvPr>
        </p:nvGraphicFramePr>
        <p:xfrm>
          <a:off x="971600" y="1268760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2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Collaborative TB/HIV activities 2004-2012</a:t>
            </a:r>
            <a:br>
              <a:rPr lang="en-GB" sz="3200" dirty="0" smtClean="0"/>
            </a:br>
            <a:r>
              <a:rPr lang="en-GB" sz="3200" dirty="0" smtClean="0"/>
              <a:t>SEARO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003038"/>
              </p:ext>
            </p:extLst>
          </p:nvPr>
        </p:nvGraphicFramePr>
        <p:xfrm>
          <a:off x="863588" y="1340768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8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Collaborative TB/HIV activities 2004-2012</a:t>
            </a:r>
            <a:br>
              <a:rPr lang="en-GB" sz="3600" dirty="0" smtClean="0"/>
            </a:br>
            <a:r>
              <a:rPr lang="en-GB" sz="3600" dirty="0" smtClean="0"/>
              <a:t>WPRO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062256"/>
              </p:ext>
            </p:extLst>
          </p:nvPr>
        </p:nvGraphicFramePr>
        <p:xfrm>
          <a:off x="827584" y="1268760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8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Estimated number of lives saved globally by the implementation of TB/HIV interventions, 2005-2011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971550" y="5589240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i="1" dirty="0">
                <a:solidFill>
                  <a:srgbClr val="0070C0"/>
                </a:solidFill>
              </a:rPr>
              <a:t>Blue band represents the uncertainty interval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0" y="1508718"/>
            <a:ext cx="6815286" cy="415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dirty="0" smtClean="0"/>
              <a:t>Estimated HIV prevalence among new TB cases, 2012</a:t>
            </a:r>
            <a:endParaRPr lang="en-US" sz="275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2" y="1523284"/>
            <a:ext cx="7350058" cy="422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8012" cy="1144587"/>
          </a:xfrm>
        </p:spPr>
        <p:txBody>
          <a:bodyPr/>
          <a:lstStyle/>
          <a:p>
            <a:r>
              <a:rPr lang="en-US" sz="2750" dirty="0" smtClean="0"/>
              <a:t>Estimated HIV-associated TB incidence and mortality globally, 1990-2012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295"/>
            <a:ext cx="4433923" cy="370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71" y="1423094"/>
            <a:ext cx="4489525" cy="39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8012" cy="1144587"/>
          </a:xfrm>
        </p:spPr>
        <p:txBody>
          <a:bodyPr/>
          <a:lstStyle/>
          <a:p>
            <a:r>
              <a:rPr lang="en-US" sz="2750" dirty="0" smtClean="0"/>
              <a:t>Male-female ratio of TB deaths by HIV status among adults* </a:t>
            </a:r>
            <a:r>
              <a:rPr lang="en-US" sz="2750" dirty="0"/>
              <a:t>g</a:t>
            </a:r>
            <a:r>
              <a:rPr lang="en-US" sz="2750" dirty="0" smtClean="0"/>
              <a:t>lobally and by WHO region, 2012</a:t>
            </a:r>
          </a:p>
        </p:txBody>
      </p:sp>
      <p:sp>
        <p:nvSpPr>
          <p:cNvPr id="26627" name="Text Placeholder 5"/>
          <p:cNvSpPr>
            <a:spLocks noGrp="1"/>
          </p:cNvSpPr>
          <p:nvPr>
            <p:ph type="body" idx="1"/>
          </p:nvPr>
        </p:nvSpPr>
        <p:spPr>
          <a:xfrm>
            <a:off x="451396" y="1340768"/>
            <a:ext cx="8234686" cy="546100"/>
          </a:xfrm>
        </p:spPr>
        <p:txBody>
          <a:bodyPr/>
          <a:lstStyle/>
          <a:p>
            <a:pPr>
              <a:tabLst>
                <a:tab pos="4216400" algn="l"/>
              </a:tabLst>
            </a:pPr>
            <a:r>
              <a:rPr lang="en-US" sz="1600" dirty="0" smtClean="0"/>
              <a:t>HIV-negative TB </a:t>
            </a:r>
            <a:r>
              <a:rPr lang="en-US" sz="1600" dirty="0"/>
              <a:t>deaths		</a:t>
            </a:r>
            <a:r>
              <a:rPr lang="en-US" sz="1600" dirty="0" smtClean="0"/>
              <a:t>HIV-associated </a:t>
            </a:r>
            <a:r>
              <a:rPr lang="en-US" sz="1600" dirty="0"/>
              <a:t>TB </a:t>
            </a:r>
            <a:r>
              <a:rPr lang="en-US" sz="1600" dirty="0" smtClean="0"/>
              <a:t>deaths</a:t>
            </a:r>
            <a:endParaRPr lang="en-US" sz="1600" dirty="0"/>
          </a:p>
        </p:txBody>
      </p:sp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179512" y="5569297"/>
            <a:ext cx="366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i="1" dirty="0"/>
              <a:t>* Defined as </a:t>
            </a:r>
            <a:r>
              <a:rPr lang="en-US" sz="1400" i="1" dirty="0" smtClean="0"/>
              <a:t>people aged </a:t>
            </a:r>
            <a:r>
              <a:rPr lang="en-US" sz="1400" i="1" dirty="0"/>
              <a:t>≥15 years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" y="1988840"/>
            <a:ext cx="8234686" cy="32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Number of TB patients with known HIV status 2004-2012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8" y="1412776"/>
            <a:ext cx="76385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of TB patients with known HIV status by country, 2012</a:t>
            </a:r>
            <a:r>
              <a:rPr lang="en-US" baseline="30000" dirty="0" smtClean="0"/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7" y="1412776"/>
            <a:ext cx="72459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Percentage of TB patients with </a:t>
            </a:r>
            <a:br>
              <a:rPr lang="en-US" sz="3200" dirty="0" smtClean="0"/>
            </a:br>
            <a:r>
              <a:rPr lang="en-US" sz="3200" dirty="0" smtClean="0"/>
              <a:t>known HIV status, 2004-2012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2" y="1615033"/>
            <a:ext cx="7416824" cy="40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O_theme">
  <a:themeElements>
    <a:clrScheme name="PPT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PT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Implementation_of_collaborative_TB-HIV_activities,_2010_-_slideshow</Template>
  <TotalTime>672</TotalTime>
  <Words>417</Words>
  <Application>Microsoft Office PowerPoint</Application>
  <PresentationFormat>On-screen Show (4:3)</PresentationFormat>
  <Paragraphs>123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WHO_theme</vt:lpstr>
      <vt:lpstr>Custom Design</vt:lpstr>
      <vt:lpstr>PowerPoint Presentation</vt:lpstr>
      <vt:lpstr>The 2012 WHO Policy</vt:lpstr>
      <vt:lpstr>Estimated number of lives saved globally by the implementation of TB/HIV interventions, 2005-2011</vt:lpstr>
      <vt:lpstr>Estimated HIV prevalence among new TB cases, 2012</vt:lpstr>
      <vt:lpstr>Estimated HIV-associated TB incidence and mortality globally, 1990-2012</vt:lpstr>
      <vt:lpstr>Male-female ratio of TB deaths by HIV status among adults* globally and by WHO region, 2012</vt:lpstr>
      <vt:lpstr>Number of TB patients with known HIV status 2004-2012</vt:lpstr>
      <vt:lpstr>Percentage of TB patients with known HIV status by country, 2012a</vt:lpstr>
      <vt:lpstr>Percentage of TB patients with  known HIV status, 2004-2012</vt:lpstr>
      <vt:lpstr>Number of HIV-positive TB patients enrolled on  co-trimoxazole preventive therapy (CPT) and antiretroviral therapy (ART), 2004-2012</vt:lpstr>
      <vt:lpstr>Percentage of TB patients with known HIV status who were HIV positive, percentage of HIV-positive TB patients enrolled on co-trimoxazole preventive therapy (CPT) and antiretroviral therapy (ART), 2006-2012*</vt:lpstr>
      <vt:lpstr>Percentage of HIV-positive TB patients enrolled on antiretroviral therapy (ART), 2012</vt:lpstr>
      <vt:lpstr>Intensified TB case-finding among people living with HIV, 2005-2012</vt:lpstr>
      <vt:lpstr>Provision of isoniazid preventive therapy (IPT) to people living with HIV without active TB, 2005-2012</vt:lpstr>
      <vt:lpstr>Collaborative TB/HIV activities per Region, 2012</vt:lpstr>
      <vt:lpstr>Collaborative TB/HIV activities 2004-2012 Global</vt:lpstr>
      <vt:lpstr>Collaborative TB/HIV activities 2004-2012 African Region </vt:lpstr>
      <vt:lpstr>Collaborative TB/HIV activities 2004-2012 American Region</vt:lpstr>
      <vt:lpstr>Collaborative TB/HIV activities 2004-2012 EMRO</vt:lpstr>
      <vt:lpstr>Collaborative TB/HIV activities 2004-2012 EURO</vt:lpstr>
      <vt:lpstr>Collaborative TB/HIV activities 2004-2012 SEARO</vt:lpstr>
      <vt:lpstr>Collaborative TB/HIV activities 2004-2012 WPRO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Linh Nhat</dc:creator>
  <cp:lastModifiedBy>BADDELEY, Annabel</cp:lastModifiedBy>
  <cp:revision>24</cp:revision>
  <dcterms:created xsi:type="dcterms:W3CDTF">2012-10-30T14:36:07Z</dcterms:created>
  <dcterms:modified xsi:type="dcterms:W3CDTF">2013-10-14T09:11:09Z</dcterms:modified>
</cp:coreProperties>
</file>