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7C2DFD1-586E-4F70-A2F4-C053624E9668}" type="datetimeFigureOut">
              <a:rPr lang="en-GB" smtClean="0"/>
              <a:t>16/10/2014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50750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7C2DFD1-586E-4F70-A2F4-C053624E9668}" type="datetimeFigureOut">
              <a:rPr lang="en-GB" smtClean="0"/>
              <a:t>16/10/2014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2794716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7C2DFD1-586E-4F70-A2F4-C053624E9668}" type="datetimeFigureOut">
              <a:rPr lang="en-GB" smtClean="0"/>
              <a:t>16/10/2014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29106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7C2DFD1-586E-4F70-A2F4-C053624E9668}" type="datetimeFigureOut">
              <a:rPr lang="en-GB" smtClean="0"/>
              <a:t>16/10/2014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61932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2DFD1-586E-4F70-A2F4-C053624E9668}" type="datetimeFigureOut">
              <a:rPr lang="en-GB" smtClean="0"/>
              <a:t>16/10/2014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109458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C2DFD1-586E-4F70-A2F4-C053624E9668}" type="datetimeFigureOut">
              <a:rPr lang="en-GB" smtClean="0"/>
              <a:t>16/10/2014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4242329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7C2DFD1-586E-4F70-A2F4-C053624E9668}" type="datetimeFigureOut">
              <a:rPr lang="en-GB" smtClean="0"/>
              <a:t>16/10/2014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1851470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7C2DFD1-586E-4F70-A2F4-C053624E9668}" type="datetimeFigureOut">
              <a:rPr lang="en-GB" smtClean="0"/>
              <a:t>16/10/2014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175068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C2DFD1-586E-4F70-A2F4-C053624E9668}" type="datetimeFigureOut">
              <a:rPr lang="en-GB" smtClean="0"/>
              <a:t>16/10/2014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285946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2DFD1-586E-4F70-A2F4-C053624E9668}" type="datetimeFigureOut">
              <a:rPr lang="en-GB" smtClean="0"/>
              <a:t>16/10/2014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258242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2DFD1-586E-4F70-A2F4-C053624E9668}" type="datetimeFigureOut">
              <a:rPr lang="en-GB" smtClean="0"/>
              <a:t>16/10/2014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804AC28-F9E8-4306-8F62-682CD1DFD09D}" type="slidenum">
              <a:rPr lang="en-GB" smtClean="0"/>
              <a:t>‹#›</a:t>
            </a:fld>
            <a:endParaRPr lang="en-GB"/>
          </a:p>
        </p:txBody>
      </p:sp>
    </p:spTree>
    <p:extLst>
      <p:ext uri="{BB962C8B-B14F-4D97-AF65-F5344CB8AC3E}">
        <p14:creationId xmlns:p14="http://schemas.microsoft.com/office/powerpoint/2010/main" val="37049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C2DFD1-586E-4F70-A2F4-C053624E9668}" type="datetimeFigureOut">
              <a:rPr lang="en-GB" smtClean="0"/>
              <a:t>16/10/2014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4AC28-F9E8-4306-8F62-682CD1DFD09D}" type="slidenum">
              <a:rPr lang="en-GB" smtClean="0"/>
              <a:t>‹#›</a:t>
            </a:fld>
            <a:endParaRPr lang="en-GB"/>
          </a:p>
        </p:txBody>
      </p:sp>
    </p:spTree>
    <p:extLst>
      <p:ext uri="{BB962C8B-B14F-4D97-AF65-F5344CB8AC3E}">
        <p14:creationId xmlns:p14="http://schemas.microsoft.com/office/powerpoint/2010/main" val="942172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optb.org/wg/dots_expansion/childhoodtb/"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toptb.org/wg/tb_hiv/icshome.asp" TargetMode="External"/><Relationship Id="rId4" Type="http://schemas.openxmlformats.org/officeDocument/2006/relationships/hyperlink" Target="http://stoptb.org/wg/dots_expansion/pp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toptb.org/wg/mdrtb/default.asp"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stoptb.org/wg/gl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toptb.org/wg/new_diagnostic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ewtbdrugs.org/"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barcelona.worldlunghealth.org/programme/body/Sponsored-satellite-symposium-07_TB-ALLIANCE-UNITAID-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307" y="33705"/>
            <a:ext cx="3543885" cy="648072"/>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763110146"/>
              </p:ext>
            </p:extLst>
          </p:nvPr>
        </p:nvGraphicFramePr>
        <p:xfrm>
          <a:off x="511294" y="930052"/>
          <a:ext cx="8352928" cy="266700"/>
        </p:xfrm>
        <a:graphic>
          <a:graphicData uri="http://schemas.openxmlformats.org/drawingml/2006/table">
            <a:tbl>
              <a:tblPr>
                <a:tableStyleId>{5C22544A-7EE6-4342-B048-85BDC9FD1C3A}</a:tableStyleId>
              </a:tblPr>
              <a:tblGrid>
                <a:gridCol w="8352928"/>
              </a:tblGrid>
              <a:tr h="266700">
                <a:tc>
                  <a:txBody>
                    <a:bodyPr/>
                    <a:lstStyle/>
                    <a:p>
                      <a:pPr algn="ctr" fontAlgn="b"/>
                      <a:r>
                        <a:rPr lang="en-US" sz="1600" b="1" u="none" strike="noStrike" dirty="0">
                          <a:effectLst/>
                        </a:rPr>
                        <a:t>Stop TB Partnership Working Group / Subgroup events at The Union Conference in Barcelona</a:t>
                      </a:r>
                      <a:endParaRPr lang="en-US" sz="1600" b="1" i="0" u="none" strike="noStrike" dirty="0">
                        <a:solidFill>
                          <a:srgbClr val="000000"/>
                        </a:solidFill>
                        <a:effectLst/>
                        <a:latin typeface="Calibri"/>
                      </a:endParaRPr>
                    </a:p>
                  </a:txBody>
                  <a:tcPr marL="9525" marR="9525" marT="9525" marB="0" anchor="b"/>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955818816"/>
              </p:ext>
            </p:extLst>
          </p:nvPr>
        </p:nvGraphicFramePr>
        <p:xfrm>
          <a:off x="323528" y="1484784"/>
          <a:ext cx="8496945" cy="4684136"/>
        </p:xfrm>
        <a:graphic>
          <a:graphicData uri="http://schemas.openxmlformats.org/drawingml/2006/table">
            <a:tbl>
              <a:tblPr>
                <a:tableStyleId>{5C22544A-7EE6-4342-B048-85BDC9FD1C3A}</a:tableStyleId>
              </a:tblPr>
              <a:tblGrid>
                <a:gridCol w="1372366"/>
                <a:gridCol w="1172592"/>
                <a:gridCol w="1172592"/>
                <a:gridCol w="1189962"/>
                <a:gridCol w="1192135"/>
                <a:gridCol w="1198649"/>
                <a:gridCol w="1198649"/>
              </a:tblGrid>
              <a:tr h="354882">
                <a:tc>
                  <a:txBody>
                    <a:bodyPr/>
                    <a:lstStyle/>
                    <a:p>
                      <a:pPr algn="ctr" fontAlgn="t"/>
                      <a:r>
                        <a:rPr lang="en-GB" sz="1400" b="1" u="none" strike="noStrike" dirty="0">
                          <a:effectLst/>
                        </a:rPr>
                        <a:t>WORKING GROUP</a:t>
                      </a:r>
                      <a:r>
                        <a:rPr lang="en-GB" sz="1400" b="1" u="none" strike="noStrike" dirty="0" smtClean="0">
                          <a:effectLst/>
                        </a:rPr>
                        <a:t>/</a:t>
                      </a:r>
                    </a:p>
                    <a:p>
                      <a:pPr algn="ctr" fontAlgn="t"/>
                      <a:r>
                        <a:rPr lang="en-GB" sz="1400" b="1" u="none" strike="noStrike" dirty="0" smtClean="0">
                          <a:effectLst/>
                        </a:rPr>
                        <a:t>SUBGROUP</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Title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Purpose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Date and time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Venue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Website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Open or upon invitation</a:t>
                      </a:r>
                      <a:endParaRPr lang="en-GB" sz="1400" b="1" i="0" u="none" strike="noStrike" dirty="0">
                        <a:solidFill>
                          <a:srgbClr val="000000"/>
                        </a:solidFill>
                        <a:effectLst/>
                        <a:latin typeface="Calibri"/>
                      </a:endParaRPr>
                    </a:p>
                  </a:txBody>
                  <a:tcPr marL="6450" marR="6450" marT="6450" marB="0"/>
                </a:tc>
              </a:tr>
              <a:tr h="528974">
                <a:tc rowSpan="2">
                  <a:txBody>
                    <a:bodyPr/>
                    <a:lstStyle/>
                    <a:p>
                      <a:pPr algn="l" fontAlgn="ctr"/>
                      <a:r>
                        <a:rPr lang="en-GB" sz="1200" b="1" u="none" strike="noStrike" dirty="0">
                          <a:effectLst/>
                        </a:rPr>
                        <a:t>Childhood TB Subgroup</a:t>
                      </a:r>
                      <a:endParaRPr lang="en-GB" sz="1200" b="1" i="0" u="none" strike="noStrike" dirty="0">
                        <a:solidFill>
                          <a:srgbClr val="000000"/>
                        </a:solidFill>
                        <a:effectLst/>
                        <a:latin typeface="Calibri"/>
                      </a:endParaRPr>
                    </a:p>
                  </a:txBody>
                  <a:tcPr marL="6450" marR="6450" marT="6450" marB="0" anchor="ctr"/>
                </a:tc>
                <a:tc>
                  <a:txBody>
                    <a:bodyPr/>
                    <a:lstStyle/>
                    <a:p>
                      <a:pPr algn="l" fontAlgn="t"/>
                      <a:r>
                        <a:rPr lang="en-US" sz="1100" u="none" strike="noStrike">
                          <a:effectLst/>
                        </a:rPr>
                        <a:t>Childhood TB Subgroup core team meeting</a:t>
                      </a:r>
                      <a:endParaRPr lang="en-US"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Plan for next year</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Sunday 26 October  </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Hotel Tryp Condal Mar </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sng" strike="noStrike">
                          <a:effectLst/>
                          <a:hlinkClick r:id="rId3"/>
                        </a:rPr>
                        <a:t>http://stoptb.org/wg/dots_expansion/childhoodtb/</a:t>
                      </a:r>
                      <a:endParaRPr lang="en-GB" sz="1100" b="0" i="0" u="sng" strike="noStrike">
                        <a:solidFill>
                          <a:srgbClr val="0000FF"/>
                        </a:solidFill>
                        <a:effectLst/>
                        <a:latin typeface="Calibri"/>
                      </a:endParaRPr>
                    </a:p>
                  </a:txBody>
                  <a:tcPr marL="6450" marR="6450" marT="6450" marB="0"/>
                </a:tc>
                <a:tc>
                  <a:txBody>
                    <a:bodyPr/>
                    <a:lstStyle/>
                    <a:p>
                      <a:pPr algn="l" fontAlgn="t"/>
                      <a:r>
                        <a:rPr lang="en-GB" sz="1100" u="none" strike="noStrike">
                          <a:effectLst/>
                        </a:rPr>
                        <a:t>Closed meeting</a:t>
                      </a:r>
                      <a:endParaRPr lang="en-GB" sz="1100" b="0" i="0" u="none" strike="noStrike">
                        <a:solidFill>
                          <a:srgbClr val="000000"/>
                        </a:solidFill>
                        <a:effectLst/>
                        <a:latin typeface="Calibri"/>
                      </a:endParaRPr>
                    </a:p>
                  </a:txBody>
                  <a:tcPr marL="6450" marR="6450" marT="6450" marB="0"/>
                </a:tc>
              </a:tr>
              <a:tr h="528974">
                <a:tc vMerge="1">
                  <a:txBody>
                    <a:bodyPr/>
                    <a:lstStyle/>
                    <a:p>
                      <a:endParaRPr lang="en-GB"/>
                    </a:p>
                  </a:txBody>
                  <a:tcPr/>
                </a:tc>
                <a:tc>
                  <a:txBody>
                    <a:bodyPr/>
                    <a:lstStyle/>
                    <a:p>
                      <a:pPr algn="l" fontAlgn="t"/>
                      <a:r>
                        <a:rPr lang="en-US" sz="1100" u="none" strike="noStrike">
                          <a:effectLst/>
                        </a:rPr>
                        <a:t>Childhood TB Subgroup annual meeting </a:t>
                      </a:r>
                      <a:endParaRPr lang="en-US" sz="1100" b="0" i="0" u="none" strike="noStrike">
                        <a:solidFill>
                          <a:srgbClr val="000000"/>
                        </a:solidFill>
                        <a:effectLst/>
                        <a:latin typeface="Calibri"/>
                      </a:endParaRPr>
                    </a:p>
                  </a:txBody>
                  <a:tcPr marL="6450" marR="6450" marT="6450" marB="0"/>
                </a:tc>
                <a:tc>
                  <a:txBody>
                    <a:bodyPr/>
                    <a:lstStyle/>
                    <a:p>
                      <a:pPr algn="l" fontAlgn="t"/>
                      <a:r>
                        <a:rPr lang="en-US" sz="1100" u="none" strike="noStrike">
                          <a:effectLst/>
                        </a:rPr>
                        <a:t>To discuss scaling up of activities at country level</a:t>
                      </a:r>
                      <a:endParaRPr lang="en-US"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Monday 27 October  (8.30-18.00)</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Hotel Tryp Condal Mar</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 </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Open meeting</a:t>
                      </a:r>
                      <a:endParaRPr lang="en-GB" sz="1100" b="0" i="0" u="none" strike="noStrike">
                        <a:solidFill>
                          <a:srgbClr val="000000"/>
                        </a:solidFill>
                        <a:effectLst/>
                        <a:latin typeface="Calibri"/>
                      </a:endParaRPr>
                    </a:p>
                  </a:txBody>
                  <a:tcPr marL="6450" marR="6450" marT="6450" marB="0"/>
                </a:tc>
              </a:tr>
              <a:tr h="528974">
                <a:tc>
                  <a:txBody>
                    <a:bodyPr/>
                    <a:lstStyle/>
                    <a:p>
                      <a:pPr algn="l" fontAlgn="ctr"/>
                      <a:r>
                        <a:rPr lang="en-GB" sz="1200" b="1" u="none" strike="noStrike" dirty="0">
                          <a:effectLst/>
                        </a:rPr>
                        <a:t>Public-Private Mix Subgroup</a:t>
                      </a:r>
                      <a:endParaRPr lang="en-GB" sz="1200" b="1" i="0" u="none" strike="noStrike" dirty="0">
                        <a:solidFill>
                          <a:srgbClr val="000000"/>
                        </a:solidFill>
                        <a:effectLst/>
                        <a:latin typeface="Calibri"/>
                      </a:endParaRPr>
                    </a:p>
                  </a:txBody>
                  <a:tcPr marL="6450" marR="6450" marT="6450" marB="0" anchor="ctr"/>
                </a:tc>
                <a:tc>
                  <a:txBody>
                    <a:bodyPr/>
                    <a:lstStyle/>
                    <a:p>
                      <a:pPr algn="l" fontAlgn="t"/>
                      <a:r>
                        <a:rPr lang="en-US" sz="1100" u="none" strike="noStrike">
                          <a:effectLst/>
                        </a:rPr>
                        <a:t>Public-Private Mix Core Group meeting</a:t>
                      </a:r>
                      <a:endParaRPr lang="en-US"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 </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Monday 27 October (15.00-18.00)</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Hotel SB Diagonal Zero</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sng" strike="noStrike">
                          <a:effectLst/>
                          <a:hlinkClick r:id="rId4"/>
                        </a:rPr>
                        <a:t>http://stoptb.org/wg/dots_expansion/ppm/</a:t>
                      </a:r>
                      <a:endParaRPr lang="en-GB" sz="1100" b="0" i="0" u="sng" strike="noStrike">
                        <a:solidFill>
                          <a:srgbClr val="0000FF"/>
                        </a:solidFill>
                        <a:effectLst/>
                        <a:latin typeface="Calibri"/>
                      </a:endParaRPr>
                    </a:p>
                  </a:txBody>
                  <a:tcPr marL="6450" marR="6450" marT="6450" marB="0"/>
                </a:tc>
                <a:tc>
                  <a:txBody>
                    <a:bodyPr/>
                    <a:lstStyle/>
                    <a:p>
                      <a:pPr algn="l" fontAlgn="t"/>
                      <a:r>
                        <a:rPr lang="en-GB" sz="1100" u="none" strike="noStrike">
                          <a:effectLst/>
                        </a:rPr>
                        <a:t>Closed meeting</a:t>
                      </a:r>
                      <a:endParaRPr lang="en-GB" sz="1100" b="0" i="0" u="none" strike="noStrike">
                        <a:solidFill>
                          <a:srgbClr val="000000"/>
                        </a:solidFill>
                        <a:effectLst/>
                        <a:latin typeface="Calibri"/>
                      </a:endParaRPr>
                    </a:p>
                  </a:txBody>
                  <a:tcPr marL="6450" marR="6450" marT="6450" marB="0"/>
                </a:tc>
              </a:tr>
              <a:tr h="877158">
                <a:tc rowSpan="2">
                  <a:txBody>
                    <a:bodyPr/>
                    <a:lstStyle/>
                    <a:p>
                      <a:pPr algn="l" fontAlgn="ctr"/>
                      <a:r>
                        <a:rPr lang="en-GB" sz="1200" b="1" u="none" strike="noStrike" dirty="0">
                          <a:effectLst/>
                        </a:rPr>
                        <a:t>TB Infection Control Subgroup</a:t>
                      </a:r>
                      <a:endParaRPr lang="en-GB" sz="1200" b="1" i="0" u="none" strike="noStrike" dirty="0">
                        <a:solidFill>
                          <a:srgbClr val="000000"/>
                        </a:solidFill>
                        <a:effectLst/>
                        <a:latin typeface="Calibri"/>
                      </a:endParaRPr>
                    </a:p>
                  </a:txBody>
                  <a:tcPr marL="6450" marR="6450" marT="6450" marB="0" anchor="ctr"/>
                </a:tc>
                <a:tc>
                  <a:txBody>
                    <a:bodyPr/>
                    <a:lstStyle/>
                    <a:p>
                      <a:pPr algn="l" fontAlgn="t"/>
                      <a:r>
                        <a:rPr lang="en-US" sz="1100" u="none" strike="noStrike">
                          <a:effectLst/>
                        </a:rPr>
                        <a:t>TB Infection Control</a:t>
                      </a:r>
                      <a:br>
                        <a:rPr lang="en-US" sz="1100" u="none" strike="noStrike">
                          <a:effectLst/>
                        </a:rPr>
                      </a:br>
                      <a:r>
                        <a:rPr lang="en-US" sz="1100" u="none" strike="noStrike">
                          <a:effectLst/>
                        </a:rPr>
                        <a:t>Core Group Meeting</a:t>
                      </a:r>
                      <a:br>
                        <a:rPr lang="en-US" sz="1100" u="none" strike="noStrike">
                          <a:effectLst/>
                        </a:rPr>
                      </a:br>
                      <a:endParaRPr lang="en-US" sz="1100" b="0" i="0" u="none" strike="noStrike">
                        <a:solidFill>
                          <a:srgbClr val="000000"/>
                        </a:solidFill>
                        <a:effectLst/>
                        <a:latin typeface="Calibri"/>
                      </a:endParaRPr>
                    </a:p>
                  </a:txBody>
                  <a:tcPr marL="6450" marR="6450" marT="6450" marB="0"/>
                </a:tc>
                <a:tc>
                  <a:txBody>
                    <a:bodyPr/>
                    <a:lstStyle/>
                    <a:p>
                      <a:pPr algn="l" fontAlgn="t"/>
                      <a:r>
                        <a:rPr lang="en-US" sz="1100" u="none" strike="noStrike">
                          <a:effectLst/>
                        </a:rPr>
                        <a:t>To develop a strategic plan for 2015 activities and beyond</a:t>
                      </a:r>
                      <a:endParaRPr lang="en-US"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Sunday 26 October  (9.00-17.30)</a:t>
                      </a:r>
                      <a:endParaRPr lang="en-GB" sz="1100" b="0" i="0" u="none" strike="noStrike">
                        <a:solidFill>
                          <a:srgbClr val="000000"/>
                        </a:solidFill>
                        <a:effectLst/>
                        <a:latin typeface="Calibri"/>
                      </a:endParaRPr>
                    </a:p>
                  </a:txBody>
                  <a:tcPr marL="6450" marR="6450" marT="6450" marB="0"/>
                </a:tc>
                <a:tc>
                  <a:txBody>
                    <a:bodyPr/>
                    <a:lstStyle/>
                    <a:p>
                      <a:pPr algn="l" fontAlgn="t"/>
                      <a:r>
                        <a:rPr lang="pt-BR" sz="1100" u="none" strike="noStrike">
                          <a:effectLst/>
                        </a:rPr>
                        <a:t>Hotel Diagonal Zero (Pacifico Room)</a:t>
                      </a:r>
                      <a:endParaRPr lang="pt-BR" sz="1100" b="0" i="0" u="none" strike="noStrike">
                        <a:solidFill>
                          <a:srgbClr val="000000"/>
                        </a:solidFill>
                        <a:effectLst/>
                        <a:latin typeface="Calibri"/>
                      </a:endParaRPr>
                    </a:p>
                  </a:txBody>
                  <a:tcPr marL="6450" marR="6450" marT="6450" marB="0"/>
                </a:tc>
                <a:tc>
                  <a:txBody>
                    <a:bodyPr/>
                    <a:lstStyle/>
                    <a:p>
                      <a:pPr algn="l" fontAlgn="t"/>
                      <a:r>
                        <a:rPr lang="en-GB" sz="1100" u="sng" strike="noStrike">
                          <a:effectLst/>
                          <a:hlinkClick r:id="rId5"/>
                        </a:rPr>
                        <a:t>http://stoptb.org/wg/tb_hiv/icshome.asp</a:t>
                      </a:r>
                      <a:endParaRPr lang="en-GB" sz="1100" b="0" i="0" u="sng" strike="noStrike">
                        <a:solidFill>
                          <a:srgbClr val="0000FF"/>
                        </a:solidFill>
                        <a:effectLst/>
                        <a:latin typeface="Calibri"/>
                      </a:endParaRPr>
                    </a:p>
                  </a:txBody>
                  <a:tcPr marL="6450" marR="6450" marT="6450" marB="0"/>
                </a:tc>
                <a:tc>
                  <a:txBody>
                    <a:bodyPr/>
                    <a:lstStyle/>
                    <a:p>
                      <a:pPr algn="l" fontAlgn="t"/>
                      <a:r>
                        <a:rPr lang="en-GB" sz="1100" u="none" strike="noStrike">
                          <a:effectLst/>
                        </a:rPr>
                        <a:t>Closed meeting</a:t>
                      </a:r>
                      <a:endParaRPr lang="en-GB" sz="1100" b="0" i="0" u="none" strike="noStrike">
                        <a:solidFill>
                          <a:srgbClr val="000000"/>
                        </a:solidFill>
                        <a:effectLst/>
                        <a:latin typeface="Calibri"/>
                      </a:endParaRPr>
                    </a:p>
                  </a:txBody>
                  <a:tcPr marL="6450" marR="6450" marT="6450" marB="0"/>
                </a:tc>
              </a:tr>
              <a:tr h="1573526">
                <a:tc vMerge="1">
                  <a:txBody>
                    <a:bodyPr/>
                    <a:lstStyle/>
                    <a:p>
                      <a:endParaRPr lang="en-GB"/>
                    </a:p>
                  </a:txBody>
                  <a:tcPr/>
                </a:tc>
                <a:tc>
                  <a:txBody>
                    <a:bodyPr/>
                    <a:lstStyle/>
                    <a:p>
                      <a:pPr algn="l" fontAlgn="t"/>
                      <a:r>
                        <a:rPr lang="en-US" sz="1100" u="none" strike="noStrike">
                          <a:effectLst/>
                        </a:rPr>
                        <a:t>TB Infection Control Sub -Group meeting</a:t>
                      </a:r>
                      <a:endParaRPr lang="en-US" sz="1100" b="0" i="0" u="none" strike="noStrike">
                        <a:solidFill>
                          <a:srgbClr val="000000"/>
                        </a:solidFill>
                        <a:effectLst/>
                        <a:latin typeface="Calibri"/>
                      </a:endParaRPr>
                    </a:p>
                  </a:txBody>
                  <a:tcPr marL="6450" marR="6450" marT="6450" marB="0"/>
                </a:tc>
                <a:tc>
                  <a:txBody>
                    <a:bodyPr/>
                    <a:lstStyle/>
                    <a:p>
                      <a:pPr algn="l" fontAlgn="t"/>
                      <a:r>
                        <a:rPr lang="en-US" sz="1100" u="none" strike="noStrike">
                          <a:effectLst/>
                        </a:rPr>
                        <a:t>To introduce new Core Group members, update on strategic planning process and to launch new CDC inpatient TB infection control video</a:t>
                      </a:r>
                      <a:endParaRPr lang="en-US"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Wednesday 29 October (13.30-16.30)</a:t>
                      </a:r>
                      <a:endParaRPr lang="en-GB" sz="1100" b="0" i="0" u="none" strike="noStrike">
                        <a:solidFill>
                          <a:srgbClr val="000000"/>
                        </a:solidFill>
                        <a:effectLst/>
                        <a:latin typeface="Calibri"/>
                      </a:endParaRPr>
                    </a:p>
                  </a:txBody>
                  <a:tcPr marL="6450" marR="6450" marT="6450" marB="0"/>
                </a:tc>
                <a:tc>
                  <a:txBody>
                    <a:bodyPr/>
                    <a:lstStyle/>
                    <a:p>
                      <a:pPr algn="l" fontAlgn="t"/>
                      <a:r>
                        <a:rPr lang="en-US" sz="1100" u="none" strike="noStrike">
                          <a:effectLst/>
                        </a:rPr>
                        <a:t>Four Points by Sheraton</a:t>
                      </a:r>
                      <a:br>
                        <a:rPr lang="en-US" sz="1100" u="none" strike="noStrike">
                          <a:effectLst/>
                        </a:rPr>
                      </a:br>
                      <a:r>
                        <a:rPr lang="en-US" sz="1100" u="none" strike="noStrike">
                          <a:effectLst/>
                        </a:rPr>
                        <a:t>Diagonal (Meeting Room Red)</a:t>
                      </a:r>
                      <a:endParaRPr lang="en-US" sz="1100" b="0" i="0" u="none" strike="noStrike">
                        <a:solidFill>
                          <a:srgbClr val="000000"/>
                        </a:solidFill>
                        <a:effectLst/>
                        <a:latin typeface="Calibri"/>
                      </a:endParaRPr>
                    </a:p>
                  </a:txBody>
                  <a:tcPr marL="6450" marR="6450" marT="6450" marB="0"/>
                </a:tc>
                <a:tc>
                  <a:txBody>
                    <a:bodyPr/>
                    <a:lstStyle/>
                    <a:p>
                      <a:pPr algn="l" fontAlgn="t"/>
                      <a:r>
                        <a:rPr lang="en-GB" sz="1100" u="none" strike="noStrike">
                          <a:effectLst/>
                        </a:rPr>
                        <a:t> </a:t>
                      </a:r>
                      <a:endParaRPr lang="en-GB" sz="1100" b="0" i="0" u="none" strike="noStrike">
                        <a:solidFill>
                          <a:srgbClr val="000000"/>
                        </a:solidFill>
                        <a:effectLst/>
                        <a:latin typeface="Calibri"/>
                      </a:endParaRPr>
                    </a:p>
                  </a:txBody>
                  <a:tcPr marL="6450" marR="6450" marT="6450" marB="0"/>
                </a:tc>
                <a:tc>
                  <a:txBody>
                    <a:bodyPr/>
                    <a:lstStyle/>
                    <a:p>
                      <a:pPr algn="l" fontAlgn="t"/>
                      <a:r>
                        <a:rPr lang="en-GB" sz="1100" u="none" strike="noStrike" dirty="0">
                          <a:effectLst/>
                        </a:rPr>
                        <a:t>Open meeting</a:t>
                      </a:r>
                      <a:endParaRPr lang="en-GB" sz="1100" b="0" i="0" u="none" strike="noStrike" dirty="0">
                        <a:solidFill>
                          <a:srgbClr val="000000"/>
                        </a:solidFill>
                        <a:effectLst/>
                        <a:latin typeface="Calibri"/>
                      </a:endParaRPr>
                    </a:p>
                  </a:txBody>
                  <a:tcPr marL="6450" marR="6450" marT="6450" marB="0"/>
                </a:tc>
              </a:tr>
            </a:tbl>
          </a:graphicData>
        </a:graphic>
      </p:graphicFrame>
    </p:spTree>
    <p:extLst>
      <p:ext uri="{BB962C8B-B14F-4D97-AF65-F5344CB8AC3E}">
        <p14:creationId xmlns:p14="http://schemas.microsoft.com/office/powerpoint/2010/main" val="2037287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307" y="33705"/>
            <a:ext cx="3543885" cy="648072"/>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727082108"/>
              </p:ext>
            </p:extLst>
          </p:nvPr>
        </p:nvGraphicFramePr>
        <p:xfrm>
          <a:off x="323528" y="836712"/>
          <a:ext cx="8540694" cy="266700"/>
        </p:xfrm>
        <a:graphic>
          <a:graphicData uri="http://schemas.openxmlformats.org/drawingml/2006/table">
            <a:tbl>
              <a:tblPr>
                <a:tableStyleId>{5C22544A-7EE6-4342-B048-85BDC9FD1C3A}</a:tableStyleId>
              </a:tblPr>
              <a:tblGrid>
                <a:gridCol w="8540694"/>
              </a:tblGrid>
              <a:tr h="266700">
                <a:tc>
                  <a:txBody>
                    <a:bodyPr/>
                    <a:lstStyle/>
                    <a:p>
                      <a:pPr algn="ctr" fontAlgn="b"/>
                      <a:r>
                        <a:rPr lang="en-US" sz="1600" b="1" u="none" strike="noStrike" dirty="0">
                          <a:effectLst/>
                        </a:rPr>
                        <a:t>Stop TB Partnership Working Group / Subgroup events at The Union Conference in Barcelona</a:t>
                      </a:r>
                      <a:endParaRPr lang="en-US" sz="1600" b="1" i="0" u="none" strike="noStrike" dirty="0">
                        <a:solidFill>
                          <a:srgbClr val="000000"/>
                        </a:solidFill>
                        <a:effectLst/>
                        <a:latin typeface="Calibri"/>
                      </a:endParaRPr>
                    </a:p>
                  </a:txBody>
                  <a:tcPr marL="9525" marR="9525" marT="9525" marB="0" anchor="b"/>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12503209"/>
              </p:ext>
            </p:extLst>
          </p:nvPr>
        </p:nvGraphicFramePr>
        <p:xfrm>
          <a:off x="323527" y="1268760"/>
          <a:ext cx="8568953" cy="5479277"/>
        </p:xfrm>
        <a:graphic>
          <a:graphicData uri="http://schemas.openxmlformats.org/drawingml/2006/table">
            <a:tbl>
              <a:tblPr>
                <a:tableStyleId>{5C22544A-7EE6-4342-B048-85BDC9FD1C3A}</a:tableStyleId>
              </a:tblPr>
              <a:tblGrid>
                <a:gridCol w="1413989"/>
                <a:gridCol w="1208155"/>
                <a:gridCol w="1208155"/>
                <a:gridCol w="1067204"/>
                <a:gridCol w="1228292"/>
                <a:gridCol w="1208155"/>
                <a:gridCol w="1235003"/>
              </a:tblGrid>
              <a:tr h="432048">
                <a:tc>
                  <a:txBody>
                    <a:bodyPr/>
                    <a:lstStyle/>
                    <a:p>
                      <a:pPr algn="ctr" fontAlgn="t"/>
                      <a:r>
                        <a:rPr lang="en-GB" sz="1400" b="1" u="none" strike="noStrike" dirty="0">
                          <a:effectLst/>
                        </a:rPr>
                        <a:t>WORKING GROUP</a:t>
                      </a:r>
                      <a:r>
                        <a:rPr lang="en-GB" sz="1400" b="1" u="none" strike="noStrike" dirty="0" smtClean="0">
                          <a:effectLst/>
                        </a:rPr>
                        <a:t>/</a:t>
                      </a:r>
                    </a:p>
                    <a:p>
                      <a:pPr algn="ctr" fontAlgn="t"/>
                      <a:r>
                        <a:rPr lang="en-GB" sz="1400" b="1" u="none" strike="noStrike" dirty="0" smtClean="0">
                          <a:effectLst/>
                        </a:rPr>
                        <a:t>SUBGROUP</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Title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Purpose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Date and time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Venue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Website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Open or upon invitation</a:t>
                      </a:r>
                      <a:endParaRPr lang="en-GB" sz="1400" b="1" i="0" u="none" strike="noStrike" dirty="0">
                        <a:solidFill>
                          <a:srgbClr val="000000"/>
                        </a:solidFill>
                        <a:effectLst/>
                        <a:latin typeface="Calibri"/>
                      </a:endParaRPr>
                    </a:p>
                  </a:txBody>
                  <a:tcPr marL="6450" marR="6450" marT="6450" marB="0"/>
                </a:tc>
              </a:tr>
              <a:tr h="3457926">
                <a:tc>
                  <a:txBody>
                    <a:bodyPr/>
                    <a:lstStyle/>
                    <a:p>
                      <a:pPr algn="l" fontAlgn="ctr"/>
                      <a:r>
                        <a:rPr lang="en-GB" sz="1200" b="1" u="none" strike="noStrike" dirty="0">
                          <a:effectLst/>
                        </a:rPr>
                        <a:t>Global Drug Initiative</a:t>
                      </a:r>
                      <a:endParaRPr lang="en-GB" sz="1200" b="1" i="0" u="none" strike="noStrike" dirty="0">
                        <a:solidFill>
                          <a:srgbClr val="000000"/>
                        </a:solidFill>
                        <a:effectLst/>
                        <a:latin typeface="Calibri"/>
                      </a:endParaRPr>
                    </a:p>
                  </a:txBody>
                  <a:tcPr marL="6450" marR="6450" marT="6450" marB="0" anchor="ctr"/>
                </a:tc>
                <a:tc>
                  <a:txBody>
                    <a:bodyPr/>
                    <a:lstStyle/>
                    <a:p>
                      <a:pPr algn="l" fontAlgn="t"/>
                      <a:r>
                        <a:rPr lang="en-US" sz="1050" u="none" strike="noStrike">
                          <a:effectLst/>
                        </a:rPr>
                        <a:t>2nd meeting of the GDI Core Group</a:t>
                      </a:r>
                      <a:endParaRPr lang="en-US" sz="1050" b="0" i="0" u="none" strike="noStrike">
                        <a:solidFill>
                          <a:srgbClr val="000000"/>
                        </a:solidFill>
                        <a:effectLst/>
                        <a:latin typeface="Calibri"/>
                      </a:endParaRPr>
                    </a:p>
                  </a:txBody>
                  <a:tcPr marL="6450" marR="6450" marT="6450" marB="0"/>
                </a:tc>
                <a:tc>
                  <a:txBody>
                    <a:bodyPr/>
                    <a:lstStyle/>
                    <a:p>
                      <a:pPr algn="l" fontAlgn="t"/>
                      <a:r>
                        <a:rPr lang="en-US" sz="1050" u="none" strike="noStrike">
                          <a:effectLst/>
                        </a:rPr>
                        <a:t>1. To follow up on recommendations made and action points agreed upon during 1st GDI CG meeting in May 2014, and subsequent monthly teleconferences</a:t>
                      </a:r>
                      <a:br>
                        <a:rPr lang="en-US" sz="1050" u="none" strike="noStrike">
                          <a:effectLst/>
                        </a:rPr>
                      </a:br>
                      <a:r>
                        <a:rPr lang="en-US" sz="1050" u="none" strike="noStrike">
                          <a:effectLst/>
                        </a:rPr>
                        <a:t>2. To provide an update on the progress of the respective GDI Task Forces, and the request of the Infection Control (IC) sub−group</a:t>
                      </a:r>
                      <a:br>
                        <a:rPr lang="en-US" sz="1050" u="none" strike="noStrike">
                          <a:effectLst/>
                        </a:rPr>
                      </a:br>
                      <a:r>
                        <a:rPr lang="en-US" sz="1050" u="none" strike="noStrike">
                          <a:effectLst/>
                        </a:rPr>
                        <a:t>3. To discuss the GDI "Business Plan" and GDI workplan for 2014−15</a:t>
                      </a:r>
                      <a:br>
                        <a:rPr lang="en-US" sz="1050" u="none" strike="noStrike">
                          <a:effectLst/>
                        </a:rPr>
                      </a:br>
                      <a:endParaRPr lang="en-US" sz="1050" b="0" i="0" u="none" strike="noStrike">
                        <a:solidFill>
                          <a:srgbClr val="000000"/>
                        </a:solidFill>
                        <a:effectLst/>
                        <a:latin typeface="Calibri"/>
                      </a:endParaRPr>
                    </a:p>
                  </a:txBody>
                  <a:tcPr marL="6450" marR="6450" marT="6450" marB="0"/>
                </a:tc>
                <a:tc>
                  <a:txBody>
                    <a:bodyPr/>
                    <a:lstStyle/>
                    <a:p>
                      <a:pPr algn="l" fontAlgn="t"/>
                      <a:r>
                        <a:rPr lang="en-GB" sz="1050" u="none" strike="noStrike" dirty="0">
                          <a:effectLst/>
                        </a:rPr>
                        <a:t>Monday 27 October  </a:t>
                      </a:r>
                      <a:endParaRPr lang="en-GB" sz="1050" b="0" i="0" u="none" strike="noStrike" dirty="0">
                        <a:solidFill>
                          <a:srgbClr val="000000"/>
                        </a:solidFill>
                        <a:effectLst/>
                        <a:latin typeface="Calibri"/>
                      </a:endParaRPr>
                    </a:p>
                  </a:txBody>
                  <a:tcPr marL="6450" marR="6450" marT="6450" marB="0"/>
                </a:tc>
                <a:tc>
                  <a:txBody>
                    <a:bodyPr/>
                    <a:lstStyle/>
                    <a:p>
                      <a:pPr algn="l" fontAlgn="t"/>
                      <a:r>
                        <a:rPr lang="en-GB" sz="1050" u="none" strike="noStrike" dirty="0">
                          <a:effectLst/>
                        </a:rPr>
                        <a:t>Hotel </a:t>
                      </a:r>
                      <a:r>
                        <a:rPr lang="en-GB" sz="1050" u="none" strike="noStrike" dirty="0" smtClean="0">
                          <a:effectLst/>
                        </a:rPr>
                        <a:t>Diagonal </a:t>
                      </a:r>
                      <a:r>
                        <a:rPr lang="en-GB" sz="1050" u="none" strike="noStrike" dirty="0">
                          <a:effectLst/>
                        </a:rPr>
                        <a:t>Zero</a:t>
                      </a:r>
                      <a:endParaRPr lang="en-GB" sz="1050" b="0" i="0" u="none" strike="noStrike" dirty="0">
                        <a:solidFill>
                          <a:srgbClr val="000000"/>
                        </a:solidFill>
                        <a:effectLst/>
                        <a:latin typeface="Calibri"/>
                      </a:endParaRPr>
                    </a:p>
                  </a:txBody>
                  <a:tcPr marL="6450" marR="6450" marT="6450" marB="0"/>
                </a:tc>
                <a:tc>
                  <a:txBody>
                    <a:bodyPr/>
                    <a:lstStyle/>
                    <a:p>
                      <a:pPr algn="l" fontAlgn="t"/>
                      <a:r>
                        <a:rPr lang="en-GB" sz="1050" u="sng" strike="noStrike">
                          <a:effectLst/>
                          <a:hlinkClick r:id="rId3"/>
                        </a:rPr>
                        <a:t>http://www.stoptb.org/wg/mdrtb/default.asp</a:t>
                      </a:r>
                      <a:endParaRPr lang="en-GB" sz="1050" b="0" i="0" u="sng" strike="noStrike">
                        <a:solidFill>
                          <a:srgbClr val="0000FF"/>
                        </a:solidFill>
                        <a:effectLst/>
                        <a:latin typeface="Calibri"/>
                      </a:endParaRPr>
                    </a:p>
                  </a:txBody>
                  <a:tcPr marL="6450" marR="6450" marT="6450" marB="0"/>
                </a:tc>
                <a:tc>
                  <a:txBody>
                    <a:bodyPr/>
                    <a:lstStyle/>
                    <a:p>
                      <a:pPr algn="l" fontAlgn="t"/>
                      <a:r>
                        <a:rPr lang="en-US" sz="1050" u="none" strike="noStrike">
                          <a:effectLst/>
                        </a:rPr>
                        <a:t>Closed meeting for GDI Core Group members and invited observers only</a:t>
                      </a:r>
                      <a:endParaRPr lang="en-US" sz="1050" b="0" i="0" u="none" strike="noStrike">
                        <a:solidFill>
                          <a:srgbClr val="000000"/>
                        </a:solidFill>
                        <a:effectLst/>
                        <a:latin typeface="Calibri"/>
                      </a:endParaRPr>
                    </a:p>
                  </a:txBody>
                  <a:tcPr marL="6450" marR="6450" marT="6450" marB="0"/>
                </a:tc>
              </a:tr>
              <a:tr h="1305857">
                <a:tc>
                  <a:txBody>
                    <a:bodyPr/>
                    <a:lstStyle/>
                    <a:p>
                      <a:pPr algn="l" fontAlgn="ctr"/>
                      <a:r>
                        <a:rPr lang="en-GB" sz="1200" b="1" u="none" strike="noStrike" dirty="0">
                          <a:effectLst/>
                        </a:rPr>
                        <a:t>Global Laboratory Initiative</a:t>
                      </a:r>
                      <a:endParaRPr lang="en-GB" sz="1200" b="1" i="0" u="none" strike="noStrike" dirty="0">
                        <a:solidFill>
                          <a:srgbClr val="000000"/>
                        </a:solidFill>
                        <a:effectLst/>
                        <a:latin typeface="Calibri"/>
                      </a:endParaRPr>
                    </a:p>
                  </a:txBody>
                  <a:tcPr marL="6450" marR="6450" marT="6450" marB="0" anchor="ctr"/>
                </a:tc>
                <a:tc>
                  <a:txBody>
                    <a:bodyPr/>
                    <a:lstStyle/>
                    <a:p>
                      <a:pPr algn="l" fontAlgn="t"/>
                      <a:r>
                        <a:rPr lang="en-US" sz="1050" u="none" strike="noStrike">
                          <a:effectLst/>
                        </a:rPr>
                        <a:t>Global Laboratory Initiative Core Group</a:t>
                      </a:r>
                      <a:endParaRPr lang="en-US" sz="1050" b="0" i="0" u="none" strike="noStrike">
                        <a:solidFill>
                          <a:srgbClr val="000000"/>
                        </a:solidFill>
                        <a:effectLst/>
                        <a:latin typeface="Calibri"/>
                      </a:endParaRPr>
                    </a:p>
                  </a:txBody>
                  <a:tcPr marL="6450" marR="6450" marT="6450" marB="0"/>
                </a:tc>
                <a:tc>
                  <a:txBody>
                    <a:bodyPr/>
                    <a:lstStyle/>
                    <a:p>
                      <a:pPr algn="l" fontAlgn="t"/>
                      <a:r>
                        <a:rPr lang="en-US" sz="1050" u="none" strike="noStrike">
                          <a:effectLst/>
                        </a:rPr>
                        <a:t>Review GLI tools under development and establish a work plan for implementing the GLI priorities activities in 2015-2016</a:t>
                      </a:r>
                      <a:endParaRPr lang="en-US" sz="1050" b="0" i="0" u="none" strike="noStrike">
                        <a:solidFill>
                          <a:srgbClr val="000000"/>
                        </a:solidFill>
                        <a:effectLst/>
                        <a:latin typeface="Calibri"/>
                      </a:endParaRPr>
                    </a:p>
                  </a:txBody>
                  <a:tcPr marL="6450" marR="6450" marT="6450" marB="0"/>
                </a:tc>
                <a:tc>
                  <a:txBody>
                    <a:bodyPr/>
                    <a:lstStyle/>
                    <a:p>
                      <a:pPr algn="l" fontAlgn="t"/>
                      <a:r>
                        <a:rPr lang="en-GB" sz="1050" u="none" strike="noStrike">
                          <a:effectLst/>
                        </a:rPr>
                        <a:t>Monday 27 October (9.00-18.00)</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none" strike="noStrike">
                          <a:effectLst/>
                        </a:rPr>
                        <a:t>Hotel Diagonal Zero  </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sng" strike="noStrike">
                          <a:effectLst/>
                          <a:hlinkClick r:id="rId4"/>
                        </a:rPr>
                        <a:t>http://www.stoptb.org/wg/gli/</a:t>
                      </a:r>
                      <a:endParaRPr lang="en-GB" sz="1050" b="0" i="0" u="sng" strike="noStrike">
                        <a:solidFill>
                          <a:srgbClr val="0000FF"/>
                        </a:solidFill>
                        <a:effectLst/>
                        <a:latin typeface="Calibri"/>
                      </a:endParaRPr>
                    </a:p>
                  </a:txBody>
                  <a:tcPr marL="6450" marR="6450" marT="6450" marB="0"/>
                </a:tc>
                <a:tc>
                  <a:txBody>
                    <a:bodyPr/>
                    <a:lstStyle/>
                    <a:p>
                      <a:pPr algn="l" fontAlgn="t"/>
                      <a:r>
                        <a:rPr lang="en-GB" sz="1050" u="none" strike="noStrike" dirty="0">
                          <a:effectLst/>
                        </a:rPr>
                        <a:t>Upon invitation only</a:t>
                      </a:r>
                      <a:endParaRPr lang="en-GB" sz="1050" b="0" i="0" u="none" strike="noStrike" dirty="0">
                        <a:solidFill>
                          <a:srgbClr val="000000"/>
                        </a:solidFill>
                        <a:effectLst/>
                        <a:latin typeface="Calibri"/>
                      </a:endParaRPr>
                    </a:p>
                  </a:txBody>
                  <a:tcPr marL="6450" marR="6450" marT="6450" marB="0"/>
                </a:tc>
              </a:tr>
            </a:tbl>
          </a:graphicData>
        </a:graphic>
      </p:graphicFrame>
    </p:spTree>
    <p:extLst>
      <p:ext uri="{BB962C8B-B14F-4D97-AF65-F5344CB8AC3E}">
        <p14:creationId xmlns:p14="http://schemas.microsoft.com/office/powerpoint/2010/main" val="801383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32739328"/>
              </p:ext>
            </p:extLst>
          </p:nvPr>
        </p:nvGraphicFramePr>
        <p:xfrm>
          <a:off x="251519" y="1340768"/>
          <a:ext cx="8640960" cy="5216669"/>
        </p:xfrm>
        <a:graphic>
          <a:graphicData uri="http://schemas.openxmlformats.org/drawingml/2006/table">
            <a:tbl>
              <a:tblPr>
                <a:tableStyleId>{5C22544A-7EE6-4342-B048-85BDC9FD1C3A}</a:tableStyleId>
              </a:tblPr>
              <a:tblGrid>
                <a:gridCol w="1152129"/>
                <a:gridCol w="1435963"/>
                <a:gridCol w="1804397"/>
                <a:gridCol w="864096"/>
                <a:gridCol w="946445"/>
                <a:gridCol w="1218965"/>
                <a:gridCol w="1218965"/>
              </a:tblGrid>
              <a:tr h="734747">
                <a:tc>
                  <a:txBody>
                    <a:bodyPr/>
                    <a:lstStyle/>
                    <a:p>
                      <a:pPr algn="ctr" fontAlgn="t"/>
                      <a:r>
                        <a:rPr lang="en-GB" sz="1400" b="1" u="none" strike="noStrike" dirty="0">
                          <a:effectLst/>
                        </a:rPr>
                        <a:t>WORKING GROUP</a:t>
                      </a:r>
                      <a:r>
                        <a:rPr lang="en-GB" sz="1400" b="1" u="none" strike="noStrike" dirty="0" smtClean="0">
                          <a:effectLst/>
                        </a:rPr>
                        <a:t>/</a:t>
                      </a:r>
                    </a:p>
                    <a:p>
                      <a:pPr algn="ctr" fontAlgn="t"/>
                      <a:r>
                        <a:rPr lang="en-GB" sz="1400" b="1" u="none" strike="noStrike" dirty="0" smtClean="0">
                          <a:effectLst/>
                        </a:rPr>
                        <a:t>SUBGROUP</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Title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Purpose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Date and time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Venue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Website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Open or upon invitation</a:t>
                      </a:r>
                      <a:endParaRPr lang="en-GB" sz="1400" b="1" i="0" u="none" strike="noStrike" dirty="0">
                        <a:solidFill>
                          <a:srgbClr val="000000"/>
                        </a:solidFill>
                        <a:effectLst/>
                        <a:latin typeface="Calibri"/>
                      </a:endParaRPr>
                    </a:p>
                  </a:txBody>
                  <a:tcPr marL="6450" marR="6450" marT="6450" marB="0"/>
                </a:tc>
              </a:tr>
              <a:tr h="2708802">
                <a:tc rowSpan="3">
                  <a:txBody>
                    <a:bodyPr/>
                    <a:lstStyle/>
                    <a:p>
                      <a:pPr algn="l" fontAlgn="ctr"/>
                      <a:r>
                        <a:rPr lang="en-GB" sz="1200" b="1" u="none" strike="noStrike" dirty="0">
                          <a:effectLst/>
                        </a:rPr>
                        <a:t>New Diagnostics Working Group</a:t>
                      </a:r>
                      <a:endParaRPr lang="en-GB" sz="1200" b="1" i="0" u="none" strike="noStrike" dirty="0">
                        <a:solidFill>
                          <a:srgbClr val="000000"/>
                        </a:solidFill>
                        <a:effectLst/>
                        <a:latin typeface="Calibri"/>
                      </a:endParaRPr>
                    </a:p>
                  </a:txBody>
                  <a:tcPr marL="6450" marR="6450" marT="6450" marB="0" anchor="ctr"/>
                </a:tc>
                <a:tc>
                  <a:txBody>
                    <a:bodyPr/>
                    <a:lstStyle/>
                    <a:p>
                      <a:pPr algn="l" fontAlgn="t"/>
                      <a:r>
                        <a:rPr lang="en-US" sz="1050" u="none" strike="noStrike" dirty="0">
                          <a:effectLst/>
                        </a:rPr>
                        <a:t>New Diagnostics WG Annual Meeting</a:t>
                      </a:r>
                      <a:br>
                        <a:rPr lang="en-US" sz="1050" u="none" strike="noStrike" dirty="0">
                          <a:effectLst/>
                        </a:rPr>
                      </a:br>
                      <a:r>
                        <a:rPr lang="en-US" sz="1050" u="none" strike="noStrike" dirty="0">
                          <a:effectLst/>
                        </a:rPr>
                        <a:t>Symposium and panel discussion</a:t>
                      </a:r>
                      <a:br>
                        <a:rPr lang="en-US" sz="1050" u="none" strike="noStrike" dirty="0">
                          <a:effectLst/>
                        </a:rPr>
                      </a:br>
                      <a:r>
                        <a:rPr lang="en-US" sz="1050" u="none" strike="noStrike" dirty="0">
                          <a:effectLst/>
                        </a:rPr>
                        <a:t>“How can countries effectively use genotypic methods for managing MDR-TB”</a:t>
                      </a:r>
                      <a:br>
                        <a:rPr lang="en-US" sz="1050" u="none" strike="noStrike" dirty="0">
                          <a:effectLst/>
                        </a:rPr>
                      </a:br>
                      <a:endParaRPr lang="en-US" sz="1050" b="0" i="0" u="none" strike="noStrike" dirty="0">
                        <a:solidFill>
                          <a:srgbClr val="000000"/>
                        </a:solidFill>
                        <a:effectLst/>
                        <a:latin typeface="Calibri"/>
                      </a:endParaRPr>
                    </a:p>
                  </a:txBody>
                  <a:tcPr marL="6450" marR="6450" marT="6450" marB="0"/>
                </a:tc>
                <a:tc>
                  <a:txBody>
                    <a:bodyPr/>
                    <a:lstStyle/>
                    <a:p>
                      <a:pPr algn="l" fontAlgn="t"/>
                      <a:r>
                        <a:rPr lang="en-US" sz="1050" u="none" strike="noStrike" dirty="0">
                          <a:effectLst/>
                        </a:rPr>
                        <a:t>Review NDWG activities and report on the outcomes of recent stakeholder meetings organized by the NDWG with partners, i.e. consensus meeting on target product profiles and sequencing data sharing. Present progress made in various areas of TB diagnostic R&amp;D and results of recent studies on promising technologies. explore the state of genotypic and phenotypic testing in the context of low- and middle-income countries with a high burden of MDR-TB.</a:t>
                      </a:r>
                      <a:br>
                        <a:rPr lang="en-US" sz="1050" u="none" strike="noStrike" dirty="0">
                          <a:effectLst/>
                        </a:rPr>
                      </a:br>
                      <a:endParaRPr lang="en-US" sz="1050" b="0" i="0" u="none" strike="noStrike" dirty="0">
                        <a:solidFill>
                          <a:srgbClr val="000000"/>
                        </a:solidFill>
                        <a:effectLst/>
                        <a:latin typeface="Calibri"/>
                      </a:endParaRPr>
                    </a:p>
                  </a:txBody>
                  <a:tcPr marL="6450" marR="6450" marT="6450" marB="0"/>
                </a:tc>
                <a:tc>
                  <a:txBody>
                    <a:bodyPr/>
                    <a:lstStyle/>
                    <a:p>
                      <a:pPr algn="l" fontAlgn="t"/>
                      <a:r>
                        <a:rPr lang="en-GB" sz="1050" u="none" strike="noStrike" dirty="0">
                          <a:effectLst/>
                        </a:rPr>
                        <a:t>Wednesday </a:t>
                      </a:r>
                      <a:endParaRPr lang="en-GB" sz="1050" u="none" strike="noStrike" dirty="0" smtClean="0">
                        <a:effectLst/>
                      </a:endParaRPr>
                    </a:p>
                    <a:p>
                      <a:pPr algn="l" fontAlgn="t"/>
                      <a:r>
                        <a:rPr lang="en-GB" sz="1050" u="none" strike="noStrike" dirty="0" smtClean="0">
                          <a:effectLst/>
                        </a:rPr>
                        <a:t>29 </a:t>
                      </a:r>
                      <a:r>
                        <a:rPr lang="en-GB" sz="1050" u="none" strike="noStrike" dirty="0">
                          <a:effectLst/>
                        </a:rPr>
                        <a:t>October </a:t>
                      </a:r>
                      <a:r>
                        <a:rPr lang="en-GB" sz="1050" u="none" strike="noStrike" dirty="0" smtClean="0">
                          <a:effectLst/>
                        </a:rPr>
                        <a:t> </a:t>
                      </a:r>
                    </a:p>
                    <a:p>
                      <a:pPr algn="l" fontAlgn="t"/>
                      <a:r>
                        <a:rPr lang="en-GB" sz="1050" u="none" strike="noStrike" dirty="0" smtClean="0">
                          <a:effectLst/>
                        </a:rPr>
                        <a:t>(</a:t>
                      </a:r>
                      <a:r>
                        <a:rPr lang="en-GB" sz="1050" u="none" strike="noStrike" dirty="0">
                          <a:effectLst/>
                        </a:rPr>
                        <a:t>9.00-12.30)</a:t>
                      </a:r>
                      <a:endParaRPr lang="en-GB" sz="1050" b="0" i="0" u="none" strike="noStrike" dirty="0">
                        <a:solidFill>
                          <a:srgbClr val="000000"/>
                        </a:solidFill>
                        <a:effectLst/>
                        <a:latin typeface="Calibri"/>
                      </a:endParaRPr>
                    </a:p>
                  </a:txBody>
                  <a:tcPr marL="6450" marR="6450" marT="6450" marB="0"/>
                </a:tc>
                <a:tc>
                  <a:txBody>
                    <a:bodyPr/>
                    <a:lstStyle/>
                    <a:p>
                      <a:pPr algn="l" fontAlgn="t"/>
                      <a:r>
                        <a:rPr lang="en-GB" sz="1050" u="none" strike="noStrike" dirty="0">
                          <a:effectLst/>
                        </a:rPr>
                        <a:t>International Conference Centre (room 212)</a:t>
                      </a:r>
                      <a:endParaRPr lang="en-GB" sz="1050" b="0" i="0" u="none" strike="noStrike" dirty="0">
                        <a:solidFill>
                          <a:srgbClr val="000000"/>
                        </a:solidFill>
                        <a:effectLst/>
                        <a:latin typeface="Calibri"/>
                      </a:endParaRPr>
                    </a:p>
                  </a:txBody>
                  <a:tcPr marL="6450" marR="6450" marT="6450" marB="0"/>
                </a:tc>
                <a:tc>
                  <a:txBody>
                    <a:bodyPr/>
                    <a:lstStyle/>
                    <a:p>
                      <a:pPr algn="l" fontAlgn="t"/>
                      <a:r>
                        <a:rPr lang="en-GB" sz="1050" u="sng" strike="noStrike" dirty="0">
                          <a:effectLst/>
                          <a:hlinkClick r:id="rId2"/>
                        </a:rPr>
                        <a:t>http://www.stoptb.org/wg/new_diagnostics/</a:t>
                      </a:r>
                      <a:endParaRPr lang="en-GB" sz="1050" b="0" i="0" u="sng" strike="noStrike" dirty="0">
                        <a:solidFill>
                          <a:srgbClr val="0000FF"/>
                        </a:solidFill>
                        <a:effectLst/>
                        <a:latin typeface="Calibri"/>
                      </a:endParaRPr>
                    </a:p>
                  </a:txBody>
                  <a:tcPr marL="6450" marR="6450" marT="6450" marB="0"/>
                </a:tc>
                <a:tc>
                  <a:txBody>
                    <a:bodyPr/>
                    <a:lstStyle/>
                    <a:p>
                      <a:pPr algn="l" fontAlgn="t"/>
                      <a:r>
                        <a:rPr lang="en-GB" sz="1050" u="none" strike="noStrike" dirty="0">
                          <a:effectLst/>
                        </a:rPr>
                        <a:t>Open meeting</a:t>
                      </a:r>
                      <a:endParaRPr lang="en-GB" sz="1050" b="0" i="0" u="none" strike="noStrike" dirty="0">
                        <a:solidFill>
                          <a:srgbClr val="000000"/>
                        </a:solidFill>
                        <a:effectLst/>
                        <a:latin typeface="Calibri"/>
                      </a:endParaRPr>
                    </a:p>
                  </a:txBody>
                  <a:tcPr marL="6450" marR="6450" marT="6450" marB="0"/>
                </a:tc>
              </a:tr>
              <a:tr h="1289906">
                <a:tc vMerge="1">
                  <a:txBody>
                    <a:bodyPr/>
                    <a:lstStyle/>
                    <a:p>
                      <a:endParaRPr lang="en-GB"/>
                    </a:p>
                  </a:txBody>
                  <a:tcPr/>
                </a:tc>
                <a:tc>
                  <a:txBody>
                    <a:bodyPr/>
                    <a:lstStyle/>
                    <a:p>
                      <a:pPr algn="l" fontAlgn="t"/>
                      <a:r>
                        <a:rPr lang="en-US" sz="1050" u="none" strike="noStrike">
                          <a:effectLst/>
                        </a:rPr>
                        <a:t>New Diagnostics WG and CPTR workshop “Data sharing to improve management of drug resistant TB”</a:t>
                      </a:r>
                      <a:endParaRPr lang="en-US" sz="1050" b="0" i="0" u="none" strike="noStrike">
                        <a:solidFill>
                          <a:srgbClr val="000000"/>
                        </a:solidFill>
                        <a:effectLst/>
                        <a:latin typeface="Calibri"/>
                      </a:endParaRPr>
                    </a:p>
                  </a:txBody>
                  <a:tcPr marL="6450" marR="6450" marT="6450" marB="0"/>
                </a:tc>
                <a:tc>
                  <a:txBody>
                    <a:bodyPr/>
                    <a:lstStyle/>
                    <a:p>
                      <a:pPr algn="l" fontAlgn="t"/>
                      <a:r>
                        <a:rPr lang="en-US" sz="1050" u="none" strike="noStrike">
                          <a:effectLst/>
                        </a:rPr>
                        <a:t>Share information about the CPTR/NDWG initiative to build a TB sequence database, create consensus about the initiative and advocate for data sharing and integration, initiate the development of an action plan to share data</a:t>
                      </a:r>
                      <a:br>
                        <a:rPr lang="en-US" sz="1050" u="none" strike="noStrike">
                          <a:effectLst/>
                        </a:rPr>
                      </a:br>
                      <a:endParaRPr lang="en-US" sz="1050" b="0" i="0" u="none" strike="noStrike">
                        <a:solidFill>
                          <a:srgbClr val="000000"/>
                        </a:solidFill>
                        <a:effectLst/>
                        <a:latin typeface="Calibri"/>
                      </a:endParaRPr>
                    </a:p>
                  </a:txBody>
                  <a:tcPr marL="6450" marR="6450" marT="6450" marB="0"/>
                </a:tc>
                <a:tc>
                  <a:txBody>
                    <a:bodyPr/>
                    <a:lstStyle/>
                    <a:p>
                      <a:pPr algn="l" fontAlgn="t"/>
                      <a:r>
                        <a:rPr lang="en-GB" sz="1050" u="none" strike="noStrike" dirty="0">
                          <a:effectLst/>
                        </a:rPr>
                        <a:t>Tuesday </a:t>
                      </a:r>
                      <a:endParaRPr lang="en-GB" sz="1050" u="none" strike="noStrike" dirty="0" smtClean="0">
                        <a:effectLst/>
                      </a:endParaRPr>
                    </a:p>
                    <a:p>
                      <a:pPr algn="l" fontAlgn="t"/>
                      <a:r>
                        <a:rPr lang="en-GB" sz="1050" u="none" strike="noStrike" dirty="0" smtClean="0">
                          <a:effectLst/>
                        </a:rPr>
                        <a:t>28 </a:t>
                      </a:r>
                      <a:r>
                        <a:rPr lang="en-GB" sz="1050" u="none" strike="noStrike" dirty="0">
                          <a:effectLst/>
                        </a:rPr>
                        <a:t>October</a:t>
                      </a:r>
                      <a:endParaRPr lang="en-GB" sz="1050" b="0" i="0" u="none" strike="noStrike" dirty="0">
                        <a:solidFill>
                          <a:srgbClr val="000000"/>
                        </a:solidFill>
                        <a:effectLst/>
                        <a:latin typeface="Calibri"/>
                      </a:endParaRPr>
                    </a:p>
                  </a:txBody>
                  <a:tcPr marL="6450" marR="6450" marT="6450" marB="0"/>
                </a:tc>
                <a:tc>
                  <a:txBody>
                    <a:bodyPr/>
                    <a:lstStyle/>
                    <a:p>
                      <a:pPr algn="l" fontAlgn="t"/>
                      <a:r>
                        <a:rPr lang="en-GB" sz="1050" u="none" strike="noStrike">
                          <a:effectLst/>
                        </a:rPr>
                        <a:t>AC Barcelona Forum Hotel</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none" strike="noStrike">
                          <a:effectLst/>
                        </a:rPr>
                        <a:t> </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none" strike="noStrike" dirty="0">
                          <a:effectLst/>
                        </a:rPr>
                        <a:t>Upon invitation only</a:t>
                      </a:r>
                      <a:endParaRPr lang="en-GB" sz="1050" b="0" i="0" u="none" strike="noStrike" dirty="0">
                        <a:solidFill>
                          <a:srgbClr val="000000"/>
                        </a:solidFill>
                        <a:effectLst/>
                        <a:latin typeface="Calibri"/>
                      </a:endParaRPr>
                    </a:p>
                  </a:txBody>
                  <a:tcPr marL="6450" marR="6450" marT="6450" marB="0"/>
                </a:tc>
              </a:tr>
              <a:tr h="264431">
                <a:tc vMerge="1">
                  <a:txBody>
                    <a:bodyPr/>
                    <a:lstStyle/>
                    <a:p>
                      <a:endParaRPr lang="en-GB"/>
                    </a:p>
                  </a:txBody>
                  <a:tcPr/>
                </a:tc>
                <a:tc>
                  <a:txBody>
                    <a:bodyPr/>
                    <a:lstStyle/>
                    <a:p>
                      <a:pPr algn="l" fontAlgn="t"/>
                      <a:r>
                        <a:rPr lang="en-US" sz="1050" u="none" strike="noStrike">
                          <a:effectLst/>
                        </a:rPr>
                        <a:t>New Diagnostics WG Core Group meeting</a:t>
                      </a:r>
                      <a:endParaRPr lang="en-US" sz="1050" b="0" i="0" u="none" strike="noStrike">
                        <a:solidFill>
                          <a:srgbClr val="000000"/>
                        </a:solidFill>
                        <a:effectLst/>
                        <a:latin typeface="Calibri"/>
                      </a:endParaRPr>
                    </a:p>
                  </a:txBody>
                  <a:tcPr marL="6450" marR="6450" marT="6450" marB="0"/>
                </a:tc>
                <a:tc>
                  <a:txBody>
                    <a:bodyPr/>
                    <a:lstStyle/>
                    <a:p>
                      <a:pPr algn="l" fontAlgn="t"/>
                      <a:r>
                        <a:rPr lang="en-GB" sz="1050" u="none" strike="noStrike">
                          <a:effectLst/>
                        </a:rPr>
                        <a:t> </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none" strike="noStrike" dirty="0">
                          <a:effectLst/>
                        </a:rPr>
                        <a:t>Wednesday </a:t>
                      </a:r>
                      <a:endParaRPr lang="en-GB" sz="1050" u="none" strike="noStrike" dirty="0" smtClean="0">
                        <a:effectLst/>
                      </a:endParaRPr>
                    </a:p>
                    <a:p>
                      <a:pPr algn="l" fontAlgn="t"/>
                      <a:r>
                        <a:rPr lang="en-GB" sz="1050" u="none" strike="noStrike" dirty="0" smtClean="0">
                          <a:effectLst/>
                        </a:rPr>
                        <a:t>29 </a:t>
                      </a:r>
                      <a:r>
                        <a:rPr lang="en-GB" sz="1050" u="none" strike="noStrike" dirty="0">
                          <a:effectLst/>
                        </a:rPr>
                        <a:t>October</a:t>
                      </a:r>
                      <a:endParaRPr lang="en-GB" sz="1050" b="0" i="0" u="none" strike="noStrike" dirty="0">
                        <a:solidFill>
                          <a:srgbClr val="000000"/>
                        </a:solidFill>
                        <a:effectLst/>
                        <a:latin typeface="Calibri"/>
                      </a:endParaRPr>
                    </a:p>
                  </a:txBody>
                  <a:tcPr marL="6450" marR="6450" marT="6450" marB="0"/>
                </a:tc>
                <a:tc>
                  <a:txBody>
                    <a:bodyPr/>
                    <a:lstStyle/>
                    <a:p>
                      <a:pPr algn="l" fontAlgn="t"/>
                      <a:r>
                        <a:rPr lang="en-GB" sz="1050" u="none" strike="noStrike">
                          <a:effectLst/>
                        </a:rPr>
                        <a:t>Princess Hotel</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none" strike="noStrike">
                          <a:effectLst/>
                        </a:rPr>
                        <a:t> </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none" strike="noStrike" dirty="0" smtClean="0">
                          <a:effectLst/>
                        </a:rPr>
                        <a:t>Closed meeting</a:t>
                      </a:r>
                      <a:endParaRPr lang="en-GB" sz="1050" b="0" i="0" u="none" strike="noStrike" dirty="0">
                        <a:solidFill>
                          <a:srgbClr val="000000"/>
                        </a:solidFill>
                        <a:effectLst/>
                        <a:latin typeface="Calibri"/>
                      </a:endParaRPr>
                    </a:p>
                  </a:txBody>
                  <a:tcPr marL="6450" marR="6450" marT="6450" marB="0"/>
                </a:tc>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03307" y="33705"/>
            <a:ext cx="3543885" cy="648072"/>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4291738365"/>
              </p:ext>
            </p:extLst>
          </p:nvPr>
        </p:nvGraphicFramePr>
        <p:xfrm>
          <a:off x="251521" y="836712"/>
          <a:ext cx="8640959" cy="266700"/>
        </p:xfrm>
        <a:graphic>
          <a:graphicData uri="http://schemas.openxmlformats.org/drawingml/2006/table">
            <a:tbl>
              <a:tblPr>
                <a:tableStyleId>{5C22544A-7EE6-4342-B048-85BDC9FD1C3A}</a:tableStyleId>
              </a:tblPr>
              <a:tblGrid>
                <a:gridCol w="8640959"/>
              </a:tblGrid>
              <a:tr h="266700">
                <a:tc>
                  <a:txBody>
                    <a:bodyPr/>
                    <a:lstStyle/>
                    <a:p>
                      <a:pPr algn="ctr" fontAlgn="b"/>
                      <a:r>
                        <a:rPr lang="en-US" sz="1600" b="1" u="none" strike="noStrike" dirty="0">
                          <a:effectLst/>
                        </a:rPr>
                        <a:t>Stop TB Partnership Working Group / Subgroup events at The Union Conference in Barcelona</a:t>
                      </a:r>
                      <a:endParaRPr lang="en-US" sz="16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451640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03307" y="33705"/>
            <a:ext cx="3543885" cy="648072"/>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937571917"/>
              </p:ext>
            </p:extLst>
          </p:nvPr>
        </p:nvGraphicFramePr>
        <p:xfrm>
          <a:off x="323528" y="836712"/>
          <a:ext cx="8540694" cy="266700"/>
        </p:xfrm>
        <a:graphic>
          <a:graphicData uri="http://schemas.openxmlformats.org/drawingml/2006/table">
            <a:tbl>
              <a:tblPr>
                <a:tableStyleId>{5C22544A-7EE6-4342-B048-85BDC9FD1C3A}</a:tableStyleId>
              </a:tblPr>
              <a:tblGrid>
                <a:gridCol w="8540694"/>
              </a:tblGrid>
              <a:tr h="266700">
                <a:tc>
                  <a:txBody>
                    <a:bodyPr/>
                    <a:lstStyle/>
                    <a:p>
                      <a:pPr algn="ctr" fontAlgn="b"/>
                      <a:r>
                        <a:rPr lang="en-US" sz="1600" b="1" u="none" strike="noStrike" dirty="0">
                          <a:effectLst/>
                        </a:rPr>
                        <a:t>Stop TB Partnership Working Group / Subgroup events at The Union Conference in Barcelona</a:t>
                      </a:r>
                      <a:endParaRPr lang="en-US" sz="1600" b="1" i="0" u="none" strike="noStrike" dirty="0">
                        <a:solidFill>
                          <a:srgbClr val="000000"/>
                        </a:solidFill>
                        <a:effectLst/>
                        <a:latin typeface="Calibri"/>
                      </a:endParaRPr>
                    </a:p>
                  </a:txBody>
                  <a:tcPr marL="9525" marR="9525" marT="9525" marB="0" anchor="b"/>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8528100"/>
              </p:ext>
            </p:extLst>
          </p:nvPr>
        </p:nvGraphicFramePr>
        <p:xfrm>
          <a:off x="323528" y="1340768"/>
          <a:ext cx="8496943" cy="5328592"/>
        </p:xfrm>
        <a:graphic>
          <a:graphicData uri="http://schemas.openxmlformats.org/drawingml/2006/table">
            <a:tbl>
              <a:tblPr>
                <a:tableStyleId>{5C22544A-7EE6-4342-B048-85BDC9FD1C3A}</a:tableStyleId>
              </a:tblPr>
              <a:tblGrid>
                <a:gridCol w="1372366"/>
                <a:gridCol w="1172591"/>
                <a:gridCol w="1172591"/>
                <a:gridCol w="1189962"/>
                <a:gridCol w="1192135"/>
                <a:gridCol w="1198649"/>
                <a:gridCol w="1198649"/>
              </a:tblGrid>
              <a:tr h="670253">
                <a:tc>
                  <a:txBody>
                    <a:bodyPr/>
                    <a:lstStyle/>
                    <a:p>
                      <a:pPr algn="ctr" fontAlgn="t"/>
                      <a:r>
                        <a:rPr lang="en-GB" sz="1400" b="1" u="none" strike="noStrike" dirty="0">
                          <a:effectLst/>
                        </a:rPr>
                        <a:t>WORKING GROUP</a:t>
                      </a:r>
                      <a:r>
                        <a:rPr lang="en-GB" sz="1400" b="1" u="none" strike="noStrike" dirty="0" smtClean="0">
                          <a:effectLst/>
                        </a:rPr>
                        <a:t>/</a:t>
                      </a:r>
                    </a:p>
                    <a:p>
                      <a:pPr algn="ctr" fontAlgn="t"/>
                      <a:r>
                        <a:rPr lang="en-GB" sz="1400" b="1" u="none" strike="noStrike" dirty="0" smtClean="0">
                          <a:effectLst/>
                        </a:rPr>
                        <a:t>SUBGROUP</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Title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Purpose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Date and time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Venue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Website</a:t>
                      </a:r>
                      <a:endParaRPr lang="en-GB" sz="1400" b="1" i="0" u="none" strike="noStrike" dirty="0">
                        <a:solidFill>
                          <a:srgbClr val="000000"/>
                        </a:solidFill>
                        <a:effectLst/>
                        <a:latin typeface="Calibri"/>
                      </a:endParaRPr>
                    </a:p>
                  </a:txBody>
                  <a:tcPr marL="6450" marR="6450" marT="6450" marB="0"/>
                </a:tc>
                <a:tc>
                  <a:txBody>
                    <a:bodyPr/>
                    <a:lstStyle/>
                    <a:p>
                      <a:pPr algn="ctr" fontAlgn="t"/>
                      <a:r>
                        <a:rPr lang="en-GB" sz="1400" b="1" u="none" strike="noStrike" dirty="0">
                          <a:effectLst/>
                        </a:rPr>
                        <a:t>Open or upon invitation</a:t>
                      </a:r>
                      <a:endParaRPr lang="en-GB" sz="1400" b="1" i="0" u="none" strike="noStrike" dirty="0">
                        <a:solidFill>
                          <a:srgbClr val="000000"/>
                        </a:solidFill>
                        <a:effectLst/>
                        <a:latin typeface="Calibri"/>
                      </a:endParaRPr>
                    </a:p>
                  </a:txBody>
                  <a:tcPr marL="6450" marR="6450" marT="6450" marB="0"/>
                </a:tc>
              </a:tr>
              <a:tr h="1167928">
                <a:tc rowSpan="2">
                  <a:txBody>
                    <a:bodyPr/>
                    <a:lstStyle/>
                    <a:p>
                      <a:pPr algn="l" fontAlgn="ctr"/>
                      <a:r>
                        <a:rPr lang="en-GB" sz="1200" b="1" u="none" strike="noStrike" dirty="0">
                          <a:effectLst/>
                        </a:rPr>
                        <a:t>New Drugs Working Group</a:t>
                      </a:r>
                      <a:endParaRPr lang="en-GB" sz="1200" b="1" i="0" u="none" strike="noStrike" dirty="0">
                        <a:solidFill>
                          <a:srgbClr val="000000"/>
                        </a:solidFill>
                        <a:effectLst/>
                        <a:latin typeface="Calibri"/>
                      </a:endParaRPr>
                    </a:p>
                  </a:txBody>
                  <a:tcPr marL="6450" marR="6450" marT="6450" marB="0" anchor="ctr"/>
                </a:tc>
                <a:tc>
                  <a:txBody>
                    <a:bodyPr/>
                    <a:lstStyle/>
                    <a:p>
                      <a:pPr algn="l" fontAlgn="t"/>
                      <a:r>
                        <a:rPr lang="en-US" sz="1050" u="none" strike="noStrike">
                          <a:effectLst/>
                        </a:rPr>
                        <a:t>New Drugs Working Group  Annual Meeting</a:t>
                      </a:r>
                      <a:endParaRPr lang="en-US" sz="1050" b="0" i="0" u="none" strike="noStrike">
                        <a:solidFill>
                          <a:srgbClr val="000000"/>
                        </a:solidFill>
                        <a:effectLst/>
                        <a:latin typeface="Calibri"/>
                      </a:endParaRPr>
                    </a:p>
                  </a:txBody>
                  <a:tcPr marL="6450" marR="6450" marT="6450" marB="0"/>
                </a:tc>
                <a:tc>
                  <a:txBody>
                    <a:bodyPr/>
                    <a:lstStyle/>
                    <a:p>
                      <a:pPr algn="l" fontAlgn="t"/>
                      <a:r>
                        <a:rPr lang="en-US" sz="1050" u="none" strike="noStrike">
                          <a:effectLst/>
                        </a:rPr>
                        <a:t>To provide updates/progress in TB drug development and discuss hot topics that are impacting the field</a:t>
                      </a:r>
                      <a:endParaRPr lang="en-US" sz="1050" b="0" i="0" u="none" strike="noStrike">
                        <a:solidFill>
                          <a:srgbClr val="000000"/>
                        </a:solidFill>
                        <a:effectLst/>
                        <a:latin typeface="Calibri"/>
                      </a:endParaRPr>
                    </a:p>
                  </a:txBody>
                  <a:tcPr marL="6450" marR="6450" marT="6450" marB="0"/>
                </a:tc>
                <a:tc>
                  <a:txBody>
                    <a:bodyPr/>
                    <a:lstStyle/>
                    <a:p>
                      <a:pPr algn="l" fontAlgn="t"/>
                      <a:r>
                        <a:rPr lang="en-GB" sz="1050" u="none" strike="noStrike" dirty="0">
                          <a:effectLst/>
                        </a:rPr>
                        <a:t>Wednesday </a:t>
                      </a:r>
                      <a:endParaRPr lang="en-GB" sz="1050" u="none" strike="noStrike" dirty="0" smtClean="0">
                        <a:effectLst/>
                      </a:endParaRPr>
                    </a:p>
                    <a:p>
                      <a:pPr algn="l" fontAlgn="t"/>
                      <a:r>
                        <a:rPr lang="en-GB" sz="1050" u="none" strike="noStrike" dirty="0" smtClean="0">
                          <a:effectLst/>
                        </a:rPr>
                        <a:t>29 </a:t>
                      </a:r>
                      <a:r>
                        <a:rPr lang="en-GB" sz="1050" u="none" strike="noStrike" dirty="0">
                          <a:effectLst/>
                        </a:rPr>
                        <a:t>October (15.00-19.00)</a:t>
                      </a:r>
                      <a:endParaRPr lang="en-GB" sz="1050" b="0" i="0" u="none" strike="noStrike" dirty="0">
                        <a:solidFill>
                          <a:srgbClr val="000000"/>
                        </a:solidFill>
                        <a:effectLst/>
                        <a:latin typeface="Calibri"/>
                      </a:endParaRPr>
                    </a:p>
                  </a:txBody>
                  <a:tcPr marL="6450" marR="6450" marT="6450" marB="0"/>
                </a:tc>
                <a:tc>
                  <a:txBody>
                    <a:bodyPr/>
                    <a:lstStyle/>
                    <a:p>
                      <a:pPr algn="l" fontAlgn="t"/>
                      <a:r>
                        <a:rPr lang="en-GB" sz="1050" u="none" strike="noStrike">
                          <a:effectLst/>
                        </a:rPr>
                        <a:t>AC Hotel Barcelona</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sng" strike="noStrike">
                          <a:effectLst/>
                          <a:hlinkClick r:id="rId3"/>
                        </a:rPr>
                        <a:t>http://www.newtbdrugs.org</a:t>
                      </a:r>
                      <a:endParaRPr lang="en-GB" sz="1050" b="0" i="0" u="sng" strike="noStrike">
                        <a:solidFill>
                          <a:srgbClr val="0000FF"/>
                        </a:solidFill>
                        <a:effectLst/>
                        <a:latin typeface="Calibri"/>
                      </a:endParaRPr>
                    </a:p>
                  </a:txBody>
                  <a:tcPr marL="6450" marR="6450" marT="6450" marB="0"/>
                </a:tc>
                <a:tc>
                  <a:txBody>
                    <a:bodyPr/>
                    <a:lstStyle/>
                    <a:p>
                      <a:pPr algn="l" fontAlgn="t"/>
                      <a:r>
                        <a:rPr lang="en-GB" sz="1050" u="none" strike="noStrike">
                          <a:effectLst/>
                        </a:rPr>
                        <a:t>Open; RSVP to wgnd@newtbdrugs.org</a:t>
                      </a:r>
                      <a:endParaRPr lang="en-GB" sz="1050" b="0" i="0" u="none" strike="noStrike">
                        <a:solidFill>
                          <a:srgbClr val="000000"/>
                        </a:solidFill>
                        <a:effectLst/>
                        <a:latin typeface="Calibri"/>
                      </a:endParaRPr>
                    </a:p>
                  </a:txBody>
                  <a:tcPr marL="6450" marR="6450" marT="6450" marB="0"/>
                </a:tc>
              </a:tr>
              <a:tr h="3490411">
                <a:tc vMerge="1">
                  <a:txBody>
                    <a:bodyPr/>
                    <a:lstStyle/>
                    <a:p>
                      <a:endParaRPr lang="en-GB"/>
                    </a:p>
                  </a:txBody>
                  <a:tcPr/>
                </a:tc>
                <a:tc>
                  <a:txBody>
                    <a:bodyPr/>
                    <a:lstStyle/>
                    <a:p>
                      <a:pPr algn="l" fontAlgn="t"/>
                      <a:r>
                        <a:rPr lang="en-US" sz="1050" u="none" strike="noStrike">
                          <a:effectLst/>
                        </a:rPr>
                        <a:t>Sponsored Satellite Symposia 07: The pediatric TB drug market. Progress and future direction</a:t>
                      </a:r>
                      <a:endParaRPr lang="en-US" sz="1050" b="0" i="0" u="none" strike="noStrike">
                        <a:solidFill>
                          <a:srgbClr val="000000"/>
                        </a:solidFill>
                        <a:effectLst/>
                        <a:latin typeface="Calibri"/>
                      </a:endParaRPr>
                    </a:p>
                  </a:txBody>
                  <a:tcPr marL="6450" marR="6450" marT="6450" marB="0"/>
                </a:tc>
                <a:tc>
                  <a:txBody>
                    <a:bodyPr/>
                    <a:lstStyle/>
                    <a:p>
                      <a:pPr algn="l" fontAlgn="t"/>
                      <a:r>
                        <a:rPr lang="en-US" sz="1050" u="none" strike="noStrike">
                          <a:effectLst/>
                        </a:rPr>
                        <a:t>This session</a:t>
                      </a:r>
                      <a:br>
                        <a:rPr lang="en-US" sz="1050" u="none" strike="noStrike">
                          <a:effectLst/>
                        </a:rPr>
                      </a:br>
                      <a:r>
                        <a:rPr lang="en-US" sz="1050" u="none" strike="noStrike">
                          <a:effectLst/>
                        </a:rPr>
                        <a:t>presents new data to clarify the size and dynamics of the pediatric TB drug market; provides updates on progress to bring</a:t>
                      </a:r>
                      <a:br>
                        <a:rPr lang="en-US" sz="1050" u="none" strike="noStrike">
                          <a:effectLst/>
                        </a:rPr>
                      </a:br>
                      <a:r>
                        <a:rPr lang="en-US" sz="1050" u="none" strike="noStrike">
                          <a:effectLst/>
                        </a:rPr>
                        <a:t>new, child-friendly formulations of both existing and new drugs to the field; and offers perspectives on how to maximize</a:t>
                      </a:r>
                      <a:br>
                        <a:rPr lang="en-US" sz="1050" u="none" strike="noStrike">
                          <a:effectLst/>
                        </a:rPr>
                      </a:br>
                      <a:r>
                        <a:rPr lang="en-US" sz="1050" u="none" strike="noStrike">
                          <a:effectLst/>
                        </a:rPr>
                        <a:t>uptake, improving children’s access to appropriate, affordable, quality TB medicine.</a:t>
                      </a:r>
                      <a:br>
                        <a:rPr lang="en-US" sz="1050" u="none" strike="noStrike">
                          <a:effectLst/>
                        </a:rPr>
                      </a:br>
                      <a:endParaRPr lang="en-US" sz="1050" b="0" i="0" u="none" strike="noStrike">
                        <a:solidFill>
                          <a:srgbClr val="000000"/>
                        </a:solidFill>
                        <a:effectLst/>
                        <a:latin typeface="Calibri"/>
                      </a:endParaRPr>
                    </a:p>
                  </a:txBody>
                  <a:tcPr marL="6450" marR="6450" marT="6450" marB="0"/>
                </a:tc>
                <a:tc>
                  <a:txBody>
                    <a:bodyPr/>
                    <a:lstStyle/>
                    <a:p>
                      <a:pPr algn="l" fontAlgn="t"/>
                      <a:r>
                        <a:rPr lang="en-GB" sz="1050" u="none" strike="noStrike">
                          <a:effectLst/>
                        </a:rPr>
                        <a:t>Friday 31 October (17.00-18.30)</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none" strike="noStrike">
                          <a:effectLst/>
                        </a:rPr>
                        <a:t>International Conference Centre (room 116)</a:t>
                      </a:r>
                      <a:endParaRPr lang="en-GB" sz="1050" b="0" i="0" u="none" strike="noStrike">
                        <a:solidFill>
                          <a:srgbClr val="000000"/>
                        </a:solidFill>
                        <a:effectLst/>
                        <a:latin typeface="Calibri"/>
                      </a:endParaRPr>
                    </a:p>
                  </a:txBody>
                  <a:tcPr marL="6450" marR="6450" marT="6450" marB="0"/>
                </a:tc>
                <a:tc>
                  <a:txBody>
                    <a:bodyPr/>
                    <a:lstStyle/>
                    <a:p>
                      <a:pPr algn="l" fontAlgn="t"/>
                      <a:r>
                        <a:rPr lang="en-GB" sz="1050" u="sng" strike="noStrike">
                          <a:effectLst/>
                          <a:hlinkClick r:id="rId4"/>
                        </a:rPr>
                        <a:t>http://barcelona.worldlunghealth.org/programme/body/Sponsored-satellite-symposium-07_TB-ALLIANCE-UNITAID-1.pdf </a:t>
                      </a:r>
                      <a:br>
                        <a:rPr lang="en-GB" sz="1050" u="sng" strike="noStrike">
                          <a:effectLst/>
                          <a:hlinkClick r:id="rId4"/>
                        </a:rPr>
                      </a:br>
                      <a:r>
                        <a:rPr lang="en-GB" sz="1050" u="sng" strike="noStrike">
                          <a:effectLst/>
                          <a:hlinkClick r:id="rId4"/>
                        </a:rPr>
                        <a:t/>
                      </a:r>
                      <a:br>
                        <a:rPr lang="en-GB" sz="1050" u="sng" strike="noStrike">
                          <a:effectLst/>
                          <a:hlinkClick r:id="rId4"/>
                        </a:rPr>
                      </a:br>
                      <a:endParaRPr lang="en-GB" sz="1050" b="0" i="0" u="sng" strike="noStrike">
                        <a:solidFill>
                          <a:srgbClr val="0000FF"/>
                        </a:solidFill>
                        <a:effectLst/>
                        <a:latin typeface="Calibri"/>
                      </a:endParaRPr>
                    </a:p>
                  </a:txBody>
                  <a:tcPr marL="6450" marR="6450" marT="6450" marB="0"/>
                </a:tc>
                <a:tc>
                  <a:txBody>
                    <a:bodyPr/>
                    <a:lstStyle/>
                    <a:p>
                      <a:pPr algn="l" fontAlgn="t"/>
                      <a:r>
                        <a:rPr lang="en-US" sz="1050" u="none" strike="noStrike" dirty="0">
                          <a:effectLst/>
                        </a:rPr>
                        <a:t>Open to registrants of the Union Conference</a:t>
                      </a:r>
                      <a:endParaRPr lang="en-US" sz="1050" b="0" i="0" u="none" strike="noStrike" dirty="0">
                        <a:solidFill>
                          <a:srgbClr val="000000"/>
                        </a:solidFill>
                        <a:effectLst/>
                        <a:latin typeface="Calibri"/>
                      </a:endParaRPr>
                    </a:p>
                  </a:txBody>
                  <a:tcPr marL="6450" marR="6450" marT="6450" marB="0"/>
                </a:tc>
              </a:tr>
            </a:tbl>
          </a:graphicData>
        </a:graphic>
      </p:graphicFrame>
    </p:spTree>
    <p:extLst>
      <p:ext uri="{BB962C8B-B14F-4D97-AF65-F5344CB8AC3E}">
        <p14:creationId xmlns:p14="http://schemas.microsoft.com/office/powerpoint/2010/main" val="4155880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621</Words>
  <Application>Microsoft Office PowerPoint</Application>
  <PresentationFormat>On-screen Show (4:3)</PresentationFormat>
  <Paragraphs>120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WHO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MINELLI, Elisabetta</dc:creator>
  <cp:lastModifiedBy>MINELLI, Elisabetta</cp:lastModifiedBy>
  <cp:revision>5</cp:revision>
  <cp:lastPrinted>2014-10-16T07:54:53Z</cp:lastPrinted>
  <dcterms:created xsi:type="dcterms:W3CDTF">2014-10-16T07:40:52Z</dcterms:created>
  <dcterms:modified xsi:type="dcterms:W3CDTF">2014-10-16T07:55:53Z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1558552368</vt:i4>
  </property>
  <property fmtid="{D5CDD505-2E9C-101B-9397-08002B2CF9AE}" pid="3" name="_NewReviewCycle">
    <vt:lpwstr/>
  </property>
  <property fmtid="{D5CDD505-2E9C-101B-9397-08002B2CF9AE}" pid="4" name="_EmailSubject">
    <vt:lpwstr>working group events during The Union conference</vt:lpwstr>
  </property>
  <property fmtid="{D5CDD505-2E9C-101B-9397-08002B2CF9AE}" pid="5" name="_AuthorEmail">
    <vt:lpwstr>minellie@stoptb.who.int</vt:lpwstr>
  </property>
  <property fmtid="{D5CDD505-2E9C-101B-9397-08002B2CF9AE}" pid="6" name="_AuthorEmailDisplayName">
    <vt:lpwstr>MINELLI, Elisabetta</vt:lpwstr>
  </property>
</Properties>
</file>