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9144000" cy="5143500" type="screen16x9"/>
  <p:notesSz cx="6858000" cy="9144000"/>
  <p:embeddedFontLst>
    <p:embeddedFont>
      <p:font typeface="Gill Sans" panose="020B0606020104020203"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
      <p:font typeface="Montserrat ExtraBold" panose="00000900000000000000" pitchFamily="2" charset="0"/>
      <p:bold r:id="rId57"/>
      <p:boldItalic r:id="rId58"/>
    </p:embeddedFont>
  </p:embeddedFontLst>
  <p:custDataLst>
    <p:tags r:id="rId59"/>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h/f+xPs2Z6ZBR8H9uEPbLFAdxs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88A73-B3B7-43D6-AF99-50F0FDA2E42F}" v="7" dt="2021-06-25T14:52:52.469"/>
  </p1510:revLst>
</p1510:revInfo>
</file>

<file path=ppt/tableStyles.xml><?xml version="1.0" encoding="utf-8"?>
<a:tblStyleLst xmlns:a="http://schemas.openxmlformats.org/drawingml/2006/main" def="{E5C7D1C5-4275-4E31-9BD7-9E34666E15F0}">
  <a:tblStyle styleId="{E5C7D1C5-4275-4E31-9BD7-9E34666E15F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72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customschemas.google.com/relationships/presentationmetadata" Target="meta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Turner, Cindy" userId="c16b9d50-a275-4a29-b3ff-cd1d589d2ec7" providerId="ADAL" clId="{7A888A73-B3B7-43D6-AF99-50F0FDA2E42F}"/>
    <pc:docChg chg="undo custSel modSld">
      <pc:chgData name="Young-Turner, Cindy" userId="c16b9d50-a275-4a29-b3ff-cd1d589d2ec7" providerId="ADAL" clId="{7A888A73-B3B7-43D6-AF99-50F0FDA2E42F}" dt="2021-06-25T14:53:29.487" v="196" actId="947"/>
      <pc:docMkLst>
        <pc:docMk/>
      </pc:docMkLst>
      <pc:sldChg chg="modSp mod">
        <pc:chgData name="Young-Turner, Cindy" userId="c16b9d50-a275-4a29-b3ff-cd1d589d2ec7" providerId="ADAL" clId="{7A888A73-B3B7-43D6-AF99-50F0FDA2E42F}" dt="2021-06-25T14:53:29.487" v="196" actId="947"/>
        <pc:sldMkLst>
          <pc:docMk/>
          <pc:sldMk cId="0" sldId="256"/>
        </pc:sldMkLst>
        <pc:spChg chg="mod">
          <ac:chgData name="Young-Turner, Cindy" userId="c16b9d50-a275-4a29-b3ff-cd1d589d2ec7" providerId="ADAL" clId="{7A888A73-B3B7-43D6-AF99-50F0FDA2E42F}" dt="2021-06-25T14:53:29.487" v="196" actId="947"/>
          <ac:spMkLst>
            <pc:docMk/>
            <pc:sldMk cId="0" sldId="256"/>
            <ac:spMk id="124" creationId="{00000000-0000-0000-0000-000000000000}"/>
          </ac:spMkLst>
        </pc:spChg>
      </pc:sldChg>
      <pc:sldChg chg="modSp mod">
        <pc:chgData name="Young-Turner, Cindy" userId="c16b9d50-a275-4a29-b3ff-cd1d589d2ec7" providerId="ADAL" clId="{7A888A73-B3B7-43D6-AF99-50F0FDA2E42F}" dt="2021-06-25T14:09:28.392" v="51" actId="552"/>
        <pc:sldMkLst>
          <pc:docMk/>
          <pc:sldMk cId="0" sldId="258"/>
        </pc:sldMkLst>
        <pc:spChg chg="mod">
          <ac:chgData name="Young-Turner, Cindy" userId="c16b9d50-a275-4a29-b3ff-cd1d589d2ec7" providerId="ADAL" clId="{7A888A73-B3B7-43D6-AF99-50F0FDA2E42F}" dt="2021-06-25T14:07:58.359" v="31" actId="552"/>
          <ac:spMkLst>
            <pc:docMk/>
            <pc:sldMk cId="0" sldId="258"/>
            <ac:spMk id="138" creationId="{00000000-0000-0000-0000-000000000000}"/>
          </ac:spMkLst>
        </pc:spChg>
        <pc:spChg chg="mod">
          <ac:chgData name="Young-Turner, Cindy" userId="c16b9d50-a275-4a29-b3ff-cd1d589d2ec7" providerId="ADAL" clId="{7A888A73-B3B7-43D6-AF99-50F0FDA2E42F}" dt="2021-06-25T14:09:28.392" v="51" actId="552"/>
          <ac:spMkLst>
            <pc:docMk/>
            <pc:sldMk cId="0" sldId="258"/>
            <ac:spMk id="139"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0"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1" creationId="{00000000-0000-0000-0000-000000000000}"/>
          </ac:spMkLst>
        </pc:spChg>
        <pc:spChg chg="mod">
          <ac:chgData name="Young-Turner, Cindy" userId="c16b9d50-a275-4a29-b3ff-cd1d589d2ec7" providerId="ADAL" clId="{7A888A73-B3B7-43D6-AF99-50F0FDA2E42F}" dt="2021-06-25T14:09:28.392" v="51" actId="552"/>
          <ac:spMkLst>
            <pc:docMk/>
            <pc:sldMk cId="0" sldId="258"/>
            <ac:spMk id="142"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3"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4" creationId="{00000000-0000-0000-0000-000000000000}"/>
          </ac:spMkLst>
        </pc:spChg>
        <pc:spChg chg="mod">
          <ac:chgData name="Young-Turner, Cindy" userId="c16b9d50-a275-4a29-b3ff-cd1d589d2ec7" providerId="ADAL" clId="{7A888A73-B3B7-43D6-AF99-50F0FDA2E42F}" dt="2021-06-25T14:09:28.392" v="51" actId="552"/>
          <ac:spMkLst>
            <pc:docMk/>
            <pc:sldMk cId="0" sldId="258"/>
            <ac:spMk id="145"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6"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7" creationId="{00000000-0000-0000-0000-000000000000}"/>
          </ac:spMkLst>
        </pc:spChg>
        <pc:spChg chg="mod">
          <ac:chgData name="Young-Turner, Cindy" userId="c16b9d50-a275-4a29-b3ff-cd1d589d2ec7" providerId="ADAL" clId="{7A888A73-B3B7-43D6-AF99-50F0FDA2E42F}" dt="2021-06-25T14:09:28.392" v="51" actId="552"/>
          <ac:spMkLst>
            <pc:docMk/>
            <pc:sldMk cId="0" sldId="258"/>
            <ac:spMk id="148" creationId="{00000000-0000-0000-0000-000000000000}"/>
          </ac:spMkLst>
        </pc:spChg>
        <pc:spChg chg="mod">
          <ac:chgData name="Young-Turner, Cindy" userId="c16b9d50-a275-4a29-b3ff-cd1d589d2ec7" providerId="ADAL" clId="{7A888A73-B3B7-43D6-AF99-50F0FDA2E42F}" dt="2021-06-25T14:05:58.521" v="15" actId="1076"/>
          <ac:spMkLst>
            <pc:docMk/>
            <pc:sldMk cId="0" sldId="258"/>
            <ac:spMk id="149" creationId="{00000000-0000-0000-0000-000000000000}"/>
          </ac:spMkLst>
        </pc:spChg>
      </pc:sldChg>
      <pc:sldChg chg="modSp mod">
        <pc:chgData name="Young-Turner, Cindy" userId="c16b9d50-a275-4a29-b3ff-cd1d589d2ec7" providerId="ADAL" clId="{7A888A73-B3B7-43D6-AF99-50F0FDA2E42F}" dt="2021-06-25T14:10:07.549" v="52" actId="1076"/>
        <pc:sldMkLst>
          <pc:docMk/>
          <pc:sldMk cId="0" sldId="260"/>
        </pc:sldMkLst>
        <pc:spChg chg="mod">
          <ac:chgData name="Young-Turner, Cindy" userId="c16b9d50-a275-4a29-b3ff-cd1d589d2ec7" providerId="ADAL" clId="{7A888A73-B3B7-43D6-AF99-50F0FDA2E42F}" dt="2021-06-25T14:10:07.549" v="52" actId="1076"/>
          <ac:spMkLst>
            <pc:docMk/>
            <pc:sldMk cId="0" sldId="260"/>
            <ac:spMk id="160" creationId="{00000000-0000-0000-0000-000000000000}"/>
          </ac:spMkLst>
        </pc:spChg>
      </pc:sldChg>
      <pc:sldChg chg="modSp mod">
        <pc:chgData name="Young-Turner, Cindy" userId="c16b9d50-a275-4a29-b3ff-cd1d589d2ec7" providerId="ADAL" clId="{7A888A73-B3B7-43D6-AF99-50F0FDA2E42F}" dt="2021-06-25T14:10:27.924" v="54" actId="1076"/>
        <pc:sldMkLst>
          <pc:docMk/>
          <pc:sldMk cId="0" sldId="262"/>
        </pc:sldMkLst>
        <pc:spChg chg="mod">
          <ac:chgData name="Young-Turner, Cindy" userId="c16b9d50-a275-4a29-b3ff-cd1d589d2ec7" providerId="ADAL" clId="{7A888A73-B3B7-43D6-AF99-50F0FDA2E42F}" dt="2021-06-25T14:10:23.130" v="53" actId="14100"/>
          <ac:spMkLst>
            <pc:docMk/>
            <pc:sldMk cId="0" sldId="262"/>
            <ac:spMk id="174" creationId="{00000000-0000-0000-0000-000000000000}"/>
          </ac:spMkLst>
        </pc:spChg>
        <pc:spChg chg="mod">
          <ac:chgData name="Young-Turner, Cindy" userId="c16b9d50-a275-4a29-b3ff-cd1d589d2ec7" providerId="ADAL" clId="{7A888A73-B3B7-43D6-AF99-50F0FDA2E42F}" dt="2021-06-25T14:10:27.924" v="54" actId="1076"/>
          <ac:spMkLst>
            <pc:docMk/>
            <pc:sldMk cId="0" sldId="262"/>
            <ac:spMk id="176" creationId="{00000000-0000-0000-0000-000000000000}"/>
          </ac:spMkLst>
        </pc:spChg>
      </pc:sldChg>
      <pc:sldChg chg="modSp mod">
        <pc:chgData name="Young-Turner, Cindy" userId="c16b9d50-a275-4a29-b3ff-cd1d589d2ec7" providerId="ADAL" clId="{7A888A73-B3B7-43D6-AF99-50F0FDA2E42F}" dt="2021-06-25T14:10:56.032" v="58" actId="14100"/>
        <pc:sldMkLst>
          <pc:docMk/>
          <pc:sldMk cId="0" sldId="263"/>
        </pc:sldMkLst>
        <pc:spChg chg="mod">
          <ac:chgData name="Young-Turner, Cindy" userId="c16b9d50-a275-4a29-b3ff-cd1d589d2ec7" providerId="ADAL" clId="{7A888A73-B3B7-43D6-AF99-50F0FDA2E42F}" dt="2021-06-25T14:10:56.032" v="58" actId="14100"/>
          <ac:spMkLst>
            <pc:docMk/>
            <pc:sldMk cId="0" sldId="263"/>
            <ac:spMk id="184" creationId="{00000000-0000-0000-0000-000000000000}"/>
          </ac:spMkLst>
        </pc:spChg>
        <pc:spChg chg="mod">
          <ac:chgData name="Young-Turner, Cindy" userId="c16b9d50-a275-4a29-b3ff-cd1d589d2ec7" providerId="ADAL" clId="{7A888A73-B3B7-43D6-AF99-50F0FDA2E42F}" dt="2021-06-25T14:10:51.594" v="57" actId="14100"/>
          <ac:spMkLst>
            <pc:docMk/>
            <pc:sldMk cId="0" sldId="263"/>
            <ac:spMk id="185" creationId="{00000000-0000-0000-0000-000000000000}"/>
          </ac:spMkLst>
        </pc:spChg>
      </pc:sldChg>
      <pc:sldChg chg="addSp delSp modSp mod">
        <pc:chgData name="Young-Turner, Cindy" userId="c16b9d50-a275-4a29-b3ff-cd1d589d2ec7" providerId="ADAL" clId="{7A888A73-B3B7-43D6-AF99-50F0FDA2E42F}" dt="2021-06-25T14:51:14.659" v="182" actId="12788"/>
        <pc:sldMkLst>
          <pc:docMk/>
          <pc:sldMk cId="0" sldId="269"/>
        </pc:sldMkLst>
        <pc:spChg chg="mod">
          <ac:chgData name="Young-Turner, Cindy" userId="c16b9d50-a275-4a29-b3ff-cd1d589d2ec7" providerId="ADAL" clId="{7A888A73-B3B7-43D6-AF99-50F0FDA2E42F}" dt="2021-06-25T14:49:35.009" v="171" actId="1076"/>
          <ac:spMkLst>
            <pc:docMk/>
            <pc:sldMk cId="0" sldId="269"/>
            <ac:spMk id="222" creationId="{00000000-0000-0000-0000-000000000000}"/>
          </ac:spMkLst>
        </pc:spChg>
        <pc:spChg chg="mod">
          <ac:chgData name="Young-Turner, Cindy" userId="c16b9d50-a275-4a29-b3ff-cd1d589d2ec7" providerId="ADAL" clId="{7A888A73-B3B7-43D6-AF99-50F0FDA2E42F}" dt="2021-06-25T14:51:14.659" v="182" actId="12788"/>
          <ac:spMkLst>
            <pc:docMk/>
            <pc:sldMk cId="0" sldId="269"/>
            <ac:spMk id="231" creationId="{00000000-0000-0000-0000-000000000000}"/>
          </ac:spMkLst>
        </pc:spChg>
        <pc:picChg chg="add mod">
          <ac:chgData name="Young-Turner, Cindy" userId="c16b9d50-a275-4a29-b3ff-cd1d589d2ec7" providerId="ADAL" clId="{7A888A73-B3B7-43D6-AF99-50F0FDA2E42F}" dt="2021-06-25T14:51:14.659" v="182" actId="12788"/>
          <ac:picMkLst>
            <pc:docMk/>
            <pc:sldMk cId="0" sldId="269"/>
            <ac:picMk id="19" creationId="{B9EE6A6C-AD0D-4981-8F0F-A0E2FE6FF16B}"/>
          </ac:picMkLst>
        </pc:picChg>
        <pc:picChg chg="del">
          <ac:chgData name="Young-Turner, Cindy" userId="c16b9d50-a275-4a29-b3ff-cd1d589d2ec7" providerId="ADAL" clId="{7A888A73-B3B7-43D6-AF99-50F0FDA2E42F}" dt="2021-06-25T14:50:44.659" v="172" actId="478"/>
          <ac:picMkLst>
            <pc:docMk/>
            <pc:sldMk cId="0" sldId="269"/>
            <ac:picMk id="235" creationId="{00000000-0000-0000-0000-000000000000}"/>
          </ac:picMkLst>
        </pc:picChg>
      </pc:sldChg>
      <pc:sldChg chg="modSp mod">
        <pc:chgData name="Young-Turner, Cindy" userId="c16b9d50-a275-4a29-b3ff-cd1d589d2ec7" providerId="ADAL" clId="{7A888A73-B3B7-43D6-AF99-50F0FDA2E42F}" dt="2021-06-25T14:12:34.791" v="65" actId="122"/>
        <pc:sldMkLst>
          <pc:docMk/>
          <pc:sldMk cId="0" sldId="270"/>
        </pc:sldMkLst>
        <pc:spChg chg="mod">
          <ac:chgData name="Young-Turner, Cindy" userId="c16b9d50-a275-4a29-b3ff-cd1d589d2ec7" providerId="ADAL" clId="{7A888A73-B3B7-43D6-AF99-50F0FDA2E42F}" dt="2021-06-25T14:11:32.026" v="60" actId="255"/>
          <ac:spMkLst>
            <pc:docMk/>
            <pc:sldMk cId="0" sldId="270"/>
            <ac:spMk id="240" creationId="{00000000-0000-0000-0000-000000000000}"/>
          </ac:spMkLst>
        </pc:spChg>
        <pc:spChg chg="mod">
          <ac:chgData name="Young-Turner, Cindy" userId="c16b9d50-a275-4a29-b3ff-cd1d589d2ec7" providerId="ADAL" clId="{7A888A73-B3B7-43D6-AF99-50F0FDA2E42F}" dt="2021-06-25T14:12:34.791" v="65" actId="122"/>
          <ac:spMkLst>
            <pc:docMk/>
            <pc:sldMk cId="0" sldId="270"/>
            <ac:spMk id="243" creationId="{00000000-0000-0000-0000-000000000000}"/>
          </ac:spMkLst>
        </pc:spChg>
        <pc:picChg chg="mod">
          <ac:chgData name="Young-Turner, Cindy" userId="c16b9d50-a275-4a29-b3ff-cd1d589d2ec7" providerId="ADAL" clId="{7A888A73-B3B7-43D6-AF99-50F0FDA2E42F}" dt="2021-06-25T14:12:19.701" v="64" actId="1076"/>
          <ac:picMkLst>
            <pc:docMk/>
            <pc:sldMk cId="0" sldId="270"/>
            <ac:picMk id="245" creationId="{00000000-0000-0000-0000-000000000000}"/>
          </ac:picMkLst>
        </pc:picChg>
      </pc:sldChg>
      <pc:sldChg chg="modSp mod">
        <pc:chgData name="Young-Turner, Cindy" userId="c16b9d50-a275-4a29-b3ff-cd1d589d2ec7" providerId="ADAL" clId="{7A888A73-B3B7-43D6-AF99-50F0FDA2E42F}" dt="2021-06-25T14:13:28.808" v="70" actId="20577"/>
        <pc:sldMkLst>
          <pc:docMk/>
          <pc:sldMk cId="0" sldId="271"/>
        </pc:sldMkLst>
        <pc:spChg chg="mod">
          <ac:chgData name="Young-Turner, Cindy" userId="c16b9d50-a275-4a29-b3ff-cd1d589d2ec7" providerId="ADAL" clId="{7A888A73-B3B7-43D6-AF99-50F0FDA2E42F}" dt="2021-06-25T14:13:28.808" v="70" actId="20577"/>
          <ac:spMkLst>
            <pc:docMk/>
            <pc:sldMk cId="0" sldId="271"/>
            <ac:spMk id="250" creationId="{00000000-0000-0000-0000-000000000000}"/>
          </ac:spMkLst>
        </pc:spChg>
        <pc:picChg chg="mod">
          <ac:chgData name="Young-Turner, Cindy" userId="c16b9d50-a275-4a29-b3ff-cd1d589d2ec7" providerId="ADAL" clId="{7A888A73-B3B7-43D6-AF99-50F0FDA2E42F}" dt="2021-06-25T14:12:48.984" v="66" actId="1076"/>
          <ac:picMkLst>
            <pc:docMk/>
            <pc:sldMk cId="0" sldId="271"/>
            <ac:picMk id="255" creationId="{00000000-0000-0000-0000-000000000000}"/>
          </ac:picMkLst>
        </pc:picChg>
      </pc:sldChg>
      <pc:sldChg chg="modSp mod">
        <pc:chgData name="Young-Turner, Cindy" userId="c16b9d50-a275-4a29-b3ff-cd1d589d2ec7" providerId="ADAL" clId="{7A888A73-B3B7-43D6-AF99-50F0FDA2E42F}" dt="2021-06-25T14:13:58.351" v="76" actId="20577"/>
        <pc:sldMkLst>
          <pc:docMk/>
          <pc:sldMk cId="0" sldId="272"/>
        </pc:sldMkLst>
        <pc:spChg chg="mod">
          <ac:chgData name="Young-Turner, Cindy" userId="c16b9d50-a275-4a29-b3ff-cd1d589d2ec7" providerId="ADAL" clId="{7A888A73-B3B7-43D6-AF99-50F0FDA2E42F}" dt="2021-06-25T14:13:42.018" v="72" actId="255"/>
          <ac:spMkLst>
            <pc:docMk/>
            <pc:sldMk cId="0" sldId="272"/>
            <ac:spMk id="260" creationId="{00000000-0000-0000-0000-000000000000}"/>
          </ac:spMkLst>
        </pc:spChg>
        <pc:spChg chg="mod">
          <ac:chgData name="Young-Turner, Cindy" userId="c16b9d50-a275-4a29-b3ff-cd1d589d2ec7" providerId="ADAL" clId="{7A888A73-B3B7-43D6-AF99-50F0FDA2E42F}" dt="2021-06-25T14:13:58.351" v="76" actId="20577"/>
          <ac:spMkLst>
            <pc:docMk/>
            <pc:sldMk cId="0" sldId="272"/>
            <ac:spMk id="263" creationId="{00000000-0000-0000-0000-000000000000}"/>
          </ac:spMkLst>
        </pc:spChg>
        <pc:picChg chg="mod">
          <ac:chgData name="Young-Turner, Cindy" userId="c16b9d50-a275-4a29-b3ff-cd1d589d2ec7" providerId="ADAL" clId="{7A888A73-B3B7-43D6-AF99-50F0FDA2E42F}" dt="2021-06-25T14:13:49.619" v="75" actId="1037"/>
          <ac:picMkLst>
            <pc:docMk/>
            <pc:sldMk cId="0" sldId="272"/>
            <ac:picMk id="265" creationId="{00000000-0000-0000-0000-000000000000}"/>
          </ac:picMkLst>
        </pc:picChg>
      </pc:sldChg>
      <pc:sldChg chg="modSp mod">
        <pc:chgData name="Young-Turner, Cindy" userId="c16b9d50-a275-4a29-b3ff-cd1d589d2ec7" providerId="ADAL" clId="{7A888A73-B3B7-43D6-AF99-50F0FDA2E42F}" dt="2021-06-25T14:15:38.306" v="103" actId="948"/>
        <pc:sldMkLst>
          <pc:docMk/>
          <pc:sldMk cId="0" sldId="273"/>
        </pc:sldMkLst>
        <pc:spChg chg="mod">
          <ac:chgData name="Young-Turner, Cindy" userId="c16b9d50-a275-4a29-b3ff-cd1d589d2ec7" providerId="ADAL" clId="{7A888A73-B3B7-43D6-AF99-50F0FDA2E42F}" dt="2021-06-25T14:15:38.306" v="103" actId="948"/>
          <ac:spMkLst>
            <pc:docMk/>
            <pc:sldMk cId="0" sldId="273"/>
            <ac:spMk id="270" creationId="{00000000-0000-0000-0000-000000000000}"/>
          </ac:spMkLst>
        </pc:spChg>
        <pc:spChg chg="mod">
          <ac:chgData name="Young-Turner, Cindy" userId="c16b9d50-a275-4a29-b3ff-cd1d589d2ec7" providerId="ADAL" clId="{7A888A73-B3B7-43D6-AF99-50F0FDA2E42F}" dt="2021-06-25T14:14:50.149" v="96" actId="14100"/>
          <ac:spMkLst>
            <pc:docMk/>
            <pc:sldMk cId="0" sldId="273"/>
            <ac:spMk id="272" creationId="{00000000-0000-0000-0000-000000000000}"/>
          </ac:spMkLst>
        </pc:spChg>
        <pc:picChg chg="mod">
          <ac:chgData name="Young-Turner, Cindy" userId="c16b9d50-a275-4a29-b3ff-cd1d589d2ec7" providerId="ADAL" clId="{7A888A73-B3B7-43D6-AF99-50F0FDA2E42F}" dt="2021-06-25T14:14:12.068" v="88" actId="1038"/>
          <ac:picMkLst>
            <pc:docMk/>
            <pc:sldMk cId="0" sldId="273"/>
            <ac:picMk id="275" creationId="{00000000-0000-0000-0000-000000000000}"/>
          </ac:picMkLst>
        </pc:picChg>
      </pc:sldChg>
      <pc:sldChg chg="modSp mod">
        <pc:chgData name="Young-Turner, Cindy" userId="c16b9d50-a275-4a29-b3ff-cd1d589d2ec7" providerId="ADAL" clId="{7A888A73-B3B7-43D6-AF99-50F0FDA2E42F}" dt="2021-06-25T14:16:52.247" v="118" actId="1035"/>
        <pc:sldMkLst>
          <pc:docMk/>
          <pc:sldMk cId="0" sldId="275"/>
        </pc:sldMkLst>
        <pc:spChg chg="mod">
          <ac:chgData name="Young-Turner, Cindy" userId="c16b9d50-a275-4a29-b3ff-cd1d589d2ec7" providerId="ADAL" clId="{7A888A73-B3B7-43D6-AF99-50F0FDA2E42F}" dt="2021-06-25T14:16:52.247" v="118" actId="1035"/>
          <ac:spMkLst>
            <pc:docMk/>
            <pc:sldMk cId="0" sldId="275"/>
            <ac:spMk id="289" creationId="{00000000-0000-0000-0000-000000000000}"/>
          </ac:spMkLst>
        </pc:spChg>
        <pc:picChg chg="mod">
          <ac:chgData name="Young-Turner, Cindy" userId="c16b9d50-a275-4a29-b3ff-cd1d589d2ec7" providerId="ADAL" clId="{7A888A73-B3B7-43D6-AF99-50F0FDA2E42F}" dt="2021-06-25T14:15:58.003" v="104" actId="1076"/>
          <ac:picMkLst>
            <pc:docMk/>
            <pc:sldMk cId="0" sldId="275"/>
            <ac:picMk id="294" creationId="{00000000-0000-0000-0000-000000000000}"/>
          </ac:picMkLst>
        </pc:picChg>
      </pc:sldChg>
      <pc:sldChg chg="modSp mod">
        <pc:chgData name="Young-Turner, Cindy" userId="c16b9d50-a275-4a29-b3ff-cd1d589d2ec7" providerId="ADAL" clId="{7A888A73-B3B7-43D6-AF99-50F0FDA2E42F}" dt="2021-06-25T14:18:17.388" v="141" actId="255"/>
        <pc:sldMkLst>
          <pc:docMk/>
          <pc:sldMk cId="0" sldId="276"/>
        </pc:sldMkLst>
        <pc:spChg chg="mod">
          <ac:chgData name="Young-Turner, Cindy" userId="c16b9d50-a275-4a29-b3ff-cd1d589d2ec7" providerId="ADAL" clId="{7A888A73-B3B7-43D6-AF99-50F0FDA2E42F}" dt="2021-06-25T14:18:17.388" v="141" actId="255"/>
          <ac:spMkLst>
            <pc:docMk/>
            <pc:sldMk cId="0" sldId="276"/>
            <ac:spMk id="299" creationId="{00000000-0000-0000-0000-000000000000}"/>
          </ac:spMkLst>
        </pc:spChg>
        <pc:spChg chg="mod">
          <ac:chgData name="Young-Turner, Cindy" userId="c16b9d50-a275-4a29-b3ff-cd1d589d2ec7" providerId="ADAL" clId="{7A888A73-B3B7-43D6-AF99-50F0FDA2E42F}" dt="2021-06-25T14:17:05.598" v="121" actId="20577"/>
          <ac:spMkLst>
            <pc:docMk/>
            <pc:sldMk cId="0" sldId="276"/>
            <ac:spMk id="302" creationId="{00000000-0000-0000-0000-000000000000}"/>
          </ac:spMkLst>
        </pc:spChg>
        <pc:picChg chg="mod">
          <ac:chgData name="Young-Turner, Cindy" userId="c16b9d50-a275-4a29-b3ff-cd1d589d2ec7" providerId="ADAL" clId="{7A888A73-B3B7-43D6-AF99-50F0FDA2E42F}" dt="2021-06-25T14:18:03.312" v="140" actId="1076"/>
          <ac:picMkLst>
            <pc:docMk/>
            <pc:sldMk cId="0" sldId="276"/>
            <ac:picMk id="304" creationId="{00000000-0000-0000-0000-000000000000}"/>
          </ac:picMkLst>
        </pc:picChg>
      </pc:sldChg>
      <pc:sldChg chg="addSp delSp modSp mod">
        <pc:chgData name="Young-Turner, Cindy" userId="c16b9d50-a275-4a29-b3ff-cd1d589d2ec7" providerId="ADAL" clId="{7A888A73-B3B7-43D6-AF99-50F0FDA2E42F}" dt="2021-06-25T14:52:19.081" v="187" actId="1076"/>
        <pc:sldMkLst>
          <pc:docMk/>
          <pc:sldMk cId="0" sldId="277"/>
        </pc:sldMkLst>
        <pc:picChg chg="add mod">
          <ac:chgData name="Young-Turner, Cindy" userId="c16b9d50-a275-4a29-b3ff-cd1d589d2ec7" providerId="ADAL" clId="{7A888A73-B3B7-43D6-AF99-50F0FDA2E42F}" dt="2021-06-25T14:52:19.081" v="187" actId="1076"/>
          <ac:picMkLst>
            <pc:docMk/>
            <pc:sldMk cId="0" sldId="277"/>
            <ac:picMk id="6" creationId="{89923586-BA0C-42D4-A1AB-CA5390F4F924}"/>
          </ac:picMkLst>
        </pc:picChg>
        <pc:picChg chg="del">
          <ac:chgData name="Young-Turner, Cindy" userId="c16b9d50-a275-4a29-b3ff-cd1d589d2ec7" providerId="ADAL" clId="{7A888A73-B3B7-43D6-AF99-50F0FDA2E42F}" dt="2021-06-25T14:52:06.387" v="183" actId="478"/>
          <ac:picMkLst>
            <pc:docMk/>
            <pc:sldMk cId="0" sldId="277"/>
            <ac:picMk id="312" creationId="{00000000-0000-0000-0000-000000000000}"/>
          </ac:picMkLst>
        </pc:picChg>
      </pc:sldChg>
      <pc:sldChg chg="addSp delSp modSp mod">
        <pc:chgData name="Young-Turner, Cindy" userId="c16b9d50-a275-4a29-b3ff-cd1d589d2ec7" providerId="ADAL" clId="{7A888A73-B3B7-43D6-AF99-50F0FDA2E42F}" dt="2021-06-25T14:52:45.163" v="190" actId="1076"/>
        <pc:sldMkLst>
          <pc:docMk/>
          <pc:sldMk cId="0" sldId="278"/>
        </pc:sldMkLst>
        <pc:picChg chg="add mod">
          <ac:chgData name="Young-Turner, Cindy" userId="c16b9d50-a275-4a29-b3ff-cd1d589d2ec7" providerId="ADAL" clId="{7A888A73-B3B7-43D6-AF99-50F0FDA2E42F}" dt="2021-06-25T14:52:45.163" v="190" actId="1076"/>
          <ac:picMkLst>
            <pc:docMk/>
            <pc:sldMk cId="0" sldId="278"/>
            <ac:picMk id="8" creationId="{C9510666-4AEF-46B2-9221-F35FAE13D6DF}"/>
          </ac:picMkLst>
        </pc:picChg>
        <pc:picChg chg="del">
          <ac:chgData name="Young-Turner, Cindy" userId="c16b9d50-a275-4a29-b3ff-cd1d589d2ec7" providerId="ADAL" clId="{7A888A73-B3B7-43D6-AF99-50F0FDA2E42F}" dt="2021-06-25T14:52:33.937" v="188" actId="478"/>
          <ac:picMkLst>
            <pc:docMk/>
            <pc:sldMk cId="0" sldId="278"/>
            <ac:picMk id="322" creationId="{00000000-0000-0000-0000-000000000000}"/>
          </ac:picMkLst>
        </pc:picChg>
      </pc:sldChg>
      <pc:sldChg chg="addSp delSp modSp mod">
        <pc:chgData name="Young-Turner, Cindy" userId="c16b9d50-a275-4a29-b3ff-cd1d589d2ec7" providerId="ADAL" clId="{7A888A73-B3B7-43D6-AF99-50F0FDA2E42F}" dt="2021-06-25T14:52:59.464" v="195" actId="1076"/>
        <pc:sldMkLst>
          <pc:docMk/>
          <pc:sldMk cId="0" sldId="279"/>
        </pc:sldMkLst>
        <pc:picChg chg="add mod">
          <ac:chgData name="Young-Turner, Cindy" userId="c16b9d50-a275-4a29-b3ff-cd1d589d2ec7" providerId="ADAL" clId="{7A888A73-B3B7-43D6-AF99-50F0FDA2E42F}" dt="2021-06-25T14:52:59.464" v="195" actId="1076"/>
          <ac:picMkLst>
            <pc:docMk/>
            <pc:sldMk cId="0" sldId="279"/>
            <ac:picMk id="21" creationId="{9328DA34-3FF3-4DB9-A2C3-4A8EC16E4473}"/>
          </ac:picMkLst>
        </pc:picChg>
        <pc:picChg chg="del">
          <ac:chgData name="Young-Turner, Cindy" userId="c16b9d50-a275-4a29-b3ff-cd1d589d2ec7" providerId="ADAL" clId="{7A888A73-B3B7-43D6-AF99-50F0FDA2E42F}" dt="2021-06-25T14:52:50.421" v="191" actId="478"/>
          <ac:picMkLst>
            <pc:docMk/>
            <pc:sldMk cId="0" sldId="279"/>
            <ac:picMk id="345" creationId="{00000000-0000-0000-0000-000000000000}"/>
          </ac:picMkLst>
        </pc:picChg>
      </pc:sldChg>
      <pc:sldChg chg="modSp mod">
        <pc:chgData name="Young-Turner, Cindy" userId="c16b9d50-a275-4a29-b3ff-cd1d589d2ec7" providerId="ADAL" clId="{7A888A73-B3B7-43D6-AF99-50F0FDA2E42F}" dt="2021-06-25T14:19:00.252" v="154" actId="1076"/>
        <pc:sldMkLst>
          <pc:docMk/>
          <pc:sldMk cId="0" sldId="281"/>
        </pc:sldMkLst>
        <pc:spChg chg="mod">
          <ac:chgData name="Young-Turner, Cindy" userId="c16b9d50-a275-4a29-b3ff-cd1d589d2ec7" providerId="ADAL" clId="{7A888A73-B3B7-43D6-AF99-50F0FDA2E42F}" dt="2021-06-25T14:18:56.915" v="153" actId="1035"/>
          <ac:spMkLst>
            <pc:docMk/>
            <pc:sldMk cId="0" sldId="281"/>
            <ac:spMk id="373" creationId="{00000000-0000-0000-0000-000000000000}"/>
          </ac:spMkLst>
        </pc:spChg>
        <pc:spChg chg="mod">
          <ac:chgData name="Young-Turner, Cindy" userId="c16b9d50-a275-4a29-b3ff-cd1d589d2ec7" providerId="ADAL" clId="{7A888A73-B3B7-43D6-AF99-50F0FDA2E42F}" dt="2021-06-25T14:19:00.252" v="154" actId="1076"/>
          <ac:spMkLst>
            <pc:docMk/>
            <pc:sldMk cId="0" sldId="281"/>
            <ac:spMk id="378" creationId="{00000000-0000-0000-0000-000000000000}"/>
          </ac:spMkLst>
        </pc:spChg>
      </pc:sldChg>
      <pc:sldChg chg="modSp mod">
        <pc:chgData name="Young-Turner, Cindy" userId="c16b9d50-a275-4a29-b3ff-cd1d589d2ec7" providerId="ADAL" clId="{7A888A73-B3B7-43D6-AF99-50F0FDA2E42F}" dt="2021-06-25T14:19:09.177" v="155" actId="1076"/>
        <pc:sldMkLst>
          <pc:docMk/>
          <pc:sldMk cId="0" sldId="282"/>
        </pc:sldMkLst>
        <pc:spChg chg="mod">
          <ac:chgData name="Young-Turner, Cindy" userId="c16b9d50-a275-4a29-b3ff-cd1d589d2ec7" providerId="ADAL" clId="{7A888A73-B3B7-43D6-AF99-50F0FDA2E42F}" dt="2021-06-25T14:19:09.177" v="155" actId="1076"/>
          <ac:spMkLst>
            <pc:docMk/>
            <pc:sldMk cId="0" sldId="282"/>
            <ac:spMk id="384" creationId="{00000000-0000-0000-0000-000000000000}"/>
          </ac:spMkLst>
        </pc:spChg>
      </pc:sldChg>
      <pc:sldChg chg="modSp mod">
        <pc:chgData name="Young-Turner, Cindy" userId="c16b9d50-a275-4a29-b3ff-cd1d589d2ec7" providerId="ADAL" clId="{7A888A73-B3B7-43D6-AF99-50F0FDA2E42F}" dt="2021-06-25T14:19:32.735" v="156" actId="1076"/>
        <pc:sldMkLst>
          <pc:docMk/>
          <pc:sldMk cId="0" sldId="288"/>
        </pc:sldMkLst>
        <pc:spChg chg="mod">
          <ac:chgData name="Young-Turner, Cindy" userId="c16b9d50-a275-4a29-b3ff-cd1d589d2ec7" providerId="ADAL" clId="{7A888A73-B3B7-43D6-AF99-50F0FDA2E42F}" dt="2021-06-25T14:19:32.735" v="156" actId="1076"/>
          <ac:spMkLst>
            <pc:docMk/>
            <pc:sldMk cId="0" sldId="288"/>
            <ac:spMk id="423" creationId="{00000000-0000-0000-0000-000000000000}"/>
          </ac:spMkLst>
        </pc:spChg>
      </pc:sldChg>
      <pc:sldChg chg="modSp mod">
        <pc:chgData name="Young-Turner, Cindy" userId="c16b9d50-a275-4a29-b3ff-cd1d589d2ec7" providerId="ADAL" clId="{7A888A73-B3B7-43D6-AF99-50F0FDA2E42F}" dt="2021-06-25T14:20:45.210" v="170" actId="14100"/>
        <pc:sldMkLst>
          <pc:docMk/>
          <pc:sldMk cId="0" sldId="290"/>
        </pc:sldMkLst>
        <pc:spChg chg="mod">
          <ac:chgData name="Young-Turner, Cindy" userId="c16b9d50-a275-4a29-b3ff-cd1d589d2ec7" providerId="ADAL" clId="{7A888A73-B3B7-43D6-AF99-50F0FDA2E42F}" dt="2021-06-25T14:20:45.210" v="170" actId="14100"/>
          <ac:spMkLst>
            <pc:docMk/>
            <pc:sldMk cId="0" sldId="290"/>
            <ac:spMk id="435" creationId="{00000000-0000-0000-0000-000000000000}"/>
          </ac:spMkLst>
        </pc:spChg>
        <pc:spChg chg="mod">
          <ac:chgData name="Young-Turner, Cindy" userId="c16b9d50-a275-4a29-b3ff-cd1d589d2ec7" providerId="ADAL" clId="{7A888A73-B3B7-43D6-AF99-50F0FDA2E42F}" dt="2021-06-25T14:20:39.683" v="169" actId="1076"/>
          <ac:spMkLst>
            <pc:docMk/>
            <pc:sldMk cId="0" sldId="290"/>
            <ac:spMk id="43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08063528"/>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pps.who.int/iris/bitstream/handle/10665/329479/9789241550604-eng.pdf?sequence=1&amp;isAllowed=y&amp;ua=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95083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Note de l’instructeur : remplissez les informations en rouge en fonction des données de votre pays. </a:t>
            </a:r>
            <a:endParaRPr/>
          </a:p>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44837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Note de l’instructeur : remplissez les informations en rouge en fonction des données de votre pays. </a:t>
            </a:r>
            <a:endParaRPr/>
          </a:p>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64529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434889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12" name="Google Shape;212;p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35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02949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38" name="Google Shape;238;p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555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48" name="Google Shape;248;p1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3892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58" name="Google Shape;258;p1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1144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Note de l’instructeur : Signalez le site Internet pour la recommandation de l’OMS dans le PG </a:t>
            </a:r>
            <a:r>
              <a:rPr lang="fr-FR" sz="1100" b="0" i="0" u="sng" strike="noStrike" cap="none" spc="0" baseline="0">
                <a:solidFill>
                  <a:srgbClr val="058DC7"/>
                </a:solidFill>
                <a:effectLst/>
                <a:uFill>
                  <a:solidFill>
                    <a:srgbClr val="058DC7"/>
                  </a:solidFill>
                </a:uFill>
                <a:latin typeface="Arial"/>
                <a:ea typeface="Arial"/>
                <a:cs typeface="Arial"/>
                <a:hlinkClick r:id="rId3" history="0"/>
              </a:rPr>
              <a:t>https://apps.who.int/iris/bitstream/handle/10665/329479/9789241550604-eng.pdf?sequence=1&amp;amp;isAllowed=y&amp;amp;ua=1</a:t>
            </a:r>
            <a:r>
              <a:rPr lang="fr-FR" sz="1100" b="0" i="0" strike="noStrike" cap="none" spc="0" baseline="0">
                <a:solidFill>
                  <a:srgbClr val="058DC7"/>
                </a:solidFill>
                <a:effectLst/>
                <a:latin typeface="Arial"/>
                <a:ea typeface="Arial"/>
                <a:cs typeface="Arial"/>
              </a:rPr>
              <a:t> </a:t>
            </a:r>
            <a:endParaRPr/>
          </a:p>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048871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Notes de l’instructeur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en ce qui concerne les avantages, informez les participants que le TDS phénotypique basé sur la culture reste essentiel pour les médicaments </a:t>
            </a:r>
            <a:r>
              <a:rPr lang="fr-FR" sz="1100" b="1" i="0" strike="noStrike" cap="none" spc="0" baseline="0">
                <a:solidFill>
                  <a:srgbClr val="000000"/>
                </a:solidFill>
                <a:effectLst/>
                <a:latin typeface="Arial"/>
                <a:ea typeface="Arial"/>
                <a:cs typeface="Arial"/>
              </a:rPr>
              <a:t>pour lesquels il n’existe pas encore de tests moléculaires fiables.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En ce qui concerne les limites, informez les participants que le TDS phénotypique basé sur la culture peut prendre des semaines ou des mois pour générer des résultats, </a:t>
            </a:r>
            <a:r>
              <a:rPr lang="fr-FR" sz="1100" b="1" i="0" strike="noStrike" cap="none" spc="0" baseline="0">
                <a:solidFill>
                  <a:srgbClr val="000000"/>
                </a:solidFill>
                <a:effectLst/>
                <a:latin typeface="Arial"/>
                <a:ea typeface="Arial"/>
                <a:cs typeface="Arial"/>
              </a:rPr>
              <a:t>principalement en raison de la croissance lente des mycobactéries.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En ce qui concerne les limites, informez les participants que des méthodes de TDS phénotypiques fiables ne </a:t>
            </a:r>
            <a:r>
              <a:rPr lang="fr-FR" sz="1100" b="1" i="0" strike="noStrike" cap="none" spc="0" baseline="0">
                <a:solidFill>
                  <a:srgbClr val="000000"/>
                </a:solidFill>
                <a:effectLst/>
                <a:latin typeface="Arial"/>
                <a:ea typeface="Arial"/>
                <a:cs typeface="Arial"/>
              </a:rPr>
              <a:t>sont pas disponibles pour certains médicaments anti-TB de première et deuxième intentions.</a:t>
            </a:r>
            <a:endParaRPr/>
          </a:p>
        </p:txBody>
      </p:sp>
    </p:spTree>
    <p:extLst>
      <p:ext uri="{BB962C8B-B14F-4D97-AF65-F5344CB8AC3E}">
        <p14:creationId xmlns:p14="http://schemas.microsoft.com/office/powerpoint/2010/main" val="192815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30" name="Google Shape;130;p2: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1528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034818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Notes de l’instructeur :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Informer les participants que dans de nombreux contextes et groupes de patients, la résistance à la RIF est un bon indicateur de TB-MR (section Utilisations).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Informer les participants que dans le cadre des limites, nécessite une alimentation électrique ininterrompue et stable, un étalonnage annuel des modules et une température ambiante de 15 à 30 °C </a:t>
            </a:r>
            <a:r>
              <a:rPr lang="fr-FR" sz="1100" b="1" i="0" strike="noStrike" cap="none" spc="0" baseline="0">
                <a:solidFill>
                  <a:srgbClr val="000000"/>
                </a:solidFill>
                <a:effectLst/>
                <a:latin typeface="Arial"/>
                <a:ea typeface="Arial"/>
                <a:cs typeface="Arial"/>
              </a:rPr>
              <a:t>(les cartouches Xpert et les réactifs doivent être conservés entre 2 et 28 °C)</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Informer les participants que dans le cadre des limites, ne détecte pas les agents anti-TB autres que la </a:t>
            </a:r>
            <a:r>
              <a:rPr lang="fr-FR" sz="1100" b="1" i="0" strike="noStrike" cap="none" spc="0" baseline="0">
                <a:solidFill>
                  <a:srgbClr val="000000"/>
                </a:solidFill>
                <a:effectLst/>
                <a:latin typeface="Arial"/>
                <a:ea typeface="Arial"/>
                <a:cs typeface="Arial"/>
              </a:rPr>
              <a:t>RIF (d’autres TDS sont nécessaires pour ceux-ci).</a:t>
            </a:r>
            <a:endParaRPr/>
          </a:p>
        </p:txBody>
      </p:sp>
    </p:spTree>
    <p:extLst>
      <p:ext uri="{BB962C8B-B14F-4D97-AF65-F5344CB8AC3E}">
        <p14:creationId xmlns:p14="http://schemas.microsoft.com/office/powerpoint/2010/main" val="106308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9251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15" name="Google Shape;315;p2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6244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4035090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48" name="Google Shape;348;p25: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6764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53" name="Google Shape;353;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1518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81" name="Google Shape;381;p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2189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87" name="Google Shape;387;p28: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9088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94" name="Google Shape;394;p29: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75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648429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3426394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4045696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021596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sz="1100">
              <a:latin typeface="Arial"/>
              <a:ea typeface="Arial"/>
              <a:cs typeface="Arial"/>
              <a:sym typeface="Arial"/>
            </a:endParaRPr>
          </a:p>
        </p:txBody>
      </p:sp>
    </p:spTree>
    <p:extLst>
      <p:ext uri="{BB962C8B-B14F-4D97-AF65-F5344CB8AC3E}">
        <p14:creationId xmlns:p14="http://schemas.microsoft.com/office/powerpoint/2010/main" val="1186215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26" name="Google Shape;426;p34: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123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32" name="Google Shape;432;p3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6557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090266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199439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401075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00831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52" name="Google Shape;152;p4: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2964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086723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474722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Rapport coût-efficacité</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Accès des patients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Temps d’exécution du test</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Disponibilité de l’ADN pour d’autres tests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Connectivité intégrée </a:t>
            </a:r>
            <a:endParaRPr/>
          </a:p>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864566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Réponses :</a:t>
            </a:r>
            <a:endParaRPr/>
          </a:p>
          <a:p>
            <a:pPr marL="0" lvl="0" indent="0" algn="l" rtl="0">
              <a:lnSpc>
                <a:spcPct val="100000"/>
              </a:lnSpc>
              <a:spcBef>
                <a:spcPts val="1600"/>
              </a:spcBef>
              <a:spcAft>
                <a:spcPct val="0"/>
              </a:spcAft>
              <a:buSzPts val="1100"/>
              <a:buNone/>
            </a:pPr>
            <a:r>
              <a:rPr lang="fr-FR" sz="1100" b="0" i="0" strike="noStrike" cap="none" spc="0" baseline="0">
                <a:solidFill>
                  <a:srgbClr val="000000"/>
                </a:solidFill>
                <a:effectLst/>
                <a:latin typeface="Arial"/>
                <a:ea typeface="Arial"/>
                <a:cs typeface="Arial"/>
              </a:rPr>
              <a:t> - Plus sensible et plus spécifique que la microscopie</a:t>
            </a:r>
            <a:endParaRPr/>
          </a:p>
          <a:p>
            <a:pPr marL="0" lvl="0" indent="0" algn="l" rtl="0">
              <a:lnSpc>
                <a:spcPct val="100000"/>
              </a:lnSpc>
              <a:spcBef>
                <a:spcPts val="1600"/>
              </a:spcBef>
              <a:spcAft>
                <a:spcPct val="0"/>
              </a:spcAft>
              <a:buSzPts val="1100"/>
              <a:buNone/>
            </a:pPr>
            <a:r>
              <a:rPr lang="fr-FR" sz="1100" b="0" i="0" strike="noStrike" cap="none" spc="0" baseline="0">
                <a:solidFill>
                  <a:srgbClr val="000000"/>
                </a:solidFill>
                <a:effectLst/>
                <a:latin typeface="Arial"/>
                <a:ea typeface="Arial"/>
                <a:cs typeface="Arial"/>
              </a:rPr>
              <a:t> - Exigences en matière d’infrastructure minimales et peut être utilisé sur le lieu d’intervention ou à proximité</a:t>
            </a:r>
            <a:endParaRPr/>
          </a:p>
          <a:p>
            <a:pPr marL="0" lvl="0" indent="0" algn="l" rtl="0">
              <a:lnSpc>
                <a:spcPct val="100000"/>
              </a:lnSpc>
              <a:spcBef>
                <a:spcPts val="1600"/>
              </a:spcBef>
              <a:spcAft>
                <a:spcPct val="0"/>
              </a:spcAft>
              <a:buSzPts val="1100"/>
              <a:buNone/>
            </a:pPr>
            <a:r>
              <a:rPr lang="fr-FR" sz="1100" b="0" i="0" strike="noStrike" cap="none" spc="0" baseline="0">
                <a:solidFill>
                  <a:srgbClr val="000000"/>
                </a:solidFill>
                <a:effectLst/>
                <a:latin typeface="Arial"/>
                <a:ea typeface="Arial"/>
                <a:cs typeface="Arial"/>
              </a:rPr>
              <a:t> - Les résultats sont rapidement disponibles, permettant un diagnostic le jour même</a:t>
            </a:r>
            <a:endParaRPr/>
          </a:p>
          <a:p>
            <a:pPr marL="0" lvl="0" indent="0" algn="l" rtl="0">
              <a:lnSpc>
                <a:spcPct val="100000"/>
              </a:lnSpc>
              <a:spcBef>
                <a:spcPts val="1600"/>
              </a:spcBef>
              <a:spcAft>
                <a:spcPct val="0"/>
              </a:spcAft>
              <a:buSzPts val="1100"/>
              <a:buNone/>
            </a:pPr>
            <a:r>
              <a:rPr lang="fr-FR" sz="1100" b="0" i="0" strike="noStrike" cap="none" spc="0" baseline="0">
                <a:solidFill>
                  <a:srgbClr val="000000"/>
                </a:solidFill>
                <a:effectLst/>
                <a:latin typeface="Arial"/>
                <a:ea typeface="Arial"/>
                <a:cs typeface="Arial"/>
              </a:rPr>
              <a:t> - Peut détecter la résistance à la RIF en deux heures</a:t>
            </a:r>
            <a:endParaRPr/>
          </a:p>
          <a:p>
            <a:pPr marL="0" lvl="0" indent="0" algn="l" rtl="0">
              <a:lnSpc>
                <a:spcPct val="100000"/>
              </a:lnSpc>
              <a:spcBef>
                <a:spcPts val="1600"/>
              </a:spcBef>
              <a:spcAft>
                <a:spcPct val="0"/>
              </a:spcAft>
              <a:buSzPts val="1100"/>
              <a:buNone/>
            </a:pPr>
            <a:r>
              <a:rPr lang="fr-FR" sz="1100" b="0" i="0" strike="noStrike" cap="none" spc="0" baseline="0">
                <a:solidFill>
                  <a:srgbClr val="000000"/>
                </a:solidFill>
                <a:effectLst/>
                <a:latin typeface="Arial"/>
                <a:ea typeface="Arial"/>
                <a:cs typeface="Arial"/>
              </a:rPr>
              <a:t> - Peut être utilisé comme test initial de détection de la résistance</a:t>
            </a:r>
            <a:endParaRPr/>
          </a:p>
          <a:p>
            <a:pPr marL="158750" lvl="0" indent="0" algn="l" rtl="0">
              <a:lnSpc>
                <a:spcPct val="100000"/>
              </a:lnSpc>
              <a:spcBef>
                <a:spcPts val="1600"/>
              </a:spcBef>
              <a:spcAft>
                <a:spcPct val="0"/>
              </a:spcAft>
              <a:buSzPts val="1100"/>
              <a:buNone/>
            </a:pPr>
            <a:endParaRPr/>
          </a:p>
        </p:txBody>
      </p:sp>
    </p:spTree>
    <p:extLst>
      <p:ext uri="{BB962C8B-B14F-4D97-AF65-F5344CB8AC3E}">
        <p14:creationId xmlns:p14="http://schemas.microsoft.com/office/powerpoint/2010/main" val="250374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58" name="Google Shape;158;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888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65040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59872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95991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Note de l’instructeur : remplissez les informations en rouge en fonction des données de votre pays. </a:t>
            </a:r>
            <a:endParaRPr/>
          </a:p>
        </p:txBody>
      </p:sp>
    </p:spTree>
    <p:extLst>
      <p:ext uri="{BB962C8B-B14F-4D97-AF65-F5344CB8AC3E}">
        <p14:creationId xmlns:p14="http://schemas.microsoft.com/office/powerpoint/2010/main" val="349852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5"/>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45"/>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12" name="Google Shape;12;p45"/>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5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84" name="Google Shape;84;p54"/>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5" name="Google Shape;85;p54"/>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86" name="Google Shape;86;p54"/>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7"/>
        <p:cNvGrpSpPr/>
        <p:nvPr/>
      </p:nvGrpSpPr>
      <p:grpSpPr>
        <a:xfrm>
          <a:off x="0" y="0"/>
          <a:ext cx="0" cy="0"/>
          <a:chOff x="0" y="0"/>
          <a:chExt cx="0" cy="0"/>
        </a:xfrm>
      </p:grpSpPr>
      <p:sp>
        <p:nvSpPr>
          <p:cNvPr id="88" name="Google Shape;88;p55"/>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89" name="Google Shape;89;p55"/>
          <p:cNvSpPr>
            <a:spLocks noGrp="1"/>
          </p:cNvSpPr>
          <p:nvPr>
            <p:ph type="pic" idx="2"/>
          </p:nvPr>
        </p:nvSpPr>
        <p:spPr>
          <a:xfrm>
            <a:off x="5221288" y="1208088"/>
            <a:ext cx="3800475" cy="334327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90" name="Google Shape;90;p55"/>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1" name="Google Shape;91;p55"/>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92" name="Google Shape;92;p55"/>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93" name="Google Shape;93;p55"/>
          <p:cNvCxnSpPr/>
          <p:nvPr/>
        </p:nvCxnSpPr>
        <p:spPr>
          <a:xfrm>
            <a:off x="311150" y="1117777"/>
            <a:ext cx="1600200" cy="2994"/>
          </a:xfrm>
          <a:prstGeom prst="straightConnector1">
            <a:avLst/>
          </a:prstGeom>
          <a:noFill/>
          <a:ln w="101600" cap="flat" cmpd="sng">
            <a:solidFill>
              <a:schemeClr val="accent1"/>
            </a:solidFill>
            <a:prstDash val="solid"/>
            <a:round/>
            <a:headEnd type="none" w="sm" len="sm"/>
            <a:tailEnd type="none" w="sm" len="sm"/>
          </a:ln>
        </p:spPr>
      </p:cxn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p:cSld name="ONE_COLUMN_TEXT_1">
    <p:spTree>
      <p:nvGrpSpPr>
        <p:cNvPr id="1" name="Shape 94"/>
        <p:cNvGrpSpPr/>
        <p:nvPr/>
      </p:nvGrpSpPr>
      <p:grpSpPr>
        <a:xfrm>
          <a:off x="0" y="0"/>
          <a:ext cx="0" cy="0"/>
          <a:chOff x="0" y="0"/>
          <a:chExt cx="0" cy="0"/>
        </a:xfrm>
      </p:grpSpPr>
      <p:sp>
        <p:nvSpPr>
          <p:cNvPr id="95" name="Google Shape;95;p56"/>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6" name="Google Shape;96;p56"/>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97" name="Google Shape;97;p56"/>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98" name="Google Shape;98;p56"/>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cxnSp>
        <p:nvCxnSpPr>
          <p:cNvPr id="99" name="Google Shape;99;p56"/>
          <p:cNvCxnSpPr/>
          <p:nvPr/>
        </p:nvCxnSpPr>
        <p:spPr>
          <a:xfrm rot="10800000">
            <a:off x="5806425" y="4940300"/>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0"/>
        <p:cNvGrpSpPr/>
        <p:nvPr/>
      </p:nvGrpSpPr>
      <p:grpSpPr>
        <a:xfrm>
          <a:off x="0" y="0"/>
          <a:ext cx="0" cy="0"/>
          <a:chOff x="0" y="0"/>
          <a:chExt cx="0" cy="0"/>
        </a:xfrm>
      </p:grpSpPr>
      <p:sp>
        <p:nvSpPr>
          <p:cNvPr id="101" name="Google Shape;101;p57"/>
          <p:cNvSpPr txBox="1">
            <a:spLocks noGrp="1"/>
          </p:cNvSpPr>
          <p:nvPr>
            <p:ph type="title"/>
          </p:nvPr>
        </p:nvSpPr>
        <p:spPr>
          <a:xfrm>
            <a:off x="5284325" y="9901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102" name="Google Shape;102;p57"/>
          <p:cNvSpPr txBox="1">
            <a:spLocks noGrp="1"/>
          </p:cNvSpPr>
          <p:nvPr>
            <p:ph type="body" idx="1"/>
          </p:nvPr>
        </p:nvSpPr>
        <p:spPr>
          <a:xfrm>
            <a:off x="5284325" y="182415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03" name="Google Shape;103;p57"/>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4" name="Google Shape;104;p5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05"/>
        <p:cNvGrpSpPr/>
        <p:nvPr/>
      </p:nvGrpSpPr>
      <p:grpSpPr>
        <a:xfrm>
          <a:off x="0" y="0"/>
          <a:ext cx="0" cy="0"/>
          <a:chOff x="0" y="0"/>
          <a:chExt cx="0" cy="0"/>
        </a:xfrm>
      </p:grpSpPr>
      <p:sp>
        <p:nvSpPr>
          <p:cNvPr id="106" name="Google Shape;106;p58"/>
          <p:cNvSpPr txBox="1">
            <a:spLocks noGrp="1"/>
          </p:cNvSpPr>
          <p:nvPr>
            <p:ph type="title"/>
          </p:nvPr>
        </p:nvSpPr>
        <p:spPr>
          <a:xfrm>
            <a:off x="687158" y="10041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107" name="Google Shape;107;p58"/>
          <p:cNvSpPr txBox="1">
            <a:spLocks noGrp="1"/>
          </p:cNvSpPr>
          <p:nvPr>
            <p:ph type="body" idx="1"/>
          </p:nvPr>
        </p:nvSpPr>
        <p:spPr>
          <a:xfrm>
            <a:off x="687158" y="183810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08" name="Google Shape;108;p58"/>
          <p:cNvSpPr/>
          <p:nvPr/>
        </p:nvSpPr>
        <p:spPr>
          <a:xfrm>
            <a:off x="4603700" y="0"/>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9" name="Google Shape;109;p58"/>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reak">
  <p:cSld name="Break">
    <p:bg>
      <p:bgPr>
        <a:solidFill>
          <a:schemeClr val="dk1"/>
        </a:solidFill>
        <a:effectLst/>
      </p:bgPr>
    </p:bg>
    <p:spTree>
      <p:nvGrpSpPr>
        <p:cNvPr id="1" name="Shape 110"/>
        <p:cNvGrpSpPr/>
        <p:nvPr/>
      </p:nvGrpSpPr>
      <p:grpSpPr>
        <a:xfrm>
          <a:off x="0" y="0"/>
          <a:ext cx="0" cy="0"/>
          <a:chOff x="0" y="0"/>
          <a:chExt cx="0" cy="0"/>
        </a:xfrm>
      </p:grpSpPr>
      <p:sp>
        <p:nvSpPr>
          <p:cNvPr id="111" name="Google Shape;111;p59"/>
          <p:cNvSpPr>
            <a:spLocks noGrp="1"/>
          </p:cNvSpPr>
          <p:nvPr>
            <p:ph type="pic" idx="2"/>
          </p:nvPr>
        </p:nvSpPr>
        <p:spPr>
          <a:xfrm>
            <a:off x="0" y="0"/>
            <a:ext cx="9143999" cy="5143500"/>
          </a:xfrm>
          <a:prstGeom prst="rect">
            <a:avLst/>
          </a:prstGeom>
          <a:solidFill>
            <a:schemeClr val="accent2"/>
          </a:solid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12" name="Google Shape;112;p59"/>
          <p:cNvSpPr txBox="1">
            <a:spLocks noGrp="1"/>
          </p:cNvSpPr>
          <p:nvPr>
            <p:ph type="title"/>
          </p:nvPr>
        </p:nvSpPr>
        <p:spPr>
          <a:xfrm>
            <a:off x="5395458" y="228407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075" b="1" i="0">
                <a:solidFill>
                  <a:schemeClr val="dk1"/>
                </a:solidFill>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13" name="Google Shape;113;p59"/>
          <p:cNvCxnSpPr/>
          <p:nvPr/>
        </p:nvCxnSpPr>
        <p:spPr>
          <a:xfrm>
            <a:off x="5366041" y="3002908"/>
            <a:ext cx="1600200" cy="2994"/>
          </a:xfrm>
          <a:prstGeom prst="straightConnector1">
            <a:avLst/>
          </a:prstGeom>
          <a:noFill/>
          <a:ln w="101600" cap="flat" cmpd="sng">
            <a:solidFill>
              <a:schemeClr val="lt2"/>
            </a:solidFill>
            <a:prstDash val="solid"/>
            <a:round/>
            <a:headEnd type="none" w="sm" len="sm"/>
            <a:tailEnd type="none" w="sm" len="sm"/>
          </a:ln>
        </p:spPr>
      </p:cxnSp>
      <p:grpSp>
        <p:nvGrpSpPr>
          <p:cNvPr id="114" name="Google Shape;114;p59"/>
          <p:cNvGrpSpPr/>
          <p:nvPr/>
        </p:nvGrpSpPr>
        <p:grpSpPr>
          <a:xfrm rot="10800000">
            <a:off x="7132320" y="-3"/>
            <a:ext cx="2011679" cy="2011679"/>
            <a:chOff x="0" y="12289"/>
            <a:chExt cx="3550" cy="3551"/>
          </a:xfrm>
        </p:grpSpPr>
        <p:sp>
          <p:nvSpPr>
            <p:cNvPr id="115" name="Google Shape;115;p59"/>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6" name="Google Shape;116;p59"/>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7" name="Google Shape;117;p59"/>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Tree>
  </p:cSld>
  <p:clrMapOvr>
    <a:masterClrMapping/>
  </p:clrMapOvr>
  <p:transition/>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hree Columns">
  <p:cSld name="Title + Text">
    <p:spTree>
      <p:nvGrpSpPr>
        <p:cNvPr id="1" name="Shape 13"/>
        <p:cNvGrpSpPr/>
        <p:nvPr/>
      </p:nvGrpSpPr>
      <p:grpSpPr>
        <a:xfrm>
          <a:off x="0" y="0"/>
          <a:ext cx="0" cy="0"/>
          <a:chOff x="0" y="0"/>
          <a:chExt cx="0" cy="0"/>
        </a:xfrm>
      </p:grpSpPr>
      <p:sp>
        <p:nvSpPr>
          <p:cNvPr id="14" name="Google Shape;14;p4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5" name="Google Shape;15;p46"/>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 name="Google Shape;16;p46"/>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17" name="Google Shape;17;p46"/>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18" name="Google Shape;18;p46"/>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ct val="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19"/>
        <p:cNvGrpSpPr/>
        <p:nvPr/>
      </p:nvGrpSpPr>
      <p:grpSpPr>
        <a:xfrm>
          <a:off x="0" y="0"/>
          <a:ext cx="0" cy="0"/>
          <a:chOff x="0" y="0"/>
          <a:chExt cx="0" cy="0"/>
        </a:xfrm>
      </p:grpSpPr>
      <p:sp>
        <p:nvSpPr>
          <p:cNvPr id="20" name="Google Shape;20;p47"/>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1" name="Google Shape;21;p47"/>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2" name="Google Shape;22;p47"/>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3" name="Google Shape;23;p47"/>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4" name="Google Shape;24;p47"/>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5" name="Google Shape;25;p47"/>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6" name="Google Shape;26;p47"/>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7" name="Google Shape;27;p47"/>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8" name="Google Shape;28;p47"/>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9" name="Google Shape;29;p47"/>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30" name="Google Shape;30;p47"/>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31" name="Google Shape;31;p47"/>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32" name="Google Shape;32;p47"/>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33" name="Google Shape;33;p47"/>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34" name="Google Shape;34;p47"/>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35" name="Google Shape;35;p47"/>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6" name="Google Shape;36;p4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37" name="Google Shape;37;p47"/>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38"/>
        <p:cNvGrpSpPr/>
        <p:nvPr/>
      </p:nvGrpSpPr>
      <p:grpSpPr>
        <a:xfrm>
          <a:off x="0" y="0"/>
          <a:ext cx="0" cy="0"/>
          <a:chOff x="0" y="0"/>
          <a:chExt cx="0" cy="0"/>
        </a:xfrm>
      </p:grpSpPr>
      <p:grpSp>
        <p:nvGrpSpPr>
          <p:cNvPr id="39" name="Google Shape;39;p48"/>
          <p:cNvGrpSpPr/>
          <p:nvPr/>
        </p:nvGrpSpPr>
        <p:grpSpPr>
          <a:xfrm>
            <a:off x="0" y="0"/>
            <a:ext cx="9144000" cy="5143475"/>
            <a:chOff x="0" y="0"/>
            <a:chExt cx="9144000" cy="5143475"/>
          </a:xfrm>
        </p:grpSpPr>
        <p:grpSp>
          <p:nvGrpSpPr>
            <p:cNvPr id="40" name="Google Shape;40;p48"/>
            <p:cNvGrpSpPr/>
            <p:nvPr/>
          </p:nvGrpSpPr>
          <p:grpSpPr>
            <a:xfrm>
              <a:off x="0" y="0"/>
              <a:ext cx="9144000" cy="5143475"/>
              <a:chOff x="0" y="0"/>
              <a:chExt cx="9144000" cy="5143475"/>
            </a:xfrm>
          </p:grpSpPr>
          <p:sp>
            <p:nvSpPr>
              <p:cNvPr id="41" name="Google Shape;41;p48"/>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8"/>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8"/>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8"/>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48"/>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 name="Google Shape;46;p48"/>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2800" b="1">
                <a:solidFill>
                  <a:schemeClr val="dk1"/>
                </a:solidFill>
              </a:defRPr>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50"/>
          <p:cNvSpPr txBox="1">
            <a:spLocks noGrp="1"/>
          </p:cNvSpPr>
          <p:nvPr>
            <p:ph type="subTitle" idx="1"/>
          </p:nvPr>
        </p:nvSpPr>
        <p:spPr>
          <a:xfrm>
            <a:off x="705221" y="1651959"/>
            <a:ext cx="4348041" cy="3085049"/>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50" name="Google Shape;50;p5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51" name="Google Shape;51;p50"/>
          <p:cNvSpPr/>
          <p:nvPr/>
        </p:nvSpPr>
        <p:spPr>
          <a:xfrm>
            <a:off x="5190810" y="635100"/>
            <a:ext cx="3957914" cy="4508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 name="Google Shape;52;p50"/>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53" name="Google Shape;53;p50"/>
          <p:cNvCxnSpPr/>
          <p:nvPr/>
        </p:nvCxnSpPr>
        <p:spPr>
          <a:xfrm rot="10800000">
            <a:off x="5190810" y="4940300"/>
            <a:ext cx="3401415" cy="0"/>
          </a:xfrm>
          <a:prstGeom prst="straightConnector1">
            <a:avLst/>
          </a:prstGeom>
          <a:noFill/>
          <a:ln w="19050" cap="flat" cmpd="sng">
            <a:solidFill>
              <a:schemeClr val="lt1"/>
            </a:solidFill>
            <a:prstDash val="solid"/>
            <a:round/>
            <a:headEnd type="none" w="sm" len="sm"/>
            <a:tailEnd type="none" w="sm" len="sm"/>
          </a:ln>
        </p:spPr>
      </p:cxnSp>
      <p:sp>
        <p:nvSpPr>
          <p:cNvPr id="54" name="Google Shape;54;p50"/>
          <p:cNvSpPr txBox="1">
            <a:spLocks noGrp="1"/>
          </p:cNvSpPr>
          <p:nvPr>
            <p:ph type="body" idx="2"/>
          </p:nvPr>
        </p:nvSpPr>
        <p:spPr>
          <a:xfrm>
            <a:off x="704849" y="1103900"/>
            <a:ext cx="4348041" cy="452438"/>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ct val="0"/>
              </a:spcBef>
              <a:spcAft>
                <a:spcPct val="0"/>
              </a:spcAft>
              <a:buSzPts val="1800"/>
              <a:buNone/>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5" name="Google Shape;55;p50"/>
          <p:cNvSpPr txBox="1">
            <a:spLocks noGrp="1"/>
          </p:cNvSpPr>
          <p:nvPr>
            <p:ph type="body" idx="3"/>
          </p:nvPr>
        </p:nvSpPr>
        <p:spPr>
          <a:xfrm>
            <a:off x="5190810" y="3129400"/>
            <a:ext cx="3559500" cy="14145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Clr>
                <a:srgbClr val="FFFFFF"/>
              </a:buClr>
              <a:buSzPts val="1400"/>
              <a:buChar char="●"/>
              <a:defRPr sz="1400">
                <a:solidFill>
                  <a:srgbClr val="FFFFFF"/>
                </a:solidFill>
              </a:defRPr>
            </a:lvl1pPr>
            <a:lvl2pPr marL="914400" lvl="1" indent="-317500" algn="l">
              <a:lnSpc>
                <a:spcPct val="100000"/>
              </a:lnSpc>
              <a:spcBef>
                <a:spcPts val="1600"/>
              </a:spcBef>
              <a:spcAft>
                <a:spcPct val="0"/>
              </a:spcAft>
              <a:buClr>
                <a:srgbClr val="FFFFFF"/>
              </a:buClr>
              <a:buSzPts val="1400"/>
              <a:buChar char="○"/>
              <a:defRPr>
                <a:solidFill>
                  <a:srgbClr val="FFFFFF"/>
                </a:solidFill>
              </a:defRPr>
            </a:lvl2pPr>
            <a:lvl3pPr marL="1371600" lvl="2" indent="-317500" algn="l">
              <a:lnSpc>
                <a:spcPct val="100000"/>
              </a:lnSpc>
              <a:spcBef>
                <a:spcPts val="1600"/>
              </a:spcBef>
              <a:spcAft>
                <a:spcPct val="0"/>
              </a:spcAft>
              <a:buClr>
                <a:srgbClr val="FFFFFF"/>
              </a:buClr>
              <a:buSzPts val="1400"/>
              <a:buChar char="■"/>
              <a:defRPr>
                <a:solidFill>
                  <a:srgbClr val="FFFFFF"/>
                </a:solidFill>
              </a:defRPr>
            </a:lvl3pPr>
            <a:lvl4pPr marL="1828800" lvl="3" indent="-317500" algn="l">
              <a:lnSpc>
                <a:spcPct val="100000"/>
              </a:lnSpc>
              <a:spcBef>
                <a:spcPts val="1600"/>
              </a:spcBef>
              <a:spcAft>
                <a:spcPct val="0"/>
              </a:spcAft>
              <a:buClr>
                <a:srgbClr val="FFFFFF"/>
              </a:buClr>
              <a:buSzPts val="1400"/>
              <a:buChar char="●"/>
              <a:defRPr>
                <a:solidFill>
                  <a:srgbClr val="FFFFFF"/>
                </a:solidFill>
              </a:defRPr>
            </a:lvl4pPr>
            <a:lvl5pPr marL="2286000" lvl="4" indent="-317500" algn="l">
              <a:lnSpc>
                <a:spcPct val="100000"/>
              </a:lnSpc>
              <a:spcBef>
                <a:spcPts val="1600"/>
              </a:spcBef>
              <a:spcAft>
                <a:spcPct val="0"/>
              </a:spcAft>
              <a:buClr>
                <a:srgbClr val="FFFFFF"/>
              </a:buClr>
              <a:buSzPts val="1400"/>
              <a:buChar char="○"/>
              <a:defRPr>
                <a:solidFill>
                  <a:srgbClr val="FFFFFF"/>
                </a:solidFill>
              </a:defRPr>
            </a:lvl5pPr>
            <a:lvl6pPr marL="2743200" lvl="5" indent="-317500" algn="l">
              <a:lnSpc>
                <a:spcPct val="100000"/>
              </a:lnSpc>
              <a:spcBef>
                <a:spcPts val="1600"/>
              </a:spcBef>
              <a:spcAft>
                <a:spcPct val="0"/>
              </a:spcAft>
              <a:buClr>
                <a:srgbClr val="FFFFFF"/>
              </a:buClr>
              <a:buSzPts val="1400"/>
              <a:buChar char="■"/>
              <a:defRPr>
                <a:solidFill>
                  <a:srgbClr val="FFFFFF"/>
                </a:solidFill>
              </a:defRPr>
            </a:lvl6pPr>
            <a:lvl7pPr marL="3200400" lvl="6" indent="-317500" algn="l">
              <a:lnSpc>
                <a:spcPct val="100000"/>
              </a:lnSpc>
              <a:spcBef>
                <a:spcPts val="1600"/>
              </a:spcBef>
              <a:spcAft>
                <a:spcPct val="0"/>
              </a:spcAft>
              <a:buClr>
                <a:srgbClr val="FFFFFF"/>
              </a:buClr>
              <a:buSzPts val="1400"/>
              <a:buChar char="●"/>
              <a:defRPr>
                <a:solidFill>
                  <a:srgbClr val="FFFFFF"/>
                </a:solidFill>
              </a:defRPr>
            </a:lvl7pPr>
            <a:lvl8pPr marL="3657600" lvl="7" indent="-317500" algn="l">
              <a:lnSpc>
                <a:spcPct val="100000"/>
              </a:lnSpc>
              <a:spcBef>
                <a:spcPts val="1600"/>
              </a:spcBef>
              <a:spcAft>
                <a:spcPct val="0"/>
              </a:spcAft>
              <a:buClr>
                <a:srgbClr val="FFFFFF"/>
              </a:buClr>
              <a:buSzPts val="1400"/>
              <a:buChar char="○"/>
              <a:defRPr>
                <a:solidFill>
                  <a:srgbClr val="FFFFFF"/>
                </a:solidFill>
              </a:defRPr>
            </a:lvl8pPr>
            <a:lvl9pPr marL="4114800" lvl="8" indent="-317500" algn="l">
              <a:lnSpc>
                <a:spcPct val="100000"/>
              </a:lnSpc>
              <a:spcBef>
                <a:spcPts val="1600"/>
              </a:spcBef>
              <a:spcAft>
                <a:spcPts val="1600"/>
              </a:spcAft>
              <a:buClr>
                <a:srgbClr val="FFFFFF"/>
              </a:buClr>
              <a:buSzPts val="1400"/>
              <a:buChar char="■"/>
              <a:defRPr>
                <a:solidFill>
                  <a:srgbClr val="FFFFFF"/>
                </a:solidFill>
              </a:defRPr>
            </a:lvl9pPr>
          </a:lstStyle>
          <a:p>
            <a:endParaRPr/>
          </a:p>
        </p:txBody>
      </p:sp>
      <p:sp>
        <p:nvSpPr>
          <p:cNvPr id="56" name="Google Shape;56;p50"/>
          <p:cNvSpPr txBox="1">
            <a:spLocks noGrp="1"/>
          </p:cNvSpPr>
          <p:nvPr>
            <p:ph type="body" idx="4"/>
          </p:nvPr>
        </p:nvSpPr>
        <p:spPr>
          <a:xfrm>
            <a:off x="5191235" y="2526675"/>
            <a:ext cx="3559175" cy="60325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ct val="0"/>
              </a:spcBef>
              <a:spcAft>
                <a:spcPct val="0"/>
              </a:spcAft>
              <a:buSzPts val="1800"/>
              <a:buNone/>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57"/>
        <p:cNvGrpSpPr/>
        <p:nvPr/>
      </p:nvGrpSpPr>
      <p:grpSpPr>
        <a:xfrm>
          <a:off x="0" y="0"/>
          <a:ext cx="0" cy="0"/>
          <a:chOff x="0" y="0"/>
          <a:chExt cx="0" cy="0"/>
        </a:xfrm>
      </p:grpSpPr>
      <p:sp>
        <p:nvSpPr>
          <p:cNvPr id="58" name="Google Shape;58;p51"/>
          <p:cNvSpPr txBox="1">
            <a:spLocks noGrp="1"/>
          </p:cNvSpPr>
          <p:nvPr>
            <p:ph type="subTitle" idx="1"/>
          </p:nvPr>
        </p:nvSpPr>
        <p:spPr>
          <a:xfrm>
            <a:off x="705221" y="1651959"/>
            <a:ext cx="4348041" cy="3085049"/>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59" name="Google Shape;59;p5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60" name="Google Shape;60;p51"/>
          <p:cNvSpPr/>
          <p:nvPr/>
        </p:nvSpPr>
        <p:spPr>
          <a:xfrm>
            <a:off x="7157070" y="635100"/>
            <a:ext cx="1991653" cy="4508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 name="Google Shape;61;p51"/>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62" name="Google Shape;62;p51"/>
          <p:cNvCxnSpPr/>
          <p:nvPr/>
        </p:nvCxnSpPr>
        <p:spPr>
          <a:xfrm rot="10800000">
            <a:off x="7157070" y="4940300"/>
            <a:ext cx="1435156" cy="0"/>
          </a:xfrm>
          <a:prstGeom prst="straightConnector1">
            <a:avLst/>
          </a:prstGeom>
          <a:noFill/>
          <a:ln w="19050" cap="flat" cmpd="sng">
            <a:solidFill>
              <a:schemeClr val="lt1"/>
            </a:solidFill>
            <a:prstDash val="solid"/>
            <a:round/>
            <a:headEnd type="none" w="sm" len="sm"/>
            <a:tailEnd type="none" w="sm" len="sm"/>
          </a:ln>
        </p:spPr>
      </p:cxnSp>
      <p:sp>
        <p:nvSpPr>
          <p:cNvPr id="63" name="Google Shape;63;p51"/>
          <p:cNvSpPr txBox="1">
            <a:spLocks noGrp="1"/>
          </p:cNvSpPr>
          <p:nvPr>
            <p:ph type="body" idx="2"/>
          </p:nvPr>
        </p:nvSpPr>
        <p:spPr>
          <a:xfrm>
            <a:off x="704849" y="1103900"/>
            <a:ext cx="4348041" cy="452438"/>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ct val="0"/>
              </a:spcBef>
              <a:spcAft>
                <a:spcPct val="0"/>
              </a:spcAft>
              <a:buSzPts val="1800"/>
              <a:buNone/>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2">
    <p:spTree>
      <p:nvGrpSpPr>
        <p:cNvPr id="1" name="Shape 64"/>
        <p:cNvGrpSpPr/>
        <p:nvPr/>
      </p:nvGrpSpPr>
      <p:grpSpPr>
        <a:xfrm>
          <a:off x="0" y="0"/>
          <a:ext cx="0" cy="0"/>
          <a:chOff x="0" y="0"/>
          <a:chExt cx="0" cy="0"/>
        </a:xfrm>
      </p:grpSpPr>
      <p:sp>
        <p:nvSpPr>
          <p:cNvPr id="65" name="Google Shape;65;p52"/>
          <p:cNvSpPr txBox="1">
            <a:spLocks noGrp="1"/>
          </p:cNvSpPr>
          <p:nvPr>
            <p:ph type="subTitle" idx="1"/>
          </p:nvPr>
        </p:nvSpPr>
        <p:spPr>
          <a:xfrm>
            <a:off x="705221" y="1651959"/>
            <a:ext cx="4348041" cy="3085049"/>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66" name="Google Shape;66;p5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67" name="Google Shape;67;p52"/>
          <p:cNvSpPr/>
          <p:nvPr/>
        </p:nvSpPr>
        <p:spPr>
          <a:xfrm>
            <a:off x="1995055" y="1017724"/>
            <a:ext cx="7153668" cy="41257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8" name="Google Shape;68;p52"/>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69" name="Google Shape;69;p52"/>
          <p:cNvCxnSpPr/>
          <p:nvPr/>
        </p:nvCxnSpPr>
        <p:spPr>
          <a:xfrm rot="10800000">
            <a:off x="1574418" y="4940300"/>
            <a:ext cx="7017808" cy="0"/>
          </a:xfrm>
          <a:prstGeom prst="straightConnector1">
            <a:avLst/>
          </a:prstGeom>
          <a:noFill/>
          <a:ln w="19050" cap="flat" cmpd="sng">
            <a:solidFill>
              <a:schemeClr val="lt1"/>
            </a:solidFill>
            <a:prstDash val="solid"/>
            <a:round/>
            <a:headEnd type="none" w="sm" len="sm"/>
            <a:tailEnd type="none" w="sm" len="sm"/>
          </a:ln>
        </p:spPr>
      </p:cxnSp>
      <p:sp>
        <p:nvSpPr>
          <p:cNvPr id="70" name="Google Shape;70;p52"/>
          <p:cNvSpPr txBox="1">
            <a:spLocks noGrp="1"/>
          </p:cNvSpPr>
          <p:nvPr>
            <p:ph type="body" idx="2"/>
          </p:nvPr>
        </p:nvSpPr>
        <p:spPr>
          <a:xfrm>
            <a:off x="704849" y="1103900"/>
            <a:ext cx="4348041" cy="452438"/>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ct val="0"/>
              </a:spcBef>
              <a:spcAft>
                <a:spcPct val="0"/>
              </a:spcAft>
              <a:buSzPts val="1800"/>
              <a:buNone/>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TITLE_ONLY_1">
    <p:spTree>
      <p:nvGrpSpPr>
        <p:cNvPr id="1" name="Shape 71"/>
        <p:cNvGrpSpPr/>
        <p:nvPr/>
      </p:nvGrpSpPr>
      <p:grpSpPr>
        <a:xfrm>
          <a:off x="0" y="0"/>
          <a:ext cx="0" cy="0"/>
          <a:chOff x="0" y="0"/>
          <a:chExt cx="0" cy="0"/>
        </a:xfrm>
      </p:grpSpPr>
      <p:sp>
        <p:nvSpPr>
          <p:cNvPr id="72" name="Google Shape;72;p5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73" name="Google Shape;73;p53"/>
          <p:cNvSpPr txBox="1">
            <a:spLocks noGrp="1"/>
          </p:cNvSpPr>
          <p:nvPr>
            <p:ph type="title" idx="2"/>
          </p:nvPr>
        </p:nvSpPr>
        <p:spPr>
          <a:xfrm>
            <a:off x="100645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74" name="Google Shape;74;p53"/>
          <p:cNvSpPr txBox="1">
            <a:spLocks noGrp="1"/>
          </p:cNvSpPr>
          <p:nvPr>
            <p:ph type="subTitle" idx="1"/>
          </p:nvPr>
        </p:nvSpPr>
        <p:spPr>
          <a:xfrm>
            <a:off x="100645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75" name="Google Shape;75;p53"/>
          <p:cNvSpPr txBox="1">
            <a:spLocks noGrp="1"/>
          </p:cNvSpPr>
          <p:nvPr>
            <p:ph type="title" idx="3"/>
          </p:nvPr>
        </p:nvSpPr>
        <p:spPr>
          <a:xfrm>
            <a:off x="360300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76" name="Google Shape;76;p53"/>
          <p:cNvSpPr txBox="1">
            <a:spLocks noGrp="1"/>
          </p:cNvSpPr>
          <p:nvPr>
            <p:ph type="subTitle" idx="4"/>
          </p:nvPr>
        </p:nvSpPr>
        <p:spPr>
          <a:xfrm>
            <a:off x="360300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77" name="Google Shape;77;p53"/>
          <p:cNvSpPr txBox="1">
            <a:spLocks noGrp="1"/>
          </p:cNvSpPr>
          <p:nvPr>
            <p:ph type="title" idx="5"/>
          </p:nvPr>
        </p:nvSpPr>
        <p:spPr>
          <a:xfrm>
            <a:off x="619955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78" name="Google Shape;78;p53"/>
          <p:cNvSpPr txBox="1">
            <a:spLocks noGrp="1"/>
          </p:cNvSpPr>
          <p:nvPr>
            <p:ph type="subTitle" idx="6"/>
          </p:nvPr>
        </p:nvSpPr>
        <p:spPr>
          <a:xfrm>
            <a:off x="619955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79" name="Google Shape;79;p53"/>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0" name="Google Shape;80;p53"/>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81" name="Google Shape;81;p53"/>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7" name="Google Shape;7;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p:nvPr/>
        </p:nvSpPr>
        <p:spPr>
          <a:xfrm>
            <a:off x="-55300" y="1913575"/>
            <a:ext cx="5290030" cy="1680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rgbClr val="000000"/>
              </a:solidFill>
              <a:latin typeface="Gill Sans"/>
              <a:ea typeface="Gill Sans"/>
              <a:cs typeface="Gill Sans"/>
              <a:sym typeface="Gill Sans"/>
            </a:endParaRPr>
          </a:p>
        </p:txBody>
      </p:sp>
      <p:sp>
        <p:nvSpPr>
          <p:cNvPr id="123" name="Google Shape;123;p1"/>
          <p:cNvSpPr txBox="1">
            <a:spLocks noGrp="1"/>
          </p:cNvSpPr>
          <p:nvPr>
            <p:ph type="ctrTitle"/>
          </p:nvPr>
        </p:nvSpPr>
        <p:spPr>
          <a:xfrm>
            <a:off x="253602" y="2238475"/>
            <a:ext cx="4878000" cy="1030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ct val="0"/>
              </a:spcBef>
              <a:spcAft>
                <a:spcPct val="0"/>
              </a:spcAft>
              <a:buSzPts val="3600"/>
              <a:buNone/>
            </a:pPr>
            <a:r>
              <a:rPr lang="fr-FR" sz="3600" b="0" i="0" strike="noStrike" cap="none" spc="0" baseline="0" dirty="0">
                <a:solidFill>
                  <a:srgbClr val="FF6E68"/>
                </a:solidFill>
                <a:effectLst/>
                <a:latin typeface="Montserrat ExtraBold"/>
                <a:ea typeface="Montserrat ExtraBold"/>
                <a:cs typeface="Montserrat ExtraBold"/>
              </a:rPr>
              <a:t>MODULE 1 : PRÉSENTATION DU TEST TRUENAT</a:t>
            </a:r>
            <a:endParaRPr dirty="0"/>
          </a:p>
        </p:txBody>
      </p:sp>
      <p:sp>
        <p:nvSpPr>
          <p:cNvPr id="124" name="Google Shape;124;p1"/>
          <p:cNvSpPr txBox="1">
            <a:spLocks noGrp="1"/>
          </p:cNvSpPr>
          <p:nvPr>
            <p:ph type="subTitle" idx="1"/>
          </p:nvPr>
        </p:nvSpPr>
        <p:spPr>
          <a:xfrm>
            <a:off x="888999" y="4332194"/>
            <a:ext cx="6309323" cy="374650"/>
          </a:xfrm>
          <a:prstGeom prst="rect">
            <a:avLst/>
          </a:prstGeom>
          <a:noFill/>
          <a:ln>
            <a:noFill/>
          </a:ln>
        </p:spPr>
        <p:txBody>
          <a:bodyPr spcFirstLastPara="1" wrap="square" lIns="91425" tIns="91425" rIns="91425" bIns="91425" anchor="t" anchorCtr="0">
            <a:noAutofit/>
          </a:bodyPr>
          <a:lstStyle/>
          <a:p>
            <a:pPr marL="117475" lvl="0" indent="-3175" algn="l"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Formation au niveau central concernant les tests Truenat</a:t>
            </a:r>
            <a:r>
              <a:rPr lang="fr-FR" sz="1400" b="0" i="0" strike="noStrike" cap="none" spc="0" baseline="30000">
                <a:solidFill>
                  <a:srgbClr val="FFFFFF"/>
                </a:solidFill>
                <a:effectLst/>
                <a:latin typeface="Montserrat"/>
                <a:ea typeface="Montserrat"/>
                <a:cs typeface="Montserrat"/>
              </a:rPr>
              <a:t>®</a:t>
            </a:r>
            <a:r>
              <a:rPr lang="fr-FR" sz="1400" b="0" i="0" strike="noStrike" cap="none" spc="0" baseline="0">
                <a:solidFill>
                  <a:srgbClr val="FFFFFF"/>
                </a:solidFill>
                <a:effectLst/>
                <a:latin typeface="Montserrat"/>
                <a:ea typeface="Montserrat"/>
                <a:cs typeface="Montserrat"/>
              </a:rPr>
              <a:t> pour la détection de la TB et de la résistance à la rifampicine</a:t>
            </a:r>
            <a:endParaRPr/>
          </a:p>
        </p:txBody>
      </p:sp>
      <p:cxnSp>
        <p:nvCxnSpPr>
          <p:cNvPr id="125" name="Google Shape;125;p1"/>
          <p:cNvCxnSpPr/>
          <p:nvPr/>
        </p:nvCxnSpPr>
        <p:spPr>
          <a:xfrm rot="10800000">
            <a:off x="981700" y="4940300"/>
            <a:ext cx="5530800" cy="0"/>
          </a:xfrm>
          <a:prstGeom prst="straightConnector1">
            <a:avLst/>
          </a:prstGeom>
          <a:noFill/>
          <a:ln w="19050" cap="flat" cmpd="sng">
            <a:solidFill>
              <a:schemeClr val="lt1"/>
            </a:solidFill>
            <a:prstDash val="solid"/>
            <a:round/>
            <a:headEnd type="none" w="sm" len="sm"/>
            <a:tailEnd type="none" w="sm" len="sm"/>
          </a:ln>
        </p:spPr>
      </p:cxnSp>
      <p:cxnSp>
        <p:nvCxnSpPr>
          <p:cNvPr id="126" name="Google Shape;126;p1"/>
          <p:cNvCxnSpPr/>
          <p:nvPr/>
        </p:nvCxnSpPr>
        <p:spPr>
          <a:xfrm rot="10800000">
            <a:off x="4348475" y="203200"/>
            <a:ext cx="4203300" cy="0"/>
          </a:xfrm>
          <a:prstGeom prst="straightConnector1">
            <a:avLst/>
          </a:prstGeom>
          <a:noFill/>
          <a:ln w="19050" cap="flat" cmpd="sng">
            <a:solidFill>
              <a:schemeClr val="accent1"/>
            </a:solidFill>
            <a:prstDash val="solid"/>
            <a:round/>
            <a:headEnd type="none" w="sm" len="sm"/>
            <a:tailEnd type="none" w="sm" len="sm"/>
          </a:ln>
        </p:spPr>
      </p:cxnSp>
      <p:cxnSp>
        <p:nvCxnSpPr>
          <p:cNvPr id="127" name="Google Shape;127;p1"/>
          <p:cNvCxnSpPr/>
          <p:nvPr/>
        </p:nvCxnSpPr>
        <p:spPr>
          <a:xfrm rot="10800000">
            <a:off x="4355425" y="203200"/>
            <a:ext cx="2979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Contexte de la TB </a:t>
            </a:r>
            <a:r>
              <a:rPr lang="fr-FR" sz="2800" b="1" dirty="0">
                <a:highlight>
                  <a:srgbClr val="FFFF00"/>
                </a:highlight>
              </a:rPr>
              <a:t>du pays</a:t>
            </a:r>
            <a:endParaRPr sz="2800" b="1" dirty="0">
              <a:highlight>
                <a:srgbClr val="FFFF00"/>
              </a:highlight>
            </a:endParaRPr>
          </a:p>
        </p:txBody>
      </p:sp>
      <p:sp>
        <p:nvSpPr>
          <p:cNvPr id="197" name="Google Shape;197;p10"/>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Priorités nationales</a:t>
            </a:r>
            <a:endParaRPr dirty="0"/>
          </a:p>
          <a:p>
            <a:pPr marL="139700" lvl="0" indent="0" algn="l" rtl="0">
              <a:lnSpc>
                <a:spcPct val="100000"/>
              </a:lnSpc>
              <a:spcBef>
                <a:spcPct val="0"/>
              </a:spcBef>
              <a:spcAft>
                <a:spcPct val="0"/>
              </a:spcAft>
              <a:buSzPts val="1800"/>
              <a:buNone/>
            </a:pPr>
            <a:endParaRPr b="1" dirty="0"/>
          </a:p>
          <a:p>
            <a:pPr>
              <a:spcBef>
                <a:spcPts val="0"/>
              </a:spcBef>
              <a:spcAft>
                <a:spcPts val="0"/>
              </a:spcAft>
            </a:pPr>
            <a:r>
              <a:rPr lang="fr-FR" dirty="0">
                <a:highlight>
                  <a:srgbClr val="FFFF00"/>
                </a:highlight>
              </a:rPr>
              <a:t>Priorités nationales selon le plan stratégique contre la TB, notamment l’intensification des tests moléculaires</a:t>
            </a:r>
            <a:endParaRPr dirty="0">
              <a:highlight>
                <a:srgbClr val="FFFF00"/>
              </a:highligh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dirty="0">
                <a:highlight>
                  <a:srgbClr val="FFFF00"/>
                </a:highlight>
              </a:rPr>
              <a:t>Contexte</a:t>
            </a:r>
            <a:r>
              <a:rPr lang="fr-FR" sz="2800" b="1" i="0" strike="noStrike" cap="none" spc="0" baseline="0" dirty="0">
                <a:solidFill>
                  <a:srgbClr val="FF6E68"/>
                </a:solidFill>
                <a:effectLst/>
                <a:latin typeface="Montserrat ExtraBold"/>
                <a:ea typeface="Montserrat ExtraBold"/>
                <a:cs typeface="Montserrat ExtraBold"/>
              </a:rPr>
              <a:t> de la TB du pays</a:t>
            </a:r>
            <a:endParaRPr dirty="0"/>
          </a:p>
        </p:txBody>
      </p:sp>
      <p:sp>
        <p:nvSpPr>
          <p:cNvPr id="203" name="Google Shape;203;p11"/>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Présentation du réseau diagnostique</a:t>
            </a:r>
            <a:endParaRPr dirty="0"/>
          </a:p>
          <a:p>
            <a:pPr marL="139700" lvl="0" indent="0" algn="l" rtl="0">
              <a:lnSpc>
                <a:spcPct val="100000"/>
              </a:lnSpc>
              <a:spcBef>
                <a:spcPct val="0"/>
              </a:spcBef>
              <a:spcAft>
                <a:spcPct val="0"/>
              </a:spcAft>
              <a:buSzPts val="1800"/>
              <a:buNone/>
            </a:pPr>
            <a:endParaRPr b="1" dirty="0"/>
          </a:p>
          <a:p>
            <a:pPr marL="457200" lvl="0" indent="-342900" algn="l" rtl="0">
              <a:lnSpc>
                <a:spcPct val="100000"/>
              </a:lnSpc>
              <a:spcBef>
                <a:spcPct val="0"/>
              </a:spcBef>
              <a:spcAft>
                <a:spcPct val="0"/>
              </a:spcAft>
              <a:buSzPts val="1800"/>
              <a:buChar char="●"/>
            </a:pPr>
            <a:r>
              <a:rPr lang="fr-FR" dirty="0">
                <a:highlight>
                  <a:srgbClr val="FFFF00"/>
                </a:highlight>
              </a:rPr>
              <a:t>Présentation du réseau diagnostique</a:t>
            </a:r>
            <a:endParaRPr dirty="0">
              <a:highlight>
                <a:srgbClr val="FFFF00"/>
              </a:highligh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600" b="1" i="0" strike="noStrike" cap="none" spc="0" baseline="0">
                <a:solidFill>
                  <a:srgbClr val="000000"/>
                </a:solidFill>
                <a:effectLst/>
                <a:latin typeface="Montserrat ExtraBold"/>
                <a:ea typeface="Montserrat ExtraBold"/>
                <a:cs typeface="Montserrat ExtraBold"/>
              </a:rPr>
              <a:t>SÉANCE PLÉNIÈRE</a:t>
            </a:r>
            <a:endParaRPr/>
          </a:p>
        </p:txBody>
      </p:sp>
      <p:sp>
        <p:nvSpPr>
          <p:cNvPr id="209" name="Google Shape;209;p12"/>
          <p:cNvSpPr txBox="1"/>
          <p:nvPr/>
        </p:nvSpPr>
        <p:spPr>
          <a:xfrm>
            <a:off x="412511" y="1773799"/>
            <a:ext cx="8318978"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800"/>
              <a:buFont typeface="Arial"/>
              <a:buNone/>
            </a:pPr>
            <a:r>
              <a:rPr lang="fr-FR" sz="2800" b="0" i="0" strike="noStrike" cap="none" spc="0" baseline="0" dirty="0">
                <a:solidFill>
                  <a:srgbClr val="FFFFFF"/>
                </a:solidFill>
                <a:effectLst/>
                <a:latin typeface="Montserrat"/>
                <a:ea typeface="Montserrat"/>
                <a:cs typeface="Montserrat"/>
              </a:rPr>
              <a:t>Difficultés du diagnostic de la TB dans </a:t>
            </a:r>
            <a:r>
              <a:rPr lang="fr-FR" sz="2800" dirty="0">
                <a:solidFill>
                  <a:schemeClr val="lt1"/>
                </a:solidFill>
                <a:highlight>
                  <a:srgbClr val="FFFF00"/>
                </a:highlight>
                <a:latin typeface="Montserrat"/>
                <a:ea typeface="Montserrat"/>
                <a:cs typeface="Montserrat"/>
              </a:rPr>
              <a:t>le pays</a:t>
            </a:r>
            <a:endParaRPr sz="2800" dirty="0">
              <a:solidFill>
                <a:schemeClr val="lt1"/>
              </a:solidFill>
              <a:highlight>
                <a:srgbClr val="FFFF00"/>
              </a:highlight>
              <a:latin typeface="Montserrat"/>
              <a:ea typeface="Montserrat"/>
              <a:cs typeface="Montserra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dirty="0">
                <a:solidFill>
                  <a:srgbClr val="000000"/>
                </a:solidFill>
                <a:effectLst/>
                <a:latin typeface="Montserrat ExtraBold"/>
                <a:ea typeface="Montserrat ExtraBold"/>
                <a:cs typeface="Montserrat ExtraBold"/>
              </a:rPr>
              <a:t>TESTS DE LABORATOIRE POUR LA TB</a:t>
            </a:r>
            <a:endParaRPr sz="16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idx="4294967295"/>
          </p:nvPr>
        </p:nvSpPr>
        <p:spPr>
          <a:xfrm>
            <a:off x="575066" y="266532"/>
            <a:ext cx="8112125" cy="5730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Liste des tests de laboratoire pour la TB</a:t>
            </a:r>
            <a:endParaRPr/>
          </a:p>
        </p:txBody>
      </p:sp>
      <p:sp>
        <p:nvSpPr>
          <p:cNvPr id="220" name="Google Shape;220;p14"/>
          <p:cNvSpPr txBox="1">
            <a:spLocks noGrp="1"/>
          </p:cNvSpPr>
          <p:nvPr>
            <p:ph type="title" idx="4294967295"/>
          </p:nvPr>
        </p:nvSpPr>
        <p:spPr>
          <a:xfrm>
            <a:off x="578241" y="2162232"/>
            <a:ext cx="1693863" cy="36764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800"/>
              <a:buNone/>
            </a:pPr>
            <a:r>
              <a:rPr lang="fr-FR" sz="1300" b="0" i="0" strike="noStrike" cap="none" spc="0" baseline="0">
                <a:solidFill>
                  <a:srgbClr val="000000"/>
                </a:solidFill>
                <a:effectLst/>
                <a:latin typeface="Montserrat ExtraBold"/>
                <a:ea typeface="Montserrat ExtraBold"/>
                <a:cs typeface="Montserrat ExtraBold"/>
              </a:rPr>
              <a:t>MICROSCOPIE</a:t>
            </a:r>
            <a:endParaRPr/>
          </a:p>
        </p:txBody>
      </p:sp>
      <p:sp>
        <p:nvSpPr>
          <p:cNvPr id="221" name="Google Shape;221;p14"/>
          <p:cNvSpPr txBox="1">
            <a:spLocks noGrp="1"/>
          </p:cNvSpPr>
          <p:nvPr>
            <p:ph type="title" idx="4294967295"/>
          </p:nvPr>
        </p:nvSpPr>
        <p:spPr>
          <a:xfrm>
            <a:off x="2897687" y="2129869"/>
            <a:ext cx="1693863" cy="36764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800"/>
              <a:buNone/>
            </a:pPr>
            <a:r>
              <a:rPr lang="fr-FR" sz="1300" b="0" i="0" strike="noStrike" cap="none" spc="0" baseline="0">
                <a:solidFill>
                  <a:srgbClr val="000000"/>
                </a:solidFill>
                <a:effectLst/>
                <a:latin typeface="Montserrat ExtraBold"/>
                <a:ea typeface="Montserrat ExtraBold"/>
                <a:cs typeface="Montserrat ExtraBold"/>
              </a:rPr>
              <a:t>CULTURE</a:t>
            </a:r>
            <a:endParaRPr/>
          </a:p>
        </p:txBody>
      </p:sp>
      <p:sp>
        <p:nvSpPr>
          <p:cNvPr id="222" name="Google Shape;222;p14"/>
          <p:cNvSpPr txBox="1">
            <a:spLocks noGrp="1"/>
          </p:cNvSpPr>
          <p:nvPr>
            <p:ph type="title" idx="4294967295"/>
          </p:nvPr>
        </p:nvSpPr>
        <p:spPr>
          <a:xfrm>
            <a:off x="4910810" y="4431262"/>
            <a:ext cx="1693862" cy="623888"/>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800"/>
              <a:buNone/>
            </a:pPr>
            <a:r>
              <a:rPr lang="fr-FR" sz="1300" b="0" i="0" strike="noStrike" cap="none" spc="0" baseline="0">
                <a:solidFill>
                  <a:srgbClr val="000000"/>
                </a:solidFill>
                <a:effectLst/>
                <a:latin typeface="Montserrat ExtraBold"/>
                <a:ea typeface="Montserrat ExtraBold"/>
                <a:cs typeface="Montserrat ExtraBold"/>
              </a:rPr>
              <a:t>TEST XPERT MTB/RIF OU XPERT ULTRA</a:t>
            </a:r>
            <a:endParaRPr/>
          </a:p>
        </p:txBody>
      </p:sp>
      <p:sp>
        <p:nvSpPr>
          <p:cNvPr id="223" name="Google Shape;223;p14"/>
          <p:cNvSpPr txBox="1">
            <a:spLocks noGrp="1"/>
          </p:cNvSpPr>
          <p:nvPr>
            <p:ph type="title" idx="4294967295"/>
          </p:nvPr>
        </p:nvSpPr>
        <p:spPr>
          <a:xfrm>
            <a:off x="4699261" y="2195367"/>
            <a:ext cx="2116961" cy="916266"/>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800"/>
              <a:buNone/>
            </a:pPr>
            <a:r>
              <a:rPr lang="fr-FR" sz="1100" b="0" i="0" strike="noStrike" cap="none" spc="0" baseline="0" dirty="0">
                <a:solidFill>
                  <a:srgbClr val="000000"/>
                </a:solidFill>
                <a:effectLst/>
                <a:latin typeface="Montserrat ExtraBold"/>
                <a:ea typeface="Montserrat ExtraBold"/>
                <a:cs typeface="Montserrat ExtraBold"/>
              </a:rPr>
              <a:t>TEST D’AMPLIFICATION </a:t>
            </a:r>
            <a:r>
              <a:rPr lang="fr-FR" sz="1100" b="0" i="0" strike="noStrike" cap="none" spc="0" baseline="0" dirty="0" err="1">
                <a:solidFill>
                  <a:srgbClr val="000000"/>
                </a:solidFill>
                <a:effectLst/>
                <a:latin typeface="Montserrat ExtraBold"/>
                <a:ea typeface="Montserrat ExtraBold"/>
                <a:cs typeface="Montserrat ExtraBold"/>
              </a:rPr>
              <a:t>ISOTHERMIQUE</a:t>
            </a:r>
            <a:r>
              <a:rPr lang="fr-FR" sz="1100" b="0" i="0" strike="noStrike" cap="none" spc="0" baseline="0" dirty="0">
                <a:solidFill>
                  <a:srgbClr val="000000"/>
                </a:solidFill>
                <a:effectLst/>
                <a:latin typeface="Montserrat ExtraBold"/>
                <a:ea typeface="Montserrat ExtraBold"/>
                <a:cs typeface="Montserrat ExtraBold"/>
              </a:rPr>
              <a:t> MÉDIÉE PAR BOUCLE (LOOP-</a:t>
            </a:r>
            <a:r>
              <a:rPr lang="fr-FR" sz="1100" b="0" i="0" strike="noStrike" cap="none" spc="0" baseline="0" dirty="0" err="1">
                <a:solidFill>
                  <a:srgbClr val="000000"/>
                </a:solidFill>
                <a:effectLst/>
                <a:latin typeface="Montserrat ExtraBold"/>
                <a:ea typeface="Montserrat ExtraBold"/>
                <a:cs typeface="Montserrat ExtraBold"/>
              </a:rPr>
              <a:t>MEDIATED</a:t>
            </a:r>
            <a:r>
              <a:rPr lang="fr-FR" sz="1100" b="0" i="0" strike="noStrike" cap="none" spc="0" baseline="0" dirty="0">
                <a:solidFill>
                  <a:srgbClr val="000000"/>
                </a:solidFill>
                <a:effectLst/>
                <a:latin typeface="Montserrat ExtraBold"/>
                <a:ea typeface="Montserrat ExtraBold"/>
                <a:cs typeface="Montserrat ExtraBold"/>
              </a:rPr>
              <a:t> </a:t>
            </a:r>
            <a:r>
              <a:rPr lang="fr-FR" sz="1100" b="0" i="0" strike="noStrike" cap="none" spc="0" baseline="0" dirty="0" err="1">
                <a:solidFill>
                  <a:srgbClr val="000000"/>
                </a:solidFill>
                <a:effectLst/>
                <a:latin typeface="Montserrat ExtraBold"/>
                <a:ea typeface="Montserrat ExtraBold"/>
                <a:cs typeface="Montserrat ExtraBold"/>
              </a:rPr>
              <a:t>ISOTHERMAL</a:t>
            </a:r>
            <a:r>
              <a:rPr lang="fr-FR" sz="1100" b="0" i="0" strike="noStrike" cap="none" spc="0" baseline="0" dirty="0">
                <a:solidFill>
                  <a:srgbClr val="000000"/>
                </a:solidFill>
                <a:effectLst/>
                <a:latin typeface="Montserrat ExtraBold"/>
                <a:ea typeface="Montserrat ExtraBold"/>
                <a:cs typeface="Montserrat ExtraBold"/>
              </a:rPr>
              <a:t> AMPLIFICATION, </a:t>
            </a:r>
            <a:r>
              <a:rPr lang="fr-FR" sz="1100" b="0" i="0" strike="noStrike" cap="none" spc="0" baseline="0" dirty="0" err="1">
                <a:solidFill>
                  <a:srgbClr val="000000"/>
                </a:solidFill>
                <a:effectLst/>
                <a:latin typeface="Montserrat ExtraBold"/>
                <a:ea typeface="Montserrat ExtraBold"/>
                <a:cs typeface="Montserrat ExtraBold"/>
              </a:rPr>
              <a:t>LAMP</a:t>
            </a:r>
            <a:r>
              <a:rPr lang="fr-FR" sz="1100" b="0" i="0" strike="noStrike" cap="none" spc="0" baseline="0" dirty="0">
                <a:solidFill>
                  <a:srgbClr val="000000"/>
                </a:solidFill>
                <a:effectLst/>
                <a:latin typeface="Montserrat ExtraBold"/>
                <a:ea typeface="Montserrat ExtraBold"/>
                <a:cs typeface="Montserrat ExtraBold"/>
              </a:rPr>
              <a:t>)</a:t>
            </a:r>
            <a:endParaRPr sz="2000" dirty="0"/>
          </a:p>
        </p:txBody>
      </p:sp>
      <p:pic>
        <p:nvPicPr>
          <p:cNvPr id="224" name="Google Shape;224;p14" descr="Microscopy | by Biology Experts Notes | Medium"/>
          <p:cNvPicPr preferRelativeResize="0"/>
          <p:nvPr/>
        </p:nvPicPr>
        <p:blipFill>
          <a:blip r:embed="rId3">
            <a:alphaModFix/>
          </a:blip>
          <a:srcRect l="31483" r="937"/>
          <a:stretch>
            <a:fillRect/>
          </a:stretch>
        </p:blipFill>
        <p:spPr>
          <a:xfrm>
            <a:off x="796576" y="981483"/>
            <a:ext cx="1257193" cy="1184050"/>
          </a:xfrm>
          <a:prstGeom prst="rect">
            <a:avLst/>
          </a:prstGeom>
          <a:noFill/>
          <a:ln>
            <a:noFill/>
          </a:ln>
        </p:spPr>
      </p:pic>
      <p:pic>
        <p:nvPicPr>
          <p:cNvPr id="225" name="Google Shape;225;p14"/>
          <p:cNvPicPr preferRelativeResize="0"/>
          <p:nvPr/>
        </p:nvPicPr>
        <p:blipFill>
          <a:blip r:embed="rId4">
            <a:alphaModFix/>
          </a:blip>
          <a:srcRect t="9745" b="16376"/>
          <a:stretch>
            <a:fillRect/>
          </a:stretch>
        </p:blipFill>
        <p:spPr>
          <a:xfrm>
            <a:off x="3116022" y="952420"/>
            <a:ext cx="1257192" cy="1180750"/>
          </a:xfrm>
          <a:prstGeom prst="rect">
            <a:avLst/>
          </a:prstGeom>
          <a:noFill/>
          <a:ln>
            <a:noFill/>
          </a:ln>
        </p:spPr>
      </p:pic>
      <p:pic>
        <p:nvPicPr>
          <p:cNvPr id="226" name="Google Shape;226;p14" descr="GeneXpert MTB/RIF Assay: Principle, Procedure, Results and Interpretations  - Learn Microbiology Online"/>
          <p:cNvPicPr preferRelativeResize="0"/>
          <p:nvPr/>
        </p:nvPicPr>
        <p:blipFill>
          <a:blip r:embed="rId5">
            <a:alphaModFix/>
          </a:blip>
          <a:stretch>
            <a:fillRect/>
          </a:stretch>
        </p:blipFill>
        <p:spPr>
          <a:xfrm flipH="1">
            <a:off x="5143884" y="3173082"/>
            <a:ext cx="1227714" cy="1180751"/>
          </a:xfrm>
          <a:prstGeom prst="rect">
            <a:avLst/>
          </a:prstGeom>
          <a:noFill/>
          <a:ln>
            <a:noFill/>
          </a:ln>
        </p:spPr>
      </p:pic>
      <p:pic>
        <p:nvPicPr>
          <p:cNvPr id="227" name="Google Shape;227;p14"/>
          <p:cNvPicPr preferRelativeResize="0"/>
          <p:nvPr/>
        </p:nvPicPr>
        <p:blipFill>
          <a:blip r:embed="rId6">
            <a:alphaModFix/>
          </a:blip>
          <a:stretch>
            <a:fillRect/>
          </a:stretch>
        </p:blipFill>
        <p:spPr>
          <a:xfrm>
            <a:off x="5129141" y="998290"/>
            <a:ext cx="1257201" cy="1180749"/>
          </a:xfrm>
          <a:prstGeom prst="rect">
            <a:avLst/>
          </a:prstGeom>
          <a:noFill/>
          <a:ln>
            <a:noFill/>
          </a:ln>
        </p:spPr>
      </p:pic>
      <p:sp>
        <p:nvSpPr>
          <p:cNvPr id="228" name="Google Shape;228;p14"/>
          <p:cNvSpPr txBox="1"/>
          <p:nvPr/>
        </p:nvSpPr>
        <p:spPr>
          <a:xfrm>
            <a:off x="6855036" y="2549438"/>
            <a:ext cx="2435101" cy="623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ct val="0"/>
              </a:spcBef>
              <a:spcAft>
                <a:spcPct val="0"/>
              </a:spcAft>
              <a:buClr>
                <a:srgbClr val="000000"/>
              </a:buClr>
              <a:buSzPts val="1300"/>
              <a:buFont typeface="Arial"/>
              <a:buNone/>
            </a:pPr>
            <a:r>
              <a:rPr lang="fr-FR" sz="1300" b="0" i="0" strike="noStrike" cap="none" spc="0" baseline="0" dirty="0">
                <a:solidFill>
                  <a:srgbClr val="000000"/>
                </a:solidFill>
                <a:effectLst/>
                <a:latin typeface="Montserrat"/>
                <a:ea typeface="Montserrat"/>
                <a:cs typeface="Montserrat"/>
              </a:rPr>
              <a:t>RECHERCHE DE L’ANTIGÈNE </a:t>
            </a:r>
            <a:r>
              <a:rPr lang="fr-FR" sz="1300" b="0" i="0" strike="noStrike" cap="none" spc="0" baseline="0" dirty="0" err="1">
                <a:solidFill>
                  <a:srgbClr val="000000"/>
                </a:solidFill>
                <a:effectLst/>
                <a:latin typeface="Montserrat"/>
                <a:ea typeface="Montserrat"/>
                <a:cs typeface="Montserrat"/>
              </a:rPr>
              <a:t>LIPOARABINOMANNANE</a:t>
            </a:r>
            <a:r>
              <a:rPr lang="fr-FR" sz="1300" b="0" i="0" strike="noStrike" cap="none" spc="0" baseline="0" dirty="0">
                <a:solidFill>
                  <a:srgbClr val="000000"/>
                </a:solidFill>
                <a:effectLst/>
                <a:latin typeface="Montserrat"/>
                <a:ea typeface="Montserrat"/>
                <a:cs typeface="Montserrat"/>
              </a:rPr>
              <a:t> (LAM) </a:t>
            </a:r>
            <a:r>
              <a:rPr lang="fr-FR" sz="1300" b="0" i="0" strike="noStrike" cap="none" spc="0" baseline="0" dirty="0" err="1">
                <a:solidFill>
                  <a:srgbClr val="000000"/>
                </a:solidFill>
                <a:effectLst/>
                <a:latin typeface="Montserrat"/>
                <a:ea typeface="Montserrat"/>
                <a:cs typeface="Montserrat"/>
              </a:rPr>
              <a:t>MYCOBACTÉRIEN</a:t>
            </a:r>
            <a:r>
              <a:rPr lang="fr-FR" sz="1300" b="0" i="0" strike="noStrike" cap="none" spc="0" baseline="0" dirty="0">
                <a:solidFill>
                  <a:srgbClr val="000000"/>
                </a:solidFill>
                <a:effectLst/>
                <a:latin typeface="Montserrat"/>
                <a:ea typeface="Montserrat"/>
                <a:cs typeface="Montserrat"/>
              </a:rPr>
              <a:t> </a:t>
            </a:r>
            <a:endParaRPr sz="1400" b="0" i="0" u="none" strike="noStrike" cap="none" dirty="0">
              <a:solidFill>
                <a:srgbClr val="000000"/>
              </a:solidFill>
              <a:latin typeface="Arial"/>
              <a:ea typeface="Arial"/>
              <a:cs typeface="Arial"/>
              <a:sym typeface="Arial"/>
            </a:endParaRPr>
          </a:p>
        </p:txBody>
      </p:sp>
      <p:sp>
        <p:nvSpPr>
          <p:cNvPr id="229" name="Google Shape;229;p14"/>
          <p:cNvSpPr txBox="1"/>
          <p:nvPr/>
        </p:nvSpPr>
        <p:spPr>
          <a:xfrm>
            <a:off x="20729" y="4246655"/>
            <a:ext cx="2808886" cy="842901"/>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ct val="0"/>
              </a:spcBef>
              <a:spcAft>
                <a:spcPct val="0"/>
              </a:spcAft>
              <a:buClr>
                <a:srgbClr val="000000"/>
              </a:buClr>
              <a:buSzPts val="1300"/>
              <a:buFont typeface="Arial"/>
              <a:buNone/>
            </a:pPr>
            <a:r>
              <a:rPr lang="fr-FR" sz="1200" b="0" i="0" strike="noStrike" cap="none" spc="0" baseline="0" dirty="0">
                <a:solidFill>
                  <a:srgbClr val="000000"/>
                </a:solidFill>
                <a:effectLst/>
                <a:latin typeface="Montserrat"/>
                <a:ea typeface="Montserrat"/>
                <a:cs typeface="Montserrat"/>
              </a:rPr>
              <a:t>TEST PHÉNOTYPIQUE (BASÉ SUR LA CULTURE) DE SENSIBILITÉ AUX MÉDICAMENTS (TDS)</a:t>
            </a:r>
            <a:endParaRPr sz="1200" b="0" i="0" u="none" strike="noStrike" cap="none" dirty="0">
              <a:solidFill>
                <a:srgbClr val="000000"/>
              </a:solidFill>
              <a:latin typeface="Arial"/>
              <a:ea typeface="Arial"/>
              <a:cs typeface="Arial"/>
              <a:sym typeface="Arial"/>
            </a:endParaRPr>
          </a:p>
        </p:txBody>
      </p:sp>
      <p:sp>
        <p:nvSpPr>
          <p:cNvPr id="230" name="Google Shape;230;p14"/>
          <p:cNvSpPr txBox="1"/>
          <p:nvPr/>
        </p:nvSpPr>
        <p:spPr>
          <a:xfrm>
            <a:off x="2897718" y="4246655"/>
            <a:ext cx="1693800" cy="623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ct val="0"/>
              </a:spcBef>
              <a:spcAft>
                <a:spcPct val="0"/>
              </a:spcAft>
              <a:buClr>
                <a:srgbClr val="000000"/>
              </a:buClr>
              <a:buSzPts val="1300"/>
              <a:buFont typeface="Arial"/>
              <a:buNone/>
            </a:pPr>
            <a:r>
              <a:rPr lang="fr-FR" sz="1100" b="0" i="0" strike="noStrike" cap="none" spc="0" baseline="0" dirty="0">
                <a:solidFill>
                  <a:srgbClr val="000000"/>
                </a:solidFill>
                <a:effectLst/>
                <a:latin typeface="Montserrat"/>
                <a:ea typeface="Montserrat"/>
                <a:cs typeface="Montserrat"/>
              </a:rPr>
              <a:t>TEST D’HYBRIDATION INVERSE EN LIGNE (LINE PROBE </a:t>
            </a:r>
            <a:r>
              <a:rPr lang="fr-FR" sz="1100" b="0" i="0" strike="noStrike" cap="none" spc="0" baseline="0" dirty="0" err="1">
                <a:solidFill>
                  <a:srgbClr val="000000"/>
                </a:solidFill>
                <a:effectLst/>
                <a:latin typeface="Montserrat"/>
                <a:ea typeface="Montserrat"/>
                <a:cs typeface="Montserrat"/>
              </a:rPr>
              <a:t>ASSAY</a:t>
            </a:r>
            <a:r>
              <a:rPr lang="fr-FR" sz="1100" b="0" i="0" strike="noStrike" cap="none" spc="0" baseline="0" dirty="0">
                <a:solidFill>
                  <a:srgbClr val="000000"/>
                </a:solidFill>
                <a:effectLst/>
                <a:latin typeface="Montserrat"/>
                <a:ea typeface="Montserrat"/>
                <a:cs typeface="Montserrat"/>
              </a:rPr>
              <a:t>, </a:t>
            </a:r>
            <a:r>
              <a:rPr lang="fr-FR" sz="1100" b="0" i="0" strike="noStrike" cap="none" spc="0" baseline="0" dirty="0" err="1">
                <a:solidFill>
                  <a:srgbClr val="000000"/>
                </a:solidFill>
                <a:effectLst/>
                <a:latin typeface="Montserrat"/>
                <a:ea typeface="Montserrat"/>
                <a:cs typeface="Montserrat"/>
              </a:rPr>
              <a:t>LPA</a:t>
            </a:r>
            <a:r>
              <a:rPr lang="fr-FR" sz="1100" b="0" i="0" strike="noStrike" cap="none" spc="0" baseline="0" dirty="0">
                <a:solidFill>
                  <a:srgbClr val="000000"/>
                </a:solidFill>
                <a:effectLst/>
                <a:latin typeface="Montserrat"/>
                <a:ea typeface="Montserrat"/>
                <a:cs typeface="Montserrat"/>
              </a:rPr>
              <a:t>)</a:t>
            </a:r>
            <a:endParaRPr sz="1100" b="0" i="0" u="none" strike="noStrike" cap="none" dirty="0">
              <a:solidFill>
                <a:srgbClr val="000000"/>
              </a:solidFill>
              <a:sym typeface="Arial"/>
            </a:endParaRPr>
          </a:p>
        </p:txBody>
      </p:sp>
      <p:sp>
        <p:nvSpPr>
          <p:cNvPr id="231" name="Google Shape;231;p14"/>
          <p:cNvSpPr txBox="1"/>
          <p:nvPr/>
        </p:nvSpPr>
        <p:spPr>
          <a:xfrm>
            <a:off x="7257893" y="4390834"/>
            <a:ext cx="1609064" cy="335042"/>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ct val="0"/>
              </a:spcBef>
              <a:spcAft>
                <a:spcPct val="0"/>
              </a:spcAft>
              <a:buClr>
                <a:srgbClr val="000000"/>
              </a:buClr>
              <a:buSzPts val="1300"/>
              <a:buFont typeface="Arial"/>
              <a:buNone/>
            </a:pPr>
            <a:r>
              <a:rPr lang="fr-FR" sz="1300" b="0" i="0" strike="noStrike" cap="none" spc="0" baseline="0">
                <a:solidFill>
                  <a:srgbClr val="000000"/>
                </a:solidFill>
                <a:effectLst/>
                <a:latin typeface="Montserrat"/>
                <a:ea typeface="Montserrat"/>
                <a:cs typeface="Montserrat"/>
              </a:rPr>
              <a:t>TRUENAT</a:t>
            </a:r>
            <a:endParaRPr sz="1400" b="0" i="0" u="none" strike="noStrike" cap="none">
              <a:solidFill>
                <a:srgbClr val="000000"/>
              </a:solidFill>
              <a:latin typeface="Arial"/>
              <a:ea typeface="Arial"/>
              <a:cs typeface="Arial"/>
              <a:sym typeface="Arial"/>
            </a:endParaRPr>
          </a:p>
        </p:txBody>
      </p:sp>
      <p:pic>
        <p:nvPicPr>
          <p:cNvPr id="232" name="Google Shape;232;p14" descr="The urine lateral flow-lipoarabinomannan (LF-LAM) assay for the... |  Download Scientific Diagram"/>
          <p:cNvPicPr preferRelativeResize="0"/>
          <p:nvPr/>
        </p:nvPicPr>
        <p:blipFill>
          <a:blip r:embed="rId7">
            <a:alphaModFix/>
          </a:blip>
          <a:srcRect l="57158" t="9284"/>
          <a:stretch>
            <a:fillRect/>
          </a:stretch>
        </p:blipFill>
        <p:spPr>
          <a:xfrm>
            <a:off x="7443990" y="953130"/>
            <a:ext cx="1257192" cy="1209102"/>
          </a:xfrm>
          <a:prstGeom prst="rect">
            <a:avLst/>
          </a:prstGeom>
          <a:noFill/>
          <a:ln>
            <a:noFill/>
          </a:ln>
        </p:spPr>
      </p:pic>
      <p:pic>
        <p:nvPicPr>
          <p:cNvPr id="233" name="Google Shape;233;p14"/>
          <p:cNvPicPr preferRelativeResize="0"/>
          <p:nvPr/>
        </p:nvPicPr>
        <p:blipFill>
          <a:blip r:embed="rId8">
            <a:alphaModFix/>
          </a:blip>
          <a:srcRect l="5663" r="6059" b="8422"/>
          <a:stretch>
            <a:fillRect/>
          </a:stretch>
        </p:blipFill>
        <p:spPr>
          <a:xfrm>
            <a:off x="789551" y="3097457"/>
            <a:ext cx="1271243" cy="1174741"/>
          </a:xfrm>
          <a:prstGeom prst="rect">
            <a:avLst/>
          </a:prstGeom>
          <a:noFill/>
          <a:ln>
            <a:noFill/>
          </a:ln>
        </p:spPr>
      </p:pic>
      <p:pic>
        <p:nvPicPr>
          <p:cNvPr id="234" name="Google Shape;234;p14" descr="Diagram&#10;&#10;Description automatically generated"/>
          <p:cNvPicPr preferRelativeResize="0"/>
          <p:nvPr/>
        </p:nvPicPr>
        <p:blipFill>
          <a:blip r:embed="rId9">
            <a:alphaModFix/>
          </a:blip>
          <a:stretch>
            <a:fillRect/>
          </a:stretch>
        </p:blipFill>
        <p:spPr>
          <a:xfrm>
            <a:off x="3130761" y="3097457"/>
            <a:ext cx="1227714" cy="1180749"/>
          </a:xfrm>
          <a:prstGeom prst="rect">
            <a:avLst/>
          </a:prstGeom>
          <a:noFill/>
          <a:ln>
            <a:noFill/>
          </a:ln>
        </p:spPr>
      </p:pic>
      <p:pic>
        <p:nvPicPr>
          <p:cNvPr id="19" name="Picture 18" descr="A picture containing text, black&#10;&#10;Description automatically generated">
            <a:extLst>
              <a:ext uri="{FF2B5EF4-FFF2-40B4-BE49-F238E27FC236}">
                <a16:creationId xmlns:a16="http://schemas.microsoft.com/office/drawing/2014/main" id="{B9EE6A6C-AD0D-4981-8F0F-A0E2FE6FF16B}"/>
              </a:ext>
            </a:extLst>
          </p:cNvPr>
          <p:cNvPicPr/>
          <p:nvPr/>
        </p:nvPicPr>
        <p:blipFill>
          <a:blip r:embed="rId10">
            <a:extLst>
              <a:ext uri="{28A0092B-C50C-407E-A947-70E740481C1C}">
                <a14:useLocalDpi xmlns:a14="http://schemas.microsoft.com/office/drawing/2010/main"/>
              </a:ext>
            </a:extLst>
          </a:blip>
          <a:stretch>
            <a:fillRect/>
          </a:stretch>
        </p:blipFill>
        <p:spPr>
          <a:xfrm>
            <a:off x="7308324" y="3150917"/>
            <a:ext cx="1508202" cy="1193671"/>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subTitle" idx="1"/>
          </p:nvPr>
        </p:nvSpPr>
        <p:spPr>
          <a:xfrm>
            <a:off x="597645" y="1651949"/>
            <a:ext cx="4455480" cy="3666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rPr>
              <a:t>Utilisations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Utilisé comme test diagnostique initial pour la détection de Bacille </a:t>
            </a:r>
            <a:r>
              <a:rPr lang="fr-FR" sz="1050" b="0" i="0" strike="noStrike" cap="none" spc="0" baseline="0" dirty="0" err="1">
                <a:solidFill>
                  <a:srgbClr val="000000"/>
                </a:solidFill>
                <a:effectLst/>
              </a:rPr>
              <a:t>acido</a:t>
            </a:r>
            <a:r>
              <a:rPr lang="fr-FR" sz="1050" b="0" i="0" strike="noStrike" cap="none" spc="0" baseline="0" dirty="0">
                <a:solidFill>
                  <a:srgbClr val="000000"/>
                </a:solidFill>
                <a:effectLst/>
              </a:rPr>
              <a:t>-</a:t>
            </a:r>
            <a:r>
              <a:rPr lang="fr-FR" sz="1050" b="0" i="0" strike="noStrike" cap="none" spc="0" baseline="0" dirty="0" err="1">
                <a:solidFill>
                  <a:srgbClr val="000000"/>
                </a:solidFill>
                <a:effectLst/>
              </a:rPr>
              <a:t>alcoolo-résistant</a:t>
            </a:r>
            <a:r>
              <a:rPr lang="fr-FR" sz="1050" b="0" i="0" strike="noStrike" cap="none" spc="0" baseline="0" dirty="0">
                <a:solidFill>
                  <a:srgbClr val="000000"/>
                </a:solidFill>
                <a:effectLst/>
              </a:rPr>
              <a:t> (BAAR) dans la tuberculose pulmonaire (</a:t>
            </a:r>
            <a:r>
              <a:rPr lang="fr-FR" sz="1050" b="0" i="0" strike="noStrike" cap="none" spc="0" baseline="0" dirty="0" err="1">
                <a:solidFill>
                  <a:srgbClr val="000000"/>
                </a:solidFill>
                <a:effectLst/>
              </a:rPr>
              <a:t>TBP</a:t>
            </a:r>
            <a:r>
              <a:rPr lang="fr-FR" sz="1050" b="0" i="0" strike="noStrike" cap="none" spc="0" baseline="0" dirty="0">
                <a:solidFill>
                  <a:srgbClr val="000000"/>
                </a:solidFill>
                <a:effectLst/>
              </a:rPr>
              <a:t>)</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Surveille la réponse au traitement</a:t>
            </a:r>
            <a:endParaRPr sz="1050" dirty="0"/>
          </a:p>
          <a:p>
            <a:pPr marL="457200" lvl="0" indent="-342900" algn="l" rtl="0">
              <a:lnSpc>
                <a:spcPct val="100000"/>
              </a:lnSpc>
              <a:spcBef>
                <a:spcPct val="0"/>
              </a:spcBef>
              <a:spcAft>
                <a:spcPct val="0"/>
              </a:spcAft>
              <a:buSzPts val="1400"/>
              <a:buNone/>
            </a:pPr>
            <a:endParaRPr sz="1050" dirty="0"/>
          </a:p>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rPr>
              <a:t>Avantages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Peut être réalisé en toute sécurité avec un faible niveau de risque et des précautions minimales de biosécurité</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Résultats le jour même</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Peu coûteux et largement disponible</a:t>
            </a:r>
            <a:endParaRPr sz="1050" dirty="0"/>
          </a:p>
          <a:p>
            <a:pPr marL="457200" lvl="0" indent="-342900" algn="l" rtl="0">
              <a:lnSpc>
                <a:spcPct val="100000"/>
              </a:lnSpc>
              <a:spcBef>
                <a:spcPct val="0"/>
              </a:spcBef>
              <a:spcAft>
                <a:spcPct val="0"/>
              </a:spcAft>
              <a:buSzPts val="1400"/>
              <a:buNone/>
            </a:pPr>
            <a:endParaRPr sz="1050" dirty="0"/>
          </a:p>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rPr>
              <a:t>Limites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Faible sensibilité (50 %), qui est encore réduite chez les personnes infectées par le VIH et les enfants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Spécificité limitée ; peut détecter des mycobactéries non tuberculeuses (</a:t>
            </a:r>
            <a:r>
              <a:rPr lang="fr-FR" sz="1050" b="0" i="0" strike="noStrike" cap="none" spc="0" baseline="0" dirty="0" err="1">
                <a:solidFill>
                  <a:srgbClr val="000000"/>
                </a:solidFill>
                <a:effectLst/>
              </a:rPr>
              <a:t>MNT</a:t>
            </a:r>
            <a:r>
              <a:rPr lang="fr-FR" sz="1050" b="0" i="0" strike="noStrike" cap="none" spc="0" baseline="0" dirty="0">
                <a:solidFill>
                  <a:srgbClr val="000000"/>
                </a:solidFill>
                <a:effectLst/>
              </a:rPr>
              <a:t>) et ne détecte pas la résistance aux médicaments.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Ne peut pas détecter la TB-DR chez les personnes VIH+.</a:t>
            </a:r>
            <a:endParaRPr sz="1050" dirty="0"/>
          </a:p>
          <a:p>
            <a:pPr marL="457200" lvl="0" indent="-254000" algn="l" rtl="0">
              <a:lnSpc>
                <a:spcPct val="100000"/>
              </a:lnSpc>
              <a:spcBef>
                <a:spcPct val="0"/>
              </a:spcBef>
              <a:spcAft>
                <a:spcPct val="0"/>
              </a:spcAft>
              <a:buSzPts val="1400"/>
              <a:buFont typeface="Arial"/>
              <a:buNone/>
            </a:pPr>
            <a:endParaRPr sz="1200" dirty="0"/>
          </a:p>
        </p:txBody>
      </p:sp>
      <p:sp>
        <p:nvSpPr>
          <p:cNvPr id="241" name="Google Shape;241;p15"/>
          <p:cNvSpPr txBox="1">
            <a:spLocks noGrp="1"/>
          </p:cNvSpPr>
          <p:nvPr>
            <p:ph type="title"/>
          </p:nvPr>
        </p:nvSpPr>
        <p:spPr>
          <a:xfrm>
            <a:off x="705225" y="10966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42" name="Google Shape;242;p15"/>
          <p:cNvSpPr txBox="1">
            <a:spLocks noGrp="1"/>
          </p:cNvSpPr>
          <p:nvPr>
            <p:ph type="body" idx="2"/>
          </p:nvPr>
        </p:nvSpPr>
        <p:spPr>
          <a:xfrm>
            <a:off x="597645" y="983191"/>
            <a:ext cx="4348163" cy="45243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400" b="1" i="0" strike="noStrike" cap="none" spc="0" baseline="0" dirty="0">
                <a:solidFill>
                  <a:srgbClr val="000000"/>
                </a:solidFill>
                <a:effectLst/>
              </a:rPr>
              <a:t>BAAR - Examen microscopique </a:t>
            </a:r>
            <a:br>
              <a:rPr lang="fr-FR" sz="1400" b="1" i="0" strike="noStrike" cap="none" spc="0" baseline="0" dirty="0">
                <a:solidFill>
                  <a:srgbClr val="000000"/>
                </a:solidFill>
                <a:effectLst/>
              </a:rPr>
            </a:br>
            <a:r>
              <a:rPr lang="fr-FR" sz="1400" b="1" i="0" strike="noStrike" cap="none" spc="0" baseline="0" dirty="0">
                <a:solidFill>
                  <a:srgbClr val="000000"/>
                </a:solidFill>
                <a:effectLst/>
              </a:rPr>
              <a:t>de frottis</a:t>
            </a:r>
            <a:endParaRPr sz="1400" dirty="0"/>
          </a:p>
        </p:txBody>
      </p:sp>
      <p:sp>
        <p:nvSpPr>
          <p:cNvPr id="243" name="Google Shape;243;p15"/>
          <p:cNvSpPr txBox="1">
            <a:spLocks noGrp="1"/>
          </p:cNvSpPr>
          <p:nvPr>
            <p:ph type="body" idx="3"/>
          </p:nvPr>
        </p:nvSpPr>
        <p:spPr>
          <a:xfrm>
            <a:off x="5390504" y="2240057"/>
            <a:ext cx="3559175" cy="2489784"/>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ct val="0"/>
              </a:spcBef>
              <a:spcAft>
                <a:spcPct val="0"/>
              </a:spcAft>
              <a:buSzPts val="1400"/>
              <a:buNone/>
            </a:pPr>
            <a:r>
              <a:rPr lang="fr-FR" sz="1200" b="0" i="0" strike="noStrike" cap="none" spc="0" baseline="0" dirty="0">
                <a:solidFill>
                  <a:srgbClr val="FFFFFF"/>
                </a:solidFill>
                <a:effectLst/>
                <a:latin typeface="Montserrat"/>
                <a:ea typeface="Montserrat"/>
                <a:cs typeface="Montserrat"/>
              </a:rPr>
              <a:t>L’OMS recommande la transition des programmes de lutte contre la TB vers le remplacement de la microscopie en tant que test de diagnostic initial par des </a:t>
            </a:r>
            <a:r>
              <a:rPr lang="fr-FR" sz="1200" b="0" i="0" strike="noStrike" cap="none" spc="0" baseline="0" dirty="0" err="1">
                <a:solidFill>
                  <a:srgbClr val="FFFFFF"/>
                </a:solidFill>
                <a:effectLst/>
                <a:latin typeface="Montserrat"/>
                <a:ea typeface="Montserrat"/>
                <a:cs typeface="Montserrat"/>
              </a:rPr>
              <a:t>WRD</a:t>
            </a:r>
            <a:r>
              <a:rPr lang="fr-FR" sz="1200" b="0" i="0" strike="noStrike" cap="none" spc="0" baseline="0" dirty="0">
                <a:solidFill>
                  <a:srgbClr val="FFFFFF"/>
                </a:solidFill>
                <a:effectLst/>
                <a:latin typeface="Montserrat"/>
                <a:ea typeface="Montserrat"/>
                <a:cs typeface="Montserrat"/>
              </a:rPr>
              <a:t> moléculaires qui permettent la détection du </a:t>
            </a:r>
            <a:r>
              <a:rPr lang="fr-FR" sz="1200" b="0" i="0" strike="noStrike" cap="none" spc="0" baseline="0" dirty="0" err="1">
                <a:solidFill>
                  <a:srgbClr val="FFFFFF"/>
                </a:solidFill>
                <a:effectLst/>
                <a:latin typeface="Montserrat"/>
                <a:ea typeface="Montserrat"/>
                <a:cs typeface="Montserrat"/>
              </a:rPr>
              <a:t>MTBC</a:t>
            </a:r>
            <a:r>
              <a:rPr lang="fr-FR" sz="1200" b="0" i="0" strike="noStrike" cap="none" spc="0" baseline="0" dirty="0">
                <a:solidFill>
                  <a:srgbClr val="FFFFFF"/>
                </a:solidFill>
                <a:effectLst/>
                <a:latin typeface="Montserrat"/>
                <a:ea typeface="Montserrat"/>
                <a:cs typeface="Montserrat"/>
              </a:rPr>
              <a:t>. </a:t>
            </a:r>
            <a:endParaRPr sz="1200" dirty="0">
              <a:latin typeface="Montserrat"/>
              <a:ea typeface="Calibri"/>
              <a:cs typeface="Calibri"/>
              <a:sym typeface="Calibri"/>
            </a:endParaRPr>
          </a:p>
          <a:p>
            <a:pPr marL="139700" lvl="0" indent="0" algn="ctr" rtl="0">
              <a:lnSpc>
                <a:spcPct val="100000"/>
              </a:lnSpc>
              <a:spcBef>
                <a:spcPct val="0"/>
              </a:spcBef>
              <a:spcAft>
                <a:spcPct val="0"/>
              </a:spcAft>
              <a:buSzPts val="1400"/>
              <a:buNone/>
            </a:pPr>
            <a:endParaRPr sz="1200" dirty="0">
              <a:latin typeface="Montserrat"/>
              <a:ea typeface="Calibri"/>
              <a:cs typeface="Calibri"/>
              <a:sym typeface="Calibri"/>
            </a:endParaRPr>
          </a:p>
          <a:p>
            <a:pPr marL="139700" lvl="0" indent="0" algn="ctr" rtl="0">
              <a:lnSpc>
                <a:spcPct val="100000"/>
              </a:lnSpc>
              <a:spcBef>
                <a:spcPct val="0"/>
              </a:spcBef>
              <a:spcAft>
                <a:spcPct val="0"/>
              </a:spcAft>
              <a:buSzPts val="1400"/>
              <a:buNone/>
            </a:pPr>
            <a:r>
              <a:rPr lang="fr-FR" sz="1200" b="0" i="0" strike="noStrike" cap="none" spc="0" baseline="0" dirty="0">
                <a:solidFill>
                  <a:srgbClr val="FFFFFF"/>
                </a:solidFill>
                <a:effectLst/>
                <a:latin typeface="Montserrat"/>
                <a:ea typeface="Montserrat"/>
                <a:cs typeface="Montserrat"/>
              </a:rPr>
              <a:t>Pour surveiller l’évolution du traitement, l’OMS recommande que dans tous les contextes, la microscopie à fluorescence </a:t>
            </a:r>
            <a:r>
              <a:rPr lang="fr-FR" sz="1200" b="0" i="0" strike="noStrike" cap="none" spc="0" baseline="0" dirty="0" err="1">
                <a:solidFill>
                  <a:srgbClr val="FFFFFF"/>
                </a:solidFill>
                <a:effectLst/>
                <a:latin typeface="Montserrat"/>
                <a:ea typeface="Montserrat"/>
                <a:cs typeface="Montserrat"/>
              </a:rPr>
              <a:t>LED</a:t>
            </a:r>
            <a:r>
              <a:rPr lang="fr-FR" sz="1200" b="0" i="0" strike="noStrike" cap="none" spc="0" baseline="0" dirty="0">
                <a:solidFill>
                  <a:srgbClr val="FFFFFF"/>
                </a:solidFill>
                <a:effectLst/>
                <a:latin typeface="Montserrat"/>
                <a:ea typeface="Montserrat"/>
                <a:cs typeface="Montserrat"/>
              </a:rPr>
              <a:t> soit introduite progressivement pour remplacer la microscopie à champ clair conventionnelle et la coloration de </a:t>
            </a:r>
            <a:r>
              <a:rPr lang="fr-FR" sz="1200" b="0" i="0" strike="noStrike" cap="none" spc="0" baseline="0" dirty="0" err="1">
                <a:solidFill>
                  <a:srgbClr val="FFFFFF"/>
                </a:solidFill>
                <a:effectLst/>
                <a:latin typeface="Montserrat"/>
                <a:ea typeface="Montserrat"/>
                <a:cs typeface="Montserrat"/>
              </a:rPr>
              <a:t>Ziehl-Neelsen</a:t>
            </a:r>
            <a:r>
              <a:rPr lang="fr-FR" sz="1200" b="0" i="0" strike="noStrike" cap="none" spc="0" baseline="0" dirty="0">
                <a:solidFill>
                  <a:srgbClr val="FFFFFF"/>
                </a:solidFill>
                <a:effectLst/>
                <a:latin typeface="Montserrat"/>
                <a:ea typeface="Montserrat"/>
                <a:cs typeface="Montserrat"/>
              </a:rPr>
              <a:t>.</a:t>
            </a:r>
            <a:endParaRPr sz="1200" dirty="0">
              <a:latin typeface="Montserrat"/>
              <a:ea typeface="Calibri"/>
              <a:cs typeface="Calibri"/>
              <a:sym typeface="Calibri"/>
            </a:endParaRPr>
          </a:p>
          <a:p>
            <a:pPr marL="139700" lvl="0" indent="0" algn="ctr" rtl="0">
              <a:lnSpc>
                <a:spcPct val="100000"/>
              </a:lnSpc>
              <a:spcBef>
                <a:spcPct val="0"/>
              </a:spcBef>
              <a:spcAft>
                <a:spcPct val="0"/>
              </a:spcAft>
              <a:buSzPts val="1400"/>
              <a:buNone/>
            </a:pPr>
            <a:endParaRPr dirty="0"/>
          </a:p>
        </p:txBody>
      </p:sp>
      <p:sp>
        <p:nvSpPr>
          <p:cNvPr id="244" name="Google Shape;244;p15"/>
          <p:cNvSpPr txBox="1">
            <a:spLocks noGrp="1"/>
          </p:cNvSpPr>
          <p:nvPr>
            <p:ph type="body" idx="4"/>
          </p:nvPr>
        </p:nvSpPr>
        <p:spPr>
          <a:xfrm>
            <a:off x="5390504" y="1415646"/>
            <a:ext cx="3559175" cy="60325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ct val="0"/>
              </a:spcBef>
              <a:spcAft>
                <a:spcPct val="0"/>
              </a:spcAft>
              <a:buSzPts val="1800"/>
              <a:buNone/>
            </a:pPr>
            <a:r>
              <a:rPr lang="fr-FR" sz="1800" b="1" i="0" strike="noStrike" cap="none" spc="0" baseline="0" dirty="0">
                <a:solidFill>
                  <a:srgbClr val="FFFFFF"/>
                </a:solidFill>
                <a:effectLst/>
                <a:latin typeface="Montserrat"/>
                <a:ea typeface="Montserrat"/>
                <a:cs typeface="Montserrat"/>
              </a:rPr>
              <a:t>RECOMMANDATIONS DE L’OMS</a:t>
            </a:r>
            <a:endParaRPr dirty="0"/>
          </a:p>
        </p:txBody>
      </p:sp>
      <p:pic>
        <p:nvPicPr>
          <p:cNvPr id="245" name="Google Shape;245;p15" descr="Microscopy | by Biology Experts Notes | Medium"/>
          <p:cNvPicPr preferRelativeResize="0"/>
          <p:nvPr/>
        </p:nvPicPr>
        <p:blipFill>
          <a:blip r:embed="rId3">
            <a:alphaModFix/>
          </a:blip>
          <a:srcRect l="31483" r="937"/>
          <a:stretch>
            <a:fillRect/>
          </a:stretch>
        </p:blipFill>
        <p:spPr>
          <a:xfrm>
            <a:off x="3943403" y="642021"/>
            <a:ext cx="1257193" cy="1184050"/>
          </a:xfrm>
          <a:prstGeom prst="rect">
            <a:avLst/>
          </a:prstGeom>
          <a:noFill/>
          <a:ln>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subTitle" idx="1"/>
          </p:nvPr>
        </p:nvSpPr>
        <p:spPr>
          <a:xfrm>
            <a:off x="536265" y="1407319"/>
            <a:ext cx="4516748" cy="387263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Utilisations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Utilisé comme diagnostic initial pour la TB ainsi que pour isoler les cultures pour le TDS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Surveillance du traitement de la TB-MR</a:t>
            </a:r>
            <a:endParaRPr sz="1100" dirty="0"/>
          </a:p>
          <a:p>
            <a:pPr marL="457200" lvl="0" indent="-342900" algn="l" rtl="0">
              <a:lnSpc>
                <a:spcPct val="100000"/>
              </a:lnSpc>
              <a:spcBef>
                <a:spcPct val="0"/>
              </a:spcBef>
              <a:spcAft>
                <a:spcPct val="0"/>
              </a:spcAft>
              <a:buSzPts val="1400"/>
              <a:buNone/>
            </a:pPr>
            <a:endParaRPr sz="1100" dirty="0"/>
          </a:p>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Avantages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Test de haute sensibilité et de haute spécificité pour la détection du </a:t>
            </a:r>
            <a:r>
              <a:rPr lang="fr-FR" sz="1100" b="0" i="0" strike="noStrike" cap="none" spc="0" baseline="0" dirty="0" err="1">
                <a:solidFill>
                  <a:srgbClr val="000000"/>
                </a:solidFill>
                <a:effectLst/>
              </a:rPr>
              <a:t>MTBC</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Fournit un isolat pour le TDS (test phénotypique)</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Peut évaluer le déroulement du traitement</a:t>
            </a:r>
            <a:endParaRPr sz="1100" dirty="0"/>
          </a:p>
          <a:p>
            <a:pPr marL="457200" lvl="0" indent="-342900" algn="l" rtl="0">
              <a:lnSpc>
                <a:spcPct val="100000"/>
              </a:lnSpc>
              <a:spcBef>
                <a:spcPct val="0"/>
              </a:spcBef>
              <a:spcAft>
                <a:spcPct val="0"/>
              </a:spcAft>
              <a:buSzPts val="1400"/>
              <a:buNone/>
            </a:pPr>
            <a:endParaRPr sz="1100" dirty="0"/>
          </a:p>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Limites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Nécessite un niveau élevé de précautions de biosécurité</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Nécessite un personnel formé </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La culture liquide automatisée est plus coûteuse que la culture solide </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La culture solide est lente ; il faut 4 à 8 semaines pour détecter le </a:t>
            </a:r>
            <a:r>
              <a:rPr lang="fr-FR" sz="1100" b="0" i="0" strike="noStrike" cap="none" spc="0" baseline="0" dirty="0" err="1">
                <a:solidFill>
                  <a:srgbClr val="000000"/>
                </a:solidFill>
                <a:effectLst/>
              </a:rPr>
              <a:t>MTBC</a:t>
            </a:r>
            <a:r>
              <a:rPr lang="fr-FR" sz="1100" b="0" i="0" strike="noStrike" cap="none" spc="0" baseline="0" dirty="0">
                <a:solidFill>
                  <a:srgbClr val="000000"/>
                </a:solidFill>
                <a:effectLst/>
              </a:rPr>
              <a:t> </a:t>
            </a:r>
            <a:endParaRPr sz="1100" dirty="0"/>
          </a:p>
        </p:txBody>
      </p:sp>
      <p:sp>
        <p:nvSpPr>
          <p:cNvPr id="251" name="Google Shape;251;p16"/>
          <p:cNvSpPr txBox="1">
            <a:spLocks noGrp="1"/>
          </p:cNvSpPr>
          <p:nvPr>
            <p:ph type="title"/>
          </p:nvPr>
        </p:nvSpPr>
        <p:spPr>
          <a:xfrm>
            <a:off x="536265" y="-118277"/>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52" name="Google Shape;252;p16"/>
          <p:cNvSpPr txBox="1">
            <a:spLocks noGrp="1"/>
          </p:cNvSpPr>
          <p:nvPr>
            <p:ph type="body" idx="2"/>
          </p:nvPr>
        </p:nvSpPr>
        <p:spPr>
          <a:xfrm>
            <a:off x="536265" y="954882"/>
            <a:ext cx="4348163" cy="45243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Culture</a:t>
            </a:r>
            <a:endParaRPr/>
          </a:p>
        </p:txBody>
      </p:sp>
      <p:sp>
        <p:nvSpPr>
          <p:cNvPr id="253" name="Google Shape;253;p16"/>
          <p:cNvSpPr txBox="1">
            <a:spLocks noGrp="1"/>
          </p:cNvSpPr>
          <p:nvPr>
            <p:ph type="body" idx="3"/>
          </p:nvPr>
        </p:nvSpPr>
        <p:spPr>
          <a:xfrm>
            <a:off x="5363005" y="2275306"/>
            <a:ext cx="3559175" cy="1414462"/>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L’OMS recommande l’utilisation de la culture liquide et de l’identification rapide des espèces dans le cadre de plans globaux spécifiques au pays pour le renforcement des capacités des laboratoires et basés sur une approche par étapes. </a:t>
            </a:r>
            <a:endParaRPr/>
          </a:p>
        </p:txBody>
      </p:sp>
      <p:sp>
        <p:nvSpPr>
          <p:cNvPr id="254" name="Google Shape;254;p16"/>
          <p:cNvSpPr txBox="1">
            <a:spLocks noGrp="1"/>
          </p:cNvSpPr>
          <p:nvPr>
            <p:ph type="body" idx="4"/>
          </p:nvPr>
        </p:nvSpPr>
        <p:spPr>
          <a:xfrm>
            <a:off x="5363005" y="1673643"/>
            <a:ext cx="3559175" cy="60325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pic>
        <p:nvPicPr>
          <p:cNvPr id="255" name="Google Shape;255;p16"/>
          <p:cNvPicPr preferRelativeResize="0"/>
          <p:nvPr/>
        </p:nvPicPr>
        <p:blipFill>
          <a:blip r:embed="rId3">
            <a:alphaModFix/>
          </a:blip>
          <a:srcRect t="9745" b="16376"/>
          <a:stretch>
            <a:fillRect/>
          </a:stretch>
        </p:blipFill>
        <p:spPr>
          <a:xfrm>
            <a:off x="3950817" y="406400"/>
            <a:ext cx="1257192" cy="1180750"/>
          </a:xfrm>
          <a:prstGeom prst="rect">
            <a:avLst/>
          </a:prstGeom>
          <a:noFill/>
          <a:ln>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subTitle" idx="1"/>
          </p:nvPr>
        </p:nvSpPr>
        <p:spPr>
          <a:xfrm>
            <a:off x="704850" y="1388787"/>
            <a:ext cx="4348163" cy="361634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200" b="1" i="0" strike="noStrike" cap="none" spc="0" baseline="0">
                <a:solidFill>
                  <a:srgbClr val="000000"/>
                </a:solidFill>
                <a:effectLst/>
                <a:latin typeface="Montserrat"/>
                <a:ea typeface="Montserrat"/>
                <a:cs typeface="Montserrat"/>
              </a:rPr>
              <a:t>Utilisations</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Utilisé comme diagnostic initial de la TB</a:t>
            </a:r>
            <a:endParaRPr sz="1200"/>
          </a:p>
          <a:p>
            <a:pPr marL="457200" lvl="0" indent="-254000" algn="l" rtl="0">
              <a:lnSpc>
                <a:spcPct val="100000"/>
              </a:lnSpc>
              <a:spcBef>
                <a:spcPct val="0"/>
              </a:spcBef>
              <a:spcAft>
                <a:spcPct val="0"/>
              </a:spcAft>
              <a:buSzPts val="1400"/>
              <a:buFont typeface="Arial"/>
              <a:buNone/>
            </a:pPr>
            <a:endParaRPr sz="1200"/>
          </a:p>
          <a:p>
            <a:pPr marL="457200" lvl="0" indent="-342900" algn="l" rtl="0">
              <a:lnSpc>
                <a:spcPct val="100000"/>
              </a:lnSpc>
              <a:spcBef>
                <a:spcPct val="0"/>
              </a:spcBef>
              <a:spcAft>
                <a:spcPct val="0"/>
              </a:spcAft>
              <a:buSzPts val="1400"/>
              <a:buNone/>
            </a:pPr>
            <a:r>
              <a:rPr lang="fr-FR" sz="1200" b="1" i="0" strike="noStrike" cap="none" spc="0" baseline="0">
                <a:solidFill>
                  <a:srgbClr val="000000"/>
                </a:solidFill>
                <a:effectLst/>
                <a:latin typeface="Montserrat"/>
                <a:ea typeface="Montserrat"/>
                <a:cs typeface="Montserrat"/>
              </a:rPr>
              <a:t>Avantages</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Nécessite une infrastructure minimale et a des exigences de biosécurité similaires à celles d’un examen microscopique de frottis</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La détection du produit amplifié est basée sur la turbidité observée à l’œil nu ou sous lumière ultraviolette</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Nécessite moins d’une heure pour la réalisation</a:t>
            </a:r>
            <a:endParaRPr sz="1200"/>
          </a:p>
          <a:p>
            <a:pPr marL="457200" lvl="0" indent="-342900" algn="l" rtl="0">
              <a:lnSpc>
                <a:spcPct val="100000"/>
              </a:lnSpc>
              <a:spcBef>
                <a:spcPct val="0"/>
              </a:spcBef>
              <a:spcAft>
                <a:spcPct val="0"/>
              </a:spcAft>
              <a:buSzPts val="1400"/>
              <a:buNone/>
            </a:pPr>
            <a:endParaRPr sz="1200" b="1"/>
          </a:p>
          <a:p>
            <a:pPr marL="457200" lvl="0" indent="-342900" algn="l" rtl="0">
              <a:lnSpc>
                <a:spcPct val="100000"/>
              </a:lnSpc>
              <a:spcBef>
                <a:spcPct val="0"/>
              </a:spcBef>
              <a:spcAft>
                <a:spcPct val="0"/>
              </a:spcAft>
              <a:buSzPts val="1400"/>
              <a:buNone/>
            </a:pPr>
            <a:r>
              <a:rPr lang="fr-FR" sz="1200" b="1" i="0" strike="noStrike" cap="none" spc="0" baseline="0">
                <a:solidFill>
                  <a:srgbClr val="000000"/>
                </a:solidFill>
                <a:effectLst/>
                <a:latin typeface="Montserrat"/>
                <a:ea typeface="Montserrat"/>
                <a:cs typeface="Montserrat"/>
              </a:rPr>
              <a:t>Limites</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Le plus adapté aux environnements avec une faible prévalence du VIH et de la TB-MR</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Ne peut pas être utilisé pour surveiller le traitement</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Ne détecte pas la résistance à la RIF</a:t>
            </a:r>
            <a:endParaRPr sz="1200"/>
          </a:p>
          <a:p>
            <a:pPr marL="114300" lvl="0" indent="0" algn="l" rtl="0">
              <a:lnSpc>
                <a:spcPct val="100000"/>
              </a:lnSpc>
              <a:spcBef>
                <a:spcPct val="0"/>
              </a:spcBef>
              <a:spcAft>
                <a:spcPct val="0"/>
              </a:spcAft>
              <a:buSzPts val="1400"/>
              <a:buNone/>
            </a:pPr>
            <a:endParaRPr/>
          </a:p>
        </p:txBody>
      </p:sp>
      <p:sp>
        <p:nvSpPr>
          <p:cNvPr id="261" name="Google Shape;261;p17"/>
          <p:cNvSpPr txBox="1">
            <a:spLocks noGrp="1"/>
          </p:cNvSpPr>
          <p:nvPr>
            <p:ph type="title"/>
          </p:nvPr>
        </p:nvSpPr>
        <p:spPr>
          <a:xfrm>
            <a:off x="704850" y="-94266"/>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62" name="Google Shape;262;p17"/>
          <p:cNvSpPr txBox="1">
            <a:spLocks noGrp="1"/>
          </p:cNvSpPr>
          <p:nvPr>
            <p:ph type="body" idx="2"/>
          </p:nvPr>
        </p:nvSpPr>
        <p:spPr>
          <a:xfrm>
            <a:off x="622869" y="936351"/>
            <a:ext cx="4348163" cy="45243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TB-LAMP</a:t>
            </a:r>
            <a:endParaRPr/>
          </a:p>
        </p:txBody>
      </p:sp>
      <p:sp>
        <p:nvSpPr>
          <p:cNvPr id="263" name="Google Shape;263;p17"/>
          <p:cNvSpPr txBox="1">
            <a:spLocks noGrp="1"/>
          </p:cNvSpPr>
          <p:nvPr>
            <p:ph type="body" idx="3"/>
          </p:nvPr>
        </p:nvSpPr>
        <p:spPr>
          <a:xfrm>
            <a:off x="5369880" y="2407069"/>
            <a:ext cx="3559175" cy="1414462"/>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L’OMS suggère d’utiliser une TB-LAMP comme test de substitution pour l’examen microscopique d’un frottis d’expectoration pour le diagnostic de la TB pulmonaire.</a:t>
            </a:r>
            <a:endParaRPr/>
          </a:p>
        </p:txBody>
      </p:sp>
      <p:sp>
        <p:nvSpPr>
          <p:cNvPr id="264" name="Google Shape;264;p17"/>
          <p:cNvSpPr txBox="1">
            <a:spLocks noGrp="1"/>
          </p:cNvSpPr>
          <p:nvPr>
            <p:ph type="body" idx="4"/>
          </p:nvPr>
        </p:nvSpPr>
        <p:spPr>
          <a:xfrm>
            <a:off x="5369880" y="1805406"/>
            <a:ext cx="3559175" cy="60325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pic>
        <p:nvPicPr>
          <p:cNvPr id="265" name="Google Shape;265;p17"/>
          <p:cNvPicPr preferRelativeResize="0"/>
          <p:nvPr/>
        </p:nvPicPr>
        <p:blipFill>
          <a:blip r:embed="rId3">
            <a:alphaModFix/>
          </a:blip>
          <a:stretch>
            <a:fillRect/>
          </a:stretch>
        </p:blipFill>
        <p:spPr>
          <a:xfrm>
            <a:off x="3877793" y="469978"/>
            <a:ext cx="1257201" cy="1180749"/>
          </a:xfrm>
          <a:prstGeom prst="rect">
            <a:avLst/>
          </a:prstGeom>
          <a:noFill/>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subTitle" idx="1"/>
          </p:nvPr>
        </p:nvSpPr>
        <p:spPr>
          <a:xfrm>
            <a:off x="704850" y="2033303"/>
            <a:ext cx="4479760" cy="292215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Utilisations</a:t>
            </a:r>
            <a:endParaRPr sz="900" dirty="0"/>
          </a:p>
          <a:p>
            <a:pPr marL="457200" lvl="0" indent="-342900" algn="l" rtl="0">
              <a:lnSpc>
                <a:spcPct val="100000"/>
              </a:lnSpc>
              <a:spcBef>
                <a:spcPct val="0"/>
              </a:spcBef>
              <a:spcAft>
                <a:spcPts val="1200"/>
              </a:spcAft>
              <a:buSzPts val="1400"/>
              <a:buFont typeface="Arial"/>
              <a:buChar char="•"/>
            </a:pPr>
            <a:r>
              <a:rPr lang="fr-FR" sz="900" b="0" i="0" strike="noStrike" cap="none" spc="0" baseline="0" dirty="0">
                <a:solidFill>
                  <a:srgbClr val="000000"/>
                </a:solidFill>
                <a:effectLst/>
              </a:rPr>
              <a:t>Test rapide pour détecter les antigènes </a:t>
            </a:r>
            <a:r>
              <a:rPr lang="fr-FR" sz="900" b="0" i="0" strike="noStrike" cap="none" spc="0" baseline="0" dirty="0" err="1">
                <a:solidFill>
                  <a:srgbClr val="000000"/>
                </a:solidFill>
                <a:effectLst/>
              </a:rPr>
              <a:t>lipoarabinomannane</a:t>
            </a:r>
            <a:r>
              <a:rPr lang="fr-FR" sz="900" b="0" i="0" strike="noStrike" cap="none" spc="0" baseline="0" dirty="0">
                <a:solidFill>
                  <a:srgbClr val="000000"/>
                </a:solidFill>
                <a:effectLst/>
              </a:rPr>
              <a:t> (LAM) </a:t>
            </a:r>
            <a:r>
              <a:rPr lang="fr-FR" sz="900" b="0" i="0" strike="noStrike" cap="none" spc="0" baseline="0" dirty="0" err="1">
                <a:solidFill>
                  <a:srgbClr val="000000"/>
                </a:solidFill>
                <a:effectLst/>
              </a:rPr>
              <a:t>mycobactérien</a:t>
            </a:r>
            <a:r>
              <a:rPr lang="fr-FR" sz="900" b="0" i="0" strike="noStrike" cap="none" spc="0" baseline="0" dirty="0">
                <a:solidFill>
                  <a:srgbClr val="000000"/>
                </a:solidFill>
                <a:effectLst/>
              </a:rPr>
              <a:t> du </a:t>
            </a:r>
            <a:r>
              <a:rPr lang="fr-FR" sz="900" b="0" i="0" strike="noStrike" cap="none" spc="0" baseline="0" dirty="0" err="1">
                <a:solidFill>
                  <a:srgbClr val="000000"/>
                </a:solidFill>
                <a:effectLst/>
              </a:rPr>
              <a:t>MTBC</a:t>
            </a:r>
            <a:r>
              <a:rPr lang="fr-FR" sz="900" b="0" i="0" strike="noStrike" cap="none" spc="0" baseline="0" dirty="0">
                <a:solidFill>
                  <a:srgbClr val="000000"/>
                </a:solidFill>
                <a:effectLst/>
              </a:rPr>
              <a:t> dans les urines</a:t>
            </a:r>
            <a:endParaRPr sz="900" dirty="0"/>
          </a:p>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Avantages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nécessite aucun équipement</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Test sur le lieu d’intervention</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Simple, facile et rapide (25 min)</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Échantillon d’urine facile à recueillir</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Permet de débuter le traitement rapidement</a:t>
            </a:r>
            <a:endParaRPr sz="900" dirty="0"/>
          </a:p>
          <a:p>
            <a:pPr marL="457200" lvl="0" indent="-342900" algn="l" rtl="0">
              <a:lnSpc>
                <a:spcPct val="100000"/>
              </a:lnSpc>
              <a:spcBef>
                <a:spcPct val="0"/>
              </a:spcBef>
              <a:spcAft>
                <a:spcPts val="1200"/>
              </a:spcAft>
              <a:buSzPts val="1400"/>
              <a:buFont typeface="Arial"/>
              <a:buChar char="•"/>
            </a:pPr>
            <a:r>
              <a:rPr lang="fr-FR" sz="900" b="0" i="0" strike="noStrike" cap="none" spc="0" baseline="0" dirty="0">
                <a:solidFill>
                  <a:srgbClr val="000000"/>
                </a:solidFill>
                <a:effectLst/>
              </a:rPr>
              <a:t>Peu coûteux</a:t>
            </a:r>
            <a:endParaRPr sz="900" dirty="0"/>
          </a:p>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Limites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fournit aucune information sur la résistance aux médicaments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peut pas être utilisé pour surveiller le traitement</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Faible sensibilité</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Nécessite un suivi avec un autre test diagnostique</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Utilisé chez une population limitée de patients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permet pas de distinguer le </a:t>
            </a:r>
            <a:r>
              <a:rPr lang="fr-FR" sz="900" b="0" i="0" strike="noStrike" cap="none" spc="0" baseline="0" dirty="0" err="1">
                <a:solidFill>
                  <a:srgbClr val="000000"/>
                </a:solidFill>
                <a:effectLst/>
              </a:rPr>
              <a:t>MTB</a:t>
            </a:r>
            <a:r>
              <a:rPr lang="fr-FR" sz="900" b="0" i="0" strike="noStrike" cap="none" spc="0" baseline="0" dirty="0">
                <a:solidFill>
                  <a:srgbClr val="000000"/>
                </a:solidFill>
                <a:effectLst/>
              </a:rPr>
              <a:t> des autres mycobactéries non tuberculeuses </a:t>
            </a:r>
            <a:endParaRPr sz="900" dirty="0"/>
          </a:p>
        </p:txBody>
      </p:sp>
      <p:sp>
        <p:nvSpPr>
          <p:cNvPr id="271" name="Google Shape;271;p18"/>
          <p:cNvSpPr txBox="1">
            <a:spLocks noGrp="1"/>
          </p:cNvSpPr>
          <p:nvPr>
            <p:ph type="title"/>
          </p:nvPr>
        </p:nvSpPr>
        <p:spPr>
          <a:xfrm>
            <a:off x="704850" y="-137401"/>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72" name="Google Shape;272;p18"/>
          <p:cNvSpPr txBox="1">
            <a:spLocks noGrp="1"/>
          </p:cNvSpPr>
          <p:nvPr>
            <p:ph type="body" idx="2"/>
          </p:nvPr>
        </p:nvSpPr>
        <p:spPr>
          <a:xfrm>
            <a:off x="626464" y="435299"/>
            <a:ext cx="3300954" cy="45243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600" b="1" i="0" strike="noStrike" cap="none" spc="0" baseline="0" dirty="0">
                <a:solidFill>
                  <a:srgbClr val="000000"/>
                </a:solidFill>
                <a:effectLst/>
                <a:latin typeface="Montserrat"/>
                <a:ea typeface="Montserrat"/>
                <a:cs typeface="Montserrat"/>
              </a:rPr>
              <a:t>Détection de l’antigène par dosage du </a:t>
            </a:r>
            <a:r>
              <a:rPr lang="fr-FR" sz="1600" b="1" i="0" strike="noStrike" cap="none" spc="0" baseline="0" dirty="0" err="1">
                <a:solidFill>
                  <a:srgbClr val="000000"/>
                </a:solidFill>
                <a:effectLst/>
                <a:latin typeface="Montserrat"/>
                <a:ea typeface="Montserrat"/>
                <a:cs typeface="Montserrat"/>
              </a:rPr>
              <a:t>lipoarabinomannane</a:t>
            </a:r>
            <a:r>
              <a:rPr lang="fr-FR" sz="1600" b="1" i="0" strike="noStrike" cap="none" spc="0" baseline="0" dirty="0">
                <a:solidFill>
                  <a:srgbClr val="000000"/>
                </a:solidFill>
                <a:effectLst/>
                <a:latin typeface="Montserrat"/>
                <a:ea typeface="Montserrat"/>
                <a:cs typeface="Montserrat"/>
              </a:rPr>
              <a:t> à flux latéral (</a:t>
            </a:r>
            <a:r>
              <a:rPr lang="fr-FR" sz="1600" b="1" i="0" strike="noStrike" cap="none" spc="0" baseline="0" dirty="0" err="1">
                <a:solidFill>
                  <a:srgbClr val="000000"/>
                </a:solidFill>
                <a:effectLst/>
                <a:latin typeface="Montserrat"/>
                <a:ea typeface="Montserrat"/>
                <a:cs typeface="Montserrat"/>
              </a:rPr>
              <a:t>lateral</a:t>
            </a:r>
            <a:r>
              <a:rPr lang="fr-FR" sz="1600" b="1" i="0" strike="noStrike" cap="none" spc="0" baseline="0" dirty="0">
                <a:solidFill>
                  <a:srgbClr val="000000"/>
                </a:solidFill>
                <a:effectLst/>
                <a:latin typeface="Montserrat"/>
                <a:ea typeface="Montserrat"/>
                <a:cs typeface="Montserrat"/>
              </a:rPr>
              <a:t> flow </a:t>
            </a:r>
            <a:r>
              <a:rPr lang="fr-FR" sz="1600" b="1" i="0" strike="noStrike" cap="none" spc="0" baseline="0" dirty="0" err="1">
                <a:solidFill>
                  <a:srgbClr val="000000"/>
                </a:solidFill>
                <a:effectLst/>
                <a:latin typeface="Montserrat"/>
                <a:ea typeface="Montserrat"/>
                <a:cs typeface="Montserrat"/>
              </a:rPr>
              <a:t>lipoarabinomannan</a:t>
            </a:r>
            <a:r>
              <a:rPr lang="fr-FR" sz="1600" b="1" i="0" strike="noStrike" cap="none" spc="0" baseline="0" dirty="0">
                <a:solidFill>
                  <a:srgbClr val="000000"/>
                </a:solidFill>
                <a:effectLst/>
                <a:latin typeface="Montserrat"/>
                <a:ea typeface="Montserrat"/>
                <a:cs typeface="Montserrat"/>
              </a:rPr>
              <a:t> </a:t>
            </a:r>
            <a:r>
              <a:rPr lang="fr-FR" sz="1600" b="1" i="0" strike="noStrike" cap="none" spc="0" baseline="0" dirty="0" err="1">
                <a:solidFill>
                  <a:srgbClr val="000000"/>
                </a:solidFill>
                <a:effectLst/>
                <a:latin typeface="Montserrat"/>
                <a:ea typeface="Montserrat"/>
                <a:cs typeface="Montserrat"/>
              </a:rPr>
              <a:t>assay</a:t>
            </a:r>
            <a:r>
              <a:rPr lang="fr-FR" sz="1600" b="1" i="0" strike="noStrike" cap="none" spc="0" baseline="0" dirty="0">
                <a:solidFill>
                  <a:srgbClr val="000000"/>
                </a:solidFill>
                <a:effectLst/>
                <a:latin typeface="Montserrat"/>
                <a:ea typeface="Montserrat"/>
                <a:cs typeface="Montserrat"/>
              </a:rPr>
              <a:t>, </a:t>
            </a:r>
            <a:r>
              <a:rPr lang="fr-FR" sz="1600" b="1" i="0" strike="noStrike" cap="none" spc="0" baseline="0" dirty="0" err="1">
                <a:solidFill>
                  <a:srgbClr val="000000"/>
                </a:solidFill>
                <a:effectLst/>
                <a:latin typeface="Montserrat"/>
                <a:ea typeface="Montserrat"/>
                <a:cs typeface="Montserrat"/>
              </a:rPr>
              <a:t>LF</a:t>
            </a:r>
            <a:r>
              <a:rPr lang="fr-FR" sz="1600" b="1" i="0" strike="noStrike" cap="none" spc="0" baseline="0" dirty="0">
                <a:solidFill>
                  <a:srgbClr val="000000"/>
                </a:solidFill>
                <a:effectLst/>
                <a:latin typeface="Montserrat"/>
                <a:ea typeface="Montserrat"/>
                <a:cs typeface="Montserrat"/>
              </a:rPr>
              <a:t>-LAM</a:t>
            </a:r>
            <a:endParaRPr sz="1600" dirty="0"/>
          </a:p>
        </p:txBody>
      </p:sp>
      <p:sp>
        <p:nvSpPr>
          <p:cNvPr id="273" name="Google Shape;273;p18"/>
          <p:cNvSpPr txBox="1">
            <a:spLocks noGrp="1"/>
          </p:cNvSpPr>
          <p:nvPr>
            <p:ph type="body" idx="3"/>
          </p:nvPr>
        </p:nvSpPr>
        <p:spPr>
          <a:xfrm>
            <a:off x="5369879" y="1282120"/>
            <a:ext cx="3559175" cy="3673338"/>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SzPts val="1400"/>
              <a:buNone/>
            </a:pPr>
            <a:r>
              <a:rPr lang="fr-FR" sz="1100" b="0" i="0" strike="noStrike" cap="none" spc="0" baseline="0" dirty="0">
                <a:solidFill>
                  <a:srgbClr val="FFFFFF"/>
                </a:solidFill>
                <a:effectLst/>
                <a:latin typeface="Montserrat"/>
                <a:ea typeface="Montserrat"/>
                <a:cs typeface="Montserrat"/>
              </a:rPr>
              <a:t>L’OMS recommande d’utiliser le test Alere </a:t>
            </a:r>
            <a:r>
              <a:rPr lang="fr-FR" sz="1100" b="0" i="0" strike="noStrike" cap="none" spc="0" baseline="0" dirty="0" err="1">
                <a:solidFill>
                  <a:srgbClr val="FFFFFF"/>
                </a:solidFill>
                <a:effectLst/>
                <a:latin typeface="Montserrat"/>
                <a:ea typeface="Montserrat"/>
                <a:cs typeface="Montserrat"/>
              </a:rPr>
              <a:t>Determine</a:t>
            </a:r>
            <a:r>
              <a:rPr lang="fr-FR" sz="1100" b="0" i="0" strike="noStrike" cap="none" spc="0" baseline="0" dirty="0">
                <a:solidFill>
                  <a:srgbClr val="FFFFFF"/>
                </a:solidFill>
                <a:effectLst/>
                <a:latin typeface="Montserrat"/>
                <a:ea typeface="Montserrat"/>
                <a:cs typeface="Montserrat"/>
              </a:rPr>
              <a:t>™ TB LAM Ag pour  </a:t>
            </a:r>
            <a:endParaRPr dirty="0"/>
          </a:p>
          <a:p>
            <a:pPr marL="139700" lvl="0" indent="0" algn="l" rtl="0">
              <a:lnSpc>
                <a:spcPct val="100000"/>
              </a:lnSpc>
              <a:spcBef>
                <a:spcPct val="0"/>
              </a:spcBef>
              <a:spcAft>
                <a:spcPct val="0"/>
              </a:spcAft>
              <a:buSzPts val="1400"/>
              <a:buNone/>
            </a:pPr>
            <a:r>
              <a:rPr lang="fr-FR" sz="1100" b="0" i="0" strike="noStrike" cap="none" spc="0" baseline="0" dirty="0">
                <a:solidFill>
                  <a:srgbClr val="FFFFFF"/>
                </a:solidFill>
                <a:effectLst/>
                <a:latin typeface="Montserrat"/>
                <a:ea typeface="Montserrat"/>
                <a:cs typeface="Montserrat"/>
              </a:rPr>
              <a:t>1) Les patients hospitalisés, pour aider au diagnostic de la TB active chez les adultes, les adolescents et les enfants VIH-positifs présentant des signes et des symptômes de TB (pulmonaire ou extra-pulmonaire) atteints d’une infection par le VIH avancée ou qui sont gravement malades, ou avec un nombre de lymphocytes </a:t>
            </a:r>
            <a:r>
              <a:rPr lang="fr-FR" sz="1100" b="0" i="0" strike="noStrike" cap="none" spc="0" baseline="0" dirty="0" err="1">
                <a:solidFill>
                  <a:srgbClr val="FFFFFF"/>
                </a:solidFill>
                <a:effectLst/>
                <a:latin typeface="Montserrat"/>
                <a:ea typeface="Montserrat"/>
                <a:cs typeface="Montserrat"/>
              </a:rPr>
              <a:t>CD4</a:t>
            </a:r>
            <a:r>
              <a:rPr lang="fr-FR" sz="1100" b="0" i="0" strike="noStrike" cap="none" spc="0" baseline="0" dirty="0">
                <a:solidFill>
                  <a:srgbClr val="FFFFFF"/>
                </a:solidFill>
                <a:effectLst/>
                <a:latin typeface="Montserrat"/>
                <a:ea typeface="Montserrat"/>
                <a:cs typeface="Montserrat"/>
              </a:rPr>
              <a:t> inférieur à 200 cellules/</a:t>
            </a:r>
            <a:r>
              <a:rPr lang="fr-FR" sz="1100" b="0" i="0" strike="noStrike" cap="none" spc="0" baseline="0" dirty="0" err="1">
                <a:solidFill>
                  <a:srgbClr val="FFFFFF"/>
                </a:solidFill>
                <a:effectLst/>
                <a:latin typeface="Montserrat"/>
                <a:ea typeface="Montserrat"/>
                <a:cs typeface="Montserrat"/>
              </a:rPr>
              <a:t>mm3</a:t>
            </a:r>
            <a:r>
              <a:rPr lang="fr-FR" sz="1100" b="0" i="0" strike="noStrike" cap="none" spc="0" baseline="0" dirty="0">
                <a:solidFill>
                  <a:srgbClr val="FFFFFF"/>
                </a:solidFill>
                <a:effectLst/>
                <a:latin typeface="Montserrat"/>
                <a:ea typeface="Montserrat"/>
                <a:cs typeface="Montserrat"/>
              </a:rPr>
              <a:t>, quels que soient les signes et les symptômes de TB.</a:t>
            </a:r>
            <a:endParaRPr dirty="0"/>
          </a:p>
          <a:p>
            <a:pPr marL="139700" lvl="0" indent="0" algn="l" rtl="0">
              <a:lnSpc>
                <a:spcPct val="100000"/>
              </a:lnSpc>
              <a:spcBef>
                <a:spcPct val="0"/>
              </a:spcBef>
              <a:spcAft>
                <a:spcPct val="0"/>
              </a:spcAft>
              <a:buSzPts val="1400"/>
              <a:buNone/>
            </a:pPr>
            <a:r>
              <a:rPr lang="fr-FR" sz="1100" b="0" i="0" strike="noStrike" cap="none" spc="0" baseline="0" dirty="0">
                <a:solidFill>
                  <a:srgbClr val="FFFFFF"/>
                </a:solidFill>
                <a:effectLst/>
                <a:latin typeface="Montserrat"/>
                <a:ea typeface="Montserrat"/>
                <a:cs typeface="Montserrat"/>
              </a:rPr>
              <a:t>2) En ambulatoire, pour aider au diagnostic d’une TB active chez les adultes, les adolescents et les enfants VIH-positifs qui : présentent des signes et des symptômes de TB (pulmonaire ou</a:t>
            </a:r>
            <a:endParaRPr dirty="0"/>
          </a:p>
          <a:p>
            <a:pPr marL="139700" lvl="0" indent="0" algn="l" rtl="0">
              <a:lnSpc>
                <a:spcPct val="100000"/>
              </a:lnSpc>
              <a:spcBef>
                <a:spcPct val="0"/>
              </a:spcBef>
              <a:spcAft>
                <a:spcPct val="0"/>
              </a:spcAft>
              <a:buSzPts val="1400"/>
              <a:buNone/>
            </a:pPr>
            <a:r>
              <a:rPr lang="fr-FR" sz="1100" b="0" i="0" strike="noStrike" cap="none" spc="0" baseline="0" dirty="0" err="1">
                <a:solidFill>
                  <a:srgbClr val="FFFFFF"/>
                </a:solidFill>
                <a:effectLst/>
                <a:latin typeface="Montserrat"/>
                <a:ea typeface="Montserrat"/>
                <a:cs typeface="Montserrat"/>
              </a:rPr>
              <a:t>extrapulmonaire</a:t>
            </a:r>
            <a:r>
              <a:rPr lang="fr-FR" sz="1100" b="0" i="0" strike="noStrike" cap="none" spc="0" baseline="0" dirty="0">
                <a:solidFill>
                  <a:srgbClr val="FFFFFF"/>
                </a:solidFill>
                <a:effectLst/>
                <a:latin typeface="Montserrat"/>
                <a:ea typeface="Montserrat"/>
                <a:cs typeface="Montserrat"/>
              </a:rPr>
              <a:t>) ; sont gravement malades ; ou ont un nombre des lymphocytes </a:t>
            </a:r>
            <a:r>
              <a:rPr lang="fr-FR" sz="1100" b="0" i="0" strike="noStrike" cap="none" spc="0" baseline="0" dirty="0" err="1">
                <a:solidFill>
                  <a:srgbClr val="FFFFFF"/>
                </a:solidFill>
                <a:effectLst/>
                <a:latin typeface="Montserrat"/>
                <a:ea typeface="Montserrat"/>
                <a:cs typeface="Montserrat"/>
              </a:rPr>
              <a:t>CD4</a:t>
            </a:r>
            <a:r>
              <a:rPr lang="fr-FR" sz="1100" b="0" i="0" strike="noStrike" cap="none" spc="0" baseline="0" dirty="0">
                <a:solidFill>
                  <a:srgbClr val="FFFFFF"/>
                </a:solidFill>
                <a:effectLst/>
                <a:latin typeface="Montserrat"/>
                <a:ea typeface="Montserrat"/>
                <a:cs typeface="Montserrat"/>
              </a:rPr>
              <a:t> inférieur à 100 cellules/</a:t>
            </a:r>
            <a:r>
              <a:rPr lang="fr-FR" sz="1100" b="0" i="0" strike="noStrike" cap="none" spc="0" baseline="0" dirty="0" err="1">
                <a:solidFill>
                  <a:srgbClr val="FFFFFF"/>
                </a:solidFill>
                <a:effectLst/>
                <a:latin typeface="Montserrat"/>
                <a:ea typeface="Montserrat"/>
                <a:cs typeface="Montserrat"/>
              </a:rPr>
              <a:t>mm3</a:t>
            </a:r>
            <a:endParaRPr dirty="0"/>
          </a:p>
          <a:p>
            <a:pPr marL="139700" lvl="0" indent="0" algn="l" rtl="0">
              <a:lnSpc>
                <a:spcPct val="100000"/>
              </a:lnSpc>
              <a:spcBef>
                <a:spcPct val="0"/>
              </a:spcBef>
              <a:spcAft>
                <a:spcPct val="0"/>
              </a:spcAft>
              <a:buSzPts val="1400"/>
              <a:buNone/>
            </a:pPr>
            <a:r>
              <a:rPr lang="fr-FR" sz="1100" b="0" i="0" strike="noStrike" cap="none" spc="0" baseline="0" dirty="0">
                <a:solidFill>
                  <a:srgbClr val="FFFFFF"/>
                </a:solidFill>
                <a:effectLst/>
                <a:latin typeface="Montserrat"/>
                <a:ea typeface="Montserrat"/>
                <a:cs typeface="Montserrat"/>
              </a:rPr>
              <a:t> quels que soient les signes et les symptômes de la TB</a:t>
            </a:r>
            <a:endParaRPr dirty="0"/>
          </a:p>
          <a:p>
            <a:pPr marL="139700" lvl="0" indent="0" algn="ctr" rtl="0">
              <a:lnSpc>
                <a:spcPct val="100000"/>
              </a:lnSpc>
              <a:spcBef>
                <a:spcPct val="0"/>
              </a:spcBef>
              <a:spcAft>
                <a:spcPct val="0"/>
              </a:spcAft>
              <a:buSzPts val="1400"/>
              <a:buNone/>
            </a:pPr>
            <a:endParaRPr dirty="0"/>
          </a:p>
        </p:txBody>
      </p:sp>
      <p:sp>
        <p:nvSpPr>
          <p:cNvPr id="274" name="Google Shape;274;p18"/>
          <p:cNvSpPr txBox="1">
            <a:spLocks noGrp="1"/>
          </p:cNvSpPr>
          <p:nvPr>
            <p:ph type="body" idx="4"/>
          </p:nvPr>
        </p:nvSpPr>
        <p:spPr>
          <a:xfrm>
            <a:off x="5369880" y="769306"/>
            <a:ext cx="3559175" cy="60325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dirty="0">
                <a:solidFill>
                  <a:srgbClr val="FFFFFF"/>
                </a:solidFill>
                <a:effectLst/>
                <a:latin typeface="Montserrat"/>
                <a:ea typeface="Montserrat"/>
                <a:cs typeface="Montserrat"/>
              </a:rPr>
              <a:t>RECOMMANDATIONS DE L’OMS</a:t>
            </a:r>
            <a:endParaRPr dirty="0"/>
          </a:p>
        </p:txBody>
      </p:sp>
      <p:pic>
        <p:nvPicPr>
          <p:cNvPr id="275" name="Google Shape;275;p18" descr="The urine lateral flow-lipoarabinomannan (LF-LAM) assay for the... |  Download Scientific Diagram"/>
          <p:cNvPicPr preferRelativeResize="0"/>
          <p:nvPr/>
        </p:nvPicPr>
        <p:blipFill>
          <a:blip r:embed="rId3">
            <a:alphaModFix/>
          </a:blip>
          <a:srcRect l="57158" t="9284"/>
          <a:stretch>
            <a:fillRect/>
          </a:stretch>
        </p:blipFill>
        <p:spPr>
          <a:xfrm>
            <a:off x="3927418" y="406401"/>
            <a:ext cx="1257192" cy="1209102"/>
          </a:xfrm>
          <a:prstGeom prst="rect">
            <a:avLst/>
          </a:prstGeom>
          <a:noFill/>
          <a:ln>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subTitle" idx="1"/>
          </p:nvPr>
        </p:nvSpPr>
        <p:spPr>
          <a:xfrm>
            <a:off x="704850" y="1335087"/>
            <a:ext cx="4348163" cy="353489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Utilisations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Détection de la résistance aux médicaments anti-TB</a:t>
            </a:r>
            <a:endParaRPr sz="1100" dirty="0"/>
          </a:p>
          <a:p>
            <a:pPr marL="457200" lvl="0" indent="-342900" algn="l" rtl="0">
              <a:lnSpc>
                <a:spcPct val="100000"/>
              </a:lnSpc>
              <a:spcBef>
                <a:spcPct val="0"/>
              </a:spcBef>
              <a:spcAft>
                <a:spcPct val="0"/>
              </a:spcAft>
              <a:buSzPts val="1400"/>
              <a:buNone/>
            </a:pPr>
            <a:endParaRPr sz="300" dirty="0"/>
          </a:p>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Avantages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Les TDS phénotypiques basés sur la culture restent essentiels pour les médicaments pour lesquels il n’existe pas encore de tests moléculaires fiables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Un TDS phénotypique pour les agents de deuxième intention est nécessaire pour confirmer ou exclure une TB extrêmement résistante (</a:t>
            </a:r>
            <a:r>
              <a:rPr lang="fr-FR" sz="1100" b="0" i="0" strike="noStrike" cap="none" spc="0" baseline="0" dirty="0" err="1">
                <a:solidFill>
                  <a:srgbClr val="000000"/>
                </a:solidFill>
                <a:effectLst/>
              </a:rPr>
              <a:t>Extensively</a:t>
            </a:r>
            <a:r>
              <a:rPr lang="fr-FR" sz="1100" b="0" i="0" strike="noStrike" cap="none" spc="0" baseline="0" dirty="0">
                <a:solidFill>
                  <a:srgbClr val="000000"/>
                </a:solidFill>
                <a:effectLst/>
              </a:rPr>
              <a:t> </a:t>
            </a:r>
            <a:r>
              <a:rPr lang="fr-FR" sz="1100" b="0" i="0" strike="noStrike" cap="none" spc="0" baseline="0" dirty="0" err="1">
                <a:solidFill>
                  <a:srgbClr val="000000"/>
                </a:solidFill>
                <a:effectLst/>
              </a:rPr>
              <a:t>drug-resistant</a:t>
            </a:r>
            <a:r>
              <a:rPr lang="fr-FR" sz="1100" b="0" i="0" strike="noStrike" cap="none" spc="0" baseline="0" dirty="0">
                <a:solidFill>
                  <a:srgbClr val="000000"/>
                </a:solidFill>
                <a:effectLst/>
              </a:rPr>
              <a:t> </a:t>
            </a:r>
            <a:r>
              <a:rPr lang="fr-FR" sz="1100" b="0" i="0" strike="noStrike" cap="none" spc="0" baseline="0" dirty="0" err="1">
                <a:solidFill>
                  <a:srgbClr val="000000"/>
                </a:solidFill>
                <a:effectLst/>
              </a:rPr>
              <a:t>tuberculosis</a:t>
            </a:r>
            <a:r>
              <a:rPr lang="fr-FR" sz="1100" b="0" i="0" strike="noStrike" cap="none" spc="0" baseline="0" dirty="0">
                <a:solidFill>
                  <a:srgbClr val="000000"/>
                </a:solidFill>
                <a:effectLst/>
              </a:rPr>
              <a:t>, TB-</a:t>
            </a:r>
            <a:r>
              <a:rPr lang="fr-FR" sz="1100" b="0" i="0" strike="noStrike" cap="none" spc="0" baseline="0" dirty="0" err="1">
                <a:solidFill>
                  <a:srgbClr val="000000"/>
                </a:solidFill>
                <a:effectLst/>
              </a:rPr>
              <a:t>XRD</a:t>
            </a:r>
            <a:r>
              <a:rPr lang="fr-FR" sz="1100" b="0" i="0" strike="noStrike" cap="none" spc="0" baseline="0" dirty="0">
                <a:solidFill>
                  <a:srgbClr val="000000"/>
                </a:solidFill>
                <a:effectLst/>
              </a:rPr>
              <a:t>)</a:t>
            </a:r>
            <a:endParaRPr sz="1100" dirty="0"/>
          </a:p>
          <a:p>
            <a:pPr marL="457200" lvl="0" indent="-342900" algn="l" rtl="0">
              <a:lnSpc>
                <a:spcPct val="100000"/>
              </a:lnSpc>
              <a:spcBef>
                <a:spcPct val="0"/>
              </a:spcBef>
              <a:spcAft>
                <a:spcPct val="0"/>
              </a:spcAft>
              <a:buSzPts val="1400"/>
              <a:buNone/>
            </a:pPr>
            <a:endParaRPr sz="300" dirty="0"/>
          </a:p>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Limites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Nécessite un niveau élevé de précautions de biosécurité, un personnel hautement qualifié et un contrôle de qualité strict</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Les TDS phénotypiques basés sur la culture peuvent prendre des semaines ou des mois pour générer des résultats </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Des méthodes de TDS phénotypique fiables ne sont pas disponibles pour tous les médicaments anti-TB</a:t>
            </a:r>
            <a:endParaRPr sz="1100" dirty="0"/>
          </a:p>
        </p:txBody>
      </p:sp>
      <p:sp>
        <p:nvSpPr>
          <p:cNvPr id="281" name="Google Shape;281;p19"/>
          <p:cNvSpPr txBox="1">
            <a:spLocks noGrp="1"/>
          </p:cNvSpPr>
          <p:nvPr>
            <p:ph type="title"/>
          </p:nvPr>
        </p:nvSpPr>
        <p:spPr>
          <a:xfrm>
            <a:off x="704850" y="-54749"/>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82" name="Google Shape;282;p19"/>
          <p:cNvSpPr txBox="1">
            <a:spLocks noGrp="1"/>
          </p:cNvSpPr>
          <p:nvPr>
            <p:ph type="body" idx="2"/>
          </p:nvPr>
        </p:nvSpPr>
        <p:spPr>
          <a:xfrm>
            <a:off x="172528" y="950188"/>
            <a:ext cx="4813081" cy="45243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TDS phénotypique (basé sur la culture)</a:t>
            </a:r>
            <a:endParaRPr dirty="0"/>
          </a:p>
        </p:txBody>
      </p:sp>
      <p:sp>
        <p:nvSpPr>
          <p:cNvPr id="283" name="Google Shape;283;p19"/>
          <p:cNvSpPr txBox="1">
            <a:spLocks noGrp="1"/>
          </p:cNvSpPr>
          <p:nvPr>
            <p:ph type="body" idx="3"/>
          </p:nvPr>
        </p:nvSpPr>
        <p:spPr>
          <a:xfrm>
            <a:off x="5397065" y="2194375"/>
            <a:ext cx="3559500" cy="1414500"/>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ct val="0"/>
              </a:spcBef>
              <a:spcAft>
                <a:spcPct val="0"/>
              </a:spcAft>
              <a:buSzPts val="1400"/>
              <a:buNone/>
            </a:pPr>
            <a:r>
              <a:rPr lang="fr-FR" sz="1600" b="0" i="0" strike="noStrike" cap="none" spc="0" baseline="0">
                <a:solidFill>
                  <a:srgbClr val="FFFFFF"/>
                </a:solidFill>
                <a:effectLst/>
                <a:latin typeface="Montserrat"/>
                <a:ea typeface="Montserrat"/>
                <a:cs typeface="Montserrat"/>
              </a:rPr>
              <a:t>Le TDS reste essentiel pour les médicaments pour lesquels il n’existe pas encore de tests moléculaires fiables.</a:t>
            </a:r>
            <a:endParaRPr/>
          </a:p>
          <a:p>
            <a:pPr marL="457200" lvl="0" indent="-228600" algn="l" rtl="0">
              <a:lnSpc>
                <a:spcPct val="100000"/>
              </a:lnSpc>
              <a:spcBef>
                <a:spcPct val="0"/>
              </a:spcBef>
              <a:spcAft>
                <a:spcPct val="0"/>
              </a:spcAft>
              <a:buClr>
                <a:srgbClr val="FFFFFF"/>
              </a:buClr>
              <a:buSzPts val="1400"/>
              <a:buNone/>
            </a:pPr>
            <a:endParaRPr/>
          </a:p>
        </p:txBody>
      </p:sp>
      <p:pic>
        <p:nvPicPr>
          <p:cNvPr id="284" name="Google Shape;284;p19"/>
          <p:cNvPicPr preferRelativeResize="0"/>
          <p:nvPr/>
        </p:nvPicPr>
        <p:blipFill>
          <a:blip r:embed="rId3">
            <a:alphaModFix/>
          </a:blip>
          <a:srcRect l="5663" r="6059" b="8422"/>
          <a:stretch>
            <a:fillRect/>
          </a:stretch>
        </p:blipFill>
        <p:spPr>
          <a:xfrm>
            <a:off x="4913527" y="555267"/>
            <a:ext cx="1271243" cy="1174741"/>
          </a:xfrm>
          <a:prstGeom prst="rect">
            <a:avLst/>
          </a:prstGeom>
          <a:noFill/>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Introduction</a:t>
            </a:r>
            <a:endParaRPr/>
          </a:p>
        </p:txBody>
      </p:sp>
      <p:sp>
        <p:nvSpPr>
          <p:cNvPr id="133" name="Google Shape;133;p2"/>
          <p:cNvSpPr txBox="1">
            <a:spLocks noGrp="1"/>
          </p:cNvSpPr>
          <p:nvPr>
            <p:ph type="body" idx="1"/>
          </p:nvPr>
        </p:nvSpPr>
        <p:spPr>
          <a:xfrm>
            <a:off x="598141" y="1209675"/>
            <a:ext cx="7823547" cy="30638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2000" b="0" i="0" strike="noStrike" cap="none" spc="0" baseline="0">
                <a:solidFill>
                  <a:srgbClr val="000000"/>
                </a:solidFill>
                <a:effectLst/>
                <a:latin typeface="Montserrat"/>
                <a:ea typeface="Montserrat"/>
                <a:cs typeface="Montserrat"/>
              </a:rPr>
              <a:t>Ce module traite des défis du diagnostic de la TB et des recommandations de l’Organisation mondiale de la Santé pour le dépistage de la TB.</a:t>
            </a:r>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ubTitle" idx="1"/>
          </p:nvPr>
        </p:nvSpPr>
        <p:spPr>
          <a:xfrm>
            <a:off x="705221" y="1512795"/>
            <a:ext cx="4455430" cy="318067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Utilisations</a:t>
            </a:r>
            <a:endParaRPr sz="900" dirty="0"/>
          </a:p>
          <a:p>
            <a:pPr marL="457200" lvl="0" indent="-342900" algn="l" rtl="0">
              <a:lnSpc>
                <a:spcPct val="100000"/>
              </a:lnSpc>
              <a:spcBef>
                <a:spcPct val="0"/>
              </a:spcBef>
              <a:spcAft>
                <a:spcPts val="600"/>
              </a:spcAft>
              <a:buSzPts val="1400"/>
              <a:buFont typeface="Arial"/>
              <a:buChar char="•"/>
            </a:pPr>
            <a:r>
              <a:rPr lang="fr-FR" sz="900" b="0" i="0" strike="noStrike" cap="none" spc="0" baseline="0" dirty="0">
                <a:solidFill>
                  <a:srgbClr val="000000"/>
                </a:solidFill>
                <a:effectLst/>
              </a:rPr>
              <a:t>Détection de la résistance aux médicaments anti-TB</a:t>
            </a:r>
            <a:endParaRPr sz="900" dirty="0"/>
          </a:p>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Avantages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Capable de détecter rapidement une résistance à la RIF, à l’</a:t>
            </a:r>
            <a:r>
              <a:rPr lang="fr-FR" sz="900" b="0" i="0" strike="noStrike" cap="none" spc="0" baseline="0" dirty="0" err="1">
                <a:solidFill>
                  <a:srgbClr val="000000"/>
                </a:solidFill>
                <a:effectLst/>
              </a:rPr>
              <a:t>INH</a:t>
            </a:r>
            <a:r>
              <a:rPr lang="fr-FR" sz="900" b="0" i="0" strike="noStrike" cap="none" spc="0" baseline="0" dirty="0">
                <a:solidFill>
                  <a:srgbClr val="000000"/>
                </a:solidFill>
                <a:effectLst/>
              </a:rPr>
              <a:t>, aux </a:t>
            </a:r>
            <a:r>
              <a:rPr lang="fr-FR" sz="900" b="0" i="0" strike="noStrike" cap="none" spc="0" baseline="0" dirty="0" err="1">
                <a:solidFill>
                  <a:srgbClr val="000000"/>
                </a:solidFill>
                <a:effectLst/>
              </a:rPr>
              <a:t>FQ</a:t>
            </a:r>
            <a:r>
              <a:rPr lang="fr-FR" sz="900" b="0" i="0" strike="noStrike" cap="none" spc="0" baseline="0" dirty="0">
                <a:solidFill>
                  <a:srgbClr val="000000"/>
                </a:solidFill>
                <a:effectLst/>
              </a:rPr>
              <a:t> et aux médicaments injectables de deuxième intention.</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Détecte le complexe </a:t>
            </a:r>
            <a:r>
              <a:rPr lang="fr-FR" sz="900" b="0" i="0" strike="noStrike" cap="none" spc="0" baseline="0" dirty="0" err="1">
                <a:solidFill>
                  <a:srgbClr val="000000"/>
                </a:solidFill>
                <a:effectLst/>
              </a:rPr>
              <a:t>Mycobacterium</a:t>
            </a:r>
            <a:r>
              <a:rPr lang="fr-FR" sz="900" b="0" i="0" strike="noStrike" cap="none" spc="0" baseline="0" dirty="0">
                <a:solidFill>
                  <a:srgbClr val="000000"/>
                </a:solidFill>
                <a:effectLst/>
              </a:rPr>
              <a:t> </a:t>
            </a:r>
            <a:r>
              <a:rPr lang="fr-FR" sz="900" b="0" i="0" strike="noStrike" cap="none" spc="0" baseline="0" dirty="0" err="1">
                <a:solidFill>
                  <a:srgbClr val="000000"/>
                </a:solidFill>
                <a:effectLst/>
              </a:rPr>
              <a:t>Tuberculosis</a:t>
            </a:r>
            <a:r>
              <a:rPr lang="fr-FR" sz="900" b="0" i="0" strike="noStrike" cap="none" spc="0" baseline="0" dirty="0">
                <a:solidFill>
                  <a:srgbClr val="000000"/>
                </a:solidFill>
                <a:effectLst/>
              </a:rPr>
              <a:t> (</a:t>
            </a:r>
            <a:r>
              <a:rPr lang="fr-FR" sz="900" b="0" i="0" strike="noStrike" cap="none" spc="0" baseline="0" dirty="0" err="1">
                <a:solidFill>
                  <a:srgbClr val="000000"/>
                </a:solidFill>
                <a:effectLst/>
              </a:rPr>
              <a:t>MTBC</a:t>
            </a:r>
            <a:r>
              <a:rPr lang="fr-FR" sz="900" b="0" i="0" strike="noStrike" cap="none" spc="0" baseline="0" dirty="0">
                <a:solidFill>
                  <a:srgbClr val="000000"/>
                </a:solidFill>
                <a:effectLst/>
              </a:rPr>
              <a:t>) et détermine sa sensibilité à la RIF et à l’</a:t>
            </a:r>
            <a:r>
              <a:rPr lang="fr-FR" sz="900" b="0" i="0" strike="noStrike" cap="none" spc="0" baseline="0" dirty="0" err="1">
                <a:solidFill>
                  <a:srgbClr val="000000"/>
                </a:solidFill>
                <a:effectLst/>
              </a:rPr>
              <a:t>INH</a:t>
            </a:r>
            <a:r>
              <a:rPr lang="fr-FR" sz="900" b="0" i="0" strike="noStrike" cap="none" spc="0" baseline="0" dirty="0">
                <a:solidFill>
                  <a:srgbClr val="000000"/>
                </a:solidFill>
                <a:effectLst/>
              </a:rPr>
              <a:t>.</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Permet d’effectuer plusieurs tests à la fois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Résultats rapides et précis sous 48 h</a:t>
            </a:r>
            <a:endParaRPr sz="900" dirty="0"/>
          </a:p>
          <a:p>
            <a:pPr marL="457200" lvl="0" indent="-342900" algn="l" rtl="0">
              <a:lnSpc>
                <a:spcPct val="100000"/>
              </a:lnSpc>
              <a:spcBef>
                <a:spcPct val="0"/>
              </a:spcBef>
              <a:spcAft>
                <a:spcPts val="600"/>
              </a:spcAft>
              <a:buSzPts val="1400"/>
              <a:buFont typeface="Arial"/>
              <a:buChar char="•"/>
            </a:pPr>
            <a:r>
              <a:rPr lang="fr-FR" sz="900" b="0" i="0" strike="noStrike" cap="none" spc="0" baseline="0" dirty="0">
                <a:solidFill>
                  <a:srgbClr val="000000"/>
                </a:solidFill>
                <a:effectLst/>
              </a:rPr>
              <a:t>Capable de fournir des conseils sur les décisions relatives au traitement</a:t>
            </a:r>
            <a:endParaRPr sz="900" dirty="0"/>
          </a:p>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Limites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Nécessite au moins 3 pièces séparées pour éviter une contamination croisée et des niveaux modérés à élevés de précautions de biosécurité (niveau de confinement de biosécurité 3)</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peut pas être utilisé pour surveiller le traitement</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peut pas remplacer complètement les méthodes de culture conventionnelles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Coûteux</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Nécessite un personnel bien formé</a:t>
            </a:r>
            <a:endParaRPr sz="900" dirty="0"/>
          </a:p>
          <a:p>
            <a:pPr marL="457200" lvl="0" indent="-254000" algn="l" rtl="0">
              <a:lnSpc>
                <a:spcPct val="100000"/>
              </a:lnSpc>
              <a:spcBef>
                <a:spcPct val="0"/>
              </a:spcBef>
              <a:spcAft>
                <a:spcPct val="0"/>
              </a:spcAft>
              <a:buSzPts val="1400"/>
              <a:buFont typeface="Arial"/>
              <a:buNone/>
            </a:pPr>
            <a:endParaRPr sz="1050" dirty="0"/>
          </a:p>
        </p:txBody>
      </p:sp>
      <p:sp>
        <p:nvSpPr>
          <p:cNvPr id="290" name="Google Shape;290;p20"/>
          <p:cNvSpPr txBox="1">
            <a:spLocks noGrp="1"/>
          </p:cNvSpPr>
          <p:nvPr>
            <p:ph type="title"/>
          </p:nvPr>
        </p:nvSpPr>
        <p:spPr>
          <a:xfrm>
            <a:off x="705221" y="2644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91" name="Google Shape;291;p20"/>
          <p:cNvSpPr txBox="1">
            <a:spLocks noGrp="1"/>
          </p:cNvSpPr>
          <p:nvPr>
            <p:ph type="body" idx="2"/>
          </p:nvPr>
        </p:nvSpPr>
        <p:spPr>
          <a:xfrm>
            <a:off x="610256" y="1060812"/>
            <a:ext cx="4348041" cy="452438"/>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LPA</a:t>
            </a:r>
            <a:endParaRPr/>
          </a:p>
        </p:txBody>
      </p:sp>
      <p:sp>
        <p:nvSpPr>
          <p:cNvPr id="292" name="Google Shape;292;p20"/>
          <p:cNvSpPr txBox="1">
            <a:spLocks noGrp="1"/>
          </p:cNvSpPr>
          <p:nvPr>
            <p:ph type="body" idx="3"/>
          </p:nvPr>
        </p:nvSpPr>
        <p:spPr>
          <a:xfrm>
            <a:off x="5363005" y="1651000"/>
            <a:ext cx="3559175" cy="1712131"/>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ct val="0"/>
              </a:spcBef>
              <a:spcAft>
                <a:spcPct val="0"/>
              </a:spcAft>
              <a:buClr>
                <a:srgbClr val="FFFFFF"/>
              </a:buClr>
              <a:buSzPts val="1400"/>
              <a:buChar char="●"/>
            </a:pPr>
            <a:r>
              <a:rPr lang="fr-FR" sz="1100" b="0" i="0" strike="noStrike" cap="none" spc="0" baseline="0" dirty="0">
                <a:solidFill>
                  <a:srgbClr val="FFFFFF"/>
                </a:solidFill>
                <a:effectLst/>
              </a:rPr>
              <a:t>L’utilisation du test FL-</a:t>
            </a:r>
            <a:r>
              <a:rPr lang="fr-FR" sz="1100" b="0" i="0" strike="noStrike" cap="none" spc="0" baseline="0" dirty="0" err="1">
                <a:solidFill>
                  <a:srgbClr val="FFFFFF"/>
                </a:solidFill>
                <a:effectLst/>
              </a:rPr>
              <a:t>LPA</a:t>
            </a:r>
            <a:r>
              <a:rPr lang="fr-FR" sz="1100" b="0" i="0" strike="noStrike" cap="none" spc="0" baseline="0" dirty="0">
                <a:solidFill>
                  <a:srgbClr val="FFFFFF"/>
                </a:solidFill>
                <a:effectLst/>
              </a:rPr>
              <a:t> est recommandée pour des échantillons d’expectorations avec frottis positif et des isolats de M. </a:t>
            </a:r>
            <a:r>
              <a:rPr lang="fr-FR" sz="1100" b="0" i="0" strike="noStrike" cap="none" spc="0" baseline="0" dirty="0" err="1">
                <a:solidFill>
                  <a:srgbClr val="FFFFFF"/>
                </a:solidFill>
                <a:effectLst/>
              </a:rPr>
              <a:t>tuberculosis</a:t>
            </a:r>
            <a:r>
              <a:rPr lang="fr-FR" sz="1100" b="0" i="0" strike="noStrike" cap="none" spc="0" baseline="0" dirty="0">
                <a:solidFill>
                  <a:srgbClr val="FFFFFF"/>
                </a:solidFill>
                <a:effectLst/>
              </a:rPr>
              <a:t> comme test initial à la place d’un TDS phénotypique basé sur la culture pour détecter la résistance à la RIF et à l’</a:t>
            </a:r>
            <a:r>
              <a:rPr lang="fr-FR" sz="1100" b="0" i="0" strike="noStrike" cap="none" spc="0" baseline="0" dirty="0" err="1">
                <a:solidFill>
                  <a:srgbClr val="FFFFFF"/>
                </a:solidFill>
                <a:effectLst/>
              </a:rPr>
              <a:t>INH</a:t>
            </a:r>
            <a:r>
              <a:rPr lang="fr-FR" sz="1100" b="0" i="0" strike="noStrike" cap="none" spc="0" baseline="0" dirty="0">
                <a:solidFill>
                  <a:srgbClr val="FFFFFF"/>
                </a:solidFill>
                <a:effectLst/>
              </a:rPr>
              <a:t>.</a:t>
            </a:r>
            <a:endParaRPr sz="1100" dirty="0"/>
          </a:p>
          <a:p>
            <a:pPr marL="457200" lvl="0" indent="-228600" algn="l" rtl="0">
              <a:lnSpc>
                <a:spcPct val="100000"/>
              </a:lnSpc>
              <a:spcBef>
                <a:spcPct val="0"/>
              </a:spcBef>
              <a:spcAft>
                <a:spcPct val="0"/>
              </a:spcAft>
              <a:buClr>
                <a:srgbClr val="FFFFFF"/>
              </a:buClr>
              <a:buSzPts val="1400"/>
              <a:buNone/>
            </a:pPr>
            <a:endParaRPr sz="1100" dirty="0"/>
          </a:p>
          <a:p>
            <a:pPr marL="457200" lvl="0" indent="-317500" algn="l" rtl="0">
              <a:lnSpc>
                <a:spcPct val="100000"/>
              </a:lnSpc>
              <a:spcBef>
                <a:spcPct val="0"/>
              </a:spcBef>
              <a:spcAft>
                <a:spcPct val="0"/>
              </a:spcAft>
              <a:buClr>
                <a:srgbClr val="FFFFFF"/>
              </a:buClr>
              <a:buSzPts val="1400"/>
              <a:buChar char="●"/>
            </a:pPr>
            <a:r>
              <a:rPr lang="fr-FR" sz="1100" b="0" i="0" strike="noStrike" cap="none" spc="0" baseline="0" dirty="0">
                <a:solidFill>
                  <a:srgbClr val="FFFFFF"/>
                </a:solidFill>
                <a:effectLst/>
              </a:rPr>
              <a:t>L’OMS suggère d’utiliser le test d’hybridation inverse en ligne pour les médicaments de deuxième intention (line probe </a:t>
            </a:r>
            <a:r>
              <a:rPr lang="fr-FR" sz="1100" b="0" i="0" strike="noStrike" cap="none" spc="0" baseline="0" dirty="0" err="1">
                <a:solidFill>
                  <a:srgbClr val="FFFFFF"/>
                </a:solidFill>
                <a:effectLst/>
              </a:rPr>
              <a:t>assay</a:t>
            </a:r>
            <a:r>
              <a:rPr lang="fr-FR" sz="1100" b="0" i="0" strike="noStrike" cap="none" spc="0" baseline="0" dirty="0">
                <a:solidFill>
                  <a:srgbClr val="FFFFFF"/>
                </a:solidFill>
                <a:effectLst/>
              </a:rPr>
              <a:t> for second-line </a:t>
            </a:r>
            <a:r>
              <a:rPr lang="fr-FR" sz="1100" b="0" i="0" strike="noStrike" cap="none" spc="0" baseline="0" dirty="0" err="1">
                <a:solidFill>
                  <a:srgbClr val="FFFFFF"/>
                </a:solidFill>
                <a:effectLst/>
              </a:rPr>
              <a:t>drugs</a:t>
            </a:r>
            <a:r>
              <a:rPr lang="fr-FR" sz="1100" b="0" i="0" strike="noStrike" cap="none" spc="0" baseline="0" dirty="0">
                <a:solidFill>
                  <a:srgbClr val="FFFFFF"/>
                </a:solidFill>
                <a:effectLst/>
              </a:rPr>
              <a:t>, </a:t>
            </a:r>
            <a:r>
              <a:rPr lang="fr-FR" sz="1100" b="0" i="0" strike="noStrike" cap="none" spc="0" baseline="0" dirty="0" err="1">
                <a:solidFill>
                  <a:srgbClr val="FFFFFF"/>
                </a:solidFill>
                <a:effectLst/>
              </a:rPr>
              <a:t>SL-LPA</a:t>
            </a:r>
            <a:r>
              <a:rPr lang="fr-FR" sz="1100" b="0" i="0" strike="noStrike" cap="none" spc="0" baseline="0" dirty="0">
                <a:solidFill>
                  <a:srgbClr val="FFFFFF"/>
                </a:solidFill>
                <a:effectLst/>
              </a:rPr>
              <a:t>) comme test initial à la place d’un TDS phénotypique basé sur la culture pour détecter la résistance aux </a:t>
            </a:r>
            <a:r>
              <a:rPr lang="fr-FR" sz="1100" b="0" i="0" strike="noStrike" cap="none" spc="0" baseline="0" dirty="0" err="1">
                <a:solidFill>
                  <a:srgbClr val="FFFFFF"/>
                </a:solidFill>
                <a:effectLst/>
              </a:rPr>
              <a:t>FQ</a:t>
            </a:r>
            <a:r>
              <a:rPr lang="fr-FR" sz="1100" b="0" i="0" strike="noStrike" cap="none" spc="0" baseline="0" dirty="0">
                <a:solidFill>
                  <a:srgbClr val="FFFFFF"/>
                </a:solidFill>
                <a:effectLst/>
              </a:rPr>
              <a:t> et à l’</a:t>
            </a:r>
            <a:r>
              <a:rPr lang="fr-FR" sz="1100" b="0" i="0" strike="noStrike" cap="none" spc="0" baseline="0" dirty="0" err="1">
                <a:solidFill>
                  <a:srgbClr val="FFFFFF"/>
                </a:solidFill>
                <a:effectLst/>
              </a:rPr>
              <a:t>AMK</a:t>
            </a:r>
            <a:r>
              <a:rPr lang="fr-FR" sz="1100" b="0" i="0" strike="noStrike" cap="none" spc="0" baseline="0" dirty="0">
                <a:solidFill>
                  <a:srgbClr val="FFFFFF"/>
                </a:solidFill>
                <a:effectLst/>
              </a:rPr>
              <a:t> directement sur des échantillons ou des cultures de patients.</a:t>
            </a:r>
            <a:endParaRPr sz="1100" dirty="0"/>
          </a:p>
          <a:p>
            <a:pPr marL="457200" lvl="0" indent="-228600" algn="l" rtl="0">
              <a:lnSpc>
                <a:spcPct val="100000"/>
              </a:lnSpc>
              <a:spcBef>
                <a:spcPct val="0"/>
              </a:spcBef>
              <a:spcAft>
                <a:spcPct val="0"/>
              </a:spcAft>
              <a:buClr>
                <a:srgbClr val="FFFFFF"/>
              </a:buClr>
              <a:buSzPts val="1400"/>
              <a:buNone/>
            </a:pPr>
            <a:endParaRPr sz="1100" dirty="0"/>
          </a:p>
        </p:txBody>
      </p:sp>
      <p:sp>
        <p:nvSpPr>
          <p:cNvPr id="293" name="Google Shape;293;p20"/>
          <p:cNvSpPr txBox="1">
            <a:spLocks noGrp="1"/>
          </p:cNvSpPr>
          <p:nvPr>
            <p:ph type="body" idx="4"/>
          </p:nvPr>
        </p:nvSpPr>
        <p:spPr>
          <a:xfrm>
            <a:off x="5363005" y="1049338"/>
            <a:ext cx="3559175" cy="60325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pic>
        <p:nvPicPr>
          <p:cNvPr id="294" name="Google Shape;294;p20" descr="Diagram&#10;&#10;Description automatically generated"/>
          <p:cNvPicPr preferRelativeResize="0"/>
          <p:nvPr/>
        </p:nvPicPr>
        <p:blipFill>
          <a:blip r:embed="rId3">
            <a:alphaModFix/>
          </a:blip>
          <a:stretch>
            <a:fillRect/>
          </a:stretch>
        </p:blipFill>
        <p:spPr>
          <a:xfrm>
            <a:off x="3932937" y="551741"/>
            <a:ext cx="1227714" cy="1180749"/>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subTitle" idx="1"/>
          </p:nvPr>
        </p:nvSpPr>
        <p:spPr>
          <a:xfrm>
            <a:off x="398294" y="1217455"/>
            <a:ext cx="4432835" cy="369016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latin typeface="Montserrat"/>
                <a:ea typeface="Montserrat"/>
                <a:cs typeface="Montserrat"/>
              </a:rPr>
              <a:t>Utilisations</a:t>
            </a:r>
            <a:endParaRPr sz="1050" dirty="0"/>
          </a:p>
          <a:p>
            <a:pPr marL="457200" lvl="0" indent="-342900" algn="l" rtl="0">
              <a:lnSpc>
                <a:spcPct val="100000"/>
              </a:lnSpc>
              <a:spcBef>
                <a:spcPct val="0"/>
              </a:spcBef>
              <a:spcAft>
                <a:spcPts val="600"/>
              </a:spcAft>
              <a:buSzPts val="1400"/>
              <a:buFont typeface="Arial"/>
              <a:buChar char="•"/>
            </a:pPr>
            <a:r>
              <a:rPr lang="fr-FR" sz="1050" b="0" i="0" strike="noStrike" cap="none" spc="0" baseline="0" dirty="0">
                <a:solidFill>
                  <a:srgbClr val="000000"/>
                </a:solidFill>
                <a:effectLst/>
                <a:latin typeface="Montserrat"/>
                <a:ea typeface="Montserrat"/>
                <a:cs typeface="Montserrat"/>
              </a:rPr>
              <a:t>Détecte à la fois le complexe </a:t>
            </a:r>
            <a:r>
              <a:rPr lang="fr-FR" sz="1050" b="0" i="0" strike="noStrike" cap="none" spc="0" baseline="0" dirty="0" err="1">
                <a:solidFill>
                  <a:srgbClr val="000000"/>
                </a:solidFill>
                <a:effectLst/>
                <a:latin typeface="Montserrat"/>
                <a:ea typeface="Montserrat"/>
                <a:cs typeface="Montserrat"/>
              </a:rPr>
              <a:t>Mycobacterium</a:t>
            </a:r>
            <a:r>
              <a:rPr lang="fr-FR" sz="1050" b="0" i="0" strike="noStrike" cap="none" spc="0" baseline="0" dirty="0">
                <a:solidFill>
                  <a:srgbClr val="000000"/>
                </a:solidFill>
                <a:effectLst/>
                <a:latin typeface="Montserrat"/>
                <a:ea typeface="Montserrat"/>
                <a:cs typeface="Montserrat"/>
              </a:rPr>
              <a:t> </a:t>
            </a:r>
            <a:r>
              <a:rPr lang="fr-FR" sz="1050" b="0" i="0" strike="noStrike" cap="none" spc="0" baseline="0" dirty="0" err="1">
                <a:solidFill>
                  <a:srgbClr val="000000"/>
                </a:solidFill>
                <a:effectLst/>
                <a:latin typeface="Montserrat"/>
                <a:ea typeface="Montserrat"/>
                <a:cs typeface="Montserrat"/>
              </a:rPr>
              <a:t>tuberculosis</a:t>
            </a:r>
            <a:r>
              <a:rPr lang="fr-FR" sz="1050" b="0" i="0" strike="noStrike" cap="none" spc="0" baseline="0" dirty="0">
                <a:solidFill>
                  <a:srgbClr val="000000"/>
                </a:solidFill>
                <a:effectLst/>
                <a:latin typeface="Montserrat"/>
                <a:ea typeface="Montserrat"/>
                <a:cs typeface="Montserrat"/>
              </a:rPr>
              <a:t> (</a:t>
            </a:r>
            <a:r>
              <a:rPr lang="fr-FR" sz="1050" b="0" i="0" strike="noStrike" cap="none" spc="0" baseline="0" dirty="0" err="1">
                <a:solidFill>
                  <a:srgbClr val="000000"/>
                </a:solidFill>
                <a:effectLst/>
                <a:latin typeface="Montserrat"/>
                <a:ea typeface="Montserrat"/>
                <a:cs typeface="Montserrat"/>
              </a:rPr>
              <a:t>MTBC</a:t>
            </a:r>
            <a:r>
              <a:rPr lang="fr-FR" sz="1050" b="0" i="0" strike="noStrike" cap="none" spc="0" baseline="0" dirty="0">
                <a:solidFill>
                  <a:srgbClr val="000000"/>
                </a:solidFill>
                <a:effectLst/>
                <a:latin typeface="Montserrat"/>
                <a:ea typeface="Montserrat"/>
                <a:cs typeface="Montserrat"/>
              </a:rPr>
              <a:t>) et la résistance à la RIF dans les échantillons d’expectorations et des prélèvements de tuberculose extra-pulmonaire (</a:t>
            </a:r>
            <a:r>
              <a:rPr lang="fr-FR" sz="1050" b="0" i="0" strike="noStrike" cap="none" spc="0" baseline="0" dirty="0" err="1">
                <a:solidFill>
                  <a:srgbClr val="000000"/>
                </a:solidFill>
                <a:effectLst/>
                <a:latin typeface="Montserrat"/>
                <a:ea typeface="Montserrat"/>
                <a:cs typeface="Montserrat"/>
              </a:rPr>
              <a:t>TBEP</a:t>
            </a:r>
            <a:r>
              <a:rPr lang="fr-FR" sz="1050" b="0" i="0" strike="noStrike" cap="none" spc="0" baseline="0" dirty="0">
                <a:solidFill>
                  <a:srgbClr val="000000"/>
                </a:solidFill>
                <a:effectLst/>
                <a:latin typeface="Montserrat"/>
                <a:ea typeface="Montserrat"/>
                <a:cs typeface="Montserrat"/>
              </a:rPr>
              <a:t>)</a:t>
            </a:r>
            <a:endParaRPr sz="1050" dirty="0"/>
          </a:p>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latin typeface="Montserrat"/>
                <a:ea typeface="Montserrat"/>
                <a:cs typeface="Montserrat"/>
              </a:rPr>
              <a:t>Avantages</a:t>
            </a:r>
            <a:endParaRPr sz="1050" dirty="0"/>
          </a:p>
          <a:p>
            <a:pPr marL="400050" lvl="0" indent="-28575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Délai de réponse rapide (&lt; 2 heures), haute sensibilité, faible risque en termes de biosécurité</a:t>
            </a:r>
            <a:endParaRPr sz="1050" dirty="0"/>
          </a:p>
          <a:p>
            <a:pPr marL="400050" lvl="0" indent="-28575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Processus automatisé en une étape</a:t>
            </a:r>
            <a:endParaRPr sz="1050" dirty="0"/>
          </a:p>
          <a:p>
            <a:pPr marL="400050" lvl="0" indent="-28575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Hautes sensibilité et spécificité</a:t>
            </a:r>
            <a:endParaRPr sz="1050" dirty="0"/>
          </a:p>
          <a:p>
            <a:pPr marL="400050" lvl="0" indent="-285750" algn="l" rtl="0">
              <a:lnSpc>
                <a:spcPct val="100000"/>
              </a:lnSpc>
              <a:spcBef>
                <a:spcPct val="0"/>
              </a:spcBef>
              <a:spcAft>
                <a:spcPts val="600"/>
              </a:spcAft>
              <a:buSzPts val="1400"/>
              <a:buFont typeface="Arial"/>
              <a:buChar char="•"/>
            </a:pPr>
            <a:r>
              <a:rPr lang="fr-FR" sz="1050" b="0" i="0" strike="noStrike" cap="none" spc="0" baseline="0" dirty="0">
                <a:solidFill>
                  <a:srgbClr val="000000"/>
                </a:solidFill>
                <a:effectLst/>
                <a:latin typeface="Montserrat"/>
                <a:ea typeface="Montserrat"/>
                <a:cs typeface="Montserrat"/>
              </a:rPr>
              <a:t>Le même analyseur peut être utilisé pour plusieurs tests pour le diagnostic du VIH, de l’hépatite C, etc. </a:t>
            </a:r>
            <a:endParaRPr sz="1050" dirty="0"/>
          </a:p>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latin typeface="Montserrat"/>
                <a:ea typeface="Montserrat"/>
                <a:cs typeface="Montserrat"/>
              </a:rPr>
              <a:t>Limites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Nécessite une alimentation électrique ininterrompue et stable, un étalonnage annuel des modules et une température ambiante de 15 à 30 °C.</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Ne peut pas être utilisé pour surveiller le traitement</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Ne détecte pas de résistance à des agents anti-TB autres que la RIF</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Recommandation de l’OMS sur une cartouche </a:t>
            </a:r>
            <a:r>
              <a:rPr lang="fr-FR" sz="1050" b="0" i="0" strike="noStrike" cap="none" spc="0" baseline="0" dirty="0" err="1">
                <a:solidFill>
                  <a:srgbClr val="000000"/>
                </a:solidFill>
                <a:effectLst/>
                <a:latin typeface="Montserrat"/>
                <a:ea typeface="Montserrat"/>
                <a:cs typeface="Montserrat"/>
              </a:rPr>
              <a:t>MTB</a:t>
            </a:r>
            <a:r>
              <a:rPr lang="fr-FR" sz="1050" b="0" i="0" strike="noStrike" cap="none" spc="0" baseline="0" dirty="0">
                <a:solidFill>
                  <a:srgbClr val="000000"/>
                </a:solidFill>
                <a:effectLst/>
                <a:latin typeface="Montserrat"/>
                <a:ea typeface="Montserrat"/>
                <a:cs typeface="Montserrat"/>
              </a:rPr>
              <a:t>/</a:t>
            </a:r>
            <a:r>
              <a:rPr lang="fr-FR" sz="1050" b="0" i="0" strike="noStrike" cap="none" spc="0" baseline="0" dirty="0" err="1">
                <a:solidFill>
                  <a:srgbClr val="000000"/>
                </a:solidFill>
                <a:effectLst/>
                <a:latin typeface="Montserrat"/>
                <a:ea typeface="Montserrat"/>
                <a:cs typeface="Montserrat"/>
              </a:rPr>
              <a:t>XDR</a:t>
            </a:r>
            <a:r>
              <a:rPr lang="fr-FR" sz="1050" b="0" i="0" strike="noStrike" cap="none" spc="0" baseline="0" dirty="0">
                <a:solidFill>
                  <a:srgbClr val="000000"/>
                </a:solidFill>
                <a:effectLst/>
                <a:latin typeface="Montserrat"/>
                <a:ea typeface="Montserrat"/>
                <a:cs typeface="Montserrat"/>
              </a:rPr>
              <a:t> prévue au </a:t>
            </a:r>
            <a:r>
              <a:rPr lang="fr-FR" sz="1050" b="0" i="0" strike="noStrike" cap="none" spc="0" baseline="0" dirty="0" err="1">
                <a:solidFill>
                  <a:srgbClr val="000000"/>
                </a:solidFill>
                <a:effectLst/>
                <a:latin typeface="Montserrat"/>
                <a:ea typeface="Montserrat"/>
                <a:cs typeface="Montserrat"/>
              </a:rPr>
              <a:t>Q3</a:t>
            </a:r>
            <a:r>
              <a:rPr lang="fr-FR" sz="1050" b="0" i="0" strike="noStrike" cap="none" spc="0" baseline="0" dirty="0">
                <a:solidFill>
                  <a:srgbClr val="000000"/>
                </a:solidFill>
                <a:effectLst/>
                <a:latin typeface="Montserrat"/>
                <a:ea typeface="Montserrat"/>
                <a:cs typeface="Montserrat"/>
              </a:rPr>
              <a:t> 2021</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Coûteux</a:t>
            </a:r>
            <a:endParaRPr sz="1050" dirty="0"/>
          </a:p>
        </p:txBody>
      </p:sp>
      <p:sp>
        <p:nvSpPr>
          <p:cNvPr id="300" name="Google Shape;300;p21"/>
          <p:cNvSpPr txBox="1">
            <a:spLocks noGrp="1"/>
          </p:cNvSpPr>
          <p:nvPr>
            <p:ph type="title"/>
          </p:nvPr>
        </p:nvSpPr>
        <p:spPr>
          <a:xfrm>
            <a:off x="705222" y="128349"/>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400" b="1" i="0" strike="noStrike" cap="none" spc="0" baseline="0" dirty="0">
                <a:solidFill>
                  <a:srgbClr val="FF6E68"/>
                </a:solidFill>
                <a:effectLst/>
                <a:latin typeface="Montserrat ExtraBold"/>
                <a:ea typeface="Montserrat ExtraBold"/>
                <a:cs typeface="Montserrat ExtraBold"/>
              </a:rPr>
              <a:t>Tests de laboratoire pour la TB</a:t>
            </a:r>
            <a:endParaRPr sz="1800" dirty="0"/>
          </a:p>
        </p:txBody>
      </p:sp>
      <p:sp>
        <p:nvSpPr>
          <p:cNvPr id="301" name="Google Shape;301;p21"/>
          <p:cNvSpPr txBox="1">
            <a:spLocks noGrp="1"/>
          </p:cNvSpPr>
          <p:nvPr>
            <p:ph type="body" idx="2"/>
          </p:nvPr>
        </p:nvSpPr>
        <p:spPr>
          <a:xfrm>
            <a:off x="610257" y="926103"/>
            <a:ext cx="4527800" cy="47011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600" b="1" i="0" strike="noStrike" cap="none" spc="0" baseline="0" dirty="0">
                <a:solidFill>
                  <a:srgbClr val="000000"/>
                </a:solidFill>
                <a:effectLst/>
                <a:latin typeface="Montserrat"/>
                <a:ea typeface="Montserrat"/>
                <a:cs typeface="Montserrat"/>
              </a:rPr>
              <a:t>Test </a:t>
            </a:r>
            <a:r>
              <a:rPr lang="fr-FR" sz="1600" b="1" i="0" strike="noStrike" cap="none" spc="0" baseline="0" dirty="0" err="1">
                <a:solidFill>
                  <a:srgbClr val="000000"/>
                </a:solidFill>
                <a:effectLst/>
                <a:latin typeface="Montserrat"/>
                <a:ea typeface="Montserrat"/>
                <a:cs typeface="Montserrat"/>
              </a:rPr>
              <a:t>Xpert</a:t>
            </a:r>
            <a:r>
              <a:rPr lang="fr-FR" sz="1600" b="1" i="0" strike="noStrike" cap="none" spc="0" baseline="0" dirty="0">
                <a:solidFill>
                  <a:srgbClr val="000000"/>
                </a:solidFill>
                <a:effectLst/>
                <a:latin typeface="Montserrat"/>
                <a:ea typeface="Montserrat"/>
                <a:cs typeface="Montserrat"/>
              </a:rPr>
              <a:t> </a:t>
            </a:r>
            <a:r>
              <a:rPr lang="fr-FR" sz="1600" b="1" i="0" strike="noStrike" cap="none" spc="0" baseline="0" dirty="0" err="1">
                <a:solidFill>
                  <a:srgbClr val="000000"/>
                </a:solidFill>
                <a:effectLst/>
                <a:latin typeface="Montserrat"/>
                <a:ea typeface="Montserrat"/>
                <a:cs typeface="Montserrat"/>
              </a:rPr>
              <a:t>MTB</a:t>
            </a:r>
            <a:r>
              <a:rPr lang="fr-FR" sz="1600" b="1" i="0" strike="noStrike" cap="none" spc="0" baseline="0" dirty="0">
                <a:solidFill>
                  <a:srgbClr val="000000"/>
                </a:solidFill>
                <a:effectLst/>
                <a:latin typeface="Montserrat"/>
                <a:ea typeface="Montserrat"/>
                <a:cs typeface="Montserrat"/>
              </a:rPr>
              <a:t>/RIF ou </a:t>
            </a:r>
            <a:r>
              <a:rPr lang="fr-FR" sz="1600" b="1" i="0" strike="noStrike" cap="none" spc="0" baseline="0" dirty="0" err="1">
                <a:solidFill>
                  <a:srgbClr val="000000"/>
                </a:solidFill>
                <a:effectLst/>
                <a:latin typeface="Montserrat"/>
                <a:ea typeface="Montserrat"/>
                <a:cs typeface="Montserrat"/>
              </a:rPr>
              <a:t>Xpert</a:t>
            </a:r>
            <a:r>
              <a:rPr lang="fr-FR" sz="1600" b="1" i="0" strike="noStrike" cap="none" spc="0" baseline="0" dirty="0">
                <a:solidFill>
                  <a:srgbClr val="000000"/>
                </a:solidFill>
                <a:effectLst/>
                <a:latin typeface="Montserrat"/>
                <a:ea typeface="Montserrat"/>
                <a:cs typeface="Montserrat"/>
              </a:rPr>
              <a:t> Ultra</a:t>
            </a:r>
            <a:endParaRPr sz="1600" dirty="0"/>
          </a:p>
        </p:txBody>
      </p:sp>
      <p:sp>
        <p:nvSpPr>
          <p:cNvPr id="302" name="Google Shape;302;p21"/>
          <p:cNvSpPr txBox="1">
            <a:spLocks noGrp="1"/>
          </p:cNvSpPr>
          <p:nvPr>
            <p:ph type="body" idx="3"/>
          </p:nvPr>
        </p:nvSpPr>
        <p:spPr>
          <a:xfrm>
            <a:off x="5376755" y="2355308"/>
            <a:ext cx="3559175" cy="1414462"/>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ct val="0"/>
              </a:spcBef>
              <a:spcAft>
                <a:spcPct val="0"/>
              </a:spcAft>
              <a:buSzPts val="1400"/>
              <a:buNone/>
            </a:pPr>
            <a:r>
              <a:rPr lang="fr-FR" sz="1400" b="0" i="0" strike="noStrike" cap="none" spc="0" baseline="0" dirty="0">
                <a:solidFill>
                  <a:srgbClr val="FFFFFF"/>
                </a:solidFill>
                <a:effectLst/>
                <a:latin typeface="Montserrat"/>
                <a:ea typeface="Montserrat"/>
                <a:cs typeface="Montserrat"/>
              </a:rPr>
              <a:t>L’OMS recommande l’utilisation du test </a:t>
            </a:r>
            <a:r>
              <a:rPr lang="fr-FR" sz="1400" b="0" i="0" strike="noStrike" cap="none" spc="0" baseline="0" dirty="0" err="1">
                <a:solidFill>
                  <a:srgbClr val="FFFFFF"/>
                </a:solidFill>
                <a:effectLst/>
                <a:latin typeface="Montserrat"/>
                <a:ea typeface="Montserrat"/>
                <a:cs typeface="Montserrat"/>
              </a:rPr>
              <a:t>Xpert</a:t>
            </a:r>
            <a:r>
              <a:rPr lang="fr-FR" sz="1400" b="0" i="0" strike="noStrike" cap="none" spc="0" baseline="0" dirty="0">
                <a:solidFill>
                  <a:srgbClr val="FFFFFF"/>
                </a:solidFill>
                <a:effectLst/>
                <a:latin typeface="Montserrat"/>
                <a:ea typeface="Montserrat"/>
                <a:cs typeface="Montserrat"/>
              </a:rPr>
              <a:t> </a:t>
            </a:r>
            <a:r>
              <a:rPr lang="fr-FR" sz="1400" b="0" i="0" strike="noStrike" cap="none" spc="0" baseline="0" dirty="0" err="1">
                <a:solidFill>
                  <a:srgbClr val="FFFFFF"/>
                </a:solidFill>
                <a:effectLst/>
                <a:latin typeface="Montserrat"/>
                <a:ea typeface="Montserrat"/>
                <a:cs typeface="Montserrat"/>
              </a:rPr>
              <a:t>MTB</a:t>
            </a:r>
            <a:r>
              <a:rPr lang="fr-FR" sz="1400" b="0" i="0" strike="noStrike" cap="none" spc="0" baseline="0" dirty="0">
                <a:solidFill>
                  <a:srgbClr val="FFFFFF"/>
                </a:solidFill>
                <a:effectLst/>
                <a:latin typeface="Montserrat"/>
                <a:ea typeface="Montserrat"/>
                <a:cs typeface="Montserrat"/>
              </a:rPr>
              <a:t>/RIF ou Ultra comme test diagnostique initial pour le dépistage de la TB et la détection de la résistance à la rifampicine plutôt que l’examen microscopique de frottis/la culture et le test phénotypique de sensibilité aux médicaments.</a:t>
            </a:r>
            <a:endParaRPr dirty="0"/>
          </a:p>
          <a:p>
            <a:pPr marL="457200" lvl="0" indent="-228600" algn="l" rtl="0">
              <a:lnSpc>
                <a:spcPct val="100000"/>
              </a:lnSpc>
              <a:spcBef>
                <a:spcPct val="0"/>
              </a:spcBef>
              <a:spcAft>
                <a:spcPct val="0"/>
              </a:spcAft>
              <a:buClr>
                <a:srgbClr val="FFFFFF"/>
              </a:buClr>
              <a:buSzPts val="1400"/>
              <a:buNone/>
            </a:pPr>
            <a:endParaRPr dirty="0"/>
          </a:p>
        </p:txBody>
      </p:sp>
      <p:sp>
        <p:nvSpPr>
          <p:cNvPr id="303" name="Google Shape;303;p21"/>
          <p:cNvSpPr txBox="1">
            <a:spLocks noGrp="1"/>
          </p:cNvSpPr>
          <p:nvPr>
            <p:ph type="body" idx="4"/>
          </p:nvPr>
        </p:nvSpPr>
        <p:spPr>
          <a:xfrm>
            <a:off x="5376755" y="1738662"/>
            <a:ext cx="3559175" cy="60325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ct val="0"/>
              </a:spcBef>
              <a:spcAft>
                <a:spcPct val="0"/>
              </a:spcAft>
              <a:buSzPts val="1800"/>
              <a:buNone/>
            </a:pPr>
            <a:r>
              <a:rPr lang="fr-FR" sz="1800" b="1" i="0" strike="noStrike" cap="none" spc="0" baseline="0" dirty="0">
                <a:solidFill>
                  <a:srgbClr val="FFFFFF"/>
                </a:solidFill>
                <a:effectLst/>
                <a:latin typeface="Montserrat"/>
                <a:ea typeface="Montserrat"/>
                <a:cs typeface="Montserrat"/>
              </a:rPr>
              <a:t>RECOMMANDATIONS DE L’OMS</a:t>
            </a:r>
            <a:endParaRPr dirty="0"/>
          </a:p>
        </p:txBody>
      </p:sp>
      <p:pic>
        <p:nvPicPr>
          <p:cNvPr id="304" name="Google Shape;304;p21" descr="GeneXpert MTB/RIF Assay: Principle, Procedure, Results and Interpretations  - Learn Microbiology Online"/>
          <p:cNvPicPr preferRelativeResize="0"/>
          <p:nvPr/>
        </p:nvPicPr>
        <p:blipFill>
          <a:blip r:embed="rId3">
            <a:alphaModFix/>
          </a:blip>
          <a:stretch>
            <a:fillRect/>
          </a:stretch>
        </p:blipFill>
        <p:spPr>
          <a:xfrm flipH="1">
            <a:off x="4619165" y="644755"/>
            <a:ext cx="1227714" cy="1180751"/>
          </a:xfrm>
          <a:prstGeom prst="rect">
            <a:avLst/>
          </a:prstGeom>
          <a:noFill/>
          <a:ln>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subTitle" idx="1"/>
          </p:nvPr>
        </p:nvSpPr>
        <p:spPr>
          <a:xfrm>
            <a:off x="705221" y="1478777"/>
            <a:ext cx="6395234" cy="308504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200" b="1" i="0" strike="noStrike" cap="none" spc="0" baseline="0" dirty="0">
                <a:solidFill>
                  <a:srgbClr val="000000"/>
                </a:solidFill>
                <a:effectLst/>
                <a:latin typeface="Montserrat"/>
                <a:ea typeface="Montserrat"/>
                <a:cs typeface="Montserrat"/>
              </a:rPr>
              <a:t>Utilisations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Premier test moléculaire recommandé par l’OMS pour la TB et la résistance à la RIF pouvant être utilisé dans des environnements périphériques avec des infrastructures limitées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Utilisé comme test diagnostique initial pour la TB</a:t>
            </a:r>
            <a:endParaRPr sz="1200" dirty="0"/>
          </a:p>
          <a:p>
            <a:pPr marL="457200" lvl="0" indent="-342900" algn="l" rtl="0">
              <a:lnSpc>
                <a:spcPct val="100000"/>
              </a:lnSpc>
              <a:spcBef>
                <a:spcPct val="0"/>
              </a:spcBef>
              <a:spcAft>
                <a:spcPct val="0"/>
              </a:spcAft>
              <a:buSzPts val="1400"/>
              <a:buNone/>
            </a:pPr>
            <a:endParaRPr sz="500" dirty="0"/>
          </a:p>
          <a:p>
            <a:pPr marL="457200" lvl="0" indent="-342900" algn="l" rtl="0">
              <a:lnSpc>
                <a:spcPct val="100000"/>
              </a:lnSpc>
              <a:spcBef>
                <a:spcPct val="0"/>
              </a:spcBef>
              <a:spcAft>
                <a:spcPct val="0"/>
              </a:spcAft>
              <a:buSzPts val="1400"/>
              <a:buNone/>
            </a:pPr>
            <a:r>
              <a:rPr lang="fr-FR" sz="1200" b="1" i="0" strike="noStrike" cap="none" spc="0" baseline="0" dirty="0">
                <a:solidFill>
                  <a:srgbClr val="000000"/>
                </a:solidFill>
                <a:effectLst/>
                <a:latin typeface="Montserrat"/>
                <a:ea typeface="Montserrat"/>
                <a:cs typeface="Montserrat"/>
              </a:rPr>
              <a:t>Avantages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Conçu pour être utilisé dans des laboratoires périphériques avec des infrastructures minimales et des techniciens de laboratoire peu formés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Est alimenté par batterie et utilise des réactifs stables à température ambiante</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Peut générer des résultats pour la TB en une heure et pour la résistance à la RIF en une heure supplémentaire</a:t>
            </a:r>
            <a:endParaRPr sz="1200" dirty="0"/>
          </a:p>
          <a:p>
            <a:pPr marL="457200" lvl="0" indent="-342900" algn="l" rtl="0">
              <a:lnSpc>
                <a:spcPct val="100000"/>
              </a:lnSpc>
              <a:spcBef>
                <a:spcPct val="0"/>
              </a:spcBef>
              <a:spcAft>
                <a:spcPct val="0"/>
              </a:spcAft>
              <a:buSzPts val="1400"/>
              <a:buNone/>
            </a:pPr>
            <a:endParaRPr sz="500" dirty="0"/>
          </a:p>
          <a:p>
            <a:pPr marL="457200" lvl="0" indent="-342900" algn="l" rtl="0">
              <a:lnSpc>
                <a:spcPct val="100000"/>
              </a:lnSpc>
              <a:spcBef>
                <a:spcPct val="0"/>
              </a:spcBef>
              <a:spcAft>
                <a:spcPct val="0"/>
              </a:spcAft>
              <a:buSzPts val="1400"/>
              <a:buNone/>
            </a:pPr>
            <a:r>
              <a:rPr lang="fr-FR" sz="1200" b="1" i="0" strike="noStrike" cap="none" spc="0" baseline="0" dirty="0">
                <a:solidFill>
                  <a:srgbClr val="000000"/>
                </a:solidFill>
                <a:effectLst/>
                <a:latin typeface="Montserrat"/>
                <a:ea typeface="Montserrat"/>
                <a:cs typeface="Montserrat"/>
              </a:rPr>
              <a:t>Limites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Le test de résistance à la RIF est un test réflexe</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L’électricité est toujours nécessaire pour recharger les batteries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Plus d’étapes manuelles que le test </a:t>
            </a:r>
            <a:r>
              <a:rPr lang="fr-FR" sz="1200" b="0" i="0" strike="noStrike" cap="none" spc="0" baseline="0" dirty="0" err="1">
                <a:solidFill>
                  <a:srgbClr val="000000"/>
                </a:solidFill>
                <a:effectLst/>
                <a:latin typeface="Montserrat"/>
                <a:ea typeface="Montserrat"/>
                <a:cs typeface="Montserrat"/>
              </a:rPr>
              <a:t>Xpert</a:t>
            </a:r>
            <a:r>
              <a:rPr lang="fr-FR" sz="1200" b="0" i="0" strike="noStrike" cap="none" spc="0" baseline="0" dirty="0">
                <a:solidFill>
                  <a:srgbClr val="000000"/>
                </a:solidFill>
                <a:effectLst/>
                <a:latin typeface="Montserrat"/>
                <a:ea typeface="Montserrat"/>
                <a:cs typeface="Montserrat"/>
              </a:rPr>
              <a:t> </a:t>
            </a:r>
            <a:r>
              <a:rPr lang="fr-FR" sz="1200" b="0" i="0" strike="noStrike" cap="none" spc="0" baseline="0" dirty="0" err="1">
                <a:solidFill>
                  <a:srgbClr val="000000"/>
                </a:solidFill>
                <a:effectLst/>
                <a:latin typeface="Montserrat"/>
                <a:ea typeface="Montserrat"/>
                <a:cs typeface="Montserrat"/>
              </a:rPr>
              <a:t>MTB</a:t>
            </a:r>
            <a:r>
              <a:rPr lang="fr-FR" sz="1200" b="0" i="0" strike="noStrike" cap="none" spc="0" baseline="0" dirty="0">
                <a:solidFill>
                  <a:srgbClr val="000000"/>
                </a:solidFill>
                <a:effectLst/>
                <a:latin typeface="Montserrat"/>
                <a:ea typeface="Montserrat"/>
                <a:cs typeface="Montserrat"/>
              </a:rPr>
              <a:t>/RIF</a:t>
            </a:r>
            <a:endParaRPr sz="1200" dirty="0"/>
          </a:p>
        </p:txBody>
      </p:sp>
      <p:sp>
        <p:nvSpPr>
          <p:cNvPr id="310" name="Google Shape;310;p22"/>
          <p:cNvSpPr txBox="1">
            <a:spLocks noGrp="1"/>
          </p:cNvSpPr>
          <p:nvPr>
            <p:ph type="title"/>
          </p:nvPr>
        </p:nvSpPr>
        <p:spPr>
          <a:xfrm>
            <a:off x="705221" y="71154"/>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400" b="1" i="0" strike="noStrike" cap="none" spc="0" baseline="0" dirty="0">
                <a:solidFill>
                  <a:srgbClr val="FF6E68"/>
                </a:solidFill>
                <a:effectLst/>
                <a:latin typeface="Montserrat ExtraBold"/>
                <a:ea typeface="Montserrat ExtraBold"/>
                <a:cs typeface="Montserrat ExtraBold"/>
              </a:rPr>
              <a:t>Tests de laboratoire pour la TB</a:t>
            </a:r>
            <a:endParaRPr sz="1800" dirty="0"/>
          </a:p>
        </p:txBody>
      </p:sp>
      <p:sp>
        <p:nvSpPr>
          <p:cNvPr id="311" name="Google Shape;311;p22"/>
          <p:cNvSpPr txBox="1">
            <a:spLocks noGrp="1"/>
          </p:cNvSpPr>
          <p:nvPr>
            <p:ph type="body" idx="2"/>
          </p:nvPr>
        </p:nvSpPr>
        <p:spPr>
          <a:xfrm>
            <a:off x="629174" y="962249"/>
            <a:ext cx="4348041" cy="452438"/>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Truenat</a:t>
            </a:r>
            <a:endParaRPr b="1"/>
          </a:p>
        </p:txBody>
      </p:sp>
      <p:pic>
        <p:nvPicPr>
          <p:cNvPr id="6" name="Picture 5" descr="A picture containing text, black&#10;&#10;Description automatically generated">
            <a:extLst>
              <a:ext uri="{FF2B5EF4-FFF2-40B4-BE49-F238E27FC236}">
                <a16:creationId xmlns:a16="http://schemas.microsoft.com/office/drawing/2014/main" id="{89923586-BA0C-42D4-A1AB-CA5390F4F924}"/>
              </a:ext>
            </a:extLst>
          </p:cNvPr>
          <p:cNvPicPr/>
          <p:nvPr/>
        </p:nvPicPr>
        <p:blipFill>
          <a:blip r:embed="rId3">
            <a:extLst>
              <a:ext uri="{28A0092B-C50C-407E-A947-70E740481C1C}">
                <a14:useLocalDpi xmlns:a14="http://schemas.microsoft.com/office/drawing/2010/main"/>
              </a:ext>
            </a:extLst>
          </a:blip>
          <a:stretch>
            <a:fillRect/>
          </a:stretch>
        </p:blipFill>
        <p:spPr>
          <a:xfrm>
            <a:off x="5977879" y="237573"/>
            <a:ext cx="1831253" cy="1449351"/>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txBox="1"/>
          <p:nvPr/>
        </p:nvSpPr>
        <p:spPr>
          <a:xfrm>
            <a:off x="5392489" y="1081849"/>
            <a:ext cx="3559175" cy="603250"/>
          </a:xfrm>
          <a:prstGeom prst="rect">
            <a:avLst/>
          </a:prstGeom>
          <a:noFill/>
          <a:ln>
            <a:noFill/>
          </a:ln>
        </p:spPr>
        <p:txBody>
          <a:bodyPr spcFirstLastPara="1" wrap="square" lIns="91425" tIns="91425" rIns="91425" bIns="91425" anchor="t" anchorCtr="0">
            <a:noAutofit/>
          </a:bodyPr>
          <a:lstStyle/>
          <a:p>
            <a:pPr marL="114300" marR="0" lvl="0" indent="0" algn="ctr" rtl="0">
              <a:lnSpc>
                <a:spcPct val="100000"/>
              </a:lnSpc>
              <a:spcBef>
                <a:spcPct val="0"/>
              </a:spcBef>
              <a:spcAft>
                <a:spcPct val="0"/>
              </a:spcAft>
              <a:buClr>
                <a:schemeClr val="dk1"/>
              </a:buClr>
              <a:buSzPts val="1800"/>
              <a:buFont typeface="Montserrat"/>
              <a:buNone/>
            </a:pPr>
            <a:endParaRPr sz="1800" b="1" i="0" u="none" strike="noStrike" cap="none">
              <a:solidFill>
                <a:schemeClr val="lt1"/>
              </a:solidFill>
              <a:latin typeface="Montserrat"/>
              <a:ea typeface="Montserrat"/>
              <a:cs typeface="Montserrat"/>
              <a:sym typeface="Montserrat"/>
            </a:endParaRPr>
          </a:p>
        </p:txBody>
      </p:sp>
      <p:sp>
        <p:nvSpPr>
          <p:cNvPr id="318" name="Google Shape;318;p23"/>
          <p:cNvSpPr txBox="1">
            <a:spLocks noGrp="1"/>
          </p:cNvSpPr>
          <p:nvPr>
            <p:ph type="subTitle" idx="1"/>
          </p:nvPr>
        </p:nvSpPr>
        <p:spPr>
          <a:xfrm>
            <a:off x="2313709" y="2386855"/>
            <a:ext cx="6503266" cy="21228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Chez les adultes et les enfants présentant des signes et des symptômes de TB pulmonaire, le test Truenat MTB ou MTB Plus peut être utilisé comme test diagnostique initial pour la TB plutôt que l’examen microscopique d’un frottis/la culture.</a:t>
            </a:r>
            <a:endParaRPr/>
          </a:p>
          <a:p>
            <a:pPr marL="457200" lvl="0" indent="-342900" algn="ctr" rtl="0">
              <a:lnSpc>
                <a:spcPct val="100000"/>
              </a:lnSpc>
              <a:spcBef>
                <a:spcPct val="0"/>
              </a:spcBef>
              <a:spcAft>
                <a:spcPct val="0"/>
              </a:spcAft>
              <a:buSzPts val="1400"/>
              <a:buNone/>
            </a:pPr>
            <a:endParaRPr>
              <a:solidFill>
                <a:schemeClr val="lt1"/>
              </a:solidFill>
            </a:endParaRPr>
          </a:p>
          <a:p>
            <a:pPr marL="457200" lvl="0" indent="-342900" algn="ctr"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Chez les adultes et les enfants présentant des signes et symptômes de TB pulmonaire et un résultat positif au test Truenat MTB ou MTB Plus, le test Truenat MTB-RIF Dx peut être utilisé comme test initial de détection de la résistance à la RIF plutôt que la culture et un TDS phénotypique.</a:t>
            </a:r>
            <a:endParaRPr/>
          </a:p>
          <a:p>
            <a:pPr marL="457200" lvl="0" indent="-342900" algn="ctr" rtl="0">
              <a:lnSpc>
                <a:spcPct val="100000"/>
              </a:lnSpc>
              <a:spcBef>
                <a:spcPct val="0"/>
              </a:spcBef>
              <a:spcAft>
                <a:spcPct val="0"/>
              </a:spcAft>
              <a:buSzPts val="1400"/>
              <a:buNone/>
            </a:pPr>
            <a:endParaRPr>
              <a:solidFill>
                <a:schemeClr val="lt1"/>
              </a:solidFill>
            </a:endParaRPr>
          </a:p>
          <a:p>
            <a:pPr marL="457200" lvl="0" indent="-342900" algn="ctr" rtl="0">
              <a:lnSpc>
                <a:spcPct val="100000"/>
              </a:lnSpc>
              <a:spcBef>
                <a:spcPct val="0"/>
              </a:spcBef>
              <a:spcAft>
                <a:spcPct val="0"/>
              </a:spcAft>
              <a:buSzPts val="1400"/>
              <a:buNone/>
            </a:pPr>
            <a:endParaRPr>
              <a:solidFill>
                <a:schemeClr val="lt1"/>
              </a:solidFill>
            </a:endParaRPr>
          </a:p>
        </p:txBody>
      </p:sp>
      <p:sp>
        <p:nvSpPr>
          <p:cNvPr id="319" name="Google Shape;319;p2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Tests de laboratoire pour la TB</a:t>
            </a:r>
            <a:endParaRPr/>
          </a:p>
        </p:txBody>
      </p:sp>
      <p:sp>
        <p:nvSpPr>
          <p:cNvPr id="320" name="Google Shape;320;p23"/>
          <p:cNvSpPr txBox="1">
            <a:spLocks noGrp="1"/>
          </p:cNvSpPr>
          <p:nvPr>
            <p:ph type="body" idx="2"/>
          </p:nvPr>
        </p:nvSpPr>
        <p:spPr>
          <a:xfrm>
            <a:off x="3441123" y="1719343"/>
            <a:ext cx="4348163" cy="452437"/>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sp>
        <p:nvSpPr>
          <p:cNvPr id="321" name="Google Shape;321;p23"/>
          <p:cNvSpPr txBox="1"/>
          <p:nvPr/>
        </p:nvSpPr>
        <p:spPr>
          <a:xfrm>
            <a:off x="614600" y="898907"/>
            <a:ext cx="4348041" cy="452438"/>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ct val="0"/>
              </a:spcBef>
              <a:spcAft>
                <a:spcPct val="0"/>
              </a:spcAft>
              <a:buClr>
                <a:schemeClr val="dk1"/>
              </a:buClr>
              <a:buSzPts val="1800"/>
              <a:buFont typeface="Montserrat"/>
              <a:buNone/>
            </a:pPr>
            <a:r>
              <a:rPr lang="fr-FR" sz="1800" b="1" i="0" strike="noStrike" cap="none" spc="0" baseline="0">
                <a:solidFill>
                  <a:srgbClr val="000000"/>
                </a:solidFill>
                <a:effectLst/>
                <a:latin typeface="Montserrat"/>
                <a:ea typeface="Montserrat"/>
                <a:cs typeface="Montserrat"/>
              </a:rPr>
              <a:t>Truenat</a:t>
            </a:r>
            <a:endParaRPr sz="1800" b="1" i="0" u="none" strike="noStrike" cap="none">
              <a:solidFill>
                <a:schemeClr val="dk1"/>
              </a:solidFill>
              <a:latin typeface="Montserrat"/>
              <a:ea typeface="Montserrat"/>
              <a:cs typeface="Montserrat"/>
              <a:sym typeface="Montserrat"/>
            </a:endParaRPr>
          </a:p>
        </p:txBody>
      </p:sp>
      <p:pic>
        <p:nvPicPr>
          <p:cNvPr id="8" name="Picture 7" descr="A picture containing text, black&#10;&#10;Description automatically generated">
            <a:extLst>
              <a:ext uri="{FF2B5EF4-FFF2-40B4-BE49-F238E27FC236}">
                <a16:creationId xmlns:a16="http://schemas.microsoft.com/office/drawing/2014/main" id="{C9510666-4AEF-46B2-9221-F35FAE13D6DF}"/>
              </a:ext>
            </a:extLst>
          </p:cNvPr>
          <p:cNvPicPr/>
          <p:nvPr/>
        </p:nvPicPr>
        <p:blipFill>
          <a:blip r:embed="rId3">
            <a:extLst>
              <a:ext uri="{28A0092B-C50C-407E-A947-70E740481C1C}">
                <a14:useLocalDpi xmlns:a14="http://schemas.microsoft.com/office/drawing/2010/main"/>
              </a:ext>
            </a:extLst>
          </a:blip>
          <a:stretch>
            <a:fillRect/>
          </a:stretch>
        </p:blipFill>
        <p:spPr>
          <a:xfrm>
            <a:off x="85901" y="1383474"/>
            <a:ext cx="1831253" cy="1449351"/>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4"/>
          <p:cNvSpPr txBox="1">
            <a:spLocks noGrp="1"/>
          </p:cNvSpPr>
          <p:nvPr>
            <p:ph type="title"/>
          </p:nvPr>
        </p:nvSpPr>
        <p:spPr>
          <a:xfrm>
            <a:off x="705222" y="282296"/>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Puces Truenat</a:t>
            </a:r>
            <a:endParaRPr/>
          </a:p>
        </p:txBody>
      </p:sp>
      <p:sp>
        <p:nvSpPr>
          <p:cNvPr id="328" name="Google Shape;328;p24"/>
          <p:cNvSpPr txBox="1">
            <a:spLocks noGrp="1"/>
          </p:cNvSpPr>
          <p:nvPr>
            <p:ph type="subTitle" idx="1"/>
          </p:nvPr>
        </p:nvSpPr>
        <p:spPr>
          <a:xfrm>
            <a:off x="785213" y="3145290"/>
            <a:ext cx="1938000" cy="823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ct val="0"/>
              </a:spcBef>
              <a:spcAft>
                <a:spcPct val="0"/>
              </a:spcAft>
              <a:buSzPts val="1300"/>
              <a:buNone/>
            </a:pPr>
            <a:r>
              <a:rPr lang="fr-FR" sz="1600" b="0" i="0" strike="noStrike" cap="none" spc="0" baseline="0">
                <a:solidFill>
                  <a:srgbClr val="000000"/>
                </a:solidFill>
                <a:effectLst/>
                <a:latin typeface="Montserrat"/>
                <a:ea typeface="Montserrat"/>
                <a:cs typeface="Montserrat"/>
              </a:rPr>
              <a:t>Pour la détection de la TB</a:t>
            </a:r>
            <a:endParaRPr/>
          </a:p>
        </p:txBody>
      </p:sp>
      <p:sp>
        <p:nvSpPr>
          <p:cNvPr id="329" name="Google Shape;329;p24"/>
          <p:cNvSpPr txBox="1">
            <a:spLocks noGrp="1"/>
          </p:cNvSpPr>
          <p:nvPr>
            <p:ph type="subTitle" idx="4"/>
          </p:nvPr>
        </p:nvSpPr>
        <p:spPr>
          <a:xfrm>
            <a:off x="3489587" y="3104368"/>
            <a:ext cx="1938000" cy="823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ct val="0"/>
              </a:spcBef>
              <a:spcAft>
                <a:spcPct val="0"/>
              </a:spcAft>
              <a:buSzPts val="1300"/>
              <a:buNone/>
            </a:pPr>
            <a:r>
              <a:rPr lang="fr-FR" sz="1600" b="0" i="0" strike="noStrike" cap="none" spc="0" baseline="0">
                <a:solidFill>
                  <a:srgbClr val="000000"/>
                </a:solidFill>
                <a:effectLst/>
                <a:latin typeface="Montserrat"/>
                <a:ea typeface="Montserrat"/>
                <a:cs typeface="Montserrat"/>
              </a:rPr>
              <a:t>Un test plus sensible pour la détection de la TB</a:t>
            </a:r>
            <a:endParaRPr/>
          </a:p>
        </p:txBody>
      </p:sp>
      <p:sp>
        <p:nvSpPr>
          <p:cNvPr id="330" name="Google Shape;330;p24"/>
          <p:cNvSpPr txBox="1">
            <a:spLocks noGrp="1"/>
          </p:cNvSpPr>
          <p:nvPr>
            <p:ph type="subTitle" idx="6"/>
          </p:nvPr>
        </p:nvSpPr>
        <p:spPr>
          <a:xfrm>
            <a:off x="6199550" y="3104368"/>
            <a:ext cx="1938000" cy="823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ct val="0"/>
              </a:spcBef>
              <a:spcAft>
                <a:spcPct val="0"/>
              </a:spcAft>
              <a:buSzPts val="1300"/>
              <a:buNone/>
            </a:pPr>
            <a:r>
              <a:rPr lang="fr-FR" sz="1600" b="0" i="0" strike="noStrike" cap="none" spc="0" baseline="0">
                <a:solidFill>
                  <a:srgbClr val="000000"/>
                </a:solidFill>
                <a:effectLst/>
                <a:latin typeface="Montserrat"/>
                <a:ea typeface="Montserrat"/>
                <a:cs typeface="Montserrat"/>
              </a:rPr>
              <a:t>Pour la détection des résistances à la RIF</a:t>
            </a:r>
            <a:endParaRPr/>
          </a:p>
        </p:txBody>
      </p:sp>
      <p:grpSp>
        <p:nvGrpSpPr>
          <p:cNvPr id="331" name="Google Shape;331;p24"/>
          <p:cNvGrpSpPr/>
          <p:nvPr/>
        </p:nvGrpSpPr>
        <p:grpSpPr>
          <a:xfrm>
            <a:off x="1754213" y="1910243"/>
            <a:ext cx="442485" cy="441088"/>
            <a:chOff x="6664394" y="3346974"/>
            <a:chExt cx="353113" cy="351998"/>
          </a:xfrm>
        </p:grpSpPr>
        <p:sp>
          <p:nvSpPr>
            <p:cNvPr id="332" name="Google Shape;332;p24"/>
            <p:cNvSpPr/>
            <p:nvPr/>
          </p:nvSpPr>
          <p:spPr>
            <a:xfrm>
              <a:off x="6788023" y="3450917"/>
              <a:ext cx="37207" cy="37175"/>
            </a:xfrm>
            <a:custGeom>
              <a:avLst/>
              <a:gdLst/>
              <a:ahLst/>
              <a:cxnLst/>
              <a:rect l="l" t="t" r="r" b="b"/>
              <a:pathLst>
                <a:path w="1168" h="1167" extrusionOk="0">
                  <a:moveTo>
                    <a:pt x="572" y="333"/>
                  </a:moveTo>
                  <a:cubicBezTo>
                    <a:pt x="703" y="333"/>
                    <a:pt x="822" y="453"/>
                    <a:pt x="822" y="583"/>
                  </a:cubicBezTo>
                  <a:cubicBezTo>
                    <a:pt x="822" y="738"/>
                    <a:pt x="703" y="834"/>
                    <a:pt x="572" y="834"/>
                  </a:cubicBezTo>
                  <a:cubicBezTo>
                    <a:pt x="429" y="834"/>
                    <a:pt x="310" y="738"/>
                    <a:pt x="310" y="583"/>
                  </a:cubicBezTo>
                  <a:cubicBezTo>
                    <a:pt x="310" y="441"/>
                    <a:pt x="429" y="333"/>
                    <a:pt x="572" y="333"/>
                  </a:cubicBezTo>
                  <a:close/>
                  <a:moveTo>
                    <a:pt x="584" y="0"/>
                  </a:moveTo>
                  <a:cubicBezTo>
                    <a:pt x="251" y="0"/>
                    <a:pt x="1" y="274"/>
                    <a:pt x="1" y="583"/>
                  </a:cubicBezTo>
                  <a:cubicBezTo>
                    <a:pt x="1" y="917"/>
                    <a:pt x="275" y="1167"/>
                    <a:pt x="584" y="1167"/>
                  </a:cubicBezTo>
                  <a:cubicBezTo>
                    <a:pt x="894" y="1167"/>
                    <a:pt x="1168" y="917"/>
                    <a:pt x="1168" y="583"/>
                  </a:cubicBezTo>
                  <a:cubicBezTo>
                    <a:pt x="1168" y="262"/>
                    <a:pt x="894" y="0"/>
                    <a:pt x="5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4"/>
            <p:cNvSpPr/>
            <p:nvPr/>
          </p:nvSpPr>
          <p:spPr>
            <a:xfrm>
              <a:off x="6874892" y="3495641"/>
              <a:ext cx="36824" cy="36824"/>
            </a:xfrm>
            <a:custGeom>
              <a:avLst/>
              <a:gdLst/>
              <a:ahLst/>
              <a:cxnLst/>
              <a:rect l="l" t="t" r="r" b="b"/>
              <a:pathLst>
                <a:path w="1156" h="1156" extrusionOk="0">
                  <a:moveTo>
                    <a:pt x="584" y="311"/>
                  </a:moveTo>
                  <a:cubicBezTo>
                    <a:pt x="727" y="311"/>
                    <a:pt x="834" y="430"/>
                    <a:pt x="834" y="561"/>
                  </a:cubicBezTo>
                  <a:cubicBezTo>
                    <a:pt x="834" y="715"/>
                    <a:pt x="715" y="823"/>
                    <a:pt x="584" y="823"/>
                  </a:cubicBezTo>
                  <a:cubicBezTo>
                    <a:pt x="441" y="823"/>
                    <a:pt x="322" y="703"/>
                    <a:pt x="322" y="561"/>
                  </a:cubicBezTo>
                  <a:cubicBezTo>
                    <a:pt x="322" y="430"/>
                    <a:pt x="441" y="311"/>
                    <a:pt x="584" y="311"/>
                  </a:cubicBezTo>
                  <a:close/>
                  <a:moveTo>
                    <a:pt x="563" y="1"/>
                  </a:moveTo>
                  <a:cubicBezTo>
                    <a:pt x="251" y="1"/>
                    <a:pt x="0" y="258"/>
                    <a:pt x="0" y="584"/>
                  </a:cubicBezTo>
                  <a:cubicBezTo>
                    <a:pt x="0" y="906"/>
                    <a:pt x="262" y="1156"/>
                    <a:pt x="584" y="1156"/>
                  </a:cubicBezTo>
                  <a:cubicBezTo>
                    <a:pt x="905" y="1156"/>
                    <a:pt x="1155" y="894"/>
                    <a:pt x="1155" y="584"/>
                  </a:cubicBezTo>
                  <a:cubicBezTo>
                    <a:pt x="1155" y="251"/>
                    <a:pt x="893" y="1"/>
                    <a:pt x="584" y="1"/>
                  </a:cubicBezTo>
                  <a:cubicBezTo>
                    <a:pt x="577" y="1"/>
                    <a:pt x="570" y="1"/>
                    <a:pt x="5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4"/>
            <p:cNvSpPr/>
            <p:nvPr/>
          </p:nvSpPr>
          <p:spPr>
            <a:xfrm>
              <a:off x="6780059" y="3538136"/>
              <a:ext cx="53134" cy="53134"/>
            </a:xfrm>
            <a:custGeom>
              <a:avLst/>
              <a:gdLst/>
              <a:ahLst/>
              <a:cxnLst/>
              <a:rect l="l" t="t" r="r" b="b"/>
              <a:pathLst>
                <a:path w="1668" h="1668" extrusionOk="0">
                  <a:moveTo>
                    <a:pt x="834" y="334"/>
                  </a:moveTo>
                  <a:cubicBezTo>
                    <a:pt x="1120" y="334"/>
                    <a:pt x="1334" y="560"/>
                    <a:pt x="1334" y="834"/>
                  </a:cubicBezTo>
                  <a:cubicBezTo>
                    <a:pt x="1334" y="1120"/>
                    <a:pt x="1120" y="1346"/>
                    <a:pt x="834" y="1346"/>
                  </a:cubicBezTo>
                  <a:cubicBezTo>
                    <a:pt x="548" y="1346"/>
                    <a:pt x="322" y="1120"/>
                    <a:pt x="322" y="834"/>
                  </a:cubicBezTo>
                  <a:cubicBezTo>
                    <a:pt x="322" y="572"/>
                    <a:pt x="548" y="334"/>
                    <a:pt x="834" y="334"/>
                  </a:cubicBezTo>
                  <a:close/>
                  <a:moveTo>
                    <a:pt x="834" y="1"/>
                  </a:moveTo>
                  <a:cubicBezTo>
                    <a:pt x="370" y="24"/>
                    <a:pt x="1" y="393"/>
                    <a:pt x="1" y="834"/>
                  </a:cubicBezTo>
                  <a:cubicBezTo>
                    <a:pt x="1" y="1298"/>
                    <a:pt x="370" y="1667"/>
                    <a:pt x="834" y="1667"/>
                  </a:cubicBezTo>
                  <a:cubicBezTo>
                    <a:pt x="1298" y="1667"/>
                    <a:pt x="1668" y="1298"/>
                    <a:pt x="1668" y="834"/>
                  </a:cubicBezTo>
                  <a:cubicBezTo>
                    <a:pt x="1668" y="382"/>
                    <a:pt x="1298"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4"/>
            <p:cNvSpPr/>
            <p:nvPr/>
          </p:nvSpPr>
          <p:spPr>
            <a:xfrm>
              <a:off x="6664394" y="3346974"/>
              <a:ext cx="353113" cy="351998"/>
            </a:xfrm>
            <a:custGeom>
              <a:avLst/>
              <a:gdLst/>
              <a:ahLst/>
              <a:cxnLst/>
              <a:rect l="l" t="t" r="r" b="b"/>
              <a:pathLst>
                <a:path w="11085" h="11050" extrusionOk="0">
                  <a:moveTo>
                    <a:pt x="5549" y="358"/>
                  </a:moveTo>
                  <a:cubicBezTo>
                    <a:pt x="5680" y="358"/>
                    <a:pt x="5799" y="477"/>
                    <a:pt x="5799" y="620"/>
                  </a:cubicBezTo>
                  <a:cubicBezTo>
                    <a:pt x="5799" y="763"/>
                    <a:pt x="5680" y="870"/>
                    <a:pt x="5549" y="870"/>
                  </a:cubicBezTo>
                  <a:cubicBezTo>
                    <a:pt x="5418" y="870"/>
                    <a:pt x="5299" y="763"/>
                    <a:pt x="5299" y="620"/>
                  </a:cubicBezTo>
                  <a:cubicBezTo>
                    <a:pt x="5299" y="465"/>
                    <a:pt x="5418" y="358"/>
                    <a:pt x="5549" y="358"/>
                  </a:cubicBezTo>
                  <a:close/>
                  <a:moveTo>
                    <a:pt x="9752" y="1001"/>
                  </a:moveTo>
                  <a:cubicBezTo>
                    <a:pt x="10061" y="1001"/>
                    <a:pt x="10228" y="1394"/>
                    <a:pt x="10002" y="1620"/>
                  </a:cubicBezTo>
                  <a:cubicBezTo>
                    <a:pt x="9936" y="1686"/>
                    <a:pt x="9844" y="1718"/>
                    <a:pt x="9750" y="1718"/>
                  </a:cubicBezTo>
                  <a:cubicBezTo>
                    <a:pt x="9656" y="1718"/>
                    <a:pt x="9561" y="1686"/>
                    <a:pt x="9490" y="1620"/>
                  </a:cubicBezTo>
                  <a:cubicBezTo>
                    <a:pt x="9275" y="1394"/>
                    <a:pt x="9430" y="1001"/>
                    <a:pt x="9752" y="1001"/>
                  </a:cubicBezTo>
                  <a:close/>
                  <a:moveTo>
                    <a:pt x="1554" y="1203"/>
                  </a:moveTo>
                  <a:cubicBezTo>
                    <a:pt x="1655" y="1203"/>
                    <a:pt x="1756" y="1239"/>
                    <a:pt x="1834" y="1310"/>
                  </a:cubicBezTo>
                  <a:cubicBezTo>
                    <a:pt x="1977" y="1465"/>
                    <a:pt x="1977" y="1715"/>
                    <a:pt x="1834" y="1870"/>
                  </a:cubicBezTo>
                  <a:cubicBezTo>
                    <a:pt x="1756" y="1941"/>
                    <a:pt x="1658" y="1977"/>
                    <a:pt x="1559" y="1977"/>
                  </a:cubicBezTo>
                  <a:cubicBezTo>
                    <a:pt x="1459" y="1977"/>
                    <a:pt x="1358" y="1941"/>
                    <a:pt x="1274" y="1870"/>
                  </a:cubicBezTo>
                  <a:cubicBezTo>
                    <a:pt x="1131" y="1715"/>
                    <a:pt x="1131" y="1465"/>
                    <a:pt x="1274" y="1310"/>
                  </a:cubicBezTo>
                  <a:cubicBezTo>
                    <a:pt x="1352" y="1239"/>
                    <a:pt x="1453" y="1203"/>
                    <a:pt x="1554" y="1203"/>
                  </a:cubicBezTo>
                  <a:close/>
                  <a:moveTo>
                    <a:pt x="596" y="5323"/>
                  </a:moveTo>
                  <a:cubicBezTo>
                    <a:pt x="727" y="5323"/>
                    <a:pt x="846" y="5442"/>
                    <a:pt x="846" y="5573"/>
                  </a:cubicBezTo>
                  <a:cubicBezTo>
                    <a:pt x="858" y="5704"/>
                    <a:pt x="738" y="5823"/>
                    <a:pt x="596" y="5823"/>
                  </a:cubicBezTo>
                  <a:cubicBezTo>
                    <a:pt x="441" y="5823"/>
                    <a:pt x="346" y="5704"/>
                    <a:pt x="346" y="5573"/>
                  </a:cubicBezTo>
                  <a:cubicBezTo>
                    <a:pt x="346" y="5430"/>
                    <a:pt x="465" y="5323"/>
                    <a:pt x="596" y="5323"/>
                  </a:cubicBezTo>
                  <a:close/>
                  <a:moveTo>
                    <a:pt x="10502" y="5323"/>
                  </a:moveTo>
                  <a:cubicBezTo>
                    <a:pt x="10656" y="5323"/>
                    <a:pt x="10764" y="5442"/>
                    <a:pt x="10764" y="5573"/>
                  </a:cubicBezTo>
                  <a:cubicBezTo>
                    <a:pt x="10764" y="5704"/>
                    <a:pt x="10644" y="5823"/>
                    <a:pt x="10502" y="5823"/>
                  </a:cubicBezTo>
                  <a:cubicBezTo>
                    <a:pt x="10359" y="5823"/>
                    <a:pt x="10252" y="5704"/>
                    <a:pt x="10252" y="5573"/>
                  </a:cubicBezTo>
                  <a:cubicBezTo>
                    <a:pt x="10252" y="5430"/>
                    <a:pt x="10371" y="5323"/>
                    <a:pt x="10502" y="5323"/>
                  </a:cubicBezTo>
                  <a:close/>
                  <a:moveTo>
                    <a:pt x="2036" y="8799"/>
                  </a:moveTo>
                  <a:cubicBezTo>
                    <a:pt x="2274" y="8823"/>
                    <a:pt x="2393" y="9085"/>
                    <a:pt x="2227" y="9252"/>
                  </a:cubicBezTo>
                  <a:cubicBezTo>
                    <a:pt x="2179" y="9305"/>
                    <a:pt x="2114" y="9332"/>
                    <a:pt x="2047" y="9332"/>
                  </a:cubicBezTo>
                  <a:cubicBezTo>
                    <a:pt x="1980" y="9332"/>
                    <a:pt x="1911" y="9305"/>
                    <a:pt x="1858" y="9252"/>
                  </a:cubicBezTo>
                  <a:cubicBezTo>
                    <a:pt x="1691" y="9085"/>
                    <a:pt x="1810" y="8799"/>
                    <a:pt x="2036" y="8799"/>
                  </a:cubicBezTo>
                  <a:close/>
                  <a:moveTo>
                    <a:pt x="5549" y="10264"/>
                  </a:moveTo>
                  <a:cubicBezTo>
                    <a:pt x="5680" y="10264"/>
                    <a:pt x="5799" y="10383"/>
                    <a:pt x="5799" y="10514"/>
                  </a:cubicBezTo>
                  <a:cubicBezTo>
                    <a:pt x="5799" y="10669"/>
                    <a:pt x="5680" y="10764"/>
                    <a:pt x="5549" y="10764"/>
                  </a:cubicBezTo>
                  <a:cubicBezTo>
                    <a:pt x="5418" y="10764"/>
                    <a:pt x="5299" y="10645"/>
                    <a:pt x="5299" y="10514"/>
                  </a:cubicBezTo>
                  <a:cubicBezTo>
                    <a:pt x="5299" y="10371"/>
                    <a:pt x="5418" y="10264"/>
                    <a:pt x="5549" y="10264"/>
                  </a:cubicBezTo>
                  <a:close/>
                  <a:moveTo>
                    <a:pt x="5501" y="1"/>
                  </a:moveTo>
                  <a:cubicBezTo>
                    <a:pt x="5180" y="1"/>
                    <a:pt x="4918" y="275"/>
                    <a:pt x="4918" y="584"/>
                  </a:cubicBezTo>
                  <a:cubicBezTo>
                    <a:pt x="4918" y="858"/>
                    <a:pt x="5096" y="1060"/>
                    <a:pt x="5334" y="1132"/>
                  </a:cubicBezTo>
                  <a:lnTo>
                    <a:pt x="5334" y="2025"/>
                  </a:lnTo>
                  <a:cubicBezTo>
                    <a:pt x="5299" y="2013"/>
                    <a:pt x="5251" y="2001"/>
                    <a:pt x="5191" y="1989"/>
                  </a:cubicBezTo>
                  <a:cubicBezTo>
                    <a:pt x="5015" y="1924"/>
                    <a:pt x="4880" y="1886"/>
                    <a:pt x="4761" y="1886"/>
                  </a:cubicBezTo>
                  <a:cubicBezTo>
                    <a:pt x="4576" y="1886"/>
                    <a:pt x="4430" y="1978"/>
                    <a:pt x="4227" y="2203"/>
                  </a:cubicBezTo>
                  <a:cubicBezTo>
                    <a:pt x="4144" y="2299"/>
                    <a:pt x="4072" y="2370"/>
                    <a:pt x="4001" y="2406"/>
                  </a:cubicBezTo>
                  <a:cubicBezTo>
                    <a:pt x="3929" y="2442"/>
                    <a:pt x="3810" y="2442"/>
                    <a:pt x="3703" y="2465"/>
                  </a:cubicBezTo>
                  <a:cubicBezTo>
                    <a:pt x="3370" y="2489"/>
                    <a:pt x="3179" y="2537"/>
                    <a:pt x="3036" y="2823"/>
                  </a:cubicBezTo>
                  <a:lnTo>
                    <a:pt x="2120" y="1906"/>
                  </a:lnTo>
                  <a:cubicBezTo>
                    <a:pt x="2286" y="1632"/>
                    <a:pt x="2274" y="1275"/>
                    <a:pt x="2036" y="1037"/>
                  </a:cubicBezTo>
                  <a:cubicBezTo>
                    <a:pt x="1893" y="894"/>
                    <a:pt x="1712" y="822"/>
                    <a:pt x="1530" y="822"/>
                  </a:cubicBezTo>
                  <a:cubicBezTo>
                    <a:pt x="1349" y="822"/>
                    <a:pt x="1167" y="894"/>
                    <a:pt x="1024" y="1037"/>
                  </a:cubicBezTo>
                  <a:cubicBezTo>
                    <a:pt x="546" y="1505"/>
                    <a:pt x="939" y="2252"/>
                    <a:pt x="1509" y="2252"/>
                  </a:cubicBezTo>
                  <a:cubicBezTo>
                    <a:pt x="1635" y="2252"/>
                    <a:pt x="1770" y="2216"/>
                    <a:pt x="1905" y="2132"/>
                  </a:cubicBezTo>
                  <a:lnTo>
                    <a:pt x="2917" y="3144"/>
                  </a:lnTo>
                  <a:cubicBezTo>
                    <a:pt x="2846" y="3370"/>
                    <a:pt x="2810" y="3394"/>
                    <a:pt x="2572" y="3549"/>
                  </a:cubicBezTo>
                  <a:cubicBezTo>
                    <a:pt x="2143" y="3799"/>
                    <a:pt x="2084" y="3966"/>
                    <a:pt x="2143" y="4442"/>
                  </a:cubicBezTo>
                  <a:cubicBezTo>
                    <a:pt x="2155" y="4561"/>
                    <a:pt x="2167" y="4668"/>
                    <a:pt x="2155" y="4751"/>
                  </a:cubicBezTo>
                  <a:cubicBezTo>
                    <a:pt x="2108" y="4918"/>
                    <a:pt x="1941" y="5061"/>
                    <a:pt x="1846" y="5359"/>
                  </a:cubicBezTo>
                  <a:lnTo>
                    <a:pt x="1131" y="5359"/>
                  </a:lnTo>
                  <a:cubicBezTo>
                    <a:pt x="1060" y="5120"/>
                    <a:pt x="846" y="4942"/>
                    <a:pt x="584" y="4942"/>
                  </a:cubicBezTo>
                  <a:cubicBezTo>
                    <a:pt x="250" y="4942"/>
                    <a:pt x="0" y="5216"/>
                    <a:pt x="0" y="5525"/>
                  </a:cubicBezTo>
                  <a:cubicBezTo>
                    <a:pt x="0" y="5859"/>
                    <a:pt x="262" y="6109"/>
                    <a:pt x="584" y="6109"/>
                  </a:cubicBezTo>
                  <a:cubicBezTo>
                    <a:pt x="846" y="6109"/>
                    <a:pt x="1060" y="5930"/>
                    <a:pt x="1131" y="5692"/>
                  </a:cubicBezTo>
                  <a:lnTo>
                    <a:pt x="1846" y="5692"/>
                  </a:lnTo>
                  <a:cubicBezTo>
                    <a:pt x="1929" y="5990"/>
                    <a:pt x="2108" y="6132"/>
                    <a:pt x="2155" y="6299"/>
                  </a:cubicBezTo>
                  <a:cubicBezTo>
                    <a:pt x="2203" y="6513"/>
                    <a:pt x="2036" y="6871"/>
                    <a:pt x="2179" y="7156"/>
                  </a:cubicBezTo>
                  <a:cubicBezTo>
                    <a:pt x="2322" y="7430"/>
                    <a:pt x="2703" y="7526"/>
                    <a:pt x="2822" y="7704"/>
                  </a:cubicBezTo>
                  <a:cubicBezTo>
                    <a:pt x="2870" y="7764"/>
                    <a:pt x="2894" y="7835"/>
                    <a:pt x="2929" y="7930"/>
                  </a:cubicBezTo>
                  <a:lnTo>
                    <a:pt x="2322" y="8538"/>
                  </a:lnTo>
                  <a:cubicBezTo>
                    <a:pt x="2229" y="8489"/>
                    <a:pt x="2127" y="8464"/>
                    <a:pt x="2025" y="8464"/>
                  </a:cubicBezTo>
                  <a:cubicBezTo>
                    <a:pt x="1880" y="8464"/>
                    <a:pt x="1737" y="8515"/>
                    <a:pt x="1631" y="8621"/>
                  </a:cubicBezTo>
                  <a:cubicBezTo>
                    <a:pt x="1262" y="9002"/>
                    <a:pt x="1536" y="9621"/>
                    <a:pt x="2048" y="9621"/>
                  </a:cubicBezTo>
                  <a:cubicBezTo>
                    <a:pt x="2489" y="9621"/>
                    <a:pt x="2786" y="9157"/>
                    <a:pt x="2560" y="8764"/>
                  </a:cubicBezTo>
                  <a:lnTo>
                    <a:pt x="3084" y="8240"/>
                  </a:lnTo>
                  <a:cubicBezTo>
                    <a:pt x="3322" y="8704"/>
                    <a:pt x="3810" y="8538"/>
                    <a:pt x="4060" y="8657"/>
                  </a:cubicBezTo>
                  <a:cubicBezTo>
                    <a:pt x="4251" y="8740"/>
                    <a:pt x="4418" y="9085"/>
                    <a:pt x="4727" y="9157"/>
                  </a:cubicBezTo>
                  <a:cubicBezTo>
                    <a:pt x="4769" y="9167"/>
                    <a:pt x="4811" y="9172"/>
                    <a:pt x="4853" y="9172"/>
                  </a:cubicBezTo>
                  <a:cubicBezTo>
                    <a:pt x="5045" y="9172"/>
                    <a:pt x="5230" y="9075"/>
                    <a:pt x="5406" y="9026"/>
                  </a:cubicBezTo>
                  <a:lnTo>
                    <a:pt x="5406" y="9919"/>
                  </a:lnTo>
                  <a:cubicBezTo>
                    <a:pt x="5168" y="9990"/>
                    <a:pt x="4989" y="10204"/>
                    <a:pt x="4989" y="10466"/>
                  </a:cubicBezTo>
                  <a:cubicBezTo>
                    <a:pt x="4989" y="10800"/>
                    <a:pt x="5251" y="11050"/>
                    <a:pt x="5561" y="11050"/>
                  </a:cubicBezTo>
                  <a:cubicBezTo>
                    <a:pt x="5894" y="11050"/>
                    <a:pt x="6144" y="10788"/>
                    <a:pt x="6144" y="10466"/>
                  </a:cubicBezTo>
                  <a:cubicBezTo>
                    <a:pt x="6144" y="10204"/>
                    <a:pt x="5965" y="9990"/>
                    <a:pt x="5727" y="9919"/>
                  </a:cubicBezTo>
                  <a:lnTo>
                    <a:pt x="5727" y="9026"/>
                  </a:lnTo>
                  <a:cubicBezTo>
                    <a:pt x="5903" y="9075"/>
                    <a:pt x="6080" y="9172"/>
                    <a:pt x="6269" y="9172"/>
                  </a:cubicBezTo>
                  <a:cubicBezTo>
                    <a:pt x="6310" y="9172"/>
                    <a:pt x="6352" y="9167"/>
                    <a:pt x="6394" y="9157"/>
                  </a:cubicBezTo>
                  <a:cubicBezTo>
                    <a:pt x="6715" y="9085"/>
                    <a:pt x="6894" y="8740"/>
                    <a:pt x="7073" y="8657"/>
                  </a:cubicBezTo>
                  <a:cubicBezTo>
                    <a:pt x="7323" y="8538"/>
                    <a:pt x="7799" y="8704"/>
                    <a:pt x="8049" y="8240"/>
                  </a:cubicBezTo>
                  <a:lnTo>
                    <a:pt x="8216" y="8407"/>
                  </a:lnTo>
                  <a:cubicBezTo>
                    <a:pt x="8245" y="8436"/>
                    <a:pt x="8287" y="8451"/>
                    <a:pt x="8329" y="8451"/>
                  </a:cubicBezTo>
                  <a:cubicBezTo>
                    <a:pt x="8370" y="8451"/>
                    <a:pt x="8412" y="8436"/>
                    <a:pt x="8442" y="8407"/>
                  </a:cubicBezTo>
                  <a:cubicBezTo>
                    <a:pt x="8501" y="8347"/>
                    <a:pt x="8501" y="8240"/>
                    <a:pt x="8442" y="8180"/>
                  </a:cubicBezTo>
                  <a:lnTo>
                    <a:pt x="8168" y="7907"/>
                  </a:lnTo>
                  <a:cubicBezTo>
                    <a:pt x="8239" y="7692"/>
                    <a:pt x="8275" y="7656"/>
                    <a:pt x="8513" y="7514"/>
                  </a:cubicBezTo>
                  <a:cubicBezTo>
                    <a:pt x="8942" y="7252"/>
                    <a:pt x="9013" y="7097"/>
                    <a:pt x="8942" y="6621"/>
                  </a:cubicBezTo>
                  <a:cubicBezTo>
                    <a:pt x="8894" y="6323"/>
                    <a:pt x="8918" y="6287"/>
                    <a:pt x="9073" y="6037"/>
                  </a:cubicBezTo>
                  <a:cubicBezTo>
                    <a:pt x="9156" y="5930"/>
                    <a:pt x="9216" y="5811"/>
                    <a:pt x="9240" y="5692"/>
                  </a:cubicBezTo>
                  <a:lnTo>
                    <a:pt x="9954" y="5692"/>
                  </a:lnTo>
                  <a:cubicBezTo>
                    <a:pt x="10025" y="5930"/>
                    <a:pt x="10240" y="6109"/>
                    <a:pt x="10502" y="6109"/>
                  </a:cubicBezTo>
                  <a:cubicBezTo>
                    <a:pt x="10835" y="6109"/>
                    <a:pt x="11085" y="5847"/>
                    <a:pt x="11085" y="5525"/>
                  </a:cubicBezTo>
                  <a:cubicBezTo>
                    <a:pt x="11085" y="5251"/>
                    <a:pt x="10823" y="4989"/>
                    <a:pt x="10502" y="4989"/>
                  </a:cubicBezTo>
                  <a:cubicBezTo>
                    <a:pt x="10240" y="4989"/>
                    <a:pt x="10025" y="5168"/>
                    <a:pt x="9954" y="5406"/>
                  </a:cubicBezTo>
                  <a:lnTo>
                    <a:pt x="9240" y="5406"/>
                  </a:lnTo>
                  <a:cubicBezTo>
                    <a:pt x="9156" y="5109"/>
                    <a:pt x="8978" y="4966"/>
                    <a:pt x="8930" y="4799"/>
                  </a:cubicBezTo>
                  <a:cubicBezTo>
                    <a:pt x="8882" y="4585"/>
                    <a:pt x="9049" y="4239"/>
                    <a:pt x="8894" y="3954"/>
                  </a:cubicBezTo>
                  <a:cubicBezTo>
                    <a:pt x="8763" y="3668"/>
                    <a:pt x="8382" y="3573"/>
                    <a:pt x="8263" y="3394"/>
                  </a:cubicBezTo>
                  <a:cubicBezTo>
                    <a:pt x="8216" y="3335"/>
                    <a:pt x="8180" y="3263"/>
                    <a:pt x="8156" y="3180"/>
                  </a:cubicBezTo>
                  <a:lnTo>
                    <a:pt x="9406" y="1930"/>
                  </a:lnTo>
                  <a:cubicBezTo>
                    <a:pt x="9513" y="1989"/>
                    <a:pt x="9632" y="2025"/>
                    <a:pt x="9752" y="2025"/>
                  </a:cubicBezTo>
                  <a:cubicBezTo>
                    <a:pt x="9930" y="2025"/>
                    <a:pt x="10109" y="1953"/>
                    <a:pt x="10228" y="1834"/>
                  </a:cubicBezTo>
                  <a:cubicBezTo>
                    <a:pt x="10490" y="1572"/>
                    <a:pt x="10490" y="1132"/>
                    <a:pt x="10228" y="870"/>
                  </a:cubicBezTo>
                  <a:cubicBezTo>
                    <a:pt x="10091" y="733"/>
                    <a:pt x="9915" y="665"/>
                    <a:pt x="9740" y="665"/>
                  </a:cubicBezTo>
                  <a:cubicBezTo>
                    <a:pt x="9564" y="665"/>
                    <a:pt x="9388" y="733"/>
                    <a:pt x="9251" y="870"/>
                  </a:cubicBezTo>
                  <a:cubicBezTo>
                    <a:pt x="9037" y="1096"/>
                    <a:pt x="9001" y="1430"/>
                    <a:pt x="9168" y="1691"/>
                  </a:cubicBezTo>
                  <a:lnTo>
                    <a:pt x="8025" y="2834"/>
                  </a:lnTo>
                  <a:cubicBezTo>
                    <a:pt x="7918" y="2644"/>
                    <a:pt x="7799" y="2537"/>
                    <a:pt x="7501" y="2489"/>
                  </a:cubicBezTo>
                  <a:cubicBezTo>
                    <a:pt x="7493" y="2488"/>
                    <a:pt x="7485" y="2488"/>
                    <a:pt x="7477" y="2488"/>
                  </a:cubicBezTo>
                  <a:cubicBezTo>
                    <a:pt x="7394" y="2488"/>
                    <a:pt x="7334" y="2545"/>
                    <a:pt x="7323" y="2632"/>
                  </a:cubicBezTo>
                  <a:cubicBezTo>
                    <a:pt x="7311" y="2715"/>
                    <a:pt x="7370" y="2787"/>
                    <a:pt x="7454" y="2811"/>
                  </a:cubicBezTo>
                  <a:cubicBezTo>
                    <a:pt x="7680" y="2834"/>
                    <a:pt x="7727" y="2906"/>
                    <a:pt x="7811" y="3192"/>
                  </a:cubicBezTo>
                  <a:cubicBezTo>
                    <a:pt x="7930" y="3549"/>
                    <a:pt x="7989" y="3644"/>
                    <a:pt x="8323" y="3835"/>
                  </a:cubicBezTo>
                  <a:cubicBezTo>
                    <a:pt x="8632" y="4025"/>
                    <a:pt x="8644" y="4061"/>
                    <a:pt x="8597" y="4418"/>
                  </a:cubicBezTo>
                  <a:cubicBezTo>
                    <a:pt x="8537" y="4799"/>
                    <a:pt x="8573" y="4906"/>
                    <a:pt x="8775" y="5216"/>
                  </a:cubicBezTo>
                  <a:cubicBezTo>
                    <a:pt x="8990" y="5525"/>
                    <a:pt x="8990" y="5573"/>
                    <a:pt x="8775" y="5871"/>
                  </a:cubicBezTo>
                  <a:cubicBezTo>
                    <a:pt x="8573" y="6180"/>
                    <a:pt x="8561" y="6287"/>
                    <a:pt x="8597" y="6668"/>
                  </a:cubicBezTo>
                  <a:cubicBezTo>
                    <a:pt x="8644" y="7025"/>
                    <a:pt x="8632" y="7061"/>
                    <a:pt x="8323" y="7252"/>
                  </a:cubicBezTo>
                  <a:cubicBezTo>
                    <a:pt x="7989" y="7442"/>
                    <a:pt x="7930" y="7537"/>
                    <a:pt x="7811" y="7895"/>
                  </a:cubicBezTo>
                  <a:cubicBezTo>
                    <a:pt x="7692" y="8240"/>
                    <a:pt x="7668" y="8264"/>
                    <a:pt x="7311" y="8299"/>
                  </a:cubicBezTo>
                  <a:cubicBezTo>
                    <a:pt x="6918" y="8323"/>
                    <a:pt x="6834" y="8383"/>
                    <a:pt x="6561" y="8657"/>
                  </a:cubicBezTo>
                  <a:cubicBezTo>
                    <a:pt x="6411" y="8813"/>
                    <a:pt x="6334" y="8876"/>
                    <a:pt x="6228" y="8876"/>
                  </a:cubicBezTo>
                  <a:cubicBezTo>
                    <a:pt x="6156" y="8876"/>
                    <a:pt x="6071" y="8847"/>
                    <a:pt x="5942" y="8799"/>
                  </a:cubicBezTo>
                  <a:cubicBezTo>
                    <a:pt x="5799" y="8752"/>
                    <a:pt x="5668" y="8692"/>
                    <a:pt x="5525" y="8692"/>
                  </a:cubicBezTo>
                  <a:cubicBezTo>
                    <a:pt x="5261" y="8692"/>
                    <a:pt x="4987" y="8875"/>
                    <a:pt x="4806" y="8875"/>
                  </a:cubicBezTo>
                  <a:cubicBezTo>
                    <a:pt x="4791" y="8875"/>
                    <a:pt x="4777" y="8874"/>
                    <a:pt x="4763" y="8871"/>
                  </a:cubicBezTo>
                  <a:cubicBezTo>
                    <a:pt x="4668" y="8859"/>
                    <a:pt x="4572" y="8752"/>
                    <a:pt x="4477" y="8657"/>
                  </a:cubicBezTo>
                  <a:cubicBezTo>
                    <a:pt x="4227" y="8383"/>
                    <a:pt x="4120" y="8323"/>
                    <a:pt x="3739" y="8299"/>
                  </a:cubicBezTo>
                  <a:cubicBezTo>
                    <a:pt x="3382" y="8264"/>
                    <a:pt x="3346" y="8240"/>
                    <a:pt x="3227" y="7895"/>
                  </a:cubicBezTo>
                  <a:cubicBezTo>
                    <a:pt x="3108" y="7537"/>
                    <a:pt x="3048" y="7442"/>
                    <a:pt x="2727" y="7252"/>
                  </a:cubicBezTo>
                  <a:cubicBezTo>
                    <a:pt x="2405" y="7061"/>
                    <a:pt x="2393" y="7025"/>
                    <a:pt x="2441" y="6668"/>
                  </a:cubicBezTo>
                  <a:cubicBezTo>
                    <a:pt x="2501" y="6287"/>
                    <a:pt x="2465" y="6180"/>
                    <a:pt x="2262" y="5871"/>
                  </a:cubicBezTo>
                  <a:cubicBezTo>
                    <a:pt x="2048" y="5561"/>
                    <a:pt x="2048" y="5513"/>
                    <a:pt x="2262" y="5216"/>
                  </a:cubicBezTo>
                  <a:cubicBezTo>
                    <a:pt x="2465" y="4906"/>
                    <a:pt x="2477" y="4799"/>
                    <a:pt x="2441" y="4418"/>
                  </a:cubicBezTo>
                  <a:cubicBezTo>
                    <a:pt x="2393" y="4061"/>
                    <a:pt x="2405" y="4025"/>
                    <a:pt x="2727" y="3835"/>
                  </a:cubicBezTo>
                  <a:cubicBezTo>
                    <a:pt x="2846" y="3763"/>
                    <a:pt x="2965" y="3680"/>
                    <a:pt x="3048" y="3585"/>
                  </a:cubicBezTo>
                  <a:cubicBezTo>
                    <a:pt x="3144" y="3477"/>
                    <a:pt x="3179" y="3323"/>
                    <a:pt x="3227" y="3192"/>
                  </a:cubicBezTo>
                  <a:cubicBezTo>
                    <a:pt x="3275" y="3061"/>
                    <a:pt x="3322" y="2942"/>
                    <a:pt x="3394" y="2882"/>
                  </a:cubicBezTo>
                  <a:cubicBezTo>
                    <a:pt x="3465" y="2823"/>
                    <a:pt x="3596" y="2799"/>
                    <a:pt x="3739" y="2787"/>
                  </a:cubicBezTo>
                  <a:cubicBezTo>
                    <a:pt x="4120" y="2763"/>
                    <a:pt x="4215" y="2703"/>
                    <a:pt x="4477" y="2430"/>
                  </a:cubicBezTo>
                  <a:cubicBezTo>
                    <a:pt x="4626" y="2273"/>
                    <a:pt x="4699" y="2210"/>
                    <a:pt x="4807" y="2210"/>
                  </a:cubicBezTo>
                  <a:cubicBezTo>
                    <a:pt x="4880" y="2210"/>
                    <a:pt x="4969" y="2239"/>
                    <a:pt x="5108" y="2287"/>
                  </a:cubicBezTo>
                  <a:cubicBezTo>
                    <a:pt x="5287" y="2352"/>
                    <a:pt x="5406" y="2385"/>
                    <a:pt x="5525" y="2385"/>
                  </a:cubicBezTo>
                  <a:cubicBezTo>
                    <a:pt x="5644" y="2385"/>
                    <a:pt x="5763" y="2352"/>
                    <a:pt x="5942" y="2287"/>
                  </a:cubicBezTo>
                  <a:cubicBezTo>
                    <a:pt x="6081" y="2233"/>
                    <a:pt x="6168" y="2206"/>
                    <a:pt x="6236" y="2206"/>
                  </a:cubicBezTo>
                  <a:cubicBezTo>
                    <a:pt x="6366" y="2206"/>
                    <a:pt x="6425" y="2306"/>
                    <a:pt x="6644" y="2525"/>
                  </a:cubicBezTo>
                  <a:cubicBezTo>
                    <a:pt x="6680" y="2555"/>
                    <a:pt x="6721" y="2570"/>
                    <a:pt x="6762" y="2570"/>
                  </a:cubicBezTo>
                  <a:cubicBezTo>
                    <a:pt x="6802" y="2570"/>
                    <a:pt x="6840" y="2555"/>
                    <a:pt x="6870" y="2525"/>
                  </a:cubicBezTo>
                  <a:cubicBezTo>
                    <a:pt x="6930" y="2465"/>
                    <a:pt x="6930" y="2358"/>
                    <a:pt x="6870" y="2299"/>
                  </a:cubicBezTo>
                  <a:lnTo>
                    <a:pt x="6787" y="2203"/>
                  </a:lnTo>
                  <a:cubicBezTo>
                    <a:pt x="6569" y="1978"/>
                    <a:pt x="6422" y="1886"/>
                    <a:pt x="6241" y="1886"/>
                  </a:cubicBezTo>
                  <a:cubicBezTo>
                    <a:pt x="6125" y="1886"/>
                    <a:pt x="5994" y="1924"/>
                    <a:pt x="5822" y="1989"/>
                  </a:cubicBezTo>
                  <a:cubicBezTo>
                    <a:pt x="5775" y="2001"/>
                    <a:pt x="5715" y="2013"/>
                    <a:pt x="5668" y="2025"/>
                  </a:cubicBezTo>
                  <a:lnTo>
                    <a:pt x="5668" y="1132"/>
                  </a:lnTo>
                  <a:cubicBezTo>
                    <a:pt x="5906" y="1060"/>
                    <a:pt x="6084" y="858"/>
                    <a:pt x="6084" y="584"/>
                  </a:cubicBezTo>
                  <a:cubicBezTo>
                    <a:pt x="6084" y="263"/>
                    <a:pt x="5822" y="1"/>
                    <a:pt x="550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4"/>
            <p:cNvSpPr/>
            <p:nvPr/>
          </p:nvSpPr>
          <p:spPr>
            <a:xfrm>
              <a:off x="6938984" y="3622042"/>
              <a:ext cx="53899" cy="51605"/>
            </a:xfrm>
            <a:custGeom>
              <a:avLst/>
              <a:gdLst/>
              <a:ahLst/>
              <a:cxnLst/>
              <a:rect l="l" t="t" r="r" b="b"/>
              <a:pathLst>
                <a:path w="1691" h="1620" extrusionOk="0">
                  <a:moveTo>
                    <a:pt x="919" y="548"/>
                  </a:moveTo>
                  <a:cubicBezTo>
                    <a:pt x="1015" y="548"/>
                    <a:pt x="1114" y="587"/>
                    <a:pt x="1191" y="665"/>
                  </a:cubicBezTo>
                  <a:cubicBezTo>
                    <a:pt x="1334" y="796"/>
                    <a:pt x="1334" y="1046"/>
                    <a:pt x="1191" y="1200"/>
                  </a:cubicBezTo>
                  <a:cubicBezTo>
                    <a:pt x="1114" y="1272"/>
                    <a:pt x="1015" y="1307"/>
                    <a:pt x="919" y="1307"/>
                  </a:cubicBezTo>
                  <a:cubicBezTo>
                    <a:pt x="822" y="1307"/>
                    <a:pt x="727" y="1272"/>
                    <a:pt x="655" y="1200"/>
                  </a:cubicBezTo>
                  <a:cubicBezTo>
                    <a:pt x="500" y="1046"/>
                    <a:pt x="500" y="807"/>
                    <a:pt x="655" y="665"/>
                  </a:cubicBezTo>
                  <a:cubicBezTo>
                    <a:pt x="727" y="587"/>
                    <a:pt x="822" y="548"/>
                    <a:pt x="919" y="548"/>
                  </a:cubicBezTo>
                  <a:close/>
                  <a:moveTo>
                    <a:pt x="167" y="1"/>
                  </a:moveTo>
                  <a:cubicBezTo>
                    <a:pt x="128" y="1"/>
                    <a:pt x="90" y="16"/>
                    <a:pt x="60" y="45"/>
                  </a:cubicBezTo>
                  <a:cubicBezTo>
                    <a:pt x="0" y="105"/>
                    <a:pt x="0" y="212"/>
                    <a:pt x="60" y="272"/>
                  </a:cubicBezTo>
                  <a:lnTo>
                    <a:pt x="334" y="557"/>
                  </a:lnTo>
                  <a:cubicBezTo>
                    <a:pt x="179" y="819"/>
                    <a:pt x="191" y="1177"/>
                    <a:pt x="429" y="1415"/>
                  </a:cubicBezTo>
                  <a:cubicBezTo>
                    <a:pt x="560" y="1552"/>
                    <a:pt x="739" y="1620"/>
                    <a:pt x="920" y="1620"/>
                  </a:cubicBezTo>
                  <a:cubicBezTo>
                    <a:pt x="1102" y="1620"/>
                    <a:pt x="1286" y="1552"/>
                    <a:pt x="1429" y="1415"/>
                  </a:cubicBezTo>
                  <a:cubicBezTo>
                    <a:pt x="1691" y="1153"/>
                    <a:pt x="1691" y="700"/>
                    <a:pt x="1429" y="415"/>
                  </a:cubicBezTo>
                  <a:cubicBezTo>
                    <a:pt x="1294" y="286"/>
                    <a:pt x="1120" y="223"/>
                    <a:pt x="945" y="223"/>
                  </a:cubicBezTo>
                  <a:cubicBezTo>
                    <a:pt x="812" y="223"/>
                    <a:pt x="678" y="259"/>
                    <a:pt x="560" y="331"/>
                  </a:cubicBezTo>
                  <a:lnTo>
                    <a:pt x="274" y="45"/>
                  </a:lnTo>
                  <a:cubicBezTo>
                    <a:pt x="244" y="16"/>
                    <a:pt x="206"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7" name="Google Shape;337;p24"/>
          <p:cNvGrpSpPr/>
          <p:nvPr/>
        </p:nvGrpSpPr>
        <p:grpSpPr>
          <a:xfrm>
            <a:off x="6928779" y="1910250"/>
            <a:ext cx="479536" cy="441081"/>
            <a:chOff x="6195998" y="1983102"/>
            <a:chExt cx="368308" cy="338746"/>
          </a:xfrm>
        </p:grpSpPr>
        <p:sp>
          <p:nvSpPr>
            <p:cNvPr id="338" name="Google Shape;338;p24"/>
            <p:cNvSpPr/>
            <p:nvPr/>
          </p:nvSpPr>
          <p:spPr>
            <a:xfrm>
              <a:off x="6267289" y="2161012"/>
              <a:ext cx="67533" cy="67150"/>
            </a:xfrm>
            <a:custGeom>
              <a:avLst/>
              <a:gdLst/>
              <a:ahLst/>
              <a:cxnLst/>
              <a:rect l="l" t="t" r="r" b="b"/>
              <a:pathLst>
                <a:path w="2120" h="2108" extrusionOk="0">
                  <a:moveTo>
                    <a:pt x="1060" y="0"/>
                  </a:moveTo>
                  <a:cubicBezTo>
                    <a:pt x="953" y="0"/>
                    <a:pt x="882" y="71"/>
                    <a:pt x="882" y="179"/>
                  </a:cubicBezTo>
                  <a:lnTo>
                    <a:pt x="882" y="881"/>
                  </a:lnTo>
                  <a:lnTo>
                    <a:pt x="179" y="881"/>
                  </a:lnTo>
                  <a:cubicBezTo>
                    <a:pt x="84" y="881"/>
                    <a:pt x="0" y="953"/>
                    <a:pt x="0" y="1060"/>
                  </a:cubicBezTo>
                  <a:cubicBezTo>
                    <a:pt x="0" y="1143"/>
                    <a:pt x="84" y="1238"/>
                    <a:pt x="179" y="1238"/>
                  </a:cubicBezTo>
                  <a:lnTo>
                    <a:pt x="882" y="1238"/>
                  </a:lnTo>
                  <a:lnTo>
                    <a:pt x="882" y="1941"/>
                  </a:lnTo>
                  <a:cubicBezTo>
                    <a:pt x="882" y="2024"/>
                    <a:pt x="953" y="2107"/>
                    <a:pt x="1060" y="2107"/>
                  </a:cubicBezTo>
                  <a:cubicBezTo>
                    <a:pt x="1155" y="2107"/>
                    <a:pt x="1239" y="2036"/>
                    <a:pt x="1239" y="1941"/>
                  </a:cubicBezTo>
                  <a:lnTo>
                    <a:pt x="1239" y="1238"/>
                  </a:lnTo>
                  <a:lnTo>
                    <a:pt x="1941" y="1238"/>
                  </a:lnTo>
                  <a:cubicBezTo>
                    <a:pt x="2048" y="1238"/>
                    <a:pt x="2120" y="1167"/>
                    <a:pt x="2120" y="1060"/>
                  </a:cubicBezTo>
                  <a:cubicBezTo>
                    <a:pt x="2120" y="953"/>
                    <a:pt x="2036" y="881"/>
                    <a:pt x="1941" y="881"/>
                  </a:cubicBezTo>
                  <a:lnTo>
                    <a:pt x="1239" y="881"/>
                  </a:lnTo>
                  <a:lnTo>
                    <a:pt x="1239" y="179"/>
                  </a:lnTo>
                  <a:cubicBezTo>
                    <a:pt x="1239" y="95"/>
                    <a:pt x="1167" y="0"/>
                    <a:pt x="10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4"/>
            <p:cNvSpPr/>
            <p:nvPr/>
          </p:nvSpPr>
          <p:spPr>
            <a:xfrm>
              <a:off x="6235052" y="2128393"/>
              <a:ext cx="132007" cy="131625"/>
            </a:xfrm>
            <a:custGeom>
              <a:avLst/>
              <a:gdLst/>
              <a:ahLst/>
              <a:cxnLst/>
              <a:rect l="l" t="t" r="r" b="b"/>
              <a:pathLst>
                <a:path w="4144" h="4132" extrusionOk="0">
                  <a:moveTo>
                    <a:pt x="2072" y="357"/>
                  </a:moveTo>
                  <a:cubicBezTo>
                    <a:pt x="3013" y="357"/>
                    <a:pt x="3799" y="1131"/>
                    <a:pt x="3799" y="2084"/>
                  </a:cubicBezTo>
                  <a:cubicBezTo>
                    <a:pt x="3799" y="3024"/>
                    <a:pt x="3025" y="3798"/>
                    <a:pt x="2072" y="3798"/>
                  </a:cubicBezTo>
                  <a:cubicBezTo>
                    <a:pt x="1120" y="3798"/>
                    <a:pt x="370" y="3024"/>
                    <a:pt x="370" y="2084"/>
                  </a:cubicBezTo>
                  <a:cubicBezTo>
                    <a:pt x="370" y="1131"/>
                    <a:pt x="1143" y="357"/>
                    <a:pt x="2072" y="357"/>
                  </a:cubicBezTo>
                  <a:close/>
                  <a:moveTo>
                    <a:pt x="2072" y="0"/>
                  </a:moveTo>
                  <a:cubicBezTo>
                    <a:pt x="929" y="0"/>
                    <a:pt x="0" y="917"/>
                    <a:pt x="0" y="2072"/>
                  </a:cubicBezTo>
                  <a:cubicBezTo>
                    <a:pt x="0" y="3215"/>
                    <a:pt x="929" y="4132"/>
                    <a:pt x="2072" y="4132"/>
                  </a:cubicBezTo>
                  <a:cubicBezTo>
                    <a:pt x="3227" y="4132"/>
                    <a:pt x="4144" y="3215"/>
                    <a:pt x="4144" y="2072"/>
                  </a:cubicBezTo>
                  <a:cubicBezTo>
                    <a:pt x="4144" y="917"/>
                    <a:pt x="3227" y="0"/>
                    <a:pt x="20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4"/>
            <p:cNvSpPr/>
            <p:nvPr/>
          </p:nvSpPr>
          <p:spPr>
            <a:xfrm>
              <a:off x="6195998" y="1983102"/>
              <a:ext cx="368308" cy="338746"/>
            </a:xfrm>
            <a:custGeom>
              <a:avLst/>
              <a:gdLst/>
              <a:ahLst/>
              <a:cxnLst/>
              <a:rect l="l" t="t" r="r" b="b"/>
              <a:pathLst>
                <a:path w="11562" h="10634" extrusionOk="0">
                  <a:moveTo>
                    <a:pt x="3143" y="382"/>
                  </a:moveTo>
                  <a:lnTo>
                    <a:pt x="3143" y="1989"/>
                  </a:lnTo>
                  <a:lnTo>
                    <a:pt x="2227" y="1989"/>
                  </a:lnTo>
                  <a:lnTo>
                    <a:pt x="2227" y="382"/>
                  </a:lnTo>
                  <a:close/>
                  <a:moveTo>
                    <a:pt x="4382" y="382"/>
                  </a:moveTo>
                  <a:lnTo>
                    <a:pt x="4382" y="1989"/>
                  </a:lnTo>
                  <a:lnTo>
                    <a:pt x="3477" y="1989"/>
                  </a:lnTo>
                  <a:lnTo>
                    <a:pt x="3477" y="382"/>
                  </a:lnTo>
                  <a:close/>
                  <a:moveTo>
                    <a:pt x="5584" y="382"/>
                  </a:moveTo>
                  <a:lnTo>
                    <a:pt x="5584" y="1989"/>
                  </a:lnTo>
                  <a:lnTo>
                    <a:pt x="4727" y="1989"/>
                  </a:lnTo>
                  <a:lnTo>
                    <a:pt x="4727" y="382"/>
                  </a:lnTo>
                  <a:close/>
                  <a:moveTo>
                    <a:pt x="4846" y="2323"/>
                  </a:moveTo>
                  <a:lnTo>
                    <a:pt x="4846" y="2656"/>
                  </a:lnTo>
                  <a:lnTo>
                    <a:pt x="1750" y="2656"/>
                  </a:lnTo>
                  <a:lnTo>
                    <a:pt x="1750" y="2323"/>
                  </a:lnTo>
                  <a:close/>
                  <a:moveTo>
                    <a:pt x="7918" y="6073"/>
                  </a:moveTo>
                  <a:cubicBezTo>
                    <a:pt x="8442" y="6073"/>
                    <a:pt x="8894" y="6276"/>
                    <a:pt x="9251" y="6585"/>
                  </a:cubicBezTo>
                  <a:lnTo>
                    <a:pt x="6322" y="9514"/>
                  </a:lnTo>
                  <a:cubicBezTo>
                    <a:pt x="5144" y="8121"/>
                    <a:pt x="6203" y="6073"/>
                    <a:pt x="7918" y="6073"/>
                  </a:cubicBezTo>
                  <a:close/>
                  <a:moveTo>
                    <a:pt x="11204" y="6585"/>
                  </a:moveTo>
                  <a:lnTo>
                    <a:pt x="11204" y="7990"/>
                  </a:lnTo>
                  <a:cubicBezTo>
                    <a:pt x="11204" y="8776"/>
                    <a:pt x="10656" y="9431"/>
                    <a:pt x="9906" y="9562"/>
                  </a:cubicBezTo>
                  <a:cubicBezTo>
                    <a:pt x="10168" y="9193"/>
                    <a:pt x="10347" y="8669"/>
                    <a:pt x="10347" y="8181"/>
                  </a:cubicBezTo>
                  <a:cubicBezTo>
                    <a:pt x="10347" y="7764"/>
                    <a:pt x="10251" y="7550"/>
                    <a:pt x="10251" y="7538"/>
                  </a:cubicBezTo>
                  <a:cubicBezTo>
                    <a:pt x="10168" y="7192"/>
                    <a:pt x="10144" y="7228"/>
                    <a:pt x="10073" y="7073"/>
                  </a:cubicBezTo>
                  <a:cubicBezTo>
                    <a:pt x="9966" y="6883"/>
                    <a:pt x="9954" y="6823"/>
                    <a:pt x="9751" y="6585"/>
                  </a:cubicBezTo>
                  <a:close/>
                  <a:moveTo>
                    <a:pt x="9513" y="6823"/>
                  </a:moveTo>
                  <a:lnTo>
                    <a:pt x="9513" y="6823"/>
                  </a:lnTo>
                  <a:cubicBezTo>
                    <a:pt x="10704" y="8216"/>
                    <a:pt x="9632" y="10240"/>
                    <a:pt x="7918" y="10240"/>
                  </a:cubicBezTo>
                  <a:cubicBezTo>
                    <a:pt x="7890" y="10242"/>
                    <a:pt x="7862" y="10242"/>
                    <a:pt x="7834" y="10242"/>
                  </a:cubicBezTo>
                  <a:cubicBezTo>
                    <a:pt x="7345" y="10242"/>
                    <a:pt x="6910" y="10045"/>
                    <a:pt x="6572" y="9752"/>
                  </a:cubicBezTo>
                  <a:lnTo>
                    <a:pt x="9513" y="6823"/>
                  </a:lnTo>
                  <a:close/>
                  <a:moveTo>
                    <a:pt x="881" y="1"/>
                  </a:moveTo>
                  <a:cubicBezTo>
                    <a:pt x="786" y="1"/>
                    <a:pt x="703" y="84"/>
                    <a:pt x="703" y="180"/>
                  </a:cubicBezTo>
                  <a:lnTo>
                    <a:pt x="703" y="525"/>
                  </a:lnTo>
                  <a:cubicBezTo>
                    <a:pt x="703" y="620"/>
                    <a:pt x="774" y="703"/>
                    <a:pt x="881" y="703"/>
                  </a:cubicBezTo>
                  <a:cubicBezTo>
                    <a:pt x="976" y="703"/>
                    <a:pt x="1060" y="632"/>
                    <a:pt x="1060" y="525"/>
                  </a:cubicBezTo>
                  <a:lnTo>
                    <a:pt x="1060" y="358"/>
                  </a:lnTo>
                  <a:lnTo>
                    <a:pt x="1905" y="358"/>
                  </a:lnTo>
                  <a:lnTo>
                    <a:pt x="1905" y="1966"/>
                  </a:lnTo>
                  <a:lnTo>
                    <a:pt x="1060" y="1966"/>
                  </a:lnTo>
                  <a:lnTo>
                    <a:pt x="1060" y="1418"/>
                  </a:lnTo>
                  <a:cubicBezTo>
                    <a:pt x="1060" y="1323"/>
                    <a:pt x="976" y="1239"/>
                    <a:pt x="881" y="1239"/>
                  </a:cubicBezTo>
                  <a:cubicBezTo>
                    <a:pt x="786" y="1239"/>
                    <a:pt x="703" y="1311"/>
                    <a:pt x="703" y="1418"/>
                  </a:cubicBezTo>
                  <a:lnTo>
                    <a:pt x="703" y="2144"/>
                  </a:lnTo>
                  <a:cubicBezTo>
                    <a:pt x="703" y="2239"/>
                    <a:pt x="774" y="2323"/>
                    <a:pt x="881" y="2323"/>
                  </a:cubicBezTo>
                  <a:lnTo>
                    <a:pt x="1429" y="2323"/>
                  </a:lnTo>
                  <a:lnTo>
                    <a:pt x="1429" y="2656"/>
                  </a:lnTo>
                  <a:lnTo>
                    <a:pt x="905" y="2656"/>
                  </a:lnTo>
                  <a:cubicBezTo>
                    <a:pt x="405" y="2656"/>
                    <a:pt x="0" y="3049"/>
                    <a:pt x="0" y="3561"/>
                  </a:cubicBezTo>
                  <a:lnTo>
                    <a:pt x="0" y="9693"/>
                  </a:lnTo>
                  <a:cubicBezTo>
                    <a:pt x="0" y="10193"/>
                    <a:pt x="405" y="10598"/>
                    <a:pt x="905" y="10598"/>
                  </a:cubicBezTo>
                  <a:lnTo>
                    <a:pt x="3774" y="10598"/>
                  </a:lnTo>
                  <a:cubicBezTo>
                    <a:pt x="3882" y="10598"/>
                    <a:pt x="3953" y="10526"/>
                    <a:pt x="3953" y="10419"/>
                  </a:cubicBezTo>
                  <a:cubicBezTo>
                    <a:pt x="3953" y="10336"/>
                    <a:pt x="3882" y="10240"/>
                    <a:pt x="3774" y="10240"/>
                  </a:cubicBezTo>
                  <a:lnTo>
                    <a:pt x="905" y="10240"/>
                  </a:lnTo>
                  <a:cubicBezTo>
                    <a:pt x="595" y="10240"/>
                    <a:pt x="357" y="9990"/>
                    <a:pt x="357" y="9693"/>
                  </a:cubicBezTo>
                  <a:lnTo>
                    <a:pt x="357" y="3561"/>
                  </a:lnTo>
                  <a:cubicBezTo>
                    <a:pt x="357" y="3251"/>
                    <a:pt x="607" y="3013"/>
                    <a:pt x="905" y="3013"/>
                  </a:cubicBezTo>
                  <a:lnTo>
                    <a:pt x="5739" y="3013"/>
                  </a:lnTo>
                  <a:cubicBezTo>
                    <a:pt x="6060" y="3013"/>
                    <a:pt x="6298" y="3263"/>
                    <a:pt x="6298" y="3561"/>
                  </a:cubicBezTo>
                  <a:lnTo>
                    <a:pt x="6298" y="6359"/>
                  </a:lnTo>
                  <a:lnTo>
                    <a:pt x="6251" y="6407"/>
                  </a:lnTo>
                  <a:cubicBezTo>
                    <a:pt x="6191" y="6466"/>
                    <a:pt x="6132" y="6538"/>
                    <a:pt x="6072" y="6609"/>
                  </a:cubicBezTo>
                  <a:cubicBezTo>
                    <a:pt x="5917" y="6788"/>
                    <a:pt x="5941" y="6752"/>
                    <a:pt x="5787" y="7026"/>
                  </a:cubicBezTo>
                  <a:cubicBezTo>
                    <a:pt x="5715" y="7180"/>
                    <a:pt x="5679" y="7169"/>
                    <a:pt x="5584" y="7538"/>
                  </a:cubicBezTo>
                  <a:cubicBezTo>
                    <a:pt x="5584" y="7550"/>
                    <a:pt x="5477" y="7776"/>
                    <a:pt x="5477" y="8181"/>
                  </a:cubicBezTo>
                  <a:cubicBezTo>
                    <a:pt x="5477" y="8502"/>
                    <a:pt x="5536" y="8835"/>
                    <a:pt x="5667" y="9133"/>
                  </a:cubicBezTo>
                  <a:cubicBezTo>
                    <a:pt x="5703" y="9181"/>
                    <a:pt x="5727" y="9228"/>
                    <a:pt x="5763" y="9288"/>
                  </a:cubicBezTo>
                  <a:cubicBezTo>
                    <a:pt x="5917" y="9621"/>
                    <a:pt x="5906" y="9562"/>
                    <a:pt x="6037" y="9728"/>
                  </a:cubicBezTo>
                  <a:cubicBezTo>
                    <a:pt x="6096" y="9776"/>
                    <a:pt x="6144" y="9859"/>
                    <a:pt x="6203" y="9919"/>
                  </a:cubicBezTo>
                  <a:lnTo>
                    <a:pt x="6239" y="9943"/>
                  </a:lnTo>
                  <a:cubicBezTo>
                    <a:pt x="6144" y="10145"/>
                    <a:pt x="5953" y="10276"/>
                    <a:pt x="5727" y="10276"/>
                  </a:cubicBezTo>
                  <a:lnTo>
                    <a:pt x="4548" y="10276"/>
                  </a:lnTo>
                  <a:cubicBezTo>
                    <a:pt x="4465" y="10276"/>
                    <a:pt x="4370" y="10347"/>
                    <a:pt x="4370" y="10455"/>
                  </a:cubicBezTo>
                  <a:cubicBezTo>
                    <a:pt x="4370" y="10538"/>
                    <a:pt x="4453" y="10633"/>
                    <a:pt x="4548" y="10633"/>
                  </a:cubicBezTo>
                  <a:lnTo>
                    <a:pt x="5727" y="10633"/>
                  </a:lnTo>
                  <a:cubicBezTo>
                    <a:pt x="6060" y="10633"/>
                    <a:pt x="6358" y="10455"/>
                    <a:pt x="6501" y="10169"/>
                  </a:cubicBezTo>
                  <a:cubicBezTo>
                    <a:pt x="6931" y="10472"/>
                    <a:pt x="7425" y="10620"/>
                    <a:pt x="7915" y="10620"/>
                  </a:cubicBezTo>
                  <a:cubicBezTo>
                    <a:pt x="8523" y="10620"/>
                    <a:pt x="9123" y="10391"/>
                    <a:pt x="9585" y="9943"/>
                  </a:cubicBezTo>
                  <a:cubicBezTo>
                    <a:pt x="9606" y="9943"/>
                    <a:pt x="9627" y="9944"/>
                    <a:pt x="9648" y="9944"/>
                  </a:cubicBezTo>
                  <a:cubicBezTo>
                    <a:pt x="10702" y="9944"/>
                    <a:pt x="11549" y="9076"/>
                    <a:pt x="11549" y="8026"/>
                  </a:cubicBezTo>
                  <a:lnTo>
                    <a:pt x="11549" y="4847"/>
                  </a:lnTo>
                  <a:cubicBezTo>
                    <a:pt x="11561" y="3966"/>
                    <a:pt x="10978" y="3192"/>
                    <a:pt x="10144" y="2966"/>
                  </a:cubicBezTo>
                  <a:cubicBezTo>
                    <a:pt x="10132" y="2962"/>
                    <a:pt x="10118" y="2960"/>
                    <a:pt x="10105" y="2960"/>
                  </a:cubicBezTo>
                  <a:cubicBezTo>
                    <a:pt x="10031" y="2960"/>
                    <a:pt x="9952" y="3014"/>
                    <a:pt x="9942" y="3085"/>
                  </a:cubicBezTo>
                  <a:cubicBezTo>
                    <a:pt x="9906" y="3180"/>
                    <a:pt x="9966" y="3275"/>
                    <a:pt x="10061" y="3299"/>
                  </a:cubicBezTo>
                  <a:cubicBezTo>
                    <a:pt x="10740" y="3490"/>
                    <a:pt x="11204" y="4109"/>
                    <a:pt x="11204" y="4811"/>
                  </a:cubicBezTo>
                  <a:lnTo>
                    <a:pt x="11204" y="6228"/>
                  </a:lnTo>
                  <a:lnTo>
                    <a:pt x="9394" y="6228"/>
                  </a:lnTo>
                  <a:cubicBezTo>
                    <a:pt x="9251" y="6121"/>
                    <a:pt x="9275" y="6133"/>
                    <a:pt x="9120" y="6061"/>
                  </a:cubicBezTo>
                  <a:cubicBezTo>
                    <a:pt x="8882" y="5930"/>
                    <a:pt x="8894" y="5942"/>
                    <a:pt x="8704" y="5871"/>
                  </a:cubicBezTo>
                  <a:cubicBezTo>
                    <a:pt x="8465" y="5776"/>
                    <a:pt x="8454" y="5776"/>
                    <a:pt x="8239" y="5752"/>
                  </a:cubicBezTo>
                  <a:cubicBezTo>
                    <a:pt x="8180" y="5728"/>
                    <a:pt x="8120" y="5716"/>
                    <a:pt x="8061" y="5716"/>
                  </a:cubicBezTo>
                  <a:lnTo>
                    <a:pt x="8061" y="4799"/>
                  </a:lnTo>
                  <a:cubicBezTo>
                    <a:pt x="8061" y="4037"/>
                    <a:pt x="8620" y="3382"/>
                    <a:pt x="9358" y="3251"/>
                  </a:cubicBezTo>
                  <a:cubicBezTo>
                    <a:pt x="9454" y="3228"/>
                    <a:pt x="9525" y="3144"/>
                    <a:pt x="9513" y="3037"/>
                  </a:cubicBezTo>
                  <a:cubicBezTo>
                    <a:pt x="9491" y="2960"/>
                    <a:pt x="9418" y="2893"/>
                    <a:pt x="9322" y="2893"/>
                  </a:cubicBezTo>
                  <a:cubicBezTo>
                    <a:pt x="9315" y="2893"/>
                    <a:pt x="9307" y="2893"/>
                    <a:pt x="9299" y="2894"/>
                  </a:cubicBezTo>
                  <a:cubicBezTo>
                    <a:pt x="8382" y="3061"/>
                    <a:pt x="7727" y="3847"/>
                    <a:pt x="7727" y="4787"/>
                  </a:cubicBezTo>
                  <a:lnTo>
                    <a:pt x="7727" y="5716"/>
                  </a:lnTo>
                  <a:cubicBezTo>
                    <a:pt x="7322" y="5752"/>
                    <a:pt x="6965" y="5871"/>
                    <a:pt x="6632" y="6073"/>
                  </a:cubicBezTo>
                  <a:lnTo>
                    <a:pt x="6632" y="3549"/>
                  </a:lnTo>
                  <a:cubicBezTo>
                    <a:pt x="6632" y="3037"/>
                    <a:pt x="6239" y="2632"/>
                    <a:pt x="5727" y="2632"/>
                  </a:cubicBezTo>
                  <a:lnTo>
                    <a:pt x="5203" y="2632"/>
                  </a:lnTo>
                  <a:lnTo>
                    <a:pt x="5203" y="2311"/>
                  </a:lnTo>
                  <a:lnTo>
                    <a:pt x="5763" y="2311"/>
                  </a:lnTo>
                  <a:cubicBezTo>
                    <a:pt x="5846" y="2311"/>
                    <a:pt x="5941" y="2239"/>
                    <a:pt x="5941" y="2132"/>
                  </a:cubicBezTo>
                  <a:lnTo>
                    <a:pt x="5941" y="180"/>
                  </a:lnTo>
                  <a:cubicBezTo>
                    <a:pt x="5941" y="96"/>
                    <a:pt x="5858" y="1"/>
                    <a:pt x="57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1" name="Google Shape;341;p24"/>
          <p:cNvSpPr txBox="1"/>
          <p:nvPr/>
        </p:nvSpPr>
        <p:spPr>
          <a:xfrm>
            <a:off x="705222" y="822412"/>
            <a:ext cx="8111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chemeClr val="accent1"/>
              </a:buClr>
              <a:buSzPts val="2000"/>
              <a:buFont typeface="Montserrat ExtraBold"/>
              <a:buNone/>
            </a:pPr>
            <a:r>
              <a:rPr lang="fr-FR" b="0" i="0" strike="noStrike" cap="none" spc="0" baseline="0" dirty="0" err="1">
                <a:solidFill>
                  <a:srgbClr val="595959"/>
                </a:solidFill>
                <a:effectLst/>
                <a:latin typeface="Montserrat ExtraBold"/>
                <a:ea typeface="Montserrat ExtraBold"/>
                <a:cs typeface="Montserrat ExtraBold"/>
              </a:rPr>
              <a:t>Truenat</a:t>
            </a:r>
            <a:r>
              <a:rPr lang="fr-FR" b="0" i="0" strike="noStrike" cap="none" spc="0" baseline="0" dirty="0">
                <a:solidFill>
                  <a:srgbClr val="595959"/>
                </a:solidFill>
                <a:effectLst/>
                <a:latin typeface="Montserrat ExtraBold"/>
                <a:ea typeface="Montserrat ExtraBold"/>
                <a:cs typeface="Montserrat ExtraBold"/>
              </a:rPr>
              <a:t> comprend trois types de puces pour trois tests différents.</a:t>
            </a:r>
            <a:endParaRPr sz="1200" b="0" i="0" u="none" strike="noStrike" cap="none" dirty="0">
              <a:solidFill>
                <a:srgbClr val="000000"/>
              </a:solidFill>
              <a:latin typeface="Arial"/>
              <a:ea typeface="Arial"/>
              <a:cs typeface="Arial"/>
              <a:sym typeface="Arial"/>
            </a:endParaRPr>
          </a:p>
        </p:txBody>
      </p:sp>
      <p:sp>
        <p:nvSpPr>
          <p:cNvPr id="342" name="Google Shape;342;p24"/>
          <p:cNvSpPr/>
          <p:nvPr/>
        </p:nvSpPr>
        <p:spPr>
          <a:xfrm>
            <a:off x="1090279" y="1607115"/>
            <a:ext cx="1488432" cy="1488432"/>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800"/>
              <a:buFont typeface="Arial"/>
              <a:buNone/>
            </a:pPr>
            <a:r>
              <a:rPr lang="fr-FR" sz="2800" b="0" i="0" strike="noStrike" cap="none" spc="0" baseline="0">
                <a:solidFill>
                  <a:srgbClr val="FFFFFF"/>
                </a:solidFill>
                <a:effectLst/>
                <a:latin typeface="Arial"/>
                <a:ea typeface="Arial"/>
                <a:cs typeface="Arial"/>
              </a:rPr>
              <a:t>MTB</a:t>
            </a:r>
            <a:endParaRPr sz="1400" b="0" i="0" u="none" strike="noStrike" cap="none">
              <a:solidFill>
                <a:schemeClr val="lt1"/>
              </a:solidFill>
              <a:latin typeface="Arial"/>
              <a:ea typeface="Arial"/>
              <a:cs typeface="Arial"/>
              <a:sym typeface="Arial"/>
            </a:endParaRPr>
          </a:p>
        </p:txBody>
      </p:sp>
      <p:sp>
        <p:nvSpPr>
          <p:cNvPr id="343" name="Google Shape;343;p24"/>
          <p:cNvSpPr/>
          <p:nvPr/>
        </p:nvSpPr>
        <p:spPr>
          <a:xfrm>
            <a:off x="3714371" y="1615936"/>
            <a:ext cx="1488432" cy="1488432"/>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800"/>
              <a:buFont typeface="Arial"/>
              <a:buNone/>
            </a:pPr>
            <a:r>
              <a:rPr lang="fr-FR" sz="2800" b="0" i="0" strike="noStrike" cap="none" spc="0" baseline="0">
                <a:solidFill>
                  <a:srgbClr val="FFFFFF"/>
                </a:solidFill>
                <a:effectLst/>
                <a:latin typeface="Arial"/>
                <a:ea typeface="Arial"/>
                <a:cs typeface="Arial"/>
              </a:rPr>
              <a:t>MTB Plus</a:t>
            </a:r>
            <a:endParaRPr sz="1400" b="0" i="0" u="none" strike="noStrike" cap="none">
              <a:solidFill>
                <a:schemeClr val="lt1"/>
              </a:solidFill>
              <a:latin typeface="Arial"/>
              <a:ea typeface="Arial"/>
              <a:cs typeface="Arial"/>
              <a:sym typeface="Arial"/>
            </a:endParaRPr>
          </a:p>
        </p:txBody>
      </p:sp>
      <p:sp>
        <p:nvSpPr>
          <p:cNvPr id="344" name="Google Shape;344;p24"/>
          <p:cNvSpPr/>
          <p:nvPr/>
        </p:nvSpPr>
        <p:spPr>
          <a:xfrm>
            <a:off x="6407284" y="1607115"/>
            <a:ext cx="1488432" cy="1488432"/>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800"/>
              <a:buFont typeface="Arial"/>
              <a:buNone/>
            </a:pPr>
            <a:r>
              <a:rPr lang="fr-FR" sz="2800" b="0" i="0" strike="noStrike" cap="none" spc="0" baseline="0">
                <a:solidFill>
                  <a:srgbClr val="FFFFFF"/>
                </a:solidFill>
                <a:effectLst/>
                <a:latin typeface="Arial"/>
                <a:ea typeface="Arial"/>
                <a:cs typeface="Arial"/>
              </a:rPr>
              <a:t>MTB-RIF Dx</a:t>
            </a:r>
            <a:endParaRPr sz="1400" b="0" i="0" u="none" strike="noStrike" cap="none">
              <a:solidFill>
                <a:schemeClr val="lt1"/>
              </a:solidFill>
              <a:latin typeface="Arial"/>
              <a:ea typeface="Arial"/>
              <a:cs typeface="Arial"/>
              <a:sym typeface="Arial"/>
            </a:endParaRPr>
          </a:p>
        </p:txBody>
      </p:sp>
      <p:pic>
        <p:nvPicPr>
          <p:cNvPr id="21" name="Picture 20" descr="A picture containing text, black&#10;&#10;Description automatically generated">
            <a:extLst>
              <a:ext uri="{FF2B5EF4-FFF2-40B4-BE49-F238E27FC236}">
                <a16:creationId xmlns:a16="http://schemas.microsoft.com/office/drawing/2014/main" id="{9328DA34-3FF3-4DB9-A2C3-4A8EC16E4473}"/>
              </a:ext>
            </a:extLst>
          </p:cNvPr>
          <p:cNvPicPr/>
          <p:nvPr/>
        </p:nvPicPr>
        <p:blipFill>
          <a:blip r:embed="rId3">
            <a:extLst>
              <a:ext uri="{28A0092B-C50C-407E-A947-70E740481C1C}">
                <a14:useLocalDpi xmlns:a14="http://schemas.microsoft.com/office/drawing/2010/main"/>
              </a:ext>
            </a:extLst>
          </a:blip>
          <a:stretch>
            <a:fillRect/>
          </a:stretch>
        </p:blipFill>
        <p:spPr>
          <a:xfrm>
            <a:off x="7305121" y="163583"/>
            <a:ext cx="1664858" cy="131765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2800" b="1" i="0" strike="noStrike" cap="none" spc="0" baseline="0">
                <a:solidFill>
                  <a:srgbClr val="000000"/>
                </a:solidFill>
                <a:effectLst/>
                <a:latin typeface="Montserrat ExtraBold"/>
                <a:ea typeface="Montserrat ExtraBold"/>
                <a:cs typeface="Montserrat ExtraBold"/>
              </a:rPr>
              <a:t>PLACE DE TRUENAT DANS LES RÉSEAUX DIAGNOSTIQUES</a:t>
            </a:r>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a:spLocks noGrp="1"/>
          </p:cNvSpPr>
          <p:nvPr>
            <p:ph type="title" idx="4294967295"/>
          </p:nvPr>
        </p:nvSpPr>
        <p:spPr>
          <a:xfrm>
            <a:off x="183001" y="172630"/>
            <a:ext cx="1988892" cy="1755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accent1"/>
              </a:buClr>
              <a:buSzPts val="2800"/>
              <a:buFont typeface="Montserrat ExtraBold"/>
              <a:buNone/>
            </a:pPr>
            <a:r>
              <a:rPr lang="fr-FR" sz="2400" b="1" i="0" strike="noStrike" cap="none" spc="0" baseline="0">
                <a:solidFill>
                  <a:srgbClr val="FF6E68"/>
                </a:solidFill>
                <a:effectLst/>
                <a:latin typeface="Montserrat"/>
                <a:ea typeface="Montserrat"/>
                <a:cs typeface="Montserrat"/>
              </a:rPr>
              <a:t>Tests de laboratoire pour la TB : place dans le réseau</a:t>
            </a:r>
            <a:endParaRPr/>
          </a:p>
        </p:txBody>
      </p:sp>
      <p:sp>
        <p:nvSpPr>
          <p:cNvPr id="356" name="Google Shape;356;p26"/>
          <p:cNvSpPr/>
          <p:nvPr/>
        </p:nvSpPr>
        <p:spPr>
          <a:xfrm>
            <a:off x="1757917" y="0"/>
            <a:ext cx="7350600" cy="5143500"/>
          </a:xfrm>
          <a:prstGeom prst="ellipse">
            <a:avLst/>
          </a:prstGeom>
          <a:solidFill>
            <a:schemeClr val="lt1"/>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57" name="Google Shape;357;p26"/>
          <p:cNvSpPr/>
          <p:nvPr/>
        </p:nvSpPr>
        <p:spPr>
          <a:xfrm>
            <a:off x="3366703" y="177126"/>
            <a:ext cx="5767076" cy="4511752"/>
          </a:xfrm>
          <a:prstGeom prst="ellipse">
            <a:avLst/>
          </a:prstGeom>
          <a:solidFill>
            <a:schemeClr val="lt1"/>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58" name="Google Shape;358;p26"/>
          <p:cNvSpPr/>
          <p:nvPr/>
        </p:nvSpPr>
        <p:spPr>
          <a:xfrm>
            <a:off x="5184010" y="617904"/>
            <a:ext cx="3959990" cy="3474793"/>
          </a:xfrm>
          <a:prstGeom prst="ellipse">
            <a:avLst/>
          </a:prstGeom>
          <a:solidFill>
            <a:schemeClr val="lt1"/>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59" name="Google Shape;359;p26"/>
          <p:cNvSpPr/>
          <p:nvPr/>
        </p:nvSpPr>
        <p:spPr>
          <a:xfrm>
            <a:off x="6877675" y="1457303"/>
            <a:ext cx="2266326" cy="1896690"/>
          </a:xfrm>
          <a:prstGeom prst="ellipse">
            <a:avLst/>
          </a:prstGeom>
          <a:solidFill>
            <a:schemeClr val="lt1"/>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60" name="Google Shape;360;p26"/>
          <p:cNvSpPr txBox="1"/>
          <p:nvPr/>
        </p:nvSpPr>
        <p:spPr>
          <a:xfrm>
            <a:off x="4802522" y="4109217"/>
            <a:ext cx="2873484" cy="4876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300"/>
              <a:buFont typeface="Arial"/>
              <a:buNone/>
            </a:pPr>
            <a:r>
              <a:rPr lang="fr-FR" sz="1300" b="1" i="0" strike="noStrike" cap="none" spc="0" baseline="0">
                <a:solidFill>
                  <a:srgbClr val="000000"/>
                </a:solidFill>
                <a:effectLst/>
                <a:latin typeface="Montserrat"/>
                <a:ea typeface="Montserrat"/>
                <a:cs typeface="Montserrat"/>
              </a:rPr>
              <a:t>Laboratoires intermédiaires (régionaux/de district) </a:t>
            </a:r>
            <a:endParaRPr sz="1400" b="0" i="0" u="none" strike="noStrike" cap="none">
              <a:solidFill>
                <a:srgbClr val="000000"/>
              </a:solidFill>
              <a:latin typeface="Arial"/>
              <a:ea typeface="Arial"/>
              <a:cs typeface="Arial"/>
              <a:sym typeface="Arial"/>
            </a:endParaRPr>
          </a:p>
        </p:txBody>
      </p:sp>
      <p:sp>
        <p:nvSpPr>
          <p:cNvPr id="361" name="Google Shape;361;p26"/>
          <p:cNvSpPr txBox="1"/>
          <p:nvPr/>
        </p:nvSpPr>
        <p:spPr>
          <a:xfrm>
            <a:off x="6069897" y="3537750"/>
            <a:ext cx="2264565" cy="4876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300"/>
              <a:buFont typeface="Arial"/>
              <a:buNone/>
            </a:pPr>
            <a:r>
              <a:rPr lang="fr-FR" sz="1300" b="1" i="0" strike="noStrike" cap="none" spc="0" baseline="0">
                <a:solidFill>
                  <a:srgbClr val="000000"/>
                </a:solidFill>
                <a:effectLst/>
                <a:latin typeface="Montserrat"/>
                <a:ea typeface="Montserrat"/>
                <a:cs typeface="Montserrat"/>
              </a:rPr>
              <a:t>Laboratoires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300"/>
              <a:buFont typeface="Arial"/>
              <a:buNone/>
            </a:pPr>
            <a:r>
              <a:rPr lang="fr-FR" sz="1300" b="1" i="0" strike="noStrike" cap="none" spc="0" baseline="0">
                <a:solidFill>
                  <a:srgbClr val="000000"/>
                </a:solidFill>
                <a:effectLst/>
                <a:latin typeface="Montserrat"/>
                <a:ea typeface="Montserrat"/>
                <a:cs typeface="Montserrat"/>
              </a:rPr>
              <a:t>périphériques </a:t>
            </a:r>
            <a:endParaRPr sz="1400" b="0" i="0" u="none" strike="noStrike" cap="none">
              <a:solidFill>
                <a:srgbClr val="000000"/>
              </a:solidFill>
              <a:latin typeface="Arial"/>
              <a:ea typeface="Arial"/>
              <a:cs typeface="Arial"/>
              <a:sym typeface="Arial"/>
            </a:endParaRPr>
          </a:p>
        </p:txBody>
      </p:sp>
      <p:sp>
        <p:nvSpPr>
          <p:cNvPr id="362" name="Google Shape;362;p26"/>
          <p:cNvSpPr txBox="1"/>
          <p:nvPr/>
        </p:nvSpPr>
        <p:spPr>
          <a:xfrm>
            <a:off x="6880273" y="2870263"/>
            <a:ext cx="2264565" cy="2895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300"/>
              <a:buFont typeface="Arial"/>
              <a:buNone/>
            </a:pPr>
            <a:r>
              <a:rPr lang="fr-FR" sz="1300" b="1" i="0" strike="noStrike" cap="none" spc="0" baseline="0">
                <a:solidFill>
                  <a:srgbClr val="000000"/>
                </a:solidFill>
                <a:effectLst/>
                <a:latin typeface="Montserrat"/>
                <a:ea typeface="Montserrat"/>
                <a:cs typeface="Montserrat"/>
              </a:rPr>
              <a:t>Lieu d’intervention</a:t>
            </a:r>
            <a:endParaRPr sz="1400" b="0" i="0" u="none" strike="noStrike" cap="none">
              <a:solidFill>
                <a:srgbClr val="000000"/>
              </a:solidFill>
              <a:latin typeface="Arial"/>
              <a:ea typeface="Arial"/>
              <a:cs typeface="Arial"/>
              <a:sym typeface="Arial"/>
            </a:endParaRPr>
          </a:p>
        </p:txBody>
      </p:sp>
      <p:sp>
        <p:nvSpPr>
          <p:cNvPr id="363" name="Google Shape;363;p26"/>
          <p:cNvSpPr txBox="1"/>
          <p:nvPr/>
        </p:nvSpPr>
        <p:spPr>
          <a:xfrm>
            <a:off x="6168698" y="1244017"/>
            <a:ext cx="1357877" cy="304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Microscopie</a:t>
            </a:r>
            <a:endParaRPr sz="1400" b="0" i="0" u="none" strike="noStrike" cap="none">
              <a:solidFill>
                <a:srgbClr val="000000"/>
              </a:solidFill>
              <a:latin typeface="Arial"/>
              <a:ea typeface="Arial"/>
              <a:cs typeface="Arial"/>
              <a:sym typeface="Arial"/>
            </a:endParaRPr>
          </a:p>
        </p:txBody>
      </p:sp>
      <p:sp>
        <p:nvSpPr>
          <p:cNvPr id="364" name="Google Shape;364;p26"/>
          <p:cNvSpPr txBox="1"/>
          <p:nvPr/>
        </p:nvSpPr>
        <p:spPr>
          <a:xfrm>
            <a:off x="4722633" y="634424"/>
            <a:ext cx="1325729" cy="304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Microscopie</a:t>
            </a:r>
            <a:endParaRPr sz="1400" b="0" i="0" u="none" strike="noStrike" cap="none">
              <a:solidFill>
                <a:srgbClr val="000000"/>
              </a:solidFill>
              <a:latin typeface="Arial"/>
              <a:ea typeface="Arial"/>
              <a:cs typeface="Arial"/>
              <a:sym typeface="Arial"/>
            </a:endParaRPr>
          </a:p>
        </p:txBody>
      </p:sp>
      <p:sp>
        <p:nvSpPr>
          <p:cNvPr id="365" name="Google Shape;365;p26"/>
          <p:cNvSpPr txBox="1"/>
          <p:nvPr/>
        </p:nvSpPr>
        <p:spPr>
          <a:xfrm>
            <a:off x="3947840" y="1310684"/>
            <a:ext cx="1357877" cy="518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Culture solide</a:t>
            </a:r>
            <a:endParaRPr sz="1400" b="0" i="0" u="none" strike="noStrike" cap="none">
              <a:solidFill>
                <a:srgbClr val="000000"/>
              </a:solidFill>
              <a:latin typeface="Arial"/>
              <a:ea typeface="Arial"/>
              <a:cs typeface="Arial"/>
              <a:sym typeface="Arial"/>
            </a:endParaRPr>
          </a:p>
        </p:txBody>
      </p:sp>
      <p:sp>
        <p:nvSpPr>
          <p:cNvPr id="366" name="Google Shape;366;p26"/>
          <p:cNvSpPr txBox="1"/>
          <p:nvPr/>
        </p:nvSpPr>
        <p:spPr>
          <a:xfrm>
            <a:off x="3615930" y="2114491"/>
            <a:ext cx="1460835" cy="7314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Test Xpert MTB/RIF ou Xpert Ultra</a:t>
            </a:r>
            <a:endParaRPr sz="1400" b="0" i="0" u="none" strike="noStrike" cap="none">
              <a:solidFill>
                <a:srgbClr val="000000"/>
              </a:solidFill>
              <a:latin typeface="Arial"/>
              <a:ea typeface="Arial"/>
              <a:cs typeface="Arial"/>
              <a:sym typeface="Arial"/>
            </a:endParaRPr>
          </a:p>
        </p:txBody>
      </p:sp>
      <p:sp>
        <p:nvSpPr>
          <p:cNvPr id="367" name="Google Shape;367;p26"/>
          <p:cNvSpPr txBox="1"/>
          <p:nvPr/>
        </p:nvSpPr>
        <p:spPr>
          <a:xfrm>
            <a:off x="5634237" y="2805060"/>
            <a:ext cx="1435837" cy="7314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Test Xpert MTB/RIF ou Xpert Ultra</a:t>
            </a:r>
            <a:endParaRPr sz="1400" b="0" i="0" u="none" strike="noStrike" cap="none">
              <a:solidFill>
                <a:srgbClr val="000000"/>
              </a:solidFill>
              <a:latin typeface="Arial"/>
              <a:ea typeface="Arial"/>
              <a:cs typeface="Arial"/>
              <a:sym typeface="Arial"/>
            </a:endParaRPr>
          </a:p>
        </p:txBody>
      </p:sp>
      <p:sp>
        <p:nvSpPr>
          <p:cNvPr id="368" name="Google Shape;368;p26"/>
          <p:cNvSpPr txBox="1"/>
          <p:nvPr/>
        </p:nvSpPr>
        <p:spPr>
          <a:xfrm>
            <a:off x="5364700" y="1872403"/>
            <a:ext cx="1460835" cy="3047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TB-LAMP</a:t>
            </a:r>
            <a:endParaRPr sz="1400" b="0" i="0" u="none" strike="noStrike" cap="none">
              <a:solidFill>
                <a:srgbClr val="000000"/>
              </a:solidFill>
              <a:latin typeface="Arial"/>
              <a:ea typeface="Arial"/>
              <a:cs typeface="Arial"/>
              <a:sym typeface="Arial"/>
            </a:endParaRPr>
          </a:p>
        </p:txBody>
      </p:sp>
      <p:sp>
        <p:nvSpPr>
          <p:cNvPr id="369" name="Google Shape;369;p26"/>
          <p:cNvSpPr txBox="1"/>
          <p:nvPr/>
        </p:nvSpPr>
        <p:spPr>
          <a:xfrm>
            <a:off x="7436203" y="1928405"/>
            <a:ext cx="1010001"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200" b="0" i="0" strike="noStrike" cap="none" spc="0" baseline="0" dirty="0">
                <a:solidFill>
                  <a:srgbClr val="000000"/>
                </a:solidFill>
                <a:effectLst/>
                <a:latin typeface="Montserrat"/>
                <a:ea typeface="Montserrat"/>
                <a:cs typeface="Montserrat"/>
              </a:rPr>
              <a:t>Dosage de l’antigène par </a:t>
            </a:r>
            <a:r>
              <a:rPr lang="fr-FR" sz="1200" b="0" i="0" strike="noStrike" cap="none" spc="0" baseline="0" dirty="0" err="1">
                <a:solidFill>
                  <a:srgbClr val="000000"/>
                </a:solidFill>
                <a:effectLst/>
                <a:latin typeface="Montserrat"/>
                <a:ea typeface="Montserrat"/>
                <a:cs typeface="Montserrat"/>
              </a:rPr>
              <a:t>LF</a:t>
            </a:r>
            <a:r>
              <a:rPr lang="fr-FR" sz="1200" b="0" i="0" strike="noStrike" cap="none" spc="0" baseline="0" dirty="0">
                <a:solidFill>
                  <a:srgbClr val="000000"/>
                </a:solidFill>
                <a:effectLst/>
                <a:latin typeface="Montserrat"/>
                <a:ea typeface="Montserrat"/>
                <a:cs typeface="Montserrat"/>
              </a:rPr>
              <a:t>-LAM</a:t>
            </a:r>
            <a:endParaRPr sz="1200" b="0" i="0" u="none" strike="noStrike" cap="none" dirty="0">
              <a:solidFill>
                <a:srgbClr val="000000"/>
              </a:solidFill>
              <a:sym typeface="Arial"/>
            </a:endParaRPr>
          </a:p>
        </p:txBody>
      </p:sp>
      <p:sp>
        <p:nvSpPr>
          <p:cNvPr id="370" name="Google Shape;370;p26"/>
          <p:cNvSpPr txBox="1"/>
          <p:nvPr/>
        </p:nvSpPr>
        <p:spPr>
          <a:xfrm>
            <a:off x="5982341" y="2283737"/>
            <a:ext cx="1460835" cy="396200"/>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000"/>
              <a:buFont typeface="Arial"/>
              <a:buNone/>
            </a:pPr>
            <a:r>
              <a:rPr lang="fr-FR" sz="2000" b="1" i="0" strike="noStrike" cap="none" spc="0" baseline="0">
                <a:solidFill>
                  <a:srgbClr val="7F7F7F"/>
                </a:solidFill>
                <a:effectLst/>
                <a:latin typeface="Montserrat"/>
                <a:ea typeface="Montserrat"/>
                <a:cs typeface="Montserrat"/>
              </a:rPr>
              <a:t>Truenat</a:t>
            </a:r>
            <a:endParaRPr sz="2400" b="1" i="0" u="none" strike="noStrike" cap="none">
              <a:solidFill>
                <a:srgbClr val="7F7F7F"/>
              </a:solidFill>
              <a:latin typeface="Montserrat"/>
              <a:ea typeface="Montserrat"/>
              <a:cs typeface="Montserrat"/>
              <a:sym typeface="Montserrat"/>
            </a:endParaRPr>
          </a:p>
        </p:txBody>
      </p:sp>
      <p:sp>
        <p:nvSpPr>
          <p:cNvPr id="371" name="Google Shape;371;p26"/>
          <p:cNvSpPr txBox="1"/>
          <p:nvPr/>
        </p:nvSpPr>
        <p:spPr>
          <a:xfrm>
            <a:off x="2663805" y="3851822"/>
            <a:ext cx="1460835" cy="5181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DST phénotypique</a:t>
            </a:r>
            <a:endParaRPr sz="1400" b="0" i="0" u="none" strike="noStrike" cap="none">
              <a:solidFill>
                <a:srgbClr val="000000"/>
              </a:solidFill>
              <a:latin typeface="Arial"/>
              <a:ea typeface="Arial"/>
              <a:cs typeface="Arial"/>
              <a:sym typeface="Arial"/>
            </a:endParaRPr>
          </a:p>
        </p:txBody>
      </p:sp>
      <p:sp>
        <p:nvSpPr>
          <p:cNvPr id="372" name="Google Shape;372;p26"/>
          <p:cNvSpPr txBox="1"/>
          <p:nvPr/>
        </p:nvSpPr>
        <p:spPr>
          <a:xfrm>
            <a:off x="3924036" y="3115105"/>
            <a:ext cx="1460835" cy="9448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LPA sur expectorations positives au frottis</a:t>
            </a:r>
            <a:endParaRPr sz="1400" b="0" i="0" u="none" strike="noStrike" cap="none">
              <a:solidFill>
                <a:srgbClr val="000000"/>
              </a:solidFill>
              <a:latin typeface="Arial"/>
              <a:ea typeface="Arial"/>
              <a:cs typeface="Arial"/>
              <a:sym typeface="Arial"/>
            </a:endParaRPr>
          </a:p>
        </p:txBody>
      </p:sp>
      <p:sp>
        <p:nvSpPr>
          <p:cNvPr id="373" name="Google Shape;373;p26"/>
          <p:cNvSpPr txBox="1"/>
          <p:nvPr/>
        </p:nvSpPr>
        <p:spPr>
          <a:xfrm>
            <a:off x="3932000" y="4653504"/>
            <a:ext cx="2873484" cy="4876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300"/>
              <a:buFont typeface="Arial"/>
              <a:buNone/>
            </a:pPr>
            <a:r>
              <a:rPr lang="fr-FR" sz="1300" b="1" i="0" strike="noStrike" cap="none" spc="0" baseline="0">
                <a:solidFill>
                  <a:srgbClr val="000000"/>
                </a:solidFill>
                <a:effectLst/>
                <a:latin typeface="Montserrat"/>
                <a:ea typeface="Montserrat"/>
                <a:cs typeface="Montserrat"/>
              </a:rPr>
              <a:t>Laboratoire central (Référence)</a:t>
            </a:r>
            <a:endParaRPr sz="1400" b="0" i="0" u="none" strike="noStrike" cap="none">
              <a:solidFill>
                <a:srgbClr val="000000"/>
              </a:solidFill>
              <a:latin typeface="Arial"/>
              <a:ea typeface="Arial"/>
              <a:cs typeface="Arial"/>
              <a:sym typeface="Arial"/>
            </a:endParaRPr>
          </a:p>
        </p:txBody>
      </p:sp>
      <p:sp>
        <p:nvSpPr>
          <p:cNvPr id="374" name="Google Shape;374;p26"/>
          <p:cNvSpPr txBox="1"/>
          <p:nvPr/>
        </p:nvSpPr>
        <p:spPr>
          <a:xfrm>
            <a:off x="1988892" y="2846925"/>
            <a:ext cx="1460835" cy="9448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Tests d’identification rapide de l’espèce</a:t>
            </a:r>
            <a:endParaRPr sz="1400" b="0" i="0" u="none" strike="noStrike" cap="none">
              <a:solidFill>
                <a:srgbClr val="000000"/>
              </a:solidFill>
              <a:latin typeface="Arial"/>
              <a:ea typeface="Arial"/>
              <a:cs typeface="Arial"/>
              <a:sym typeface="Arial"/>
            </a:endParaRPr>
          </a:p>
        </p:txBody>
      </p:sp>
      <p:sp>
        <p:nvSpPr>
          <p:cNvPr id="375" name="Google Shape;375;p26"/>
          <p:cNvSpPr txBox="1"/>
          <p:nvPr/>
        </p:nvSpPr>
        <p:spPr>
          <a:xfrm>
            <a:off x="1872573" y="1826971"/>
            <a:ext cx="1460835" cy="7314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LPA sur cultures positives</a:t>
            </a:r>
            <a:endParaRPr sz="1400" b="0" i="0" u="none" strike="noStrike" cap="none">
              <a:solidFill>
                <a:srgbClr val="000000"/>
              </a:solidFill>
              <a:latin typeface="Arial"/>
              <a:ea typeface="Arial"/>
              <a:cs typeface="Arial"/>
              <a:sym typeface="Arial"/>
            </a:endParaRPr>
          </a:p>
        </p:txBody>
      </p:sp>
      <p:sp>
        <p:nvSpPr>
          <p:cNvPr id="376" name="Google Shape;376;p26"/>
          <p:cNvSpPr txBox="1"/>
          <p:nvPr/>
        </p:nvSpPr>
        <p:spPr>
          <a:xfrm>
            <a:off x="2418085" y="941352"/>
            <a:ext cx="1357877" cy="5181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Culture liquide</a:t>
            </a:r>
            <a:endParaRPr sz="1400" b="0" i="0" u="none" strike="noStrike" cap="none">
              <a:solidFill>
                <a:srgbClr val="000000"/>
              </a:solidFill>
              <a:latin typeface="Arial"/>
              <a:ea typeface="Arial"/>
              <a:cs typeface="Arial"/>
              <a:sym typeface="Arial"/>
            </a:endParaRPr>
          </a:p>
        </p:txBody>
      </p:sp>
      <p:pic>
        <p:nvPicPr>
          <p:cNvPr id="377" name="Google Shape;377;p26" descr="Hospital with solid fill"/>
          <p:cNvPicPr preferRelativeResize="0"/>
          <p:nvPr/>
        </p:nvPicPr>
        <p:blipFill>
          <a:blip r:embed="rId3">
            <a:alphaModFix/>
          </a:blip>
          <a:stretch>
            <a:fillRect/>
          </a:stretch>
        </p:blipFill>
        <p:spPr>
          <a:xfrm>
            <a:off x="8477478" y="2206639"/>
            <a:ext cx="639500" cy="557246"/>
          </a:xfrm>
          <a:prstGeom prst="rect">
            <a:avLst/>
          </a:prstGeom>
          <a:noFill/>
          <a:ln>
            <a:noFill/>
          </a:ln>
        </p:spPr>
      </p:pic>
      <p:sp>
        <p:nvSpPr>
          <p:cNvPr id="378" name="Google Shape;378;p26"/>
          <p:cNvSpPr/>
          <p:nvPr/>
        </p:nvSpPr>
        <p:spPr>
          <a:xfrm>
            <a:off x="17049" y="2973678"/>
            <a:ext cx="2093240" cy="2093240"/>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fr-FR" sz="1600" b="0" i="0" strike="noStrike" cap="none" spc="0" baseline="0">
                <a:solidFill>
                  <a:srgbClr val="FFFFFF"/>
                </a:solidFill>
                <a:effectLst/>
                <a:latin typeface="Montserrat"/>
                <a:ea typeface="Montserrat"/>
                <a:cs typeface="Montserrat"/>
              </a:rPr>
              <a:t>Où devons-nous placer Truenat dans ce diagramme ?</a:t>
            </a:r>
            <a:endParaRPr sz="1400" b="0" i="0" u="none" strike="noStrike" cap="none">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700" b="1" i="0" strike="noStrike" cap="none" spc="0" baseline="0">
                <a:solidFill>
                  <a:srgbClr val="FF6E68"/>
                </a:solidFill>
                <a:effectLst/>
                <a:latin typeface="Montserrat ExtraBold"/>
                <a:ea typeface="Montserrat ExtraBold"/>
                <a:cs typeface="Montserrat ExtraBold"/>
              </a:rPr>
              <a:t>Place de Truenat dans les réseaux diagnostiques</a:t>
            </a:r>
            <a:endParaRPr/>
          </a:p>
        </p:txBody>
      </p:sp>
      <p:sp>
        <p:nvSpPr>
          <p:cNvPr id="384" name="Google Shape;384;p27"/>
          <p:cNvSpPr txBox="1">
            <a:spLocks noGrp="1"/>
          </p:cNvSpPr>
          <p:nvPr>
            <p:ph type="body" idx="1"/>
          </p:nvPr>
        </p:nvSpPr>
        <p:spPr>
          <a:xfrm>
            <a:off x="752100" y="1318882"/>
            <a:ext cx="7639800" cy="3063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Truenat peut être placé dans des centres de soins périphériques pour remplacer la microscopie comme test diagnostique initial de la TB</a:t>
            </a:r>
            <a:endParaRPr/>
          </a:p>
          <a:p>
            <a:pPr marL="457200" lvl="0" indent="-228600" algn="l" rtl="0">
              <a:lnSpc>
                <a:spcPct val="100000"/>
              </a:lnSpc>
              <a:spcBef>
                <a:spcPct val="0"/>
              </a:spcBef>
              <a:spcAft>
                <a:spcPct val="0"/>
              </a:spcAft>
              <a:buSzPts val="1800"/>
              <a:buNone/>
            </a:pP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La radiographie peut être utilisée comme outil de dépistage pour les tests de confirmation avec Truenat</a:t>
            </a:r>
            <a:endParaRPr/>
          </a:p>
          <a:p>
            <a:pPr marL="457200" lvl="0" indent="-228600" algn="l" rtl="0">
              <a:lnSpc>
                <a:spcPct val="100000"/>
              </a:lnSpc>
              <a:spcBef>
                <a:spcPct val="0"/>
              </a:spcBef>
              <a:spcAft>
                <a:spcPct val="0"/>
              </a:spcAft>
              <a:buSzPts val="1800"/>
              <a:buNone/>
            </a:pP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Des réseaux de transfert d’échantillons peuvent être nécessaires pour permettre la réalisation d’un autre TDS</a:t>
            </a:r>
            <a:endParaRPr/>
          </a:p>
          <a:p>
            <a:pPr marL="457200" lvl="0" indent="-228600" algn="l" rtl="0">
              <a:lnSpc>
                <a:spcPct val="100000"/>
              </a:lnSpc>
              <a:spcBef>
                <a:spcPct val="0"/>
              </a:spcBef>
              <a:spcAft>
                <a:spcPct val="0"/>
              </a:spcAft>
              <a:buSzPts val="1800"/>
              <a:buNone/>
            </a:pPr>
            <a:endParaRPr/>
          </a:p>
          <a:p>
            <a:pPr marL="457200" lvl="0" indent="-228600" algn="l" rtl="0">
              <a:lnSpc>
                <a:spcPct val="100000"/>
              </a:lnSpc>
              <a:spcBef>
                <a:spcPct val="0"/>
              </a:spcBef>
              <a:spcAft>
                <a:spcPct val="0"/>
              </a:spcAft>
              <a:buSzPts val="1800"/>
              <a:buNone/>
            </a:pPr>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Positionnement par rapport au test Xpert ou TB-LAMP</a:t>
            </a:r>
            <a:endParaRPr/>
          </a:p>
        </p:txBody>
      </p:sp>
      <p:sp>
        <p:nvSpPr>
          <p:cNvPr id="390" name="Google Shape;390;p28"/>
          <p:cNvSpPr txBox="1">
            <a:spLocks noGrp="1"/>
          </p:cNvSpPr>
          <p:nvPr>
            <p:ph type="body" idx="1"/>
          </p:nvPr>
        </p:nvSpPr>
        <p:spPr>
          <a:xfrm>
            <a:off x="781050" y="1364673"/>
            <a:ext cx="4677641" cy="2902527"/>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Font typeface="Arial"/>
              <a:buChar char="•"/>
            </a:pPr>
            <a:r>
              <a:rPr lang="fr-FR" sz="1800" b="0" i="0" strike="noStrike" cap="none" spc="0" baseline="0">
                <a:solidFill>
                  <a:srgbClr val="000000"/>
                </a:solidFill>
                <a:effectLst/>
                <a:latin typeface="Montserrat"/>
                <a:ea typeface="Montserrat"/>
                <a:cs typeface="Montserrat"/>
              </a:rPr>
              <a:t>Le test Truenat et le TB-LAMP peuvent être placés à des niveaux inférieurs au test Xpert</a:t>
            </a:r>
            <a:endParaRPr/>
          </a:p>
          <a:p>
            <a:pPr marL="457200" lvl="0" indent="-228600" algn="l" rtl="0">
              <a:lnSpc>
                <a:spcPct val="100000"/>
              </a:lnSpc>
              <a:spcBef>
                <a:spcPct val="0"/>
              </a:spcBef>
              <a:spcAft>
                <a:spcPct val="0"/>
              </a:spcAft>
              <a:buSzPts val="1800"/>
              <a:buFont typeface="Arial"/>
              <a:buNone/>
            </a:pPr>
            <a:endParaRPr/>
          </a:p>
          <a:p>
            <a:pPr marL="457200" lvl="0" indent="-342900" algn="l" rtl="0">
              <a:lnSpc>
                <a:spcPct val="100000"/>
              </a:lnSpc>
              <a:spcBef>
                <a:spcPct val="0"/>
              </a:spcBef>
              <a:spcAft>
                <a:spcPct val="0"/>
              </a:spcAft>
              <a:buSzPts val="1800"/>
              <a:buFont typeface="Arial"/>
              <a:buChar char="•"/>
            </a:pPr>
            <a:r>
              <a:rPr lang="fr-FR" sz="1800" b="0" i="0" strike="noStrike" cap="none" spc="0" baseline="0">
                <a:solidFill>
                  <a:srgbClr val="000000"/>
                </a:solidFill>
                <a:effectLst/>
                <a:latin typeface="Montserrat"/>
                <a:ea typeface="Montserrat"/>
                <a:cs typeface="Montserrat"/>
              </a:rPr>
              <a:t>Le positionnement à des niveaux inférieurs peut améliorer l’accès des patients à des tests moléculaires rapides pour la TB, décentraliser les tests pour la résistance à la RIF et réduire la nécessité de se déplacer pour les patients</a:t>
            </a:r>
            <a:endParaRPr/>
          </a:p>
          <a:p>
            <a:pPr marL="457200" lvl="0" indent="-228600" algn="l" rtl="0">
              <a:lnSpc>
                <a:spcPct val="100000"/>
              </a:lnSpc>
              <a:spcBef>
                <a:spcPct val="0"/>
              </a:spcBef>
              <a:spcAft>
                <a:spcPct val="0"/>
              </a:spcAft>
              <a:buSzPts val="1800"/>
              <a:buNone/>
            </a:pPr>
            <a:endParaRPr/>
          </a:p>
        </p:txBody>
      </p:sp>
      <p:sp>
        <p:nvSpPr>
          <p:cNvPr id="391" name="Google Shape;391;p28"/>
          <p:cNvSpPr/>
          <p:nvPr/>
        </p:nvSpPr>
        <p:spPr>
          <a:xfrm>
            <a:off x="5923190" y="1607128"/>
            <a:ext cx="2439760" cy="2230582"/>
          </a:xfrm>
          <a:prstGeom prst="rect">
            <a:avLst/>
          </a:prstGeom>
          <a:solidFill>
            <a:schemeClr val="accent1"/>
          </a:solidFill>
          <a:ln w="25400" cap="flat" cmpd="sng">
            <a:solidFill>
              <a:srgbClr val="BA50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r>
              <a:rPr lang="fr-FR" sz="1400" b="1" i="0" strike="noStrike" cap="none" spc="0" baseline="0">
                <a:solidFill>
                  <a:srgbClr val="FFFFFF"/>
                </a:solidFill>
                <a:effectLst/>
                <a:latin typeface="Montserrat"/>
                <a:ea typeface="Montserrat"/>
                <a:cs typeface="Montserrat"/>
              </a:rPr>
              <a:t>**Truenat ne remplace pas les réseaux Xpert existants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400"/>
              <a:buFont typeface="Arial"/>
              <a:buNone/>
            </a:pPr>
            <a:endParaRPr sz="14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FFFFFF"/>
                </a:solidFill>
                <a:effectLst/>
                <a:latin typeface="Montserrat"/>
                <a:ea typeface="Montserrat"/>
                <a:cs typeface="Montserrat"/>
              </a:rPr>
              <a:t>Un pays peut utiliser plus d’un test pour les tests rapides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9"/>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a:solidFill>
                  <a:srgbClr val="000000"/>
                </a:solidFill>
                <a:effectLst/>
                <a:latin typeface="Montserrat ExtraBold"/>
                <a:ea typeface="Montserrat ExtraBold"/>
                <a:cs typeface="Montserrat ExtraBold"/>
              </a:rPr>
              <a:t>PRÉCISION DIAGNOSTIQUE DU TEST TRUENAT</a:t>
            </a:r>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1410637" y="1724895"/>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Contexte de la TB</a:t>
            </a:r>
            <a:endParaRPr/>
          </a:p>
        </p:txBody>
      </p:sp>
      <p:sp>
        <p:nvSpPr>
          <p:cNvPr id="139" name="Google Shape;139;p3"/>
          <p:cNvSpPr txBox="1">
            <a:spLocks noGrp="1"/>
          </p:cNvSpPr>
          <p:nvPr>
            <p:ph type="title" idx="2"/>
          </p:nvPr>
        </p:nvSpPr>
        <p:spPr>
          <a:xfrm>
            <a:off x="584921" y="1632045"/>
            <a:ext cx="770100"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01.</a:t>
            </a:r>
            <a:endParaRPr/>
          </a:p>
        </p:txBody>
      </p:sp>
      <p:sp>
        <p:nvSpPr>
          <p:cNvPr id="140" name="Google Shape;140;p3"/>
          <p:cNvSpPr txBox="1">
            <a:spLocks noGrp="1"/>
          </p:cNvSpPr>
          <p:nvPr>
            <p:ph type="title" idx="3"/>
          </p:nvPr>
        </p:nvSpPr>
        <p:spPr>
          <a:xfrm>
            <a:off x="1410637" y="2381806"/>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Séance plénière</a:t>
            </a:r>
            <a:endParaRPr/>
          </a:p>
        </p:txBody>
      </p:sp>
      <p:sp>
        <p:nvSpPr>
          <p:cNvPr id="141" name="Google Shape;141;p3"/>
          <p:cNvSpPr txBox="1">
            <a:spLocks noGrp="1"/>
          </p:cNvSpPr>
          <p:nvPr>
            <p:ph type="subTitle" idx="4"/>
          </p:nvPr>
        </p:nvSpPr>
        <p:spPr>
          <a:xfrm>
            <a:off x="1410637" y="2496572"/>
            <a:ext cx="4265544" cy="38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dk1"/>
              </a:buClr>
              <a:buSzPts val="1100"/>
              <a:buFont typeface="Arial"/>
              <a:buNone/>
            </a:pPr>
            <a:r>
              <a:rPr lang="fr-FR" sz="1600" b="0" i="0" strike="noStrike" cap="none" spc="0" baseline="0" dirty="0">
                <a:solidFill>
                  <a:srgbClr val="000000"/>
                </a:solidFill>
                <a:effectLst/>
                <a:latin typeface="Montserrat"/>
                <a:ea typeface="Montserrat"/>
                <a:cs typeface="Montserrat"/>
              </a:rPr>
              <a:t>Principaux défis du diagnostic de la TB</a:t>
            </a:r>
            <a:endParaRPr dirty="0"/>
          </a:p>
        </p:txBody>
      </p:sp>
      <p:sp>
        <p:nvSpPr>
          <p:cNvPr id="142" name="Google Shape;142;p3"/>
          <p:cNvSpPr txBox="1">
            <a:spLocks noGrp="1"/>
          </p:cNvSpPr>
          <p:nvPr>
            <p:ph type="title" idx="5"/>
          </p:nvPr>
        </p:nvSpPr>
        <p:spPr>
          <a:xfrm>
            <a:off x="584921" y="2272284"/>
            <a:ext cx="868415" cy="57394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02.</a:t>
            </a:r>
            <a:endParaRPr/>
          </a:p>
        </p:txBody>
      </p:sp>
      <p:sp>
        <p:nvSpPr>
          <p:cNvPr id="143" name="Google Shape;143;p3"/>
          <p:cNvSpPr txBox="1">
            <a:spLocks noGrp="1"/>
          </p:cNvSpPr>
          <p:nvPr>
            <p:ph type="title" idx="6"/>
          </p:nvPr>
        </p:nvSpPr>
        <p:spPr>
          <a:xfrm>
            <a:off x="1410637" y="3200541"/>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dirty="0">
                <a:solidFill>
                  <a:srgbClr val="FF6E68"/>
                </a:solidFill>
                <a:effectLst/>
                <a:latin typeface="Montserrat ExtraBold"/>
                <a:ea typeface="Montserrat ExtraBold"/>
                <a:cs typeface="Montserrat ExtraBold"/>
              </a:rPr>
              <a:t>Analyses de laboratoire pour la TB</a:t>
            </a:r>
            <a:endParaRPr dirty="0"/>
          </a:p>
        </p:txBody>
      </p:sp>
      <p:sp>
        <p:nvSpPr>
          <p:cNvPr id="144" name="Google Shape;144;p3"/>
          <p:cNvSpPr txBox="1">
            <a:spLocks noGrp="1"/>
          </p:cNvSpPr>
          <p:nvPr>
            <p:ph type="subTitle" idx="7"/>
          </p:nvPr>
        </p:nvSpPr>
        <p:spPr>
          <a:xfrm>
            <a:off x="1410637" y="3331445"/>
            <a:ext cx="3957900" cy="39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dk1"/>
              </a:buClr>
              <a:buSzPts val="1100"/>
              <a:buFont typeface="Arial"/>
              <a:buNone/>
            </a:pPr>
            <a:r>
              <a:rPr lang="fr-FR" sz="1600" b="0" i="0" strike="noStrike" cap="none" spc="0" baseline="0">
                <a:solidFill>
                  <a:srgbClr val="000000"/>
                </a:solidFill>
                <a:effectLst/>
                <a:latin typeface="Montserrat"/>
                <a:ea typeface="Montserrat"/>
                <a:cs typeface="Montserrat"/>
              </a:rPr>
              <a:t>Recommandations de l’Organisation mondiale de la Santé (OMS)</a:t>
            </a:r>
            <a:endParaRPr/>
          </a:p>
        </p:txBody>
      </p:sp>
      <p:sp>
        <p:nvSpPr>
          <p:cNvPr id="145" name="Google Shape;145;p3"/>
          <p:cNvSpPr txBox="1">
            <a:spLocks noGrp="1"/>
          </p:cNvSpPr>
          <p:nvPr>
            <p:ph type="title" idx="8"/>
          </p:nvPr>
        </p:nvSpPr>
        <p:spPr>
          <a:xfrm>
            <a:off x="584921" y="3107691"/>
            <a:ext cx="878269"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03.</a:t>
            </a:r>
            <a:endParaRPr/>
          </a:p>
        </p:txBody>
      </p:sp>
      <p:sp>
        <p:nvSpPr>
          <p:cNvPr id="146" name="Google Shape;146;p3"/>
          <p:cNvSpPr txBox="1">
            <a:spLocks noGrp="1"/>
          </p:cNvSpPr>
          <p:nvPr>
            <p:ph type="title" idx="9"/>
          </p:nvPr>
        </p:nvSpPr>
        <p:spPr>
          <a:xfrm>
            <a:off x="1410637" y="4125410"/>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Truenat</a:t>
            </a:r>
            <a:endParaRPr sz="1800"/>
          </a:p>
        </p:txBody>
      </p:sp>
      <p:sp>
        <p:nvSpPr>
          <p:cNvPr id="147" name="Google Shape;147;p3"/>
          <p:cNvSpPr txBox="1">
            <a:spLocks noGrp="1"/>
          </p:cNvSpPr>
          <p:nvPr>
            <p:ph type="subTitle" idx="13"/>
          </p:nvPr>
        </p:nvSpPr>
        <p:spPr>
          <a:xfrm>
            <a:off x="1410636" y="4273376"/>
            <a:ext cx="4455325" cy="39263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dk1"/>
              </a:buClr>
              <a:buSzPts val="1100"/>
              <a:buFont typeface="Arial"/>
              <a:buNone/>
            </a:pPr>
            <a:r>
              <a:rPr lang="fr-FR" sz="1600" b="0" i="0" strike="noStrike" cap="none" spc="0" baseline="0" dirty="0">
                <a:solidFill>
                  <a:srgbClr val="000000"/>
                </a:solidFill>
                <a:effectLst/>
                <a:latin typeface="Montserrat"/>
                <a:ea typeface="Montserrat"/>
                <a:cs typeface="Montserrat"/>
              </a:rPr>
              <a:t>Place dans les réseaux diagnostiques</a:t>
            </a:r>
            <a:endParaRPr dirty="0"/>
          </a:p>
          <a:p>
            <a:pPr marL="0" lvl="0" indent="0" algn="l" rtl="0">
              <a:lnSpc>
                <a:spcPct val="100000"/>
              </a:lnSpc>
              <a:spcBef>
                <a:spcPct val="0"/>
              </a:spcBef>
              <a:spcAft>
                <a:spcPct val="0"/>
              </a:spcAft>
              <a:buClr>
                <a:schemeClr val="dk1"/>
              </a:buClr>
              <a:buSzPts val="1100"/>
              <a:buFont typeface="Arial"/>
              <a:buNone/>
            </a:pPr>
            <a:r>
              <a:rPr lang="fr-FR" sz="1600" b="0" i="0" strike="noStrike" cap="none" spc="0" baseline="0" dirty="0">
                <a:solidFill>
                  <a:srgbClr val="000000"/>
                </a:solidFill>
                <a:effectLst/>
                <a:latin typeface="Montserrat"/>
                <a:ea typeface="Montserrat"/>
                <a:cs typeface="Montserrat"/>
              </a:rPr>
              <a:t>Précision</a:t>
            </a:r>
            <a:endParaRPr dirty="0"/>
          </a:p>
        </p:txBody>
      </p:sp>
      <p:sp>
        <p:nvSpPr>
          <p:cNvPr id="148" name="Google Shape;148;p3"/>
          <p:cNvSpPr txBox="1">
            <a:spLocks noGrp="1"/>
          </p:cNvSpPr>
          <p:nvPr>
            <p:ph type="title" idx="14"/>
          </p:nvPr>
        </p:nvSpPr>
        <p:spPr>
          <a:xfrm>
            <a:off x="584921" y="4003076"/>
            <a:ext cx="963667"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04.</a:t>
            </a:r>
            <a:endParaRPr/>
          </a:p>
        </p:txBody>
      </p:sp>
      <p:sp>
        <p:nvSpPr>
          <p:cNvPr id="149" name="Google Shape;149;p3"/>
          <p:cNvSpPr txBox="1"/>
          <p:nvPr/>
        </p:nvSpPr>
        <p:spPr>
          <a:xfrm>
            <a:off x="584921" y="819827"/>
            <a:ext cx="6034406" cy="755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ct val="0"/>
              </a:spcBef>
              <a:spcAft>
                <a:spcPct val="0"/>
              </a:spcAft>
              <a:buClr>
                <a:schemeClr val="accent1"/>
              </a:buClr>
              <a:buSzPts val="1400"/>
              <a:buFont typeface="Montserrat ExtraBold"/>
              <a:buNone/>
            </a:pPr>
            <a:r>
              <a:rPr lang="fr-FR" sz="2800" b="1" i="0" strike="noStrike" cap="none" spc="0" baseline="0">
                <a:solidFill>
                  <a:srgbClr val="FF6E68"/>
                </a:solidFill>
                <a:effectLst/>
                <a:latin typeface="Montserrat ExtraBold"/>
                <a:ea typeface="Montserrat ExtraBold"/>
                <a:cs typeface="Montserrat ExtraBold"/>
              </a:rPr>
              <a:t>Module 1 : Présentation du test Truenat</a:t>
            </a:r>
            <a:endParaRPr sz="2800" b="1" i="0" u="none" strike="noStrike" cap="none">
              <a:solidFill>
                <a:schemeClr val="accent1"/>
              </a:solidFill>
              <a:latin typeface="Montserrat ExtraBold"/>
              <a:ea typeface="Montserrat ExtraBold"/>
              <a:cs typeface="Montserrat ExtraBold"/>
              <a:sym typeface="Montserrat ExtraBold"/>
            </a:endParaRPr>
          </a:p>
          <a:p>
            <a:pPr marL="0" marR="0" lvl="0" indent="0" algn="l" rtl="0">
              <a:lnSpc>
                <a:spcPct val="100000"/>
              </a:lnSpc>
              <a:spcBef>
                <a:spcPct val="0"/>
              </a:spcBef>
              <a:spcAft>
                <a:spcPct val="0"/>
              </a:spcAft>
              <a:buClr>
                <a:schemeClr val="accent1"/>
              </a:buClr>
              <a:buSzPts val="1400"/>
              <a:buFont typeface="Montserrat ExtraBold"/>
              <a:buNone/>
            </a:pPr>
            <a:r>
              <a:rPr lang="fr-FR" sz="2800" b="1" i="0" strike="noStrike" cap="none" spc="0" baseline="0">
                <a:solidFill>
                  <a:srgbClr val="00B050"/>
                </a:solidFill>
                <a:effectLst/>
                <a:latin typeface="Montserrat ExtraBold"/>
                <a:ea typeface="Montserrat ExtraBold"/>
                <a:cs typeface="Montserrat ExtraBold"/>
              </a:rPr>
              <a:t>            </a:t>
            </a:r>
            <a:r>
              <a:rPr lang="fr-FR" sz="2800" b="0" i="0" strike="noStrike" cap="none" spc="0" baseline="0">
                <a:solidFill>
                  <a:srgbClr val="00B050"/>
                </a:solidFill>
                <a:effectLst/>
                <a:latin typeface="Montserrat ExtraBold"/>
                <a:ea typeface="Montserrat ExtraBold"/>
                <a:cs typeface="Montserrat ExtraBold"/>
              </a:rPr>
              <a:t>Aperçu du cours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alpha val="93333"/>
          </a:schemeClr>
        </a:solidFill>
        <a:effectLst/>
      </p:bgPr>
    </p:bg>
    <p:spTree>
      <p:nvGrpSpPr>
        <p:cNvPr id="1" name="Shape 400"/>
        <p:cNvGrpSpPr/>
        <p:nvPr/>
      </p:nvGrpSpPr>
      <p:grpSpPr>
        <a:xfrm>
          <a:off x="0" y="0"/>
          <a:ext cx="0" cy="0"/>
          <a:chOff x="0" y="0"/>
          <a:chExt cx="0" cy="0"/>
        </a:xfrm>
      </p:grpSpPr>
      <p:sp>
        <p:nvSpPr>
          <p:cNvPr id="401" name="Google Shape;401;p30"/>
          <p:cNvSpPr txBox="1">
            <a:spLocks noGrp="1"/>
          </p:cNvSpPr>
          <p:nvPr>
            <p:ph type="title"/>
          </p:nvPr>
        </p:nvSpPr>
        <p:spPr>
          <a:xfrm>
            <a:off x="449451" y="332984"/>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400" b="1" i="0" strike="noStrike" cap="none" spc="0" baseline="0" dirty="0">
                <a:solidFill>
                  <a:srgbClr val="FF6E68"/>
                </a:solidFill>
                <a:effectLst/>
                <a:latin typeface="Montserrat ExtraBold"/>
                <a:ea typeface="Montserrat ExtraBold"/>
                <a:cs typeface="Montserrat ExtraBold"/>
              </a:rPr>
              <a:t>Précision diagnostique par rapport à la culture, dans le cadre des centres effectuant des examens microscopiques</a:t>
            </a:r>
            <a:endParaRPr sz="1800" dirty="0"/>
          </a:p>
        </p:txBody>
      </p:sp>
      <p:graphicFrame>
        <p:nvGraphicFramePr>
          <p:cNvPr id="402" name="Google Shape;402;p30"/>
          <p:cNvGraphicFramePr>
            <a:graphicFrameLocks noGrp="1"/>
          </p:cNvGraphicFramePr>
          <p:nvPr>
            <p:extLst>
              <p:ext uri="{D42A27DB-BD31-4B8C-83A1-F6EECF244321}">
                <p14:modId xmlns:p14="http://schemas.microsoft.com/office/powerpoint/2010/main" val="4128922142"/>
              </p:ext>
            </p:extLst>
          </p:nvPr>
        </p:nvGraphicFramePr>
        <p:xfrm>
          <a:off x="449451" y="1492895"/>
          <a:ext cx="8245125" cy="3332160"/>
        </p:xfrm>
        <a:graphic>
          <a:graphicData uri="http://schemas.openxmlformats.org/drawingml/2006/table">
            <a:tbl>
              <a:tblPr firstRow="1" bandRow="1">
                <a:noFill/>
                <a:tableStyleId>{E5C7D1C5-4275-4E31-9BD7-9E34666E15F0}</a:tableStyleId>
              </a:tblPr>
              <a:tblGrid>
                <a:gridCol w="1649025">
                  <a:extLst>
                    <a:ext uri="{9D8B030D-6E8A-4147-A177-3AD203B41FA5}">
                      <a16:colId xmlns:a16="http://schemas.microsoft.com/office/drawing/2014/main" val="20000"/>
                    </a:ext>
                  </a:extLst>
                </a:gridCol>
                <a:gridCol w="1649025">
                  <a:extLst>
                    <a:ext uri="{9D8B030D-6E8A-4147-A177-3AD203B41FA5}">
                      <a16:colId xmlns:a16="http://schemas.microsoft.com/office/drawing/2014/main" val="20001"/>
                    </a:ext>
                  </a:extLst>
                </a:gridCol>
                <a:gridCol w="1649025">
                  <a:extLst>
                    <a:ext uri="{9D8B030D-6E8A-4147-A177-3AD203B41FA5}">
                      <a16:colId xmlns:a16="http://schemas.microsoft.com/office/drawing/2014/main" val="20002"/>
                    </a:ext>
                  </a:extLst>
                </a:gridCol>
                <a:gridCol w="1649025">
                  <a:extLst>
                    <a:ext uri="{9D8B030D-6E8A-4147-A177-3AD203B41FA5}">
                      <a16:colId xmlns:a16="http://schemas.microsoft.com/office/drawing/2014/main" val="20003"/>
                    </a:ext>
                  </a:extLst>
                </a:gridCol>
                <a:gridCol w="1649025">
                  <a:extLst>
                    <a:ext uri="{9D8B030D-6E8A-4147-A177-3AD203B41FA5}">
                      <a16:colId xmlns:a16="http://schemas.microsoft.com/office/drawing/2014/main" val="20004"/>
                    </a:ext>
                  </a:extLst>
                </a:gridCol>
              </a:tblGrid>
              <a:tr h="601875">
                <a:tc>
                  <a:txBody>
                    <a:bodyPr/>
                    <a:lstStyle/>
                    <a:p>
                      <a:pPr marL="0" marR="0" lvl="0" indent="0" algn="ctr" rtl="0">
                        <a:lnSpc>
                          <a:spcPct val="100000"/>
                        </a:lnSpc>
                        <a:spcBef>
                          <a:spcPct val="0"/>
                        </a:spcBef>
                        <a:spcAft>
                          <a:spcPct val="0"/>
                        </a:spcAft>
                        <a:buClr>
                          <a:srgbClr val="000000"/>
                        </a:buClr>
                        <a:buSzPts val="1400"/>
                        <a:buFont typeface="Arial"/>
                        <a:buNone/>
                      </a:pPr>
                      <a:endParaRPr sz="1100" u="none" strike="noStrike" cap="none" dirty="0">
                        <a:latin typeface="Montserrat"/>
                        <a:ea typeface="Montserrat"/>
                        <a:cs typeface="Montserrat"/>
                        <a:sym typeface="Montserrat"/>
                      </a:endParaRPr>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Sensibilité</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(tous les patients)</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Sensibilité</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(patients avec frottis d’expectorations +)</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Sensibilité </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(patients avec frottis d’expectorations -)</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Spécificité </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(tous les patients)</a:t>
                      </a:r>
                      <a:endParaRPr sz="1100" u="none" strike="noStrike" cap="none"/>
                    </a:p>
                  </a:txBody>
                  <a:tcPr marL="91450" marR="91450" marT="45725" marB="45725" anchor="ctr"/>
                </a:tc>
                <a:extLst>
                  <a:ext uri="{0D108BD9-81ED-4DB2-BD59-A6C34878D82A}">
                    <a16:rowId xmlns:a16="http://schemas.microsoft.com/office/drawing/2014/main" val="10000"/>
                  </a:ext>
                </a:extLst>
              </a:tr>
              <a:tr h="6018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0,73</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0,91</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0,37</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0,98</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1"/>
                  </a:ext>
                </a:extLst>
              </a:tr>
              <a:tr h="6018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 Plus</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0,80</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0,96</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0,46</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0,97</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2"/>
                  </a:ext>
                </a:extLst>
              </a:tr>
              <a:tr h="76452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MTB-RIF Dx</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0,84</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0,88</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0,67</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0,95</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3"/>
                  </a:ext>
                </a:extLst>
              </a:tr>
              <a:tr h="601875">
                <a:tc gridSpan="5">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dirty="0" err="1">
                          <a:solidFill>
                            <a:srgbClr val="000000"/>
                          </a:solidFill>
                          <a:effectLst/>
                          <a:latin typeface="Arial"/>
                          <a:ea typeface="Arial"/>
                          <a:cs typeface="Arial"/>
                        </a:rPr>
                        <a:t>Foundation</a:t>
                      </a:r>
                      <a:r>
                        <a:rPr lang="fr-FR" sz="1050" b="0" i="0" strike="noStrike" cap="none" spc="0" baseline="0" dirty="0">
                          <a:solidFill>
                            <a:srgbClr val="000000"/>
                          </a:solidFill>
                          <a:effectLst/>
                          <a:latin typeface="Arial"/>
                          <a:ea typeface="Arial"/>
                          <a:cs typeface="Arial"/>
                        </a:rPr>
                        <a:t> for </a:t>
                      </a:r>
                      <a:r>
                        <a:rPr lang="fr-FR" sz="1050" b="0" i="0" strike="noStrike" cap="none" spc="0" baseline="0" dirty="0" err="1">
                          <a:solidFill>
                            <a:srgbClr val="000000"/>
                          </a:solidFill>
                          <a:effectLst/>
                          <a:latin typeface="Arial"/>
                          <a:ea typeface="Arial"/>
                          <a:cs typeface="Arial"/>
                        </a:rPr>
                        <a:t>Innovative</a:t>
                      </a:r>
                      <a:r>
                        <a:rPr lang="fr-FR" sz="1050" b="0" i="0" strike="noStrike" cap="none" spc="0" baseline="0" dirty="0">
                          <a:solidFill>
                            <a:srgbClr val="000000"/>
                          </a:solidFill>
                          <a:effectLst/>
                          <a:latin typeface="Arial"/>
                          <a:ea typeface="Arial"/>
                          <a:cs typeface="Arial"/>
                        </a:rPr>
                        <a:t> New Diagnostics (Fondation pour les nouveaux diagnostics innovants), étude d’évaluation clinique prospective, multicentrique, menée dans 19 centres cliniques et 7 laboratoires de référence dans 4 pays.</a:t>
                      </a:r>
                      <a:endParaRPr sz="1100" u="none" strike="noStrike" cap="none" dirty="0"/>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1"/>
          <p:cNvSpPr txBox="1">
            <a:spLocks noGrp="1"/>
          </p:cNvSpPr>
          <p:nvPr>
            <p:ph type="title"/>
          </p:nvPr>
        </p:nvSpPr>
        <p:spPr>
          <a:xfrm>
            <a:off x="216973" y="27212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1600" b="1" i="0" strike="noStrike" cap="none" spc="0" baseline="0" dirty="0">
                <a:solidFill>
                  <a:srgbClr val="FF6E68"/>
                </a:solidFill>
                <a:effectLst/>
              </a:rPr>
              <a:t>Précision diagnostique par rapport à la culture chez des personnes évaluées pour la TB, dans le cadre de laboratoires de référence</a:t>
            </a:r>
            <a:endParaRPr sz="1600" dirty="0"/>
          </a:p>
        </p:txBody>
      </p:sp>
      <p:graphicFrame>
        <p:nvGraphicFramePr>
          <p:cNvPr id="408" name="Google Shape;408;p31"/>
          <p:cNvGraphicFramePr>
            <a:graphicFrameLocks noGrp="1"/>
          </p:cNvGraphicFramePr>
          <p:nvPr>
            <p:extLst>
              <p:ext uri="{D42A27DB-BD31-4B8C-83A1-F6EECF244321}">
                <p14:modId xmlns:p14="http://schemas.microsoft.com/office/powerpoint/2010/main" val="4245039512"/>
              </p:ext>
            </p:extLst>
          </p:nvPr>
        </p:nvGraphicFramePr>
        <p:xfrm>
          <a:off x="327675" y="1104934"/>
          <a:ext cx="8488625" cy="3588220"/>
        </p:xfrm>
        <a:graphic>
          <a:graphicData uri="http://schemas.openxmlformats.org/drawingml/2006/table">
            <a:tbl>
              <a:tblPr firstRow="1" bandRow="1">
                <a:noFill/>
                <a:tableStyleId>{E5C7D1C5-4275-4E31-9BD7-9E34666E15F0}</a:tableStyleId>
              </a:tblPr>
              <a:tblGrid>
                <a:gridCol w="1697725">
                  <a:extLst>
                    <a:ext uri="{9D8B030D-6E8A-4147-A177-3AD203B41FA5}">
                      <a16:colId xmlns:a16="http://schemas.microsoft.com/office/drawing/2014/main" val="20000"/>
                    </a:ext>
                  </a:extLst>
                </a:gridCol>
                <a:gridCol w="1697725">
                  <a:extLst>
                    <a:ext uri="{9D8B030D-6E8A-4147-A177-3AD203B41FA5}">
                      <a16:colId xmlns:a16="http://schemas.microsoft.com/office/drawing/2014/main" val="20001"/>
                    </a:ext>
                  </a:extLst>
                </a:gridCol>
                <a:gridCol w="1697725">
                  <a:extLst>
                    <a:ext uri="{9D8B030D-6E8A-4147-A177-3AD203B41FA5}">
                      <a16:colId xmlns:a16="http://schemas.microsoft.com/office/drawing/2014/main" val="20002"/>
                    </a:ext>
                  </a:extLst>
                </a:gridCol>
                <a:gridCol w="1697725">
                  <a:extLst>
                    <a:ext uri="{9D8B030D-6E8A-4147-A177-3AD203B41FA5}">
                      <a16:colId xmlns:a16="http://schemas.microsoft.com/office/drawing/2014/main" val="20003"/>
                    </a:ext>
                  </a:extLst>
                </a:gridCol>
                <a:gridCol w="1697725">
                  <a:extLst>
                    <a:ext uri="{9D8B030D-6E8A-4147-A177-3AD203B41FA5}">
                      <a16:colId xmlns:a16="http://schemas.microsoft.com/office/drawing/2014/main" val="20004"/>
                    </a:ext>
                  </a:extLst>
                </a:gridCol>
              </a:tblGrid>
              <a:tr h="338050">
                <a:tc>
                  <a:txBody>
                    <a:bodyPr/>
                    <a:lstStyle/>
                    <a:p>
                      <a:pPr marL="0" marR="0" lvl="0" indent="0" algn="l" rtl="0">
                        <a:lnSpc>
                          <a:spcPct val="100000"/>
                        </a:lnSpc>
                        <a:spcBef>
                          <a:spcPct val="0"/>
                        </a:spcBef>
                        <a:spcAft>
                          <a:spcPct val="0"/>
                        </a:spcAft>
                        <a:buClr>
                          <a:srgbClr val="000000"/>
                        </a:buClr>
                        <a:buSzPts val="1400"/>
                        <a:buFont typeface="Arial"/>
                        <a:buNone/>
                      </a:pPr>
                      <a:endParaRPr sz="1100" u="none" strike="noStrike" cap="none" dirty="0">
                        <a:latin typeface="Montserrat"/>
                        <a:ea typeface="Montserrat"/>
                        <a:cs typeface="Montserrat"/>
                        <a:sym typeface="Montserrat"/>
                      </a:endParaRPr>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Sensibilité</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(tous les patients)</a:t>
                      </a:r>
                      <a:endParaRPr sz="1100" u="none" strike="noStrike" cap="none"/>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dirty="0">
                          <a:solidFill>
                            <a:srgbClr val="000000"/>
                          </a:solidFill>
                          <a:effectLst/>
                          <a:latin typeface="Montserrat"/>
                          <a:ea typeface="Montserrat"/>
                          <a:cs typeface="Montserrat"/>
                        </a:rPr>
                        <a:t>Sensibilité</a:t>
                      </a:r>
                      <a:endParaRPr sz="1100" u="none" strike="noStrike" cap="none" dirty="0"/>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dirty="0">
                          <a:solidFill>
                            <a:srgbClr val="000000"/>
                          </a:solidFill>
                          <a:effectLst/>
                          <a:latin typeface="Montserrat"/>
                          <a:ea typeface="Montserrat"/>
                          <a:cs typeface="Montserrat"/>
                        </a:rPr>
                        <a:t>(patients avec frottis d’expectorations +)</a:t>
                      </a:r>
                      <a:endParaRPr sz="1100" u="none" strike="noStrike" cap="none" dirty="0"/>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Sensibilité </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(patients avec frottis d’expectorations -)</a:t>
                      </a:r>
                      <a:endParaRPr sz="1100" u="none" strike="noStrike" cap="none"/>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Spécificité </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(tous les patients)</a:t>
                      </a:r>
                      <a:endParaRPr sz="1100" u="none" strike="noStrike" cap="none"/>
                    </a:p>
                  </a:txBody>
                  <a:tcPr marL="91450" marR="91450" marT="45725" marB="45725"/>
                </a:tc>
                <a:extLst>
                  <a:ext uri="{0D108BD9-81ED-4DB2-BD59-A6C34878D82A}">
                    <a16:rowId xmlns:a16="http://schemas.microsoft.com/office/drawing/2014/main" val="10000"/>
                  </a:ext>
                </a:extLst>
              </a:tr>
              <a:tr h="4989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0,84</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0,98</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0,45</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0,97</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1"/>
                  </a:ext>
                </a:extLst>
              </a:tr>
              <a:tr h="4989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 Plus</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0,87</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0,99</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0,55</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0,95</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2"/>
                  </a:ext>
                </a:extLst>
              </a:tr>
              <a:tr h="4989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XPERT MTB/RIF</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0,85</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0,99</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0,48</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0,97</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3"/>
                  </a:ext>
                </a:extLst>
              </a:tr>
              <a:tr h="4989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MTB-RIF Dx</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0,82</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0,86</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0,33</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0,98</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4"/>
                  </a:ext>
                </a:extLst>
              </a:tr>
              <a:tr h="4989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XPERT MTB/RIF</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0,84</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0,89</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0,33</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0,98</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5"/>
                  </a:ext>
                </a:extLst>
              </a:tr>
              <a:tr h="498975">
                <a:tc gridSpan="5">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dirty="0" err="1">
                          <a:solidFill>
                            <a:srgbClr val="000000"/>
                          </a:solidFill>
                          <a:effectLst/>
                          <a:latin typeface="Arial"/>
                          <a:ea typeface="Arial"/>
                          <a:cs typeface="Arial"/>
                        </a:rPr>
                        <a:t>Foundation</a:t>
                      </a:r>
                      <a:r>
                        <a:rPr lang="fr-FR" sz="1050" b="0" i="0" strike="noStrike" cap="none" spc="0" baseline="0" dirty="0">
                          <a:solidFill>
                            <a:srgbClr val="000000"/>
                          </a:solidFill>
                          <a:effectLst/>
                          <a:latin typeface="Arial"/>
                          <a:ea typeface="Arial"/>
                          <a:cs typeface="Arial"/>
                        </a:rPr>
                        <a:t> for </a:t>
                      </a:r>
                      <a:r>
                        <a:rPr lang="fr-FR" sz="1050" b="0" i="0" strike="noStrike" cap="none" spc="0" baseline="0" dirty="0" err="1">
                          <a:solidFill>
                            <a:srgbClr val="000000"/>
                          </a:solidFill>
                          <a:effectLst/>
                          <a:latin typeface="Arial"/>
                          <a:ea typeface="Arial"/>
                          <a:cs typeface="Arial"/>
                        </a:rPr>
                        <a:t>Innovative</a:t>
                      </a:r>
                      <a:r>
                        <a:rPr lang="fr-FR" sz="1050" b="0" i="0" strike="noStrike" cap="none" spc="0" baseline="0" dirty="0">
                          <a:solidFill>
                            <a:srgbClr val="000000"/>
                          </a:solidFill>
                          <a:effectLst/>
                          <a:latin typeface="Arial"/>
                          <a:ea typeface="Arial"/>
                          <a:cs typeface="Arial"/>
                        </a:rPr>
                        <a:t> New Diagnostics (Fondation pour les nouveaux diagnostics innovants), étude d’évaluation clinique prospective, multicentrique, menée dans 19 centres cliniques et 7 laboratoires de référence dans 4 pays.</a:t>
                      </a:r>
                      <a:endParaRPr sz="1100" u="none" strike="noStrike" cap="none" dirty="0"/>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cxnSp>
        <p:nvCxnSpPr>
          <p:cNvPr id="409" name="Google Shape;409;p31"/>
          <p:cNvCxnSpPr/>
          <p:nvPr/>
        </p:nvCxnSpPr>
        <p:spPr>
          <a:xfrm>
            <a:off x="327675" y="3138254"/>
            <a:ext cx="8488645" cy="0"/>
          </a:xfrm>
          <a:prstGeom prst="straightConnector1">
            <a:avLst/>
          </a:prstGeom>
          <a:noFill/>
          <a:ln w="47625" cap="flat" cmpd="sng">
            <a:solidFill>
              <a:srgbClr val="FC6761"/>
            </a:solidFill>
            <a:prstDash val="solid"/>
            <a:round/>
            <a:headEnd type="none" w="sm" len="sm"/>
            <a:tailEnd type="none" w="sm" len="sm"/>
          </a:ln>
        </p:spPr>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2"/>
          <p:cNvSpPr txBox="1">
            <a:spLocks noGrp="1"/>
          </p:cNvSpPr>
          <p:nvPr>
            <p:ph type="title"/>
          </p:nvPr>
        </p:nvSpPr>
        <p:spPr>
          <a:xfrm>
            <a:off x="704850" y="444500"/>
            <a:ext cx="8112125" cy="6413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400" b="1" i="0" strike="noStrike" cap="none" spc="0" baseline="0" dirty="0">
                <a:solidFill>
                  <a:srgbClr val="FF6E68"/>
                </a:solidFill>
                <a:effectLst/>
                <a:latin typeface="Montserrat ExtraBold"/>
                <a:ea typeface="Montserrat ExtraBold"/>
                <a:cs typeface="Montserrat ExtraBold"/>
              </a:rPr>
              <a:t>Effet du traitement antérieur sur la spécificité</a:t>
            </a:r>
            <a:endParaRPr sz="1800" dirty="0"/>
          </a:p>
        </p:txBody>
      </p:sp>
      <p:graphicFrame>
        <p:nvGraphicFramePr>
          <p:cNvPr id="415" name="Google Shape;415;p32"/>
          <p:cNvGraphicFramePr>
            <a:graphicFrameLocks noGrp="1"/>
          </p:cNvGraphicFramePr>
          <p:nvPr/>
        </p:nvGraphicFramePr>
        <p:xfrm>
          <a:off x="824593" y="1240726"/>
          <a:ext cx="7592775" cy="3435720"/>
        </p:xfrm>
        <a:graphic>
          <a:graphicData uri="http://schemas.openxmlformats.org/drawingml/2006/table">
            <a:tbl>
              <a:tblPr firstRow="1" bandRow="1">
                <a:noFill/>
                <a:tableStyleId>{E5C7D1C5-4275-4E31-9BD7-9E34666E15F0}</a:tableStyleId>
              </a:tblPr>
              <a:tblGrid>
                <a:gridCol w="2026175">
                  <a:extLst>
                    <a:ext uri="{9D8B030D-6E8A-4147-A177-3AD203B41FA5}">
                      <a16:colId xmlns:a16="http://schemas.microsoft.com/office/drawing/2014/main" val="20000"/>
                    </a:ext>
                  </a:extLst>
                </a:gridCol>
                <a:gridCol w="2709575">
                  <a:extLst>
                    <a:ext uri="{9D8B030D-6E8A-4147-A177-3AD203B41FA5}">
                      <a16:colId xmlns:a16="http://schemas.microsoft.com/office/drawing/2014/main" val="20001"/>
                    </a:ext>
                  </a:extLst>
                </a:gridCol>
                <a:gridCol w="2857025">
                  <a:extLst>
                    <a:ext uri="{9D8B030D-6E8A-4147-A177-3AD203B41FA5}">
                      <a16:colId xmlns:a16="http://schemas.microsoft.com/office/drawing/2014/main" val="20002"/>
                    </a:ext>
                  </a:extLst>
                </a:gridCol>
              </a:tblGrid>
              <a:tr h="534150">
                <a:tc>
                  <a:txBody>
                    <a:bodyPr/>
                    <a:lstStyle/>
                    <a:p>
                      <a:pPr marL="0" marR="0" lvl="0" indent="0" algn="l" rtl="0">
                        <a:lnSpc>
                          <a:spcPct val="100000"/>
                        </a:lnSpc>
                        <a:spcBef>
                          <a:spcPct val="0"/>
                        </a:spcBef>
                        <a:spcAft>
                          <a:spcPct val="0"/>
                        </a:spcAft>
                        <a:buClr>
                          <a:srgbClr val="000000"/>
                        </a:buClr>
                        <a:buSzPts val="1400"/>
                        <a:buFont typeface="Arial"/>
                        <a:buNone/>
                      </a:pPr>
                      <a:endParaRPr sz="1400" u="none" strike="noStrike" cap="none">
                        <a:latin typeface="Montserrat"/>
                        <a:ea typeface="Montserrat"/>
                        <a:cs typeface="Montserrat"/>
                        <a:sym typeface="Montserrat"/>
                      </a:endParaRPr>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Spécificité – Aucun antécédent de traitement anti-TB</a:t>
                      </a:r>
                      <a:endParaRPr sz="1400" u="none" strike="noStrike" cap="none"/>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Spécificité – Antécédent de traitement anti-TB</a:t>
                      </a:r>
                      <a:endParaRPr sz="1400" u="none" strike="noStrike" cap="none"/>
                    </a:p>
                  </a:txBody>
                  <a:tcPr marL="91450" marR="91450" marT="45725" marB="45725"/>
                </a:tc>
                <a:extLst>
                  <a:ext uri="{0D108BD9-81ED-4DB2-BD59-A6C34878D82A}">
                    <a16:rowId xmlns:a16="http://schemas.microsoft.com/office/drawing/2014/main" val="10000"/>
                  </a:ext>
                </a:extLst>
              </a:tr>
              <a:tr h="516025">
                <a:tc>
                  <a:txBody>
                    <a:bodyPr/>
                    <a:lstStyle/>
                    <a:p>
                      <a:pPr marL="0" marR="0" lvl="0" indent="0" algn="l"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Truenat MTB</a:t>
                      </a:r>
                      <a:endParaRPr sz="14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0,97 (0,96 - 0,98)</a:t>
                      </a:r>
                      <a:endParaRPr sz="14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0,92 (0,83 - 0,96)</a:t>
                      </a:r>
                      <a:endParaRPr sz="14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1"/>
                  </a:ext>
                </a:extLst>
              </a:tr>
              <a:tr h="516025">
                <a:tc>
                  <a:txBody>
                    <a:bodyPr/>
                    <a:lstStyle/>
                    <a:p>
                      <a:pPr marL="0" marR="0" lvl="0" indent="0" algn="l"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XPERT MTB/RIF</a:t>
                      </a:r>
                      <a:endParaRPr sz="14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0,97 (0,96 - 0,98)</a:t>
                      </a:r>
                      <a:endParaRPr sz="14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0,90 (0,81 - 0,95)</a:t>
                      </a:r>
                      <a:endParaRPr sz="14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2"/>
                  </a:ext>
                </a:extLst>
              </a:tr>
              <a:tr h="516025">
                <a:tc>
                  <a:txBody>
                    <a:bodyPr/>
                    <a:lstStyle/>
                    <a:p>
                      <a:pPr marL="0" marR="0" lvl="0" indent="0" algn="l"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Truenat MTB Plus</a:t>
                      </a:r>
                      <a:endParaRPr sz="14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0,95 (0,94 - 0,97)</a:t>
                      </a:r>
                      <a:endParaRPr sz="14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0,88 (0,78 - 0,94)</a:t>
                      </a:r>
                      <a:endParaRPr sz="14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3"/>
                  </a:ext>
                </a:extLst>
              </a:tr>
              <a:tr h="516025">
                <a:tc>
                  <a:txBody>
                    <a:bodyPr/>
                    <a:lstStyle/>
                    <a:p>
                      <a:pPr marL="0" marR="0" lvl="0" indent="0" algn="l"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XPERT MTB/RIF</a:t>
                      </a:r>
                      <a:endParaRPr sz="14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0,97 (0,96 - 0,98)</a:t>
                      </a:r>
                      <a:endParaRPr sz="14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0,90 (0,80 - 0,95)</a:t>
                      </a:r>
                      <a:endParaRPr sz="14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4"/>
                  </a:ext>
                </a:extLst>
              </a:tr>
              <a:tr h="534150">
                <a:tc gridSpan="3">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Arial"/>
                          <a:ea typeface="Arial"/>
                          <a:cs typeface="Arial"/>
                        </a:rPr>
                        <a:t>Foundation for Innovative New Diagnostics (Fondation pour les nouveaux diagnostics innovants), étude d’évaluation clinique prospective, multicentrique, menée dans 19 centres cliniques et 7 laboratoires de référence dans 4 pays.</a:t>
                      </a:r>
                      <a:endParaRPr sz="1400" u="none" strike="noStrike" cap="none"/>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cxnSp>
        <p:nvCxnSpPr>
          <p:cNvPr id="416" name="Google Shape;416;p32"/>
          <p:cNvCxnSpPr/>
          <p:nvPr/>
        </p:nvCxnSpPr>
        <p:spPr>
          <a:xfrm>
            <a:off x="824581" y="2979475"/>
            <a:ext cx="7592787" cy="0"/>
          </a:xfrm>
          <a:prstGeom prst="straightConnector1">
            <a:avLst/>
          </a:prstGeom>
          <a:noFill/>
          <a:ln w="47625" cap="flat" cmpd="sng">
            <a:solidFill>
              <a:srgbClr val="FC6761"/>
            </a:solidFill>
            <a:prstDash val="solid"/>
            <a:round/>
            <a:headEnd type="none" w="sm" len="sm"/>
            <a:tailEnd type="none" w="sm" len="sm"/>
          </a:ln>
        </p:spPr>
      </p:cxn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Compromis entre sensibilité et spécificité</a:t>
            </a:r>
            <a:endParaRPr/>
          </a:p>
        </p:txBody>
      </p:sp>
      <p:sp>
        <p:nvSpPr>
          <p:cNvPr id="422" name="Google Shape;422;p33"/>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Pour faire le choix entre Truenat MTB ou MTB Plus, les pays devront tenir compte des compromis possibles entre une sensibilité plus ou moins élevée et une spécificité plus ou moins élevée en fonction de la prévalence de :</a:t>
            </a:r>
            <a:endParaRPr/>
          </a:p>
          <a:p>
            <a:pPr marL="914400" lvl="1" indent="-317500" algn="l" rtl="0">
              <a:lnSpc>
                <a:spcPct val="100000"/>
              </a:lnSpc>
              <a:spcBef>
                <a:spcPts val="1600"/>
              </a:spcBef>
              <a:spcAft>
                <a:spcPct val="0"/>
              </a:spcAft>
              <a:buSzPts val="1400"/>
              <a:buChar char="○"/>
            </a:pPr>
            <a:r>
              <a:rPr lang="fr-FR" sz="1400" b="0" i="0" strike="noStrike" cap="none" spc="0" baseline="0">
                <a:solidFill>
                  <a:srgbClr val="000000"/>
                </a:solidFill>
                <a:effectLst/>
                <a:latin typeface="Montserrat"/>
                <a:ea typeface="Montserrat"/>
                <a:cs typeface="Montserrat"/>
              </a:rPr>
              <a:t>TB</a:t>
            </a:r>
            <a:endParaRPr/>
          </a:p>
          <a:p>
            <a:pPr marL="914400" lvl="1" indent="-317500" algn="l" rtl="0">
              <a:lnSpc>
                <a:spcPct val="100000"/>
              </a:lnSpc>
              <a:spcBef>
                <a:spcPts val="1600"/>
              </a:spcBef>
              <a:spcAft>
                <a:spcPct val="0"/>
              </a:spcAft>
              <a:buSzPts val="1400"/>
              <a:buChar char="○"/>
            </a:pPr>
            <a:r>
              <a:rPr lang="fr-FR" sz="1400" b="0" i="0" strike="noStrike" cap="none" spc="0" baseline="0">
                <a:solidFill>
                  <a:srgbClr val="000000"/>
                </a:solidFill>
                <a:effectLst/>
                <a:latin typeface="Montserrat"/>
                <a:ea typeface="Montserrat"/>
                <a:cs typeface="Montserrat"/>
              </a:rPr>
              <a:t>TB-DR</a:t>
            </a:r>
            <a:endParaRPr/>
          </a:p>
          <a:p>
            <a:pPr marL="914400" lvl="1" indent="-317500" algn="l" rtl="0">
              <a:lnSpc>
                <a:spcPct val="100000"/>
              </a:lnSpc>
              <a:spcBef>
                <a:spcPts val="1600"/>
              </a:spcBef>
              <a:spcAft>
                <a:spcPct val="0"/>
              </a:spcAft>
              <a:buSzPts val="1400"/>
              <a:buChar char="○"/>
            </a:pPr>
            <a:r>
              <a:rPr lang="fr-FR" sz="1400" b="0" i="0" strike="noStrike" cap="none" spc="0" baseline="0">
                <a:solidFill>
                  <a:srgbClr val="000000"/>
                </a:solidFill>
                <a:effectLst/>
                <a:latin typeface="Montserrat"/>
                <a:ea typeface="Montserrat"/>
                <a:cs typeface="Montserrat"/>
              </a:rPr>
              <a:t>TB/VIH</a:t>
            </a:r>
            <a:endParaRPr/>
          </a:p>
        </p:txBody>
      </p:sp>
      <p:sp>
        <p:nvSpPr>
          <p:cNvPr id="423" name="Google Shape;423;p33"/>
          <p:cNvSpPr/>
          <p:nvPr/>
        </p:nvSpPr>
        <p:spPr>
          <a:xfrm>
            <a:off x="6770914" y="2412475"/>
            <a:ext cx="2286000" cy="2286000"/>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FFFFFF"/>
                </a:solidFill>
                <a:effectLst/>
                <a:latin typeface="Montserrat"/>
                <a:ea typeface="Montserrat"/>
                <a:cs typeface="Montserrat"/>
              </a:rPr>
              <a:t>Pourquoi un pays avec un fardeau élevé de la TB-DR peut-il ne pas choisir d’utiliser MTB Plus ? </a:t>
            </a:r>
            <a:endParaRPr sz="1400" b="0" i="0" u="none" strike="noStrike" cap="none">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Environnements avec charge élevée du VIH</a:t>
            </a:r>
            <a:endParaRPr/>
          </a:p>
        </p:txBody>
      </p:sp>
      <p:sp>
        <p:nvSpPr>
          <p:cNvPr id="429" name="Google Shape;429;p34"/>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Dans une population avec une prévalence élevée du VIH, un test plus sensible (c.-à-d., Truenat MTB Plus) peut être le test le plus approprié en raison de sa sensibilité accrue pour la détection du MTBC dans les échantillons avec frottis négatif.</a:t>
            </a:r>
            <a:endParaRPr/>
          </a:p>
          <a:p>
            <a:pPr marL="457200" lvl="0" indent="-228600" algn="l" rtl="0">
              <a:lnSpc>
                <a:spcPct val="100000"/>
              </a:lnSpc>
              <a:spcBef>
                <a:spcPct val="0"/>
              </a:spcBef>
              <a:spcAft>
                <a:spcPct val="0"/>
              </a:spcAft>
              <a:buSzPts val="1800"/>
              <a:buNone/>
            </a:pPr>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5"/>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Avantages de Truenat</a:t>
            </a:r>
            <a:endParaRPr sz="2800" b="1"/>
          </a:p>
        </p:txBody>
      </p:sp>
      <p:sp>
        <p:nvSpPr>
          <p:cNvPr id="435" name="Google Shape;435;p35"/>
          <p:cNvSpPr txBox="1">
            <a:spLocks noGrp="1"/>
          </p:cNvSpPr>
          <p:nvPr>
            <p:ph type="body" idx="1"/>
          </p:nvPr>
        </p:nvSpPr>
        <p:spPr>
          <a:xfrm>
            <a:off x="781049" y="1210025"/>
            <a:ext cx="7731579" cy="3063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Rapport coût-efficacité</a:t>
            </a:r>
            <a:endParaRPr sz="1400" dirty="0"/>
          </a:p>
          <a:p>
            <a:pPr marL="914400" lvl="1" indent="-317500" algn="l" rtl="0">
              <a:lnSpc>
                <a:spcPct val="100000"/>
              </a:lnSpc>
              <a:spcBef>
                <a:spcPct val="0"/>
              </a:spcBef>
              <a:spcAft>
                <a:spcPct val="0"/>
              </a:spcAft>
              <a:buSzPts val="1400"/>
              <a:buChar char="○"/>
            </a:pPr>
            <a:r>
              <a:rPr lang="fr-FR" sz="1100" b="0" i="0" strike="noStrike" cap="none" spc="0" baseline="0" dirty="0">
                <a:solidFill>
                  <a:srgbClr val="000000"/>
                </a:solidFill>
                <a:effectLst/>
              </a:rPr>
              <a:t>Faibles coûts des équipements et des tests</a:t>
            </a:r>
            <a:endParaRPr sz="11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Accès des patients</a:t>
            </a:r>
            <a:endParaRPr sz="1400" dirty="0"/>
          </a:p>
          <a:p>
            <a:pPr marL="914400" lvl="1" indent="-317500" algn="l" rtl="0">
              <a:lnSpc>
                <a:spcPct val="100000"/>
              </a:lnSpc>
              <a:spcBef>
                <a:spcPct val="0"/>
              </a:spcBef>
              <a:spcAft>
                <a:spcPct val="0"/>
              </a:spcAft>
              <a:buSzPts val="1400"/>
              <a:buChar char="○"/>
            </a:pPr>
            <a:r>
              <a:rPr lang="fr-FR" sz="1100" b="0" i="0" strike="noStrike" cap="none" spc="0" baseline="0" dirty="0">
                <a:solidFill>
                  <a:srgbClr val="000000"/>
                </a:solidFill>
                <a:effectLst/>
              </a:rPr>
              <a:t>L’utilisation du test </a:t>
            </a:r>
            <a:r>
              <a:rPr lang="fr-FR" sz="1100" b="0" i="0" strike="noStrike" cap="none" spc="0" baseline="0" dirty="0" err="1">
                <a:solidFill>
                  <a:srgbClr val="000000"/>
                </a:solidFill>
                <a:effectLst/>
              </a:rPr>
              <a:t>Truenat</a:t>
            </a:r>
            <a:r>
              <a:rPr lang="fr-FR" sz="1100" b="0" i="0" strike="noStrike" cap="none" spc="0" baseline="0" dirty="0">
                <a:solidFill>
                  <a:srgbClr val="000000"/>
                </a:solidFill>
                <a:effectLst/>
              </a:rPr>
              <a:t> au niveau des soins de santé primaires peut réduire la nécessité du transport des échantillons pour la détection de la résistance à la RIF</a:t>
            </a:r>
            <a:endParaRPr sz="11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Temps d’exécution du test</a:t>
            </a:r>
            <a:endParaRPr sz="1400" dirty="0"/>
          </a:p>
          <a:p>
            <a:pPr marL="914400" lvl="1" indent="-317500" algn="l" rtl="0">
              <a:lnSpc>
                <a:spcPct val="100000"/>
              </a:lnSpc>
              <a:spcBef>
                <a:spcPct val="0"/>
              </a:spcBef>
              <a:spcAft>
                <a:spcPct val="0"/>
              </a:spcAft>
              <a:buSzPts val="1400"/>
              <a:buChar char="○"/>
            </a:pPr>
            <a:r>
              <a:rPr lang="fr-FR" sz="1100" b="0" i="0" strike="noStrike" cap="none" spc="0" baseline="0" dirty="0">
                <a:solidFill>
                  <a:srgbClr val="000000"/>
                </a:solidFill>
                <a:effectLst/>
              </a:rPr>
              <a:t>La détection de </a:t>
            </a:r>
            <a:r>
              <a:rPr lang="fr-FR" sz="1100" b="0" i="0" strike="noStrike" cap="none" spc="0" baseline="0" dirty="0" err="1">
                <a:solidFill>
                  <a:srgbClr val="000000"/>
                </a:solidFill>
                <a:effectLst/>
              </a:rPr>
              <a:t>MTB</a:t>
            </a:r>
            <a:r>
              <a:rPr lang="fr-FR" sz="1100" b="0" i="0" strike="noStrike" cap="none" spc="0" baseline="0" dirty="0">
                <a:solidFill>
                  <a:srgbClr val="000000"/>
                </a:solidFill>
                <a:effectLst/>
              </a:rPr>
              <a:t> est réalisée en 1 heure et le test de résistance à la RIF est effectué uniquement en tant que test réflexe</a:t>
            </a:r>
            <a:endParaRPr sz="11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Disponibilité de l’ADN</a:t>
            </a:r>
            <a:endParaRPr sz="1400" dirty="0"/>
          </a:p>
          <a:p>
            <a:pPr lvl="1" indent="-342900">
              <a:buSzPts val="1800"/>
              <a:buFont typeface="Courier New"/>
              <a:buChar char="o"/>
            </a:pPr>
            <a:r>
              <a:rPr lang="fr-FR" sz="1100" b="0" i="0" strike="noStrike" cap="none" spc="0" baseline="0" dirty="0">
                <a:solidFill>
                  <a:srgbClr val="000000"/>
                </a:solidFill>
                <a:effectLst/>
              </a:rPr>
              <a:t>Avec </a:t>
            </a:r>
            <a:r>
              <a:rPr lang="fr-FR" sz="1100" b="0" i="0" strike="noStrike" cap="none" spc="0" baseline="0" dirty="0" err="1">
                <a:solidFill>
                  <a:srgbClr val="000000"/>
                </a:solidFill>
                <a:effectLst/>
              </a:rPr>
              <a:t>Truenat</a:t>
            </a:r>
            <a:r>
              <a:rPr lang="fr-FR" sz="1100" b="0" i="0" strike="noStrike" cap="none" spc="0" baseline="0" dirty="0">
                <a:solidFill>
                  <a:srgbClr val="000000"/>
                </a:solidFill>
                <a:effectLst/>
              </a:rPr>
              <a:t>, l’ADN est disponible pour recommencer des tests et pour toute investigation ultérieure et à des fins de contrôle qualité</a:t>
            </a:r>
            <a:endParaRPr sz="11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La connectivité intégrée permet l’utilisation de données numériques, y compris la communication rapide des résultats aux cliniciens.</a:t>
            </a:r>
            <a:endParaRPr sz="14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Technologie de proximité (Point of care, </a:t>
            </a:r>
            <a:r>
              <a:rPr lang="fr-FR" sz="1400" b="0" i="0" strike="noStrike" cap="none" spc="0" baseline="0" dirty="0" err="1">
                <a:solidFill>
                  <a:srgbClr val="000000"/>
                </a:solidFill>
                <a:effectLst/>
              </a:rPr>
              <a:t>POC</a:t>
            </a:r>
            <a:r>
              <a:rPr lang="fr-FR" sz="1400" b="0" i="0" strike="noStrike" cap="none" spc="0" baseline="0" dirty="0">
                <a:solidFill>
                  <a:srgbClr val="000000"/>
                </a:solidFill>
                <a:effectLst/>
              </a:rPr>
              <a:t>), fonctionnant sur batterie et portable</a:t>
            </a:r>
            <a:endParaRPr sz="14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Peut être utilisé pour les stratégies de recherche active de cas à distance dans les zones rurales</a:t>
            </a:r>
            <a:endParaRPr sz="1400" dirty="0"/>
          </a:p>
          <a:p>
            <a:pPr marL="914400" lvl="1" indent="-228600" algn="l" rtl="0">
              <a:lnSpc>
                <a:spcPct val="100000"/>
              </a:lnSpc>
              <a:spcBef>
                <a:spcPct val="0"/>
              </a:spcBef>
              <a:spcAft>
                <a:spcPct val="0"/>
              </a:spcAft>
              <a:buSzPts val="1400"/>
              <a:buNone/>
            </a:pPr>
            <a:endParaRPr sz="1200" dirty="0"/>
          </a:p>
          <a:p>
            <a:pPr marL="914400" lvl="1" indent="-228600" algn="l" rtl="0">
              <a:lnSpc>
                <a:spcPct val="100000"/>
              </a:lnSpc>
              <a:spcBef>
                <a:spcPct val="0"/>
              </a:spcBef>
              <a:spcAft>
                <a:spcPct val="0"/>
              </a:spcAft>
              <a:buSzPts val="1400"/>
              <a:buNone/>
            </a:pPr>
            <a:endParaRPr sz="1200" dirty="0"/>
          </a:p>
        </p:txBody>
      </p:sp>
      <p:sp>
        <p:nvSpPr>
          <p:cNvPr id="436" name="Google Shape;436;p35"/>
          <p:cNvSpPr/>
          <p:nvPr/>
        </p:nvSpPr>
        <p:spPr>
          <a:xfrm>
            <a:off x="6487885" y="65315"/>
            <a:ext cx="2569029" cy="1756229"/>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FFFFFF"/>
                </a:solidFill>
                <a:effectLst/>
                <a:latin typeface="Montserrat"/>
                <a:ea typeface="Montserrat"/>
                <a:cs typeface="Montserrat"/>
              </a:rPr>
              <a:t>Selon vous, lequel de ces avantages est le plus important dans votre pays ?</a:t>
            </a:r>
            <a:endParaRPr sz="1400" b="0" i="0" u="none" strike="noStrike" cap="none">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Activité : Quel test dois-je utiliser ?</a:t>
            </a:r>
            <a:endParaRPr/>
          </a:p>
        </p:txBody>
      </p:sp>
      <p:pic>
        <p:nvPicPr>
          <p:cNvPr id="442" name="Google Shape;442;p36" descr="Boardroom outline"/>
          <p:cNvPicPr preferRelativeResize="0">
            <a:picLocks noGrp="1"/>
          </p:cNvPicPr>
          <p:nvPr>
            <p:ph type="pic" idx="2"/>
          </p:nvPr>
        </p:nvPicPr>
        <p:blipFill>
          <a:blip r:embed="rId3">
            <a:alphaModFix/>
          </a:blip>
          <a:srcRect t="6015" b="6015"/>
          <a:stretch>
            <a:fillRect/>
          </a:stretch>
        </p:blipFill>
        <p:spPr>
          <a:xfrm>
            <a:off x="5221288" y="1208088"/>
            <a:ext cx="3800475" cy="3343275"/>
          </a:xfrm>
          <a:prstGeom prst="rect">
            <a:avLst/>
          </a:prstGeom>
          <a:noFill/>
          <a:ln>
            <a:noFill/>
          </a:ln>
        </p:spPr>
      </p:pic>
      <p:sp>
        <p:nvSpPr>
          <p:cNvPr id="443" name="Google Shape;443;p36"/>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Scénario 1 :</a:t>
            </a:r>
            <a:endParaRPr/>
          </a:p>
          <a:p>
            <a:pPr marL="114300" lvl="0" indent="0" algn="l" rtl="0">
              <a:lnSpc>
                <a:spcPct val="100000"/>
              </a:lnSpc>
              <a:spcBef>
                <a:spcPct val="0"/>
              </a:spcBef>
              <a:spcAft>
                <a:spcPct val="0"/>
              </a:spcAft>
              <a:buSzPts val="1800"/>
              <a:buNone/>
            </a:pPr>
            <a:endParaRPr/>
          </a:p>
          <a:p>
            <a:pPr marL="11430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Vous travaillez dans une clinique de soins primaires. Une femme de 33 ans se présente avec une faible fièvre et une toux persistante. La femme vous informe qu’elle tousse depuis deux semaines.</a:t>
            </a:r>
            <a:endParaRPr/>
          </a:p>
          <a:p>
            <a:pPr marL="114300" lvl="0" indent="0" algn="l" rtl="0">
              <a:lnSpc>
                <a:spcPct val="100000"/>
              </a:lnSpc>
              <a:spcBef>
                <a:spcPct val="0"/>
              </a:spcBef>
              <a:spcAft>
                <a:spcPct val="0"/>
              </a:spcAft>
              <a:buSzPts val="1800"/>
              <a:buNone/>
            </a:pPr>
            <a:endParaRPr sz="1400"/>
          </a:p>
          <a:p>
            <a:pPr marL="11430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Quel(s) test(s) doit(vent) être réalisé(s) ?</a:t>
            </a:r>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7"/>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Activité : Quel test dois-je utiliser ?</a:t>
            </a:r>
            <a:endParaRPr/>
          </a:p>
        </p:txBody>
      </p:sp>
      <p:pic>
        <p:nvPicPr>
          <p:cNvPr id="449" name="Google Shape;449;p37" descr="Boardroom outline"/>
          <p:cNvPicPr preferRelativeResize="0">
            <a:picLocks noGrp="1"/>
          </p:cNvPicPr>
          <p:nvPr>
            <p:ph type="pic" idx="2"/>
          </p:nvPr>
        </p:nvPicPr>
        <p:blipFill>
          <a:blip r:embed="rId3">
            <a:alphaModFix/>
          </a:blip>
          <a:srcRect t="6015" b="6015"/>
          <a:stretch>
            <a:fillRect/>
          </a:stretch>
        </p:blipFill>
        <p:spPr>
          <a:xfrm>
            <a:off x="5221288" y="1208088"/>
            <a:ext cx="3800475" cy="3343275"/>
          </a:xfrm>
          <a:prstGeom prst="rect">
            <a:avLst/>
          </a:prstGeom>
          <a:noFill/>
          <a:ln>
            <a:noFill/>
          </a:ln>
        </p:spPr>
      </p:pic>
      <p:sp>
        <p:nvSpPr>
          <p:cNvPr id="450" name="Google Shape;450;p37"/>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Scénario 2 :</a:t>
            </a:r>
            <a:endParaRPr/>
          </a:p>
          <a:p>
            <a:pPr marL="114300" lvl="0" indent="0" algn="l" rtl="0">
              <a:lnSpc>
                <a:spcPct val="100000"/>
              </a:lnSpc>
              <a:spcBef>
                <a:spcPct val="0"/>
              </a:spcBef>
              <a:spcAft>
                <a:spcPct val="0"/>
              </a:spcAft>
              <a:buSzPts val="1800"/>
              <a:buNone/>
            </a:pPr>
            <a:endParaRPr/>
          </a:p>
          <a:p>
            <a:pPr marL="11430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Une patiente se présente avec des difficultés respiratoires et une toux qu’elle ressent depuis la semaine dernière. Elle vous informe que l’année dernière elle a été prise en charge pour une maladie, mais elle ne sait pas ce que c’était, elle se souvient seulement qu’elle devait prendre des médicaments tous les jours. Vous n’avez pas accès à son dossier médical.</a:t>
            </a:r>
            <a:endParaRPr/>
          </a:p>
          <a:p>
            <a:pPr marL="114300" lvl="0" indent="0" algn="l" rtl="0">
              <a:lnSpc>
                <a:spcPct val="100000"/>
              </a:lnSpc>
              <a:spcBef>
                <a:spcPct val="0"/>
              </a:spcBef>
              <a:spcAft>
                <a:spcPct val="0"/>
              </a:spcAft>
              <a:buSzPts val="1800"/>
              <a:buNone/>
            </a:pPr>
            <a:endParaRPr sz="1400"/>
          </a:p>
          <a:p>
            <a:pPr marL="11430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Quel(s) test(s) doit(vent) être réalisé(s) ?</a:t>
            </a:r>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8"/>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Activité : Quel test dois-je utiliser ?</a:t>
            </a:r>
            <a:endParaRPr b="1">
              <a:latin typeface="Montserrat ExtraBold"/>
              <a:ea typeface="Montserrat ExtraBold"/>
              <a:cs typeface="Montserrat ExtraBold"/>
              <a:sym typeface="Montserrat ExtraBold"/>
            </a:endParaRPr>
          </a:p>
        </p:txBody>
      </p:sp>
      <p:pic>
        <p:nvPicPr>
          <p:cNvPr id="456" name="Google Shape;456;p38" descr="Boardroom outline"/>
          <p:cNvPicPr preferRelativeResize="0">
            <a:picLocks noGrp="1"/>
          </p:cNvPicPr>
          <p:nvPr>
            <p:ph type="pic" idx="2"/>
          </p:nvPr>
        </p:nvPicPr>
        <p:blipFill>
          <a:blip r:embed="rId3">
            <a:alphaModFix/>
          </a:blip>
          <a:srcRect t="6015" b="6015"/>
          <a:stretch>
            <a:fillRect/>
          </a:stretch>
        </p:blipFill>
        <p:spPr>
          <a:xfrm>
            <a:off x="5221288" y="1208088"/>
            <a:ext cx="3800475" cy="3343275"/>
          </a:xfrm>
          <a:prstGeom prst="rect">
            <a:avLst/>
          </a:prstGeom>
          <a:noFill/>
          <a:ln>
            <a:noFill/>
          </a:ln>
        </p:spPr>
      </p:pic>
      <p:sp>
        <p:nvSpPr>
          <p:cNvPr id="457" name="Google Shape;457;p38"/>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Scénario 3 :</a:t>
            </a:r>
            <a:endParaRPr/>
          </a:p>
          <a:p>
            <a:pPr marL="114300" lvl="0" indent="0" algn="l" rtl="0">
              <a:lnSpc>
                <a:spcPct val="100000"/>
              </a:lnSpc>
              <a:spcBef>
                <a:spcPct val="0"/>
              </a:spcBef>
              <a:spcAft>
                <a:spcPct val="0"/>
              </a:spcAft>
              <a:buSzPts val="1800"/>
              <a:buNone/>
            </a:pPr>
            <a:endParaRPr/>
          </a:p>
          <a:p>
            <a:pPr marL="11430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Un patient arrive dans votre clinique avec une mauvaise toux qui dure depuis deux mois. Parfois, la toux est sanguinolente. Il souffre également d’un mauvais état général. Vous travaillez dans une ville où la prévalence du VIH est élevée.</a:t>
            </a:r>
            <a:endParaRPr/>
          </a:p>
          <a:p>
            <a:pPr marL="114300" lvl="0" indent="0" algn="l" rtl="0">
              <a:lnSpc>
                <a:spcPct val="100000"/>
              </a:lnSpc>
              <a:spcBef>
                <a:spcPct val="0"/>
              </a:spcBef>
              <a:spcAft>
                <a:spcPct val="0"/>
              </a:spcAft>
              <a:buSzPts val="1800"/>
              <a:buNone/>
            </a:pPr>
            <a:endParaRPr sz="1400"/>
          </a:p>
          <a:p>
            <a:pPr marL="11430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Quel(s) test(s) doit(vent) être réalisé(s) ?</a:t>
            </a:r>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9"/>
          <p:cNvSpPr txBox="1">
            <a:spLocks noGrp="1"/>
          </p:cNvSpPr>
          <p:nvPr>
            <p:ph type="title"/>
          </p:nvPr>
        </p:nvSpPr>
        <p:spPr>
          <a:xfrm>
            <a:off x="1502202" y="270634"/>
            <a:ext cx="2808000" cy="755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000"/>
              <a:buNone/>
            </a:pPr>
            <a:r>
              <a:rPr lang="fr-FR" sz="2800" b="1" i="0" strike="noStrike" cap="none" spc="0" baseline="0">
                <a:solidFill>
                  <a:srgbClr val="FFFFFF"/>
                </a:solidFill>
                <a:effectLst/>
                <a:latin typeface="Montserrat ExtraBold"/>
                <a:ea typeface="Montserrat ExtraBold"/>
                <a:cs typeface="Montserrat ExtraBold"/>
              </a:rPr>
              <a:t>RÉSUMÉ</a:t>
            </a:r>
            <a:endParaRPr b="1"/>
          </a:p>
        </p:txBody>
      </p:sp>
      <p:sp>
        <p:nvSpPr>
          <p:cNvPr id="463" name="Google Shape;463;p39"/>
          <p:cNvSpPr txBox="1">
            <a:spLocks noGrp="1"/>
          </p:cNvSpPr>
          <p:nvPr>
            <p:ph type="body" idx="1"/>
          </p:nvPr>
        </p:nvSpPr>
        <p:spPr>
          <a:xfrm>
            <a:off x="193258" y="1224489"/>
            <a:ext cx="5425888" cy="364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600"/>
              <a:buNone/>
            </a:pPr>
            <a:r>
              <a:rPr lang="fr-FR" sz="1400" b="1" i="0" strike="noStrike" cap="none" spc="0" baseline="0" dirty="0" err="1">
                <a:solidFill>
                  <a:srgbClr val="FFFFFF"/>
                </a:solidFill>
                <a:effectLst/>
                <a:latin typeface="Montserrat"/>
                <a:ea typeface="Montserrat"/>
                <a:cs typeface="Montserrat"/>
              </a:rPr>
              <a:t>Truenat</a:t>
            </a:r>
            <a:r>
              <a:rPr lang="fr-FR" sz="1400" b="1" i="0" strike="noStrike" cap="none" spc="0" baseline="0" dirty="0">
                <a:solidFill>
                  <a:srgbClr val="FFFFFF"/>
                </a:solidFill>
                <a:effectLst/>
                <a:latin typeface="Montserrat"/>
                <a:ea typeface="Montserrat"/>
                <a:cs typeface="Montserrat"/>
              </a:rPr>
              <a:t> est un nouvel outil de diagnostic prometteur de dépistage de la TB</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Plus sensible et spécifique que la microscopie</a:t>
            </a:r>
            <a:endParaRPr sz="1400" dirty="0"/>
          </a:p>
          <a:p>
            <a:pPr marL="0" lvl="0" indent="0" algn="l" rtl="0">
              <a:lnSpc>
                <a:spcPct val="100000"/>
              </a:lnSpc>
              <a:spcBef>
                <a:spcPts val="1600"/>
              </a:spcBef>
              <a:spcAft>
                <a:spcPct val="0"/>
              </a:spcAft>
              <a:buSzPts val="1600"/>
              <a:buNone/>
            </a:pPr>
            <a:r>
              <a:rPr lang="fr-FR" sz="1400" b="1" i="0" strike="noStrike" cap="none" spc="0" baseline="0" dirty="0" err="1">
                <a:solidFill>
                  <a:srgbClr val="FFFFFF"/>
                </a:solidFill>
                <a:effectLst/>
                <a:latin typeface="Montserrat"/>
                <a:ea typeface="Montserrat"/>
                <a:cs typeface="Montserrat"/>
              </a:rPr>
              <a:t>Truenat</a:t>
            </a:r>
            <a:r>
              <a:rPr lang="fr-FR" sz="1400" b="1" i="0" strike="noStrike" cap="none" spc="0" baseline="0" dirty="0">
                <a:solidFill>
                  <a:srgbClr val="FFFFFF"/>
                </a:solidFill>
                <a:effectLst/>
                <a:latin typeface="Montserrat"/>
                <a:ea typeface="Montserrat"/>
                <a:cs typeface="Montserrat"/>
              </a:rPr>
              <a:t> a des exigences en matière d’infrastructure minimales et peut être utilisé sur le lieu d’intervention ou à proximité</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Les résultats sont rapidement disponibles, permettant un diagnostic le jour même</a:t>
            </a:r>
            <a:endParaRPr sz="1400" dirty="0"/>
          </a:p>
          <a:p>
            <a:pPr marL="0" lvl="0" indent="0" algn="l" rtl="0">
              <a:lnSpc>
                <a:spcPct val="100000"/>
              </a:lnSpc>
              <a:spcBef>
                <a:spcPts val="1600"/>
              </a:spcBef>
              <a:spcAft>
                <a:spcPct val="0"/>
              </a:spcAft>
              <a:buSzPts val="1600"/>
              <a:buNone/>
            </a:pPr>
            <a:r>
              <a:rPr lang="fr-FR" sz="1400" b="1" i="0" strike="noStrike" cap="none" spc="0" baseline="0" dirty="0" err="1">
                <a:solidFill>
                  <a:srgbClr val="FFFFFF"/>
                </a:solidFill>
                <a:effectLst/>
                <a:latin typeface="Montserrat"/>
                <a:ea typeface="Montserrat"/>
                <a:cs typeface="Montserrat"/>
              </a:rPr>
              <a:t>Truenat</a:t>
            </a:r>
            <a:r>
              <a:rPr lang="fr-FR" sz="1400" b="1" i="0" strike="noStrike" cap="none" spc="0" baseline="0" dirty="0">
                <a:solidFill>
                  <a:srgbClr val="FFFFFF"/>
                </a:solidFill>
                <a:effectLst/>
                <a:latin typeface="Montserrat"/>
                <a:ea typeface="Montserrat"/>
                <a:cs typeface="Montserrat"/>
              </a:rPr>
              <a:t> peut détecter la résistance à la RIF en deux heures</a:t>
            </a:r>
            <a:endParaRPr sz="1400" dirty="0"/>
          </a:p>
          <a:p>
            <a:pPr marL="285750" lvl="0" indent="-285750" algn="l" rtl="0">
              <a:lnSpc>
                <a:spcPct val="100000"/>
              </a:lnSpc>
              <a:spcBef>
                <a:spcPts val="1600"/>
              </a:spcBef>
              <a:spcAft>
                <a:spcPts val="1600"/>
              </a:spcAft>
              <a:buSzPts val="1600"/>
              <a:buChar char="●"/>
            </a:pPr>
            <a:r>
              <a:rPr lang="fr-FR" sz="1400" b="0" i="0" strike="noStrike" cap="none" spc="0" baseline="0" dirty="0">
                <a:solidFill>
                  <a:srgbClr val="FFFFFF"/>
                </a:solidFill>
                <a:effectLst/>
                <a:latin typeface="Montserrat"/>
                <a:ea typeface="Montserrat"/>
                <a:cs typeface="Montserrat"/>
              </a:rPr>
              <a:t>Peut être utilisé comme test initial de détection de la résistance</a:t>
            </a:r>
            <a:endParaRPr sz="14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Objectifs d’apprentissage</a:t>
            </a:r>
            <a:endParaRPr/>
          </a:p>
        </p:txBody>
      </p:sp>
      <p:sp>
        <p:nvSpPr>
          <p:cNvPr id="155" name="Google Shape;155;p4"/>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À la fin de ce module, les participants doivent être en mesure de :</a:t>
            </a:r>
            <a:endParaRPr/>
          </a:p>
          <a:p>
            <a:pPr marL="114300" lvl="0" indent="0" algn="l" rtl="0">
              <a:lnSpc>
                <a:spcPct val="100000"/>
              </a:lnSpc>
              <a:spcBef>
                <a:spcPct val="0"/>
              </a:spcBef>
              <a:spcAft>
                <a:spcPct val="0"/>
              </a:spcAft>
              <a:buSzPts val="1800"/>
              <a:buNone/>
            </a:pP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Décrire le contexte de la tuberculose mondial et spécifique au pays</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Énumérer les différents tests de laboratoire utilisés pour diagnostiquer la TB et la pharmacorésistance, et les recommandations de l’OMS pour chacun</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Décrire les avantages de l’introduction du test Truenat au sein d’un réseau diagnostique de la TB</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Comparer la précision diagnostique de Truenat à celle d’autres tests de dépistage de la TB</a:t>
            </a:r>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1</a:t>
            </a:r>
            <a:endParaRPr/>
          </a:p>
        </p:txBody>
      </p:sp>
      <p:sp>
        <p:nvSpPr>
          <p:cNvPr id="469" name="Google Shape;469;p40"/>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1. </a:t>
            </a:r>
            <a:r>
              <a:rPr lang="fr-FR" sz="1800" b="0" i="0" strike="noStrike" cap="none" spc="0" baseline="0" dirty="0">
                <a:solidFill>
                  <a:srgbClr val="000000"/>
                </a:solidFill>
                <a:effectLst/>
                <a:latin typeface="Montserrat"/>
                <a:ea typeface="Montserrat"/>
                <a:cs typeface="Montserrat"/>
              </a:rPr>
              <a:t>Quels sont les principaux défis du diagnostic de la TB </a:t>
            </a:r>
            <a:r>
              <a:rPr lang="fr-FR" dirty="0">
                <a:solidFill>
                  <a:srgbClr val="000000"/>
                </a:solidFill>
              </a:rPr>
              <a:t>dans</a:t>
            </a:r>
            <a:r>
              <a:rPr lang="fr-FR" dirty="0">
                <a:highlight>
                  <a:srgbClr val="FFFF00"/>
                </a:highlight>
              </a:rPr>
              <a:t> le pays</a:t>
            </a:r>
            <a:r>
              <a:rPr lang="fr-FR" sz="1800" b="0" i="1" strike="noStrike" cap="none" spc="0" baseline="0" dirty="0">
                <a:solidFill>
                  <a:srgbClr val="000000"/>
                </a:solidFill>
                <a:effectLst/>
                <a:latin typeface="Montserrat"/>
                <a:ea typeface="Montserrat"/>
                <a:cs typeface="Montserrat"/>
              </a:rPr>
              <a:t> ?</a:t>
            </a:r>
            <a:endParaRPr dirty="0"/>
          </a:p>
          <a:p>
            <a:pPr marL="114300" lvl="0" indent="0" algn="l" rtl="0">
              <a:lnSpc>
                <a:spcPct val="100000"/>
              </a:lnSpc>
              <a:spcBef>
                <a:spcPts val="1600"/>
              </a:spcBef>
              <a:spcAft>
                <a:spcPct val="0"/>
              </a:spcAft>
              <a:buSzPts val="1800"/>
              <a:buNone/>
            </a:pPr>
            <a:endParaRPr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2</a:t>
            </a:r>
            <a:endParaRPr/>
          </a:p>
        </p:txBody>
      </p:sp>
      <p:sp>
        <p:nvSpPr>
          <p:cNvPr id="475" name="Google Shape;475;p41"/>
          <p:cNvSpPr txBox="1">
            <a:spLocks noGrp="1"/>
          </p:cNvSpPr>
          <p:nvPr>
            <p:ph type="body" idx="1"/>
          </p:nvPr>
        </p:nvSpPr>
        <p:spPr>
          <a:xfrm>
            <a:off x="781050" y="1210025"/>
            <a:ext cx="7639936" cy="328129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600" b="1" i="0" strike="noStrike" cap="none" spc="0" baseline="0" dirty="0" err="1">
                <a:solidFill>
                  <a:srgbClr val="000000"/>
                </a:solidFill>
                <a:effectLst/>
                <a:latin typeface="Montserrat"/>
                <a:ea typeface="Montserrat"/>
                <a:cs typeface="Montserrat"/>
              </a:rPr>
              <a:t>2A</a:t>
            </a:r>
            <a:r>
              <a:rPr lang="fr-FR" sz="1600" b="1" i="0" strike="noStrike" cap="none" spc="0" baseline="0" dirty="0">
                <a:solidFill>
                  <a:srgbClr val="000000"/>
                </a:solidFill>
                <a:effectLst/>
                <a:latin typeface="Montserrat"/>
                <a:ea typeface="Montserrat"/>
                <a:cs typeface="Montserrat"/>
              </a:rPr>
              <a:t>.</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et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sont des tests qui peuvent être utilisés pour diagnostiquer la TB.</a:t>
            </a:r>
            <a:endParaRPr sz="1600" dirty="0"/>
          </a:p>
          <a:p>
            <a:pPr marL="457200" lvl="0" indent="-228600" algn="l" rtl="0">
              <a:lnSpc>
                <a:spcPct val="100000"/>
              </a:lnSpc>
              <a:spcBef>
                <a:spcPct val="0"/>
              </a:spcBef>
              <a:spcAft>
                <a:spcPct val="0"/>
              </a:spcAft>
              <a:buSzPts val="1800"/>
              <a:buFont typeface="Arial"/>
              <a:buNone/>
            </a:pPr>
            <a:endParaRPr sz="1600" dirty="0"/>
          </a:p>
          <a:p>
            <a:pPr marL="114300" lvl="0" indent="0" algn="l" rtl="0">
              <a:lnSpc>
                <a:spcPct val="100000"/>
              </a:lnSpc>
              <a:spcBef>
                <a:spcPct val="0"/>
              </a:spcBef>
              <a:spcAft>
                <a:spcPct val="0"/>
              </a:spcAft>
              <a:buSzPts val="1800"/>
              <a:buNone/>
            </a:pPr>
            <a:r>
              <a:rPr lang="fr-FR" sz="1600" b="1" i="0" strike="noStrike" cap="none" spc="0" baseline="0" dirty="0" err="1">
                <a:solidFill>
                  <a:srgbClr val="000000"/>
                </a:solidFill>
                <a:effectLst/>
                <a:latin typeface="Montserrat"/>
                <a:ea typeface="Montserrat"/>
                <a:cs typeface="Montserrat"/>
              </a:rPr>
              <a:t>2B</a:t>
            </a:r>
            <a:r>
              <a:rPr lang="fr-FR" sz="1600" b="1" i="0" strike="noStrike" cap="none" spc="0" baseline="0" dirty="0">
                <a:solidFill>
                  <a:srgbClr val="000000"/>
                </a:solidFill>
                <a:effectLst/>
                <a:latin typeface="Montserrat"/>
                <a:ea typeface="Montserrat"/>
                <a:cs typeface="Montserrat"/>
              </a:rPr>
              <a:t>. </a:t>
            </a:r>
            <a:r>
              <a:rPr lang="fr-FR" sz="1600" b="1"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et</a:t>
            </a:r>
            <a:r>
              <a:rPr lang="fr-FR" sz="1600" b="1"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sont des tests qui peuvent être utilisés pour surveiller le traitement de la TB.</a:t>
            </a:r>
            <a:endParaRPr sz="1600" dirty="0"/>
          </a:p>
          <a:p>
            <a:pPr marL="114300" lvl="0" indent="0" algn="l" rtl="0">
              <a:lnSpc>
                <a:spcPct val="100000"/>
              </a:lnSpc>
              <a:spcBef>
                <a:spcPct val="0"/>
              </a:spcBef>
              <a:spcAft>
                <a:spcPct val="0"/>
              </a:spcAft>
              <a:buSzPts val="1800"/>
              <a:buNone/>
            </a:pPr>
            <a:endParaRPr sz="1600" dirty="0"/>
          </a:p>
          <a:p>
            <a:pPr marL="114300" lvl="0" indent="0" algn="l" rtl="0">
              <a:lnSpc>
                <a:spcPct val="100000"/>
              </a:lnSpc>
              <a:spcBef>
                <a:spcPct val="0"/>
              </a:spcBef>
              <a:spcAft>
                <a:spcPct val="0"/>
              </a:spcAft>
              <a:buSzPts val="1800"/>
              <a:buNone/>
            </a:pPr>
            <a:r>
              <a:rPr lang="fr-FR" sz="1600" b="1" i="0" strike="noStrike" cap="none" spc="0" baseline="0" dirty="0" err="1">
                <a:solidFill>
                  <a:srgbClr val="000000"/>
                </a:solidFill>
                <a:effectLst/>
                <a:latin typeface="Montserrat"/>
                <a:ea typeface="Montserrat"/>
                <a:cs typeface="Montserrat"/>
              </a:rPr>
              <a:t>2C</a:t>
            </a:r>
            <a:r>
              <a:rPr lang="fr-FR" sz="1600" b="1" i="0" strike="noStrike" cap="none" spc="0" baseline="0" dirty="0">
                <a:solidFill>
                  <a:srgbClr val="000000"/>
                </a:solidFill>
                <a:effectLst/>
                <a:latin typeface="Montserrat"/>
                <a:ea typeface="Montserrat"/>
                <a:cs typeface="Montserrat"/>
              </a:rPr>
              <a:t>. </a:t>
            </a:r>
            <a:r>
              <a:rPr lang="fr-FR" sz="1600" b="1"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a:t>
            </a:r>
            <a:r>
              <a:rPr lang="fr-FR" sz="1600" b="1"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et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sont des tests qui peuvent être utilisés pour diagnostiquer la résistance à la RIF.</a:t>
            </a:r>
            <a:endParaRPr sz="1600" dirty="0"/>
          </a:p>
          <a:p>
            <a:pPr marL="114300" lvl="0" indent="0" algn="l" rtl="0">
              <a:lnSpc>
                <a:spcPct val="100000"/>
              </a:lnSpc>
              <a:spcBef>
                <a:spcPct val="0"/>
              </a:spcBef>
              <a:spcAft>
                <a:spcPct val="0"/>
              </a:spcAft>
              <a:buSzPts val="1800"/>
              <a:buNone/>
            </a:pPr>
            <a:endParaRPr sz="1600" dirty="0"/>
          </a:p>
          <a:p>
            <a:pPr marL="114300" lvl="0" indent="0" algn="l" rtl="0">
              <a:lnSpc>
                <a:spcPct val="100000"/>
              </a:lnSpc>
              <a:spcBef>
                <a:spcPct val="0"/>
              </a:spcBef>
              <a:spcAft>
                <a:spcPct val="0"/>
              </a:spcAft>
              <a:buSzPts val="1800"/>
              <a:buNone/>
            </a:pPr>
            <a:r>
              <a:rPr lang="fr-FR" sz="1600" b="1" i="0" strike="noStrike" cap="none" spc="0" baseline="0" dirty="0" err="1">
                <a:solidFill>
                  <a:srgbClr val="000000"/>
                </a:solidFill>
                <a:effectLst/>
                <a:latin typeface="Montserrat"/>
                <a:ea typeface="Montserrat"/>
                <a:cs typeface="Montserrat"/>
              </a:rPr>
              <a:t>2D</a:t>
            </a:r>
            <a:r>
              <a:rPr lang="fr-FR" sz="1600" b="1" i="0" strike="noStrike" cap="none" spc="0" baseline="0" dirty="0">
                <a:solidFill>
                  <a:srgbClr val="000000"/>
                </a:solidFill>
                <a:effectLst/>
                <a:latin typeface="Montserrat"/>
                <a:ea typeface="Montserrat"/>
                <a:cs typeface="Montserrat"/>
              </a:rPr>
              <a:t>. </a:t>
            </a:r>
            <a:r>
              <a:rPr lang="fr-FR" sz="1600" b="1"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et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sont des tests qui peuvent être utilisés pour diagnostiquer la résistance à d’autres types de médicaments.</a:t>
            </a:r>
            <a:endParaRPr sz="1600" dirty="0"/>
          </a:p>
          <a:p>
            <a:pPr marL="114300" lvl="0" indent="0" algn="l" rtl="0">
              <a:lnSpc>
                <a:spcPct val="100000"/>
              </a:lnSpc>
              <a:spcBef>
                <a:spcPct val="0"/>
              </a:spcBef>
              <a:spcAft>
                <a:spcPct val="0"/>
              </a:spcAft>
              <a:buSzPts val="1800"/>
              <a:buNone/>
            </a:pPr>
            <a:endParaRPr sz="1600"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3</a:t>
            </a:r>
            <a:endParaRPr/>
          </a:p>
        </p:txBody>
      </p:sp>
      <p:sp>
        <p:nvSpPr>
          <p:cNvPr id="481" name="Google Shape;481;p42"/>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3. </a:t>
            </a:r>
            <a:r>
              <a:rPr lang="fr-FR" sz="1800" b="0" i="0" strike="noStrike" cap="none" spc="0" baseline="0">
                <a:solidFill>
                  <a:srgbClr val="000000"/>
                </a:solidFill>
                <a:effectLst/>
                <a:latin typeface="Montserrat"/>
                <a:ea typeface="Montserrat"/>
                <a:cs typeface="Montserrat"/>
              </a:rPr>
              <a:t>Énumérez trois avantages de Truenat par rapport aux autres tests.</a:t>
            </a:r>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4</a:t>
            </a:r>
            <a:endParaRPr/>
          </a:p>
        </p:txBody>
      </p:sp>
      <p:sp>
        <p:nvSpPr>
          <p:cNvPr id="487" name="Google Shape;487;p43"/>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4. </a:t>
            </a:r>
            <a:r>
              <a:rPr lang="fr-FR" sz="1800" b="0" i="0" strike="noStrike" cap="none" spc="0" baseline="0">
                <a:solidFill>
                  <a:srgbClr val="000000"/>
                </a:solidFill>
                <a:effectLst/>
                <a:latin typeface="Montserrat"/>
                <a:ea typeface="Montserrat"/>
                <a:cs typeface="Montserrat"/>
              </a:rPr>
              <a:t>Pourquoi Truenat est-il un nouvel outil prometteur pour le diagnostic de la tuberculose dans les établissements de soins primaires ?</a:t>
            </a:r>
            <a:endParaRPr/>
          </a:p>
          <a:p>
            <a:pPr marL="114300" lvl="0" indent="0" algn="l" rtl="0">
              <a:lnSpc>
                <a:spcPct val="100000"/>
              </a:lnSpc>
              <a:spcBef>
                <a:spcPct val="0"/>
              </a:spcBef>
              <a:spcAft>
                <a:spcPct val="0"/>
              </a:spcAft>
              <a:buSzPts val="1800"/>
              <a:buNone/>
            </a:pPr>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1651650" y="3635665"/>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800" b="1" i="0" strike="noStrike" cap="none" spc="0" baseline="0">
                <a:solidFill>
                  <a:srgbClr val="000000"/>
                </a:solidFill>
                <a:effectLst/>
                <a:latin typeface="Montserrat ExtraBold"/>
                <a:ea typeface="Montserrat ExtraBold"/>
                <a:cs typeface="Montserrat ExtraBold"/>
              </a:rPr>
              <a:t>CONTEXTE DE LA TB</a:t>
            </a:r>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Situation mondiale de la TB</a:t>
            </a:r>
            <a:endParaRPr/>
          </a:p>
        </p:txBody>
      </p:sp>
      <p:sp>
        <p:nvSpPr>
          <p:cNvPr id="166" name="Google Shape;166;p6"/>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Contexte mondial</a:t>
            </a:r>
            <a:endParaRPr/>
          </a:p>
          <a:p>
            <a:pPr marL="285750" lvl="0" indent="-285750" algn="l" rtl="0">
              <a:lnSpc>
                <a:spcPct val="100000"/>
              </a:lnSpc>
              <a:spcBef>
                <a:spcPts val="1600"/>
              </a:spcBef>
              <a:spcAft>
                <a:spcPct val="0"/>
              </a:spcAft>
              <a:buSzPts val="1800"/>
              <a:buChar char="●"/>
            </a:pPr>
            <a:r>
              <a:rPr lang="fr-FR" sz="1800" b="0" i="0" strike="noStrike" cap="none" spc="0" baseline="0">
                <a:solidFill>
                  <a:srgbClr val="000000"/>
                </a:solidFill>
                <a:effectLst/>
                <a:latin typeface="Montserrat"/>
                <a:ea typeface="Montserrat"/>
                <a:cs typeface="Montserrat"/>
              </a:rPr>
              <a:t>10 millions de personnes contractent la tuberculose (TB) chaque année.</a:t>
            </a:r>
            <a:endParaRPr/>
          </a:p>
          <a:p>
            <a:pPr marL="285750" lvl="0" indent="-285750" algn="l" rtl="0">
              <a:lnSpc>
                <a:spcPct val="100000"/>
              </a:lnSpc>
              <a:spcBef>
                <a:spcPts val="1600"/>
              </a:spcBef>
              <a:spcAft>
                <a:spcPct val="0"/>
              </a:spcAft>
              <a:buSzPts val="1800"/>
              <a:buChar char="●"/>
            </a:pPr>
            <a:r>
              <a:rPr lang="fr-FR" sz="1800" b="0" i="0" strike="noStrike" cap="none" spc="0" baseline="0">
                <a:solidFill>
                  <a:srgbClr val="000000"/>
                </a:solidFill>
                <a:effectLst/>
                <a:latin typeface="Montserrat"/>
                <a:ea typeface="Montserrat"/>
                <a:cs typeface="Montserrat"/>
              </a:rPr>
              <a:t>Chaque année, 1,5 million de personnes meurent de la TB, ce qui en fait l’agent infectieux le plus meurtrier dans le monde.</a:t>
            </a:r>
            <a:endParaRPr/>
          </a:p>
          <a:p>
            <a:pPr marL="285750" lvl="0" indent="-285750" algn="l" rtl="0">
              <a:lnSpc>
                <a:spcPct val="100000"/>
              </a:lnSpc>
              <a:spcBef>
                <a:spcPts val="1600"/>
              </a:spcBef>
              <a:spcAft>
                <a:spcPts val="1600"/>
              </a:spcAft>
              <a:buSzPts val="1800"/>
              <a:buChar char="●"/>
            </a:pPr>
            <a:r>
              <a:rPr lang="fr-FR" sz="1800" b="0" i="0" strike="noStrike" cap="none" spc="0" baseline="0">
                <a:solidFill>
                  <a:srgbClr val="000000"/>
                </a:solidFill>
                <a:effectLst/>
                <a:latin typeface="Montserrat"/>
                <a:ea typeface="Montserrat"/>
                <a:cs typeface="Montserrat"/>
              </a:rPr>
              <a:t>La TB est la principale cause de décès chez les personnes infectées par le VIH et contribue principalement à la résistance aux antimicrobiens</a:t>
            </a:r>
            <a:endParaRPr/>
          </a:p>
        </p:txBody>
      </p:sp>
      <p:cxnSp>
        <p:nvCxnSpPr>
          <p:cNvPr id="167" name="Google Shape;167;p6"/>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68" name="Google Shape;168;p6"/>
          <p:cNvSpPr txBox="1"/>
          <p:nvPr/>
        </p:nvSpPr>
        <p:spPr>
          <a:xfrm>
            <a:off x="458022" y="4476119"/>
            <a:ext cx="8358300" cy="25904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1100"/>
              <a:buFont typeface="Arial"/>
              <a:buNone/>
            </a:pPr>
            <a:r>
              <a:rPr lang="fr-FR" sz="1100" b="0" i="0" strike="noStrike" cap="none" spc="0" baseline="0">
                <a:solidFill>
                  <a:srgbClr val="595959"/>
                </a:solidFill>
                <a:effectLst/>
                <a:latin typeface="Arial"/>
                <a:ea typeface="Arial"/>
                <a:cs typeface="Arial"/>
              </a:rPr>
              <a:t>Source : OMS 2021, https ://www.who.int/health-topics/tuberculosis</a:t>
            </a:r>
            <a:endParaRPr sz="1400" b="0" i="0" u="none" strike="noStrike" cap="none">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Situation mondiale de la TB</a:t>
            </a:r>
            <a:endParaRPr/>
          </a:p>
        </p:txBody>
      </p:sp>
      <p:sp>
        <p:nvSpPr>
          <p:cNvPr id="174" name="Google Shape;174;p7"/>
          <p:cNvSpPr txBox="1">
            <a:spLocks noGrp="1"/>
          </p:cNvSpPr>
          <p:nvPr>
            <p:ph type="body" idx="1"/>
          </p:nvPr>
        </p:nvSpPr>
        <p:spPr>
          <a:xfrm>
            <a:off x="781050" y="1210025"/>
            <a:ext cx="6708321" cy="30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1400" b="1" i="0" strike="noStrike" cap="none" spc="0" baseline="0" dirty="0">
                <a:solidFill>
                  <a:srgbClr val="000000"/>
                </a:solidFill>
                <a:effectLst/>
              </a:rPr>
              <a:t>Stratégie de l’OMS pour mettre fin à la TB</a:t>
            </a:r>
            <a:endParaRPr sz="1400" dirty="0"/>
          </a:p>
          <a:p>
            <a:pPr marL="285750" lvl="0" indent="-285750" algn="l" rtl="0">
              <a:lnSpc>
                <a:spcPct val="100000"/>
              </a:lnSpc>
              <a:spcBef>
                <a:spcPts val="1600"/>
              </a:spcBef>
              <a:spcAft>
                <a:spcPct val="0"/>
              </a:spcAft>
              <a:buSzPts val="1800"/>
              <a:buChar char="●"/>
            </a:pPr>
            <a:r>
              <a:rPr lang="fr-FR" sz="1400" b="0" i="0" strike="noStrike" cap="none" spc="0" baseline="0" dirty="0">
                <a:solidFill>
                  <a:srgbClr val="000000"/>
                </a:solidFill>
                <a:effectLst/>
              </a:rPr>
              <a:t>Des diagnostics rapides de la TB recommandés par l’OMS (WHO-</a:t>
            </a:r>
            <a:r>
              <a:rPr lang="fr-FR" sz="1400" b="0" i="0" strike="noStrike" cap="none" spc="0" baseline="0" dirty="0" err="1">
                <a:solidFill>
                  <a:srgbClr val="000000"/>
                </a:solidFill>
                <a:effectLst/>
              </a:rPr>
              <a:t>recommended</a:t>
            </a:r>
            <a:r>
              <a:rPr lang="fr-FR" sz="1400" b="0" i="0" strike="noStrike" cap="none" spc="0" baseline="0" dirty="0">
                <a:solidFill>
                  <a:srgbClr val="000000"/>
                </a:solidFill>
                <a:effectLst/>
              </a:rPr>
              <a:t> </a:t>
            </a:r>
            <a:r>
              <a:rPr lang="fr-FR" sz="1400" b="0" i="0" strike="noStrike" cap="none" spc="0" baseline="0" dirty="0" err="1">
                <a:solidFill>
                  <a:srgbClr val="000000"/>
                </a:solidFill>
                <a:effectLst/>
              </a:rPr>
              <a:t>rapid</a:t>
            </a:r>
            <a:r>
              <a:rPr lang="fr-FR" sz="1400" b="0" i="0" strike="noStrike" cap="none" spc="0" baseline="0" dirty="0">
                <a:solidFill>
                  <a:srgbClr val="000000"/>
                </a:solidFill>
                <a:effectLst/>
              </a:rPr>
              <a:t> TB diagnostics, </a:t>
            </a:r>
            <a:r>
              <a:rPr lang="fr-FR" sz="1400" b="0" i="0" strike="noStrike" cap="none" spc="0" baseline="0" dirty="0" err="1">
                <a:solidFill>
                  <a:srgbClr val="000000"/>
                </a:solidFill>
                <a:effectLst/>
              </a:rPr>
              <a:t>WRD</a:t>
            </a:r>
            <a:r>
              <a:rPr lang="fr-FR" sz="1400" b="0" i="0" strike="noStrike" cap="none" spc="0" baseline="0" dirty="0">
                <a:solidFill>
                  <a:srgbClr val="000000"/>
                </a:solidFill>
                <a:effectLst/>
              </a:rPr>
              <a:t>) doivent être à la disposition de toutes les personnes présentant des signes ou des symptômes de TB</a:t>
            </a:r>
            <a:endParaRPr sz="1400" dirty="0"/>
          </a:p>
          <a:p>
            <a:pPr marL="285750" lvl="0" indent="-285750" algn="l" rtl="0">
              <a:lnSpc>
                <a:spcPct val="100000"/>
              </a:lnSpc>
              <a:spcBef>
                <a:spcPts val="1600"/>
              </a:spcBef>
              <a:spcAft>
                <a:spcPct val="0"/>
              </a:spcAft>
              <a:buSzPts val="1800"/>
              <a:buChar char="●"/>
            </a:pPr>
            <a:r>
              <a:rPr lang="fr-FR" sz="1400" b="0" i="0" strike="noStrike" cap="none" spc="0" baseline="0" dirty="0">
                <a:solidFill>
                  <a:srgbClr val="000000"/>
                </a:solidFill>
                <a:effectLst/>
              </a:rPr>
              <a:t>L’ensemble des patients présentant une TB </a:t>
            </a:r>
            <a:r>
              <a:rPr lang="fr-FR" sz="1400" b="0" i="0" strike="noStrike" cap="none" spc="0" baseline="0" dirty="0" err="1">
                <a:solidFill>
                  <a:srgbClr val="000000"/>
                </a:solidFill>
                <a:effectLst/>
              </a:rPr>
              <a:t>bactériologiquement</a:t>
            </a:r>
            <a:r>
              <a:rPr lang="fr-FR" sz="1400" b="0" i="0" strike="noStrike" cap="none" spc="0" baseline="0" dirty="0">
                <a:solidFill>
                  <a:srgbClr val="000000"/>
                </a:solidFill>
                <a:effectLst/>
              </a:rPr>
              <a:t> confirmée doivent subir un test de sensibilité aux médicaments (TDS) au moins pour la rifampicine (RIF)</a:t>
            </a:r>
            <a:endParaRPr sz="1400" dirty="0"/>
          </a:p>
          <a:p>
            <a:pPr marL="285750" lvl="0" indent="-285750" algn="l" rtl="0">
              <a:lnSpc>
                <a:spcPct val="100000"/>
              </a:lnSpc>
              <a:spcBef>
                <a:spcPts val="1600"/>
              </a:spcBef>
              <a:spcAft>
                <a:spcPts val="1600"/>
              </a:spcAft>
              <a:buSzPts val="1800"/>
              <a:buChar char="●"/>
            </a:pPr>
            <a:r>
              <a:rPr lang="fr-FR" sz="1400" b="0" i="0" strike="noStrike" cap="none" spc="0" baseline="0" dirty="0">
                <a:solidFill>
                  <a:srgbClr val="000000"/>
                </a:solidFill>
                <a:effectLst/>
              </a:rPr>
              <a:t>L’ensemble des patients présentant une TB résistante à la RIF doivent subir un TDS au moins pour les </a:t>
            </a:r>
            <a:r>
              <a:rPr lang="fr-FR" sz="1400" b="0" i="0" strike="noStrike" cap="none" spc="0" baseline="0" dirty="0" err="1">
                <a:solidFill>
                  <a:srgbClr val="000000"/>
                </a:solidFill>
                <a:effectLst/>
              </a:rPr>
              <a:t>fluoroquinolones</a:t>
            </a:r>
            <a:r>
              <a:rPr lang="fr-FR" sz="1400" b="0" i="0" strike="noStrike" cap="none" spc="0" baseline="0" dirty="0">
                <a:solidFill>
                  <a:srgbClr val="000000"/>
                </a:solidFill>
                <a:effectLst/>
              </a:rPr>
              <a:t> (</a:t>
            </a:r>
            <a:r>
              <a:rPr lang="fr-FR" sz="1400" b="0" i="0" strike="noStrike" cap="none" spc="0" baseline="0" dirty="0" err="1">
                <a:solidFill>
                  <a:srgbClr val="000000"/>
                </a:solidFill>
                <a:effectLst/>
              </a:rPr>
              <a:t>FQ</a:t>
            </a:r>
            <a:r>
              <a:rPr lang="fr-FR" sz="1400" b="0" i="0" strike="noStrike" cap="none" spc="0" baseline="0" dirty="0">
                <a:solidFill>
                  <a:srgbClr val="000000"/>
                </a:solidFill>
                <a:effectLst/>
              </a:rPr>
              <a:t>)</a:t>
            </a:r>
            <a:endParaRPr sz="1400" dirty="0"/>
          </a:p>
        </p:txBody>
      </p:sp>
      <p:cxnSp>
        <p:nvCxnSpPr>
          <p:cNvPr id="175" name="Google Shape;175;p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76" name="Google Shape;176;p7"/>
          <p:cNvSpPr/>
          <p:nvPr/>
        </p:nvSpPr>
        <p:spPr>
          <a:xfrm>
            <a:off x="7035828" y="80872"/>
            <a:ext cx="2066007" cy="206600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fr-FR" sz="1600" b="0" i="0" strike="noStrike" cap="none" spc="0" baseline="0">
                <a:solidFill>
                  <a:srgbClr val="FFFFFF"/>
                </a:solidFill>
                <a:effectLst/>
                <a:latin typeface="Montserrat"/>
                <a:ea typeface="Montserrat"/>
                <a:cs typeface="Montserrat"/>
              </a:rPr>
              <a:t>Dans quelle mesure pensez-vous que le pays atteint ces objectifs ?</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Situation mondiale de la TB</a:t>
            </a:r>
            <a:endParaRPr/>
          </a:p>
        </p:txBody>
      </p:sp>
      <p:sp>
        <p:nvSpPr>
          <p:cNvPr id="182" name="Google Shape;182;p8"/>
          <p:cNvSpPr txBox="1">
            <a:spLocks noGrp="1"/>
          </p:cNvSpPr>
          <p:nvPr>
            <p:ph type="body" idx="1"/>
          </p:nvPr>
        </p:nvSpPr>
        <p:spPr>
          <a:xfrm>
            <a:off x="781050" y="1334346"/>
            <a:ext cx="7639936" cy="137275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Directives de l’OMS concernant le TDS</a:t>
            </a:r>
            <a:endParaRPr/>
          </a:p>
          <a:p>
            <a:pPr marL="285750" lvl="0" indent="-285750" algn="l" rtl="0">
              <a:lnSpc>
                <a:spcPct val="100000"/>
              </a:lnSpc>
              <a:spcBef>
                <a:spcPts val="1600"/>
              </a:spcBef>
              <a:spcAft>
                <a:spcPts val="1600"/>
              </a:spcAft>
              <a:buSzPts val="1800"/>
              <a:buChar char="●"/>
            </a:pPr>
            <a:r>
              <a:rPr lang="fr-FR" sz="1800" b="0" i="0" strike="noStrike" cap="none" spc="0" baseline="0">
                <a:solidFill>
                  <a:srgbClr val="000000"/>
                </a:solidFill>
                <a:effectLst/>
                <a:latin typeface="Montserrat"/>
                <a:ea typeface="Montserrat"/>
                <a:cs typeface="Montserrat"/>
              </a:rPr>
              <a:t>Les directives actualisées de l’OMS soulignent l’importance d’un TDS avant le traitement, en particulier pour les médicaments pour lesquels des tests moléculaires rapides recommandés par l’OMS sont disponibles. </a:t>
            </a:r>
            <a:endParaRPr/>
          </a:p>
        </p:txBody>
      </p:sp>
      <p:cxnSp>
        <p:nvCxnSpPr>
          <p:cNvPr id="183" name="Google Shape;183;p8"/>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84" name="Google Shape;184;p8"/>
          <p:cNvSpPr txBox="1"/>
          <p:nvPr/>
        </p:nvSpPr>
        <p:spPr>
          <a:xfrm>
            <a:off x="781050" y="2863932"/>
            <a:ext cx="5075464" cy="1737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ct val="0"/>
              </a:spcBef>
              <a:spcAft>
                <a:spcPct val="0"/>
              </a:spcAft>
              <a:buClr>
                <a:schemeClr val="dk1"/>
              </a:buClr>
              <a:buSzPts val="1800"/>
              <a:buFont typeface="Montserrat"/>
              <a:buChar char="●"/>
            </a:pPr>
            <a:r>
              <a:rPr lang="fr-FR" sz="1800" b="0" i="0" strike="noStrike" cap="none" spc="0" baseline="0">
                <a:solidFill>
                  <a:srgbClr val="000000"/>
                </a:solidFill>
                <a:effectLst/>
                <a:latin typeface="Montserrat"/>
                <a:ea typeface="Montserrat"/>
                <a:cs typeface="Montserrat"/>
              </a:rPr>
              <a:t>Des tests moléculaires rapides sont disponibles pour tester la résistance à :</a:t>
            </a:r>
            <a:endParaRPr sz="1400" b="0" i="0" u="none" strike="noStrike" cap="none">
              <a:solidFill>
                <a:srgbClr val="000000"/>
              </a:solidFill>
              <a:latin typeface="Arial"/>
              <a:ea typeface="Arial"/>
              <a:cs typeface="Arial"/>
              <a:sym typeface="Arial"/>
            </a:endParaRPr>
          </a:p>
          <a:p>
            <a:pPr marL="630238" marR="0" lvl="4" indent="-284163" algn="l" rtl="0">
              <a:lnSpc>
                <a:spcPct val="100000"/>
              </a:lnSpc>
              <a:spcBef>
                <a:spcPct val="0"/>
              </a:spcBef>
              <a:spcAft>
                <a:spcPct val="0"/>
              </a:spcAft>
              <a:buClr>
                <a:schemeClr val="dk1"/>
              </a:buClr>
              <a:buSzPts val="1800"/>
              <a:buFont typeface="Courier New"/>
              <a:buChar char="o"/>
            </a:pPr>
            <a:r>
              <a:rPr lang="fr-FR" sz="1800" b="0" i="0" strike="noStrike" cap="none" spc="0" baseline="0">
                <a:solidFill>
                  <a:srgbClr val="000000"/>
                </a:solidFill>
                <a:effectLst/>
                <a:latin typeface="Montserrat"/>
                <a:ea typeface="Montserrat"/>
                <a:cs typeface="Montserrat"/>
              </a:rPr>
              <a:t>RIF </a:t>
            </a:r>
            <a:endParaRPr sz="1400" b="0" i="0" u="none" strike="noStrike" cap="none">
              <a:solidFill>
                <a:srgbClr val="000000"/>
              </a:solidFill>
              <a:latin typeface="Arial"/>
              <a:ea typeface="Arial"/>
              <a:cs typeface="Arial"/>
              <a:sym typeface="Arial"/>
            </a:endParaRPr>
          </a:p>
          <a:p>
            <a:pPr marL="631825" marR="0" lvl="1" indent="-285750" algn="l" rtl="0">
              <a:lnSpc>
                <a:spcPct val="100000"/>
              </a:lnSpc>
              <a:spcBef>
                <a:spcPct val="0"/>
              </a:spcBef>
              <a:spcAft>
                <a:spcPct val="0"/>
              </a:spcAft>
              <a:buClr>
                <a:srgbClr val="000000"/>
              </a:buClr>
              <a:buSzPts val="1800"/>
              <a:buFont typeface="Courier New"/>
              <a:buChar char="o"/>
            </a:pPr>
            <a:r>
              <a:rPr lang="fr-FR" sz="1800" b="0" i="0" strike="noStrike" cap="none" spc="0" baseline="0">
                <a:solidFill>
                  <a:srgbClr val="000000"/>
                </a:solidFill>
                <a:effectLst/>
                <a:latin typeface="Montserrat"/>
                <a:ea typeface="Montserrat"/>
                <a:cs typeface="Montserrat"/>
              </a:rPr>
              <a:t>FQ</a:t>
            </a:r>
            <a:endParaRPr sz="1400" b="0" i="0" u="none" strike="noStrike" cap="none">
              <a:solidFill>
                <a:srgbClr val="000000"/>
              </a:solidFill>
              <a:latin typeface="Arial"/>
              <a:ea typeface="Arial"/>
              <a:cs typeface="Arial"/>
              <a:sym typeface="Arial"/>
            </a:endParaRPr>
          </a:p>
          <a:p>
            <a:pPr marL="631825" marR="0" lvl="1" indent="-285750" algn="l" rtl="0">
              <a:lnSpc>
                <a:spcPct val="100000"/>
              </a:lnSpc>
              <a:spcBef>
                <a:spcPct val="0"/>
              </a:spcBef>
              <a:spcAft>
                <a:spcPct val="0"/>
              </a:spcAft>
              <a:buClr>
                <a:srgbClr val="000000"/>
              </a:buClr>
              <a:buSzPts val="1800"/>
              <a:buFont typeface="Courier New"/>
              <a:buChar char="o"/>
            </a:pPr>
            <a:r>
              <a:rPr lang="fr-FR" sz="1800" b="0" i="0" strike="noStrike" cap="none" spc="0" baseline="0">
                <a:solidFill>
                  <a:srgbClr val="000000"/>
                </a:solidFill>
                <a:effectLst/>
                <a:latin typeface="Montserrat"/>
                <a:ea typeface="Montserrat"/>
                <a:cs typeface="Montserrat"/>
              </a:rPr>
              <a:t>Isoniazide (INH)</a:t>
            </a:r>
            <a:endParaRPr sz="1400" b="0" i="0" u="none" strike="noStrike" cap="none">
              <a:solidFill>
                <a:srgbClr val="000000"/>
              </a:solidFill>
              <a:latin typeface="Arial"/>
              <a:ea typeface="Arial"/>
              <a:cs typeface="Arial"/>
              <a:sym typeface="Arial"/>
            </a:endParaRPr>
          </a:p>
          <a:p>
            <a:pPr marL="631825" marR="0" lvl="1" indent="-285750" algn="l" rtl="0">
              <a:lnSpc>
                <a:spcPct val="100000"/>
              </a:lnSpc>
              <a:spcBef>
                <a:spcPct val="0"/>
              </a:spcBef>
              <a:spcAft>
                <a:spcPct val="0"/>
              </a:spcAft>
              <a:buClr>
                <a:srgbClr val="000000"/>
              </a:buClr>
              <a:buSzPts val="1800"/>
              <a:buFont typeface="Courier New"/>
              <a:buChar char="o"/>
            </a:pPr>
            <a:r>
              <a:rPr lang="fr-FR" sz="1800" b="0" i="0" strike="noStrike" cap="none" spc="0" baseline="0">
                <a:solidFill>
                  <a:srgbClr val="000000"/>
                </a:solidFill>
                <a:effectLst/>
                <a:latin typeface="Montserrat"/>
                <a:ea typeface="Montserrat"/>
                <a:cs typeface="Montserrat"/>
              </a:rPr>
              <a:t>Pyrazinamide (PZA)</a:t>
            </a:r>
            <a:endParaRPr sz="1800" b="0" i="0" u="none" strike="noStrike" cap="none">
              <a:solidFill>
                <a:schemeClr val="dk1"/>
              </a:solidFill>
              <a:latin typeface="Montserrat"/>
              <a:ea typeface="Montserrat"/>
              <a:cs typeface="Montserrat"/>
              <a:sym typeface="Montserrat"/>
            </a:endParaRPr>
          </a:p>
        </p:txBody>
      </p:sp>
      <p:sp>
        <p:nvSpPr>
          <p:cNvPr id="185" name="Google Shape;185;p8"/>
          <p:cNvSpPr/>
          <p:nvPr/>
        </p:nvSpPr>
        <p:spPr>
          <a:xfrm>
            <a:off x="5856514" y="2701643"/>
            <a:ext cx="3173266" cy="191657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fr-FR" b="0" i="0" strike="noStrike" cap="none" spc="0" baseline="0" dirty="0">
                <a:solidFill>
                  <a:srgbClr val="FFFFFF"/>
                </a:solidFill>
                <a:effectLst/>
                <a:latin typeface="Montserrat"/>
                <a:ea typeface="Montserrat"/>
                <a:cs typeface="Montserrat"/>
              </a:rPr>
              <a:t>Pour détecter la résistance à quels médicaments, des tests moléculaires rapides recommandés par l’OMS sont-ils disponibles ? </a:t>
            </a:r>
            <a:endParaRPr sz="1200" b="0" i="0" u="none" strike="noStrike" cap="none" dirty="0">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Contexte de la TB </a:t>
            </a:r>
            <a:r>
              <a:rPr lang="fr-FR" sz="2800" b="1" dirty="0">
                <a:highlight>
                  <a:srgbClr val="FFFF00"/>
                </a:highlight>
              </a:rPr>
              <a:t>du pays</a:t>
            </a:r>
            <a:endParaRPr sz="2800" b="1" dirty="0">
              <a:highlight>
                <a:srgbClr val="FFFF00"/>
              </a:highlight>
            </a:endParaRPr>
          </a:p>
        </p:txBody>
      </p:sp>
      <p:sp>
        <p:nvSpPr>
          <p:cNvPr id="191" name="Google Shape;191;p9"/>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Données sur la TB</a:t>
            </a:r>
            <a:endParaRPr b="1" dirty="0">
              <a:solidFill>
                <a:schemeClr val="dk1"/>
              </a:solidFill>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Nombre de cas (TB et TB-DR), incidence de la TB</a:t>
            </a:r>
            <a:endParaRPr dirty="0">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Nombre de décès</a:t>
            </a:r>
            <a:endParaRPr dirty="0">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TB chez l’enfant</a:t>
            </a:r>
            <a:endParaRPr dirty="0">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Couverture thérapeutique et cas non diagnostiqués</a:t>
            </a:r>
            <a:endParaRPr dirty="0">
              <a:highlight>
                <a:srgbClr val="FFFF00"/>
              </a:highlight>
            </a:endParaRPr>
          </a:p>
          <a:p>
            <a:pPr marL="914400" lvl="1" indent="-317500" algn="l" rtl="0">
              <a:lnSpc>
                <a:spcPct val="100000"/>
              </a:lnSpc>
              <a:spcBef>
                <a:spcPts val="600"/>
              </a:spcBef>
              <a:spcAft>
                <a:spcPct val="0"/>
              </a:spcAft>
              <a:buSzPts val="1400"/>
              <a:buChar char="○"/>
            </a:pPr>
            <a:r>
              <a:rPr lang="fr-FR" dirty="0">
                <a:highlight>
                  <a:srgbClr val="FFFF00"/>
                </a:highlight>
              </a:rPr>
              <a:t>Insistez sur les cas non détectés</a:t>
            </a:r>
            <a:endParaRPr dirty="0">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Accès aux tests moléculaires</a:t>
            </a:r>
            <a:endParaRPr dirty="0">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Localisation dans l’espace du test moléculaire si possible et disponible</a:t>
            </a:r>
            <a:endParaRPr dirty="0">
              <a:highlight>
                <a:srgbClr val="FFFF00"/>
              </a:highlight>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onavirus Clinical Case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5447e546-c275-49b0-8404-9ddfedc96b6a"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B90C8D5F072044B7ED2EA054332753" ma:contentTypeVersion="16" ma:contentTypeDescription="Create a new document." ma:contentTypeScope="" ma:versionID="da1a1603953f6a199285b3f6f448e0b8">
  <xsd:schema xmlns:xsd="http://www.w3.org/2001/XMLSchema" xmlns:xs="http://www.w3.org/2001/XMLSchema" xmlns:p="http://schemas.microsoft.com/office/2006/metadata/properties" xmlns:ns1="http://schemas.microsoft.com/sharepoint/v3" xmlns:ns2="5447e546-c275-49b0-8404-9ddfedc96b6a" xmlns:ns3="b21a4b8d-99c1-4811-a562-fa22645d48eb" targetNamespace="http://schemas.microsoft.com/office/2006/metadata/properties" ma:root="true" ma:fieldsID="24be50e2574908b0350c897574768e6a" ns1:_="" ns2:_="" ns3:_="">
    <xsd:import namespace="http://schemas.microsoft.com/sharepoint/v3"/>
    <xsd:import namespace="5447e546-c275-49b0-8404-9ddfedc96b6a"/>
    <xsd:import namespace="b21a4b8d-99c1-4811-a562-fa22645d48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Notes0"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47e546-c275-49b0-8404-9ddfedc96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0" ma:index="14" nillable="true" ma:displayName="Notes" ma:description="IDDS EMMP approved by USAID" ma:format="Dropdown" ma:internalName="Notes0">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1a4b8d-99c1-4811-a562-fa22645d48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2B7296-2EEA-43A4-8E01-820CD6E9DBBC}">
  <ds:schemaRefs>
    <ds:schemaRef ds:uri="http://schemas.microsoft.com/sharepoint/v3/contenttype/forms"/>
  </ds:schemaRefs>
</ds:datastoreItem>
</file>

<file path=customXml/itemProps2.xml><?xml version="1.0" encoding="utf-8"?>
<ds:datastoreItem xmlns:ds="http://schemas.openxmlformats.org/officeDocument/2006/customXml" ds:itemID="{13B6EA0F-980D-4B58-AC7D-4AA1E8C12AB0}">
  <ds:schemaRefs>
    <ds:schemaRef ds:uri="http://schemas.microsoft.com/office/2006/metadata/properties"/>
    <ds:schemaRef ds:uri="http://schemas.microsoft.com/office/infopath/2007/PartnerControls"/>
    <ds:schemaRef ds:uri="http://schemas.microsoft.com/sharepoint/v3"/>
    <ds:schemaRef ds:uri="5447e546-c275-49b0-8404-9ddfedc96b6a"/>
  </ds:schemaRefs>
</ds:datastoreItem>
</file>

<file path=customXml/itemProps3.xml><?xml version="1.0" encoding="utf-8"?>
<ds:datastoreItem xmlns:ds="http://schemas.openxmlformats.org/officeDocument/2006/customXml" ds:itemID="{D31F43CE-65AA-4DA4-8C7E-AAF9A9630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47e546-c275-49b0-8404-9ddfedc96b6a"/>
    <ds:schemaRef ds:uri="b21a4b8d-99c1-4811-a562-fa22645d4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3948</Words>
  <Application>Microsoft Office PowerPoint</Application>
  <PresentationFormat>On-screen Show (16:9)</PresentationFormat>
  <Paragraphs>430</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Gill Sans</vt:lpstr>
      <vt:lpstr>Montserrat ExtraBold</vt:lpstr>
      <vt:lpstr>Arial</vt:lpstr>
      <vt:lpstr>Courier New</vt:lpstr>
      <vt:lpstr>Montserrat</vt:lpstr>
      <vt:lpstr>Coronavirus Clinical Case by Slidesgo</vt:lpstr>
      <vt:lpstr>MODULE 1 : PRÉSENTATION DU TEST TRUENAT</vt:lpstr>
      <vt:lpstr>Introduction</vt:lpstr>
      <vt:lpstr>Contexte de la TB</vt:lpstr>
      <vt:lpstr>Objectifs d’apprentissage</vt:lpstr>
      <vt:lpstr>CONTEXTE DE LA TB</vt:lpstr>
      <vt:lpstr>Situation mondiale de la TB</vt:lpstr>
      <vt:lpstr>Situation mondiale de la TB</vt:lpstr>
      <vt:lpstr>Situation mondiale de la TB</vt:lpstr>
      <vt:lpstr>Contexte de la TB du pays</vt:lpstr>
      <vt:lpstr>Contexte de la TB du pays</vt:lpstr>
      <vt:lpstr>Contexte de la TB du pays</vt:lpstr>
      <vt:lpstr>SÉANCE PLÉNIÈRE</vt:lpstr>
      <vt:lpstr>TESTS DE LABORATOIRE POUR LA TB</vt:lpstr>
      <vt:lpstr>Liste des 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Puces Truenat</vt:lpstr>
      <vt:lpstr>PLACE DE TRUENAT DANS LES RÉSEAUX DIAGNOSTIQUES</vt:lpstr>
      <vt:lpstr>Tests de laboratoire pour la TB : place dans le réseau</vt:lpstr>
      <vt:lpstr>Place de Truenat dans les réseaux diagnostiques</vt:lpstr>
      <vt:lpstr>Positionnement par rapport au test Xpert ou TB-LAMP</vt:lpstr>
      <vt:lpstr>PRÉCISION DIAGNOSTIQUE DU TEST TRUENAT</vt:lpstr>
      <vt:lpstr>Précision diagnostique par rapport à la culture, dans le cadre des centres effectuant des examens microscopiques</vt:lpstr>
      <vt:lpstr>Précision diagnostique par rapport à la culture chez des personnes évaluées pour la TB, dans le cadre de laboratoires de référence</vt:lpstr>
      <vt:lpstr>Effet du traitement antérieur sur la spécificité</vt:lpstr>
      <vt:lpstr>Compromis entre sensibilité et spécificité</vt:lpstr>
      <vt:lpstr>Environnements avec charge élevée du VIH</vt:lpstr>
      <vt:lpstr>Avantages de Truenat</vt:lpstr>
      <vt:lpstr>Activité : Quel test dois-je utiliser ?</vt:lpstr>
      <vt:lpstr>Activité : Quel test dois-je utiliser ?</vt:lpstr>
      <vt:lpstr>Activité : Quel test dois-je utiliser ?</vt:lpstr>
      <vt:lpstr>RÉSUMÉ</vt:lpstr>
      <vt:lpstr>Contrôle des connaissances – Question 1</vt:lpstr>
      <vt:lpstr>Contrôle des connaissances – Question 2</vt:lpstr>
      <vt:lpstr>Contrôle des connaissances – Question 3</vt:lpstr>
      <vt:lpstr>Contrôle des connaissances – Question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US1049032</dc:title>
  <dc:creator>Thomas Shinnick</dc:creator>
  <cp:lastModifiedBy>Rachael Barrett</cp:lastModifiedBy>
  <cp:revision>3</cp:revision>
  <dcterms:modified xsi:type="dcterms:W3CDTF">2022-02-10T10:25:37Z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0x010100C0B90C8D5F072044B7ED2EA054332753</vt:lpwstr>
  </property>
</Properties>
</file>