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7" r:id="rId18"/>
    <p:sldId id="280" r:id="rId19"/>
    <p:sldId id="281" r:id="rId20"/>
    <p:sldId id="282" r:id="rId21"/>
    <p:sldId id="283" r:id="rId22"/>
    <p:sldId id="284" r:id="rId23"/>
    <p:sldId id="285" r:id="rId24"/>
    <p:sldId id="288" r:id="rId25"/>
  </p:sldIdLst>
  <p:sldSz cx="10688638" cy="7543800"/>
  <p:notesSz cx="6858000" cy="9144000"/>
  <p:defaultTextStyle>
    <a:defPPr rtl="0"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1pPr>
    <a:lvl2pPr marL="520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2pPr>
    <a:lvl3pPr marL="10417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3pPr>
    <a:lvl4pPr marL="15626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4pPr>
    <a:lvl5pPr marL="20835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5pPr>
    <a:lvl6pPr marL="2604440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6pPr>
    <a:lvl7pPr marL="3125328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7pPr>
    <a:lvl8pPr marL="3646216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8pPr>
    <a:lvl9pPr marL="4167104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1CA3EC-BEE2-2C45-94E6-413CF45E82BB}">
          <p14:sldIdLst>
            <p14:sldId id="256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7"/>
            <p14:sldId id="280"/>
            <p14:sldId id="281"/>
            <p14:sldId id="282"/>
            <p14:sldId id="283"/>
            <p14:sldId id="284"/>
            <p14:sldId id="285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1146" y="-252"/>
      </p:cViewPr>
      <p:guideLst>
        <p:guide orient="horz" pos="2376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fr-FR" smtClean="0"/>
              <a:t>23/04/2014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fr-FR" smtClean="0"/>
              <a:t>‹#›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300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alibri" charset="0"/>
              </a:defRPr>
            </a:lvl1pPr>
          </a:lstStyle>
          <a:p>
            <a:pPr rtl="0"/>
            <a:endParaRPr lang="fr-CA" altLang="zh-C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alibri" charset="0"/>
              </a:defRPr>
            </a:lvl1pPr>
          </a:lstStyle>
          <a:p>
            <a:pPr rtl="0"/>
            <a:r>
              <a:rPr lang="fr-FR" altLang="zh-CN"/>
              <a:t>23/04/2014</a:t>
            </a:r>
            <a:endParaRPr lang="fr-CA" altLang="zh-CN"/>
          </a:p>
        </p:txBody>
      </p:sp>
      <p:sp>
        <p:nvSpPr>
          <p:cNvPr id="11268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00125" y="685800"/>
            <a:ext cx="485775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fr-CA" altLang="zh-CN"/>
          </a:p>
        </p:txBody>
      </p:sp>
      <p:sp>
        <p:nvSpPr>
          <p:cNvPr id="13318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alibri" charset="0"/>
              </a:defRPr>
            </a:lvl1pPr>
          </a:lstStyle>
          <a:p>
            <a:pPr rtl="0"/>
            <a:endParaRPr lang="fr-CA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alibri" charset="0"/>
              </a:defRPr>
            </a:lvl1pPr>
          </a:lstStyle>
          <a:p>
            <a:pPr rtl="0"/>
            <a:r>
              <a:rPr lang="fr-CA" altLang="zh-CN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681576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1pPr>
    <a:lvl2pPr marL="5208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2pPr>
    <a:lvl3pPr marL="1041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3pPr>
    <a:lvl4pPr marL="15626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4pPr>
    <a:lvl5pPr marL="2083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5pPr>
    <a:lvl6pPr marL="2604440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28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16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04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tlCol="0"/>
          <a:lstStyle/>
          <a:p>
            <a:pPr rtl="0"/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rtl="0" eaLnBrk="1" hangingPunct="1"/>
            <a:r>
              <a:rPr lang="fr-CA" altLang="zh-CN">
                <a:latin typeface="Calibri" charset="0"/>
              </a:rPr>
              <a:t>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 rtlCol="0"/>
          <a:lstStyle/>
          <a:p>
            <a:pPr rtl="0"/>
            <a:r>
              <a:rPr lang="fr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 rtlCol="0"/>
          <a:lstStyle/>
          <a:p>
            <a:pPr rtl="0"/>
            <a:r>
              <a:rPr lang="en-GB" smtClean="0"/>
              <a:t>23 April, 2014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rtlCol="0"/>
          <a:lstStyle/>
          <a:p>
            <a:pPr rtl="0"/>
            <a:r>
              <a:rPr lang="en-GB" smtClean="0"/>
              <a:t>2</a:t>
            </a: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pPr rtl="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24</a:t>
            </a:fld>
            <a:endParaRPr lang="fr-CA" altLang="zh-CN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5130483"/>
            <a:ext cx="1069606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rtlCol="0" anchor="ctr"/>
          <a:lstStyle/>
          <a:p>
            <a:pPr algn="ctr" rtl="0"/>
            <a:endParaRPr lang="en-US" altLang="zh-CN">
              <a:solidFill>
                <a:srgbClr val="FFFFFF"/>
              </a:solidFill>
              <a:latin typeface="Lucida Sans Unicode" charset="0"/>
              <a:ea typeface="黑体" charset="0"/>
              <a:cs typeface="黑体" charset="0"/>
            </a:endParaRPr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-3711" y="5497418"/>
            <a:ext cx="10692349" cy="2053366"/>
            <a:chOff x="-3765" y="4880373"/>
            <a:chExt cx="9147765" cy="198471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5279680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/>
            <a:lstStyle/>
            <a:p>
              <a:pPr rtl="0"/>
              <a:endParaRPr lang="en-US" altLang="zh-CN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algn="l" rtl="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algn="l" rtl="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algn="l" rtl="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algn="l" rtl="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algn="l" rtl="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algn="ctr" rtl="0" eaLnBrk="1" hangingPunct="1"/>
              <a:endParaRPr lang="en-US" altLang="zh-CN">
                <a:solidFill>
                  <a:srgbClr val="FFFFFF"/>
                </a:solidFill>
                <a:latin typeface="Lucida Sans Unicode" charset="0"/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01648" y="1927862"/>
            <a:ext cx="9085342" cy="2012737"/>
          </a:xfrm>
        </p:spPr>
        <p:txBody>
          <a:bodyPr rtlCol="0" anchor="b"/>
          <a:lstStyle>
            <a:lvl1pPr algn="l" rtl="0">
              <a:defRPr sz="55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01648" y="3972768"/>
            <a:ext cx="9085342" cy="1319674"/>
          </a:xfrm>
        </p:spPr>
        <p:txBody>
          <a:bodyPr lIns="52089" rIns="52089" rtlCol="0"/>
          <a:lstStyle>
            <a:lvl1pPr marL="0" marR="72924" indent="0" algn="l" rtl="0">
              <a:buNone/>
              <a:defRPr>
                <a:solidFill>
                  <a:schemeClr val="tx2"/>
                </a:solidFill>
              </a:defRPr>
            </a:lvl1pPr>
            <a:lvl2pPr marL="520888" indent="0" algn="ctr" rtl="0">
              <a:buNone/>
            </a:lvl2pPr>
            <a:lvl3pPr marL="1041776" indent="0" algn="ctr" rtl="0">
              <a:buNone/>
            </a:lvl3pPr>
            <a:lvl4pPr marL="1562664" indent="0" algn="ctr" rtl="0">
              <a:buNone/>
            </a:lvl4pPr>
            <a:lvl5pPr marL="2083552" indent="0" algn="ctr" rtl="0">
              <a:buNone/>
            </a:lvl5pPr>
            <a:lvl6pPr marL="2604440" indent="0" algn="ctr" rtl="0">
              <a:buNone/>
            </a:lvl6pPr>
            <a:lvl7pPr marL="3125328" indent="0" algn="ctr" rtl="0">
              <a:buNone/>
            </a:lvl7pPr>
            <a:lvl8pPr marL="3646216" indent="0" algn="ctr" rtl="0">
              <a:buNone/>
            </a:lvl8pPr>
            <a:lvl9pPr marL="4167104" indent="0" algn="ctr" rtl="0">
              <a:buNone/>
            </a:lvl9pPr>
            <a:extLst/>
          </a:lstStyle>
          <a:p>
            <a:pPr rtl="0"/>
            <a:r>
              <a:rPr lang="fr"/>
              <a:t>Cliquez pour modifier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pPr rtl="0"/>
            <a:r>
              <a:rPr lang="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629463"/>
            <a:ext cx="9619774" cy="4824678"/>
          </a:xfrm>
        </p:spPr>
        <p:txBody>
          <a:bodyPr vert="eaVert" rtlCol="0"/>
          <a:lstStyle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0129" y="1474846"/>
            <a:ext cx="2077727" cy="4979296"/>
          </a:xfrm>
        </p:spPr>
        <p:txBody>
          <a:bodyPr vert="eaVert" rtlCol="0"/>
          <a:lstStyle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474844"/>
            <a:ext cx="7392975" cy="4979296"/>
          </a:xfrm>
        </p:spPr>
        <p:txBody>
          <a:bodyPr vert="eaVert" rtlCol="0"/>
          <a:lstStyle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46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algn="l" rtl="0">
              <a:defRPr>
                <a:solidFill>
                  <a:schemeClr val="tx1"/>
                </a:solidFill>
              </a:defRPr>
            </a:lvl1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rtl="0">
              <a:defRPr sz="4400"/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0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251332" y="3305652"/>
            <a:ext cx="213401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rtlCol="0" anchor="ctr"/>
          <a:lstStyle/>
          <a:p>
            <a:pPr rtl="0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4032364" y="3305652"/>
            <a:ext cx="215257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rtlCol="0" anchor="ctr"/>
          <a:lstStyle/>
          <a:p>
            <a:pPr rtl="0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03" y="1165683"/>
            <a:ext cx="9085342" cy="2011680"/>
          </a:xfrm>
        </p:spPr>
        <p:txBody>
          <a:bodyPr rtlCol="0" anchor="b"/>
          <a:lstStyle>
            <a:lvl1pPr algn="l" rtl="0">
              <a:buNone/>
              <a:defRPr sz="55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5352" y="3224883"/>
            <a:ext cx="5344319" cy="1600377"/>
          </a:xfrm>
        </p:spPr>
        <p:txBody>
          <a:bodyPr rtlCol="0"/>
          <a:lstStyle>
            <a:lvl1pPr marL="0" indent="0" algn="l" rtl="0">
              <a:buNone/>
              <a:defRPr sz="2600">
                <a:solidFill>
                  <a:schemeClr val="tx1"/>
                </a:solidFill>
              </a:defRPr>
            </a:lvl1pPr>
            <a:lvl2pPr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0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629462"/>
            <a:ext cx="4720815" cy="4978559"/>
          </a:xfrm>
        </p:spPr>
        <p:txBody>
          <a:bodyPr rtlCol="0"/>
          <a:lstStyle>
            <a:lvl1pPr algn="l" rtl="0">
              <a:defRPr sz="3200"/>
            </a:lvl1pPr>
            <a:lvl2pPr algn="l" rtl="0">
              <a:defRPr sz="2700"/>
            </a:lvl2pPr>
            <a:lvl3pPr algn="l" rtl="0">
              <a:defRPr sz="2300"/>
            </a:lvl3pPr>
            <a:lvl4pPr algn="l" rtl="0">
              <a:defRPr sz="2100"/>
            </a:lvl4pPr>
            <a:lvl5pPr algn="l" rtl="0">
              <a:defRPr sz="21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629462"/>
            <a:ext cx="4720815" cy="4978559"/>
          </a:xfrm>
        </p:spPr>
        <p:txBody>
          <a:bodyPr rtlCol="0"/>
          <a:lstStyle>
            <a:lvl1pPr algn="l" rtl="0">
              <a:defRPr sz="3200"/>
            </a:lvl1pPr>
            <a:lvl2pPr algn="l" rtl="0">
              <a:defRPr sz="2700"/>
            </a:lvl2pPr>
            <a:lvl3pPr algn="l" rtl="0">
              <a:defRPr sz="2300"/>
            </a:lvl3pPr>
            <a:lvl4pPr algn="l" rtl="0">
              <a:defRPr sz="2100"/>
            </a:lvl4pPr>
            <a:lvl5pPr algn="l" rtl="0">
              <a:defRPr sz="21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rtl="0">
              <a:defRPr sz="4400"/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5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0355"/>
            <a:ext cx="9619774" cy="1257300"/>
          </a:xfrm>
        </p:spPr>
        <p:txBody>
          <a:bodyPr rtlCol="0">
            <a:normAutofit/>
          </a:bodyPr>
          <a:lstStyle>
            <a:lvl1pPr algn="l" rtl="0">
              <a:defRPr sz="4400"/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5951220"/>
            <a:ext cx="4722671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rtlCol="0" anchor="ctr"/>
          <a:lstStyle>
            <a:lvl1pPr marL="0" indent="0" algn="l" rtl="0">
              <a:buNone/>
              <a:defRPr sz="2700" b="0">
                <a:solidFill>
                  <a:schemeClr val="bg1"/>
                </a:solidFill>
              </a:defRPr>
            </a:lvl1pPr>
            <a:lvl2pPr algn="l" rtl="0">
              <a:buNone/>
              <a:defRPr sz="2300" b="1"/>
            </a:lvl2pPr>
            <a:lvl3pPr algn="l" rtl="0">
              <a:buNone/>
              <a:defRPr sz="2100" b="1"/>
            </a:lvl3pPr>
            <a:lvl4pPr algn="l" rtl="0">
              <a:buNone/>
              <a:defRPr sz="1800" b="1"/>
            </a:lvl4pPr>
            <a:lvl5pPr algn="l" rtl="0">
              <a:buNone/>
              <a:defRPr sz="1800" b="1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29682" y="5951220"/>
            <a:ext cx="4724526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rtlCol="0" anchor="ctr"/>
          <a:lstStyle>
            <a:lvl1pPr marL="0" indent="0" algn="l" rtl="0">
              <a:buNone/>
              <a:defRPr sz="2700" b="0">
                <a:solidFill>
                  <a:schemeClr val="bg1"/>
                </a:solidFill>
              </a:defRPr>
            </a:lvl1pPr>
            <a:lvl2pPr algn="l" rtl="0">
              <a:buNone/>
              <a:defRPr sz="2300" b="1"/>
            </a:lvl2pPr>
            <a:lvl3pPr algn="l" rtl="0">
              <a:buNone/>
              <a:defRPr sz="2100" b="1"/>
            </a:lvl3pPr>
            <a:lvl4pPr algn="l" rtl="0">
              <a:buNone/>
              <a:defRPr sz="1800" b="1"/>
            </a:lvl4pPr>
            <a:lvl5pPr algn="l" rtl="0">
              <a:buNone/>
              <a:defRPr sz="1800" b="1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4432" y="1588724"/>
            <a:ext cx="4722671" cy="4335939"/>
          </a:xfrm>
          <a:ln>
            <a:noFill/>
            <a:prstDash val="sysDash"/>
            <a:miter lim="800000"/>
          </a:ln>
        </p:spPr>
        <p:txBody>
          <a:bodyPr rtlCol="0"/>
          <a:lstStyle>
            <a:lvl1pPr algn="l" rtl="0">
              <a:defRPr sz="2700"/>
            </a:lvl1pPr>
            <a:lvl2pPr algn="l" rtl="0">
              <a:defRPr sz="2300"/>
            </a:lvl2pPr>
            <a:lvl3pPr algn="l" rtl="0">
              <a:defRPr sz="2100"/>
            </a:lvl3pPr>
            <a:lvl4pPr algn="l" rtl="0">
              <a:defRPr sz="1800"/>
            </a:lvl4pPr>
            <a:lvl5pPr algn="l" rtl="0">
              <a:defRPr sz="18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1588724"/>
            <a:ext cx="4724526" cy="4335939"/>
          </a:xfrm>
          <a:ln>
            <a:noFill/>
            <a:prstDash val="sysDash"/>
            <a:miter lim="800000"/>
          </a:ln>
        </p:spPr>
        <p:txBody>
          <a:bodyPr rtlCol="0"/>
          <a:lstStyle>
            <a:lvl1pPr algn="l" rtl="0">
              <a:spcBef>
                <a:spcPts val="0"/>
              </a:spcBef>
              <a:defRPr sz="2700"/>
            </a:lvl1pPr>
            <a:lvl2pPr algn="l" rtl="0">
              <a:defRPr sz="2300"/>
            </a:lvl2pPr>
            <a:lvl3pPr algn="l" rtl="0">
              <a:defRPr sz="2100"/>
            </a:lvl3pPr>
            <a:lvl4pPr algn="l" rtl="0">
              <a:defRPr sz="1800"/>
            </a:lvl4pPr>
            <a:lvl5pPr algn="l" rtl="0">
              <a:defRPr sz="18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fr-FR" altLang="zh-CN" smtClean="0"/>
              <a:t>23/04/2014</a:t>
            </a: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endParaRPr lang="en-US" altLang="zh-CN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rtl="0">
              <a:defRPr sz="4400"/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fr-FR" altLang="zh-CN" smtClean="0"/>
              <a:t>23/04/2014</a:t>
            </a: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en-US" altLang="zh-CN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71150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5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64" y="5364480"/>
            <a:ext cx="8745625" cy="502920"/>
          </a:xfrm>
        </p:spPr>
        <p:txBody>
          <a:bodyPr rtlCol="0" anchor="t">
            <a:noAutofit/>
            <a:sp3d prstMaterial="softEdge">
              <a:bevelT w="0" h="0"/>
            </a:sp3d>
          </a:bodyPr>
          <a:lstStyle>
            <a:lvl1pPr algn="l" rtl="0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66175" y="5890612"/>
            <a:ext cx="4645995" cy="1005840"/>
          </a:xfrm>
        </p:spPr>
        <p:txBody>
          <a:bodyPr rtlCol="0"/>
          <a:lstStyle>
            <a:lvl1pPr marL="0" indent="0" algn="l" rtl="0">
              <a:buNone/>
              <a:defRPr sz="1800"/>
            </a:lvl1pPr>
            <a:lvl2pPr algn="l" rtl="0">
              <a:buNone/>
              <a:defRPr sz="1400"/>
            </a:lvl2pPr>
            <a:lvl3pPr algn="l" rtl="0">
              <a:buNone/>
              <a:defRPr sz="1100"/>
            </a:lvl3pPr>
            <a:lvl4pPr algn="l" rtl="0">
              <a:buNone/>
              <a:defRPr sz="1000"/>
            </a:lvl4pPr>
            <a:lvl5pPr algn="l" rtl="0">
              <a:buNone/>
              <a:defRPr sz="10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8864" y="301752"/>
            <a:ext cx="8743306" cy="5029200"/>
          </a:xfrm>
        </p:spPr>
        <p:txBody>
          <a:bodyPr rtlCol="0"/>
          <a:lstStyle>
            <a:lvl1pPr algn="l" rtl="0">
              <a:defRPr sz="3600"/>
            </a:lvl1pPr>
            <a:lvl2pPr algn="l" rtl="0">
              <a:defRPr sz="3200"/>
            </a:lvl2pPr>
            <a:lvl3pPr algn="l" rtl="0">
              <a:defRPr sz="2700"/>
            </a:lvl3pPr>
            <a:lvl4pPr algn="l" rtl="0">
              <a:defRPr sz="2300"/>
            </a:lvl4pPr>
            <a:lvl5pPr algn="l" rtl="0">
              <a:defRPr sz="23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fr-FR" altLang="zh-CN" smtClean="0"/>
              <a:t>23/04/2014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939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 rtlCol="0"/>
          <a:lstStyle/>
          <a:p>
            <a:pPr rtl="0"/>
            <a:endParaRPr lang="en-US" altLang="zh-CN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 rtlCol="0"/>
          <a:lstStyle/>
          <a:p>
            <a:pPr rtl="0"/>
            <a:endParaRPr lang="en-US" altLang="zh-CN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rtlCol="0" anchor="ctr"/>
          <a:lstStyle>
            <a:lvl1pPr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rtl="0" eaLnBrk="1" hangingPunct="1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10128227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rtlCol="0" anchor="ctr"/>
          <a:lstStyle/>
          <a:p>
            <a:pPr rtl="0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9909259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rtlCol="0" anchor="ctr"/>
          <a:lstStyle/>
          <a:p>
            <a:pPr rtl="0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4013" y="5987742"/>
            <a:ext cx="8372766" cy="713055"/>
          </a:xfrm>
          <a:noFill/>
        </p:spPr>
        <p:txBody>
          <a:bodyPr tIns="0" rtlCol="0"/>
          <a:lstStyle>
            <a:lvl1pPr marL="0" marR="20836" indent="0" algn="l" rtl="0">
              <a:buNone/>
              <a:defRPr sz="1600"/>
            </a:lvl1pPr>
            <a:lvl2pPr algn="l" rtl="0">
              <a:defRPr sz="1400"/>
            </a:lvl2pPr>
            <a:lvl3pPr algn="l" rtl="0">
              <a:defRPr sz="1100"/>
            </a:lvl3pPr>
            <a:lvl4pPr algn="l" rtl="0">
              <a:defRPr sz="1000"/>
            </a:lvl4pPr>
            <a:lvl5pPr algn="l" rtl="0">
              <a:defRPr sz="1000"/>
            </a:lvl5pPr>
            <a:extLst/>
          </a:lstStyle>
          <a:p>
            <a:pPr lvl="0" rtl="0"/>
            <a:r>
              <a:rPr lang="fr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7216" y="208965"/>
            <a:ext cx="10154206" cy="48280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 rtlCol="0">
            <a:normAutofit/>
          </a:bodyPr>
          <a:lstStyle>
            <a:lvl1pPr marL="0" indent="0" algn="l" rtl="0">
              <a:buNone/>
              <a:defRPr sz="3600"/>
            </a:lvl1pPr>
            <a:extLst/>
          </a:lstStyle>
          <a:p>
            <a:pPr lvl="0" rtl="0"/>
            <a:r>
              <a:rPr lang="fr" noProof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16" y="5351634"/>
            <a:ext cx="9439564" cy="618939"/>
          </a:xfrm>
          <a:noFill/>
        </p:spPr>
        <p:txBody>
          <a:bodyPr rtlCol="0" anchor="t">
            <a:sp3d prstMaterial="softEdge"/>
          </a:bodyPr>
          <a:lstStyle>
            <a:lvl1pPr marR="0" algn="l" rtl="0">
              <a:buNone/>
              <a:defRPr sz="3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pPr rtl="0"/>
            <a:r>
              <a:rPr lang="fr"/>
              <a:t>Cliquez et modifiez le titre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fr-FR" altLang="zh-CN" smtClean="0"/>
              <a:t>23/04/2014</a:t>
            </a:r>
            <a:endParaRPr lang="en-US" altLang="zh-CN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endParaRPr lang="en-US" altLang="zh-CN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 rtlCol="0"/>
          <a:lstStyle>
            <a:lvl1pPr algn="l" rtl="0">
              <a:defRPr/>
            </a:lvl1pPr>
          </a:lstStyle>
          <a:p>
            <a:pPr rtl="0"/>
            <a:r>
              <a:rPr lang="en-US" altLang="zh-CN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5902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rtlCol="0" anchor="ctr"/>
          <a:lstStyle>
            <a:lvl1pPr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rtl="0" eaLnBrk="1" hangingPunct="1"/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 rtlCol="0"/>
          <a:lstStyle/>
          <a:p>
            <a:pPr rtl="0"/>
            <a:endParaRPr lang="en-US" altLang="zh-CN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 rtlCol="0"/>
          <a:lstStyle/>
          <a:p>
            <a:pPr rtl="0"/>
            <a:endParaRPr lang="en-US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19774" cy="1014325"/>
          </a:xfrm>
          <a:prstGeom prst="rect">
            <a:avLst/>
          </a:prstGeom>
        </p:spPr>
        <p:txBody>
          <a:bodyPr vert="horz" lIns="104178" tIns="52089" rIns="104178" bIns="52089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pPr rtl="0"/>
            <a:r>
              <a:rPr lang="fr"/>
              <a:t>Cliquez et modifiez le titre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34432" y="1629252"/>
            <a:ext cx="9619774" cy="44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4178" tIns="52089" rIns="104178" bIns="52089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fr"/>
              <a:t>Cliquez pour modifier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altLang="zh-CN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40" y="6164153"/>
            <a:ext cx="1058142" cy="7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"/>
          <p:cNvSpPr txBox="1"/>
          <p:nvPr userDrawn="1"/>
        </p:nvSpPr>
        <p:spPr>
          <a:xfrm>
            <a:off x="6477278" y="6862995"/>
            <a:ext cx="3967943" cy="689934"/>
          </a:xfrm>
          <a:prstGeom prst="rect">
            <a:avLst/>
          </a:prstGeom>
          <a:noFill/>
        </p:spPr>
        <p:txBody>
          <a:bodyPr wrap="none" lIns="104141" tIns="52071" rIns="104141" bIns="52071" rtlCol="0">
            <a:spAutoFit/>
          </a:bodyPr>
          <a:lstStyle/>
          <a:p>
            <a:pPr algn="r" rtl="0"/>
            <a:r>
              <a:rPr lang="fr" sz="1900">
                <a:solidFill>
                  <a:schemeClr val="accent4"/>
                </a:solidFill>
              </a:rPr>
              <a:t>Global Laboratory Initiative</a:t>
            </a:r>
          </a:p>
          <a:p>
            <a:pPr algn="r" rtl="0"/>
            <a:r>
              <a:rPr lang="fr" sz="1900" b="1">
                <a:solidFill>
                  <a:schemeClr val="accent5"/>
                </a:solidFill>
              </a:rPr>
              <a:t>Xpert MTB/RIF Training Package</a:t>
            </a:r>
          </a:p>
        </p:txBody>
      </p:sp>
      <p:sp>
        <p:nvSpPr>
          <p:cNvPr id="24" name="Espace réservé du numéro de diapositive 2"/>
          <p:cNvSpPr txBox="1">
            <a:spLocks/>
          </p:cNvSpPr>
          <p:nvPr userDrawn="1"/>
        </p:nvSpPr>
        <p:spPr>
          <a:xfrm>
            <a:off x="41493" y="7062665"/>
            <a:ext cx="910338" cy="432049"/>
          </a:xfrm>
          <a:prstGeom prst="rect">
            <a:avLst/>
          </a:prstGeom>
        </p:spPr>
        <p:txBody>
          <a:bodyPr lIns="104178" tIns="52089" rIns="104178" bIns="52089" rtlCol="0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 rtl="0"/>
            <a:r>
              <a:rPr lang="fr">
                <a:solidFill>
                  <a:srgbClr val="39639D"/>
                </a:solidFill>
              </a:rPr>
              <a:t>-</a:t>
            </a:r>
            <a:r>
              <a:rPr lang="en-US" altLang="zh-CN" smtClean="0">
                <a:solidFill>
                  <a:schemeClr val="bg1"/>
                </a:solidFill>
              </a:rPr>
              <a:t>‹#›</a:t>
            </a:r>
            <a:r>
              <a:rPr lang="fr">
                <a:solidFill>
                  <a:srgbClr val="39639D"/>
                </a:solidFill>
              </a:rPr>
              <a:t>-</a:t>
            </a:r>
            <a:endParaRPr lang="en-US" altLang="zh-CN" dirty="0">
              <a:solidFill>
                <a:srgbClr val="39639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3" r:id="rId2"/>
    <p:sldLayoutId id="2147483718" r:id="rId3"/>
    <p:sldLayoutId id="2147483719" r:id="rId4"/>
    <p:sldLayoutId id="2147483720" r:id="rId5"/>
    <p:sldLayoutId id="2147483721" r:id="rId6"/>
    <p:sldLayoutId id="2147483714" r:id="rId7"/>
    <p:sldLayoutId id="2147483722" r:id="rId8"/>
    <p:sldLayoutId id="2147483723" r:id="rId9"/>
    <p:sldLayoutId id="2147483715" r:id="rId10"/>
    <p:sldLayoutId id="2147483716" r:id="rId11"/>
    <p:sldLayoutId id="214748372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黑体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5pPr>
      <a:lvl6pPr marL="520888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1041776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1562664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2083552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415987" indent="-291191" algn="l" rtl="0" eaLnBrk="1" fontAlgn="base" hangingPunct="1">
        <a:spcBef>
          <a:spcPts val="456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500" kern="1200">
          <a:solidFill>
            <a:schemeClr val="tx1"/>
          </a:solidFill>
          <a:latin typeface="+mn-lt"/>
          <a:ea typeface="+mn-ea"/>
          <a:cs typeface="黑体" charset="0"/>
        </a:defRPr>
      </a:lvl1pPr>
      <a:lvl2pPr marL="707178" indent="-260444" algn="l" rtl="0" eaLnBrk="1" fontAlgn="base" hangingPunct="1">
        <a:spcBef>
          <a:spcPts val="370"/>
        </a:spcBef>
        <a:spcAft>
          <a:spcPct val="0"/>
        </a:spcAft>
        <a:buClr>
          <a:schemeClr val="accent1"/>
        </a:buClr>
        <a:buFont typeface="Verdana" charset="0"/>
        <a:buChar char="◦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黑体" charset="0"/>
        </a:defRPr>
      </a:lvl2pPr>
      <a:lvl3pPr marL="97847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+mn-ea"/>
          <a:cs typeface="黑体" charset="0"/>
        </a:defRPr>
      </a:lvl3pPr>
      <a:lvl4pPr marL="1302220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+mn-ea"/>
          <a:cs typeface="黑体" charset="0"/>
        </a:defRPr>
      </a:lvl4pPr>
      <a:lvl5pPr marL="156266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300" kern="1200">
          <a:solidFill>
            <a:schemeClr val="tx1"/>
          </a:solidFill>
          <a:latin typeface="+mn-lt"/>
          <a:ea typeface="+mn-ea"/>
          <a:cs typeface="黑体" charset="0"/>
        </a:defRPr>
      </a:lvl5pPr>
      <a:lvl6pPr marL="1823108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83552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43996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04440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0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mailto:training@cepheidhbdc.fr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35727" y="2107724"/>
            <a:ext cx="9258904" cy="222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78" tIns="52089" rIns="104178" bIns="52089" rtlCol="0">
            <a:spAutoFit/>
          </a:bodyPr>
          <a:lstStyle>
            <a:lvl1pPr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rtl="0" eaLnBrk="1" hangingPunct="1"/>
            <a:r>
              <a:rPr lang="fr" sz="460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Module 5 : </a:t>
            </a:r>
            <a:endParaRPr lang="en-US" altLang="zh-CN" sz="4600" dirty="0" smtClean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rtl="0" eaLnBrk="1" hangingPunct="1"/>
            <a:r>
              <a:rPr lang="fr" sz="460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Installation de GeneXpert et</a:t>
            </a:r>
            <a:r>
              <a:rPr lang="en-US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fr" sz="460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et paramétrage de Xpert MTB/RIF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219898" y="6679407"/>
            <a:ext cx="9582313" cy="3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 rtlCol="0">
            <a:spAutoFit/>
          </a:bodyPr>
          <a:lstStyle>
            <a:lvl1pPr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rtl="0"/>
            <a:r>
              <a:rPr lang="fr" dirty="0">
                <a:solidFill>
                  <a:schemeClr val="bg1"/>
                </a:solidFill>
              </a:rPr>
              <a:t>Global Laboratory Initiative – </a:t>
            </a:r>
            <a:r>
              <a:rPr lang="fr" dirty="0" smtClean="0">
                <a:solidFill>
                  <a:schemeClr val="bg1"/>
                </a:solidFill>
              </a:rPr>
              <a:t>Module </a:t>
            </a:r>
            <a:r>
              <a:rPr lang="fr" dirty="0">
                <a:solidFill>
                  <a:schemeClr val="bg1"/>
                </a:solidFill>
              </a:rPr>
              <a:t>de formation sur Xpert MTB/RIF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56" y="207504"/>
            <a:ext cx="21598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1167855" y="4347964"/>
            <a:ext cx="4520920" cy="41310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rtl="0"/>
            <a:r>
              <a:rPr lang="fr" sz="2000">
                <a:solidFill>
                  <a:srgbClr val="421C5E"/>
                </a:solidFill>
              </a:rPr>
              <a:t>Diapositives adaptées par Cepheid</a:t>
            </a:r>
            <a:endParaRPr lang="en-US" sz="2000" dirty="0">
              <a:solidFill>
                <a:srgbClr val="421C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456606" indent="-456606" rtl="0">
              <a:spcBef>
                <a:spcPts val="599"/>
              </a:spcBef>
              <a:buFont typeface="+mj-lt"/>
              <a:buAutoNum type="arabicPeriod" startAt="4"/>
            </a:pPr>
            <a:r>
              <a:rPr lang="fr" sz="2000" b="1" dirty="0" smtClean="0"/>
              <a:t>Attender </a:t>
            </a:r>
            <a:r>
              <a:rPr lang="fr" sz="2000" b="1" dirty="0"/>
              <a:t>que le logiciel GeneXpert DX démarre automatiquement</a:t>
            </a:r>
          </a:p>
          <a:p>
            <a:pPr marL="390638" indent="-390638" rtl="0">
              <a:spcBef>
                <a:spcPts val="599"/>
              </a:spcBef>
              <a:buFont typeface="+mj-lt"/>
              <a:buAutoNum type="arabicPeriod" startAt="4"/>
            </a:pPr>
            <a:endParaRPr lang="en-US" sz="2000" b="1" dirty="0"/>
          </a:p>
          <a:p>
            <a:pPr marL="390638" indent="-390638" rtl="0">
              <a:spcBef>
                <a:spcPts val="599"/>
              </a:spcBef>
              <a:buFont typeface="+mj-lt"/>
              <a:buAutoNum type="arabicPeriod" startAt="4"/>
            </a:pPr>
            <a:endParaRPr lang="en-US" sz="2000" b="1" dirty="0"/>
          </a:p>
          <a:p>
            <a:pPr marL="390638" indent="-390638" rtl="0">
              <a:spcBef>
                <a:spcPts val="599"/>
              </a:spcBef>
              <a:buFont typeface="+mj-lt"/>
              <a:buAutoNum type="arabicPeriod" startAt="4"/>
            </a:pPr>
            <a:endParaRPr lang="en-US" sz="2000" b="1" dirty="0"/>
          </a:p>
          <a:p>
            <a:pPr marL="390638" indent="-390638" rtl="0">
              <a:spcBef>
                <a:spcPts val="599"/>
              </a:spcBef>
              <a:buFont typeface="+mj-lt"/>
              <a:buAutoNum type="arabicPeriod" startAt="4"/>
            </a:pPr>
            <a:endParaRPr lang="en-US" sz="2000" b="1" dirty="0"/>
          </a:p>
          <a:p>
            <a:pPr marL="390638" indent="-390638" rtl="0">
              <a:spcBef>
                <a:spcPts val="0"/>
              </a:spcBef>
              <a:buFont typeface="+mj-lt"/>
              <a:buAutoNum type="arabicPeriod" startAt="4"/>
            </a:pPr>
            <a:r>
              <a:rPr lang="fr" sz="2000" b="1" dirty="0"/>
              <a:t>Sur l'écran </a:t>
            </a:r>
            <a:r>
              <a:rPr lang="fr" sz="2000" b="1" dirty="0" smtClean="0"/>
              <a:t>de vérification d'état, vérifier que tous </a:t>
            </a:r>
            <a:r>
              <a:rPr lang="fr" sz="2000" b="1" dirty="0"/>
              <a:t>les modules </a:t>
            </a:r>
            <a:r>
              <a:rPr lang="fr" sz="2000" b="1" dirty="0" smtClean="0"/>
              <a:t>sont disponibles</a:t>
            </a:r>
            <a:endParaRPr lang="fr" sz="2000" b="1" dirty="0"/>
          </a:p>
          <a:p>
            <a:pPr marL="0" indent="0" rtl="0">
              <a:spcBef>
                <a:spcPts val="0"/>
              </a:spcBef>
              <a:buNone/>
            </a:pPr>
            <a:r>
              <a:rPr lang="fr" sz="2000" b="1" dirty="0"/>
              <a:t>(Si les modules ne sont pas accessibles, </a:t>
            </a:r>
            <a:r>
              <a:rPr lang="fr" sz="2000" b="1" dirty="0" smtClean="0"/>
              <a:t>se reporter au chapitre </a:t>
            </a:r>
            <a:r>
              <a:rPr lang="fr" sz="2000" b="1" dirty="0"/>
              <a:t>11 du </a:t>
            </a:r>
            <a:r>
              <a:rPr lang="fr" sz="2000" b="1" dirty="0" smtClean="0"/>
              <a:t>manuel </a:t>
            </a:r>
            <a:r>
              <a:rPr lang="fr" sz="2000" b="1" dirty="0"/>
              <a:t>d'utilisation ou </a:t>
            </a:r>
            <a:r>
              <a:rPr lang="fr" sz="2000" b="1" dirty="0" smtClean="0"/>
              <a:t>appeler </a:t>
            </a:r>
            <a:r>
              <a:rPr lang="fr" sz="2000" b="1" dirty="0"/>
              <a:t>le département de soutien technique de Cepheid)</a:t>
            </a:r>
          </a:p>
          <a:p>
            <a:pPr marL="703148" lvl="1" indent="-390638" rtl="0">
              <a:spcBef>
                <a:spcPts val="599"/>
              </a:spcBef>
              <a:buNone/>
            </a:pPr>
            <a:endParaRPr lang="en-US" sz="14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5767" y="302102"/>
            <a:ext cx="9778439" cy="1014325"/>
          </a:xfrm>
        </p:spPr>
        <p:txBody>
          <a:bodyPr rtlCol="0">
            <a:noAutofit/>
          </a:bodyPr>
          <a:lstStyle/>
          <a:p>
            <a:r>
              <a:rPr lang="fr" sz="3000" dirty="0">
                <a:cs typeface="Arial" charset="0"/>
              </a:rPr>
              <a:t>Démarrage et paramétrage du logiciel informatique</a:t>
            </a:r>
            <a:endParaRPr lang="en-US" sz="3000" kern="1200" dirty="0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59967" y="1860684"/>
            <a:ext cx="1389784" cy="276359"/>
          </a:xfrm>
          <a:prstGeom prst="rect">
            <a:avLst/>
          </a:prstGeom>
        </p:spPr>
        <p:txBody>
          <a:bodyPr wrap="square" lIns="91321" tIns="45661" rIns="91321" bIns="45661" rtlCol="0">
            <a:spAutoFit/>
          </a:bodyPr>
          <a:lstStyle/>
          <a:p>
            <a:pPr algn="ctr" rtl="0"/>
            <a:r>
              <a:rPr lang="fr" sz="1200" i="1">
                <a:solidFill>
                  <a:schemeClr val="bg1"/>
                </a:solidFill>
              </a:rPr>
              <a:t>Windows XP</a:t>
            </a:r>
          </a:p>
        </p:txBody>
      </p:sp>
      <p:sp>
        <p:nvSpPr>
          <p:cNvPr id="9" name="Rectangle 8"/>
          <p:cNvSpPr/>
          <p:nvPr/>
        </p:nvSpPr>
        <p:spPr>
          <a:xfrm>
            <a:off x="9410637" y="3101785"/>
            <a:ext cx="973766" cy="276880"/>
          </a:xfrm>
          <a:prstGeom prst="rect">
            <a:avLst/>
          </a:prstGeom>
        </p:spPr>
        <p:txBody>
          <a:bodyPr wrap="none" lIns="91321" tIns="45661" rIns="91321" bIns="45661" rtlCol="0">
            <a:spAutoFit/>
          </a:bodyPr>
          <a:lstStyle/>
          <a:p>
            <a:pPr rtl="0"/>
            <a:r>
              <a:rPr lang="fr" sz="1200" i="1">
                <a:solidFill>
                  <a:schemeClr val="bg1"/>
                </a:solidFill>
              </a:rPr>
              <a:t>Windows XP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2" y="2073238"/>
            <a:ext cx="10158649" cy="116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02" y="4780012"/>
            <a:ext cx="6389361" cy="198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4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rtl="0">
              <a:spcBef>
                <a:spcPts val="599"/>
              </a:spcBef>
              <a:buNone/>
            </a:pPr>
            <a:r>
              <a:rPr lang="fr" sz="2000" b="1" dirty="0"/>
              <a:t>Si le logiciel a été fermé </a:t>
            </a:r>
            <a:r>
              <a:rPr lang="fr" sz="2000" b="1" dirty="0" smtClean="0"/>
              <a:t>(ordinateur encore allumé), le logiciel peut être redémarré en cliquant </a:t>
            </a:r>
            <a:r>
              <a:rPr lang="fr" sz="2000" b="1" dirty="0"/>
              <a:t>sur le l'icône </a:t>
            </a:r>
            <a:r>
              <a:rPr lang="fr" sz="2000" b="1" dirty="0" smtClean="0"/>
              <a:t>«GeneXpert Dx » </a:t>
            </a:r>
            <a:r>
              <a:rPr lang="fr" sz="2000" b="1" dirty="0"/>
              <a:t>sur </a:t>
            </a:r>
            <a:r>
              <a:rPr lang="fr" sz="2000" b="1" dirty="0" smtClean="0"/>
              <a:t>le bureau</a:t>
            </a:r>
            <a:endParaRPr lang="fr" sz="2000" b="1" dirty="0"/>
          </a:p>
          <a:p>
            <a:pPr marL="703148" lvl="1" indent="-390638" rtl="0">
              <a:spcBef>
                <a:spcPts val="599"/>
              </a:spcBef>
              <a:buNone/>
            </a:pPr>
            <a:endParaRPr lang="en-US" sz="14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fr" sz="3000" kern="1200" dirty="0" smtClean="0">
                <a:cs typeface="Arial" charset="0"/>
              </a:rPr>
              <a:t>Démarrage et paramétrage du logiciel </a:t>
            </a:r>
            <a:r>
              <a:rPr lang="fr" sz="3000" dirty="0">
                <a:cs typeface="Arial" charset="0"/>
              </a:rPr>
              <a:t>informatique</a:t>
            </a:r>
            <a:endParaRPr lang="en-US" sz="3000" kern="1200" dirty="0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59967" y="1860684"/>
            <a:ext cx="1389784" cy="276359"/>
          </a:xfrm>
          <a:prstGeom prst="rect">
            <a:avLst/>
          </a:prstGeom>
        </p:spPr>
        <p:txBody>
          <a:bodyPr wrap="square" lIns="91321" tIns="45661" rIns="91321" bIns="45661" rtlCol="0">
            <a:spAutoFit/>
          </a:bodyPr>
          <a:lstStyle/>
          <a:p>
            <a:pPr algn="ctr" rtl="0"/>
            <a:r>
              <a:rPr lang="fr" sz="1200" i="1">
                <a:solidFill>
                  <a:schemeClr val="bg1"/>
                </a:solidFill>
              </a:rPr>
              <a:t>Windows XP</a:t>
            </a:r>
          </a:p>
        </p:txBody>
      </p:sp>
      <p:sp>
        <p:nvSpPr>
          <p:cNvPr id="9" name="Rectangle 8"/>
          <p:cNvSpPr/>
          <p:nvPr/>
        </p:nvSpPr>
        <p:spPr>
          <a:xfrm>
            <a:off x="9410637" y="3101785"/>
            <a:ext cx="973766" cy="276880"/>
          </a:xfrm>
          <a:prstGeom prst="rect">
            <a:avLst/>
          </a:prstGeom>
        </p:spPr>
        <p:txBody>
          <a:bodyPr wrap="none" lIns="91321" tIns="45661" rIns="91321" bIns="45661" rtlCol="0">
            <a:spAutoFit/>
          </a:bodyPr>
          <a:lstStyle/>
          <a:p>
            <a:pPr rtl="0"/>
            <a:r>
              <a:rPr lang="fr" sz="1200" i="1">
                <a:solidFill>
                  <a:schemeClr val="bg1"/>
                </a:solidFill>
              </a:rPr>
              <a:t>Windows XP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156" y="3101785"/>
            <a:ext cx="1850702" cy="134668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555985" y="2485418"/>
            <a:ext cx="3167691" cy="1232734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81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390638" indent="-390638" rtl="0">
              <a:buFont typeface="+mj-lt"/>
              <a:buAutoNum type="arabicPeriod"/>
            </a:pPr>
            <a:r>
              <a:rPr lang="fr" sz="2000" b="1" dirty="0" smtClean="0"/>
              <a:t>Régler </a:t>
            </a:r>
            <a:r>
              <a:rPr lang="fr" sz="2000" b="1" dirty="0"/>
              <a:t>l'heure locale sur le système opérationnel Windows</a:t>
            </a:r>
          </a:p>
          <a:p>
            <a:pPr marL="390638" indent="-390638">
              <a:buFont typeface="+mj-lt"/>
              <a:buAutoNum type="arabicPeriod"/>
            </a:pPr>
            <a:r>
              <a:rPr lang="fr" sz="2000" b="1" dirty="0" smtClean="0"/>
              <a:t>Renommer </a:t>
            </a:r>
            <a:r>
              <a:rPr lang="fr" sz="2000" b="1" dirty="0"/>
              <a:t>votre GeneXpert </a:t>
            </a:r>
            <a:r>
              <a:rPr lang="en" sz="2000" b="1" u="sng" dirty="0"/>
              <a:t>dans le logiciel</a:t>
            </a:r>
            <a:r>
              <a:rPr lang="en" sz="2000" b="1" dirty="0"/>
              <a:t>, du menu SETUP → </a:t>
            </a:r>
            <a:r>
              <a:rPr lang="en" sz="2000" b="1" dirty="0" smtClean="0"/>
              <a:t>CONFIGURATION DU SYSTEM → remplacer </a:t>
            </a:r>
            <a:r>
              <a:rPr lang="en" sz="2000" b="1" dirty="0"/>
              <a:t>« GeneXpert </a:t>
            </a:r>
            <a:r>
              <a:rPr lang="en" sz="2000" b="1" dirty="0" smtClean="0"/>
              <a:t>PC» par le </a:t>
            </a:r>
            <a:r>
              <a:rPr lang="en" sz="2000" b="1" dirty="0"/>
              <a:t>nom du laboratoire, le pays et le </a:t>
            </a:r>
            <a:r>
              <a:rPr lang="en" sz="2000" b="1" dirty="0" smtClean="0"/>
              <a:t>numéro </a:t>
            </a:r>
            <a:r>
              <a:rPr lang="en" sz="2000" b="1" dirty="0"/>
              <a:t>de série du GeneXpert → voir la capture d'écran ci-dessous et sur la diapositive suivante</a:t>
            </a:r>
            <a:endParaRPr lang="en-US" sz="2000" b="1" u="sng" dirty="0"/>
          </a:p>
          <a:p>
            <a:pPr marL="703148" lvl="1" indent="-390638" rtl="0">
              <a:buNone/>
            </a:pPr>
            <a:endParaRPr lang="en-US" sz="14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r" sz="3000" kern="1200" dirty="0">
                <a:cs typeface="Arial" charset="0"/>
              </a:rPr>
              <a:t>Installation </a:t>
            </a:r>
            <a:r>
              <a:rPr lang="fr" sz="3000" kern="1200" dirty="0" smtClean="0">
                <a:cs typeface="Arial" charset="0"/>
              </a:rPr>
              <a:t>optimale: Configuration </a:t>
            </a:r>
            <a:r>
              <a:rPr lang="fr" sz="3000" kern="1200" dirty="0">
                <a:cs typeface="Arial" charset="0"/>
              </a:rPr>
              <a:t>du logiciel</a:t>
            </a:r>
            <a:endParaRPr lang="en-US" sz="3000" kern="1200" dirty="0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59967" y="1860684"/>
            <a:ext cx="1389784" cy="276359"/>
          </a:xfrm>
          <a:prstGeom prst="rect">
            <a:avLst/>
          </a:prstGeom>
        </p:spPr>
        <p:txBody>
          <a:bodyPr wrap="square" lIns="91321" tIns="45661" rIns="91321" bIns="45661" rtlCol="0">
            <a:spAutoFit/>
          </a:bodyPr>
          <a:lstStyle/>
          <a:p>
            <a:pPr algn="ctr" rtl="0"/>
            <a:r>
              <a:rPr lang="fr" sz="1200" i="1">
                <a:solidFill>
                  <a:schemeClr val="bg1"/>
                </a:solidFill>
              </a:rPr>
              <a:t>Windows XP</a:t>
            </a:r>
          </a:p>
        </p:txBody>
      </p:sp>
      <p:sp>
        <p:nvSpPr>
          <p:cNvPr id="9" name="Rectangle 8"/>
          <p:cNvSpPr/>
          <p:nvPr/>
        </p:nvSpPr>
        <p:spPr>
          <a:xfrm>
            <a:off x="9410637" y="3101785"/>
            <a:ext cx="973766" cy="276880"/>
          </a:xfrm>
          <a:prstGeom prst="rect">
            <a:avLst/>
          </a:prstGeom>
        </p:spPr>
        <p:txBody>
          <a:bodyPr wrap="none" lIns="91321" tIns="45661" rIns="91321" bIns="45661" rtlCol="0">
            <a:spAutoFit/>
          </a:bodyPr>
          <a:lstStyle/>
          <a:p>
            <a:pPr rtl="0"/>
            <a:r>
              <a:rPr lang="fr" sz="1200" i="1">
                <a:solidFill>
                  <a:schemeClr val="bg1"/>
                </a:solidFill>
              </a:rPr>
              <a:t>Windows XP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153" y="3594005"/>
            <a:ext cx="4151051" cy="183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9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fr" sz="3000" kern="1200" dirty="0">
                <a:cs typeface="Arial" charset="0"/>
              </a:rPr>
              <a:t>Installation </a:t>
            </a:r>
            <a:r>
              <a:rPr lang="fr" sz="3000" kern="1200" dirty="0" smtClean="0">
                <a:cs typeface="Arial" charset="0"/>
              </a:rPr>
              <a:t>optimale</a:t>
            </a:r>
            <a:r>
              <a:rPr lang="fr" sz="3000" dirty="0">
                <a:cs typeface="Arial" charset="0"/>
              </a:rPr>
              <a:t>: Configuration du </a:t>
            </a:r>
            <a:r>
              <a:rPr lang="fr" sz="3000" kern="1200" dirty="0">
                <a:cs typeface="Arial" charset="0"/>
              </a:rPr>
              <a:t>logiciel</a:t>
            </a:r>
            <a:endParaRPr lang="en-US" sz="3000" kern="1200" dirty="0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59967" y="1860684"/>
            <a:ext cx="1389784" cy="276359"/>
          </a:xfrm>
          <a:prstGeom prst="rect">
            <a:avLst/>
          </a:prstGeom>
        </p:spPr>
        <p:txBody>
          <a:bodyPr wrap="square" lIns="91321" tIns="45661" rIns="91321" bIns="45661" rtlCol="0">
            <a:spAutoFit/>
          </a:bodyPr>
          <a:lstStyle/>
          <a:p>
            <a:pPr algn="ctr" rtl="0"/>
            <a:r>
              <a:rPr lang="fr" sz="1200" i="1">
                <a:solidFill>
                  <a:schemeClr val="bg1"/>
                </a:solidFill>
              </a:rPr>
              <a:t>Windows XP</a:t>
            </a:r>
          </a:p>
        </p:txBody>
      </p:sp>
      <p:sp>
        <p:nvSpPr>
          <p:cNvPr id="9" name="Rectangle 8"/>
          <p:cNvSpPr/>
          <p:nvPr/>
        </p:nvSpPr>
        <p:spPr>
          <a:xfrm>
            <a:off x="9410637" y="3101785"/>
            <a:ext cx="973766" cy="276880"/>
          </a:xfrm>
          <a:prstGeom prst="rect">
            <a:avLst/>
          </a:prstGeom>
        </p:spPr>
        <p:txBody>
          <a:bodyPr wrap="none" lIns="91321" tIns="45661" rIns="91321" bIns="45661" rtlCol="0">
            <a:spAutoFit/>
          </a:bodyPr>
          <a:lstStyle/>
          <a:p>
            <a:pPr rtl="0"/>
            <a:r>
              <a:rPr lang="fr" sz="1200" i="1">
                <a:solidFill>
                  <a:schemeClr val="bg1"/>
                </a:solidFill>
              </a:rPr>
              <a:t>Windows XP </a:t>
            </a:r>
          </a:p>
        </p:txBody>
      </p:sp>
      <p:sp>
        <p:nvSpPr>
          <p:cNvPr id="7" name="Rectangle 6"/>
          <p:cNvSpPr/>
          <p:nvPr/>
        </p:nvSpPr>
        <p:spPr>
          <a:xfrm>
            <a:off x="6537587" y="1505742"/>
            <a:ext cx="4036802" cy="3046869"/>
          </a:xfrm>
          <a:prstGeom prst="rect">
            <a:avLst/>
          </a:prstGeom>
        </p:spPr>
        <p:txBody>
          <a:bodyPr wrap="square" lIns="91321" tIns="45661" rIns="91321" bIns="45661" rtlCol="0">
            <a:spAutoFit/>
          </a:bodyPr>
          <a:lstStyle/>
          <a:p>
            <a:pPr marL="456606" indent="-456606" defTabSz="1041632" eaLnBrk="0" hangingPunct="0">
              <a:spcBef>
                <a:spcPct val="80000"/>
              </a:spcBef>
              <a:buClr>
                <a:srgbClr val="1E7FB8"/>
              </a:buClr>
              <a:buFont typeface="+mj-lt"/>
              <a:buAutoNum type="arabicPeriod" startAt="3"/>
            </a:pPr>
            <a:r>
              <a:rPr lang="fr" sz="2400" dirty="0" smtClean="0"/>
              <a:t>Régler </a:t>
            </a:r>
            <a:r>
              <a:rPr lang="fr" sz="2400" dirty="0"/>
              <a:t>les options selon vos besoins (impression automatique, balayage du code-barres d'un patient, etc.), de SETPUP → </a:t>
            </a:r>
            <a:r>
              <a:rPr lang="fr" sz="2400" dirty="0" smtClean="0"/>
              <a:t>CONFIGURATION DU SYSTEME</a:t>
            </a:r>
            <a:endParaRPr lang="f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3" y="1455544"/>
            <a:ext cx="5793464" cy="494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629252"/>
            <a:ext cx="9619774" cy="5022968"/>
          </a:xfrm>
        </p:spPr>
        <p:txBody>
          <a:bodyPr rtlCol="0">
            <a:noAutofit/>
          </a:bodyPr>
          <a:lstStyle/>
          <a:p>
            <a:pPr marL="703148" lvl="1" indent="-390638" rtl="0">
              <a:buAutoNum type="arabicPeriod"/>
            </a:pPr>
            <a:r>
              <a:rPr lang="fr" sz="2300" b="1" dirty="0">
                <a:solidFill>
                  <a:schemeClr val="tx1"/>
                </a:solidFill>
              </a:rPr>
              <a:t> Compte ADMIN : </a:t>
            </a:r>
            <a:r>
              <a:rPr lang="fr" sz="2300" dirty="0">
                <a:solidFill>
                  <a:schemeClr val="tx1"/>
                </a:solidFill>
              </a:rPr>
              <a:t>à la première installation, avant de créer le compte utilisateur</a:t>
            </a:r>
          </a:p>
          <a:p>
            <a:pPr marL="703148" lvl="1" indent="-390638" rtl="0">
              <a:buAutoNum type="arabicPeriod"/>
            </a:pPr>
            <a:endParaRPr lang="en-US" sz="2300" b="1" dirty="0">
              <a:solidFill>
                <a:schemeClr val="tx1"/>
              </a:solidFill>
            </a:endParaRPr>
          </a:p>
          <a:p>
            <a:pPr marL="703148" lvl="1" indent="-390638" rtl="0">
              <a:buAutoNum type="arabicPeriod"/>
            </a:pPr>
            <a:r>
              <a:rPr lang="fr" sz="2300" b="1" dirty="0">
                <a:solidFill>
                  <a:schemeClr val="tx1"/>
                </a:solidFill>
              </a:rPr>
              <a:t> Compte d'utilisateur : </a:t>
            </a:r>
            <a:r>
              <a:rPr lang="fr" sz="2300" dirty="0">
                <a:solidFill>
                  <a:schemeClr val="tx1"/>
                </a:solidFill>
              </a:rPr>
              <a:t>permet au personnel d'utiliser </a:t>
            </a:r>
            <a:r>
              <a:rPr lang="fr" sz="2300" dirty="0" smtClean="0">
                <a:solidFill>
                  <a:schemeClr val="tx1"/>
                </a:solidFill>
              </a:rPr>
              <a:t>GeneXpert</a:t>
            </a:r>
            <a:endParaRPr lang="fr" sz="2300" dirty="0">
              <a:solidFill>
                <a:schemeClr val="tx1"/>
              </a:solidFill>
            </a:endParaRPr>
          </a:p>
          <a:p>
            <a:pPr marL="703148" lvl="1" indent="-390638" rtl="0">
              <a:buAutoNum type="arabicPeriod"/>
            </a:pPr>
            <a:endParaRPr lang="en-US" sz="2300" dirty="0">
              <a:solidFill>
                <a:schemeClr val="tx1"/>
              </a:solidFill>
            </a:endParaRPr>
          </a:p>
          <a:p>
            <a:pPr marL="703148" lvl="1" indent="-390638" rtl="0">
              <a:buAutoNum type="arabicPeriod"/>
            </a:pPr>
            <a:r>
              <a:rPr lang="fr" sz="2300" b="1" dirty="0">
                <a:solidFill>
                  <a:schemeClr val="tx1"/>
                </a:solidFill>
              </a:rPr>
              <a:t> FICHIER DE DÉFINITION DES TESTS (ADF) </a:t>
            </a:r>
            <a:r>
              <a:rPr lang="fr" sz="2300" dirty="0">
                <a:solidFill>
                  <a:schemeClr val="tx1"/>
                </a:solidFill>
              </a:rPr>
              <a:t>: permet à l'appareil de lancer le logiciel XPERT MTB/RIF</a:t>
            </a:r>
            <a:endParaRPr lang="en-US" sz="2300" dirty="0">
              <a:solidFill>
                <a:schemeClr val="tx1"/>
              </a:solidFill>
            </a:endParaRPr>
          </a:p>
          <a:p>
            <a:pPr marL="703148" lvl="1" indent="-390638" rtl="0">
              <a:buAutoNum type="arabicPeriod"/>
            </a:pPr>
            <a:endParaRPr lang="en-US" sz="2300" b="1" dirty="0">
              <a:solidFill>
                <a:schemeClr val="tx1"/>
              </a:solidFill>
            </a:endParaRPr>
          </a:p>
          <a:p>
            <a:pPr marL="703148" lvl="1" indent="-390638">
              <a:buAutoNum type="arabicPeriod"/>
            </a:pPr>
            <a:r>
              <a:rPr lang="fr" sz="2300" b="1" dirty="0" smtClean="0">
                <a:solidFill>
                  <a:schemeClr val="tx1"/>
                </a:solidFill>
              </a:rPr>
              <a:t>INSTALLATION DE QUALIFICATION: </a:t>
            </a:r>
            <a:r>
              <a:rPr lang="fr" sz="2300" dirty="0" smtClean="0">
                <a:solidFill>
                  <a:schemeClr val="tx1"/>
                </a:solidFill>
              </a:rPr>
              <a:t>Le rapport puublié à </a:t>
            </a:r>
            <a:r>
              <a:rPr lang="fr" sz="2300" dirty="0">
                <a:solidFill>
                  <a:schemeClr val="tx1"/>
                </a:solidFill>
              </a:rPr>
              <a:t>la fin de l'installation </a:t>
            </a:r>
            <a:r>
              <a:rPr lang="fr" sz="2300" dirty="0" smtClean="0">
                <a:solidFill>
                  <a:schemeClr val="tx1"/>
                </a:solidFill>
              </a:rPr>
              <a:t>sera </a:t>
            </a:r>
            <a:r>
              <a:rPr lang="fr" sz="2300" dirty="0">
                <a:solidFill>
                  <a:schemeClr val="tx1"/>
                </a:solidFill>
              </a:rPr>
              <a:t>signé et envoyé à Cepheid (étape obligatoire pour la calibration et la garantie de l'équipement GeneXpert)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735" y="302102"/>
            <a:ext cx="10441159" cy="1014325"/>
          </a:xfrm>
        </p:spPr>
        <p:txBody>
          <a:bodyPr rtlCol="0">
            <a:noAutofit/>
          </a:bodyPr>
          <a:lstStyle/>
          <a:p>
            <a:pPr rtl="0"/>
            <a:r>
              <a:rPr lang="en-GB" sz="3200" kern="1200" dirty="0" smtClean="0">
                <a:cs typeface="Arial" charset="0"/>
              </a:rPr>
              <a:t>Installation</a:t>
            </a:r>
            <a:r>
              <a:rPr lang="fr" sz="3200" kern="1200" dirty="0" smtClean="0">
                <a:cs typeface="Arial" charset="0"/>
              </a:rPr>
              <a:t> de comptes </a:t>
            </a:r>
            <a:r>
              <a:rPr lang="fr" sz="3200" kern="1200" dirty="0">
                <a:cs typeface="Arial" charset="0"/>
              </a:rPr>
              <a:t>et </a:t>
            </a:r>
            <a:r>
              <a:rPr lang="fr" sz="3200" kern="1200" dirty="0" smtClean="0">
                <a:cs typeface="Arial" charset="0"/>
              </a:rPr>
              <a:t>fichiers de définition</a:t>
            </a:r>
            <a:endParaRPr lang="fr" sz="3200" kern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rcRect l="2375" t="6417" r="2782"/>
          <a:stretch>
            <a:fillRect/>
          </a:stretch>
        </p:blipFill>
        <p:spPr>
          <a:xfrm>
            <a:off x="1564239" y="2943411"/>
            <a:ext cx="8088794" cy="2240510"/>
          </a:xfrm>
          <a:prstGeom prst="rect">
            <a:avLst/>
          </a:prstGeom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6033" y="4549149"/>
            <a:ext cx="2821711" cy="21750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2043708"/>
            <a:ext cx="10141512" cy="4025247"/>
          </a:xfrm>
        </p:spPr>
        <p:txBody>
          <a:bodyPr rtlCol="0">
            <a:normAutofit/>
          </a:bodyPr>
          <a:lstStyle/>
          <a:p>
            <a:pPr marL="703148" lvl="1" indent="-390638">
              <a:buNone/>
            </a:pPr>
            <a:r>
              <a:rPr lang="fr" sz="1800" b="1" dirty="0">
                <a:latin typeface="Arial" charset="0"/>
                <a:cs typeface="Arial" charset="0"/>
              </a:rPr>
              <a:t>1. </a:t>
            </a:r>
            <a:r>
              <a:rPr lang="fr" sz="1800" b="1" dirty="0" smtClean="0">
                <a:latin typeface="Arial" charset="0"/>
                <a:cs typeface="Arial" charset="0"/>
              </a:rPr>
              <a:t>Cliquer </a:t>
            </a:r>
            <a:r>
              <a:rPr lang="fr" sz="1800" b="1" dirty="0">
                <a:latin typeface="Arial" charset="0"/>
                <a:cs typeface="Arial" charset="0"/>
              </a:rPr>
              <a:t>sur « Setup/User Administration » « configuration/gestion des </a:t>
            </a:r>
            <a:r>
              <a:rPr lang="fr" sz="1800" b="1" dirty="0" smtClean="0">
                <a:latin typeface="Arial" charset="0"/>
                <a:cs typeface="Arial" charset="0"/>
              </a:rPr>
              <a:t>utilisateurs »</a:t>
            </a:r>
            <a:endParaRPr lang="fr" sz="1800" b="1" dirty="0">
              <a:latin typeface="Arial" charset="0"/>
              <a:cs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kern="1200" dirty="0">
                <a:cs typeface="Arial" charset="0"/>
              </a:rPr>
              <a:t>Création des comptes : ADMIN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38041" y="2488021"/>
            <a:ext cx="0" cy="558263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0059" y="5512309"/>
            <a:ext cx="2828363" cy="381441"/>
          </a:xfrm>
          <a:prstGeom prst="rect">
            <a:avLst/>
          </a:prstGeom>
        </p:spPr>
        <p:txBody>
          <a:bodyPr wrap="square" lIns="104170" tIns="52085" rIns="104170" bIns="52085" rtlCol="0">
            <a:spAutoFit/>
          </a:bodyPr>
          <a:lstStyle/>
          <a:p>
            <a:pPr marL="703148" lvl="1" indent="-390638" rtl="0"/>
            <a:r>
              <a:rPr lang="fr"/>
              <a:t>2. Cliquez sur « Add » (ajout)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85179" y="5714143"/>
            <a:ext cx="4196710" cy="843787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 bwMode="auto">
          <a:xfrm>
            <a:off x="3258770" y="3365077"/>
            <a:ext cx="1227449" cy="17025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0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207072" y="3133600"/>
            <a:ext cx="599637" cy="23147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0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139909" y="6399635"/>
            <a:ext cx="555638" cy="39660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0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86219" y="2515165"/>
            <a:ext cx="6114684" cy="320631"/>
          </a:xfrm>
          <a:prstGeom prst="rect">
            <a:avLst/>
          </a:prstGeom>
          <a:solidFill>
            <a:srgbClr val="FFA110">
              <a:alpha val="9000"/>
            </a:srgbClr>
          </a:solidFill>
          <a:ln w="47625">
            <a:solidFill>
              <a:srgbClr val="FF0000"/>
            </a:solidFill>
          </a:ln>
          <a:effectLst>
            <a:glow rad="101600">
              <a:srgbClr val="FF6600">
                <a:alpha val="75000"/>
              </a:srgbClr>
            </a:glow>
          </a:effectLst>
        </p:spPr>
        <p:txBody>
          <a:bodyPr wrap="square" lIns="104170" tIns="52085" rIns="104170" bIns="52085" rtlCol="0">
            <a:spAutoFit/>
          </a:bodyPr>
          <a:lstStyle/>
          <a:p>
            <a:pPr rtl="0"/>
            <a:r>
              <a:rPr lang="fr" sz="1400" dirty="0">
                <a:solidFill>
                  <a:schemeClr val="bg1"/>
                </a:solidFill>
              </a:rPr>
              <a:t>REMARQUE : Le premier compte à créer doit être un compte « </a:t>
            </a:r>
            <a:r>
              <a:rPr lang="fr" sz="1400" dirty="0" smtClean="0">
                <a:solidFill>
                  <a:schemeClr val="bg1"/>
                </a:solidFill>
              </a:rPr>
              <a:t>Admin»</a:t>
            </a:r>
            <a:endParaRPr lang="fr" sz="1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9783" y="1337457"/>
            <a:ext cx="9649072" cy="706251"/>
          </a:xfrm>
          <a:prstGeom prst="rect">
            <a:avLst/>
          </a:prstGeom>
        </p:spPr>
        <p:txBody>
          <a:bodyPr wrap="square" lIns="91321" tIns="45661" rIns="91321" bIns="45661" rtlCol="0">
            <a:spAutoFit/>
          </a:bodyPr>
          <a:lstStyle/>
          <a:p>
            <a:pPr rtl="0"/>
            <a:r>
              <a:rPr lang="fr" sz="2000" dirty="0" smtClean="0"/>
              <a:t>Saisisser </a:t>
            </a:r>
            <a:r>
              <a:rPr lang="fr" sz="2000" dirty="0"/>
              <a:t>la personne du laboratoire qui aura des droits d’accès complets au logiciel. Il peut y avoir </a:t>
            </a:r>
            <a:r>
              <a:rPr lang="fr" sz="2000" dirty="0" smtClean="0"/>
              <a:t>plus d’un compte d’administrateur par système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267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775" y="1734631"/>
            <a:ext cx="5347541" cy="1336294"/>
          </a:xfrm>
          <a:prstGeom prst="rect">
            <a:avLst/>
          </a:prstGeom>
        </p:spPr>
        <p:txBody>
          <a:bodyPr wrap="square" lIns="104170" tIns="52085" rIns="104170" bIns="52085" rtlCol="0">
            <a:spAutoFit/>
          </a:bodyPr>
          <a:lstStyle/>
          <a:p>
            <a:pPr marL="703148" lvl="1" indent="-390638" rtl="0"/>
            <a:r>
              <a:rPr lang="fr" sz="2400" dirty="0"/>
              <a:t>3. </a:t>
            </a:r>
            <a:r>
              <a:rPr lang="fr" sz="2400" dirty="0" smtClean="0"/>
              <a:t>Créer </a:t>
            </a:r>
            <a:r>
              <a:rPr lang="fr" sz="2400" dirty="0"/>
              <a:t>un nom d’utilisateur et le mot de passe  associé :</a:t>
            </a:r>
          </a:p>
          <a:p>
            <a:pPr marL="703148" lvl="1" indent="-390638" rtl="0"/>
            <a:r>
              <a:rPr lang="fr" sz="3200" dirty="0"/>
              <a:t> </a:t>
            </a:r>
            <a:r>
              <a:rPr lang="fr" sz="1200" i="1" dirty="0"/>
              <a:t> (</a:t>
            </a:r>
            <a:r>
              <a:rPr lang="fr" sz="1200" i="1" dirty="0" smtClean="0"/>
              <a:t>Idéalement les </a:t>
            </a:r>
            <a:r>
              <a:rPr lang="fr" sz="1200" i="1" dirty="0"/>
              <a:t>mêmes pour toutes les machines dans le pays)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8369" y="2227522"/>
            <a:ext cx="5172926" cy="351299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kern="1200">
                <a:cs typeface="Arial" charset="0"/>
              </a:rPr>
              <a:t>Création des comptes : ADMIN (suite)</a:t>
            </a:r>
            <a:endParaRPr lang="en-US" kern="1200" dirty="0">
              <a:cs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13703" y="2281987"/>
            <a:ext cx="1124666" cy="422139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5516" y="3079102"/>
            <a:ext cx="4745032" cy="843851"/>
          </a:xfrm>
          <a:prstGeom prst="rect">
            <a:avLst/>
          </a:prstGeom>
        </p:spPr>
        <p:txBody>
          <a:bodyPr wrap="square" lIns="104170" tIns="52085" rIns="104170" bIns="52085" rtlCol="0">
            <a:spAutoFit/>
          </a:bodyPr>
          <a:lstStyle/>
          <a:p>
            <a:pPr marL="703148" lvl="1" indent="-390638" rtl="0"/>
            <a:r>
              <a:rPr lang="fr" sz="2400" dirty="0"/>
              <a:t>4. </a:t>
            </a:r>
            <a:r>
              <a:rPr lang="fr" sz="2400" dirty="0" smtClean="0"/>
              <a:t>Sélectionner </a:t>
            </a:r>
            <a:r>
              <a:rPr lang="fr" sz="2400" dirty="0"/>
              <a:t>le type </a:t>
            </a:r>
            <a:r>
              <a:rPr lang="fr" sz="2400" dirty="0" smtClean="0"/>
              <a:t>d'utilisateur: </a:t>
            </a:r>
            <a:r>
              <a:rPr lang="fr" sz="2400" dirty="0"/>
              <a:t>« Admin »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2774" y="5539040"/>
            <a:ext cx="3277330" cy="474519"/>
          </a:xfrm>
          <a:prstGeom prst="rect">
            <a:avLst/>
          </a:prstGeom>
        </p:spPr>
        <p:txBody>
          <a:bodyPr wrap="square" lIns="104170" tIns="52085" rIns="104170" bIns="52085" rtlCol="0">
            <a:spAutoFit/>
          </a:bodyPr>
          <a:lstStyle/>
          <a:p>
            <a:pPr marL="703148" lvl="1" indent="-390638" rtl="0"/>
            <a:r>
              <a:rPr lang="fr" sz="2400" dirty="0"/>
              <a:t>5. </a:t>
            </a:r>
            <a:r>
              <a:rPr lang="fr" sz="2400" dirty="0" smtClean="0"/>
              <a:t>Cliquer </a:t>
            </a:r>
            <a:r>
              <a:rPr lang="fr" sz="2400" dirty="0"/>
              <a:t>sur </a:t>
            </a:r>
            <a:r>
              <a:rPr lang="fr" sz="2400" dirty="0" smtClean="0"/>
              <a:t>«OK»</a:t>
            </a:r>
            <a:endParaRPr lang="fr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37939" y="3552662"/>
            <a:ext cx="1354943" cy="1079806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3"/>
          </p:cNvCxnSpPr>
          <p:nvPr/>
        </p:nvCxnSpPr>
        <p:spPr>
          <a:xfrm flipV="1">
            <a:off x="3400104" y="5539040"/>
            <a:ext cx="5521558" cy="237260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 bwMode="auto">
          <a:xfrm>
            <a:off x="5338369" y="4575058"/>
            <a:ext cx="599637" cy="23147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0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921661" y="5221796"/>
            <a:ext cx="555638" cy="5518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0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rcRect l="2375" t="6417" r="2782"/>
          <a:stretch>
            <a:fillRect/>
          </a:stretch>
        </p:blipFill>
        <p:spPr>
          <a:xfrm>
            <a:off x="521015" y="2301139"/>
            <a:ext cx="8213071" cy="2274934"/>
          </a:xfrm>
          <a:prstGeom prst="rect">
            <a:avLst/>
          </a:prstGeom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3663" y="3841646"/>
            <a:ext cx="3377133" cy="26032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03148" lvl="1" indent="-390638">
              <a:buNone/>
            </a:pPr>
            <a:r>
              <a:rPr lang="en-US" b="1" kern="1200" dirty="0" smtClean="0">
                <a:latin typeface="Arial" charset="0"/>
                <a:ea typeface="+mn-ea"/>
                <a:cs typeface="Arial" charset="0"/>
              </a:rPr>
              <a:t>1</a:t>
            </a:r>
            <a:r>
              <a:rPr lang="en-US" sz="1800" b="1" kern="1200" dirty="0" smtClean="0">
                <a:latin typeface="Arial" charset="0"/>
                <a:cs typeface="Arial" charset="0"/>
              </a:rPr>
              <a:t>. </a:t>
            </a:r>
            <a:r>
              <a:rPr lang="fr" sz="1800" b="1" dirty="0" smtClean="0">
                <a:latin typeface="Arial" charset="0"/>
                <a:cs typeface="Arial" charset="0"/>
              </a:rPr>
              <a:t>Cliquer </a:t>
            </a:r>
            <a:r>
              <a:rPr lang="fr" sz="1800" b="1" dirty="0">
                <a:latin typeface="Arial" charset="0"/>
                <a:cs typeface="Arial" charset="0"/>
              </a:rPr>
              <a:t>sur «Setup/User Administration» «Configuration/gestion des utilisateurs » </a:t>
            </a:r>
            <a:endParaRPr lang="en-US" sz="2800" b="1" dirty="0">
              <a:latin typeface="Arial" charset="0"/>
              <a:cs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" sz="3200" dirty="0">
                <a:cs typeface="Arial" charset="0"/>
              </a:rPr>
              <a:t>Création </a:t>
            </a:r>
            <a:r>
              <a:rPr lang="fr" sz="3200" dirty="0" smtClean="0">
                <a:cs typeface="Arial" charset="0"/>
              </a:rPr>
              <a:t>de comptes: </a:t>
            </a:r>
            <a:r>
              <a:rPr lang="fr" sz="3200" dirty="0">
                <a:cs typeface="Arial" charset="0"/>
              </a:rPr>
              <a:t>UTILISATEUR</a:t>
            </a:r>
            <a:endParaRPr lang="en-US" sz="3200" kern="1200" dirty="0" smtClean="0"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435" y="5326452"/>
            <a:ext cx="2828363" cy="412147"/>
          </a:xfrm>
          <a:prstGeom prst="rect">
            <a:avLst/>
          </a:prstGeom>
        </p:spPr>
        <p:txBody>
          <a:bodyPr wrap="square" lIns="104170" tIns="52085" rIns="104170" bIns="52085">
            <a:spAutoFit/>
          </a:bodyPr>
          <a:lstStyle/>
          <a:p>
            <a:pPr marL="703148" lvl="1" indent="-390638"/>
            <a:r>
              <a:rPr lang="en-US" sz="2000" dirty="0"/>
              <a:t>2. </a:t>
            </a:r>
            <a:r>
              <a:rPr lang="fr" sz="2000" dirty="0"/>
              <a:t>Cliquez sur </a:t>
            </a:r>
            <a:r>
              <a:rPr lang="en-US" sz="2000" dirty="0" smtClean="0"/>
              <a:t>“</a:t>
            </a:r>
            <a:r>
              <a:rPr lang="en-US" sz="2000" dirty="0"/>
              <a:t>Add”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98708" y="2062715"/>
            <a:ext cx="0" cy="578837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14798" y="5572100"/>
            <a:ext cx="2837485" cy="664139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 bwMode="auto">
          <a:xfrm>
            <a:off x="2185541" y="2525813"/>
            <a:ext cx="599637" cy="23147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220782" y="2641552"/>
            <a:ext cx="1353338" cy="31998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985643" y="6007874"/>
            <a:ext cx="555638" cy="5518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3817" y="3868272"/>
            <a:ext cx="3338167" cy="1490182"/>
          </a:xfrm>
          <a:prstGeom prst="rect">
            <a:avLst/>
          </a:prstGeom>
          <a:solidFill>
            <a:srgbClr val="FFA110">
              <a:alpha val="9000"/>
            </a:srgbClr>
          </a:solidFill>
          <a:ln w="47625">
            <a:solidFill>
              <a:srgbClr val="FF0000"/>
            </a:solidFill>
          </a:ln>
          <a:effectLst>
            <a:glow rad="101600">
              <a:srgbClr val="FF6600">
                <a:alpha val="75000"/>
              </a:srgbClr>
            </a:glow>
          </a:effectLst>
        </p:spPr>
        <p:txBody>
          <a:bodyPr wrap="square" lIns="104170" tIns="52085" rIns="104170" bIns="52085" rtlCol="0">
            <a:spAutoFit/>
          </a:bodyPr>
          <a:lstStyle/>
          <a:p>
            <a:pPr rtl="0"/>
            <a:r>
              <a:rPr lang="fr" dirty="0"/>
              <a:t>REMARQUE : Si vous sélectionnez « Detail » (détaillé), l'utilisateur verra les courbes </a:t>
            </a:r>
            <a:r>
              <a:rPr lang="fr" dirty="0" smtClean="0"/>
              <a:t>individuelles </a:t>
            </a:r>
            <a:r>
              <a:rPr lang="fr" dirty="0"/>
              <a:t>pour les phares moléculaires.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2967" y="2205830"/>
            <a:ext cx="5586180" cy="379363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801986" y="2215633"/>
            <a:ext cx="1028563" cy="486915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fr" sz="3200" dirty="0">
                <a:cs typeface="Arial" charset="0"/>
              </a:rPr>
              <a:t>Création </a:t>
            </a:r>
            <a:r>
              <a:rPr lang="fr" sz="3200" dirty="0" smtClean="0">
                <a:cs typeface="Arial" charset="0"/>
              </a:rPr>
              <a:t>de </a:t>
            </a:r>
            <a:r>
              <a:rPr lang="fr" sz="3200" dirty="0">
                <a:cs typeface="Arial" charset="0"/>
              </a:rPr>
              <a:t>comptes: </a:t>
            </a:r>
            <a:r>
              <a:rPr lang="fr" sz="3200" dirty="0" smtClean="0">
                <a:cs typeface="Arial" charset="0"/>
              </a:rPr>
              <a:t>UTILISATEUR (suite)</a:t>
            </a:r>
            <a:endParaRPr lang="en-US" sz="3200" kern="1200" dirty="0"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2775" y="1734631"/>
            <a:ext cx="5347541" cy="1336294"/>
          </a:xfrm>
          <a:prstGeom prst="rect">
            <a:avLst/>
          </a:prstGeom>
        </p:spPr>
        <p:txBody>
          <a:bodyPr wrap="square" lIns="104170" tIns="52085" rIns="104170" bIns="52085" rtlCol="0">
            <a:spAutoFit/>
          </a:bodyPr>
          <a:lstStyle/>
          <a:p>
            <a:pPr marL="703148" lvl="1" indent="-390638" rtl="0"/>
            <a:r>
              <a:rPr lang="fr" sz="2400" dirty="0"/>
              <a:t>3. </a:t>
            </a:r>
            <a:r>
              <a:rPr lang="fr" sz="2000" dirty="0" smtClean="0"/>
              <a:t>Créer le </a:t>
            </a:r>
            <a:r>
              <a:rPr lang="fr" sz="2000" dirty="0"/>
              <a:t>nom </a:t>
            </a:r>
            <a:r>
              <a:rPr lang="fr" sz="2000" dirty="0" smtClean="0"/>
              <a:t>d’utilisateur et </a:t>
            </a:r>
            <a:r>
              <a:rPr lang="fr" sz="2000" dirty="0"/>
              <a:t>le mot de passe  associé </a:t>
            </a:r>
            <a:r>
              <a:rPr lang="fr" sz="2400" dirty="0" smtClean="0"/>
              <a:t>:</a:t>
            </a:r>
          </a:p>
          <a:p>
            <a:pPr marL="703148" lvl="1" indent="-390638" rtl="0"/>
            <a:r>
              <a:rPr lang="fr" sz="3200" dirty="0" smtClean="0"/>
              <a:t> </a:t>
            </a:r>
            <a:r>
              <a:rPr lang="fr" sz="1200" i="1" dirty="0" smtClean="0"/>
              <a:t> (sélectionner vous-même)</a:t>
            </a:r>
            <a:endParaRPr lang="fr" sz="1200" i="1" dirty="0"/>
          </a:p>
        </p:txBody>
      </p:sp>
      <p:sp>
        <p:nvSpPr>
          <p:cNvPr id="10" name="Rectangle 9"/>
          <p:cNvSpPr/>
          <p:nvPr/>
        </p:nvSpPr>
        <p:spPr>
          <a:xfrm>
            <a:off x="85516" y="2907804"/>
            <a:ext cx="4745032" cy="720740"/>
          </a:xfrm>
          <a:prstGeom prst="rect">
            <a:avLst/>
          </a:prstGeom>
        </p:spPr>
        <p:txBody>
          <a:bodyPr wrap="square" lIns="104170" tIns="52085" rIns="104170" bIns="52085" rtlCol="0">
            <a:spAutoFit/>
          </a:bodyPr>
          <a:lstStyle/>
          <a:p>
            <a:pPr marL="703148" lvl="1" indent="-390638" rtl="0"/>
            <a:r>
              <a:rPr lang="fr" sz="2000" dirty="0"/>
              <a:t>4. </a:t>
            </a:r>
            <a:r>
              <a:rPr lang="fr" sz="2000" dirty="0" smtClean="0"/>
              <a:t>Sélectionner </a:t>
            </a:r>
            <a:r>
              <a:rPr lang="fr" sz="2000" dirty="0"/>
              <a:t>le type </a:t>
            </a:r>
            <a:r>
              <a:rPr lang="fr" sz="2000" dirty="0" smtClean="0"/>
              <a:t>d'utilisateur: «Basic»</a:t>
            </a:r>
            <a:endParaRPr lang="fr" sz="2000" dirty="0"/>
          </a:p>
        </p:txBody>
      </p:sp>
      <p:sp>
        <p:nvSpPr>
          <p:cNvPr id="11" name="Rectangle 10"/>
          <p:cNvSpPr/>
          <p:nvPr/>
        </p:nvSpPr>
        <p:spPr>
          <a:xfrm>
            <a:off x="122774" y="5539040"/>
            <a:ext cx="3001172" cy="474519"/>
          </a:xfrm>
          <a:prstGeom prst="rect">
            <a:avLst/>
          </a:prstGeom>
        </p:spPr>
        <p:txBody>
          <a:bodyPr wrap="square" lIns="104170" tIns="52085" rIns="104170" bIns="52085" rtlCol="0">
            <a:spAutoFit/>
          </a:bodyPr>
          <a:lstStyle/>
          <a:p>
            <a:pPr marL="703148" lvl="1" indent="-390638" rtl="0"/>
            <a:r>
              <a:rPr lang="fr" sz="2400" dirty="0"/>
              <a:t>5</a:t>
            </a:r>
            <a:r>
              <a:rPr lang="fr" sz="2000" dirty="0"/>
              <a:t>. </a:t>
            </a:r>
            <a:r>
              <a:rPr lang="fr" sz="2000" dirty="0" smtClean="0"/>
              <a:t>Cliquer </a:t>
            </a:r>
            <a:r>
              <a:rPr lang="fr" sz="2000" dirty="0"/>
              <a:t>sur </a:t>
            </a:r>
            <a:r>
              <a:rPr lang="fr" sz="2000" dirty="0" smtClean="0"/>
              <a:t>«OK»</a:t>
            </a:r>
            <a:endParaRPr lang="fr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01984" y="3552662"/>
            <a:ext cx="1028564" cy="704683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3"/>
          </p:cNvCxnSpPr>
          <p:nvPr/>
        </p:nvCxnSpPr>
        <p:spPr>
          <a:xfrm flipV="1">
            <a:off x="3123946" y="5677974"/>
            <a:ext cx="5470316" cy="98326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 bwMode="auto">
          <a:xfrm>
            <a:off x="4832595" y="4167138"/>
            <a:ext cx="599637" cy="23147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0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585793" y="5428263"/>
            <a:ext cx="1011131" cy="7060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0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kern="1200" dirty="0" smtClean="0">
                <a:cs typeface="Arial" charset="0"/>
              </a:rPr>
              <a:t>Comment se connecter</a:t>
            </a:r>
            <a:endParaRPr lang="en-US" kern="1200" dirty="0"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2" y="1426601"/>
            <a:ext cx="8679875" cy="479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9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89879" indent="-389879" defTabSz="1041265" rtl="0">
              <a:spcBef>
                <a:spcPts val="599"/>
              </a:spcBef>
            </a:pPr>
            <a:r>
              <a:rPr lang="fr" dirty="0">
                <a:cs typeface="+mn-cs"/>
              </a:rPr>
              <a:t>Comment déballer les éléments du système GeneXpert et les placer en laboratoire</a:t>
            </a:r>
          </a:p>
          <a:p>
            <a:pPr marL="389879" indent="-389879" defTabSz="1041265" rtl="0">
              <a:lnSpc>
                <a:spcPct val="150000"/>
              </a:lnSpc>
              <a:spcBef>
                <a:spcPts val="599"/>
              </a:spcBef>
            </a:pPr>
            <a:r>
              <a:rPr lang="fr" dirty="0">
                <a:cs typeface="+mn-cs"/>
              </a:rPr>
              <a:t>Comment connecter les éléments</a:t>
            </a:r>
          </a:p>
          <a:p>
            <a:pPr marL="389879" indent="-389879" defTabSz="1041265">
              <a:lnSpc>
                <a:spcPct val="150000"/>
              </a:lnSpc>
              <a:spcBef>
                <a:spcPts val="599"/>
              </a:spcBef>
            </a:pPr>
            <a:r>
              <a:rPr lang="fr" dirty="0"/>
              <a:t>Comment</a:t>
            </a:r>
            <a:r>
              <a:rPr lang="fr" dirty="0" smtClean="0">
                <a:cs typeface="+mn-cs"/>
              </a:rPr>
              <a:t> démarrer l'ordinateur </a:t>
            </a:r>
            <a:r>
              <a:rPr lang="fr" dirty="0">
                <a:cs typeface="+mn-cs"/>
              </a:rPr>
              <a:t>et </a:t>
            </a:r>
            <a:r>
              <a:rPr lang="fr" dirty="0" smtClean="0">
                <a:cs typeface="+mn-cs"/>
              </a:rPr>
              <a:t>le </a:t>
            </a:r>
            <a:r>
              <a:rPr lang="fr" dirty="0">
                <a:cs typeface="+mn-cs"/>
              </a:rPr>
              <a:t>logiciel</a:t>
            </a:r>
          </a:p>
          <a:p>
            <a:pPr marL="389879" indent="-389879" defTabSz="1041265">
              <a:lnSpc>
                <a:spcPct val="150000"/>
              </a:lnSpc>
              <a:spcBef>
                <a:spcPts val="599"/>
              </a:spcBef>
            </a:pPr>
            <a:r>
              <a:rPr lang="fr" dirty="0"/>
              <a:t>Comment</a:t>
            </a:r>
            <a:r>
              <a:rPr lang="fr" dirty="0" smtClean="0">
                <a:cs typeface="+mn-cs"/>
              </a:rPr>
              <a:t> créer </a:t>
            </a:r>
            <a:r>
              <a:rPr lang="fr" dirty="0">
                <a:cs typeface="+mn-cs"/>
              </a:rPr>
              <a:t>des comptes </a:t>
            </a:r>
            <a:r>
              <a:rPr lang="fr" dirty="0" smtClean="0">
                <a:cs typeface="+mn-cs"/>
              </a:rPr>
              <a:t>d’administrateur </a:t>
            </a:r>
            <a:r>
              <a:rPr lang="fr" dirty="0">
                <a:cs typeface="+mn-cs"/>
              </a:rPr>
              <a:t>et </a:t>
            </a:r>
            <a:r>
              <a:rPr lang="fr" dirty="0" smtClean="0">
                <a:cs typeface="+mn-cs"/>
              </a:rPr>
              <a:t>utilisateur</a:t>
            </a:r>
            <a:endParaRPr lang="fr" dirty="0">
              <a:cs typeface="+mn-cs"/>
            </a:endParaRPr>
          </a:p>
          <a:p>
            <a:pPr marL="389879" indent="-389879" defTabSz="1041265">
              <a:lnSpc>
                <a:spcPct val="150000"/>
              </a:lnSpc>
              <a:spcBef>
                <a:spcPts val="599"/>
              </a:spcBef>
            </a:pPr>
            <a:r>
              <a:rPr lang="fr" dirty="0"/>
              <a:t>Comment </a:t>
            </a:r>
            <a:r>
              <a:rPr lang="fr" dirty="0" smtClean="0"/>
              <a:t>i</a:t>
            </a:r>
            <a:r>
              <a:rPr lang="fr" dirty="0" smtClean="0">
                <a:cs typeface="+mn-cs"/>
              </a:rPr>
              <a:t>mporter le </a:t>
            </a:r>
            <a:r>
              <a:rPr lang="fr" dirty="0">
                <a:cs typeface="+mn-cs"/>
              </a:rPr>
              <a:t>fichier de définition des tests</a:t>
            </a:r>
          </a:p>
          <a:p>
            <a:pPr marL="389879" indent="-389879" defTabSz="1041265">
              <a:spcBef>
                <a:spcPts val="1200"/>
              </a:spcBef>
            </a:pPr>
            <a:r>
              <a:rPr lang="fr" dirty="0"/>
              <a:t>Comment </a:t>
            </a:r>
            <a:r>
              <a:rPr lang="fr" dirty="0" smtClean="0"/>
              <a:t>publier le</a:t>
            </a:r>
            <a:r>
              <a:rPr lang="fr" dirty="0" smtClean="0">
                <a:cs typeface="+mn-cs"/>
              </a:rPr>
              <a:t> </a:t>
            </a:r>
            <a:r>
              <a:rPr lang="fr" dirty="0">
                <a:cs typeface="+mn-cs"/>
              </a:rPr>
              <a:t>rapport de qualification </a:t>
            </a:r>
            <a:r>
              <a:rPr lang="fr" dirty="0" smtClean="0">
                <a:cs typeface="+mn-cs"/>
              </a:rPr>
              <a:t>d'installation </a:t>
            </a:r>
            <a:r>
              <a:rPr lang="fr" dirty="0">
                <a:cs typeface="+mn-cs"/>
              </a:rPr>
              <a:t>et son importance</a:t>
            </a:r>
          </a:p>
          <a:p>
            <a:pPr rtl="0"/>
            <a:endParaRPr lang="en-GB" dirty="0" smtClean="0">
              <a:latin typeface="Calibri" pitchFamily="34" charset="0"/>
            </a:endParaRPr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rtl="0" eaLnBrk="1" hangingPunct="1">
              <a:defRPr/>
            </a:pPr>
            <a:r>
              <a:rPr lang="fr" dirty="0"/>
              <a:t>  </a:t>
            </a:r>
            <a:endParaRPr lang="en-US" dirty="0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rtlCol="0" anchor="ctr"/>
          <a:lstStyle/>
          <a:p>
            <a:pPr algn="ctr" defTabSz="1041632" rtl="0"/>
            <a:r>
              <a:rPr lang="fr" sz="4400" dirty="0" smtClean="0">
                <a:latin typeface="+mj-lt"/>
              </a:rPr>
              <a:t>Contenu de ce </a:t>
            </a:r>
            <a:r>
              <a:rPr lang="fr" sz="4400" dirty="0">
                <a:latin typeface="+mj-lt"/>
              </a:rPr>
              <a:t>module</a:t>
            </a:r>
          </a:p>
        </p:txBody>
      </p:sp>
    </p:spTree>
    <p:extLst>
      <p:ext uri="{BB962C8B-B14F-4D97-AF65-F5344CB8AC3E}">
        <p14:creationId xmlns:p14="http://schemas.microsoft.com/office/powerpoint/2010/main" val="1623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>
              <a:buNone/>
            </a:pPr>
            <a:r>
              <a:rPr lang="fr" sz="2300" b="1" dirty="0" smtClean="0"/>
              <a:t>Créer </a:t>
            </a:r>
            <a:r>
              <a:rPr lang="fr" sz="2300" b="1" dirty="0"/>
              <a:t>un rapport à la fin de </a:t>
            </a:r>
            <a:r>
              <a:rPr lang="fr" sz="2300" b="1" dirty="0" smtClean="0"/>
              <a:t>l'installation:</a:t>
            </a:r>
            <a:endParaRPr lang="en-US" sz="2300" b="1" dirty="0">
              <a:sym typeface="Wingdings"/>
            </a:endParaRPr>
          </a:p>
          <a:p>
            <a:pPr marL="390638" indent="-390638" rtl="0">
              <a:buAutoNum type="arabicParenR"/>
            </a:pPr>
            <a:r>
              <a:rPr lang="fr" sz="2100" dirty="0" smtClean="0">
                <a:sym typeface="Wingdings"/>
              </a:rPr>
              <a:t>Cliquer sur «Reports», </a:t>
            </a:r>
            <a:r>
              <a:rPr lang="fr" sz="2100" dirty="0">
                <a:sym typeface="Wingdings"/>
              </a:rPr>
              <a:t>puis sur </a:t>
            </a:r>
            <a:r>
              <a:rPr lang="fr" sz="2100" dirty="0" smtClean="0">
                <a:sym typeface="Wingdings"/>
              </a:rPr>
              <a:t>«Installation Qualification» </a:t>
            </a:r>
          </a:p>
          <a:p>
            <a:pPr marL="390638" indent="-390638" rtl="0">
              <a:buAutoNum type="arabicParenR"/>
            </a:pPr>
            <a:r>
              <a:rPr lang="fr" sz="2100" dirty="0" smtClean="0">
                <a:sym typeface="Wingdings"/>
              </a:rPr>
              <a:t>Un </a:t>
            </a:r>
            <a:r>
              <a:rPr lang="fr" sz="2100" dirty="0">
                <a:sym typeface="Wingdings"/>
              </a:rPr>
              <a:t>fichier PDF </a:t>
            </a:r>
            <a:r>
              <a:rPr lang="fr" sz="2100" dirty="0" smtClean="0">
                <a:sym typeface="Wingdings"/>
              </a:rPr>
              <a:t>apparaitra: sauvegarder sur l’ordinateur </a:t>
            </a:r>
            <a:r>
              <a:rPr lang="fr" sz="2100" dirty="0">
                <a:sym typeface="Wingdings"/>
              </a:rPr>
              <a:t>et </a:t>
            </a:r>
            <a:r>
              <a:rPr lang="fr" sz="2100" dirty="0" smtClean="0">
                <a:sym typeface="Wingdings"/>
              </a:rPr>
              <a:t>imprimer </a:t>
            </a:r>
            <a:r>
              <a:rPr lang="fr" sz="2100" dirty="0">
                <a:sym typeface="Wingdings"/>
              </a:rPr>
              <a:t>une copie</a:t>
            </a:r>
          </a:p>
          <a:p>
            <a:pPr marL="390638" indent="-390638" rtl="0">
              <a:buFont typeface="+mj-lt"/>
              <a:buAutoNum type="arabicParenR"/>
            </a:pPr>
            <a:r>
              <a:rPr lang="fr" sz="2100" dirty="0">
                <a:sym typeface="Wingdings"/>
              </a:rPr>
              <a:t>Le superviseur </a:t>
            </a:r>
            <a:r>
              <a:rPr lang="fr" sz="2100" dirty="0" smtClean="0">
                <a:sym typeface="Wingdings"/>
              </a:rPr>
              <a:t>signe </a:t>
            </a:r>
            <a:r>
              <a:rPr lang="fr" sz="2100" dirty="0">
                <a:sym typeface="Wingdings"/>
              </a:rPr>
              <a:t>le rapport et </a:t>
            </a:r>
            <a:r>
              <a:rPr lang="fr" sz="2100" dirty="0" smtClean="0">
                <a:sym typeface="Wingdings"/>
              </a:rPr>
              <a:t>envoit </a:t>
            </a:r>
            <a:r>
              <a:rPr lang="fr" sz="2100" dirty="0">
                <a:sym typeface="Wingdings"/>
              </a:rPr>
              <a:t>une copie à Cepheid à : </a:t>
            </a:r>
            <a:r>
              <a:rPr lang="fr" sz="2100" dirty="0">
                <a:hlinkClick r:id="rId2"/>
              </a:rPr>
              <a:t>training@cepheidhbdc.com</a:t>
            </a:r>
            <a:r>
              <a:rPr lang="fr" sz="2100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 sz="3600" kern="1200" dirty="0">
                <a:cs typeface="Arial" charset="0"/>
              </a:rPr>
              <a:t>Rapport de qualification </a:t>
            </a:r>
            <a:r>
              <a:rPr lang="fr" sz="3600" dirty="0" smtClean="0">
                <a:cs typeface="Arial" charset="0"/>
              </a:rPr>
              <a:t>d</a:t>
            </a:r>
            <a:r>
              <a:rPr lang="fr" sz="3600" kern="1200" dirty="0" smtClean="0">
                <a:cs typeface="Arial" charset="0"/>
              </a:rPr>
              <a:t>'installation</a:t>
            </a:r>
            <a:endParaRPr lang="fr" sz="3600" kern="1200" dirty="0"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6591" y="3783851"/>
            <a:ext cx="4284087" cy="24963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56287" y="3594445"/>
            <a:ext cx="4334699" cy="2875176"/>
          </a:xfrm>
          <a:prstGeom prst="rect">
            <a:avLst/>
          </a:prstGeom>
          <a:solidFill>
            <a:srgbClr val="FFA110">
              <a:alpha val="9000"/>
            </a:srgbClr>
          </a:solidFill>
          <a:ln w="47625">
            <a:solidFill>
              <a:srgbClr val="FF0000"/>
            </a:solidFill>
          </a:ln>
          <a:effectLst>
            <a:glow rad="101600">
              <a:srgbClr val="FF6600">
                <a:alpha val="75000"/>
              </a:srgbClr>
            </a:glow>
          </a:effectLst>
        </p:spPr>
        <p:txBody>
          <a:bodyPr wrap="square" lIns="104170" tIns="52085" rIns="104170" bIns="52085" rtlCol="0">
            <a:spAutoFit/>
          </a:bodyPr>
          <a:lstStyle/>
          <a:p>
            <a:pPr algn="ctr" rtl="0"/>
            <a:r>
              <a:rPr lang="fr" dirty="0"/>
              <a:t>REMARQUE IMPORTANTE :</a:t>
            </a:r>
          </a:p>
          <a:p>
            <a:pPr rtl="0"/>
            <a:r>
              <a:rPr lang="fr" dirty="0"/>
              <a:t>Le rapport de qualification </a:t>
            </a:r>
            <a:r>
              <a:rPr lang="fr" dirty="0" smtClean="0"/>
              <a:t>d'installation </a:t>
            </a:r>
            <a:r>
              <a:rPr lang="fr" dirty="0"/>
              <a:t>est requis pour la calibration et la garantie de la </a:t>
            </a:r>
            <a:r>
              <a:rPr lang="fr" dirty="0" smtClean="0"/>
              <a:t>machine: </a:t>
            </a:r>
            <a:r>
              <a:rPr lang="fr" dirty="0"/>
              <a:t>il doit être envoyé à Cepheid juste après l'installation.</a:t>
            </a:r>
          </a:p>
          <a:p>
            <a:pPr rtl="0"/>
            <a:r>
              <a:rPr lang="fr" dirty="0"/>
              <a:t>Au cas contraire, la </a:t>
            </a:r>
            <a:r>
              <a:rPr lang="fr" dirty="0" smtClean="0"/>
              <a:t>date de </a:t>
            </a:r>
            <a:r>
              <a:rPr lang="fr" dirty="0"/>
              <a:t>garantie </a:t>
            </a:r>
            <a:r>
              <a:rPr lang="fr" dirty="0" smtClean="0"/>
              <a:t>commence le </a:t>
            </a:r>
            <a:r>
              <a:rPr lang="fr" dirty="0"/>
              <a:t>jour </a:t>
            </a:r>
            <a:r>
              <a:rPr lang="fr" dirty="0" smtClean="0"/>
              <a:t>de l’expédition </a:t>
            </a:r>
            <a:r>
              <a:rPr lang="fr" dirty="0"/>
              <a:t>(voir le Module 10 pour plus de renseignements concernant la garantie et l'entretien).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395636"/>
            <a:ext cx="9619774" cy="4439703"/>
          </a:xfrm>
        </p:spPr>
        <p:txBody>
          <a:bodyPr rtlCol="0" anchor="ctr"/>
          <a:lstStyle/>
          <a:p>
            <a:pPr rtl="0">
              <a:buNone/>
            </a:pPr>
            <a:r>
              <a:rPr lang="fr" dirty="0" smtClean="0"/>
              <a:t>Afin de </a:t>
            </a:r>
            <a:r>
              <a:rPr lang="fr" dirty="0"/>
              <a:t>protéger le logiciel </a:t>
            </a:r>
            <a:r>
              <a:rPr lang="fr" dirty="0" smtClean="0"/>
              <a:t>GeneXpert, </a:t>
            </a:r>
            <a:r>
              <a:rPr lang="fr" dirty="0"/>
              <a:t>il est recommandé de :</a:t>
            </a:r>
          </a:p>
          <a:p>
            <a:pPr marL="585956" indent="-585956" rtl="0"/>
            <a:r>
              <a:rPr lang="fr" dirty="0"/>
              <a:t>Installer le logiciel antivirus fourni avec </a:t>
            </a:r>
            <a:r>
              <a:rPr lang="fr" dirty="0" smtClean="0"/>
              <a:t>l‘instrument </a:t>
            </a:r>
            <a:r>
              <a:rPr lang="fr" dirty="0"/>
              <a:t>(Norton</a:t>
            </a:r>
            <a:r>
              <a:rPr lang="fr" baseline="30000" dirty="0"/>
              <a:t>TM</a:t>
            </a:r>
            <a:r>
              <a:rPr lang="fr" dirty="0"/>
              <a:t>)</a:t>
            </a:r>
            <a:endParaRPr lang="nl-NL" dirty="0" smtClean="0">
              <a:solidFill>
                <a:srgbClr val="FF0000"/>
              </a:solidFill>
            </a:endParaRPr>
          </a:p>
          <a:p>
            <a:pPr marL="585956" indent="-585956" rtl="0"/>
            <a:r>
              <a:rPr lang="fr" dirty="0"/>
              <a:t>Ne pas connecter l’ordinateur à internet, sauf pour effectuer la calibration Xpert ou si vous êtes </a:t>
            </a:r>
            <a:r>
              <a:rPr lang="fr" dirty="0" smtClean="0"/>
              <a:t>connectés </a:t>
            </a:r>
            <a:r>
              <a:rPr lang="fr" dirty="0"/>
              <a:t>à un système de </a:t>
            </a:r>
            <a:r>
              <a:rPr lang="fr" dirty="0" smtClean="0"/>
              <a:t>surveillance de </a:t>
            </a:r>
            <a:r>
              <a:rPr lang="fr" dirty="0"/>
              <a:t>données à distance</a:t>
            </a:r>
            <a:endParaRPr lang="nl-NL" dirty="0" smtClean="0">
              <a:solidFill>
                <a:srgbClr val="FF0000"/>
              </a:solidFill>
            </a:endParaRPr>
          </a:p>
          <a:p>
            <a:pPr marL="585956" indent="-585956" rtl="0"/>
            <a:r>
              <a:rPr lang="fr" dirty="0"/>
              <a:t>N'utiliser pas une clé USB pour transférer des fichiers vers/de l'ordinateur. Utiliser un CD ou un disque dur </a:t>
            </a:r>
            <a:r>
              <a:rPr lang="fr" dirty="0" smtClean="0"/>
              <a:t>de recueil de </a:t>
            </a:r>
            <a:r>
              <a:rPr lang="fr" dirty="0"/>
              <a:t>données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 kern="1200" dirty="0">
                <a:cs typeface="Arial" charset="0"/>
              </a:rPr>
              <a:t>Protection contre les virus</a:t>
            </a:r>
          </a:p>
        </p:txBody>
      </p:sp>
    </p:spTree>
    <p:extLst>
      <p:ext uri="{BB962C8B-B14F-4D97-AF65-F5344CB8AC3E}">
        <p14:creationId xmlns:p14="http://schemas.microsoft.com/office/powerpoint/2010/main" val="18081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83" y="1611660"/>
            <a:ext cx="9619774" cy="4745327"/>
          </a:xfrm>
        </p:spPr>
        <p:txBody>
          <a:bodyPr rtlCol="0" anchor="ctr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" sz="2000" dirty="0" smtClean="0">
                <a:cs typeface="+mn-cs"/>
              </a:rPr>
              <a:t>Lors de la livraison, vérifier si tous les produits sont présents dans l'emballage avant de procéder à installer l'équipement dans votre laboratoire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cs typeface="+mn-cs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" sz="2000" dirty="0" smtClean="0">
                <a:cs typeface="+mn-cs"/>
              </a:rPr>
              <a:t>Brancher GeneXpert à toutes ses composantes (ordinateur, écran, Onduleur, lecteur de codes-barres) et à internet (via le câble Ethernet)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" sz="2000" dirty="0" smtClean="0">
                <a:cs typeface="+mn-cs"/>
              </a:rPr>
              <a:t>Créer votre compte «Admin» (lors de la première installation) et ensuite vos comptes «Utilisateurs»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cs typeface="+mn-cs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" sz="2000" dirty="0" smtClean="0">
                <a:cs typeface="+mn-cs"/>
              </a:rPr>
              <a:t>Le fichier de définition des tests (ADF) permet à l'appareil de lancer le programme Xpert MTB/RIF: utilisez le «CD bleu » fourni pour importer le fichier ADF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cs typeface="+mn-cs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" sz="2000" dirty="0" smtClean="0">
                <a:cs typeface="+mn-cs"/>
              </a:rPr>
              <a:t>Le rapport de qualification d'installation est délivré à la fin de l'installation et doit être signé et envoyé à Cepheid (étape obligatoire pour la garantie de l'équipement GeneXpert)</a:t>
            </a:r>
            <a:endParaRPr lang="fr" sz="2000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 kern="1200" dirty="0">
                <a:latin typeface="+mj-lt"/>
                <a:cs typeface="Arial" charset="0"/>
              </a:rPr>
              <a:t>Sommaire</a:t>
            </a:r>
            <a:endParaRPr lang="en-US" kern="12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2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775" y="1755676"/>
            <a:ext cx="9619774" cy="4673319"/>
          </a:xfrm>
        </p:spPr>
        <p:txBody>
          <a:bodyPr rtlCol="0" anchor="ctr"/>
          <a:lstStyle/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dirty="0" smtClean="0">
                <a:latin typeface="+mn-lt"/>
                <a:cs typeface="+mn-cs"/>
              </a:rPr>
              <a:t>Dresser la liste des principales composantes de l’isntrument et les principales caractéristiques du </a:t>
            </a:r>
            <a:r>
              <a:rPr lang="fr" dirty="0">
                <a:latin typeface="+mn-lt"/>
                <a:cs typeface="+mn-cs"/>
              </a:rPr>
              <a:t>choix </a:t>
            </a:r>
            <a:r>
              <a:rPr lang="fr" dirty="0" smtClean="0">
                <a:latin typeface="+mn-lt"/>
                <a:cs typeface="+mn-cs"/>
              </a:rPr>
              <a:t>d'espace physique pour l'installation</a:t>
            </a:r>
            <a:endParaRPr lang="en-US" dirty="0">
              <a:latin typeface="+mn-lt"/>
              <a:cs typeface="+mn-cs"/>
            </a:endParaRP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dirty="0" smtClean="0">
                <a:latin typeface="+mn-lt"/>
                <a:cs typeface="+mn-cs"/>
              </a:rPr>
              <a:t>Indiquer la liste de touts les mesures nécessaires pour connecter </a:t>
            </a:r>
            <a:r>
              <a:rPr lang="fr" dirty="0">
                <a:latin typeface="+mn-lt"/>
                <a:cs typeface="+mn-cs"/>
              </a:rPr>
              <a:t>l'équipement, installer le logiciel et créer les comptes et les rapports</a:t>
            </a: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dirty="0">
                <a:latin typeface="+mn-lt"/>
                <a:cs typeface="+mn-cs"/>
              </a:rPr>
              <a:t>Pourquoi est-il essentiel d'importer un fichier de définition de test (ADF) et d'envoyer le rapport de qualification de l'installation à </a:t>
            </a:r>
            <a:r>
              <a:rPr lang="fr" dirty="0" smtClean="0">
                <a:latin typeface="+mn-lt"/>
                <a:cs typeface="+mn-cs"/>
              </a:rPr>
              <a:t>Cepheid?</a:t>
            </a:r>
            <a:endParaRPr lang="fr" dirty="0">
              <a:latin typeface="+mn-lt"/>
              <a:cs typeface="+mn-cs"/>
            </a:endParaRPr>
          </a:p>
          <a:p>
            <a:pPr rtl="0"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fr" dirty="0">
                <a:latin typeface="+mn-lt"/>
                <a:cs typeface="+mn-cs"/>
              </a:rPr>
              <a:t>Que devez-vous faire pour protéger le logiciel </a:t>
            </a:r>
            <a:r>
              <a:rPr lang="fr" dirty="0" smtClean="0">
                <a:latin typeface="+mn-lt"/>
                <a:cs typeface="+mn-cs"/>
              </a:rPr>
              <a:t>Xpert </a:t>
            </a:r>
            <a:r>
              <a:rPr lang="fr" dirty="0">
                <a:latin typeface="+mn-lt"/>
                <a:cs typeface="+mn-cs"/>
              </a:rPr>
              <a:t>MTB/RIF </a:t>
            </a:r>
            <a:r>
              <a:rPr lang="fr" dirty="0" smtClean="0">
                <a:latin typeface="+mn-lt"/>
                <a:cs typeface="+mn-cs"/>
              </a:rPr>
              <a:t>d’une mauvaise utilisation ou d’un virus </a:t>
            </a:r>
            <a:r>
              <a:rPr lang="fr" dirty="0">
                <a:latin typeface="+mn-lt"/>
                <a:cs typeface="+mn-cs"/>
              </a:rPr>
              <a:t>?</a:t>
            </a:r>
            <a:endParaRPr lang="en-US" dirty="0">
              <a:latin typeface="+mn-lt"/>
              <a:cs typeface="+mn-cs"/>
            </a:endParaRPr>
          </a:p>
          <a:p>
            <a:pPr rtl="0">
              <a:buNone/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" kern="1200" dirty="0">
                <a:cs typeface="Arial" charset="0"/>
              </a:rPr>
              <a:t>Évaluation</a:t>
            </a:r>
            <a:endParaRPr lang="en-US" kern="1200" dirty="0">
              <a:cs typeface="Arial" charset="0"/>
            </a:endParaRPr>
          </a:p>
        </p:txBody>
      </p:sp>
      <p:sp>
        <p:nvSpPr>
          <p:cNvPr id="5" name="AutoShape 5">
            <a:hlinkClick r:id="" action="ppaction://noaction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4120183" y="575436"/>
            <a:ext cx="685495" cy="532168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21" tIns="45661" rIns="91321" bIns="45661" rtlCol="0" anchor="ctr"/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4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96207" y="823154"/>
            <a:ext cx="10044656" cy="336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en-US" sz="2000" b="1" dirty="0" err="1" smtClean="0">
                <a:latin typeface="+mn-lt"/>
                <a:ea typeface="+mn-ea"/>
                <a:cs typeface="Calibri" panose="020F0502020204030204" pitchFamily="34" charset="0"/>
              </a:rPr>
              <a:t>Remerciements</a:t>
            </a:r>
            <a:endParaRPr lang="en-US" sz="2000" b="1" dirty="0"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sz="2000" dirty="0"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Le module de formation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Xpert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>
                <a:latin typeface="+mn-lt"/>
                <a:ea typeface="+mn-ea"/>
                <a:cs typeface="Calibri" panose="020F0502020204030204" pitchFamily="34" charset="0"/>
              </a:rPr>
              <a:t>MTB/RIF 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a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été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développé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par un consortium de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partenaires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de GLI, y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compris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>
                <a:latin typeface="+mn-lt"/>
                <a:ea typeface="+mn-ea"/>
                <a:cs typeface="Calibri" panose="020F0502020204030204" pitchFamily="34" charset="0"/>
              </a:rPr>
              <a:t>FIND, KNCV, US CDC, 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USAID, TB CARE I et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l’OMS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, avec un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financement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de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l’USAID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Les </a:t>
            </a:r>
            <a:r>
              <a:rPr lang="en-US" dirty="0">
                <a:latin typeface="+mn-lt"/>
                <a:ea typeface="+mn-ea"/>
                <a:cs typeface="Calibri" panose="020F0502020204030204" pitchFamily="34" charset="0"/>
              </a:rPr>
              <a:t>modules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sont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basés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sur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du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materiels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développés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à </a:t>
            </a:r>
            <a:r>
              <a:rPr lang="en-US" dirty="0" err="1" smtClean="0">
                <a:latin typeface="+mn-lt"/>
                <a:ea typeface="+mn-ea"/>
                <a:cs typeface="Calibri" panose="020F0502020204030204" pitchFamily="34" charset="0"/>
              </a:rPr>
              <a:t>l’origine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 par FIND</a:t>
            </a:r>
            <a:r>
              <a:rPr lang="en-US" dirty="0">
                <a:latin typeface="+mn-lt"/>
                <a:ea typeface="+mn-ea"/>
                <a:cs typeface="Calibri" panose="020F0502020204030204" pitchFamily="34" charset="0"/>
              </a:rPr>
              <a:t>, KNCV 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et </a:t>
            </a:r>
            <a:r>
              <a:rPr lang="en-US" dirty="0">
                <a:latin typeface="+mn-lt"/>
                <a:ea typeface="+mn-ea"/>
                <a:cs typeface="Calibri" panose="020F0502020204030204" pitchFamily="34" charset="0"/>
              </a:rPr>
              <a:t>Cepheid</a:t>
            </a:r>
            <a:r>
              <a:rPr lang="en-US" dirty="0" smtClean="0">
                <a:latin typeface="+mn-lt"/>
                <a:ea typeface="+mn-ea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fr-FR" dirty="0">
                <a:latin typeface="+mn-lt"/>
              </a:rPr>
              <a:t>La traduction de ces documents a été rendue possible par la Fondation pour de nouveaux diagnostics </a:t>
            </a:r>
            <a:r>
              <a:rPr lang="fr-FR" dirty="0" smtClean="0">
                <a:latin typeface="+mn-lt"/>
              </a:rPr>
              <a:t>innovants (FIND), </a:t>
            </a:r>
            <a:r>
              <a:rPr lang="fr-FR" dirty="0">
                <a:latin typeface="+mn-lt"/>
              </a:rPr>
              <a:t>avec le soutien financier du Plan d'urgence du Président pour la lutte contre le sida (PEPFAR)</a:t>
            </a:r>
            <a:r>
              <a:rPr lang="en-GB" dirty="0" smtClean="0">
                <a:latin typeface="+mn-lt"/>
              </a:rPr>
              <a:t> à travers CDC </a:t>
            </a:r>
            <a:r>
              <a:rPr lang="fr-FR" dirty="0">
                <a:latin typeface="+mn-lt"/>
              </a:rPr>
              <a:t>aux termes </a:t>
            </a:r>
            <a:r>
              <a:rPr lang="fr-FR" dirty="0" smtClean="0">
                <a:latin typeface="+mn-lt"/>
              </a:rPr>
              <a:t>d’accord </a:t>
            </a:r>
            <a:r>
              <a:rPr lang="fr-FR" dirty="0">
                <a:latin typeface="+mn-lt"/>
              </a:rPr>
              <a:t>de coopération </a:t>
            </a:r>
            <a:r>
              <a:rPr lang="fr-FR" dirty="0" smtClean="0">
                <a:latin typeface="+mn-lt"/>
              </a:rPr>
              <a:t>numéro </a:t>
            </a:r>
            <a:r>
              <a:rPr lang="en-GB" dirty="0" smtClean="0">
                <a:latin typeface="+mn-lt"/>
              </a:rPr>
              <a:t> </a:t>
            </a:r>
            <a:r>
              <a:rPr lang="en-GB" dirty="0">
                <a:latin typeface="+mn-lt"/>
              </a:rPr>
              <a:t>U2GPS002746.</a:t>
            </a:r>
            <a:endParaRPr lang="en-US" dirty="0"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28" y="30528"/>
            <a:ext cx="1871850" cy="137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kncv.or.id/images/logo_tb_care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931" y="4623989"/>
            <a:ext cx="1905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BRUUEhQWFBUVGSAYGBgYGSAcHxsgGh8cGyIcJCUhIicgHiMlIiMgIi8gJCcpLCwsHSIxNTAqNScrLCkBCQoKDgwOGg8PGjQlHyUpLSw0LSwpNCkqLyouLyoyMjQsLC8sLCw0KzQrMCksNSwsLCk0LSwwLDQsKi0sLCwsKf/AABEIAF0AewMBIgACEQEDEQH/xAAcAAACAwEBAQEAAAAAAAAAAAAGBwMEBQgCAQD/xABIEAACAQEGAwUCCQkGBgMAAAABAgMRAAQFEiExBkFRBxMiMmFxgSMzQmJzgpGhsRQVJDVDUnKywiU2U6LB8Bc3VJKT0RYmJ//EABkBAAIDAQAAAAAAAAAAAAAAAAIEAAEDBf/EAC8RAAEDAgMFBwUBAQAAAAAAAAEAAhEDBBIhMRNBUWHwFCJxgaHR4QUyM7HBkVL/2gAMAwEAAhEDEQA/ANvtF7Qb3c+LDDAyBAitRkBNTWutsSXtWv4wSN88eZ3kB+DGyCOn3sbVu2L/AJgH6JP6rDN+NMAuw69632vT+m3do0KZpsJaM/YrmvqOxOzRfH2rX/8AMbyF48wkRF+DHNXZvwW37Du1a/ssrM8dI4mf4sb1Cr/mI+y3zAuzK9XrhuMGkCmR5CZAcxBVFUhRrsGOtLax7NrnBh7xS4iiNKyqSci07vxFaFupUmp5DrbNxthIgTO4IgKpzlD47XcRLUDxknQDuhubW8X7V79Hirxo8ZCHIT3Y1ZQAx9matLWL52Ym5xfliXhJ4oQZaZaElQStKEqRmpXXaw5wVwS2JTygSiMxhSSyls2ct6jpX320AtiC8AQOSE7Ud2cyty89qt/TCYiXj7yUl/ixpGPCunVmDH2AdbfMK7U7/JfwHkjEagvIwiGiLqfefKPVhbXxjseZ7+XN7ijXREVkOiqAqr5hU0GvrW34djUowVkjvMZaRgWYowBVdVUUJ0zeI9aL0tjjtcO6Ty60R4a0/KHn7YcQMhIaIAk0Hdg0HSvOnW3u7dq2JyXpURo2ZjlUd2Nz/vflbN4g7OL7dIS7xiSMbvEcwHqR5gPWlLZq/o+E1/bTr4eqRHQn0Mmw+ZU/KFmhToOEsAKxxVAe8SinEe12+LfMsUkbKoC5+7HjI3cdFJ2HQDraG7dq+JyXlUQxszGigRjUn32BrGuAcEXqS6lIEpI4yyyvosSn9kDuXYefLXKKLuWtH0qFNuYHmra+o85Eq3iXa3fFmCRSRPkFHk7sUdq6lfmjYHnSvMAVP+L+Ifvxf+MW2JOyKCCEG94gkRPKiqPdmap+y0kHY3FKge731Zo660A1pyDKxAOw1Gla0tgH2gGnnCPDWJ19VRuPajfzdzNNJGsKGmkYzSNv3aV59W2UanWgLouU+e4I5FCyhqe0A25ix6dzf2Rwq91mjVF8qBSRReuupY6sdTbpjCf1NF9Gv8oste0msDSBE8FtbvLiQUke2L/mAfok/qsU9mfBiS4fd73MAwSMiJDsG7xyXPWlQB7z0sK9sh/+/N9En9VnRw3cBDw1BGuyRqPfQVPvNTbSvULbdgG9DTaDVcSgrte4xe73RLtAxSSUFnYHVU2oOhY116A9bKfE/Dhl2j+YZW9srE/yqtt7tUlMnaPKo1ICRqPqjT7TbA4hcHHpAuoQiJfZEBGPtp99m7WmGMbHj1/qwrOLnH/Fo4bjT3bg2SMElL2WTISaKqDVwORLMB65DY17Cru2e9PTwnIoPqMxI9wI+2y6x8Zb8sI17hBFp+95n/zlh7rNTsl8GJXiAfsI41b1kYu0h+2i/UFs7qBRJG/P1Hwio/kHJX+1y5LJg8HefFRymSQ/NVG0Hqxoo9Wsn4eJ7zHizTxStE7GtFJyjouXYqBQAEbCzW7cJSOFoQCQGmFR1orEffrZM3a7NJelRBmZyFUdSf8Ae9pZNBpS7mpcOOPJdDcBcWjEOHs7ACVDklUbVpUEejDX7Rysue2DhEQYkt6j8kxyuP3XA0p0BA25EettXsiv6jiGa7RGsSRBsw/aOGAaT2GtFH7qjqbGHaTBG3A8xlUuseWTKDSpVhQV5A7EjWlaWTadhcd3Q7uRTBG0pZpZdmPB4nxdZZRoozovpWgkPvBC9SGOy6tLi/HFw7hF5EUVHgiXlmbb3DVj1obY3ZApfhuSd6F5pjWgoAqAIqgclXUAchar2yxq2H3fvXyRK7M9KZmIFFRQd2NTqdFFSehlQ7W4wv0lRgwUpalSiNeJ3vN6kYpXxufM7b92lef3INTyB9XfiieLGEmhbuu70RFrkVa1yEfKB5k6k672pYhiBllGgREGWONfKi9B1J3LHVjqbVbdkMBHeHkkC6NFLiN672+ySEU7xmenTMSaW6gwn9TRfRr/ACi3MVzw5pc1KKqiryNoqDqT+CipJ0ANunsMA/NMVDUZFodq6DW3M+oxDQOtE3aTmUj+2T+/rfQp/VZ24HPnwGFts0SN9qg2SXbL/f1voU/qsZ8BcZgcQTXGU0yse5Y7UVQGQ9KUJHtI6WGuwuoMI3D2V03BtVwO8oZ46uWTtfMjDwhFvHuiQn+ZKWDMBUHGA76rEDM/r3YzU+s1B77O/tG4Wa84M0kC5rwsZjArTMjMrMvt009p62ShhMGASZwUeVxFRhQhY6O+h18xjH22ZtaofTjfkFlWZhf6r5gzE4g14k8QhBmavynJ8A98hB9gNmB2FuTiF7JNSRGSTzJLkmwjd+G7w/DAEUTMCDeZWpQBVBEa1O5pnfKNfELHnYzd1iMyU+FKRySH90PmyJ7l8R9X9LVdPaaTo5D1V0WkPCm7cv7tQfTf0NZWp+j4Tm/bTrReqRHQt6GTYfMqflCzh7Wrmr4FC0gLRxy52Ubv4WAQU18RoCeQqbKq58LX6/YmWWB6udXZSiL6VOwA0AFdALDZubsoccldcHHkivsMuhON3iSnhWNU97NX8FsZ9rV9EfZ7MDvIVjHvYH8AbaHCXDceG8N5Cwrq8sh0BNNTrsoGgryFljx5xKuI4lUMUuN2NM4GsrnkgO7EaCugFWOmllgdvcYxoD+vda/jpYTqi/sUvYbgxk5xzMP+4Kw/G1Ht0uhOD3aTkkjKfrrp/LYR4M4/N14kBcZLqw7sxrUiMVqGHNmBqWbdqn0FnFxBhEeI8KtGGBWVQUcagEaqw6iv3VtKoNG4FRwyJlRhFSlhGq5ptfueGD8mEszGOHlTzyEckB39XPhX1OltC/4AbhL+mJmk1yRa5DQ0zuw3Xoimp+VlG9CC73i+4pRFeaQ0FFGgA2GnhRR00At18eISDlxSOGDB14KHEsTMkIRVEcSVKRrsD+8Tu7Hm516UGlum8J/U0X0a/wAotzBilweC+yRSjK8ZKsPUfiPW3T+FfqeL6Nf5Rbm/UAMLI5/xN2sy6Uk+1xM3aPTrHGPtJFsWd/7YxCToJAPryhPwJsSdpMebteiHXuB/nsJSS/2LeX/xJ1X7DLKfwWzVL8bfAftYv+8+JRJhXaTe7ngENWE+cuaS1JCKVRQCDXcPvWxNJ2oZ8dSCS5xswALszVEfhDvup0QV94sv2uwPEkMT+S7xIZPYi98495JX32qi8EYTNO/xl5Yxg+lRJK33qnvNgdb03GYz99PREKjhlKM37VrxeHbKiQXeJc75dXYVosdTopckLoKgE66WH+EONbzdsZkMSJNLemUENXepOlCKDX2AD0tk4j8DhyQfKNJZv4iPAn1VNf4nPS32P9HwnN+2nUhfmRHQt6GTVR83MflC2go0w0gDXr5QGo4mSdEdYh21zrfisUUDqtFzePxHYldfKTtzIp1t6xbtgvUSiPu4O+HxmjEITsnm1YfK5AmnI2BboPya6LMfjnFYV/cG3fH15IPa3Ja1sPw/OrSSMUhQ+N9ySdQi18zt05ak6Cwi2o6xkPUotrU4ravvEN6v6M98nZbuhGYKAoJ3CKo0ZzyrWg1Om+HiOImWQAAJGgpHGNkH+rHdmOpPuA/YhiBldQFCRoKRxjUKDvr8pjuzHUn0AA/XDDWlqahI088jeVa/eWPJRUn77MNaGCSI6/fXjkXF2Shut1eS8hI1LM2wH3noAOZOg52JcK4vlw6Du7tL3pJq9atCPmoNK15yaV5DmcW9Ykoupiu4KRnzsfPL/FTZekY065jragiFpAFBJJoABUk9AOdrczaDvjLgqBw/bqmUnba7QUmucUnsc0+xgfxtJH2rXmW7st1usF3VfPIx8CV5k0Va9BqTyBsCfkEcBreDnk/wEbUfSONE/gWrdctqt+xJ5QA1FRfJGgyovsHX5xqTzJsv2akftb7LXbPGpWjiePfpryqxnvDateJF2NKfBpstNgzajkFt0XhbE4TESakopJ+qLcrv5D7LdT4T+povo1/lFlPqDA0Njn/FvauJJSj4+X/9mi9BGf8AtzN/pYRuF17zDrpGdpp3Zv4R3aV9wD2dOOw3I8SjvLq094yAkxxlyiGqAsQQAD4h10NvEeC4YMaW7rCnfRggKEfwhwSddgCCefOwsusLQIOQ9/dW6jJJnekwZy9zvMwBL3mXukHOjN3jAe7u1+tad4lGLUYBoLigB6O4O315Sfqg9LNvD7jhLuBDHGxgzuAqOShVgrEDetctOZoKVtD+QYP+ZA/coIXkABMcgDOAaaUqaDNrtvbTtY/5PXwh2PMJN3GLvb3JPeKsiHPKdi7MTSMermvsUMeVpYj3kr3u8jMuaipsJHAFIx0RBTNTZaLuRZyXrCMJjSOKSGNRJSRVKOPORGGPQk0XXatpoeHsLmxAwCCN3gGUrlaia1Ir5dzXfnazejXCfhULc8R8pIQwNeL0807lUBrJJTmdkQbFiBRVGgAqaAWgxHEDKygLkjTSOMGoUHck/KY7s3M9AAB0Bf8Ag7Do8KrLd4xFCGbY0UbsaA+mvPS2S+C4MLkshu8eVyQvwUhLZRUkKBmIA1JpS1tvmnPCVDbnSUm7rhqi6iW8EpGfIo88tP3a7L1kOnTMdLQ3/EWloKBI08ka+Va7nqWPNzUn7rPG/YVhLYmgliiaSYIVOVjUOcqajQAkUAto/wDDrD/+ki+w/wDu07c3VzSp2Y6ApAXPCWa7947CKHbvGHm9EUayH2aDmRaV8VEcZS6qYwRRpD8a46VGiL81PeTZyJcsMvONZHuhzEvGjuhCsYahlU5iNKHSg2NLfGwTBssJ7iL4cVjojnMKgV9NSN6b2nbAT3mnwVdn4EJEgWnudxklmyxozkb0Gw6k7AepIs9IOGcJfF2gW7RmVDRlCP4dAdT5diOfO0v5twpsGlHdxdzdmIkADBVI3JHyvRta8jYjfjc0qha8Ski9zgiQ96/fN/hwnw+xpCKe5A3tt0rhZ/smKgp4F06eEWDZsEwZbhHI13jCSkqnwb1YitRSleRsbwAC7qFFFAFBtQU0HpZG6rbWMj5pmjTwShziEXN8bRZopJZgoPwSyEqhbTOUI8OYGgauxNLSG83EcRSSZwJ0BLkM4+LXUaHIxVdwKkWv4hw3BNfRI6tnAC5ld0JANQrZSMwB1obeH4Vu5vTuUNXD18TUHeDK5ArRWYaFgAbLhzYiStIPJZtzxLDYYzeYmQAKEMih28LkyAHfmSddq002t6lbD2SK6sQKFXjQ94pBcMV10IJ8WhPW2ivC13F1lQR0WYqZACRmKgAHfQ6CtN+dpJuHoHxcTslZQQQ1TXwhlA9lGNRz9wteJvE9dFSDyWT+UYdK6vmVzD3aqxL1FXAQgnUgvpnFQdiTbV/NV3hvz3oqFfK2ZyWNF3bckAachytXXg27C6sgRgGyj4x6qI2zqqnNVFVtQq0FbXZcGjfB+4fM8ZFCGdiWFa0LE5j9u2lhJG4n4VgHeFTxDHbm+Dp3sq91egVWtQHFDUdRpXoeW9ql6mw+Z4oGK1orRgZ00lU0oy0pnWvhJ110tcfg+6m592YgUq5ykkgd6KNpXnv6HUW9LwrdxfkkynMgQL42p8ECEJWtCVBNCRztYLBoSpDuSy8fvdwuuJxGeOjqgMbKp8CRGgpQ6AF9huDsRbWbie7C+vGZQHjDFhQ6ZAGblQ0BBoOVrM+ERPiSzMgZ0UqpOtASCdNq1A13tVbhW7m+ySZPHKHV2qasJAoYb9AKdOW5tJYRnKkOGiyrjNhscv5ShCly9JGz0qVMjlc2gqoJJUCtKelvZgw97zHdqZjCAVj+EoooJBXkeR8Vr54RuxwsQshaNXVwrOxoU2proPTY613tP/8AH4vzu04DCR9GIcgN4cuorTa14m6yVWE8Ase7Yph3eSXuOQagPI6GQijVSrKNB5SNtMtdLerumHR3N8uWNXhDP50rGGIBOxrmJAPmNbaMHCV2S7yKkeUTRiKShPiVQVFdd6EjNubTXvh6CViXTNWMRHU+VWzDY6ENqGGtbTE2dSpB5LBlOFjDIVZlWPPIY/FIpDgEya1DBqE1Da62K7sym6qVNVIBB11FNN9dutsmTg66tc8jx5lIeuZmYsZaZmJJqWNB4jqKClLbEMIWAKNlAA9g0sLiDoT5omgh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8" descr="data:image/jpeg;base64,/9j/4AAQSkZJRgABAQAAAQABAAD/2wCEAAkGBxITERUUEhQUFRUWGCAXGBgWGRsgIBwcHRohHBsdIRonHygmHRoxJxwhITElJSksLi8uHB8zODMsOigtLiwBCgoKDg0OGxAQGjUkICYsLDgsLCwsNS8yNSw2Ly8tNDQsNTQ0LC8tLCwwNC0wOCwsNzA0MC8sLDQsOCwsLC80L//AABEIADwAuAMBIgACEQEDEQH/xAAaAAADAAMBAAAAAAAAAAAAAAAABAUCAwYB/8QAOBAAAgECBAQEBAQFBAMAAAAAAQIDABEEBRIhEzFBUSJhcaEGMoGRFCNC4VJisdHwQ3OiwRU0Y//EABkBAAMBAQEAAAAAAAAAAAAAAAABAgMEBf/EACcRAAICAQIFBAMBAAAAAAAAAAABAhEhAzESIkFR8BNhweGBobEy/9oADAMBAAIRAxEAPwCpRRV3KcoXUrS3bw6xGvNrk6R6bXJ5AEb7160pKKtnkRi5OkQqyjjZjZQSewBNVmhMhaVlDE/JEnVb2BsN9Hpuee3On8LlzNGXnlKR3sEht4rdBbmenXkal6iRa02yfnWTCERlCz6k1Nty5dhsN+vapFdjieEWiD8VbxIFkTbRdiNz06fY0pjsocX4lnAYqZALMm1wzHkVsbm/3qIauKZc9LNxOZorocHhA8bxS28O8co6A8r/APzPc8t72qNj8IY2APJlDA+R/cEfStFNN0ZSg0rF6Kcy3LzNr0kAopex626Ct2GyZ3w7TgjSt9t7m1rn/O1NyS3EoN7E2im58AVhjlJFpCQB12Nr+1KU07E01uFFO5NghNMsZJUNfceSk/8AVKSpZiOxI96LV0FOrMaKoZ5lwgkCBi11DXI73/tWAy5vw5nuLBtNutJSTSY3F20JUU7i8uaOKKQkESXsB0t3pKmmnsJprcKKKo4jLQuHilBJMjFdP360NpAk3sTqKr4DI2bEcGQ6Dp1G1j0vUehST2G4tbntFFFMkfyGBXxEatyJ/oLiruKkBjjBOgOqq1vmZUXxknouxAHUm9SfhoAykE6brs38LXBU/fb61VzEm4LqdRRzJY8iV8KA+SqT9fOufU/2dOniBKhlckMtlklPhPRI12PoNiPRT3qhDA2JAETmKJQbk7bD9Q8j25CssuwQlZQqOPySN2AtclSPl586oYfMUsq6SPAyEH5bA+JSwHhK9yOR871M5dkVCPdnkccQdLCWV1QBdiqaQTYnuL3539K1T4+3F1rcf6qEHxKbAMt+wA9bg8zs9gMVpuRuBGrMDz0gtc35XF+XWlfiPGxlnW5bTGQ6jaxJW2+nc8uvSs1mVUaPEbsjYWThuQGYCNgysOfDe1/Ubhrevenc8gDRMSoBjRbaeR1OSCv8pFzbpy6Ui5TcKrauAvNgeemwtbnuKsYkflMf0aSY168RgylPRTqbyv5VpJ00zOKtNEL4Ul04pAeTgofqNvcCruHj4fCwx/XFLcebG49ga5DCTFHR13KsCB5g1Vx2aTfiExDx6CosAQQCN/7mr1INyx2/ZnpzSj+f0XEhVdIZQxw+G1hTy1Ne9x38PvSmFInihmdV1rOEuABqBPUfX2qT/wCfk47TAL4hpZTuCLWt7Xr2bPWPDCIiJG2sIvIm99zU+nIv1IluHFA5isSoiqjPaw3JKG5JpSSYQYZHVFLSyvqLKDsGIt7VKizdlxJxGkaiSdO9txatmGztlQo0aONRddQ+Vj1FP03jHb5F6iznv8DPxp/7C/7a/wBTTGXGIZeeMGKcX9J3vtapGY458TKp0jUQFAXr/l69mxbpC2GZLWfUb8we1VwPhUSeNcTkdKcNFL+CUA8PxkBudgL2NJZkySQyKzwNJrHCEdgRvbTy3qSc5k0whQFMN9J737issXnAceGGJHJDF1G9wb7dt6lack151KepFp+dDocNGSXhmMBIjJ4aJutgLHVbn9etICcphcIy2vxCNxfnccq1YbPJZJCY4IzIykOVBuwt7D9qlzZkxijisBw21A9b0lpu8+bjlqKsebHXCctmOg2sqG1hvuBe561GxU4mwLOyIpSQKugWsNtvetJ+JG4qy8KMOAQSL+K9ufpb3qemYEQNDYWZg1+u1v7UR0mqx2+xS1U7z3+hOiiiuk5ihkU+mYDTrDjQy/xA9B59vOugxURKAxtxLSNLvzIWMAo3ZrXFceD2rsslzAygSGISOuzGMgNyt4lNgw8wftWGsq5kdGi0+VjOUZ4TIY5PECNSSADdel+n77VIxs0bSMsJVo2fVKjAqzG9za9uXIAW8wa9x2G4eHF1cJfRIvykEfK46b7XHK9vWkN3H+nOOhY6XA7HcE/8h51EYRviRcpyrhZ1WXlGbTbSpAKqoAA52uBuTt12qf8AEGDQvJYkAFXlsCSwC8ge+3LzudhshxHRo3SMBkQKC72C2vta41c+daRiWeZC0nFmLAIFvoUnqTtf0G3maUYNO0xymmqaMsLGza35MbSkdo1PhH1PLyW/UVSzqQRpNpOpiWUW5Rq53A/nNzfqB7sR4bS0o4UkgKhS2yhiDqYliRYb226LXOZ7mBkbQNAjTksfy36m+1z50488hS5I+4z8JxrqllIuYoyy+vf2pnI8W+JWeKZi4KFhf9J7jtUzIMxWGQ6wSjrpa3Y9adjxWHw0cnBkMkkg0jwkaR5+dVOLt47URCSpZ72a58qhSCNy7a5UBRf5iBzP8O9NjIcOJkgaSTiEajYCx2JsOx2v6CkMzxyNHhQhu0SAMLHYi23tVzBYiCbGRyqz8TSdSaflspBJP1tt1tSk5pXnr9FRUG6x0+yFl2DgYkOJmbWV/LW4A6Emmovh9ONPGzkCNQwa3Qi+4rOHMIuCE4rxFJGZgoP5gLEjcEem9bZM3h4+IfX4ZIgq7Hc2tblQ3O3XmRJQpX5gVfLIrQSwvIFeTQb2DA35j7VjPhIvxUkcrTO2oBStiTcDmSa9w2YRjD4dC3iSbWwsdhvvTeFzDDjEzzF7E7RsVJtdbE2tz6U7kr/P9Coutun8EMZl+HjxJjLSMoXfQAW1fw/amHyqFHgf83hyNbSwGoMDtfyoy/EwRPKBMSZE2m0m6tc3899jfyrHH5lFw4AsjSGKTUxYG5F73F+nbejmtLPiDlpvHjHcRh42zDRG0iMb6ythbwAjT5d6mQZZEsTTTs+nWUUJa5tfff0P2p44/DjGrOJbqwOrwnw+Gw9aVixcMsBhkcx6ZC6tpJBBvtbvufakuJJb9Pkb4W3t1+DZH8PL+JEeslHTWjDnbpelsZlsP4fjQu50tobULX8x25iqMOdw/ika5EUcfDDEHfztzqVDjEGCkiJ8ZkDAWPLbr9Ka47V+xL4Kde5KoooroOcKzhlZWDKSCOoJHuKwooA6CPPoytpUmfuplJU/Q/vWQziEgkYeBFX9JUMzHte1gO5N652is/Sia+rIt4LNYyxDQwJc3DFLgeR5kL5jl2rcmeYe9zhgjjk0TaftYCueooelFiWrJFLM82Mg0qZQvUNIzX+mwqbRRVqKSpEOTbthRRRTEANV5fiTEFSt1FxYkKAbetSKKlxT3RSk1swoooqiQooooAKKKKACiiigAooooAKKKK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1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8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0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22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4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68" y="4496879"/>
            <a:ext cx="1536957" cy="76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563" y="4302465"/>
            <a:ext cx="1243125" cy="12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 descr="http://wid.org/images/other-logos/Horizontal_RGB_600.jpg/image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t="12071" r="6892" b="14480"/>
          <a:stretch/>
        </p:blipFill>
        <p:spPr bwMode="auto">
          <a:xfrm>
            <a:off x="24934" y="4530583"/>
            <a:ext cx="2090081" cy="7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eportal.kncvtbc.nl/sites/eportal.kncvtbc.nl/files/kncv_origins_logo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23" y="4466446"/>
            <a:ext cx="1820587" cy="85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4" descr="data:image/jpeg;base64,/9j/4AAQSkZJRgABAQAAAQABAAD/2wCEAAkGBxQTEhUUExQUFhUWGB0bFxgXGBcdHxwcHBocHB4gGhwfHCggHxolHBoYIjEhJSksLi4uGyA2ODMsNywtLisBCgoKDg0OGxAQGzQkICY0LywvNDQsLCw0LDQ0LCwsNDQsLCwsLCwsLCwsLCwsLCwsLCwsLCwsLCwsLCwsLCwsLP/AABEIAMABBgMBEQACEQEDEQH/xAAcAAABBAMBAAAAAAAAAAAAAAAGAAQFBwECAwj/xABMEAACAQMABQcFDQYEBgIDAAABAgMABBEFBhIhMQcTIkFRYXEyUoGRkhQVIzVCU3OhsbLB0dIXM2JygqIkNENjFiVEVJPC4fCDs/H/xAAaAQACAwEBAAAAAAAAAAAAAAADBAACBQEG/8QANREAAgECBAIIBQQDAQEBAAAAAAECAxEEEiExQVETIjIzYXGBoRSxwdHhBRUjkUJi8FKy8f/aAAwDAQACEQMRAD8At3WTTsdlCZpQ5QMF6ABOW4biRRKVJ1ZZYlJzUFdgn+1yx8y49hf101+31fAD8VA72XKnZyyJGqXG1IyouUXGWIAz0+GTXJYCpFNu2h1YmDdjF7yp2cUjxss+1G7I2EXGVYqcdPhkVI4CrJJq2pJYmCdmcf2uWPmXHsL+uu/t9XwOfFQHt3ylWkcUMzJPszhyg2VzhG2SSNrdk8KrHBVJScVbQs8RFJPmMv2uWPmXHsL+urft9XwK/FQH2huUi1uZlhjSfabJyyqAAqliSdrcMCqVMFUhHM7FoYiMnZDEcrtj5lx7C/ron7fV8CvxUBftcsfMuPYX9dc/b6vgT4qA+0Zyk2k/O7CzgRRNK5ZVACrj+LiSQAKpPBVIWvbV2LRxEZXtwGP7XLHzLj2F/XV/2+r4FfioC/a5Y+Zcewv66n7fV8CfFQHz8pFqLZbkrMI3kMajZXaYqMkgbXkjhntqnwVTPk0vuW+IjlzDH9rlj5lx7C/rq/7fV8CvxUBftcsfMuPYX9dT9vq+BPioD+DlHtWt5LnZmEUbqmSq5Z237KDa3kDeewGqPBVFNQ0uyyxEcubgMP2uWPmXHsL+ur/t9XwK/FQF+1yx8y49hf11P2+r4E+KgL9rlj5lx7C/rqft9XwJ8VAX7XbHzLj2F/XXf2+r4E+KgSGl+Ua1tjGsqzB3QPsBVLKG4bY2uixG/HHtxQ4YOpO+W3ItLERjuR/7XLHzLj2F/XV/2+r4FfioC/a5Y+Zcewv66n7fV8CfFQF+1yx8y49hf11P2+r4E+KgSEPKJam3e5KzLErBAWVQXc/JjG10iBvPUPXVHg6mfJpf/ty/Txy5uBH/ALXLHzLj2F/XV/2+r4FPioC/a5Y+Zcewv66n7fV8CfFQF+1yx8y49hf11P2+r4E+KgL9rlj5lx7C/rqft9XwJ8VA72XKlaSyLHHFdO7nCqI1yT7f19VclgakVdtWOrEwbsrhtDKGAIxjuIPDcd43caTasMG9cIA/LJ8Wt9JH96nMB3y9QGJ7tlDVumYTepEe1pC0H+8p9Rz+FAxLtSl5BaKvURHaWk2p5m7ZXPrcmiU1aC8kUn2mNauVCbXTorYw/N2cbHuaQs5H2Uth9XOXNv2D1v8AFeAM0yACbU083FfXPXFbFFPY87bCnxwGpXEdZwhzfyD0tFKXgDIpoAKoQJofgNFO3y72YIPooekxHjIQDSz69dL/AMr3f4DLq0vP6AzTIE3hhZ2VEGWYhVHaScAeuuNpK7OpX0QQ68zKssdpGQY7NOayODScZW8S+7+ml8Mm4uo95a+nALWavlXAG6ZAm8ELOyogLMxCqB1knAHrrjaSuzqV9EEeukyxc1YxEFLUfCEfLnbfI3gPJHZg0vh05Xqvd/LgFqu1oLh8wZpkCKoQVQgS6o2SIHvrhcwW5Gwp/wBWc70Qdw8puwY76WrybtTju/ZBqSS68tl8yC0jfPPK80p2nkYsx7z2dwGAB1ACjwgoRUVsgcpOTuxvVioqhCX1a0J7pkbabm4Ihtzyngid3a7cAPyoNar0a01b2QSnDM/Dibazab90uqxrzdvCNiCLzV7T/G3En7cVKNLItdW92SpPM9NlsQ1GBiqEFUIdbS1eV1jjUu7nCqOJNVlJRV3sdSbdkFN5dLo1Gt4GDXbjZuJ14RDrihPnec3o4+StGLrPPLs8Fz8X9AzaprLHfi/oi4eT34ttPohWRiu+l5j9LsIIqAEAflk+LW+kj+9TmA75eoDE92yhq3TMCTk4XOkrbuZ29mJz+FLYvuZf9xDUO8QN7ed569/r30zsCMhC3RG8ncPE7hUvbUiCPlFkB0hMo4R7EY/ojUfbmlsIv4l46ha/bYNE0yBCcgxaIG7fdXRPjHCgH/7GpbtYjyXz/Afal5sGAwpkAZAJ3AZJ3ADrNcOhPr6wSWG0U5W0hWM98jDbkPpJHqpbC6xdR/5O/wBg1bRqPIGKaABPqNGI2mvXAKWke0oPBpn6MS+vJ9ApXEvMlTX+Xy4h6Kteb4A07liWYksSSSesneSfE0yrLRAW7mtdOBRqiot45tIOB8F8Hbg/Kncce8ImWPiOyla/XapLjq/L8h6XVTm+G3mDDMSSSSSTkk8STxJ76ZQExXTgqhB9oXRb3U6Qx+U54ngoG9mbuAyaHUqKnFyZeEHJ2RI626UR2S3t/wDK2wKx/wAbfLlbtLHh3eJodCm0nOfaft4F6sk+rHZEBTAEVQg80ToyS5mSGIZdzu7AOssepQN5NUnOMIuUi0YuTsiY1m0lGiLZWpzBGcySdc8vW5/gHBR6d+6g0YSb6Se728EEqSSWSO3zBommQJkb+FQhgmoQ7Wts8jrHGpd3OFVd5JPZVZSUVdnUm3ZBVd3K6NRoIGDXjjFxOvCIHjFCfO85/wAfJWjF13ml2eC5+L+iDtqmssd+L+wIU2LnpDk9+LbT6IV53Fd9LzNal2EENACAPyyfFrfSR/epzAd8vUBie7ZQ1bpmBPyd7rtm8y3nb1RkfjSuL7u3ivmHodv0YLrwFNAAo1D1ZnuriJ0jPMxyo0jncuFYEgHrbA4D04pXE14U4NN6tB6NOUpJ8C1I+TO0aeWe4LzPJIzlSSqDaJOAF3nGes9XCsz42ooqMdLDnw8W25ahJaaFtYBmOCCMDiQiD1nFLyqTnu2wqhGOyNbrTVpG2xJPbo2B0WdAcHeNxPXUjSqSV0mcc4J2bN5NH2twuTHBMvbsow9eDUU5we7R1xjIgpeTqw56OZIjG0bq+EY7LFTkAqcjGQNwxRljKuVxbvfQH0EL3SKD0hdNLLJI+9pHZj4sSa3YRUYpIzZO7bLM5H9A21xBO08EcpWUAF1BwNgHA9NZuPqzhNKLtoOYaEXF3RYy6rWYjMQtoRGzBimyMFgMAkduKz+nqXzZncZyRtaxw/4K0f8A9nB7Aq3xNb/0/wCznRQ5C/4K0f8A9nB7AqfE1v8A0/7J0UOR1uNU7N41ia3j5tCSqgYALcSMY3ntrixFRPMpanXTi1Zogr7kr0e46CSRHtSRj9T7Qo8cfWW7v6fYE8NTYG6e5I54wWtpFmHmMNh/Qc7JPs03T/UYvSasAnhWuyV5d2zxMUkVkdfKVgQR4g0/GSkroVaadmFFyPe+05sbru7TMnbFbngnc8nE9wx2Gll/NUv/AIx93+A7/jjbi/kCVNi4qhDZELEKoJJIAAGSSdwAHWSa43Y6HcOiZoUNhZqZL2ZR7rkU7oUPCIPwX+I538N+7CLqRm+lqaRW3j4/YZyOPUju9/AJNX+SGJQGu5Wkb5uPoqO4t5R8Rs0vV/UZPSCsFhhV/kHGjtVrOADmraFcdZUM3tNlvrpKdepPeTGI04R2Rvcaas4zsvPbIexpIx9WakaVSWqTI5wW7R0j9y3K7uYmXrxsOPxrjzwfFHerIZf8I2q7bQxiCR0Kc5CArKDx2Mgqp7wM1f4io7KTuuTK9FFbKx5/1m0YLa6mgDFxG2Ax4nIB39++t2jPpIKXMzakcsmiMooM9IcnvxbafRCvO4rvpeZrUuwghoAQB+WT4tb6SP71OYDvl6gMT3bKGrdMwJdRzg3reZYTn0nYX8aWxP8Aiv8AZB6P+XkyU5N9RDennp8i2U4AGQZCOIB6lHAkde4deBYvF9F1Y7/ItQoZ9XsXna2yRoqRqqIowqqAAB2ACsVycndmglbYg9dNa49Hw7bdKRsiKPO9j1k9ijdk+HWRRsPh5VpWW3EpVqqCuykJtLXOk7qKOeRmEkqqEGQigsAcJw3DO/ju41tKnChBuK2Rn55VJJNnDXS8E1/cuOHOFV/lTEY9GFFdw8ctKK8PycrO82yO0bpCW3fbgkeNu1CRnxHAjuORRJwjNWkrlIycdmXtqFrY13bK1zsJKztGmDjnSihiVXqIGcjuNYmJw6pztDbfyNGjUc43ZQLcT41umaXJyF/5a4+mH3BWR+pduPl9R/CdllmVnDQE8r8zJo8lGZTzqb1JB4nrFOYFJ1dfEBiG1DQrjVjSc9vbT3rzTHHwNurSOQ0rje2yTgiNMnfuz3itCtCM5qmkub04fkVpykoubfkcNFco+kISMzc6o+TKoP8AcMN9dWngqMuFvIrHEVFxuWnqZygQXxEbDmZ/MY5Dduw3X4bj9tZmIwk6Wu6HKVeM9OIY0oHIrTOr1vcmNpold4mDIx4gg5wccUzxU7jRadadO6i9ykoRluefdcbW4jvJhdb5WbaLDgwPklf4cDAHVjHVW9h5QlTWTYzKqkpvMQtGBiqELP5OdUXAEzDZnkXMRIB5iNt3OkHdzjbwinvPDOMzF4hPqrZb+L5eXMdoUmtXv8i1ND6Jito+biXAzliTlnY8WdjvZj1k1mVKkpu8huMVHYWmtLRWsLzTNsog9JPUAOsk7qlOnKpJRiSUlFXZQmtuvFzeswLNHB8mJTgY/jI8o+O7sFblDCwpLm+ZnVa0p+QNW1szsqRqWdjhVUZJJ6gKZlJJXYFJt2QXXMqaLRooSrX7jZmmXhADxjiPznaw4Uok67zS7PBc/F+Aw2qSyrf5BJqBymNtLb3zZDbknO4g9Qk6sfxevtC+KwStmp/19glHEf4zA3lF+M7r6QfcWnMJ3MQFfvGDlMAT0hye/Ftp9EK87iu+l5mtS7CCGgBAH5ZPi1vpI/vU5gO+XqAxPdsoat0zA55LNE+6TeRZ2Q8KoT2K0gLY79lTSONqZMr8foM4eGa5eVnapEixxqFRAFUDqA3CsWUnJ3ZoJJKyOpOK4dPNmuunze3ckuTsA7MQ7EB3evex8a9Fh6PRU1HjxMqrUzyuOeT0BbppzwtoJZvSqbI/uceqq4rWGXm0jtDtX5agzkned5PHxpkEYJqHAs1xla3a0tUJVrSJWYjqnkIkcjvB2aVw6U803/k/ZaB6ry2iuHzBQ00BLt5EbNks5JGGFllJTvCqFJ8NoEeisX9RknUS5I0MKupcsSkBkDOVi0eWyWKMZd54lUd5JA9HfTeCko1LvkwNeLlCyKl11u0Dx2kJzDaKYwfPkzmV/S270Vq4eLs6kt5a+nARrNXyrZA3TIE2jkKkMpIZSCCNxBG8EHtBrjVzp6I5PdZPd1ortjnUOxLjzgNzeDDB8cjqrAxVHoqlltwNSjUzxuE9LBQI5V9XRc2hlUfC24Lr2lPlr6htDvXvpzBVslTK9mL4inmjfiiha3TNCrVDQqkC6nTbjDhLeHruJicKo/2wfKPDdjqIpWvVfYi9eL5L78g9Kn/k/TxL60TZmJOm21I3SlfGNpyN+B1KMAAdQAFYc5ZnptwNGKsh7VCxR/LJp8zXQtlPwcHlDtkYb/ZUgelq2cBSywzvd/Iz8VO8svIAreBnZURSzMcKqjJJPUBT7aSuxZJt2QXTzLotDFEwa/cYlkXeLdTxSM/O9rDhSiTxDu+xw8fPwGG1SVl2vkBtOCwqhDeaZnO07FmOMknJ3AAfUAK4kkrI63fc0rpw9IcnvxbafRCvO4rvpeZrUuwghoAQB+WT4tb6SP71OYDvl6gMT3bKGrdMwuXkO0XswTXB4yuEX+WMHePFmYf01j/qNS8lDkP4SNotlmVnDYPcoF/zGjrlwcHm9gEdRkIQEd+Wo+FhmrRX/cwdaVoNnm+vRGSEuiDzWjLyXrmeK3T0Zlf0bIWlqnWrQXK7+gaOlOT56A1TIEnNSrATXsKv+7Q85ITwCRjbOe44A9NAxE8tN232/sLRjmmiN0rfm4nlmbjK7PjsycgegYHookIKEVFcCkpZpNmljaNNIkSDLyMFXxY49VdlJRTb4Eim3ZHoDUW7Q8/DF+6tWWBO/YQbbeJctv7hWDiYtWk93qadJrVLhoFVLBQZ5RNLe5bJ5VGZAQsR812yu14gFjTGFp9JUUXtxBVpZYNnnSvQmUKoQVQhcHJZGlm6QSZ903ac6V+bRB0Aw89gXbuAANZGNbqrMto6eY/h0oaPd6lo1mjZhlyMHgahDzxDqpm8uUkbm7a1djNJ2Jk7Kr2uwwAP/p33iP44tayexmdF13fZBZyey+79ImbYCW9nHs28Q4JtZVf6iA5J7cdgpXFLoqWW93Ld8w9F5534LYtysocNJpAqljwUEn0b66lch5buJXuJ2YAtJNISABkku2cAemvSpKEbcEY7vKXmFEsy6KQxxlW0g64kkBBFup+Qh65SOLdVLJPEO77HDx/Ae/RKy7XyA4nO87yeJNOC5iocFUIKoQVQh6Q5Pfi20+iFedxXfS8zWpdhBDQAgD8snxa30kf3qcwHfL1AYnu2UNW6Zh6N5OLbm9G2o7Y9s/1kt+Neexcr1pGrRVqaCSlwoCcs0mNHEedKg+0/hTv6ev5vRi+Jf8ZRNbhmhNp4c1o+wh65OcuHH87BIz7KmlqXWqzlysvuHnpTivUGaZABPoT4DR15cfKmK2sfg3Tl/swKVqdatGPLrfYPDq03LnoDFNAAn1MHMLcXzf8ATpsw988vRXHbsqWJ9FK4jrONLnv5IPS6qc+Qfchh/wAPcZ3nnhv/AKBSP6l24+QzhOyyzKzhoBeWb4uP0qfaadwHfejF8T3ZRFbhmiqECPVGwjAe9uBm3tsYX52Y70jHdwJ7sdRpavN6U4bv2XMNSiu3LZDrUzSskumIJ5Wy8sp2j/MjKAO4bgB2AVXEU1HDuK2SLUpN1U2ehKwTSFUIUfywaTb3U1soCRjZkfZ/1JGUDaftwoAA7vDGzgILJne+3kZ+Jl1soTchlvi1nfrafZ9Coh+1zS/6k+ul4fUNhF1Wyyqzhoi9aNr3Hc7AJYwyBQoySxQgADtyRRKNukjfmilTsuxScjropCiFX0g64dxgrbKR5KdRmI4t1fbspPEO77Hz/AhpSX+3yA9mJJJJJO8k9Z7++mwBiunBVCCqEFUIS+gNX5LoswKxwx75ZpNyIPxbsUfVQataNPTdvZBIU3LyPQOpyxCytxCzNEIwEZxgkdpHVnjisGvm6SWbc06dsqsTNCLgPyyfFrfSR/epzAd8vUBie7ZQ1bpmHpbUg/8AL7T6CP7orzmI72XmzWpdheRN0EIAXLTHnR4PmzIfqYfjT36e/wCX0F8Uv4yjEjLEKu8scAd53D662m7aszrXCTlDce7TEvk28ccC+CIM/wBzNS+EX8eZ8bsLXfXty0BommQIT63fAw2dn1xRc7KOvnZ+mQe9V2R6aWodaUqnN2Xkg1XRRgDBNMggo1rHue3tbEbmVefuB/uyDog96R7v6qVodecqnovJfdhqnVioerD3kL/y1x9MPuCkf1Ltx8vqM4Tsssys4aAXlm+Lj9Kn2mncB33oxfE92URW4Zo80PoyS5mSGIZdzjuA4lj3AZJ8KpUqKEXJloRcnZEprbpKNilrbn/DW2VQ/OP8uVu0scgd3DjQqEGrzn2n7eBepJdmOyMagrnSNpj50fUCamK7mXkSj3iPSVeeNUVQhQHK64Ok5O5IwfZz+NbuAX8K9TNxL/kD/kSYGwcdk7g+wh+wikf1HvV5fcZwnY9SwKQGSM1nmdLO5eNirrDIysOohCQR6qJRSdSKfNFKjai7HmIsTvJJJ3kniSe3vr0hk3MV04KoQVQgqhAj0Rq8giF1esYrY+Qo/eTnsjHUva53faFqlZuWSnq/Zef2DRpq2ae3zGun9YHuAsaqIbaP91Ankr3t57nrY9/aavSoqGr1b3ZWdTNotEXvye/Ftp9EKw8V30vM0qXYQQ0AIA/LJ8Wt9JH96nMB3y9QGJ7tlDVumYeheSy529GW+fk7Sey7AfVisDGxtWkamHd6aCylQwKcqVpzmjLjHFAr+w6sf7QaawcstaP9Aa6vTZS2otoJL+2DeSr843hGDJv7ujj01sYmWWlJry/vQQoq80RWkbszTSSnjI7P7TE/jRYRyxUeRSTu2x/qloz3ReQRHyS+X/kXpNn0Aj00OvPJTci1KOaaRw1g0kbm5mn6pHJX+XOEHoUKPRVqUMkFHkcqSzSbHupej1lulMn7mAGaY/wR9LB8Tsr6apiJuMNN3ovUtSjeWuy1I3S+kGuJ5Jn8qRyx7s8B4AYHoolOChFRXApKTk22W1yF/wCWuPph9wVlfqXbj5fUewnZZZlZw0AvLN8XH6VPtNO4DvvRi+J7soitwzQtf/l9ps8Lu8TpdsNuertDyHj3DqIpRfzVL/4x93+Bju4eL9kCVNi4Yck1pzmk4j1Rq7n2dkfWwpPHStRfiMYZXqHoGsI0hVCHmrXm9E2kLqQHI5wqD3IAn/rXosNHLSiv+5mVWd5tlhchV4ObuYesOsg/qXZP3B6xSH6lHWMvQawj0aLTrMGzhf24kieM8HRlP9QI/GuxdmmcaurHlZkKkqeIOD4jdXp076mPsYrpwVQhlEJIABJJAAAySTuAA6yT1Vy9jqVwtj0bDo8CS8VZrojMdrnKpneGuCPqj9fcq5yraU9I8+fl9w+VU9Zavl9wd0tpSW5lMszl3O7uA6lUcFUdgpinTjCOWIGUnJ3Yzq5U9IcnvxbafRCvO4rvpeZrUuwghoAQB+WT4tb6SP71OYDvl6gMT3bKGrdMwvDkx0osVvZ2zbjNFLIneVmOR4lTn+k1i4yDlOU+TS9jRw8rRiuZYNIDJwvbVZY3jcZWRWVh3MCD9RrsZOLTRxq6sUHoSxe0Gk3kGGghMH9czhAR/SCfA1u1JKp0aXF3/ozoRcM1+GgI02LhPqz8DZ3t1wYoLaI/xS73x3hAD6aVrdapCHq/QPT6sJS9AYpoAFH+W0X2S3z+kQRH/wBpPWKV7yv4R+b/AAH7NPxfyBemgBdfIhbMtpK5GFkl6B7QqgE+Gcj0Gsb9RknUS8DQwq6hY1Z40AvLN8XH6VPtNO4DvvRi+J7sqrVLR8Y27y4Gbe2wdn52U+RGO3fgt2Ab9xrTrzelOG79lzE6UV25bIh9KaQe4meaU5eRsn8AO4DAHcKNCChFRWyByk5O7GtXKly8iegzHDJdOMGY7MefMU7z6W+6Kx/1CreSguBoYWFlmfEsys4aITXPTgs7SWYnpY2Yx2u25fVxPcDRsPS6Woog6s8kWzzWiliAAWZjgAZJJPYOsk16LRGUWTqbPDoq4jjnObm4IWUBujbo29Q+NxkLbJPmj+7OxCliItx7K28fwN0rUmk937FzVkDwqhDztylaINtpCYYwkp51PB/K9T7X1Vv4OpnpLw0MyvDLNgvTQAeaJ0XLcyCKFC7nqHADrLHgFHaapOpGCzSZaMXJ2QRPpGHRwKWjLNdkYe6xlY+orbg8T1c56u5fJKtrPSPLn5/YNmVPSOr5/YE5HLEsxJJOSSckk8ST1mmkrADWunBVCHpDk9+LbT6IV53Fd9LzNal2EENACAPyyfFrfSR/epzAd8vUBie7ZQ1bpmBXrDdvANGNGdl47RJVPYXkc/hSlKKn0l+LaD1G45bci6dTtZo7+3EqYDjdKnWjfpPEHrHfkVkV6DpTs/QfpVFONydoAQAuVbQTyWkj20eWaRHn2fKZI1YDA6yCQe3Ap7BVVGolN+QviINxdii81tmaE2sw5i0srXgxQ3Mve0pwgPesagemlqPXqTn6L0/Iap1Yxj6kHorR7XE0cKeVIwUd2eJPcBk+ijTmoRcnwBxjmaRN6ys15fczaozpEBBAi7+hHuz2YJy2T1HfQaNqdPNN76v1CVLznaPkQ+iNFvcTx26DDu2zv+Tjyie5QCT4UWdRQi5MHGLlLKXrye6SSUXCQ/uLd1hh71RBlu8sxY57CKxMVBxact3qzSoyTTtstAvpUMCPKfo2S5tFhiGXeaMDsHEknuAyT3CmsHNQqZpcmBrxco2RTutukozsWtuc21tkKfnZD5cp8TnHd41r0IPWc+0/bwEakl2Y7IHiaYAhzqPydzXTLJcK0VuN+/c0nco4hf4j6M8QjicZGmrR1fyGaWHctZbF6QQqiqiAKqgBQOAAGAB3YrFbbd2aKVhTzKilnYKqgliTgADiSeyok27IjdiguUTWw6QnVItrmIziIAHLsd21jjk8AOOPEitzC4foY3lu9/Aza1XpHZbCGzopfkvpF17itqrD1Gcg+j701xD/ANP/AK/H/eU7pf7fL8ghI5YksSSxJJJySTxJPWTTaVtgBevJdrgLqEQSt/iIlxv/ANRBuDDtYbg3r692JjMN0cs0dn7Gjh6udWe4d0kMAlyjap+77cbGBPFloyevPFCew4HpA76awmI6Keuz3A1qWePiUvofVeWVpDL/AIeKE4mllBAQ+aBxZ+xR3cMitipXjFK2reyQhGk3e+ljvpbWFFiNrZK0VufLc/vZz2yEcF7EHV6qrCi3LPU1fsvL7nZ1FbLHb5g5TIEyqkkAAkk4AAyST1AdZrh0739jJDIY5UKOuMq3EZAI+oiuRmpK8djsouLsxvVip6Q5Pfi20+iFedxXfS8zWpdhBDQAgD8snxa30kf3qcwHfL1AYnu2UKa3TMCbXwYltl8yygH9pP8A7UthXeMn4sPX0aXgh1yf37WyX10mNqKFAu1kqWeQAbQyM+SfrqmKgpuEHxf0O0JZVKRaOqXKHbXgCuRDP8253E/wNwPhuPdWbXwc6eq1Q3Trxn4MMaUDgdrFycWd0/OYaJycsY8AP27SkY39owabpYypTVt0Anh4Sdwf1o5MJ7q6knFxEA5GypRuioAVRuPUAKPRx0acFHKDqYZyle4+1Q5MvckjSyXG25jZE2E2dgsMFgSTlsZA3dfXVK+O6RZUi1PD5He4XaD1ftrJCsEaxjHSbiTjzmO8+vFK1Ks6rvJ3DRhGGxWGtnue0N1d2zhnvSYodngg/wCodT1gkBQw4Fj1VpUM9TLTmtI6v6ClTLC8o8f+ZMchX+WuPph9wUH9S7cfL6hMJ2WWZWcNDPS9hz8Lwl3jDjZLRlQwB44JBAyMjOOur055JKVrnJK6sBttySWC+U1w/c0ij7qLTb/UKr5IXWFggh0RqdZWxBit4ww4M2Wb0FiSPRS88RVn2pBY0oR2RO0EIQOsOt9pZg89KNvqjTpOf6Rw8TgUelh6lTsoHOrGG7Ka1x15uNIHm1Bjhz0YlyS5zu2yPKOeCjd4nfWvh8LCjq9XzEKtaVTTgbBV0UoJ2X0g46IOCtqpHE9RnI4DgPvc1xD/ANP/AK/B3ul/t8vyCMshZizEszEkknJJO8kntptK2iAGtdOHW0uXidZI2KOpyrKcEGqyipKz2OptO6Lk1O5UopQI7wiKThznCNvHzD47u8cKyK+AlHWnqvf8j9LEp6S0LHRgQCCCDvBHXWeNEJrVqtBfxhJtsbJyrI2ME9eN6n0g92KNRryou8QdSlGasyvbvkafJ5q6Ur1bcZBHiQxB8cCn4/qS4x9xZ4Tkzay5Gmz8NdDZ6xHHvP8AUzYHqNSX6krdWPuRYTmw61b1LtLLpRR5k+ckO0/oOML/AEgUjVxNSr2npyGIUYw2K25amt2uI2jkVpwpSZV34A3qWI3Bt7DHHGOytH9PzqDTWnAVxWW6tuCWg9W5rkGToxQL5c8p2UXwPym7h9VN1K8YabvkgEKblrwL/wBTY41sbdYnMkYjAVyuztDt2erPZWFXbdSTaszTp2yKxM0EuA/LJ8Wt9JH96nMB3y9QGJ7tlCvwNbpmhPyj7r90+bjhT1QofxpXCd0nzv8AMLX7dvIVl0NEXLdc11FH4iNDJ+IrstcRFck3/eh1aUm+bIXQtjz9xDDjIkkRD4FgD9WTRqk8kHLkgcFeSQUaW18vI724aCdhHzrBUIDJsqdkYDA4BC56OONKwwlOVOKktbBp15qbswo0Dyl3DW1zPPHCRAEVNkMu3I7YAySRuUEnA7KWqYKCnGMXuFhiJOLlLgNv2yv/ANmv/lP6Kv8Atq/9e35K/FvkOtceUu4t5RBFHCJBGhm2tptiRhtFVwRnAI3mqYfBQnHM27cC1XESi7JAUNL32lJ47eSdyJGwVGFRV4sSq4BCqCelnhTnR0sPFzS2AZ51ZKLYy1v0os9xiLdbwqIoB1bCbs+LHLZ7xV8PTcIdbd6srVnmlpstjOr+tt1ZKyW7qqu202UVt+MdY7BUq4enVd5IkKsoKyDXVfXm9dZbm5lX3NAOkBGgMkh8iNTjieJPUMdtJ1sLSTUILrP2XMYp1ptOUnoiBblQ0iSTzsYyeAjTA7hkZx40f4Gjy9wXxNTmb23KPpSR1RJFZ3IVVESZJPADdXHgqCV2vcixFVuyJjWnlAurcJbRzq1wm+4lCIQH+bjGzjC9bEZz2bxQaGEpz67WnBfVhKleUeqnrxA3SGuF9MMSXUxHWFIQHxCBQacjhqUdor5/MBKtN7shACTuBJJ6t5JP2kmjA9wwWJdFoGbDaQdcou4i2UjymHAzEHcOr7VLvEOy7H/1+A+lJf7fIEJJCxLMSzMckkkkk8SSeJptK2iAGtdOCqENoo2ZgqgszHCqoJJJ4AAbya42lqzoWrYw6NAe4Cz3vFLfOY4expyPKbrCD8iFc0q+kdI8+L8vuHsqer1fLl5kbHrjfLK0y3Uodjk7wV/8ZBQAeFEeGpOOXL/3nuU6ad73COx5XL1MCRIJO/ZZSfSGx9VLy/TqT2bQVYqa3JIcs0n/AGif+U/oof7av/Xt+S3xb5HG55Y5yPg7aFT2szt9Q2a6v02HGRHi3wQP3muWkr5hCsj9PcIoF2c+kdLHblsUeOGoUlma9WCdapPRewveu1sd92Rc3A4W0bdBD/vyDif4F9OQanSVKvY0XP7ImWNPtavl9yG05p6a6I51gEXyIkGzGg7EQbh47z30anRjT2/viwc6kpbl+8nvxbafRCsLFd9LzNOl2EENACAPyyfFrfSR/epzAd8vUBie7ZRVvHtOq9rAesgVuN2VzNSu7E9yhvnSV13OB7KKv4UDC9zELX7xm+lTsaLslH+rLPKf6SIgfUDXIa15vkkvqSWlOK8zPJ/0LiS4PC1t5ZvSEKqPHLVMVrBQ5tIlDtZuSBgUyBCjTo5iws7f5Uu1dSD+boRf2BqWpderKfLqr6h59WEY+py1GtFa556UfA2qGeTv2PIXxL43deDXcTJqGVbvQ5RXWu9lqQl9dtNI8rnLyMXbxY5Po30aMVFJLgDk3J3YR2A9yaPec7p73MUPasIPwr/1HCj10vL+Sqo8I6vz4BY9SnfiwVpoAO9E6OkuJkhiGXkOB3dpPcBknwqk5qEXJloxcnZEtrbpCPoWluc21tkBvnZD5ch7cnIHdw3GhUIPWpLd+y5BKsl2Y7IHiaYBBhEvvZAHP+fnToA8beJvlHslcbh1gZ7wU3/PK3+C939kH7pX/wAn7AfTgAyBncN5PACuEDCKNdFIHcK2kHGUQ4ItlI3M44c8RwU8PtUbeIdl2Pn+BjSkr/5fIEJZGZizEszElmYkkk8SSeJptKyshc1rpwVQg+0PoiW6kEcKbTcSeCqOtnbgqjtodSpGmryLxg5OyJ+bSsNgpjsWEtwRiW7xuXtW3HUP4+vq6sAVOVZ3qaLgvv8AYK5qnpDfn9gTYkkkkkk5JPEk9ZPbTYAxUOCqEFUIEOjNVyYxcXcgtbY8GcdOTuij4se/h176XnX1ywV38vNho0tM0tEdL7WgIhhsIzbRHc75zNL/ADyDgP4V3fZXI0LvNVd37L0I6tlaCt8waFMgRVCHpDk9+LbT6IV53Fd9LzNal2EENACAPyyfFrfSR/epzAd8vUBie7ZSmgo9q6t186aMeuRRWzVdoSfg/kZ9NXkhzrhLtX123+/IPUxH4VWgrUorwR2q+ux9rn0VsYvMs42I/ikLOftFUw+rnLxfsWq6ZV4GdFfBaLvJOBnligU9y/CvjxGBUn1q8VyTf0Ox0pyfPQhdD6PNxPFAvGV1XwBO8+gZPoo1SeSLlyBQjmkkP9ddICe9mZP3anm4wOASMbAx3HBPpoeGhlppPff+y9aWabHl3/htGRx8Jb1+dftEMZxGD3M+0wqkevWb4R09eJ19Wnbnr6ERq/olrq4jgXdtnpN5qDezHwXP1UarUVODkykIZpJDnWzS63NwTGMQRqIoF7I03Lu7Tvb01WhTcI67vV+Z2rPNLTbgQ1GBhap977PsvLxPTDbn7HkP1DqIpTvqn+sfd/gY7uHi/ZAlTYuFOr1mltEL+5UMM4tIj/qyD5bD5pDv7yPDKtWTqS6KHq+S+7D00orPL0B2+vHmkeWVizucsx6z+XVjqpiMVFWWwFtt3ZwA7K6QMrdE0WgkkAfSDrmOM7xbqRudx86RwXq66UbeIdl2Pn+BhWpK77XyBCeZnZndizMSWYnJJPEk9tNpJKyF27u7NK6cFUITWgdXmnDSyMILVP3k78P5UHF5D2D09QIatZQ6q1ly+/gFhTzavRDjTOsK82bWzQw2ueln95MfOlbs/hG4fUK06Lvnqay9l5HZ1NMsNEDtMARVCCqEJDQ2hZrp9iBC2N7NwVB2ux3Af/Rmh1KsaavJl4QlJ6E4LizsP3YS9uh/qMPgIz/trxkYH5R3dnZQMtStv1Y+78+QS8Ke2r9gd0npKW4kMk8jSOetj9QHADuG6mIQjBWirIFKTk7sa1cqKoQVQh6Q5Pfi20+iFedxXfS8zWpdhBDQAgD8snxa30kf3qcwHfL1AYnu2VBqVFtaQtB/vofZO1+Fa+IdqUvIQpK80MdKEyXMuOLzP/c5/Orw6sF4L6HJayZL8or/APMJ1Hkx7Ea9wSNF+0Gg4Rfwp+b9y9fts31g+DsLCDrdZLh//wAjYT+wVyl1qs5eSO1NIRj6i1K+CFzeH/poSIz/AL03wafUWNdxHWy0+b9lqco6XnyIjV/RZubmKAf6jAE9ijex9Cgmi1anRwcuRSEc0kh1rfpQXF1I6fulxHCOoRxjZXHccFv6qrQhkgk9935nass0tCRtf8Ho5pOE99mOPtW3U9Nu7bbo+GDQ3/JWtwjr6/guupC/F/IFaaABDqlo2Ml7u4H+GtsFh87IfIjXtycE93Hjml683pCG79lzDUortS2RE6X0lJczPNKcu5yewdgHcBgDwotOChFRXAHKTk7sktV9CpLtz3BKWkG+VhxY/JjTtdt3gD4UOtVcbRh2nt9y9OCestkNNYNMvdS84wCKoCxRr5McY8lV8BxPWfVVqVJU42Xr4lZzc3cjQOyilQyghXRaCWVVe/cZiiO8W4PB5B1yHqXqpNt4h5Y9ji+fl4DCSpK73+QI3M7SOzuxZ2OWYnJJPWabSSVkLttu7OddOCqECfR+gI4I1udIbSxtvit13SzePmRdrHf2dWVZVnN5KW/F8F92GVNRWaf9cyN0/p+S6K7QVIo90UKbkjHcOs9rHefqotKjGntvxfMrOo5eRFUUGKoQyikkAAkk4AG8k9gHWa4dCiHVuO2USaRcx5GUto8GZ/5uqNe87+PA0s68p6UtfHh+QypqOs/6GWmtZpJk5mNVt7YcIIuB75G4u3efVV6dBReZ6vm/pyKzqtqy0RB0cEKoQVQgqhBVCHpDk9+LbT6IV53Fd9LzNal2EENACAPyyfFrfSR/epzAd8vUBie7ZVPJyudJW3czH2Ynb8K1cX3Mv+4iVDvENNVIeev7YedOpPgG2j9Qq1d5aUvIrTWaa8zhpyQz3k7LvaWd9n+qQ7I+sCrU0o01fgl8jk9ZvzJLlBkHu14l8i3SOBO4RoAR7W1QsKv47vjd/wBl6769uWh00mOY0ZbRcHupGuH/AJF6EYPcd7eiuQ69aUuWn3Oy6tNLnqZ1ePuayubvg8n+Gg8XG1K3oQAA9pNSr16kafBav6Eh1YOXoiK1a0Qbq4jhB2VJzI3mxrvZvQPrIotap0cHIHThmlY6a06WFzcM6DZiUCOBepYk3IMdWR0j3k1yjTyQs9935naks0rrYZaL0fJcTJDEMvI2FH2k9wGSe4GrzmoRcnsisYuTsiY1t0hH0LO3Obe2yNr52U7nkPpyB2DxoNCD1qS3fsuQSrJdiOyI/V/Qz3cwiQhRgtI7eTGg8pm7h9ZolWqqcbv/APSkIObsh5rPphJNi3tgVtIMiMHjI3ypX7WbfjsHZvqtGm1ec+0/bwLVJp2jHZEDRwQYW9smjEWaZQ984zDC28QA8JJR855q9XHwTcnXeWPZ4vn4LwGElSV3v8gTuZ2kdndizscszHJJPWabSSVkAbbd2c66cOlvA0jKiKzOxwqqMknsArjaSuzqTbsgr9zwaM3yhJ74b1iztRQHqMmPLkHm8B6jSt5V+zpHnxflyQe0ae+svkDOkb+SeRpZnZ3bizfh1Adw3UxCEYK0VZAZScndjarlRVCEzoPVuW5BkysUC+XPKdlF7cH5Tdw+qg1K8YabvkgkKblrwJFtPQWYKaPUtJwa7lUbZ7eZQ7ox3nJx66H0U6mtXbkvrzL9JGHY/sGJpWdizsWZjksxJJPeTvNMpJKyAt33NK6cFUIKoQVQg80Xoua5fYgjeRuxRw/mPADvJqk6kYK8nYtGLk7JE62g7S1/ztxzkg/6e1IYg9kkp6K94G/sNA6WpU7tWXN/RBejhDtv0Rd2pkyPY27RxiJDGNlAxbZHUNo7z4msbEJqpJN3NCnbKrE1QS4Dcsh/5a30kf207gO+XqAxPdsqzk7OLzb+agnf1RMP/atPF93bm18xKguvflcxybYF4sm7EEMsvsxkfawqYzu7c2l7naHbvyOOoFsJb+32j0UbnXPdGC5z6QKtipZaUv6/srRV5ojQWu7nd+8uJv7pX/NqJpTh4JfIrrKXmSuvF0Jb544t6RbNvCo7I+gAPFtr10LDRy0ry46v1L1tZ2XkddeZFiaGyQgraR7LEdcz9KU+vA9BrmGTknUf+Xy4Ha2loLgbI3uPRxOcT3+4dq2ynee7nG3d6iud5V8I/P8ABOxT8X8gW2h2imgAWo3vfZ7XC8vE6PbFbnr7nk6usDsIpTvqn+sfd/gY7uHi/ZAxZWzSyJFEu07kKqjrJ/Dv6qak1FNvYAk27IJNYLyO0iNhbuGJObyVf9Rx/pqfm03+Jz35WpRdSXSzXkuXj5sNN5Fkj6grtDtpqwAMLWBNGIs8wVr1xmCFv9EHhLKPP81Tw8eCkm67yx7PF8/BDCSprM9+HgCdzdNI7PI5Z2OWZjkkntpqMVFWQBtt3Zz2h2iunCR0HoaW7k5uEA4GXYnCovWztwAodSpGmryLwg5OyJq401BZIYbBtqUjEt5wJ7VgHyE/i4n1GgqlKq81XbgvuFc1DSG/P7AoX7/rpqwAW0O0VDh3sbR5nEcSNI7cFUZP/wDO+qykoq8tEWSbdkEp0daWO+7Zbm5H/TRt0EP+9IOJ/gX05FLZ6lXsaLnx9EGyxp9rV8iG03rBNdEc642F8iJAFjQdiINw3bs8e+j06MafZ/viwU5yluRm0O0UQoLaHaKhBbQ7RUILaHaKhCT0LoK4uiRBGWA8p+CL/M56I3b+2hVKsKfaZeNOUtkS3uTR9r++l92yj/SgbZiB/im4t/RQs1ap2VlXN7/0Ey04b6sZ6U1tnlTmkKW8HVDANhf6iOkx7cnHdV4YeMXmer5vUrKrJqy0XgQO0O6jgj0jye/Ftp9EK87iu+l5mtS7CCKgBDSWJWGGUMOwgH7a6nbYhxFhF81H7C/lXcz5nLIQsIvm4/ZX8qmaXMlkIWEXzcfsL+VTNLmSyENHxfNR+wv5VM0uZLIQ0fF81H7C/lUzS5kshe98XzUfsL+VTNLmSyEbCL5uP2V/KpmlzJZC974vmo/YX8qmaXMlkI2ER4xx+yv5VMz5kshCwiHCOP2V/KpmlzJZC974vmo/YX8qmaXMlkL3vi+aj9hfyqZpcyWQjYRHjHH7K/lUzS5kshe98XzUfsL+VTNLmSyF73xfNR+wv5VM0uZLIyLCLhzce/j0V/KpmfMlkY974vmo/YX8qmaXMlkL3vi+aj9hfyqZpcyWQve+L5qP2F/KpmlzJZGVsYhwjjHgq/lXMz5ksjHvdF81H7C/lXc0uZLIXvfF81H7C/lUzS5kshe98XzUfsL+VTNLmSyF73xfNR+wv5VM0uZLIXvfF81H7C/lUzS5kshe98XzUfsL+VTNLmSyM+4YsY5tMdmyv5VzM+ZLIx73xfNR+wv5V3NLmSyF73xfNR+wv5VM0uZLIXvfF81H7C/lUzS5ksjuiBRgAADgBuAqp0yGHbUIQevOkZbewuJoR8IijZ3ZxlgC2P4VJb0UfDQjOqoy2B1ZOMG0A+itE2zwRXEml5xK+wXPujHSJGU2c7Q37u7jTk6k1JwVNW8gEYxcU3L3CrlH0tNa2YkgbZfnEXOA245B3N10rhKcalS0uQatJxjdC1Ue7eQtPJcBVGObnggjLE/KUxu24YO7PXUrdGlaKXo2/mkdhmvqyE1i1mvYNIS80OdtrdI5JogF2thhhipxncelx+rOD0qFKdJX0bukwU6k1N22RM6h6ZlvLaeQyE/DSLExVRhABsZAHHfk5oOJpRpTStwVy9KbnFshoJtItpB7L3cvQgEvOe549+WVcYzu8rjn0UZqiqSqZONtwd6mfJfhfYkuUPTNxbtaLbswM0hRgiI7HcMbIcgbXpFCwtOE1Jy4BKspJpLiSWqRuWDPcSynO4RzQxRsuPlfBswIOR19VDr5FpFeqbfzLQzcWBendb7mKa+HPyosDhYtm3R0yy5VZHIGzk4Az9dOU8PCUYaLXfX5IBOrJOWu3gGGkL+9XRglWNPdhRMqSoAZiAcZbBO/cM8d2/gVIwpOtZvqhpOahdbkRqhp2ZrsQXE1yHMZYRT20cZYjG9HRiCg6W446t/EUWvSioZopeabfzK05vNZv2D2kg4qhCtdLaw3Yv7qGOS45uIIVEFtHMRtLk7WSMDPDjWhCjT6KMmld83YVlUlna5eFyd1t0vPY2KMHWSZnWPnXUKo2yemyjcAAMeOKDQpxq1bWst7BKknCAxtNK3VtfW1tNcx3aXKseiio0ZVc56JOUPDf2Hsq7p050pTjHLb3KqUozUW73OeuGsU8N+IVllSH3Nzrc1AsrAhyCSCNyYG89W7trtCjGVLNbW9tXYlSo1O3hyuTXJ/pO4uLXnbjB2nbmnwql4/ksygkKc53d1BxUIQnlj6+ZejKUo3YS0uFNJh0T4GoiFL6BtVfRT3cl/cx3CByv8AiGwSvkjYJyc7h6a2KsrV8igmvISWtPM5a+Ycppuf3k91FsTi329rA3kcGxjHSGD6aSdKHxOThcPnl0WbjYdzaTufepJ4dl7l4YmG2VUFn2M8cDPSOB1nA66qqcOncZaRuyKUujUlvYh9U9Ozm7SC5muVdkZhFPbRptEdcboxyoG1xxwHhRa9KCp5oJeab90ytObzWk/Y5azadvF0k1tA02wIFk2YYYZGznB/eMo2fTxxu7O0aVN0c8rb21bXyuSU5dJlXIMdXxKIFM0jSO3SJZFRlyAdllUkArwNKVcubqoNC9tSv7XlDc3quZojZyTtCsYKbargBZT8rYLZO/q9FPywa6O1nmSvfh5CyrvNvpsGWu97dRW6mzUGVpFU+SWCYYsUViAz7h0ezJ6qTw8acpdfYPUckuqRmpGm5JZ5YZppy6IGEVxbpE4Gd7ZQkMu9ccOJouIpKMVKKVuadytObbab9iHvtP3zX15DE9wUhZNkQwQSbIZc9Mu6nGeGNo8ezeWNGkqUZO13zb+iZRzm5NLgWHYQsIlWR+dbGGfZA2t5+SNw8KQk1e6Vhhbag/ealxyYHOMq4UFUGzkqW2TuPVzj+Oe4UeOJa4f9/wAgbpJhQygggjIPEGlgoO/8CaP29v3JFnwOz7Odn6qY+KrWtmYPoYciU0poeG4jEU0YeMEELvAyOHAjhQoVJQeaL1LSipKzG2jNV7W3k5yGEI+CMhnO44yN5I6hVp16k1aTOKnFO6Q8j0XEszzhAJXUK7ZO9RwGM43eFVc5OOXgWyq9zXROiIbZSkCBFZixAJxk8TvPcKk6kpu8mcjFR2MpomETtcBBzzLsF8nJXccYzjGQOqp0ksuS+hMqvm4nLTGgre62fdEYk2CSuSwwTx4Edldp1Z0+y7ElCMtzXRGr1vbMzQRBCwAbBY5AyRxJ7TUnWnNWkzkYRjsYk1dtmE4aIEXBBmBLdMg5Gd/V3VFWmrWe2x3JHXxO0+hoHgFu8YeEAAI2WGBw4nO7q7MCuKpJSzJ6kyq1hvonVm1tnLwwqjkY2ssTjsBYkgdwq061SatJnIwjHVIl6EXFUIMrfRUSTSTqmJZQA7ZbpY4ZGcbqu6knFRb0RVRSdzveWiSo0ciK6MMMrAEHxFVjJxd0daT0ZG6G1XtLVi8ECRsRgsMk47ASSQO4USpXqVFaTuVjTjHZDt9FQmbnyg53Y5vbyfIJzs4zjGd/Cq9JLLlvpudyq9xaI0TDbR83AmwmchQWIBPHGScVJ1JTd5PUkYqKsh7VCxhlyCD11CA3HqDo5SCLSLI4Z2iPUTg0w8XWf+QLoYcicvbGOWJopFBjYYK7wCOzd1UGMnF5luEaTVmcZdDwNALdo1aEBVEbZIwuNkb+zAx4CuqpNSzp6nMqtbgNtFasWls/OQwqr4xtZYkDsBYnA8KtOvUmrSZyNOMXdIxpPVW0uJOdmhDyEAbRLg4HAbjwqQr1ILLF6ElTjJ3aHVjoaGGJoY02Y2zlQW+UMHfnIz41WVSUpZnudUUlZHKXV62a3FsYUMAAATfjAORvzniO2uqtNTzp6kyK1jrpLQ0FxGsc0ayIpBUNk4IGAQc52sE7+O81yFSUHeLsRxTVmc9D6v29rtGCJUL42jvJOOALEk47q7OrOfaZIwjHYa3mp1lLI0skCs7nLNtPknhvw3ZVo4ipFWT0KulFu7RK2NmkMaxxrsoowo3nA9O+hyk5O7LpJKyHFVOkHrtptrOyluEUMyBQoPDLMFBPcC2cdeKNh6Sq1FFg6s8kWwc0bonSjpFcHSijnNhmQQx7IViMhW4E4O7o7zjxpidSgm4qn7sGo1HrmJbWTWGdLmKztI4nnkjMhaYsEVASMkLvJJB4d3oFSowcHUm9FpoWnUalljuY1e1kmla6guI40ubUAsYyWjYOpZSM7x4E9Y9Eq0YxUZRfVf8AZ2E27p7oEI+VOcWkjyxRJOVWS36L83Km2FceXnaHSPHq9bbwEHUSi3bZ817APiJZdd+AY63aTvbeHn7cWzRxxF5ed5zOR5gU9meJ7N9KUIUpyyyvdvS1vcNUlNK8bC0HpS9a0kuLhbYZhEkIi5zzGY84GP8ALwPbvqVIUlNQhfezvb2JCU3FuVvAF9D8otxI1tn3JIZpFVoYhMJUBOCxySuBjJpmpg4RUt1bi7WYKNeTttr5hFpbWG6e8ezsY4C8SK8r3BfZG1vAUJvJwRvpeFGmqaqVG7PawWU5OWWHuc7PW+SSxu5jGiXFoZFdCSyF4xncQQdk+PrrssPFVYxvdSt7nFVbg3xQQ6uXzT2sEzhQ0sSOwUEAFlBwMknG/toFWKhNxXBhYNuKbJGhlgDudeZFvSoSP3Es4t3m37QlK5O/axshiATjqNOrCxdO9+ta9vAXdZqfhsSev+n57OOE2yRySSzLEFcMcllYjGGG/IA9NDwtKFSTzuySuWrTlFLKMdW9eDeXcUKBAhgZ5VKsHSVW2SvlYxvzw/8Ai9XC9HTcnz05NHIVs0rI4S6zaQe4vo7dLQpZkZEnOhmVgzbiGI2sKeOBwqyoUVCDk31vIr0lRyklbQKtWNMC7tYrgLs84uSvHBBKkZ6xkHfStan0c3DkGhLNFMF+U/S80DWYimkhWWRlkMahzs9HgpBywycAcaZwdOM1LMr2BV5ONrM11F0ndyXUqNJPPaiMESzwc0RJkdEbhkYz/wDHX3EwpqCaSUvB3JTlJya3REz8o9yvPHNkWimaNYdmYSSBX2crhiuT+FFWDg7b6q99LIo68lfYItddaprUWhjWNfdBIfnVkbY3KeCEHdkgjBpfD0I1M1+HK31CVako2txHurOkbq4jkkZrZlIIiKRzr0xnO2shB2fJ4Y66pWhTg0lfx1X0LU5Skrv6kDonXuedbWJUiF1LO8c6FXxGkeSxA287WyV4nBOaPPCwg5Nt5UrrxuDjWk7LjfUca264T216LaPmFQwiTakjmc52mGMRnPVxxXKGHhOlnd97br6kqVZRnlXLxJWTS9zHo6W6cwNIsZkj2FkCFNkMNpWYMCd/X2eFC6ODrKCvbbgEzSyOTBe25SJiII3jjjuXnjV0ZX2TDLvV4+n2EcSeNMvBQ1ad42f9rmB6eWie9yZ181gvrIGaNbVrfKqNvnOc2m47gQuzn00HDUaVXqu9/SxetOcNVaw80npS8trCeecW3Px71EYkMZXo8ckNne3X2VSFOlOqoxvZ/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/jqnhfnYCsPFE3p/VeG6MbuZY5YshJYpGR1B4jaHH09/aaDSryp3S1T4MJKmpamdCasQ2qSLHtlpv3krsXkY4IyWPZk7uG89tSpXlNpvhsiRpqOwxudRLWSzjs35wxxElGyu2uSSQG2eBzjhV1i6iqOot2VdGLjlJrSmi1nt3t3Ztl02GIwGx19WMnwoMJuMlJF3G6sKLRarbC2BbYEfN53bWzs7PZjOO6o5tzz+pFHq5SIg1LgT3LsPMrWgYRuGXJVjkq/Rwy8RjHWaK8TJ5rpdYoqSVrcDrpvVGG4lE23PDMF2TJBI0bFexiOIrlPEShHLZNeKudlTUnfib2+qlvHaSWkYZY5Q22wOXYtuYljnpEbvsrjxE3NTe6J0cVHKhronUtLd42S6vSsXkxvOxjwBgApjGyBwHVgVeeJc004rXw1/skaeXiwldcgjJGRxHEd4zSwQE/2cWHMmIxbTHOZjgy72LZ28cd+OHCmvjaubNf04AeghlsS2kdXkmW2WR5D7mkSRGyuWeMYBfo7+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/wFcqVc6tZLyOxhl4jXRmqNvBdy3abXOy7W0CRsjaIY7IxkEkdvWatPETnTVN7I5GlFScka6W1TjnuPdPPXEUoQRgxOF6OSceSTxNSGIcYZLJrfU5KknLNc7/8ADqm2ltnmnkWXIZ5HDPhgAQCVwBgdnWa50zzqaSVi2Tq2uN7/AFNt5fcxbbDWuzzbjZDEJjZDnZ3jIzjxrscTOOa3ErKlF2vwHusugY72HmZS4XaDdAgHI4cQd1VpVXSlmiWnBTVmdtN6LW5geCQsEkGGK4BxkHdkEdXZVac3CSkuB2UcysNNJasQT28cEu2RFs824bZdSowGDLjfjuxV4V5Qm5LicdNNWZz0FqpDbSNMGmlmZdkyzyGR9njgE8BwrtTESmsuiXJKxI01F34nManW/M3MDbbJcytM+1skiR8ZZDs7iMDHZU+JnmjLkrHOjVmnxJbQ+jlt4Y4ELFY12VLYzgcM4AodSbnJyfEtGOVWHlULH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60" name="Picture 36" descr="http://www.biomarkerbliki.org/files/user_15/cdc_log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96" y="4275956"/>
            <a:ext cx="157078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rtlCol="0">
            <a:normAutofit/>
          </a:bodyPr>
          <a:lstStyle/>
          <a:p>
            <a:pPr marL="0" indent="0" defTabSz="1041265" rtl="0">
              <a:spcBef>
                <a:spcPts val="599"/>
              </a:spcBef>
              <a:spcAft>
                <a:spcPts val="599"/>
              </a:spcAft>
              <a:buNone/>
            </a:pPr>
            <a:r>
              <a:rPr lang="fr" dirty="0"/>
              <a:t>À la fin de ce module, vous serez en mesure de :</a:t>
            </a:r>
            <a:endParaRPr lang="en-US" dirty="0" smtClean="0">
              <a:cs typeface="+mn-cs"/>
            </a:endParaRPr>
          </a:p>
          <a:p>
            <a:pPr marL="389879" indent="-389879" defTabSz="1041265" rtl="0">
              <a:spcBef>
                <a:spcPts val="599"/>
              </a:spcBef>
              <a:spcAft>
                <a:spcPts val="599"/>
              </a:spcAft>
            </a:pPr>
            <a:r>
              <a:rPr lang="fr" dirty="0">
                <a:cs typeface="+mn-cs"/>
              </a:rPr>
              <a:t>Vous familiariser avec les éléments du système GeneXpert et </a:t>
            </a:r>
            <a:r>
              <a:rPr lang="fr" dirty="0" smtClean="0">
                <a:cs typeface="+mn-cs"/>
              </a:rPr>
              <a:t>la </a:t>
            </a:r>
            <a:r>
              <a:rPr lang="fr" dirty="0">
                <a:cs typeface="+mn-cs"/>
              </a:rPr>
              <a:t>façon de l'installer en laboratoire</a:t>
            </a:r>
          </a:p>
          <a:p>
            <a:pPr marL="389879" indent="-389879" defTabSz="1041265" rtl="0">
              <a:spcBef>
                <a:spcPts val="599"/>
              </a:spcBef>
              <a:spcAft>
                <a:spcPts val="599"/>
              </a:spcAft>
            </a:pPr>
            <a:r>
              <a:rPr lang="fr" dirty="0">
                <a:cs typeface="+mn-cs"/>
              </a:rPr>
              <a:t>Apprendre à utiliser le logiciel, créer des comptes </a:t>
            </a:r>
            <a:r>
              <a:rPr lang="fr" dirty="0" smtClean="0">
                <a:cs typeface="+mn-cs"/>
              </a:rPr>
              <a:t>d’administrateur </a:t>
            </a:r>
            <a:r>
              <a:rPr lang="fr" dirty="0">
                <a:cs typeface="+mn-cs"/>
              </a:rPr>
              <a:t>et </a:t>
            </a:r>
            <a:r>
              <a:rPr lang="fr" dirty="0" smtClean="0">
                <a:cs typeface="+mn-cs"/>
              </a:rPr>
              <a:t>d’utilisateur </a:t>
            </a:r>
            <a:r>
              <a:rPr lang="fr" dirty="0">
                <a:cs typeface="+mn-cs"/>
              </a:rPr>
              <a:t>et importer un fichier de définition de test</a:t>
            </a:r>
          </a:p>
          <a:p>
            <a:pPr marL="389879" indent="-389879" defTabSz="1041265" rtl="0">
              <a:spcBef>
                <a:spcPts val="599"/>
              </a:spcBef>
              <a:spcAft>
                <a:spcPts val="599"/>
              </a:spcAft>
            </a:pPr>
            <a:r>
              <a:rPr lang="fr" dirty="0">
                <a:cs typeface="+mn-cs"/>
              </a:rPr>
              <a:t>Comprendre l'importance du rapport de qualification </a:t>
            </a:r>
            <a:r>
              <a:rPr lang="fr" dirty="0" smtClean="0">
                <a:cs typeface="+mn-cs"/>
              </a:rPr>
              <a:t>d’installation</a:t>
            </a:r>
            <a:endParaRPr lang="en-GB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 kern="1200">
                <a:ea typeface="+mn-ea"/>
                <a:cs typeface="Arial" charset="0"/>
              </a:rPr>
              <a:t>Objectifs d’apprentissage</a:t>
            </a:r>
          </a:p>
        </p:txBody>
      </p:sp>
    </p:spTree>
    <p:extLst>
      <p:ext uri="{BB962C8B-B14F-4D97-AF65-F5344CB8AC3E}">
        <p14:creationId xmlns:p14="http://schemas.microsoft.com/office/powerpoint/2010/main" val="8300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94" y="1472793"/>
            <a:ext cx="6156757" cy="445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40462" y="1629252"/>
            <a:ext cx="3513743" cy="4439703"/>
          </a:xfrm>
        </p:spPr>
        <p:txBody>
          <a:bodyPr rtlCol="0"/>
          <a:lstStyle/>
          <a:p>
            <a:pPr rtl="0"/>
            <a:r>
              <a:rPr lang="fr" sz="2200" dirty="0" smtClean="0"/>
              <a:t>Déballer </a:t>
            </a:r>
            <a:r>
              <a:rPr lang="fr" sz="2200" dirty="0"/>
              <a:t>le système et </a:t>
            </a:r>
            <a:r>
              <a:rPr lang="fr" sz="2200" dirty="0" smtClean="0"/>
              <a:t>s’assurer </a:t>
            </a:r>
            <a:r>
              <a:rPr lang="fr" sz="2200" dirty="0"/>
              <a:t>que tous les éléments sont compris</a:t>
            </a:r>
          </a:p>
          <a:p>
            <a:pPr rtl="0"/>
            <a:endParaRPr lang="en-US" sz="2200" dirty="0"/>
          </a:p>
          <a:p>
            <a:pPr rtl="0"/>
            <a:r>
              <a:rPr lang="fr" sz="2200" dirty="0" smtClean="0"/>
              <a:t>Conserver </a:t>
            </a:r>
            <a:r>
              <a:rPr lang="fr" sz="2200" dirty="0"/>
              <a:t>l'emballage et tous les documents fournis pour le future ré-emballage / transport</a:t>
            </a:r>
          </a:p>
          <a:p>
            <a:pPr rtl="0"/>
            <a:endParaRPr lang="fr-FR" sz="2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kern="1200" dirty="0">
                <a:ea typeface="+mn-ea"/>
                <a:cs typeface="Arial" charset="0"/>
              </a:rPr>
              <a:t>Contenu de l'emballage </a:t>
            </a:r>
            <a:r>
              <a:rPr lang="fr" kern="1200" dirty="0" smtClean="0">
                <a:ea typeface="+mn-ea"/>
                <a:cs typeface="Arial" charset="0"/>
              </a:rPr>
              <a:t>d'équipement</a:t>
            </a:r>
            <a:endParaRPr lang="en-US" sz="3200" b="0" dirty="0">
              <a:solidFill>
                <a:srgbClr val="FF0000"/>
              </a:solidFill>
              <a:ea typeface="+mn-ea"/>
              <a:cs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643951" y="4966892"/>
            <a:ext cx="898234" cy="766415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610726" y="3774985"/>
            <a:ext cx="632038" cy="2156063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320441" y="4966891"/>
            <a:ext cx="278478" cy="1066038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50144" y="4089567"/>
            <a:ext cx="678430" cy="1841481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4953" y="6057618"/>
            <a:ext cx="1979437" cy="381441"/>
          </a:xfrm>
          <a:prstGeom prst="rect">
            <a:avLst/>
          </a:prstGeom>
          <a:noFill/>
        </p:spPr>
        <p:txBody>
          <a:bodyPr wrap="square" lIns="104170" tIns="52085" rIns="104170" bIns="52085" rtlCol="0">
            <a:spAutoFit/>
          </a:bodyPr>
          <a:lstStyle/>
          <a:p>
            <a:pPr rtl="0"/>
            <a:r>
              <a:rPr lang="fr"/>
              <a:t>Ordinateur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8009" y="6057618"/>
            <a:ext cx="2915322" cy="381441"/>
          </a:xfrm>
          <a:prstGeom prst="rect">
            <a:avLst/>
          </a:prstGeom>
          <a:noFill/>
        </p:spPr>
        <p:txBody>
          <a:bodyPr wrap="square" lIns="104170" tIns="52085" rIns="104170" bIns="52085" rtlCol="0">
            <a:spAutoFit/>
          </a:bodyPr>
          <a:lstStyle/>
          <a:p>
            <a:pPr rtl="0"/>
            <a:r>
              <a:rPr lang="fr"/>
              <a:t>Ecran, clavier, souris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0678" y="5988831"/>
            <a:ext cx="1450310" cy="381441"/>
          </a:xfrm>
          <a:prstGeom prst="rect">
            <a:avLst/>
          </a:prstGeom>
          <a:noFill/>
        </p:spPr>
        <p:txBody>
          <a:bodyPr wrap="square" lIns="104170" tIns="52085" rIns="104170" bIns="52085" rtlCol="0">
            <a:spAutoFit/>
          </a:bodyPr>
          <a:lstStyle/>
          <a:p>
            <a:pPr rtl="0"/>
            <a:r>
              <a:rPr lang="fr"/>
              <a:t>GeneXpert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52868" y="5726997"/>
            <a:ext cx="1979437" cy="381441"/>
          </a:xfrm>
          <a:prstGeom prst="rect">
            <a:avLst/>
          </a:prstGeom>
          <a:noFill/>
        </p:spPr>
        <p:txBody>
          <a:bodyPr wrap="square" lIns="104170" tIns="52085" rIns="104170" bIns="52085" rtlCol="0">
            <a:spAutoFit/>
          </a:bodyPr>
          <a:lstStyle/>
          <a:p>
            <a:pPr rtl="0"/>
            <a:r>
              <a:rPr lang="fr"/>
              <a:t>Un lecteur de code-barres</a:t>
            </a:r>
          </a:p>
        </p:txBody>
      </p:sp>
    </p:spTree>
    <p:extLst>
      <p:ext uri="{BB962C8B-B14F-4D97-AF65-F5344CB8AC3E}">
        <p14:creationId xmlns:p14="http://schemas.microsoft.com/office/powerpoint/2010/main" val="15328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36408" y="1629252"/>
            <a:ext cx="4017798" cy="5311000"/>
          </a:xfrm>
        </p:spPr>
        <p:txBody>
          <a:bodyPr rtlCol="0"/>
          <a:lstStyle/>
          <a:p>
            <a:pPr rtl="0"/>
            <a:r>
              <a:rPr lang="fr" sz="1500" dirty="0" smtClean="0"/>
              <a:t>Placer </a:t>
            </a:r>
            <a:r>
              <a:rPr lang="fr" sz="1500" dirty="0"/>
              <a:t>le GeneXpert sur une surface dure et uniforme</a:t>
            </a:r>
          </a:p>
          <a:p>
            <a:pPr rtl="0"/>
            <a:r>
              <a:rPr lang="fr" sz="1500" dirty="0" smtClean="0"/>
              <a:t>Laisser </a:t>
            </a:r>
            <a:r>
              <a:rPr lang="fr" sz="1500" dirty="0"/>
              <a:t>au moins 10 cm d'espace libre de chaque côté de l'équipement GeneXpert</a:t>
            </a:r>
            <a:endParaRPr lang="en-US" sz="1500" dirty="0"/>
          </a:p>
          <a:p>
            <a:pPr rtl="0"/>
            <a:r>
              <a:rPr lang="fr" sz="1500" dirty="0"/>
              <a:t>Ne </a:t>
            </a:r>
            <a:r>
              <a:rPr lang="fr" sz="1500" dirty="0" smtClean="0"/>
              <a:t>bloquer </a:t>
            </a:r>
            <a:r>
              <a:rPr lang="fr" sz="1500" dirty="0"/>
              <a:t>pas le ventilateur du côté bas ou l'entrée d'air du côté arrière supérieur</a:t>
            </a:r>
          </a:p>
          <a:p>
            <a:pPr rtl="0"/>
            <a:r>
              <a:rPr lang="fr" sz="1500" dirty="0" smtClean="0"/>
              <a:t>N'exposer </a:t>
            </a:r>
            <a:r>
              <a:rPr lang="fr" sz="1500" dirty="0"/>
              <a:t>pas le GeneXpert directement à la lumière du soleil (p.ex. devant une fenêtre)</a:t>
            </a:r>
          </a:p>
          <a:p>
            <a:pPr rtl="0"/>
            <a:r>
              <a:rPr lang="fr" sz="1500" dirty="0"/>
              <a:t>Ne </a:t>
            </a:r>
            <a:r>
              <a:rPr lang="fr" sz="1500" dirty="0" smtClean="0"/>
              <a:t>placer </a:t>
            </a:r>
            <a:r>
              <a:rPr lang="fr" sz="1500" dirty="0"/>
              <a:t>pas le GeneXpert directement sous l'appareil de climatisation</a:t>
            </a:r>
          </a:p>
          <a:p>
            <a:pPr rtl="0"/>
            <a:r>
              <a:rPr lang="fr" sz="1500" dirty="0"/>
              <a:t>La température ambiante de la pièce doit être de 15 à 30°C</a:t>
            </a:r>
          </a:p>
          <a:p>
            <a:r>
              <a:rPr lang="en-GB" sz="1500" dirty="0" smtClean="0"/>
              <a:t>S</a:t>
            </a:r>
            <a:r>
              <a:rPr lang="fr" sz="1500" dirty="0" smtClean="0"/>
              <a:t>’a</a:t>
            </a:r>
            <a:r>
              <a:rPr lang="fr-FR" sz="1600" dirty="0" smtClean="0"/>
              <a:t>assurer </a:t>
            </a:r>
            <a:r>
              <a:rPr lang="fr-FR" sz="1600" dirty="0"/>
              <a:t>que la connexion du cordon d'alimentation et l'interrupteur d'alimentation (à l'arrière) sont facilement </a:t>
            </a:r>
            <a:r>
              <a:rPr lang="fr-FR" sz="1600" dirty="0" smtClean="0"/>
              <a:t>accessibles</a:t>
            </a:r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r" sz="3400" kern="1200" dirty="0">
                <a:ea typeface="+mn-ea"/>
                <a:cs typeface="Arial" charset="0"/>
              </a:rPr>
              <a:t>Installation </a:t>
            </a:r>
            <a:r>
              <a:rPr lang="fr" sz="3400" kern="1200" dirty="0" smtClean="0">
                <a:ea typeface="+mn-ea"/>
                <a:cs typeface="Arial" charset="0"/>
              </a:rPr>
              <a:t>d'équipement </a:t>
            </a:r>
            <a:r>
              <a:rPr lang="fr" sz="3400" kern="1200" dirty="0">
                <a:ea typeface="+mn-ea"/>
                <a:cs typeface="Arial" charset="0"/>
              </a:rPr>
              <a:t>GeneXpert : Choix de l'espace</a:t>
            </a:r>
            <a:endParaRPr lang="en-US" sz="3400" kern="1200" dirty="0"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13" y="1969920"/>
            <a:ext cx="6317995" cy="363081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10800000">
            <a:off x="324914" y="4252495"/>
            <a:ext cx="532924" cy="11941"/>
          </a:xfrm>
          <a:prstGeom prst="line">
            <a:avLst/>
          </a:prstGeom>
          <a:ln w="7175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898814" y="4264436"/>
            <a:ext cx="532924" cy="11941"/>
          </a:xfrm>
          <a:prstGeom prst="line">
            <a:avLst/>
          </a:prstGeom>
          <a:ln w="7175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228739" y="3595265"/>
            <a:ext cx="405998" cy="380159"/>
          </a:xfrm>
          <a:prstGeom prst="line">
            <a:avLst/>
          </a:prstGeom>
          <a:ln w="7175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9793" y="5716116"/>
            <a:ext cx="3457378" cy="305242"/>
          </a:xfrm>
          <a:prstGeom prst="rect">
            <a:avLst/>
          </a:prstGeom>
          <a:noFill/>
        </p:spPr>
        <p:txBody>
          <a:bodyPr wrap="none" lIns="104170" tIns="52085" rIns="104170" bIns="52085" rtlCol="0">
            <a:spAutoFit/>
          </a:bodyPr>
          <a:lstStyle/>
          <a:p>
            <a:pPr rtl="0"/>
            <a:r>
              <a:rPr lang="fr" sz="1300" i="1"/>
              <a:t>Photo : Manuel de l'utilisateur GeneXpert, Cepheid</a:t>
            </a:r>
          </a:p>
        </p:txBody>
      </p:sp>
    </p:spTree>
    <p:extLst>
      <p:ext uri="{BB962C8B-B14F-4D97-AF65-F5344CB8AC3E}">
        <p14:creationId xmlns:p14="http://schemas.microsoft.com/office/powerpoint/2010/main" val="2533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8749"/>
          <a:stretch/>
        </p:blipFill>
        <p:spPr>
          <a:xfrm>
            <a:off x="650995" y="1512513"/>
            <a:ext cx="5518147" cy="3158967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848374" y="1629252"/>
            <a:ext cx="4305831" cy="4832327"/>
          </a:xfrm>
        </p:spPr>
        <p:txBody>
          <a:bodyPr rtlCol="0"/>
          <a:lstStyle/>
          <a:p>
            <a:pPr rtl="0"/>
            <a:r>
              <a:rPr lang="fr" sz="2000" dirty="0" smtClean="0"/>
              <a:t>Brancher </a:t>
            </a:r>
            <a:r>
              <a:rPr lang="fr" sz="2000" dirty="0"/>
              <a:t>le câble Ethernet fourni au port </a:t>
            </a:r>
            <a:r>
              <a:rPr lang="fr" sz="2000" dirty="0" smtClean="0"/>
              <a:t>réseau </a:t>
            </a:r>
            <a:r>
              <a:rPr lang="fr" sz="2000" dirty="0"/>
              <a:t>à l'arrière de l'ordinateur</a:t>
            </a:r>
          </a:p>
          <a:p>
            <a:pPr rtl="0"/>
            <a:endParaRPr lang="en-US" sz="2000" dirty="0"/>
          </a:p>
          <a:p>
            <a:pPr rtl="0"/>
            <a:r>
              <a:rPr lang="fr" sz="2000" dirty="0" smtClean="0"/>
              <a:t>Brancher </a:t>
            </a:r>
            <a:r>
              <a:rPr lang="fr" sz="2000" dirty="0"/>
              <a:t>l'autre extrémité du câble Ethernet au port réseau sur la partie inférieure du panneau de l'équipement GeneXpert</a:t>
            </a:r>
          </a:p>
          <a:p>
            <a:pPr rtl="0"/>
            <a:endParaRPr lang="en-US" sz="2000" dirty="0"/>
          </a:p>
          <a:p>
            <a:pPr rtl="0"/>
            <a:r>
              <a:rPr lang="fr" sz="2000" dirty="0" smtClean="0"/>
              <a:t>REMARQUE </a:t>
            </a:r>
            <a:r>
              <a:rPr lang="fr" sz="2000" dirty="0"/>
              <a:t>: Le câble Ethernet est unidirectionnel. S'il ne détecte pas l'équipement GeneXpert, </a:t>
            </a:r>
            <a:r>
              <a:rPr lang="fr" sz="2000" dirty="0" smtClean="0"/>
              <a:t>changer </a:t>
            </a:r>
            <a:r>
              <a:rPr lang="fr" sz="2000" dirty="0"/>
              <a:t>les ports du câble</a:t>
            </a:r>
          </a:p>
          <a:p>
            <a:pPr rtl="0"/>
            <a:endParaRPr lang="en-US" sz="2000" dirty="0"/>
          </a:p>
          <a:p>
            <a:pPr rtl="0"/>
            <a:endParaRPr lang="fr-FR" sz="2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" kern="1200" dirty="0">
                <a:ea typeface="+mn-ea"/>
                <a:cs typeface="Arial" charset="0"/>
              </a:rPr>
              <a:t>Installation </a:t>
            </a:r>
            <a:r>
              <a:rPr lang="fr" kern="1200" dirty="0" smtClean="0">
                <a:ea typeface="+mn-ea"/>
                <a:cs typeface="Arial" charset="0"/>
              </a:rPr>
              <a:t>d'équipement </a:t>
            </a:r>
            <a:r>
              <a:rPr lang="fr" kern="1200" dirty="0">
                <a:ea typeface="+mn-ea"/>
                <a:cs typeface="Arial" charset="0"/>
              </a:rPr>
              <a:t>GeneXpert : Connexion</a:t>
            </a:r>
            <a:endParaRPr lang="en-US" kern="1200" dirty="0">
              <a:ea typeface="+mn-ea"/>
              <a:cs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297130" y="3472142"/>
            <a:ext cx="532625" cy="1690632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zalloccod\AppData\Local\Microsoft\Windows\Temporary Internet Files\Content.Outlook\6AUENU1H\SNC007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84" y="4974025"/>
            <a:ext cx="2669117" cy="148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34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4432" y="1629252"/>
            <a:ext cx="4233823" cy="4439703"/>
          </a:xfrm>
        </p:spPr>
        <p:txBody>
          <a:bodyPr rtlCol="0"/>
          <a:lstStyle/>
          <a:p>
            <a:pPr rtl="0"/>
            <a:r>
              <a:rPr lang="fr" sz="1800" dirty="0"/>
              <a:t>Connecter le câble d'alimentation fourni avec l'équipement, à l'ordinateur et à l’écran puis </a:t>
            </a:r>
            <a:r>
              <a:rPr lang="fr" sz="1800" dirty="0" smtClean="0"/>
              <a:t>brancher </a:t>
            </a:r>
            <a:r>
              <a:rPr lang="fr" sz="1800" dirty="0"/>
              <a:t>les cordons d'alimentation à la source d'alimentation sans interruption </a:t>
            </a:r>
            <a:r>
              <a:rPr lang="fr" sz="1800" dirty="0" smtClean="0"/>
              <a:t>(UPS).</a:t>
            </a:r>
            <a:endParaRPr lang="fr" sz="1800" dirty="0"/>
          </a:p>
          <a:p>
            <a:pPr rtl="0"/>
            <a:endParaRPr lang="en-US" sz="1800" dirty="0"/>
          </a:p>
          <a:p>
            <a:pPr rtl="0"/>
            <a:r>
              <a:rPr lang="fr" sz="1800" dirty="0" smtClean="0"/>
              <a:t>Relier </a:t>
            </a:r>
            <a:r>
              <a:rPr lang="fr" sz="1800" dirty="0"/>
              <a:t>le lecteur de codes à barres et la souris aux ports USB de l'ordinateur. </a:t>
            </a:r>
          </a:p>
          <a:p>
            <a:pPr rtl="0"/>
            <a:endParaRPr lang="en-US" sz="1800" dirty="0"/>
          </a:p>
          <a:p>
            <a:pPr rtl="0"/>
            <a:r>
              <a:rPr lang="fr" sz="1800" dirty="0" smtClean="0"/>
              <a:t>Mettre </a:t>
            </a:r>
            <a:r>
              <a:rPr lang="fr" sz="1800" dirty="0"/>
              <a:t>l'équipement en marche : une lumière bleue s'allume sur le devant de l'équipement.</a:t>
            </a:r>
          </a:p>
          <a:p>
            <a:pPr rtl="0"/>
            <a:endParaRPr lang="fr-FR" sz="18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4431" y="302102"/>
            <a:ext cx="9778439" cy="1014325"/>
          </a:xfrm>
        </p:spPr>
        <p:txBody>
          <a:bodyPr rtlCol="0">
            <a:noAutofit/>
          </a:bodyPr>
          <a:lstStyle/>
          <a:p>
            <a:pPr rtl="0"/>
            <a:r>
              <a:rPr lang="fr" sz="3300" kern="1200" dirty="0">
                <a:ea typeface="+mn-ea"/>
                <a:cs typeface="Arial" charset="0"/>
              </a:rPr>
              <a:t>Installation du lecteur de code-barres, de la souris, de </a:t>
            </a:r>
            <a:r>
              <a:rPr lang="fr" sz="3300" kern="1200" dirty="0" smtClean="0">
                <a:ea typeface="+mn-ea"/>
                <a:cs typeface="Arial" charset="0"/>
              </a:rPr>
              <a:t>l‘ondulateur </a:t>
            </a:r>
            <a:r>
              <a:rPr lang="fr" sz="3300" kern="1200" dirty="0">
                <a:ea typeface="+mn-ea"/>
                <a:cs typeface="Arial" charset="0"/>
              </a:rPr>
              <a:t>: connexions</a:t>
            </a:r>
            <a:endParaRPr lang="en-US" sz="3300" kern="1200" dirty="0">
              <a:ea typeface="+mn-ea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79" y="1421199"/>
            <a:ext cx="4915638" cy="472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45" y="1479802"/>
            <a:ext cx="590287" cy="64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404576" y="1193091"/>
            <a:ext cx="3243648" cy="706250"/>
            <a:chOff x="4722298" y="-2470"/>
            <a:chExt cx="4858772" cy="462874"/>
          </a:xfrm>
        </p:grpSpPr>
        <p:sp>
          <p:nvSpPr>
            <p:cNvPr id="11" name="Rectangle 10"/>
            <p:cNvSpPr/>
            <p:nvPr/>
          </p:nvSpPr>
          <p:spPr bwMode="auto">
            <a:xfrm>
              <a:off x="5219709" y="45493"/>
              <a:ext cx="4098806" cy="37755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0"/>
              <a:endParaRPr lang="en-US" sz="3900" b="1">
                <a:solidFill>
                  <a:srgbClr val="000066"/>
                </a:solidFill>
                <a:cs typeface="Arial" charset="0"/>
              </a:endParaRPr>
            </a:p>
          </p:txBody>
        </p:sp>
        <p:pic>
          <p:nvPicPr>
            <p:cNvPr id="12" name="Picture 4" descr="MCj02390130000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298" y="32465"/>
              <a:ext cx="740312" cy="39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261614" y="-2470"/>
              <a:ext cx="4319456" cy="462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defRPr/>
              </a:pPr>
              <a:r>
                <a:rPr lang="fr" sz="2000" i="1" dirty="0"/>
                <a:t>Version de l'ordinateur de bureau est montrée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49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4432" y="1629252"/>
            <a:ext cx="3513743" cy="4439703"/>
          </a:xfrm>
        </p:spPr>
        <p:txBody>
          <a:bodyPr rtlCol="0"/>
          <a:lstStyle/>
          <a:p>
            <a:pPr rtl="0"/>
            <a:r>
              <a:rPr lang="fr" sz="1600" dirty="0"/>
              <a:t>Connecter le câble d'alimentation fourni avec l'équipement, à l'ordinateur et à l’écran puis branchez les cordons d'alimentation à la source d'alimentation sans interruption </a:t>
            </a:r>
            <a:r>
              <a:rPr lang="fr" sz="1600" dirty="0" smtClean="0"/>
              <a:t>(UPS).</a:t>
            </a:r>
            <a:endParaRPr lang="fr" sz="1600" dirty="0"/>
          </a:p>
          <a:p>
            <a:pPr rtl="0"/>
            <a:endParaRPr lang="en-US" sz="1600" dirty="0"/>
          </a:p>
          <a:p>
            <a:pPr rtl="0"/>
            <a:r>
              <a:rPr lang="fr" sz="1600" dirty="0" smtClean="0"/>
              <a:t>Relier </a:t>
            </a:r>
            <a:r>
              <a:rPr lang="fr" sz="1600" dirty="0"/>
              <a:t>le lecteur de codes à barres et la souris aux ports USB de l'ordinateur. </a:t>
            </a:r>
          </a:p>
          <a:p>
            <a:pPr rtl="0"/>
            <a:endParaRPr lang="en-US" sz="1600" dirty="0"/>
          </a:p>
          <a:p>
            <a:pPr rtl="0"/>
            <a:r>
              <a:rPr lang="fr" sz="1600" dirty="0" smtClean="0"/>
              <a:t>Mettre </a:t>
            </a:r>
            <a:r>
              <a:rPr lang="fr" sz="1600" dirty="0"/>
              <a:t>l'équipement en </a:t>
            </a:r>
            <a:r>
              <a:rPr lang="fr" sz="1600" dirty="0" smtClean="0"/>
              <a:t>marche: </a:t>
            </a:r>
            <a:r>
              <a:rPr lang="fr" sz="1600" dirty="0"/>
              <a:t>une lumière bleue s'allume sur le devant de l'équipement.</a:t>
            </a:r>
          </a:p>
          <a:p>
            <a:pPr rtl="0"/>
            <a:endParaRPr lang="fr-FR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r" sz="3300" kern="1200">
                <a:ea typeface="+mn-ea"/>
                <a:cs typeface="Arial" charset="0"/>
              </a:rPr>
              <a:t>Installation du lecteur de code-barres, de la souris, de l'ASI : connexions</a:t>
            </a:r>
            <a:endParaRPr lang="en-US" sz="3300" kern="1200" dirty="0">
              <a:ea typeface="+mn-ea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928495" y="890407"/>
            <a:ext cx="3240359" cy="721253"/>
            <a:chOff x="4548857" y="-2470"/>
            <a:chExt cx="5458743" cy="472707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762500" y="45493"/>
              <a:ext cx="5245100" cy="42474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0"/>
              <a:endParaRPr lang="en-US" sz="3900" b="1">
                <a:solidFill>
                  <a:srgbClr val="000066"/>
                </a:solidFill>
                <a:cs typeface="Arial" charset="0"/>
              </a:endParaRPr>
            </a:p>
          </p:txBody>
        </p:sp>
        <p:pic>
          <p:nvPicPr>
            <p:cNvPr id="12" name="Picture 4" descr="MCj02390130000[1]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857" y="32465"/>
              <a:ext cx="740312" cy="39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155384" y="-2470"/>
              <a:ext cx="4730912" cy="462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defRPr/>
              </a:pPr>
              <a:r>
                <a:rPr lang="fr" sz="2000" i="1" dirty="0"/>
                <a:t>Version de l’ordinateur portable est montrée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43" y="1804237"/>
            <a:ext cx="5912863" cy="419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37" y="1950111"/>
            <a:ext cx="714057" cy="64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42" y="1804236"/>
            <a:ext cx="1335637" cy="11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6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629252"/>
            <a:ext cx="6466071" cy="4439703"/>
          </a:xfrm>
        </p:spPr>
        <p:txBody>
          <a:bodyPr rtlCol="0">
            <a:noAutofit/>
          </a:bodyPr>
          <a:lstStyle/>
          <a:p>
            <a:pPr marL="390638" indent="-390638" rtl="0">
              <a:buFont typeface="+mj-lt"/>
              <a:buAutoNum type="arabicPeriod"/>
            </a:pPr>
            <a:r>
              <a:rPr lang="fr" sz="2000" b="1" dirty="0" smtClean="0"/>
              <a:t>Mettre </a:t>
            </a:r>
            <a:r>
              <a:rPr lang="fr" sz="2000" b="1" dirty="0"/>
              <a:t>en marche le GeneXpert : une petite lumière bleue s'affiche sur le panneau avant</a:t>
            </a:r>
          </a:p>
          <a:p>
            <a:pPr marL="390638" indent="-390638" rtl="0">
              <a:buFont typeface="+mj-lt"/>
              <a:buAutoNum type="arabicPeriod"/>
            </a:pPr>
            <a:r>
              <a:rPr lang="fr" sz="2000" b="1" dirty="0" smtClean="0"/>
              <a:t>Allumer </a:t>
            </a:r>
            <a:r>
              <a:rPr lang="fr" sz="2000" b="1" dirty="0"/>
              <a:t>l'ordinateur</a:t>
            </a:r>
          </a:p>
          <a:p>
            <a:pPr marL="390638" indent="-390638" rtl="0">
              <a:buFont typeface="+mj-lt"/>
              <a:buAutoNum type="arabicPeriod"/>
            </a:pPr>
            <a:r>
              <a:rPr lang="fr" sz="2000" b="1" dirty="0" smtClean="0"/>
              <a:t>Ouvrir </a:t>
            </a:r>
            <a:r>
              <a:rPr lang="fr" sz="2000" b="1" dirty="0"/>
              <a:t>une session sur Windows (XP ou 7) en tant qu'utilisateur de Cepheid pour utiliser le </a:t>
            </a:r>
            <a:r>
              <a:rPr lang="fr" sz="2000" b="1" dirty="0" smtClean="0"/>
              <a:t>système. </a:t>
            </a:r>
            <a:r>
              <a:rPr lang="fr" sz="2000" b="1" dirty="0"/>
              <a:t>Pour </a:t>
            </a:r>
            <a:r>
              <a:rPr lang="fr" sz="2000" b="1" dirty="0" smtClean="0"/>
              <a:t>se </a:t>
            </a:r>
            <a:r>
              <a:rPr lang="fr" sz="2000" b="1" dirty="0"/>
              <a:t>connecter, </a:t>
            </a:r>
            <a:r>
              <a:rPr lang="fr" sz="2000" b="1" dirty="0" smtClean="0"/>
              <a:t>procéder </a:t>
            </a:r>
            <a:r>
              <a:rPr lang="fr" sz="2000" b="1" dirty="0"/>
              <a:t>comme suit :</a:t>
            </a:r>
          </a:p>
          <a:p>
            <a:pPr marL="703148" lvl="1" indent="-390638" rtl="0">
              <a:spcBef>
                <a:spcPts val="599"/>
              </a:spcBef>
              <a:buNone/>
            </a:pPr>
            <a:r>
              <a:rPr lang="fr" sz="1600" b="1" dirty="0">
                <a:solidFill>
                  <a:srgbClr val="FF0000"/>
                </a:solidFill>
              </a:rPr>
              <a:t>  </a:t>
            </a:r>
            <a:r>
              <a:rPr lang="fr" sz="2000" b="1" dirty="0">
                <a:solidFill>
                  <a:srgbClr val="FF0000"/>
                </a:solidFill>
              </a:rPr>
              <a:t>Nom d'utilisateur (Windows XP) </a:t>
            </a:r>
            <a:r>
              <a:rPr lang="fr" sz="2000" b="1" dirty="0" smtClean="0">
                <a:solidFill>
                  <a:srgbClr val="FF0000"/>
                </a:solidFill>
              </a:rPr>
              <a:t>: </a:t>
            </a:r>
            <a:r>
              <a:rPr lang="fr" sz="2000" b="1" dirty="0">
                <a:solidFill>
                  <a:srgbClr val="FF0000"/>
                </a:solidFill>
              </a:rPr>
              <a:t>Cepheid</a:t>
            </a:r>
          </a:p>
          <a:p>
            <a:pPr marL="703148" lvl="1" indent="-390638" rtl="0">
              <a:spcBef>
                <a:spcPts val="599"/>
              </a:spcBef>
              <a:buNone/>
            </a:pPr>
            <a:r>
              <a:rPr lang="fr" sz="2000" b="1" dirty="0">
                <a:solidFill>
                  <a:srgbClr val="FF0000"/>
                </a:solidFill>
              </a:rPr>
              <a:t>  Nom d'utilisateur (Windows 7) </a:t>
            </a:r>
            <a:r>
              <a:rPr lang="fr" sz="2000" b="1" dirty="0" smtClean="0">
                <a:solidFill>
                  <a:srgbClr val="FF0000"/>
                </a:solidFill>
              </a:rPr>
              <a:t>: </a:t>
            </a:r>
            <a:r>
              <a:rPr lang="fr" sz="2000" b="1" dirty="0">
                <a:solidFill>
                  <a:srgbClr val="FF0000"/>
                </a:solidFill>
              </a:rPr>
              <a:t>Cepheid-Amin</a:t>
            </a:r>
          </a:p>
          <a:p>
            <a:pPr marL="703148" lvl="1" indent="-390638" rtl="0">
              <a:spcBef>
                <a:spcPts val="599"/>
              </a:spcBef>
              <a:buNone/>
            </a:pPr>
            <a:r>
              <a:rPr lang="fr" sz="2000" b="1" dirty="0">
                <a:solidFill>
                  <a:srgbClr val="FF0000"/>
                </a:solidFill>
              </a:rPr>
              <a:t>  Mot de passe : cphd</a:t>
            </a:r>
            <a:endParaRPr lang="en-US" sz="2000" b="1" dirty="0">
              <a:solidFill>
                <a:srgbClr val="FF0000"/>
              </a:solidFill>
            </a:endParaRPr>
          </a:p>
          <a:p>
            <a:pPr marL="703148" lvl="1" indent="-390638" rtl="0">
              <a:buNone/>
            </a:pPr>
            <a:endParaRPr lang="en-US" sz="14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5767" y="315516"/>
            <a:ext cx="10154206" cy="1014325"/>
          </a:xfrm>
        </p:spPr>
        <p:txBody>
          <a:bodyPr rtlCol="0">
            <a:noAutofit/>
          </a:bodyPr>
          <a:lstStyle/>
          <a:p>
            <a:pPr rtl="0"/>
            <a:r>
              <a:rPr lang="fr" sz="3000" kern="1200" dirty="0">
                <a:cs typeface="Arial" charset="0"/>
              </a:rPr>
              <a:t>Démarrage et paramétrage du </a:t>
            </a:r>
            <a:r>
              <a:rPr lang="fr" sz="3000" kern="1200" dirty="0" smtClean="0">
                <a:cs typeface="Arial" charset="0"/>
              </a:rPr>
              <a:t>logiciel informatique</a:t>
            </a:r>
            <a:endParaRPr lang="en-US" sz="3000" kern="1200" dirty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12" y="2154977"/>
            <a:ext cx="3031330" cy="177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057" y="3580652"/>
            <a:ext cx="3133088" cy="112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59967" y="1860684"/>
            <a:ext cx="1389784" cy="276359"/>
          </a:xfrm>
          <a:prstGeom prst="rect">
            <a:avLst/>
          </a:prstGeom>
        </p:spPr>
        <p:txBody>
          <a:bodyPr wrap="square" lIns="91321" tIns="45661" rIns="91321" bIns="45661" rtlCol="0">
            <a:spAutoFit/>
          </a:bodyPr>
          <a:lstStyle/>
          <a:p>
            <a:pPr algn="ctr" rtl="0"/>
            <a:r>
              <a:rPr lang="fr" sz="1200" i="1">
                <a:solidFill>
                  <a:schemeClr val="bg1"/>
                </a:solidFill>
              </a:rPr>
              <a:t>Windows XP</a:t>
            </a:r>
          </a:p>
        </p:txBody>
      </p:sp>
      <p:sp>
        <p:nvSpPr>
          <p:cNvPr id="9" name="Rectangle 8"/>
          <p:cNvSpPr/>
          <p:nvPr/>
        </p:nvSpPr>
        <p:spPr>
          <a:xfrm>
            <a:off x="9088735" y="3206988"/>
            <a:ext cx="973766" cy="276880"/>
          </a:xfrm>
          <a:prstGeom prst="rect">
            <a:avLst/>
          </a:prstGeom>
        </p:spPr>
        <p:txBody>
          <a:bodyPr wrap="none" lIns="91321" tIns="45661" rIns="91321" bIns="45661" rtlCol="0">
            <a:spAutoFit/>
          </a:bodyPr>
          <a:lstStyle/>
          <a:p>
            <a:pPr rtl="0"/>
            <a:r>
              <a:rPr lang="fr" sz="1200" i="1">
                <a:solidFill>
                  <a:schemeClr val="bg1"/>
                </a:solidFill>
              </a:rPr>
              <a:t>Windows XP </a:t>
            </a:r>
          </a:p>
        </p:txBody>
      </p:sp>
    </p:spTree>
    <p:extLst>
      <p:ext uri="{BB962C8B-B14F-4D97-AF65-F5344CB8AC3E}">
        <p14:creationId xmlns:p14="http://schemas.microsoft.com/office/powerpoint/2010/main" val="6966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-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1525</Words>
  <Application>Microsoft Office PowerPoint</Application>
  <PresentationFormat>Custom</PresentationFormat>
  <Paragraphs>151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business-template</vt:lpstr>
      <vt:lpstr>PowerPoint Presentation</vt:lpstr>
      <vt:lpstr>  </vt:lpstr>
      <vt:lpstr>Objectifs d’apprentissage</vt:lpstr>
      <vt:lpstr>Contenu de l'emballage d'équipement</vt:lpstr>
      <vt:lpstr>Installation d'équipement GeneXpert : Choix de l'espace</vt:lpstr>
      <vt:lpstr>Installation d'équipement GeneXpert : Connexion</vt:lpstr>
      <vt:lpstr>Installation du lecteur de code-barres, de la souris, de l‘ondulateur : connexions</vt:lpstr>
      <vt:lpstr>Installation du lecteur de code-barres, de la souris, de l'ASI : connexions</vt:lpstr>
      <vt:lpstr>Démarrage et paramétrage du logiciel informatique</vt:lpstr>
      <vt:lpstr>Démarrage et paramétrage du logiciel informatique</vt:lpstr>
      <vt:lpstr>Démarrage et paramétrage du logiciel informatique</vt:lpstr>
      <vt:lpstr>Installation optimale: Configuration du logiciel</vt:lpstr>
      <vt:lpstr>Installation optimale: Configuration du logiciel</vt:lpstr>
      <vt:lpstr>Installation de comptes et fichiers de définition</vt:lpstr>
      <vt:lpstr>Création des comptes : ADMIN</vt:lpstr>
      <vt:lpstr>Création des comptes : ADMIN (suite)</vt:lpstr>
      <vt:lpstr>Création de comptes: UTILISATEUR</vt:lpstr>
      <vt:lpstr>Création de comptes: UTILISATEUR (suite)</vt:lpstr>
      <vt:lpstr>Comment se connecter</vt:lpstr>
      <vt:lpstr>Rapport de qualification d'installation</vt:lpstr>
      <vt:lpstr>Protection contre les virus</vt:lpstr>
      <vt:lpstr>Sommaire</vt:lpstr>
      <vt:lpstr>Évaluation</vt:lpstr>
      <vt:lpstr>PowerPoint Presentation</vt:lpstr>
    </vt:vector>
  </TitlesOfParts>
  <Company>Party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Ric</dc:creator>
  <cp:lastModifiedBy>IRAGENA, Jean de Dieu</cp:lastModifiedBy>
  <cp:revision>87</cp:revision>
  <dcterms:created xsi:type="dcterms:W3CDTF">2006-07-23T20:13:44Z</dcterms:created>
  <dcterms:modified xsi:type="dcterms:W3CDTF">2014-10-31T16:37:18Z</dcterms:modified>
</cp:coreProperties>
</file>