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86" y="-96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da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24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9</a:t>
            </a:fld>
            <a:endParaRPr lang="pt-PT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@cepheidhbdc.f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5: </a:t>
            </a:r>
            <a:endParaRPr lang="pt-PT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Instalação do GeneXpert</a:t>
            </a:r>
            <a:r>
              <a:rPr dirty="0" smtClean="0"/>
              <a:t> 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dirty="0"/>
              <a:t/>
            </a:r>
            <a:br>
              <a:rPr dirty="0"/>
            </a:b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configuração do Xpert MTB/RIF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710" y="0"/>
            <a:ext cx="1815927" cy="153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167855" y="4347964"/>
            <a:ext cx="4520920" cy="41310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2000" dirty="0" smtClean="0">
                <a:solidFill>
                  <a:srgbClr val="421C5E"/>
                </a:solidFill>
              </a:rPr>
              <a:t>Diapositivos adaptados da Cepheid</a:t>
            </a:r>
            <a:endParaRPr lang="pt-PT" sz="2000" dirty="0">
              <a:solidFill>
                <a:srgbClr val="421C5E"/>
              </a:solidFill>
            </a:endParaRPr>
          </a:p>
        </p:txBody>
      </p:sp>
      <p:pic>
        <p:nvPicPr>
          <p:cNvPr id="6" name="Immagine 5" descr="LogoColou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91" y="387524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11" y="387524"/>
            <a:ext cx="223224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C:\Users\Iuskha\Desktop\logo MISAU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11207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1" y="1629252"/>
            <a:ext cx="9810547" cy="4439703"/>
          </a:xfrm>
        </p:spPr>
        <p:txBody>
          <a:bodyPr lIns="72000" rIns="72000">
            <a:noAutofit/>
          </a:bodyPr>
          <a:lstStyle/>
          <a:p>
            <a:pPr marL="456606" indent="-456606">
              <a:spcBef>
                <a:spcPts val="599"/>
              </a:spcBef>
              <a:buFont typeface="+mj-lt"/>
              <a:buAutoNum type="arabicPeriod" startAt="4"/>
            </a:pPr>
            <a:r>
              <a:rPr lang="en-US" sz="2000" b="1" dirty="0"/>
              <a:t>Aguarde até o software GeneXpert DX iniciar automaticamente</a:t>
            </a:r>
          </a:p>
          <a:p>
            <a:pPr marL="390638" indent="-390638">
              <a:spcBef>
                <a:spcPts val="599"/>
              </a:spcBef>
              <a:buFont typeface="+mj-lt"/>
              <a:buAutoNum type="arabicPeriod" startAt="4"/>
            </a:pPr>
            <a:endParaRPr lang="pt-PT" sz="2000" b="1" dirty="0"/>
          </a:p>
          <a:p>
            <a:pPr marL="390638" indent="-390638">
              <a:spcBef>
                <a:spcPts val="599"/>
              </a:spcBef>
              <a:buFont typeface="+mj-lt"/>
              <a:buAutoNum type="arabicPeriod" startAt="4"/>
            </a:pPr>
            <a:endParaRPr lang="pt-PT" sz="2000" b="1" dirty="0"/>
          </a:p>
          <a:p>
            <a:pPr marL="390638" indent="-390638">
              <a:spcBef>
                <a:spcPts val="599"/>
              </a:spcBef>
              <a:buFont typeface="+mj-lt"/>
              <a:buAutoNum type="arabicPeriod" startAt="4"/>
            </a:pPr>
            <a:endParaRPr lang="pt-PT" sz="2000" b="1" dirty="0"/>
          </a:p>
          <a:p>
            <a:pPr marL="390638" indent="-390638">
              <a:spcBef>
                <a:spcPts val="599"/>
              </a:spcBef>
              <a:buFont typeface="+mj-lt"/>
              <a:buAutoNum type="arabicPeriod" startAt="4"/>
            </a:pPr>
            <a:endParaRPr lang="pt-PT" sz="2000" b="1" dirty="0"/>
          </a:p>
          <a:p>
            <a:pPr marL="390638" indent="-390638">
              <a:spcBef>
                <a:spcPts val="0"/>
              </a:spcBef>
              <a:buFont typeface="+mj-lt"/>
              <a:buAutoNum type="arabicPeriod" startAt="4"/>
            </a:pPr>
            <a:r>
              <a:rPr lang="en-US" sz="2000" b="1" dirty="0"/>
              <a:t>No </a:t>
            </a:r>
            <a:r>
              <a:rPr lang="en-US" sz="2000" b="1" dirty="0" err="1"/>
              <a:t>ecrã</a:t>
            </a:r>
            <a:r>
              <a:rPr lang="en-US" sz="2000" b="1" dirty="0"/>
              <a:t> </a:t>
            </a:r>
            <a:r>
              <a:rPr lang="en-US" sz="2000" b="1" dirty="0" smtClean="0"/>
              <a:t>“</a:t>
            </a:r>
            <a:r>
              <a:rPr lang="en-US" sz="2000" b="1" dirty="0" err="1" smtClean="0"/>
              <a:t>Verificar</a:t>
            </a:r>
            <a:r>
              <a:rPr lang="en-US" sz="2000" b="1" dirty="0" smtClean="0"/>
              <a:t> Estado” (Check Status), </a:t>
            </a:r>
            <a:r>
              <a:rPr lang="en-US" sz="2000" b="1" dirty="0"/>
              <a:t>verifique se todos os módulos estão "</a:t>
            </a:r>
            <a:r>
              <a:rPr lang="en-US" sz="2000" b="1" dirty="0" err="1" smtClean="0"/>
              <a:t>Disponíveis</a:t>
            </a:r>
            <a:r>
              <a:rPr lang="en-US" sz="2000" b="1" dirty="0" smtClean="0"/>
              <a:t>“ (Available)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(caso os módulos não estejam disponíveis, consulte o capítulo 11 do </a:t>
            </a:r>
            <a:r>
              <a:rPr lang="en-US" sz="2000" b="1" dirty="0" smtClean="0"/>
              <a:t>Manual </a:t>
            </a:r>
            <a:r>
              <a:rPr lang="en-US" sz="2000" b="1" dirty="0"/>
              <a:t>do </a:t>
            </a:r>
            <a:r>
              <a:rPr lang="en-US" sz="2000" b="1" dirty="0" err="1" smtClean="0"/>
              <a:t>Operador</a:t>
            </a:r>
            <a:r>
              <a:rPr lang="en-US" sz="2000" b="1" dirty="0" smtClean="0"/>
              <a:t> </a:t>
            </a:r>
            <a:r>
              <a:rPr lang="en-US" sz="2000" b="1" dirty="0"/>
              <a:t>ou entre em contacto com o suporte técnico da Cepheid)</a:t>
            </a:r>
          </a:p>
          <a:p>
            <a:pPr marL="703148" lvl="1" indent="-390638">
              <a:spcBef>
                <a:spcPts val="599"/>
              </a:spcBef>
              <a:buNone/>
            </a:pPr>
            <a:endParaRPr lang="pt-PT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cs typeface="Arial" charset="0"/>
              </a:rPr>
              <a:t>Iniciar e configurar o software informático</a:t>
            </a:r>
            <a:endParaRPr lang="pt-PT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6749" y="2073238"/>
            <a:ext cx="10067355" cy="116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3" y="4924028"/>
            <a:ext cx="6389361" cy="198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4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599"/>
              </a:spcBef>
              <a:buNone/>
            </a:pPr>
            <a:r>
              <a:rPr lang="en-US" sz="2000" b="1" dirty="0"/>
              <a:t>Caso o software seja encerrado (o computador permanece ligado), o software pode ser reiniciado clicando no ícone "GeneXpert Dx" no ambiente de trabalho</a:t>
            </a:r>
          </a:p>
          <a:p>
            <a:pPr marL="703148" lvl="1" indent="-390638">
              <a:spcBef>
                <a:spcPts val="599"/>
              </a:spcBef>
              <a:buNone/>
            </a:pPr>
            <a:endParaRPr lang="pt-PT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cs typeface="Arial" charset="0"/>
              </a:rPr>
              <a:t>Iniciar e configurar o software informático</a:t>
            </a:r>
            <a:endParaRPr lang="pt-PT" sz="3000" kern="1200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4156" y="3101785"/>
            <a:ext cx="1850702" cy="134668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392243" y="2403748"/>
            <a:ext cx="3167691" cy="1232734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0638" indent="-390638">
              <a:buFont typeface="+mj-lt"/>
              <a:buAutoNum type="arabicPeriod"/>
            </a:pPr>
            <a:r>
              <a:rPr lang="en-US" sz="2000" b="1" dirty="0"/>
              <a:t>Configure a hora local no sistema operativo Windows</a:t>
            </a:r>
          </a:p>
          <a:p>
            <a:pPr marL="390638" indent="-390638">
              <a:buFont typeface="+mj-lt"/>
              <a:buAutoNum type="arabicPeriod"/>
            </a:pPr>
            <a:r>
              <a:rPr lang="en-US" sz="2000" b="1" dirty="0"/>
              <a:t>Atribua um novo nome ao seu GeneXpert </a:t>
            </a:r>
            <a:r>
              <a:rPr lang="en-US" sz="2000" b="1" u="sng" dirty="0"/>
              <a:t>no software</a:t>
            </a:r>
            <a:r>
              <a:rPr lang="en-US" sz="2000" b="1" dirty="0"/>
              <a:t>,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CONFIGURAR </a:t>
            </a:r>
            <a:r>
              <a:rPr lang="en-US" sz="2000" b="1" dirty="0"/>
              <a:t>→ CONFIGURAÇÃO DO SISTEMA. Substitua "GeneXpert PC" pelo nome do laboratório, país e número de série do GeneXpert → consulte a captura de ecrã abaixo e no próximo diapositivo</a:t>
            </a:r>
            <a:endParaRPr lang="pt-PT" sz="2000" b="1" u="sng" dirty="0"/>
          </a:p>
          <a:p>
            <a:pPr marL="703148" lvl="1" indent="-390638">
              <a:buNone/>
            </a:pPr>
            <a:endParaRPr lang="pt-PT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cs typeface="Arial" charset="0"/>
              </a:rPr>
              <a:t>Instalação ideal: configuração do software</a:t>
            </a:r>
            <a:endParaRPr lang="pt-PT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53" y="3378145"/>
            <a:ext cx="4151051" cy="18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cs typeface="Arial" charset="0"/>
              </a:rPr>
              <a:t>Instalação ideal: configuração do software</a:t>
            </a:r>
            <a:endParaRPr lang="pt-PT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7587" y="1505742"/>
            <a:ext cx="4036802" cy="2677537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marL="456606" indent="-456606" defTabSz="1041632" eaLnBrk="0" hangingPunct="0">
              <a:spcBef>
                <a:spcPct val="80000"/>
              </a:spcBef>
              <a:buClr>
                <a:srgbClr val="1E7FB8"/>
              </a:buClr>
              <a:buFont typeface="+mj-lt"/>
              <a:buAutoNum type="arabicPeriod" startAt="3"/>
            </a:pPr>
            <a:r>
              <a:rPr lang="en-US" sz="2400" dirty="0"/>
              <a:t>Configure as opções de acordo com as suas necessidades (impressão automática, leitura do código de barras de identificação de um doente, etc.), em CONFIGURAR → CONFIGURAÇÃO DO SISTEMA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" y="1455544"/>
            <a:ext cx="5793464" cy="494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03148" lvl="1" indent="-390638">
              <a:buAutoNum type="arabicPeriod"/>
            </a:pPr>
            <a:r>
              <a:rPr lang="en-US" sz="2300" b="1" dirty="0">
                <a:solidFill>
                  <a:schemeClr val="tx1"/>
                </a:solidFill>
              </a:rPr>
              <a:t> CONTA DE ADMINISTRADOR: </a:t>
            </a:r>
            <a:r>
              <a:rPr lang="en-US" sz="2300" dirty="0">
                <a:solidFill>
                  <a:schemeClr val="tx1"/>
                </a:solidFill>
              </a:rPr>
              <a:t>na primeira instalação, antes de criar a conta de utilizador</a:t>
            </a:r>
          </a:p>
          <a:p>
            <a:pPr marL="703148" lvl="1" indent="-390638">
              <a:buAutoNum type="arabicPeriod"/>
            </a:pPr>
            <a:endParaRPr lang="pt-PT" sz="2300" b="1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r>
              <a:rPr lang="en-US" sz="2300" b="1" dirty="0">
                <a:solidFill>
                  <a:schemeClr val="tx1"/>
                </a:solidFill>
              </a:rPr>
              <a:t> CONTA DE UTILIZADOR: </a:t>
            </a:r>
            <a:r>
              <a:rPr lang="en-US" sz="2300" dirty="0">
                <a:solidFill>
                  <a:schemeClr val="tx1"/>
                </a:solidFill>
              </a:rPr>
              <a:t>autoriza a utilização do GeneXpert ao pessoal</a:t>
            </a:r>
          </a:p>
          <a:p>
            <a:pPr marL="703148" lvl="1" indent="-390638">
              <a:buAutoNum type="arabicPeriod"/>
            </a:pPr>
            <a:endParaRPr lang="pt-PT" sz="2300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r>
              <a:rPr lang="en-US" sz="2300" b="1" dirty="0">
                <a:solidFill>
                  <a:schemeClr val="tx1"/>
                </a:solidFill>
              </a:rPr>
              <a:t> FICHEIRO DE DEFINIÇÃO DO ENSAIO (FDE): </a:t>
            </a:r>
            <a:r>
              <a:rPr lang="en-US" sz="2300" dirty="0">
                <a:solidFill>
                  <a:schemeClr val="tx1"/>
                </a:solidFill>
              </a:rPr>
              <a:t>permite que o dispositivo execute o programa do XPERT MTB/RIF</a:t>
            </a:r>
            <a:endParaRPr lang="pt-PT" sz="2300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endParaRPr lang="pt-PT" sz="2300" b="1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r>
              <a:rPr lang="en-US" sz="2300" b="1" dirty="0">
                <a:solidFill>
                  <a:schemeClr val="tx1"/>
                </a:solidFill>
              </a:rPr>
              <a:t> RELATÓRIO DE QUALIFICAÇÃO DA INSTALAÇÃO: </a:t>
            </a:r>
            <a:r>
              <a:rPr lang="en-US" sz="2300" dirty="0">
                <a:solidFill>
                  <a:schemeClr val="tx1"/>
                </a:solidFill>
              </a:rPr>
              <a:t>relatório emitido no fim da instalação, a ser assinado e enviado para a Cepheid (necessário para calibração e garantia da máquina)</a:t>
            </a:r>
            <a:endParaRPr lang="pt-PT" sz="23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cs typeface="Arial" charset="0"/>
              </a:rPr>
              <a:t>Instalação de contas e do ficheiro de definição</a:t>
            </a:r>
          </a:p>
        </p:txBody>
      </p:sp>
    </p:spTree>
    <p:extLst>
      <p:ext uri="{BB962C8B-B14F-4D97-AF65-F5344CB8AC3E}">
        <p14:creationId xmlns:p14="http://schemas.microsoft.com/office/powerpoint/2010/main" val="872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l="2375" t="6417" r="2782"/>
          <a:stretch>
            <a:fillRect/>
          </a:stretch>
        </p:blipFill>
        <p:spPr>
          <a:xfrm>
            <a:off x="1564239" y="2943411"/>
            <a:ext cx="8088794" cy="2240510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6033" y="4549149"/>
            <a:ext cx="2821711" cy="21750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2043708"/>
            <a:ext cx="9619774" cy="4025247"/>
          </a:xfrm>
        </p:spPr>
        <p:txBody>
          <a:bodyPr>
            <a:normAutofit/>
          </a:bodyPr>
          <a:lstStyle/>
          <a:p>
            <a:pPr marL="703148" lvl="1" indent="-390638">
              <a:buNone/>
            </a:pPr>
            <a:r>
              <a:rPr lang="en-US" sz="1800" b="1" dirty="0">
                <a:latin typeface="Arial" charset="0"/>
                <a:cs typeface="Arial" charset="0"/>
              </a:rPr>
              <a:t>1. Clique em "Configurar/Administração de utilizadores"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Criar contas: ADMIN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38041" y="2488021"/>
            <a:ext cx="0" cy="55826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059" y="5512309"/>
            <a:ext cx="2828363" cy="381441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dirty="0" smtClean="0"/>
              <a:t>2. Clique em "Adicionar"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85179" y="5714143"/>
            <a:ext cx="4196710" cy="843787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3258770" y="3365077"/>
            <a:ext cx="1227449" cy="17025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07072" y="3133600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39909" y="6399635"/>
            <a:ext cx="555638" cy="39660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2273" y="2515165"/>
            <a:ext cx="5623671" cy="320631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NOTA: a primeira conta a ser criada deve ser uma conta "Admin"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783" y="1337457"/>
            <a:ext cx="9649072" cy="706251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r>
              <a:rPr lang="en-US" sz="2000" dirty="0"/>
              <a:t>Defina a pessoa no laboratório que terá acesso total ao software. Pode existir mais de uma conta de administrador por sistema.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0267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775" y="1734631"/>
            <a:ext cx="5347541" cy="964865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3. Criar nome de utilizador e palavra-passe:</a:t>
            </a:r>
          </a:p>
          <a:p>
            <a:pPr marL="703148" lvl="1" indent="-390638"/>
            <a:r>
              <a:rPr dirty="0" smtClean="0"/>
              <a:t> </a:t>
            </a:r>
            <a:r>
              <a:rPr lang="en-US" sz="1200" i="1" dirty="0"/>
              <a:t> (idealmente os mesmos para todas as máquinas no país)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8369" y="2227522"/>
            <a:ext cx="5172926" cy="35129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Criar contas: ADMIN (cont.)</a:t>
            </a:r>
            <a:endParaRPr lang="pt-PT" kern="1200" dirty="0"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3703" y="2281987"/>
            <a:ext cx="1124666" cy="422139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5516" y="3079102"/>
            <a:ext cx="4745032" cy="473560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4. Seleccione o tipo de utilizador: "Admin"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774" y="5539040"/>
            <a:ext cx="3001172" cy="473560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5. Clique em "OK"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37939" y="3552662"/>
            <a:ext cx="1354943" cy="107980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3123946" y="5539040"/>
            <a:ext cx="5797716" cy="236780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 bwMode="auto">
          <a:xfrm>
            <a:off x="5338369" y="4575058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921661" y="5221796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rcRect l="2375" t="6417" r="2782"/>
          <a:stretch>
            <a:fillRect/>
          </a:stretch>
        </p:blipFill>
        <p:spPr>
          <a:xfrm>
            <a:off x="521015" y="2301139"/>
            <a:ext cx="8213071" cy="2274934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663" y="3841646"/>
            <a:ext cx="3377133" cy="2603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03148" lvl="1" indent="-390638">
              <a:buNone/>
            </a:pPr>
            <a:r>
              <a:rPr lang="en-US" b="1" dirty="0">
                <a:latin typeface="Arial" charset="0"/>
                <a:ea typeface="+mn-ea"/>
                <a:cs typeface="Arial" charset="0"/>
              </a:rPr>
              <a:t>1. Clique em "Configurar/Administração de utilizadores"</a:t>
            </a:r>
            <a:endParaRPr lang="pt-PT" b="1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Criar contas: UTILIZADOR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435" y="5326452"/>
            <a:ext cx="2828363" cy="412147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000" dirty="0"/>
              <a:t>2. Clique em "Adicionar"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98708" y="2062715"/>
            <a:ext cx="0" cy="578837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5178" y="5517173"/>
            <a:ext cx="3067105" cy="71906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2185541" y="2525813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220782" y="2641552"/>
            <a:ext cx="1353338" cy="31998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85643" y="6007874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817" y="4061580"/>
            <a:ext cx="3338167" cy="1210518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dirty="0" smtClean="0"/>
              <a:t>NOTA: se seleccionar "Detalhe", o utilizador irá ver as curvas individuais para os sinais moleculares.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679" y="2205830"/>
            <a:ext cx="5586180" cy="37936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01986" y="2215633"/>
            <a:ext cx="1028563" cy="486915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Criar contas: UTILIZADOR (cont.)</a:t>
            </a:r>
            <a:endParaRPr lang="pt-PT" kern="1200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775" y="1734631"/>
            <a:ext cx="5347541" cy="964865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3. Criar nome de utilizador e palavra-passe:</a:t>
            </a:r>
          </a:p>
          <a:p>
            <a:pPr marL="703148" lvl="1" indent="-390638"/>
            <a:r>
              <a:rPr dirty="0" smtClean="0"/>
              <a:t> </a:t>
            </a:r>
            <a:r>
              <a:rPr lang="en-US" sz="1200" i="1" dirty="0"/>
              <a:t> (seleccione-se a si)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516" y="3079102"/>
            <a:ext cx="4745032" cy="473560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4. Seleccione o tipo de utilizador: "Básico"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774" y="5539040"/>
            <a:ext cx="3001172" cy="473560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5. Clique em "OK"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1984" y="3552662"/>
            <a:ext cx="1028564" cy="70468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3123946" y="5677972"/>
            <a:ext cx="5470316" cy="97847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 bwMode="auto">
          <a:xfrm>
            <a:off x="4832595" y="4167138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585793" y="5428263"/>
            <a:ext cx="1011131" cy="706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Como iniciar sessão</a:t>
            </a:r>
            <a:endParaRPr lang="pt-PT" kern="1200" dirty="0"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1261" y="1426601"/>
            <a:ext cx="8666396" cy="479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9879" indent="-389879" defTabSz="1041265">
              <a:spcBef>
                <a:spcPts val="599"/>
              </a:spcBef>
            </a:pPr>
            <a:r>
              <a:rPr lang="en-US" dirty="0">
                <a:cs typeface="+mn-cs"/>
              </a:rPr>
              <a:t>Como desembalar os componentes do sistema GeneXpert e os colocar no laboratório</a:t>
            </a: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en-US" dirty="0">
                <a:cs typeface="+mn-cs"/>
              </a:rPr>
              <a:t>Como ligar os componentes</a:t>
            </a: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en-US" dirty="0">
                <a:cs typeface="+mn-cs"/>
              </a:rPr>
              <a:t>Como inicializar o computador e o software</a:t>
            </a: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en-US" dirty="0">
                <a:cs typeface="+mn-cs"/>
              </a:rPr>
              <a:t>Como criar contas de administrador e de utilizador</a:t>
            </a: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en-US" dirty="0">
                <a:cs typeface="+mn-cs"/>
              </a:rPr>
              <a:t>Como importar o ficheiro de definição do ensaio</a:t>
            </a:r>
          </a:p>
          <a:p>
            <a:pPr marL="389879" indent="-389879" defTabSz="1041265">
              <a:spcBef>
                <a:spcPts val="1200"/>
              </a:spcBef>
            </a:pPr>
            <a:r>
              <a:rPr lang="en-US" dirty="0">
                <a:cs typeface="+mn-cs"/>
              </a:rPr>
              <a:t>Como emitir o "relatório de qualificação da instalação" e qual a sua importância</a:t>
            </a:r>
          </a:p>
          <a:p>
            <a:endParaRPr lang="pt-PT" dirty="0" smtClean="0">
              <a:latin typeface="Calibri" pitchFamily="34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400" dirty="0">
                <a:latin typeface="+mj-lt"/>
              </a:rPr>
              <a:t>Conteúdo deste módulo</a:t>
            </a:r>
          </a:p>
        </p:txBody>
      </p:sp>
    </p:spTree>
    <p:extLst>
      <p:ext uri="{BB962C8B-B14F-4D97-AF65-F5344CB8AC3E}">
        <p14:creationId xmlns:p14="http://schemas.microsoft.com/office/powerpoint/2010/main" val="1623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85884"/>
            <a:ext cx="9619774" cy="4439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b="1" dirty="0"/>
              <a:t>Crie um relatório no fim da instalação:</a:t>
            </a:r>
            <a:endParaRPr lang="pt-PT" sz="2300" b="1" dirty="0">
              <a:sym typeface="Wingdings"/>
            </a:endParaRPr>
          </a:p>
          <a:p>
            <a:pPr marL="390638" indent="-390638">
              <a:buAutoNum type="arabicParenR"/>
            </a:pPr>
            <a:r>
              <a:rPr lang="en-US" sz="2100" dirty="0">
                <a:sym typeface="Wingdings"/>
              </a:rPr>
              <a:t>Clique em "Relatórios" e, em seguida, em "Qualificação da instalação"</a:t>
            </a:r>
          </a:p>
          <a:p>
            <a:pPr marL="390638" indent="-390638">
              <a:buAutoNum type="arabicParenR"/>
            </a:pPr>
            <a:r>
              <a:rPr lang="en-US" sz="2100" dirty="0">
                <a:sym typeface="Wingdings"/>
              </a:rPr>
              <a:t>Irá aparecer um ficheiro PDF: guarde-o no computador e imprima uma cópia</a:t>
            </a:r>
          </a:p>
          <a:p>
            <a:pPr marL="390638" indent="-390638">
              <a:buFont typeface="+mj-lt"/>
              <a:buAutoNum type="arabicParenR"/>
            </a:pPr>
            <a:r>
              <a:rPr lang="en-US" sz="2100" dirty="0">
                <a:sym typeface="Wingdings"/>
              </a:rPr>
              <a:t>O supervisor assina o relatório e envia uma cópia para a Cepheid: </a:t>
            </a:r>
            <a:r>
              <a:rPr lang="en-US" sz="2100" dirty="0" smtClean="0">
                <a:hlinkClick r:id="rId3"/>
              </a:rPr>
              <a:t>training@cepheidhbdc.com</a:t>
            </a:r>
            <a:endParaRPr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cs typeface="Arial" charset="0"/>
              </a:rPr>
              <a:t>Relatório de qualificação da instalação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6591" y="3783851"/>
            <a:ext cx="4284087" cy="24963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8568" y="3741114"/>
            <a:ext cx="4572031" cy="2459678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pPr algn="ctr"/>
            <a:r>
              <a:rPr lang="pt-BR" sz="1700" dirty="0" smtClean="0"/>
              <a:t>NOTA IMPORTANTE:</a:t>
            </a:r>
          </a:p>
          <a:p>
            <a:r>
              <a:rPr lang="pt-BR" sz="1700" dirty="0" smtClean="0"/>
              <a:t>O relatório de qualificação da instalação é necessário para calibração e garantia da máquina: é necessário enviá-lo directamente para a Cepheid após a instalação.</a:t>
            </a:r>
          </a:p>
          <a:p>
            <a:r>
              <a:rPr lang="pt-BR" sz="1700" dirty="0" smtClean="0"/>
              <a:t>Se não for enviado, a data da garantia começa no dia de envio (consulte o Módulo 10 para obter mais informações sobre as garantias e a manutenção).</a:t>
            </a:r>
            <a:endParaRPr lang="pt-PT" sz="1700" dirty="0"/>
          </a:p>
        </p:txBody>
      </p:sp>
    </p:spTree>
    <p:extLst>
      <p:ext uri="{BB962C8B-B14F-4D97-AF65-F5344CB8AC3E}">
        <p14:creationId xmlns:p14="http://schemas.microsoft.com/office/powerpoint/2010/main" val="18747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4439703"/>
          </a:xfrm>
        </p:spPr>
        <p:txBody>
          <a:bodyPr anchor="ctr"/>
          <a:lstStyle/>
          <a:p>
            <a:pPr>
              <a:buNone/>
            </a:pPr>
            <a:r>
              <a:rPr dirty="0" smtClean="0"/>
              <a:t>Para proteger o software GeneXpert recomenda-se:</a:t>
            </a:r>
          </a:p>
          <a:p>
            <a:pPr marL="585956" indent="-585956"/>
            <a:r>
              <a:rPr dirty="0" smtClean="0"/>
              <a:t>A instalação do software antivírus fornecido com o instrumento (Norton</a:t>
            </a:r>
            <a:r>
              <a:rPr lang="nl-NL" baseline="30000" dirty="0" smtClean="0"/>
              <a:t>TM</a:t>
            </a:r>
            <a:r>
              <a:rPr dirty="0" smtClean="0"/>
              <a:t>)</a:t>
            </a:r>
            <a:endParaRPr lang="pt-PT" dirty="0" smtClean="0">
              <a:solidFill>
                <a:srgbClr val="FF0000"/>
              </a:solidFill>
            </a:endParaRPr>
          </a:p>
          <a:p>
            <a:pPr marL="585956" indent="-585956"/>
            <a:r>
              <a:rPr dirty="0" smtClean="0"/>
              <a:t>Não ligar o computador à Internet, salvo </a:t>
            </a:r>
            <a:r>
              <a:rPr dirty="0" err="1" smtClean="0"/>
              <a:t>quando</a:t>
            </a:r>
            <a:r>
              <a:rPr dirty="0" smtClean="0"/>
              <a:t> da calibração do Xpert ou se estiver ligado a um sistema de monitorização de dados remoto</a:t>
            </a:r>
            <a:endParaRPr lang="pt-PT" dirty="0" smtClean="0">
              <a:solidFill>
                <a:srgbClr val="FF0000"/>
              </a:solidFill>
            </a:endParaRPr>
          </a:p>
          <a:p>
            <a:pPr marL="585956" indent="-585956"/>
            <a:r>
              <a:rPr dirty="0" smtClean="0"/>
              <a:t>Não utilizar uma memória USB para transferir ficheiros do/para o computador. Utilizar um CD</a:t>
            </a:r>
            <a:r>
              <a:rPr lang="it-IT" dirty="0" smtClean="0"/>
              <a:t> </a:t>
            </a:r>
            <a:r>
              <a:rPr lang="it-IT" dirty="0" err="1" smtClean="0"/>
              <a:t>virgem</a:t>
            </a:r>
            <a:r>
              <a:rPr dirty="0" smtClean="0"/>
              <a:t> ou disco rígido para recolher dados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charset="0"/>
              </a:rPr>
              <a:t>Protecção contra vírus</a:t>
            </a:r>
          </a:p>
        </p:txBody>
      </p:sp>
    </p:spTree>
    <p:extLst>
      <p:ext uri="{BB962C8B-B14F-4D97-AF65-F5344CB8AC3E}">
        <p14:creationId xmlns:p14="http://schemas.microsoft.com/office/powerpoint/2010/main" val="18081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61089"/>
            <a:ext cx="9619774" cy="4439703"/>
          </a:xfrm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cs typeface="+mn-cs"/>
              </a:rPr>
              <a:t>Após a recepção, verifique atentamente os componentes da embalagem, antes de instalar o dispositivo no laboratório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PT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cs typeface="+mn-cs"/>
              </a:rPr>
              <a:t>Ligue a máquina do GeneXpert a todos os seus componentes (PC, monitor, UPS, leitor de código de barras) e à Internet (através do cabo Ethernet)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cs typeface="+mn-cs"/>
              </a:rPr>
              <a:t>Crie a conta "Admin" (na primeira instalação) e, posteriormente, as contas "Utilizador"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PT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cs typeface="+mn-cs"/>
              </a:rPr>
              <a:t>O ficheiro de definição do ensaio (FED) permite que o dispositivo execute o programa do XPERT MTB/RIF: utilize o "CD azul" fornecido para importar um FED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PT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cs typeface="+mn-cs"/>
              </a:rPr>
              <a:t>O relatório de qualificação da instalação é emitido no fim da instalação e tem de ser assinado e enviado para a Cepheid (obrigatório para </a:t>
            </a:r>
            <a:r>
              <a:rPr lang="en-US" sz="2000" dirty="0" err="1">
                <a:cs typeface="+mn-cs"/>
              </a:rPr>
              <a:t>garantia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do </a:t>
            </a:r>
            <a:r>
              <a:rPr lang="en-US" sz="2000" dirty="0">
                <a:cs typeface="+mn-cs"/>
              </a:rPr>
              <a:t>GeneXpert)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charset="0"/>
              </a:rPr>
              <a:t>Resumo</a:t>
            </a:r>
            <a:endParaRPr lang="pt-PT" kern="1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61089"/>
            <a:ext cx="9619774" cy="4439703"/>
          </a:xfrm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>
                <a:latin typeface="+mn-lt"/>
                <a:cs typeface="+mn-cs"/>
              </a:rPr>
              <a:t>Enumere os componentes importantes da embalagem do instrumento e as características importantes </a:t>
            </a:r>
            <a:r>
              <a:rPr lang="en-US" dirty="0" err="1">
                <a:latin typeface="+mn-lt"/>
                <a:cs typeface="+mn-cs"/>
              </a:rPr>
              <a:t>para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smtClean="0">
                <a:cs typeface="+mn-cs"/>
              </a:rPr>
              <a:t>a </a:t>
            </a:r>
            <a:r>
              <a:rPr lang="en-US" dirty="0" err="1" smtClean="0">
                <a:cs typeface="+mn-cs"/>
              </a:rPr>
              <a:t>escolha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do espaço físico para instalação</a:t>
            </a:r>
            <a:endParaRPr lang="pt-PT" dirty="0">
              <a:latin typeface="+mn-lt"/>
              <a:cs typeface="+mn-cs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>
                <a:latin typeface="+mn-lt"/>
                <a:cs typeface="+mn-cs"/>
              </a:rPr>
              <a:t>Enumere todas as etapas necessárias para ligar o dispositivo, instale o software informático e crie as suas contas e relatórios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>
                <a:latin typeface="+mn-lt"/>
                <a:cs typeface="+mn-cs"/>
              </a:rPr>
              <a:t>Por que é fundamental importar o ficheiro de definição do ensaio e enviar o relatório de qualificação da instalação para a Cepheid?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>
                <a:latin typeface="+mn-lt"/>
                <a:cs typeface="+mn-cs"/>
              </a:rPr>
              <a:t>O que pode fazer para proteger o programa do XPERT MTB/RIF contra </a:t>
            </a:r>
            <a:r>
              <a:rPr lang="en-US" dirty="0" err="1">
                <a:latin typeface="+mn-lt"/>
                <a:cs typeface="+mn-cs"/>
              </a:rPr>
              <a:t>utilização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imprópria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ou vírus?</a:t>
            </a:r>
            <a:endParaRPr lang="pt-PT" dirty="0">
              <a:latin typeface="+mn-lt"/>
              <a:cs typeface="+mn-cs"/>
            </a:endParaRPr>
          </a:p>
          <a:p>
            <a:pPr>
              <a:buNone/>
            </a:pPr>
            <a:endParaRPr lang="pt-PT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cs typeface="Arial" charset="0"/>
              </a:rPr>
              <a:t>Questões</a:t>
            </a:r>
            <a:endParaRPr lang="pt-PT" kern="1200" dirty="0">
              <a:cs typeface="Arial" charset="0"/>
            </a:endParaRPr>
          </a:p>
        </p:txBody>
      </p:sp>
      <p:sp>
        <p:nvSpPr>
          <p:cNvPr id="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20183" y="575436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0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449772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351981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112746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416593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334519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84342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tlCol="0">
            <a:normAutofit/>
          </a:bodyPr>
          <a:lstStyle/>
          <a:p>
            <a:pPr marL="0" indent="0" defTabSz="1041265">
              <a:spcBef>
                <a:spcPts val="599"/>
              </a:spcBef>
              <a:spcAft>
                <a:spcPts val="599"/>
              </a:spcAft>
              <a:buNone/>
            </a:pPr>
            <a:r>
              <a:rPr dirty="0" smtClean="0"/>
              <a:t>No final deste módulo, conseguirá:</a:t>
            </a:r>
            <a:endParaRPr lang="pt-PT" dirty="0" smtClean="0">
              <a:cs typeface="+mn-cs"/>
            </a:endParaRPr>
          </a:p>
          <a:p>
            <a:pPr marL="389879" indent="-389879" defTabSz="1041265">
              <a:spcBef>
                <a:spcPts val="599"/>
              </a:spcBef>
              <a:spcAft>
                <a:spcPts val="599"/>
              </a:spcAft>
            </a:pPr>
            <a:r>
              <a:rPr lang="en-US" dirty="0" smtClean="0">
                <a:cs typeface="+mn-cs"/>
              </a:rPr>
              <a:t>Estar familiarizado com os componentes do sistema GeneXpert e de como o instalar no seu laboratório</a:t>
            </a:r>
          </a:p>
          <a:p>
            <a:pPr marL="389879" indent="-389879" defTabSz="1041265">
              <a:spcBef>
                <a:spcPts val="599"/>
              </a:spcBef>
              <a:spcAft>
                <a:spcPts val="599"/>
              </a:spcAft>
            </a:pPr>
            <a:r>
              <a:rPr lang="en-US" dirty="0">
                <a:cs typeface="+mn-cs"/>
              </a:rPr>
              <a:t>Saber como utilizar o software, criar contas de administrador e de utilizador e importar um ficheiro de definição do ensaio</a:t>
            </a:r>
          </a:p>
          <a:p>
            <a:pPr marL="389879" indent="-389879" defTabSz="1041265">
              <a:spcBef>
                <a:spcPts val="599"/>
              </a:spcBef>
              <a:spcAft>
                <a:spcPts val="599"/>
              </a:spcAft>
            </a:pPr>
            <a:r>
              <a:rPr lang="en-US" dirty="0">
                <a:cs typeface="+mn-cs"/>
              </a:rPr>
              <a:t>Compreender a importância do "relatório de qualificação da instalação"</a:t>
            </a:r>
            <a:endParaRPr lang="pt-PT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n-ea"/>
                <a:cs typeface="Arial" charset="0"/>
              </a:rPr>
              <a:t>Objectivos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8300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4" y="1472793"/>
            <a:ext cx="6156757" cy="445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40462" y="1629252"/>
            <a:ext cx="3633079" cy="4439703"/>
          </a:xfrm>
        </p:spPr>
        <p:txBody>
          <a:bodyPr lIns="72000" rIns="72000"/>
          <a:lstStyle/>
          <a:p>
            <a:r>
              <a:rPr lang="en-US" sz="2100" dirty="0"/>
              <a:t>Desembale o sistema e certifique-se de que os itens estão completos</a:t>
            </a:r>
          </a:p>
          <a:p>
            <a:endParaRPr lang="pt-PT" sz="2100" dirty="0"/>
          </a:p>
          <a:p>
            <a:r>
              <a:rPr lang="en-US" sz="2100" dirty="0"/>
              <a:t>Guarde as embalagens e todos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 smtClean="0"/>
              <a:t>documentos</a:t>
            </a:r>
            <a:r>
              <a:rPr lang="en-US" sz="2100" dirty="0" smtClean="0"/>
              <a:t> </a:t>
            </a:r>
            <a:r>
              <a:rPr lang="en-US" sz="2100" dirty="0"/>
              <a:t>fornecidos para </a:t>
            </a:r>
            <a:r>
              <a:rPr lang="en-US" sz="2100" dirty="0" err="1"/>
              <a:t>embalamento</a:t>
            </a:r>
            <a:r>
              <a:rPr lang="en-US" sz="2100" dirty="0" smtClean="0"/>
              <a:t>/</a:t>
            </a:r>
            <a:br>
              <a:rPr lang="en-US" sz="2100" dirty="0" smtClean="0"/>
            </a:br>
            <a:r>
              <a:rPr lang="en-US" sz="2100" dirty="0" err="1" smtClean="0"/>
              <a:t>expedições</a:t>
            </a:r>
            <a:r>
              <a:rPr lang="en-US" sz="2100" dirty="0" smtClean="0"/>
              <a:t> </a:t>
            </a:r>
            <a:r>
              <a:rPr lang="en-US" sz="2100" dirty="0" err="1" smtClean="0"/>
              <a:t>posteriores</a:t>
            </a:r>
            <a:endParaRPr lang="en-US" sz="2100" dirty="0"/>
          </a:p>
          <a:p>
            <a:endParaRPr lang="pt-PT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097" y="302102"/>
            <a:ext cx="9858443" cy="1014325"/>
          </a:xfrm>
        </p:spPr>
        <p:txBody>
          <a:bodyPr>
            <a:noAutofit/>
          </a:bodyPr>
          <a:lstStyle/>
          <a:p>
            <a:r>
              <a:rPr lang="en-US" sz="3800" dirty="0">
                <a:ea typeface="+mn-ea"/>
                <a:cs typeface="Arial" charset="0"/>
              </a:rPr>
              <a:t>Conteúdo da embalagem do instrumento</a:t>
            </a:r>
            <a:endParaRPr lang="pt-PT" sz="3800" b="0" dirty="0">
              <a:solidFill>
                <a:srgbClr val="FF0000"/>
              </a:solidFill>
              <a:ea typeface="+mn-ea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43951" y="4966892"/>
            <a:ext cx="898234" cy="766415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10726" y="3774985"/>
            <a:ext cx="632038" cy="215606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20441" y="4966891"/>
            <a:ext cx="278478" cy="1066038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0144" y="4089567"/>
            <a:ext cx="678430" cy="1841481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4953" y="6057618"/>
            <a:ext cx="1979437" cy="381441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r>
              <a:rPr dirty="0" smtClean="0"/>
              <a:t>Computador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1807" y="6057618"/>
            <a:ext cx="2915322" cy="381441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r>
              <a:rPr dirty="0" smtClean="0"/>
              <a:t>Monitor, teclado, rato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678" y="5988831"/>
            <a:ext cx="1450310" cy="381441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r>
              <a:rPr dirty="0" smtClean="0"/>
              <a:t>GeneXpert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6852868" y="5726997"/>
            <a:ext cx="1979437" cy="381441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r>
              <a:rPr dirty="0" smtClean="0"/>
              <a:t>Leitor de código de barras</a:t>
            </a:r>
          </a:p>
        </p:txBody>
      </p:sp>
    </p:spTree>
    <p:extLst>
      <p:ext uri="{BB962C8B-B14F-4D97-AF65-F5344CB8AC3E}">
        <p14:creationId xmlns:p14="http://schemas.microsoft.com/office/powerpoint/2010/main" val="15328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36407" y="1629252"/>
            <a:ext cx="4137133" cy="4439703"/>
          </a:xfrm>
        </p:spPr>
        <p:txBody>
          <a:bodyPr lIns="54000" rIns="54000"/>
          <a:lstStyle/>
          <a:p>
            <a:r>
              <a:rPr lang="en-US" sz="1500" dirty="0"/>
              <a:t>Coloque o GeneXpert numa superfície rígida e plana</a:t>
            </a:r>
          </a:p>
          <a:p>
            <a:r>
              <a:rPr lang="en-US" sz="1500" dirty="0"/>
              <a:t>Deixe pelo menos 10 cm de espaço livre em ambos os lados do GeneXpert</a:t>
            </a:r>
            <a:endParaRPr lang="pt-PT" sz="1500" dirty="0"/>
          </a:p>
          <a:p>
            <a:r>
              <a:rPr lang="en-US" sz="1500" dirty="0"/>
              <a:t>Não bloqueie a ventoinha de escape na parte posterior inferior ou a entrada de ar na parte posterior superior</a:t>
            </a:r>
          </a:p>
          <a:p>
            <a:r>
              <a:rPr lang="en-US" sz="1500" dirty="0"/>
              <a:t>Não coloque o GeneXpert exposto ao sol (ou seja, à frente de uma janela)</a:t>
            </a:r>
          </a:p>
          <a:p>
            <a:r>
              <a:rPr lang="en-US" sz="1500" dirty="0"/>
              <a:t>Não coloque o GeneXpert directamente sob uma unidade de ar condicionado</a:t>
            </a:r>
          </a:p>
          <a:p>
            <a:r>
              <a:rPr lang="en-US" sz="1500" dirty="0"/>
              <a:t>A temperatura </a:t>
            </a:r>
            <a:r>
              <a:rPr lang="en-US" sz="1500" dirty="0" err="1"/>
              <a:t>ambiente</a:t>
            </a:r>
            <a:r>
              <a:rPr lang="en-US" sz="1500" dirty="0"/>
              <a:t> </a:t>
            </a:r>
            <a:r>
              <a:rPr lang="en-US" sz="1500" dirty="0" smtClean="0"/>
              <a:t>no local </a:t>
            </a:r>
            <a:r>
              <a:rPr lang="en-US" sz="1500" dirty="0" err="1" smtClean="0"/>
              <a:t>deve</a:t>
            </a:r>
            <a:r>
              <a:rPr lang="en-US" sz="1500" dirty="0" smtClean="0"/>
              <a:t> </a:t>
            </a:r>
            <a:r>
              <a:rPr lang="en-US" sz="1500" dirty="0"/>
              <a:t>estar entre </a:t>
            </a:r>
            <a:r>
              <a:rPr lang="en-US" sz="1500" dirty="0" smtClean="0"/>
              <a:t>15°C </a:t>
            </a:r>
            <a:r>
              <a:rPr lang="en-US" sz="1500" dirty="0"/>
              <a:t>a</a:t>
            </a:r>
            <a:r>
              <a:rPr lang="en-US" sz="1500" dirty="0" smtClean="0"/>
              <a:t> 28°C</a:t>
            </a:r>
            <a:endParaRPr lang="en-US" sz="1500" dirty="0"/>
          </a:p>
          <a:p>
            <a:r>
              <a:rPr lang="en-US" sz="1500" dirty="0"/>
              <a:t>Certifique-se de </a:t>
            </a:r>
            <a:r>
              <a:rPr lang="en-US" sz="1500" dirty="0" err="1" smtClean="0"/>
              <a:t>que</a:t>
            </a:r>
            <a:r>
              <a:rPr lang="en-US" sz="1500" dirty="0" smtClean="0"/>
              <a:t> </a:t>
            </a:r>
            <a:r>
              <a:rPr lang="en-US" sz="1500" dirty="0"/>
              <a:t>a ligação do cabo de alimentação e o interruptor de alimentação (na parte posterior) são de fácil acesso</a:t>
            </a:r>
            <a:endParaRPr lang="pt-PT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ea typeface="+mn-ea"/>
                <a:cs typeface="Arial" charset="0"/>
              </a:rPr>
              <a:t>Instalação do instrumento GeneXpert: </a:t>
            </a:r>
            <a:r>
              <a:rPr lang="en-US" sz="3400" dirty="0" err="1" smtClean="0">
                <a:ea typeface="+mn-ea"/>
                <a:cs typeface="Arial" charset="0"/>
              </a:rPr>
              <a:t>escolha</a:t>
            </a:r>
            <a:r>
              <a:rPr lang="en-US" sz="3400" dirty="0" smtClean="0">
                <a:ea typeface="+mn-ea"/>
                <a:cs typeface="Arial" charset="0"/>
              </a:rPr>
              <a:t> do espaço</a:t>
            </a:r>
            <a:endParaRPr lang="pt-PT" sz="3400" kern="1200" dirty="0"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13" y="1969920"/>
            <a:ext cx="6317995" cy="363081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0800000">
            <a:off x="324914" y="4252495"/>
            <a:ext cx="532924" cy="11941"/>
          </a:xfrm>
          <a:prstGeom prst="line">
            <a:avLst/>
          </a:prstGeom>
          <a:ln w="717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898814" y="4264436"/>
            <a:ext cx="532924" cy="11941"/>
          </a:xfrm>
          <a:prstGeom prst="line">
            <a:avLst/>
          </a:prstGeom>
          <a:ln w="717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28739" y="3595265"/>
            <a:ext cx="405998" cy="380159"/>
          </a:xfrm>
          <a:prstGeom prst="line">
            <a:avLst/>
          </a:prstGeom>
          <a:ln w="717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9793" y="5716116"/>
            <a:ext cx="3457378" cy="305242"/>
          </a:xfrm>
          <a:prstGeom prst="rect">
            <a:avLst/>
          </a:prstGeom>
          <a:noFill/>
        </p:spPr>
        <p:txBody>
          <a:bodyPr wrap="none" lIns="104170" tIns="52085" rIns="104170" bIns="52085" rtlCol="0">
            <a:spAutoFit/>
          </a:bodyPr>
          <a:lstStyle/>
          <a:p>
            <a:r>
              <a:rPr lang="en-US" sz="1300" i="1" dirty="0"/>
              <a:t>Imagem: manual dos utilizadores do GeneXpert, Cepheid</a:t>
            </a:r>
          </a:p>
        </p:txBody>
      </p:sp>
    </p:spTree>
    <p:extLst>
      <p:ext uri="{BB962C8B-B14F-4D97-AF65-F5344CB8AC3E}">
        <p14:creationId xmlns:p14="http://schemas.microsoft.com/office/powerpoint/2010/main" val="2533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5_Locde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799" y="1467644"/>
            <a:ext cx="5535904" cy="317542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48374" y="1629252"/>
            <a:ext cx="4305831" cy="4439703"/>
          </a:xfrm>
        </p:spPr>
        <p:txBody>
          <a:bodyPr/>
          <a:lstStyle/>
          <a:p>
            <a:r>
              <a:rPr lang="en-US" sz="2000" dirty="0"/>
              <a:t> Ligue uma extremidade do cabo Ethernet fornecido à porta de rede na parte posterior do computador</a:t>
            </a:r>
          </a:p>
          <a:p>
            <a:endParaRPr lang="pt-PT" sz="2000" dirty="0"/>
          </a:p>
          <a:p>
            <a:r>
              <a:rPr lang="en-US" sz="2000" dirty="0"/>
              <a:t> Ligue a outra extremidade do cabo Ethernet à porta de rede no painel posterior inferior da máquina do GeneXpert</a:t>
            </a:r>
          </a:p>
          <a:p>
            <a:endParaRPr lang="pt-PT" sz="2000" dirty="0"/>
          </a:p>
          <a:p>
            <a:r>
              <a:rPr lang="en-US" sz="2000" dirty="0"/>
              <a:t> NOTA: o cabo Ethernet é unidireccional. Se não detectar a máquina do GeneXpert, vire o </a:t>
            </a:r>
            <a:r>
              <a:rPr lang="en-US" sz="2000" dirty="0" err="1"/>
              <a:t>cabo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/>
              <a:t>contrário</a:t>
            </a:r>
          </a:p>
          <a:p>
            <a:endParaRPr lang="pt-PT" sz="2000" dirty="0"/>
          </a:p>
          <a:p>
            <a:endParaRPr lang="pt-PT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>
                <a:ea typeface="+mn-ea"/>
                <a:cs typeface="Arial" charset="0"/>
              </a:rPr>
              <a:t>Instalação do instrumento GeneXpert: Ligação</a:t>
            </a:r>
            <a:endParaRPr lang="pt-PT" sz="3300" kern="1200" dirty="0">
              <a:ea typeface="+mn-ea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97130" y="3472142"/>
            <a:ext cx="532625" cy="1690632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zalloccod\AppData\Local\Microsoft\Windows\Temporary Internet Files\Content.Outlook\6AUENU1H\SNC007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84" y="4974025"/>
            <a:ext cx="2669117" cy="14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629252"/>
            <a:ext cx="4233823" cy="4439703"/>
          </a:xfrm>
        </p:spPr>
        <p:txBody>
          <a:bodyPr/>
          <a:lstStyle/>
          <a:p>
            <a:r>
              <a:rPr lang="en-US" sz="1800" dirty="0"/>
              <a:t>Ligue os cabos de alimentação fornecidos ao instrumento, ao computador e ao monitor e, em seguida, ligue os cabos de alimentação a uma UPS (fonte de alimentação ininterrupta).</a:t>
            </a:r>
          </a:p>
          <a:p>
            <a:endParaRPr lang="pt-PT" sz="1800" dirty="0"/>
          </a:p>
          <a:p>
            <a:r>
              <a:rPr lang="en-US" sz="1800" dirty="0"/>
              <a:t>Ligue o leitor de código de barras e o rato directamente às portas USB do computador. </a:t>
            </a:r>
          </a:p>
          <a:p>
            <a:endParaRPr lang="pt-PT" sz="1800" dirty="0"/>
          </a:p>
          <a:p>
            <a:r>
              <a:rPr lang="en-US" sz="1800" dirty="0"/>
              <a:t>Ligue o instrumento: acende-se uma pequena luz azul na parte frontal do instrumento.</a:t>
            </a:r>
          </a:p>
          <a:p>
            <a:endParaRPr lang="pt-PT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7" y="27484"/>
            <a:ext cx="10312870" cy="1381566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3300" dirty="0" smtClean="0">
                <a:ea typeface="+mn-ea"/>
                <a:cs typeface="Arial" charset="0"/>
              </a:rPr>
              <a:t>Instalação do leitor de código de barras, do rato e da UPS: </a:t>
            </a:r>
            <a:r>
              <a:rPr lang="en-US" sz="3300" dirty="0" err="1" smtClean="0">
                <a:ea typeface="+mn-ea"/>
                <a:cs typeface="Arial" charset="0"/>
              </a:rPr>
              <a:t>ligações</a:t>
            </a:r>
            <a:r>
              <a:rPr lang="en-US" sz="3300" dirty="0" smtClean="0">
                <a:ea typeface="+mn-ea"/>
                <a:cs typeface="Arial" charset="0"/>
              </a:rPr>
              <a:t> com </a:t>
            </a:r>
            <a:r>
              <a:rPr lang="en-US" sz="3300" dirty="0" err="1" smtClean="0">
                <a:ea typeface="+mn-ea"/>
                <a:cs typeface="Arial" charset="0"/>
              </a:rPr>
              <a:t>computador</a:t>
            </a:r>
            <a:r>
              <a:rPr lang="en-US" sz="3300" dirty="0" smtClean="0">
                <a:ea typeface="+mn-ea"/>
                <a:cs typeface="Arial" charset="0"/>
              </a:rPr>
              <a:t> de mesa</a:t>
            </a:r>
            <a:endParaRPr lang="pt-PT" sz="3300" kern="1200" dirty="0"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79" y="1421199"/>
            <a:ext cx="4915638" cy="47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45" y="1479802"/>
            <a:ext cx="590287" cy="64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9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629252"/>
            <a:ext cx="3513743" cy="4439703"/>
          </a:xfrm>
        </p:spPr>
        <p:txBody>
          <a:bodyPr/>
          <a:lstStyle/>
          <a:p>
            <a:r>
              <a:rPr lang="en-US" sz="1600" dirty="0"/>
              <a:t>Ligue os cabos de alimentação fornecidos ao instrumento, ao computador e ao monitor e, em seguida, ligue os cabos de alimentação a uma UPS (fonte de alimentação ininterrupta).</a:t>
            </a:r>
          </a:p>
          <a:p>
            <a:endParaRPr lang="pt-PT" sz="1600" dirty="0"/>
          </a:p>
          <a:p>
            <a:r>
              <a:rPr lang="en-US" sz="1600" dirty="0"/>
              <a:t>Ligue o leitor de código de barras e o rato directamente às portas USB do computador. </a:t>
            </a:r>
          </a:p>
          <a:p>
            <a:endParaRPr lang="pt-PT" sz="1600" dirty="0"/>
          </a:p>
          <a:p>
            <a:r>
              <a:rPr lang="en-US" sz="1600" dirty="0"/>
              <a:t>Ligue o instrumento: acende-se uma pequena luz azul na parte frontal do instrumento.</a:t>
            </a:r>
          </a:p>
          <a:p>
            <a:endParaRPr lang="pt-PT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751" y="14070"/>
            <a:ext cx="10153127" cy="123755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3300" dirty="0" smtClean="0">
                <a:ea typeface="+mn-ea"/>
                <a:cs typeface="Arial" charset="0"/>
              </a:rPr>
              <a:t>Instalação do leitor de código de barras, do rato e da UPS: </a:t>
            </a:r>
            <a:r>
              <a:rPr lang="en-US" sz="3300" dirty="0" err="1" smtClean="0">
                <a:ea typeface="+mn-ea"/>
                <a:cs typeface="Arial" charset="0"/>
              </a:rPr>
              <a:t>ligações</a:t>
            </a:r>
            <a:r>
              <a:rPr lang="en-US" sz="3300" dirty="0" smtClean="0">
                <a:ea typeface="+mn-ea"/>
                <a:cs typeface="Arial" charset="0"/>
              </a:rPr>
              <a:t> com </a:t>
            </a:r>
            <a:r>
              <a:rPr lang="en-US" sz="3300" dirty="0" err="1" smtClean="0">
                <a:ea typeface="+mn-ea"/>
                <a:cs typeface="Arial" charset="0"/>
              </a:rPr>
              <a:t>computador</a:t>
            </a:r>
            <a:r>
              <a:rPr lang="en-US" sz="3300" dirty="0" smtClean="0">
                <a:ea typeface="+mn-ea"/>
                <a:cs typeface="Arial" charset="0"/>
              </a:rPr>
              <a:t> </a:t>
            </a:r>
            <a:r>
              <a:rPr lang="en-US" sz="3300" dirty="0" err="1" smtClean="0">
                <a:ea typeface="+mn-ea"/>
                <a:cs typeface="Arial" charset="0"/>
              </a:rPr>
              <a:t>portátil</a:t>
            </a:r>
            <a:endParaRPr lang="pt-PT" sz="3300" kern="1200" dirty="0">
              <a:ea typeface="+mn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3" y="1804237"/>
            <a:ext cx="5912863" cy="419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19" y="1771636"/>
            <a:ext cx="714057" cy="64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97" y="1771636"/>
            <a:ext cx="1335637" cy="11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6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6466071" cy="4439703"/>
          </a:xfrm>
        </p:spPr>
        <p:txBody>
          <a:bodyPr>
            <a:noAutofit/>
          </a:bodyPr>
          <a:lstStyle/>
          <a:p>
            <a:pPr marL="390638" indent="-390638">
              <a:buFont typeface="+mj-lt"/>
              <a:buAutoNum type="arabicPeriod"/>
            </a:pPr>
            <a:r>
              <a:rPr lang="en-US" sz="2000" b="1" dirty="0"/>
              <a:t>Ligue o GeneXpert: irá aparecer uma pequena luz azul no painel frontal</a:t>
            </a:r>
          </a:p>
          <a:p>
            <a:pPr marL="390638" indent="-390638">
              <a:buFont typeface="+mj-lt"/>
              <a:buAutoNum type="arabicPeriod"/>
            </a:pPr>
            <a:r>
              <a:rPr lang="en-US" sz="2000" b="1" dirty="0"/>
              <a:t>Ligue o computador</a:t>
            </a:r>
          </a:p>
          <a:p>
            <a:pPr marL="390638" indent="-390638">
              <a:buFont typeface="+mj-lt"/>
              <a:buAutoNum type="arabicPeriod"/>
            </a:pPr>
            <a:r>
              <a:rPr lang="en-US" sz="2000" b="1" dirty="0"/>
              <a:t>Inicie sessão no Windows (XP ou 7) como utilizador Cepheid para operar o sistema. Para iniciar sessão, utilize os seguintes dados:</a:t>
            </a:r>
          </a:p>
          <a:p>
            <a:pPr marL="703148" lvl="1" indent="-390638">
              <a:spcBef>
                <a:spcPts val="599"/>
              </a:spcBef>
              <a:buNone/>
            </a:pPr>
            <a:r>
              <a:rPr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Nome de utilizador (Windows XP): Cepheid</a:t>
            </a:r>
          </a:p>
          <a:p>
            <a:pPr marL="703148" lvl="1" indent="-390638">
              <a:spcBef>
                <a:spcPts val="599"/>
              </a:spcBef>
              <a:buNone/>
            </a:pPr>
            <a:r>
              <a:rPr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Nome de utilizador (Windows 7):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Cepheid-Admin</a:t>
            </a:r>
          </a:p>
          <a:p>
            <a:pPr marL="703148" lvl="1" indent="-390638">
              <a:spcBef>
                <a:spcPts val="599"/>
              </a:spcBef>
              <a:buNone/>
            </a:pPr>
            <a:r>
              <a:rPr dirty="0" smtClean="0"/>
              <a:t>  </a:t>
            </a:r>
            <a:r>
              <a:rPr lang="en-US" sz="2000" b="1" dirty="0">
                <a:solidFill>
                  <a:srgbClr val="FF0000"/>
                </a:solidFill>
              </a:rPr>
              <a:t>Palavra-passe: cphd</a:t>
            </a:r>
            <a:endParaRPr lang="pt-PT" sz="2000" b="1" dirty="0">
              <a:solidFill>
                <a:srgbClr val="FF0000"/>
              </a:solidFill>
            </a:endParaRPr>
          </a:p>
          <a:p>
            <a:pPr marL="703148" lvl="1" indent="-390638">
              <a:buNone/>
            </a:pPr>
            <a:endParaRPr lang="pt-PT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cs typeface="Arial" charset="0"/>
              </a:rPr>
              <a:t>Iniciar e configurar o software informático</a:t>
            </a:r>
            <a:endParaRPr lang="pt-PT" sz="3000" kern="120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12" y="2154977"/>
            <a:ext cx="3031330" cy="177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57" y="3580652"/>
            <a:ext cx="3133088" cy="112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088735" y="3206988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</p:spTree>
    <p:extLst>
      <p:ext uri="{BB962C8B-B14F-4D97-AF65-F5344CB8AC3E}">
        <p14:creationId xmlns:p14="http://schemas.microsoft.com/office/powerpoint/2010/main" val="6966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1404</Words>
  <Application>Microsoft Office PowerPoint</Application>
  <PresentationFormat>Custom</PresentationFormat>
  <Paragraphs>169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business-template</vt:lpstr>
      <vt:lpstr>PowerPoint Presentation</vt:lpstr>
      <vt:lpstr>  </vt:lpstr>
      <vt:lpstr>Objectivos de aprendizagem</vt:lpstr>
      <vt:lpstr>Conteúdo da embalagem do instrumento</vt:lpstr>
      <vt:lpstr>Instalação do instrumento GeneXpert: escolha do espaço</vt:lpstr>
      <vt:lpstr>Instalação do instrumento GeneXpert: Ligação</vt:lpstr>
      <vt:lpstr>Instalação do leitor de código de barras, do rato e da UPS: ligações com computador de mesa</vt:lpstr>
      <vt:lpstr>Instalação do leitor de código de barras, do rato e da UPS: ligações com computador portátil</vt:lpstr>
      <vt:lpstr>Iniciar e configurar o software informático</vt:lpstr>
      <vt:lpstr>Iniciar e configurar o software informático</vt:lpstr>
      <vt:lpstr>Iniciar e configurar o software informático</vt:lpstr>
      <vt:lpstr>Instalação ideal: configuração do software</vt:lpstr>
      <vt:lpstr>Instalação ideal: configuração do software</vt:lpstr>
      <vt:lpstr>Instalação de contas e do ficheiro de definição</vt:lpstr>
      <vt:lpstr>Criar contas: ADMIN</vt:lpstr>
      <vt:lpstr>Criar contas: ADMIN (cont.)</vt:lpstr>
      <vt:lpstr>Criar contas: UTILIZADOR</vt:lpstr>
      <vt:lpstr>Criar contas: UTILIZADOR (cont.)</vt:lpstr>
      <vt:lpstr>Como iniciar sessão</vt:lpstr>
      <vt:lpstr>Relatório de qualificação da instalação</vt:lpstr>
      <vt:lpstr>Protecção contra vírus</vt:lpstr>
      <vt:lpstr>Resumo</vt:lpstr>
      <vt:lpstr>Questões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89</cp:revision>
  <dcterms:created xsi:type="dcterms:W3CDTF">2006-07-23T20:13:44Z</dcterms:created>
  <dcterms:modified xsi:type="dcterms:W3CDTF">2014-11-03T14:31:05Z</dcterms:modified>
</cp:coreProperties>
</file>