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uskha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544" y="-91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mtClean="0">
                <a:latin typeface="Arial" pitchFamily="34" charset="0"/>
              </a:rPr>
              <a:t>Módulo 8:  registo e relatório 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5396ED6-DD21-47FE-954D-65529F0AA9BA}" type="slidenum">
              <a:rPr lang="en-GB">
                <a:latin typeface="Arial" pitchFamily="34" charset="0"/>
              </a:rPr>
              <a:pPr eaLnBrk="1" hangingPunct="1"/>
              <a:t>10</a:t>
            </a:fld>
            <a:endParaRPr lang="pt-PT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552"/>
            <a:ext cx="5030663" cy="41127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Inclua as informações seguintes no formulário de pedido: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Avaliação da qualidade do espécime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Método de coloração utilizado (Ziehl-Neelsen)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Resultado do esfregaço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Data do exame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Assinatura do microscopista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latin typeface="Times-Bold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Existem muitas espécies de AFB além do bacilo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da tuberculose. Não tente identificar as espécies por microscopia. Relate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apenas o número de AFB visto.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Após preenchimento do relatório laboratorial, envie-o para o centro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de cuidados de saúde para medidas adicionais.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pt-PT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mtClean="0">
                <a:latin typeface="Arial" pitchFamily="34" charset="0"/>
              </a:rPr>
              <a:t>Módulo 8:  registo e relatório 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5396ED6-DD21-47FE-954D-65529F0AA9BA}" type="slidenum">
              <a:rPr lang="en-GB">
                <a:latin typeface="Arial" pitchFamily="34" charset="0"/>
              </a:rPr>
              <a:pPr eaLnBrk="1" hangingPunct="1"/>
              <a:t>11</a:t>
            </a:fld>
            <a:endParaRPr lang="pt-PT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552"/>
            <a:ext cx="5030663" cy="41127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Inclua as informações seguintes no formulário de pedido: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Avaliação da qualidade do espécime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Método de coloração utilizado (Ziehl-Neelsen)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Resultado do esfregaço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Data do exame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Assinatura do microscopista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latin typeface="Times-Bold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Existem muitas espécies de AFB além do bacilo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da tuberculose. Não tente identificar as espécies por microscopia. Relate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apenas o número de AFB visto.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Após preenchimento do relatório laboratorial, envie-o para o centro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de cuidados de saúde para medidas adicionais.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pt-PT" sz="2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mtClean="0">
                <a:latin typeface="Arial" pitchFamily="34" charset="0"/>
              </a:rPr>
              <a:t>Módulo 8:  registo e relatório 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5396ED6-DD21-47FE-954D-65529F0AA9BA}" type="slidenum">
              <a:rPr lang="en-GB">
                <a:latin typeface="Arial" pitchFamily="34" charset="0"/>
              </a:rPr>
              <a:pPr eaLnBrk="1" hangingPunct="1"/>
              <a:t>12</a:t>
            </a:fld>
            <a:endParaRPr lang="pt-PT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552"/>
            <a:ext cx="5030663" cy="41127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Inclua as informações seguintes no formulário de pedido: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Avaliação da qualidade do espécime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Método de coloração utilizado (Ziehl-Neelsen)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Resultado do esfregaço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Data do exame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Assinatura do microscopista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latin typeface="Times-Bold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Existem muitas espécies de AFB além do bacilo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da tuberculose. Não tente identificar as espécies por microscopia. Relate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apenas o número de AFB visto.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Após preenchimento do relatório laboratorial, envie-o para o centro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de cuidados de saúde para medidas adicionais.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pt-PT" sz="2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13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da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7388"/>
            <a:ext cx="4856162" cy="3427412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19731" indent="-276820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07279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50190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93102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436013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78924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321835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64747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r>
              <a:rPr lang="en-GB" smtClean="0">
                <a:latin typeface="Arial" charset="0"/>
              </a:rPr>
              <a:t>Módulo 1: descrição geral: tuberculose, a emergência global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19731" indent="-276820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07279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50190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93102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436013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78924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321835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64747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fld id="{208EB1CF-BECF-4019-93BE-D3571D5628B2}" type="slidenum">
              <a:rPr lang="en-GB">
                <a:latin typeface="Arial" charset="0"/>
              </a:rPr>
              <a:pPr/>
              <a:t>3</a:t>
            </a:fld>
            <a:endParaRPr lang="pt-PT">
              <a:latin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7388"/>
            <a:ext cx="4856162" cy="3427412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19731" indent="-276820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07279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50190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93102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436013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78924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321835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64747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r>
              <a:rPr lang="en-GB" smtClean="0">
                <a:latin typeface="Arial" charset="0"/>
              </a:rPr>
              <a:t>Módulo 1: descrição geral: tuberculose, a emergência global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19731" indent="-276820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07279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50190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93102" indent="-221456" defTabSz="918119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436013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78924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321835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64747" indent="-221456" defTabSz="91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fld id="{208EB1CF-BECF-4019-93BE-D3571D5628B2}" type="slidenum">
              <a:rPr lang="en-GB">
                <a:latin typeface="Arial" charset="0"/>
              </a:rPr>
              <a:pPr/>
              <a:t>4</a:t>
            </a:fld>
            <a:endParaRPr lang="pt-PT">
              <a:latin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7388"/>
            <a:ext cx="4856162" cy="3427412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mtClean="0">
                <a:latin typeface="Arial" pitchFamily="34" charset="0"/>
              </a:rPr>
              <a:t>Módulo 8:  registo e relatório 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5396ED6-DD21-47FE-954D-65529F0AA9BA}" type="slidenum">
              <a:rPr lang="en-GB">
                <a:latin typeface="Arial" pitchFamily="34" charset="0"/>
              </a:rPr>
              <a:pPr eaLnBrk="1" hangingPunct="1"/>
              <a:t>6</a:t>
            </a:fld>
            <a:endParaRPr lang="pt-PT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552"/>
            <a:ext cx="5030663" cy="41127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Inclua as informações seguintes no formulário de pedido: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Avaliação da qualidade do espécime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Método de coloração utilizado (Ziehl-Neelsen)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Resultado do esfregaço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Data do exame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Assinatura do microscopista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latin typeface="Times-Bold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Existem muitas espécies de AFB além do bacilo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da tuberculose. Não tente identificar as espécies por microscopia. Relate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apenas o número de AFB visto.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Após preenchimento do relatório laboratorial, envie-o para o centro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de cuidados de saúde para medidas adicionais.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pt-PT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mtClean="0">
                <a:latin typeface="Arial" pitchFamily="34" charset="0"/>
              </a:rPr>
              <a:t>Módulo 8:  registo e relatório 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19731" indent="-276820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07279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550190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1993102" indent="-221456" defTabSz="948876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436013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878924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321835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764747" indent="-221456" defTabSz="948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5396ED6-DD21-47FE-954D-65529F0AA9BA}" type="slidenum">
              <a:rPr lang="en-GB">
                <a:latin typeface="Arial" pitchFamily="34" charset="0"/>
              </a:rPr>
              <a:pPr eaLnBrk="1" hangingPunct="1"/>
              <a:t>8</a:t>
            </a:fld>
            <a:endParaRPr lang="pt-PT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552"/>
            <a:ext cx="5030663" cy="41127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Inclua as informações seguintes no formulário de pedido: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Avaliação da qualidade do espécime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Método de coloração utilizado (Ziehl-Neelsen)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Resultado do esfregaço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Data do exame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Symbol" pitchFamily="18" charset="2"/>
                <a:cs typeface="Times New Roman" pitchFamily="18" charset="0"/>
              </a:rPr>
              <a:t>¨ </a:t>
            </a:r>
            <a:r>
              <a:rPr lang="en-US" sz="2400" b="1">
                <a:latin typeface="Times-Bold" charset="0"/>
                <a:cs typeface="Times New Roman" pitchFamily="18" charset="0"/>
              </a:rPr>
              <a:t>Assinatura do microscopista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latin typeface="Times-Bold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Existem muitas espécies de AFB além do bacilo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da tuberculose. Não tente identificar as espécies por microscopia. Relate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apenas o número de AFB visto.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 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Após preenchimento do relatório laboratorial, envie-o para o centro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Times-Roman" charset="0"/>
                <a:cs typeface="Times New Roman" pitchFamily="18" charset="0"/>
              </a:rPr>
              <a:t>de cuidados de saúde para medidas adicionais.</a:t>
            </a:r>
            <a:endParaRPr lang="pt-PT" sz="240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pt-PT"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9</a:t>
            </a:fld>
            <a:endParaRPr lang="pt-P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15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8: </a:t>
            </a:r>
            <a:endParaRPr lang="pt-PT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Registo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emissão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de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resultados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5094976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ts val="999"/>
              </a:spcBef>
              <a:buNone/>
            </a:pPr>
            <a:r>
              <a:rPr lang="en-US" dirty="0" err="1" smtClean="0">
                <a:latin typeface="Calibri" pitchFamily="34" charset="0"/>
              </a:rPr>
              <a:t>Registar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e </a:t>
            </a:r>
            <a:r>
              <a:rPr lang="en-US" dirty="0" err="1" smtClean="0">
                <a:latin typeface="Calibri" pitchFamily="34" charset="0"/>
              </a:rPr>
              <a:t>reportar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resultados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correctamente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é </a:t>
            </a:r>
            <a:r>
              <a:rPr lang="en-US" b="1" dirty="0">
                <a:latin typeface="Calibri" pitchFamily="34" charset="0"/>
              </a:rPr>
              <a:t>absolutamente decisivo</a:t>
            </a:r>
            <a:r>
              <a:rPr lang="en-US" dirty="0">
                <a:latin typeface="Calibri" pitchFamily="34" charset="0"/>
              </a:rPr>
              <a:t>:</a:t>
            </a:r>
            <a:endParaRPr lang="pt-PT" dirty="0">
              <a:latin typeface="Calibri" pitchFamily="34" charset="0"/>
            </a:endParaRPr>
          </a:p>
          <a:p>
            <a:pPr marL="0" indent="0">
              <a:lnSpc>
                <a:spcPct val="75000"/>
              </a:lnSpc>
              <a:spcBef>
                <a:spcPts val="999"/>
              </a:spcBef>
              <a:buNone/>
            </a:pPr>
            <a:endParaRPr lang="pt-PT" sz="1000" dirty="0">
              <a:latin typeface="Calibri" pitchFamily="34" charset="0"/>
            </a:endParaRPr>
          </a:p>
          <a:p>
            <a:pPr marL="0" indent="0">
              <a:lnSpc>
                <a:spcPct val="75000"/>
              </a:lnSpc>
              <a:spcBef>
                <a:spcPts val="999"/>
              </a:spcBef>
              <a:buNone/>
            </a:pPr>
            <a:r>
              <a:rPr lang="en-US" b="1" u="sng" dirty="0" smtClean="0">
                <a:latin typeface="Calibri" pitchFamily="34" charset="0"/>
              </a:rPr>
              <a:t>Falsos-negativos</a:t>
            </a:r>
            <a:r>
              <a:rPr lang="en-US" dirty="0" smtClean="0">
                <a:latin typeface="Calibri" pitchFamily="34" charset="0"/>
              </a:rPr>
              <a:t> significa que os </a:t>
            </a:r>
            <a:r>
              <a:rPr lang="en-US" dirty="0" err="1" smtClean="0">
                <a:latin typeface="Calibri" pitchFamily="34" charset="0"/>
              </a:rPr>
              <a:t>resultados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reportados</a:t>
            </a:r>
            <a:r>
              <a:rPr lang="en-US" dirty="0" smtClean="0">
                <a:latin typeface="Calibri" pitchFamily="34" charset="0"/>
              </a:rPr>
              <a:t> como negativos eram na verdade positivos</a:t>
            </a: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dirty="0">
                <a:latin typeface="Calibri" pitchFamily="34" charset="0"/>
              </a:rPr>
              <a:t>Os </a:t>
            </a:r>
            <a:r>
              <a:rPr lang="en-US" dirty="0" err="1" smtClean="0">
                <a:latin typeface="Calibri" pitchFamily="34" charset="0"/>
              </a:rPr>
              <a:t>pacientes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com TB podem não ser tratados, resultando em doença prolongada, transmissão da doença ou morte.</a:t>
            </a:r>
            <a:r>
              <a:rPr dirty="0"/>
              <a:t/>
            </a:r>
            <a:br>
              <a:rPr dirty="0"/>
            </a:br>
            <a:endParaRPr lang="pt-PT" dirty="0">
              <a:latin typeface="Calibri" pitchFamily="34" charset="0"/>
            </a:endParaRPr>
          </a:p>
          <a:p>
            <a:pPr marL="0" indent="0">
              <a:lnSpc>
                <a:spcPct val="75000"/>
              </a:lnSpc>
              <a:spcBef>
                <a:spcPts val="999"/>
              </a:spcBef>
              <a:buNone/>
            </a:pPr>
            <a:r>
              <a:rPr lang="en-US" b="1" u="sng" dirty="0">
                <a:latin typeface="Calibri" pitchFamily="34" charset="0"/>
              </a:rPr>
              <a:t>Falsos-positivos</a:t>
            </a:r>
            <a:r>
              <a:rPr lang="en-US" dirty="0">
                <a:latin typeface="Calibri" pitchFamily="34" charset="0"/>
              </a:rPr>
              <a:t> significa que os </a:t>
            </a:r>
            <a:r>
              <a:rPr lang="en-US" dirty="0" err="1">
                <a:latin typeface="Calibri" pitchFamily="34" charset="0"/>
              </a:rPr>
              <a:t>resultados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reportados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como positivos eram na verdade negativos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dirty="0">
                <a:latin typeface="Calibri" pitchFamily="34" charset="0"/>
              </a:rPr>
              <a:t>Os </a:t>
            </a:r>
            <a:r>
              <a:rPr lang="en-US" dirty="0" err="1" smtClean="0">
                <a:latin typeface="Calibri" pitchFamily="34" charset="0"/>
              </a:rPr>
              <a:t>pacientes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são tratados desnecessariamente ou o tratamento pode continuar além do necessário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dirty="0" smtClean="0">
                <a:latin typeface="Calibri" pitchFamily="34" charset="0"/>
              </a:rPr>
              <a:t>Serão desperdiçados medicamentos</a:t>
            </a: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dirty="0" smtClean="0">
                <a:latin typeface="Calibri" pitchFamily="34" charset="0"/>
              </a:rPr>
              <a:t>O </a:t>
            </a:r>
            <a:r>
              <a:rPr lang="en-US" dirty="0" err="1" smtClean="0">
                <a:latin typeface="Calibri" pitchFamily="34" charset="0"/>
              </a:rPr>
              <a:t>paciente</a:t>
            </a:r>
            <a:r>
              <a:rPr lang="en-US" dirty="0" smtClean="0">
                <a:latin typeface="Calibri" pitchFamily="34" charset="0"/>
              </a:rPr>
              <a:t> tem uma condição subjacente diferente que exige tratamento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latin typeface="Calibri" pitchFamily="34" charset="0"/>
                <a:ea typeface="+mn-ea"/>
                <a:cs typeface="Arial" charset="0"/>
              </a:rPr>
              <a:t>Registo e relatório imprecisos</a:t>
            </a:r>
          </a:p>
        </p:txBody>
      </p:sp>
    </p:spTree>
    <p:extLst>
      <p:ext uri="{BB962C8B-B14F-4D97-AF65-F5344CB8AC3E}">
        <p14:creationId xmlns:p14="http://schemas.microsoft.com/office/powerpoint/2010/main" val="25431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>
                <a:latin typeface="Calibri" pitchFamily="34" charset="0"/>
              </a:rPr>
              <a:t>O registo laboratorial principal consiste em: </a:t>
            </a:r>
            <a:r>
              <a:rPr lang="en-US" dirty="0" err="1" smtClean="0">
                <a:latin typeface="Calibri" pitchFamily="34" charset="0"/>
              </a:rPr>
              <a:t>requisição</a:t>
            </a:r>
            <a:r>
              <a:rPr lang="en-US" dirty="0" smtClean="0">
                <a:latin typeface="Calibri" pitchFamily="34" charset="0"/>
              </a:rPr>
              <a:t> do </a:t>
            </a:r>
            <a:r>
              <a:rPr lang="en-US" dirty="0">
                <a:latin typeface="Calibri" pitchFamily="34" charset="0"/>
              </a:rPr>
              <a:t>laboratório, formulário de relatório laboratorial e registo laboratorial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 smtClean="0">
                <a:latin typeface="Calibri" pitchFamily="34" charset="0"/>
              </a:rPr>
              <a:t>A OMS </a:t>
            </a:r>
            <a:r>
              <a:rPr lang="en-US" dirty="0" err="1" smtClean="0">
                <a:latin typeface="Calibri" pitchFamily="34" charset="0"/>
              </a:rPr>
              <a:t>fornece</a:t>
            </a:r>
            <a:r>
              <a:rPr lang="en-US" dirty="0" smtClean="0">
                <a:latin typeface="Calibri" pitchFamily="34" charset="0"/>
              </a:rPr>
              <a:t> um </a:t>
            </a:r>
            <a:r>
              <a:rPr lang="en-US" dirty="0" err="1" smtClean="0">
                <a:latin typeface="Calibri" pitchFamily="34" charset="0"/>
              </a:rPr>
              <a:t>modelo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padronizado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emissão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resultados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para</a:t>
            </a:r>
            <a:r>
              <a:rPr lang="en-US" dirty="0" smtClean="0">
                <a:latin typeface="Calibri" pitchFamily="34" charset="0"/>
              </a:rPr>
              <a:t> TB </a:t>
            </a:r>
            <a:r>
              <a:rPr lang="en-US" dirty="0" err="1" smtClean="0">
                <a:latin typeface="Calibri" pitchFamily="34" charset="0"/>
              </a:rPr>
              <a:t>que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deve</a:t>
            </a:r>
            <a:r>
              <a:rPr lang="en-US" dirty="0" smtClean="0">
                <a:latin typeface="Calibri" pitchFamily="34" charset="0"/>
              </a:rPr>
              <a:t> ser </a:t>
            </a:r>
            <a:r>
              <a:rPr lang="en-US" dirty="0" err="1" smtClean="0">
                <a:latin typeface="Calibri" pitchFamily="34" charset="0"/>
              </a:rPr>
              <a:t>personalizado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pelos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países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 err="1" smtClean="0">
                <a:latin typeface="Calibri" pitchFamily="34" charset="0"/>
              </a:rPr>
              <a:t>Registar</a:t>
            </a:r>
            <a:r>
              <a:rPr lang="en-US" dirty="0" smtClean="0">
                <a:latin typeface="Calibri" pitchFamily="34" charset="0"/>
              </a:rPr>
              <a:t>  e </a:t>
            </a:r>
            <a:r>
              <a:rPr lang="en-US" dirty="0" err="1" smtClean="0">
                <a:latin typeface="Calibri" pitchFamily="34" charset="0"/>
              </a:rPr>
              <a:t>reportar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resultados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correctamente</a:t>
            </a:r>
            <a:r>
              <a:rPr lang="en-US" dirty="0" smtClean="0">
                <a:latin typeface="Calibri" pitchFamily="34" charset="0"/>
              </a:rPr>
              <a:t> é </a:t>
            </a:r>
            <a:r>
              <a:rPr lang="en-US" dirty="0" err="1" smtClean="0">
                <a:latin typeface="Calibri" pitchFamily="34" charset="0"/>
              </a:rPr>
              <a:t>absolutamente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decisivo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evitar </a:t>
            </a:r>
            <a:r>
              <a:rPr lang="en-US" dirty="0" err="1">
                <a:latin typeface="Calibri" pitchFamily="34" charset="0"/>
              </a:rPr>
              <a:t>resultados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imprecisos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falsos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endParaRPr lang="pt-PT" dirty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+mn-ea"/>
                <a:cs typeface="Arial" charset="0"/>
              </a:rPr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7033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 smtClean="0">
                <a:latin typeface="Calibri" pitchFamily="34" charset="0"/>
              </a:rPr>
              <a:t>Quais são os principais elementos necessários para a manutenção de </a:t>
            </a:r>
            <a:r>
              <a:rPr lang="en-US" dirty="0" err="1" smtClean="0">
                <a:latin typeface="Calibri" pitchFamily="34" charset="0"/>
              </a:rPr>
              <a:t>registos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precisos</a:t>
            </a:r>
            <a:r>
              <a:rPr lang="en-US" dirty="0" smtClean="0">
                <a:latin typeface="Calibri" pitchFamily="34" charset="0"/>
              </a:rPr>
              <a:t>?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>
                <a:latin typeface="Calibri" pitchFamily="34" charset="0"/>
              </a:rPr>
              <a:t>Que dados essenciais devem ser introduzidos no registo laboratorial?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 smtClean="0">
                <a:latin typeface="Calibri" pitchFamily="34" charset="0"/>
              </a:rPr>
              <a:t>O que é um resultado falso-negativo e falso-positivo?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>
                <a:latin typeface="Calibri" pitchFamily="34" charset="0"/>
              </a:rPr>
              <a:t>Quais são as </a:t>
            </a:r>
            <a:r>
              <a:rPr lang="en-US" dirty="0" err="1">
                <a:latin typeface="Calibri" pitchFamily="34" charset="0"/>
              </a:rPr>
              <a:t>consequências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</a:rPr>
              <a:t>reportar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um resultado falso-positivo?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 pitchFamily="34" charset="0"/>
                <a:ea typeface="+mn-ea"/>
                <a:cs typeface="Arial" charset="0"/>
              </a:rPr>
              <a:t>Questões</a:t>
            </a:r>
            <a:endParaRPr lang="en-US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78704" y="575436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42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449772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351981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112746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416593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334519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84342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Manutenção de registos</a:t>
            </a:r>
          </a:p>
          <a:p>
            <a:pPr marL="124796" indent="0">
              <a:spcBef>
                <a:spcPts val="599"/>
              </a:spcBef>
              <a:buNone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99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Relatar resultados do Xpert MTB/RIF</a:t>
            </a:r>
          </a:p>
          <a:p>
            <a:pPr>
              <a:spcBef>
                <a:spcPts val="599"/>
              </a:spcBef>
            </a:pPr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99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Introdução de dados no registo laboratorial</a:t>
            </a:r>
          </a:p>
          <a:p>
            <a:pPr>
              <a:spcBef>
                <a:spcPts val="599"/>
              </a:spcBef>
            </a:pPr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99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Consequências de registo e relatório imprecisos 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dirty="0" smtClean="0"/>
              <a:t>Conteúdo deste módulo</a:t>
            </a:r>
          </a:p>
        </p:txBody>
      </p:sp>
    </p:spTree>
    <p:extLst>
      <p:ext uri="{BB962C8B-B14F-4D97-AF65-F5344CB8AC3E}">
        <p14:creationId xmlns:p14="http://schemas.microsoft.com/office/powerpoint/2010/main" val="26269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final deste módulo, conseguirá:</a:t>
            </a:r>
            <a:r>
              <a:rPr dirty="0"/>
              <a:t/>
            </a:r>
            <a:br>
              <a:rPr dirty="0"/>
            </a:b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Descrever elementos essenciais de registo e relatório dos resultados do Xpert MTB/RIF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Reportar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resultados do Xpert MTB/RIF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requisição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laboratório </a:t>
            </a:r>
          </a:p>
          <a:p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Registar correctamente resultados do Xpert MTB/RIF no registo laboratorial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ea typeface="+mn-ea"/>
                <a:cs typeface="Arial" charset="0"/>
              </a:rPr>
              <a:t>Objectivos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230046662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Requisição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do laboratório (pedido de </a:t>
            </a:r>
            <a:r>
              <a:rPr lang="en-US" dirty="0" err="1" smtClean="0">
                <a:latin typeface="Calibri" pitchFamily="34" charset="0"/>
              </a:rPr>
              <a:t>análise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amostra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biológica</a:t>
            </a:r>
            <a:r>
              <a:rPr lang="en-US" dirty="0" smtClean="0">
                <a:latin typeface="Calibri" pitchFamily="34" charset="0"/>
              </a:rPr>
              <a:t> para TB)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Formulários de relatório laboratorial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Registos laboratoriais (podem variar dependendo dos meios de diagnóstico disponíveis em laboratório)</a:t>
            </a:r>
            <a:endParaRPr lang="pt-PT" dirty="0">
              <a:latin typeface="Calibri" pitchFamily="34" charset="0"/>
            </a:endParaRP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ea typeface="+mn-ea"/>
                <a:cs typeface="Arial" charset="0"/>
              </a:rPr>
              <a:t>Manutenção de registo laboratorial</a:t>
            </a:r>
          </a:p>
        </p:txBody>
      </p:sp>
      <p:sp>
        <p:nvSpPr>
          <p:cNvPr id="6" name="Rectangle 8" descr="Papel reciclado"/>
          <p:cNvSpPr>
            <a:spLocks noChangeArrowheads="1"/>
          </p:cNvSpPr>
          <p:nvPr/>
        </p:nvSpPr>
        <p:spPr bwMode="auto">
          <a:xfrm>
            <a:off x="2574742" y="4275466"/>
            <a:ext cx="5865921" cy="13686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70" tIns="52085" rIns="104170" bIns="52085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20248046" algn="l"/>
              </a:tabLst>
            </a:pPr>
            <a:r>
              <a:rPr lang="en-GB" sz="36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Guarde todos os registos de acordo com a política nacional</a:t>
            </a:r>
          </a:p>
        </p:txBody>
      </p:sp>
    </p:spTree>
    <p:extLst>
      <p:ext uri="{BB962C8B-B14F-4D97-AF65-F5344CB8AC3E}">
        <p14:creationId xmlns:p14="http://schemas.microsoft.com/office/powerpoint/2010/main" val="34974261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06943" y="1755676"/>
            <a:ext cx="3081695" cy="1014325"/>
          </a:xfrm>
        </p:spPr>
        <p:txBody>
          <a:bodyPr>
            <a:normAutofit fontScale="90000"/>
          </a:bodyPr>
          <a:lstStyle/>
          <a:p>
            <a:r>
              <a:rPr lang="en-US" sz="3700" dirty="0" err="1" smtClean="0">
                <a:latin typeface="Calibri" pitchFamily="34" charset="0"/>
                <a:ea typeface="+mn-ea"/>
                <a:cs typeface="Arial" charset="0"/>
              </a:rPr>
              <a:t>Requisição</a:t>
            </a:r>
            <a:r>
              <a:rPr lang="en-US" sz="37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US" sz="3700" dirty="0">
                <a:latin typeface="Calibri" pitchFamily="34" charset="0"/>
                <a:ea typeface="+mn-ea"/>
                <a:cs typeface="Arial" charset="0"/>
              </a:rPr>
              <a:t>do </a:t>
            </a:r>
            <a:r>
              <a:rPr lang="en-US" sz="3700" dirty="0" err="1" smtClean="0">
                <a:latin typeface="Calibri" pitchFamily="34" charset="0"/>
                <a:ea typeface="+mn-ea"/>
                <a:cs typeface="Arial" charset="0"/>
              </a:rPr>
              <a:t>laboratório</a:t>
            </a:r>
            <a:endParaRPr lang="pt-PT" sz="3700" dirty="0">
              <a:solidFill>
                <a:srgbClr val="FF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9" name="Picture 2" descr="C:\Users\Iuskha\Desktop\scan0012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7" y="27484"/>
            <a:ext cx="7128792" cy="7492848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2103959" y="2945862"/>
            <a:ext cx="6358541" cy="9700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97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>
                <a:latin typeface="Calibri" pitchFamily="34" charset="0"/>
              </a:rPr>
              <a:t>Nome da </a:t>
            </a:r>
            <a:r>
              <a:rPr lang="en-US" dirty="0" err="1">
                <a:latin typeface="Calibri" pitchFamily="34" charset="0"/>
              </a:rPr>
              <a:t>unidade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sanitária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>
                <a:latin typeface="Calibri" pitchFamily="34" charset="0"/>
              </a:rPr>
              <a:t>Data do </a:t>
            </a:r>
            <a:r>
              <a:rPr lang="en-US" dirty="0" smtClean="0">
                <a:solidFill>
                  <a:srgbClr val="00194C"/>
                </a:solidFill>
                <a:latin typeface="Calibri" pitchFamily="34" charset="0"/>
              </a:rPr>
              <a:t>pedido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>
                <a:latin typeface="Calibri" pitchFamily="34" charset="0"/>
              </a:rPr>
              <a:t>Informações do </a:t>
            </a:r>
            <a:r>
              <a:rPr lang="en-US" dirty="0" err="1" smtClean="0">
                <a:latin typeface="Calibri" pitchFamily="34" charset="0"/>
              </a:rPr>
              <a:t>paciente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nome</a:t>
            </a:r>
            <a:r>
              <a:rPr lang="en-US" dirty="0">
                <a:latin typeface="Calibri" pitchFamily="34" charset="0"/>
              </a:rPr>
              <a:t>, sexo, idade, </a:t>
            </a:r>
            <a:r>
              <a:rPr lang="en-US" dirty="0" err="1" smtClean="0">
                <a:latin typeface="Calibri" pitchFamily="34" charset="0"/>
              </a:rPr>
              <a:t>morada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profissão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e </a:t>
            </a:r>
            <a:r>
              <a:rPr lang="en-US" dirty="0" err="1" smtClean="0">
                <a:latin typeface="Calibri" pitchFamily="34" charset="0"/>
              </a:rPr>
              <a:t>contacto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número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de registo do </a:t>
            </a:r>
            <a:r>
              <a:rPr lang="en-US" dirty="0" err="1" smtClean="0">
                <a:latin typeface="Calibri" pitchFamily="34" charset="0"/>
              </a:rPr>
              <a:t>paciente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caso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suspeito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>
                <a:solidFill>
                  <a:srgbClr val="00194C"/>
                </a:solidFill>
                <a:latin typeface="Calibri" pitchFamily="34" charset="0"/>
              </a:rPr>
              <a:t>Número de </a:t>
            </a:r>
            <a:r>
              <a:rPr lang="en-US" dirty="0" err="1" smtClean="0">
                <a:solidFill>
                  <a:srgbClr val="00194C"/>
                </a:solidFill>
                <a:latin typeface="Calibri" pitchFamily="34" charset="0"/>
              </a:rPr>
              <a:t>amostra</a:t>
            </a:r>
            <a:r>
              <a:rPr lang="en-US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194C"/>
                </a:solidFill>
                <a:latin typeface="Calibri" pitchFamily="34" charset="0"/>
              </a:rPr>
              <a:t>e tipo de </a:t>
            </a:r>
            <a:r>
              <a:rPr lang="en-US" dirty="0" err="1" smtClean="0">
                <a:solidFill>
                  <a:srgbClr val="00194C"/>
                </a:solidFill>
                <a:latin typeface="Calibri" pitchFamily="34" charset="0"/>
              </a:rPr>
              <a:t>amostra</a:t>
            </a:r>
            <a:r>
              <a:rPr lang="en-US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194C"/>
                </a:solidFill>
                <a:latin typeface="Calibri" pitchFamily="34" charset="0"/>
              </a:rPr>
              <a:t>enviado para teste</a:t>
            </a:r>
            <a:endParaRPr lang="pt-PT" dirty="0" smtClean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 smtClean="0">
                <a:latin typeface="Calibri" pitchFamily="34" charset="0"/>
              </a:rPr>
              <a:t>Data da </a:t>
            </a:r>
            <a:r>
              <a:rPr lang="en-US" dirty="0" err="1" smtClean="0">
                <a:latin typeface="Calibri" pitchFamily="34" charset="0"/>
              </a:rPr>
              <a:t>colheita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(s) </a:t>
            </a:r>
            <a:r>
              <a:rPr lang="en-US" dirty="0" err="1" smtClean="0">
                <a:latin typeface="Calibri" pitchFamily="34" charset="0"/>
              </a:rPr>
              <a:t>amostra</a:t>
            </a:r>
            <a:r>
              <a:rPr lang="en-US" dirty="0" smtClean="0">
                <a:latin typeface="Calibri" pitchFamily="34" charset="0"/>
              </a:rPr>
              <a:t>(s)</a:t>
            </a:r>
            <a:endParaRPr lang="pt-PT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 err="1">
                <a:latin typeface="Calibri" pitchFamily="34" charset="0"/>
              </a:rPr>
              <a:t>Motivo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</a:rPr>
              <a:t>exame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caso</a:t>
            </a:r>
            <a:r>
              <a:rPr lang="en-US" dirty="0" smtClean="0">
                <a:latin typeface="Calibri" pitchFamily="34" charset="0"/>
              </a:rPr>
              <a:t> novo, </a:t>
            </a:r>
            <a:r>
              <a:rPr lang="en-US" dirty="0" err="1" smtClean="0">
                <a:latin typeface="Calibri" pitchFamily="34" charset="0"/>
              </a:rPr>
              <a:t>controle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retratamento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US" dirty="0" smtClean="0">
                <a:latin typeface="Calibri" pitchFamily="34" charset="0"/>
              </a:rPr>
              <a:t>Assinatura da pessoa </a:t>
            </a:r>
            <a:r>
              <a:rPr lang="en-US" dirty="0" err="1" smtClean="0">
                <a:latin typeface="Calibri" pitchFamily="34" charset="0"/>
              </a:rPr>
              <a:t>requerente</a:t>
            </a:r>
            <a:r>
              <a:rPr lang="en-US" dirty="0" smtClean="0">
                <a:latin typeface="Calibri" pitchFamily="34" charset="0"/>
              </a:rPr>
              <a:t> do </a:t>
            </a:r>
            <a:r>
              <a:rPr lang="en-US" dirty="0" err="1" smtClean="0">
                <a:latin typeface="Calibri" pitchFamily="34" charset="0"/>
              </a:rPr>
              <a:t>exame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err="1" smtClean="0">
                <a:latin typeface="Calibri" pitchFamily="34" charset="0"/>
                <a:cs typeface="Arial" charset="0"/>
              </a:rPr>
              <a:t>Requisição</a:t>
            </a:r>
            <a:r>
              <a:rPr lang="en-US" sz="3700" dirty="0" smtClean="0">
                <a:latin typeface="Calibri" pitchFamily="34" charset="0"/>
                <a:cs typeface="Arial" charset="0"/>
              </a:rPr>
              <a:t> do </a:t>
            </a:r>
            <a:r>
              <a:rPr lang="en-US" sz="3700" dirty="0" err="1" smtClean="0">
                <a:latin typeface="Calibri" pitchFamily="34" charset="0"/>
                <a:cs typeface="Arial" charset="0"/>
              </a:rPr>
              <a:t>laboratório</a:t>
            </a:r>
            <a:r>
              <a:rPr lang="en-US" sz="3700" dirty="0" smtClean="0">
                <a:latin typeface="Calibri" pitchFamily="34" charset="0"/>
                <a:cs typeface="Arial" charset="0"/>
              </a:rPr>
              <a:t>: </a:t>
            </a:r>
            <a:r>
              <a:rPr lang="en-US" sz="3700" dirty="0" err="1" smtClean="0">
                <a:latin typeface="Calibri" pitchFamily="34" charset="0"/>
                <a:ea typeface="+mn-ea"/>
                <a:cs typeface="Arial" charset="0"/>
              </a:rPr>
              <a:t>conteúdo</a:t>
            </a:r>
            <a:endParaRPr lang="en-US" sz="3700" dirty="0"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534432" y="1467644"/>
            <a:ext cx="9619774" cy="774496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>
                <a:latin typeface="Calibri" pitchFamily="34" charset="0"/>
              </a:rPr>
              <a:t>A </a:t>
            </a:r>
            <a:r>
              <a:rPr lang="en-US" dirty="0" err="1" smtClean="0">
                <a:latin typeface="Calibri" pitchFamily="34" charset="0"/>
              </a:rPr>
              <a:t>requisição</a:t>
            </a:r>
            <a:r>
              <a:rPr lang="en-US" dirty="0" smtClean="0">
                <a:latin typeface="Calibri" pitchFamily="34" charset="0"/>
              </a:rPr>
              <a:t> do </a:t>
            </a:r>
            <a:r>
              <a:rPr lang="en-US" dirty="0" err="1" smtClean="0">
                <a:latin typeface="Calibri" pitchFamily="34" charset="0"/>
              </a:rPr>
              <a:t>laboratório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inclui</a:t>
            </a:r>
            <a:r>
              <a:rPr lang="en-US" dirty="0" smtClean="0">
                <a:latin typeface="Calibri" pitchFamily="34" charset="0"/>
              </a:rPr>
              <a:t> resultados de microscopia e/ou do Xpert MTB/RIF (e, se aplicável, resultados da cultura e do TSA)</a:t>
            </a:r>
            <a:endParaRPr lang="pt-PT" dirty="0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err="1" smtClean="0">
                <a:latin typeface="Calibri" pitchFamily="34" charset="0"/>
                <a:cs typeface="Arial" charset="0"/>
              </a:rPr>
              <a:t>Requisição</a:t>
            </a:r>
            <a:r>
              <a:rPr lang="en-US" sz="3700" dirty="0" smtClean="0">
                <a:latin typeface="Calibri" pitchFamily="34" charset="0"/>
                <a:cs typeface="Arial" charset="0"/>
              </a:rPr>
              <a:t> do </a:t>
            </a:r>
            <a:r>
              <a:rPr lang="en-US" sz="3700" dirty="0" err="1" smtClean="0">
                <a:latin typeface="Calibri" pitchFamily="34" charset="0"/>
                <a:cs typeface="Arial" charset="0"/>
              </a:rPr>
              <a:t>laboratório</a:t>
            </a:r>
            <a:r>
              <a:rPr lang="en-US" sz="3700" dirty="0" smtClean="0">
                <a:latin typeface="Calibri" pitchFamily="34" charset="0"/>
                <a:cs typeface="Arial" charset="0"/>
              </a:rPr>
              <a:t>: </a:t>
            </a:r>
            <a:r>
              <a:rPr lang="en-US" sz="3700" dirty="0" err="1" smtClean="0">
                <a:latin typeface="Calibri" pitchFamily="34" charset="0"/>
                <a:cs typeface="Arial" charset="0"/>
              </a:rPr>
              <a:t>resultados</a:t>
            </a:r>
            <a:endParaRPr lang="en-US" sz="3700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0" name="Picture 2" descr="C:\Users\Iuskha\Desktop\scan0012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51" y="2115716"/>
            <a:ext cx="8640960" cy="5406203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5920383" y="5356076"/>
            <a:ext cx="3816424" cy="2880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16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5094976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>
                <a:latin typeface="Calibri" pitchFamily="34" charset="0"/>
              </a:rPr>
              <a:t>Data de recepção e </a:t>
            </a:r>
            <a:r>
              <a:rPr lang="en-US" sz="2400" dirty="0" err="1">
                <a:latin typeface="Calibri" pitchFamily="34" charset="0"/>
              </a:rPr>
              <a:t>colheita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endParaRPr lang="pt-PT" sz="2400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 err="1" smtClean="0">
                <a:latin typeface="Calibri" pitchFamily="34" charset="0"/>
              </a:rPr>
              <a:t>Código</a:t>
            </a:r>
            <a:r>
              <a:rPr lang="en-US" sz="2400" dirty="0" smtClean="0">
                <a:latin typeface="Calibri" pitchFamily="34" charset="0"/>
              </a:rPr>
              <a:t> do </a:t>
            </a:r>
            <a:r>
              <a:rPr lang="en-US" sz="2400" dirty="0">
                <a:latin typeface="Calibri" pitchFamily="34" charset="0"/>
              </a:rPr>
              <a:t>laboratório</a:t>
            </a:r>
            <a:endParaRPr lang="pt-PT" sz="2400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>
                <a:latin typeface="Calibri" pitchFamily="34" charset="0"/>
              </a:rPr>
              <a:t>Tipo de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>
                <a:latin typeface="Calibri" pitchFamily="34" charset="0"/>
              </a:rPr>
              <a:t>Informações do </a:t>
            </a:r>
            <a:r>
              <a:rPr lang="en-US" sz="2400" dirty="0" err="1" smtClean="0">
                <a:latin typeface="Calibri" pitchFamily="34" charset="0"/>
              </a:rPr>
              <a:t>paciente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nome</a:t>
            </a:r>
            <a:r>
              <a:rPr lang="en-US" sz="2400" dirty="0">
                <a:latin typeface="Calibri" pitchFamily="34" charset="0"/>
              </a:rPr>
              <a:t>, sexo, idade, </a:t>
            </a:r>
            <a:r>
              <a:rPr lang="en-US" sz="2400" dirty="0" err="1" smtClean="0">
                <a:latin typeface="Calibri" pitchFamily="34" charset="0"/>
              </a:rPr>
              <a:t>morada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profissão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contacto</a:t>
            </a:r>
            <a:r>
              <a:rPr lang="en-US" sz="2400" dirty="0" smtClean="0">
                <a:latin typeface="Calibri" pitchFamily="34" charset="0"/>
              </a:rPr>
              <a:t> e </a:t>
            </a:r>
            <a:r>
              <a:rPr lang="en-US" sz="2400" dirty="0">
                <a:latin typeface="Calibri" pitchFamily="34" charset="0"/>
              </a:rPr>
              <a:t>número de registo)</a:t>
            </a: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 err="1">
                <a:latin typeface="Calibri" pitchFamily="34" charset="0"/>
              </a:rPr>
              <a:t>Motivo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de </a:t>
            </a:r>
            <a:r>
              <a:rPr lang="en-US" sz="2400" dirty="0" err="1" smtClean="0">
                <a:latin typeface="Calibri" pitchFamily="34" charset="0"/>
              </a:rPr>
              <a:t>exame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caso</a:t>
            </a:r>
            <a:r>
              <a:rPr lang="en-US" sz="2400" dirty="0" smtClean="0">
                <a:latin typeface="Calibri" pitchFamily="34" charset="0"/>
              </a:rPr>
              <a:t> novo, </a:t>
            </a:r>
            <a:r>
              <a:rPr lang="en-US" sz="2400" dirty="0" err="1" smtClean="0">
                <a:latin typeface="Calibri" pitchFamily="34" charset="0"/>
              </a:rPr>
              <a:t>controlo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retratamento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 smtClean="0">
                <a:latin typeface="Calibri" pitchFamily="34" charset="0"/>
              </a:rPr>
              <a:t>Resultados de microscopia (e resultados da cultura e/</a:t>
            </a:r>
            <a:r>
              <a:rPr lang="en-US" sz="2400" dirty="0" err="1" smtClean="0">
                <a:latin typeface="Calibri" pitchFamily="34" charset="0"/>
              </a:rPr>
              <a:t>ou</a:t>
            </a:r>
            <a:r>
              <a:rPr lang="en-US" sz="2400" dirty="0" smtClean="0">
                <a:latin typeface="Calibri" pitchFamily="34" charset="0"/>
              </a:rPr>
              <a:t>  TSA, se aplicável)</a:t>
            </a:r>
            <a:endParaRPr lang="pt-PT" sz="2400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b="1" dirty="0" smtClean="0">
                <a:latin typeface="Calibri" pitchFamily="34" charset="0"/>
              </a:rPr>
              <a:t>Resultados do Xpert MTB/RIF</a:t>
            </a:r>
          </a:p>
          <a:p>
            <a:pPr lvl="1">
              <a:lnSpc>
                <a:spcPct val="75000"/>
              </a:lnSpc>
              <a:spcBef>
                <a:spcPts val="999"/>
              </a:spcBef>
            </a:pPr>
            <a:r>
              <a:rPr lang="en-US" sz="2500" dirty="0" smtClean="0">
                <a:latin typeface="Calibri" pitchFamily="34" charset="0"/>
              </a:rPr>
              <a:t>Adicione uma nova coluna ou registe na coluna "Comentários"</a:t>
            </a:r>
          </a:p>
          <a:p>
            <a:pPr lvl="1">
              <a:lnSpc>
                <a:spcPct val="75000"/>
              </a:lnSpc>
              <a:spcBef>
                <a:spcPts val="999"/>
              </a:spcBef>
            </a:pPr>
            <a:r>
              <a:rPr lang="en-US" sz="2500" dirty="0" smtClean="0">
                <a:latin typeface="Calibri" pitchFamily="34" charset="0"/>
              </a:rPr>
              <a:t>De modo semelhante à microscopia, utilize uma caneta vermelha ou de outra cor para os resultados positivos e resistentes</a:t>
            </a:r>
            <a:endParaRPr lang="pt-PT" sz="2500" dirty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>
                <a:latin typeface="Calibri" pitchFamily="34" charset="0"/>
              </a:rPr>
              <a:t>Nome e assinatura da pessoa que realiza o teste 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latin typeface="Calibri" pitchFamily="34" charset="0"/>
                <a:ea typeface="+mn-ea"/>
                <a:cs typeface="Arial" charset="0"/>
              </a:rPr>
              <a:t>Conteúdo do registo laboratorial</a:t>
            </a:r>
          </a:p>
        </p:txBody>
      </p:sp>
    </p:spTree>
    <p:extLst>
      <p:ext uri="{BB962C8B-B14F-4D97-AF65-F5344CB8AC3E}">
        <p14:creationId xmlns:p14="http://schemas.microsoft.com/office/powerpoint/2010/main" val="7437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534432" y="1629253"/>
            <a:ext cx="9619774" cy="1782608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>
                <a:latin typeface="Calibri" pitchFamily="34" charset="0"/>
              </a:rPr>
              <a:t>Como uma medida temporária, </a:t>
            </a:r>
            <a:r>
              <a:rPr lang="en-US" sz="2400" dirty="0" err="1">
                <a:latin typeface="Calibri" pitchFamily="34" charset="0"/>
              </a:rPr>
              <a:t>os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PNCT </a:t>
            </a:r>
            <a:r>
              <a:rPr lang="en-US" sz="2400" dirty="0">
                <a:latin typeface="Calibri" pitchFamily="34" charset="0"/>
              </a:rPr>
              <a:t>podem utilizar o registo laboratorial existente ao registar os resultados do Xpert MTB/RIF na coluna "comentários"</a:t>
            </a:r>
          </a:p>
          <a:p>
            <a:pPr>
              <a:lnSpc>
                <a:spcPct val="75000"/>
              </a:lnSpc>
              <a:spcBef>
                <a:spcPts val="999"/>
              </a:spcBef>
            </a:pPr>
            <a:r>
              <a:rPr lang="en-US" sz="2400" dirty="0">
                <a:latin typeface="Calibri" pitchFamily="34" charset="0"/>
              </a:rPr>
              <a:t>O formato do registo laboratorial deve ser modificado para incluir uma coluna específica para os resultados do </a:t>
            </a:r>
            <a:r>
              <a:rPr lang="en-US" sz="2400" dirty="0" err="1">
                <a:latin typeface="Calibri" pitchFamily="34" charset="0"/>
              </a:rPr>
              <a:t>Xpert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MTB/RIF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err="1" smtClean="0">
                <a:latin typeface="Calibri" pitchFamily="34" charset="0"/>
                <a:ea typeface="+mn-ea"/>
                <a:cs typeface="Arial" charset="0"/>
              </a:rPr>
              <a:t>Registo</a:t>
            </a:r>
            <a:r>
              <a:rPr lang="en-US" sz="37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US" sz="3700" dirty="0">
                <a:latin typeface="Calibri" pitchFamily="34" charset="0"/>
                <a:ea typeface="+mn-ea"/>
                <a:cs typeface="Arial" charset="0"/>
              </a:rPr>
              <a:t>laboratorial </a:t>
            </a:r>
          </a:p>
        </p:txBody>
      </p:sp>
      <p:pic>
        <p:nvPicPr>
          <p:cNvPr id="12" name="Picture 2" descr="C:\Users\Iuskha\Desktop\scan0012 - Copia.jpg"/>
          <p:cNvPicPr>
            <a:picLocks noChangeAspect="1" noChangeArrowheads="1"/>
          </p:cNvPicPr>
          <p:nvPr/>
        </p:nvPicPr>
        <p:blipFill>
          <a:blip r:embed="rId3" cstate="print"/>
          <a:srcRect t="55788"/>
          <a:stretch>
            <a:fillRect/>
          </a:stretch>
        </p:blipFill>
        <p:spPr bwMode="auto">
          <a:xfrm>
            <a:off x="231751" y="3483868"/>
            <a:ext cx="921702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616</Words>
  <Application>Microsoft Office PowerPoint</Application>
  <PresentationFormat>Custom</PresentationFormat>
  <Paragraphs>163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business-template</vt:lpstr>
      <vt:lpstr>PowerPoint Presentation</vt:lpstr>
      <vt:lpstr>Conteúdo deste módulo</vt:lpstr>
      <vt:lpstr>Objectivos de aprendizagem</vt:lpstr>
      <vt:lpstr>Manutenção de registo laboratorial</vt:lpstr>
      <vt:lpstr>Requisição do laboratório</vt:lpstr>
      <vt:lpstr>Requisição do laboratório: conteúdo</vt:lpstr>
      <vt:lpstr>Requisição do laboratório: resultados</vt:lpstr>
      <vt:lpstr>Conteúdo do registo laboratorial</vt:lpstr>
      <vt:lpstr>Registo laboratorial </vt:lpstr>
      <vt:lpstr>Registo e relatório imprecisos</vt:lpstr>
      <vt:lpstr>Resumo</vt:lpstr>
      <vt:lpstr>Questões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113</cp:revision>
  <dcterms:created xsi:type="dcterms:W3CDTF">2006-07-23T20:13:44Z</dcterms:created>
  <dcterms:modified xsi:type="dcterms:W3CDTF">2014-11-03T14:42:36Z</dcterms:modified>
</cp:coreProperties>
</file>