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2" r:id="rId32"/>
  </p:sldIdLst>
  <p:sldSz cx="10688638" cy="75438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1pPr>
    <a:lvl2pPr marL="5208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2pPr>
    <a:lvl3pPr marL="104177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3pPr>
    <a:lvl4pPr marL="15626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4pPr>
    <a:lvl5pPr marL="20835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5pPr>
    <a:lvl6pPr marL="2604440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6pPr>
    <a:lvl7pPr marL="3125328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7pPr>
    <a:lvl8pPr marL="3646216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8pPr>
    <a:lvl9pPr marL="4167104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E61CA3EC-BEE2-2C45-94E6-413CF45E82BB}">
          <p14:sldIdLst>
            <p14:sldId id="256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376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086" y="-72"/>
      </p:cViewPr>
      <p:guideLst>
        <p:guide orient="horz" pos="2376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A5EEB-3CBB-6A40-A4AB-69F0FC031BCF}" type="datetimeFigureOut">
              <a:rPr lang="fr-FR" smtClean="0"/>
              <a:t>21/10/2014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2B661-5ED5-F344-A644-7D2A6C152D6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3005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fr-CA" altLang="zh-CN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43691550-46B2-3E4F-B291-C367AFEB28E7}" type="datetimeFigureOut">
              <a:rPr lang="fr-FR" altLang="zh-CN"/>
              <a:pPr/>
              <a:t>21/10/2014</a:t>
            </a:fld>
            <a:endParaRPr lang="fr-CA" altLang="zh-CN"/>
          </a:p>
        </p:txBody>
      </p:sp>
      <p:sp>
        <p:nvSpPr>
          <p:cNvPr id="11268" name="Rectangl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000125" y="685800"/>
            <a:ext cx="485775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zh-CN"/>
              <a:t>Cliquez pour modifier les styles du texte du masque</a:t>
            </a:r>
          </a:p>
          <a:p>
            <a:pPr lvl="1"/>
            <a:r>
              <a:rPr lang="fr-FR" altLang="zh-CN"/>
              <a:t>Deuxième niveau</a:t>
            </a:r>
          </a:p>
          <a:p>
            <a:pPr lvl="2"/>
            <a:r>
              <a:rPr lang="fr-FR" altLang="zh-CN"/>
              <a:t>Troisième niveau</a:t>
            </a:r>
          </a:p>
          <a:p>
            <a:pPr lvl="3"/>
            <a:r>
              <a:rPr lang="fr-FR" altLang="zh-CN"/>
              <a:t>Quatrième niveau</a:t>
            </a:r>
          </a:p>
          <a:p>
            <a:pPr lvl="4"/>
            <a:r>
              <a:rPr lang="fr-FR" altLang="zh-CN"/>
              <a:t>Cinquième niveau</a:t>
            </a:r>
            <a:endParaRPr lang="fr-CA" altLang="zh-CN"/>
          </a:p>
        </p:txBody>
      </p:sp>
      <p:sp>
        <p:nvSpPr>
          <p:cNvPr id="13318" name="Rectangl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fr-CA" altLang="zh-CN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7B894A4-CD3E-8541-84CD-AE7D909749E7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16815766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1pPr>
    <a:lvl2pPr marL="5208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2pPr>
    <a:lvl3pPr marL="104177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3pPr>
    <a:lvl4pPr marL="156266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4pPr>
    <a:lvl5pPr marL="208355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5pPr>
    <a:lvl6pPr marL="2604440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5328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6216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7104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25" y="685800"/>
            <a:ext cx="4857750" cy="34290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Century Gothic" charset="0"/>
              <a:ea typeface="宋体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fld id="{09244D64-FBD6-6642-8A33-255097F7FEC5}" type="slidenum">
              <a:rPr lang="fr-CA" altLang="zh-CN">
                <a:latin typeface="Calibri" charset="0"/>
              </a:rPr>
              <a:pPr eaLnBrk="1" hangingPunct="1"/>
              <a:t>1</a:t>
            </a:fld>
            <a:endParaRPr lang="fr-CA" altLang="zh-CN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579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dirty="0" smtClean="0"/>
              <a:t>World Health Organization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21 October, 2014</a:t>
            </a:fld>
            <a:endParaRPr lang="en-GB" dirty="0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2</a:t>
            </a:fld>
            <a:endParaRPr lang="en-GB" dirty="0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9743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dirty="0" smtClean="0"/>
              <a:t>World Health Organization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21 October, 2014</a:t>
            </a:fld>
            <a:endParaRPr lang="en-GB" dirty="0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5</a:t>
            </a:fld>
            <a:endParaRPr lang="en-GB" dirty="0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3973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25" y="685800"/>
            <a:ext cx="4857750" cy="34290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Century Gothic" charset="0"/>
              <a:ea typeface="宋体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fld id="{09244D64-FBD6-6642-8A33-255097F7FEC5}" type="slidenum">
              <a:rPr lang="fr-CA" altLang="zh-CN">
                <a:latin typeface="Calibri" charset="0"/>
              </a:rPr>
              <a:pPr eaLnBrk="1" hangingPunct="1"/>
              <a:t>31</a:t>
            </a:fld>
            <a:endParaRPr lang="fr-CA" altLang="zh-CN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992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10"/>
          <p:cNvSpPr/>
          <p:nvPr/>
        </p:nvSpPr>
        <p:spPr>
          <a:xfrm>
            <a:off x="0" y="5130483"/>
            <a:ext cx="10696061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anchor="ctr"/>
          <a:lstStyle/>
          <a:p>
            <a:pPr algn="ctr"/>
            <a:endParaRPr lang="en-US" altLang="zh-CN">
              <a:solidFill>
                <a:srgbClr val="FFFFFF"/>
              </a:solidFill>
              <a:latin typeface="Lucida Sans Unicode" charset="0"/>
              <a:ea typeface="黑体" charset="0"/>
              <a:cs typeface="黑体" charset="0"/>
            </a:endParaRPr>
          </a:p>
        </p:txBody>
      </p:sp>
      <p:grpSp>
        <p:nvGrpSpPr>
          <p:cNvPr id="5" name="Group 15"/>
          <p:cNvGrpSpPr>
            <a:grpSpLocks/>
          </p:cNvGrpSpPr>
          <p:nvPr userDrawn="1"/>
        </p:nvGrpSpPr>
        <p:grpSpPr bwMode="auto">
          <a:xfrm>
            <a:off x="-3711" y="5497418"/>
            <a:ext cx="10692349" cy="2053366"/>
            <a:chOff x="-3765" y="4880373"/>
            <a:chExt cx="9147765" cy="1984715"/>
          </a:xfrm>
        </p:grpSpPr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1687032" y="5279680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altLang="zh-CN"/>
            </a:p>
          </p:txBody>
        </p:sp>
        <p:sp>
          <p:nvSpPr>
            <p:cNvPr id="8" name="Freeform 19"/>
            <p:cNvSpPr>
              <a:spLocks/>
            </p:cNvSpPr>
            <p:nvPr userDrawn="1"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9pPr>
            </a:lstStyle>
            <a:p>
              <a:pPr algn="ctr" eaLnBrk="1" hangingPunct="1"/>
              <a:endParaRPr lang="en-US" altLang="zh-CN">
                <a:solidFill>
                  <a:srgbClr val="FFFFFF"/>
                </a:solidFill>
                <a:latin typeface="Lucida Sans Unicode" charset="0"/>
              </a:endParaRPr>
            </a:p>
          </p:txBody>
        </p:sp>
        <p:cxnSp>
          <p:nvCxnSpPr>
            <p:cNvPr id="10" name="Straight Connector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801648" y="1927862"/>
            <a:ext cx="9085342" cy="2012737"/>
          </a:xfrm>
        </p:spPr>
        <p:txBody>
          <a:bodyPr anchor="b"/>
          <a:lstStyle>
            <a:lvl1pPr algn="r">
              <a:defRPr sz="55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01648" y="3972768"/>
            <a:ext cx="9085342" cy="1319674"/>
          </a:xfrm>
        </p:spPr>
        <p:txBody>
          <a:bodyPr lIns="52089" rIns="52089"/>
          <a:lstStyle>
            <a:lvl1pPr marL="0" marR="72924" indent="0" algn="r">
              <a:buNone/>
              <a:defRPr>
                <a:solidFill>
                  <a:schemeClr val="tx2"/>
                </a:solidFill>
              </a:defRPr>
            </a:lvl1pPr>
            <a:lvl2pPr marL="520888" indent="0" algn="ctr">
              <a:buNone/>
            </a:lvl2pPr>
            <a:lvl3pPr marL="1041776" indent="0" algn="ctr">
              <a:buNone/>
            </a:lvl3pPr>
            <a:lvl4pPr marL="1562664" indent="0" algn="ctr">
              <a:buNone/>
            </a:lvl4pPr>
            <a:lvl5pPr marL="2083552" indent="0" algn="ctr">
              <a:buNone/>
            </a:lvl5pPr>
            <a:lvl6pPr marL="2604440" indent="0" algn="ctr">
              <a:buNone/>
            </a:lvl6pPr>
            <a:lvl7pPr marL="3125328" indent="0" algn="ctr">
              <a:buNone/>
            </a:lvl7pPr>
            <a:lvl8pPr marL="3646216" indent="0" algn="ctr">
              <a:buNone/>
            </a:lvl8pPr>
            <a:lvl9pPr marL="4167104" indent="0" algn="ctr">
              <a:buNone/>
            </a:lvl9pPr>
            <a:extLst/>
          </a:lstStyle>
          <a:p>
            <a:r>
              <a:rPr lang="fr-FR" altLang="zh-CN" smtClean="0"/>
              <a:t>Cliquez pour modifier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4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1629463"/>
            <a:ext cx="9619774" cy="4824678"/>
          </a:xfrm>
        </p:spPr>
        <p:txBody>
          <a:bodyPr vert="eaVert"/>
          <a:lstStyle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6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0129" y="1474846"/>
            <a:ext cx="2077727" cy="4979296"/>
          </a:xfrm>
        </p:spPr>
        <p:txBody>
          <a:bodyPr vert="eaVert"/>
          <a:lstStyle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1474844"/>
            <a:ext cx="7392975" cy="4979296"/>
          </a:xfrm>
        </p:spPr>
        <p:txBody>
          <a:bodyPr vert="eaVert"/>
          <a:lstStyle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27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464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fr-FR" altLang="zh-CN" dirty="0" smtClean="0"/>
              <a:t>Cliquez pour modifier les styles du texte du masque</a:t>
            </a:r>
          </a:p>
          <a:p>
            <a:pPr lvl="1"/>
            <a:r>
              <a:rPr lang="fr-FR" altLang="zh-CN" dirty="0" smtClean="0"/>
              <a:t>Deuxième niveau</a:t>
            </a:r>
          </a:p>
          <a:p>
            <a:pPr lvl="2"/>
            <a:r>
              <a:rPr lang="fr-FR" altLang="zh-CN" dirty="0" smtClean="0"/>
              <a:t>Troisième niveau</a:t>
            </a:r>
          </a:p>
          <a:p>
            <a:pPr lvl="3"/>
            <a:r>
              <a:rPr lang="fr-FR" altLang="zh-CN" dirty="0" smtClean="0"/>
              <a:t>Quatrième niveau</a:t>
            </a:r>
          </a:p>
          <a:p>
            <a:pPr lvl="4"/>
            <a:r>
              <a:rPr lang="fr-FR" altLang="zh-CN" dirty="0" smtClean="0"/>
              <a:t>Cinquième niveau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00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>
            <a:spLocks noChangeArrowheads="1"/>
          </p:cNvSpPr>
          <p:nvPr/>
        </p:nvSpPr>
        <p:spPr bwMode="auto">
          <a:xfrm>
            <a:off x="4251332" y="3305652"/>
            <a:ext cx="213401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5" name="Chevron 4"/>
          <p:cNvSpPr>
            <a:spLocks noChangeArrowheads="1"/>
          </p:cNvSpPr>
          <p:nvPr/>
        </p:nvSpPr>
        <p:spPr bwMode="auto">
          <a:xfrm>
            <a:off x="4032364" y="3305652"/>
            <a:ext cx="215257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03" y="1165683"/>
            <a:ext cx="9085342" cy="2011680"/>
          </a:xfrm>
        </p:spPr>
        <p:txBody>
          <a:bodyPr anchor="b"/>
          <a:lstStyle>
            <a:lvl1pPr algn="r">
              <a:buNone/>
              <a:defRPr sz="55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85352" y="3224883"/>
            <a:ext cx="5344319" cy="1600377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507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629462"/>
            <a:ext cx="4720815" cy="497855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629462"/>
            <a:ext cx="4720815" cy="497855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/>
            <a:r>
              <a:rPr lang="fr-FR" altLang="zh-CN" dirty="0" smtClean="0"/>
              <a:t>Cliquez pour modifier les styles du texte du masque</a:t>
            </a:r>
          </a:p>
          <a:p>
            <a:pPr lvl="1"/>
            <a:r>
              <a:rPr lang="fr-FR" altLang="zh-CN" dirty="0" smtClean="0"/>
              <a:t>Deuxième niveau</a:t>
            </a:r>
          </a:p>
          <a:p>
            <a:pPr lvl="2"/>
            <a:r>
              <a:rPr lang="fr-FR" altLang="zh-CN" dirty="0" smtClean="0"/>
              <a:t>Troisième niveau</a:t>
            </a:r>
          </a:p>
          <a:p>
            <a:pPr lvl="3"/>
            <a:r>
              <a:rPr lang="fr-FR" altLang="zh-CN" dirty="0" smtClean="0"/>
              <a:t>Quatrième niveau</a:t>
            </a:r>
          </a:p>
          <a:p>
            <a:pPr lvl="4"/>
            <a:r>
              <a:rPr lang="fr-FR" altLang="zh-CN" dirty="0" smtClean="0"/>
              <a:t>Cinquième niveau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95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0355"/>
            <a:ext cx="9619774" cy="12573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5951220"/>
            <a:ext cx="4722671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8355" anchor="ctr"/>
          <a:lstStyle>
            <a:lvl1pPr marL="0" indent="0">
              <a:buNone/>
              <a:defRPr sz="2700" b="0">
                <a:solidFill>
                  <a:schemeClr val="bg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429682" y="5951220"/>
            <a:ext cx="4724526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8355" anchor="ctr"/>
          <a:lstStyle>
            <a:lvl1pPr marL="0" indent="0">
              <a:buNone/>
              <a:defRPr sz="2700" b="0">
                <a:solidFill>
                  <a:schemeClr val="bg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34432" y="1588724"/>
            <a:ext cx="4722671" cy="4335939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1588724"/>
            <a:ext cx="4724526" cy="4335939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DC0B9496-B348-B742-872E-F5BE9637463B}" type="datetime1">
              <a:rPr lang="fr-FR" altLang="zh-CN" smtClean="0"/>
              <a:t>21/10/2014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74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86AFCE13-44B9-564A-9B29-51FA958BC542}" type="datetime1">
              <a:rPr lang="fr-FR" altLang="zh-CN" smtClean="0"/>
              <a:t>21/10/2014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07815" y="7049612"/>
            <a:ext cx="428658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F817AE5D-38FF-5047-9F6D-C32389F436D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150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35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864" y="5364480"/>
            <a:ext cx="8745625" cy="50292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8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66175" y="5890612"/>
            <a:ext cx="4645995" cy="1005840"/>
          </a:xfrm>
        </p:spPr>
        <p:txBody>
          <a:bodyPr/>
          <a:lstStyle>
            <a:lvl1pPr marL="0" indent="0" algn="r">
              <a:buNone/>
              <a:defRPr sz="18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8864" y="301752"/>
            <a:ext cx="8743306" cy="5029200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F70AAA43-ABD0-1549-A1F9-6A6DAE876E19}" type="datetime1">
              <a:rPr lang="fr-FR" altLang="zh-CN" smtClean="0"/>
              <a:t>21/10/2014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939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>
            <a:spLocks/>
          </p:cNvSpPr>
          <p:nvPr/>
        </p:nvSpPr>
        <p:spPr bwMode="auto">
          <a:xfrm>
            <a:off x="836906" y="5502435"/>
            <a:ext cx="4444320" cy="15873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-63092" y="6363335"/>
            <a:ext cx="4444321" cy="9220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sp>
        <p:nvSpPr>
          <p:cNvPr id="7" name="Right Triangle 16"/>
          <p:cNvSpPr>
            <a:spLocks/>
          </p:cNvSpPr>
          <p:nvPr/>
        </p:nvSpPr>
        <p:spPr bwMode="auto">
          <a:xfrm>
            <a:off x="-7062" y="6370378"/>
            <a:ext cx="3977045" cy="1188955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cxnSp>
        <p:nvCxnSpPr>
          <p:cNvPr id="8" name="Straight Connector 18"/>
          <p:cNvCxnSpPr/>
          <p:nvPr/>
        </p:nvCxnSpPr>
        <p:spPr>
          <a:xfrm>
            <a:off x="-10797" y="6366513"/>
            <a:ext cx="3980780" cy="119282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>
            <a:spLocks noChangeArrowheads="1"/>
          </p:cNvSpPr>
          <p:nvPr/>
        </p:nvSpPr>
        <p:spPr bwMode="auto">
          <a:xfrm>
            <a:off x="10128227" y="5486718"/>
            <a:ext cx="213402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10" name="Chevron 9"/>
          <p:cNvSpPr>
            <a:spLocks noChangeArrowheads="1"/>
          </p:cNvSpPr>
          <p:nvPr/>
        </p:nvSpPr>
        <p:spPr bwMode="auto">
          <a:xfrm>
            <a:off x="9909259" y="5486718"/>
            <a:ext cx="213402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4013" y="5987742"/>
            <a:ext cx="8372766" cy="713055"/>
          </a:xfrm>
          <a:noFill/>
        </p:spPr>
        <p:txBody>
          <a:bodyPr tIns="0"/>
          <a:lstStyle>
            <a:lvl1pPr marL="0" marR="20836" indent="0" algn="r">
              <a:buNone/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7216" y="208965"/>
            <a:ext cx="10154206" cy="482803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600"/>
            </a:lvl1pPr>
            <a:extLst/>
          </a:lstStyle>
          <a:p>
            <a:pPr lvl="0"/>
            <a:r>
              <a:rPr lang="fr-FR" altLang="zh-CN" noProof="0" smtClean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16" y="5351634"/>
            <a:ext cx="9439564" cy="618939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4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5ED80A00-E5AB-B742-A6E6-B90D314A58E1}" type="datetime1">
              <a:rPr lang="fr-FR" altLang="zh-CN" smtClean="0"/>
              <a:t>21/10/2014</a:t>
            </a:fld>
            <a:endParaRPr lang="en-US" altLang="zh-CN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07815" y="7049612"/>
            <a:ext cx="428658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7CA53A1D-C374-C245-AA82-FD589AB2F50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5902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>
            <a:spLocks/>
          </p:cNvSpPr>
          <p:nvPr userDrawn="1"/>
        </p:nvSpPr>
        <p:spPr bwMode="auto">
          <a:xfrm>
            <a:off x="-7062" y="6370378"/>
            <a:ext cx="3977045" cy="1188955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eaLnBrk="1" hangingPunct="1"/>
            <a:endParaRPr lang="en-US" altLang="zh-CN" dirty="0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836906" y="5502435"/>
            <a:ext cx="4444320" cy="15873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63092" y="6363335"/>
            <a:ext cx="4444321" cy="9220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0797" y="6366513"/>
            <a:ext cx="3980780" cy="119282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34432" y="302102"/>
            <a:ext cx="9619774" cy="1014325"/>
          </a:xfrm>
          <a:prstGeom prst="rect">
            <a:avLst/>
          </a:prstGeom>
        </p:spPr>
        <p:txBody>
          <a:bodyPr vert="horz" lIns="104178" tIns="52089" rIns="104178" bIns="52089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534432" y="1629252"/>
            <a:ext cx="9619774" cy="443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CN" dirty="0" smtClean="0"/>
              <a:t>Cliquez pour modifier les styles du texte du masque</a:t>
            </a:r>
          </a:p>
          <a:p>
            <a:pPr lvl="1"/>
            <a:r>
              <a:rPr lang="fr-FR" altLang="zh-CN" dirty="0" smtClean="0"/>
              <a:t>Deuxième niveau</a:t>
            </a:r>
          </a:p>
          <a:p>
            <a:pPr lvl="2"/>
            <a:r>
              <a:rPr lang="fr-FR" altLang="zh-CN" dirty="0" smtClean="0"/>
              <a:t>Troisième niveau</a:t>
            </a:r>
          </a:p>
          <a:p>
            <a:pPr lvl="3"/>
            <a:r>
              <a:rPr lang="fr-FR" altLang="zh-CN" dirty="0" smtClean="0"/>
              <a:t>Quatrième niveau</a:t>
            </a:r>
          </a:p>
          <a:p>
            <a:pPr lvl="4"/>
            <a:r>
              <a:rPr lang="fr-FR" altLang="zh-CN" dirty="0" smtClean="0"/>
              <a:t>Cinquième niveau</a:t>
            </a:r>
            <a:endParaRPr lang="en-US" altLang="zh-CN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740" y="6164153"/>
            <a:ext cx="1058142" cy="77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"/>
          <p:cNvSpPr txBox="1"/>
          <p:nvPr userDrawn="1"/>
        </p:nvSpPr>
        <p:spPr>
          <a:xfrm>
            <a:off x="6477278" y="6862995"/>
            <a:ext cx="3967943" cy="689934"/>
          </a:xfrm>
          <a:prstGeom prst="rect">
            <a:avLst/>
          </a:prstGeom>
          <a:noFill/>
        </p:spPr>
        <p:txBody>
          <a:bodyPr wrap="none" lIns="104141" tIns="52071" rIns="104141" bIns="52071" rtlCol="0">
            <a:spAutoFit/>
          </a:bodyPr>
          <a:lstStyle/>
          <a:p>
            <a:pPr algn="r"/>
            <a:r>
              <a:rPr lang="en-US" sz="1900" dirty="0">
                <a:solidFill>
                  <a:schemeClr val="accent4"/>
                </a:solidFill>
              </a:rPr>
              <a:t>Global Laboratory </a:t>
            </a:r>
            <a:r>
              <a:rPr lang="en-US" sz="1900" dirty="0" smtClean="0">
                <a:solidFill>
                  <a:schemeClr val="accent4"/>
                </a:solidFill>
              </a:rPr>
              <a:t>Initiative</a:t>
            </a:r>
          </a:p>
          <a:p>
            <a:pPr algn="r"/>
            <a:r>
              <a:rPr lang="en-US" sz="1900" b="1" dirty="0" err="1" smtClean="0">
                <a:solidFill>
                  <a:schemeClr val="accent5"/>
                </a:solidFill>
              </a:rPr>
              <a:t>Xpert</a:t>
            </a:r>
            <a:r>
              <a:rPr lang="en-US" sz="1900" b="1" dirty="0" smtClean="0">
                <a:solidFill>
                  <a:schemeClr val="accent5"/>
                </a:solidFill>
              </a:rPr>
              <a:t> </a:t>
            </a:r>
            <a:r>
              <a:rPr lang="en-US" sz="1900" b="1" dirty="0">
                <a:solidFill>
                  <a:schemeClr val="accent5"/>
                </a:solidFill>
              </a:rPr>
              <a:t>MTB/RIF Training Package</a:t>
            </a:r>
          </a:p>
        </p:txBody>
      </p:sp>
      <p:sp>
        <p:nvSpPr>
          <p:cNvPr id="24" name="Espace réservé du numéro de diapositive 2"/>
          <p:cNvSpPr txBox="1">
            <a:spLocks/>
          </p:cNvSpPr>
          <p:nvPr userDrawn="1"/>
        </p:nvSpPr>
        <p:spPr>
          <a:xfrm>
            <a:off x="41493" y="7062665"/>
            <a:ext cx="910338" cy="432049"/>
          </a:xfrm>
          <a:prstGeom prst="rect">
            <a:avLst/>
          </a:prstGeom>
        </p:spPr>
        <p:txBody>
          <a:bodyPr lIns="104178" tIns="52089" rIns="104178" bIns="52089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r"/>
            <a:r>
              <a:rPr lang="en-US" altLang="zh-CN" dirty="0" smtClean="0">
                <a:solidFill>
                  <a:srgbClr val="39639D"/>
                </a:solidFill>
              </a:rPr>
              <a:t>-</a:t>
            </a:r>
            <a:fld id="{990E64BD-0564-154E-B7B0-0D7D605E7AE8}" type="slidenum">
              <a:rPr lang="en-US" altLang="zh-CN" smtClean="0">
                <a:solidFill>
                  <a:schemeClr val="bg1"/>
                </a:solidFill>
              </a:rPr>
              <a:pPr algn="r"/>
              <a:t>‹#›</a:t>
            </a:fld>
            <a:r>
              <a:rPr lang="en-US" altLang="zh-CN" dirty="0" smtClean="0">
                <a:solidFill>
                  <a:srgbClr val="39639D"/>
                </a:solidFill>
              </a:rPr>
              <a:t>-</a:t>
            </a:r>
            <a:endParaRPr lang="en-US" altLang="zh-CN" dirty="0">
              <a:solidFill>
                <a:srgbClr val="39639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3" r:id="rId2"/>
    <p:sldLayoutId id="2147483718" r:id="rId3"/>
    <p:sldLayoutId id="2147483719" r:id="rId4"/>
    <p:sldLayoutId id="2147483720" r:id="rId5"/>
    <p:sldLayoutId id="2147483721" r:id="rId6"/>
    <p:sldLayoutId id="2147483714" r:id="rId7"/>
    <p:sldLayoutId id="2147483722" r:id="rId8"/>
    <p:sldLayoutId id="2147483723" r:id="rId9"/>
    <p:sldLayoutId id="2147483715" r:id="rId10"/>
    <p:sldLayoutId id="2147483716" r:id="rId11"/>
    <p:sldLayoutId id="2147483724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7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黑体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5pPr>
      <a:lvl6pPr marL="520888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6pPr>
      <a:lvl7pPr marL="1041776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7pPr>
      <a:lvl8pPr marL="1562664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8pPr>
      <a:lvl9pPr marL="2083552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9pPr>
      <a:extLst/>
    </p:titleStyle>
    <p:bodyStyle>
      <a:lvl1pPr marL="415987" indent="-291191" algn="l" rtl="0" eaLnBrk="1" fontAlgn="base" hangingPunct="1">
        <a:spcBef>
          <a:spcPts val="456"/>
        </a:spcBef>
        <a:spcAft>
          <a:spcPct val="0"/>
        </a:spcAft>
        <a:buClr>
          <a:schemeClr val="accent1"/>
        </a:buClr>
        <a:buSzPct val="68000"/>
        <a:buFont typeface="Wingdings 3" charset="0"/>
        <a:buChar char=""/>
        <a:defRPr sz="2500" kern="1200">
          <a:solidFill>
            <a:schemeClr val="tx1"/>
          </a:solidFill>
          <a:latin typeface="+mn-lt"/>
          <a:ea typeface="+mn-ea"/>
          <a:cs typeface="黑体" charset="0"/>
        </a:defRPr>
      </a:lvl1pPr>
      <a:lvl2pPr marL="707178" indent="-260444" algn="l" rtl="0" eaLnBrk="1" fontAlgn="base" hangingPunct="1">
        <a:spcBef>
          <a:spcPts val="370"/>
        </a:spcBef>
        <a:spcAft>
          <a:spcPct val="0"/>
        </a:spcAft>
        <a:buClr>
          <a:schemeClr val="accent1"/>
        </a:buClr>
        <a:buFont typeface="Verdana" charset="0"/>
        <a:buChar char="◦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黑体" charset="0"/>
        </a:defRPr>
      </a:lvl2pPr>
      <a:lvl3pPr marL="978474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SzPct val="100000"/>
        <a:buFont typeface="Wingdings 2" charset="0"/>
        <a:buChar char=""/>
        <a:defRPr sz="2400" kern="1200">
          <a:solidFill>
            <a:schemeClr val="tx1"/>
          </a:solidFill>
          <a:latin typeface="+mn-lt"/>
          <a:ea typeface="+mn-ea"/>
          <a:cs typeface="黑体" charset="0"/>
        </a:defRPr>
      </a:lvl3pPr>
      <a:lvl4pPr marL="1302220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Font typeface="Wingdings 2" charset="0"/>
        <a:buChar char=""/>
        <a:defRPr sz="2200" kern="1200">
          <a:solidFill>
            <a:schemeClr val="tx1"/>
          </a:solidFill>
          <a:latin typeface="+mn-lt"/>
          <a:ea typeface="+mn-ea"/>
          <a:cs typeface="黑体" charset="0"/>
        </a:defRPr>
      </a:lvl4pPr>
      <a:lvl5pPr marL="1562664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Font typeface="Wingdings 2" charset="0"/>
        <a:buChar char=""/>
        <a:defRPr sz="2300" kern="1200">
          <a:solidFill>
            <a:schemeClr val="tx1"/>
          </a:solidFill>
          <a:latin typeface="+mn-lt"/>
          <a:ea typeface="+mn-ea"/>
          <a:cs typeface="黑体" charset="0"/>
        </a:defRPr>
      </a:lvl5pPr>
      <a:lvl6pPr marL="1823108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83552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43996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604440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08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17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26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35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44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53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462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671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135727" y="2107724"/>
            <a:ext cx="9258904" cy="222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4178" tIns="52089" rIns="104178" bIns="520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ru-RU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Модуль </a:t>
            </a:r>
            <a:r>
              <a:rPr lang="en-US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3</a:t>
            </a:r>
            <a:r>
              <a:rPr lang="en-US" altLang="zh-CN" sz="4600" dirty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: </a:t>
            </a:r>
            <a:endParaRPr lang="en-US" altLang="zh-CN" sz="4600" dirty="0" smtClean="0">
              <a:solidFill>
                <a:schemeClr val="accent5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1" hangingPunct="1"/>
            <a:r>
              <a:rPr lang="ru-RU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Сбор и транспортировка образцов мокроты</a:t>
            </a:r>
            <a:endParaRPr lang="en-US" altLang="zh-CN" sz="4600" dirty="0">
              <a:solidFill>
                <a:schemeClr val="accent5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807816" y="6679407"/>
            <a:ext cx="9994396" cy="38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78" tIns="52089" rIns="104178" bIns="520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Глобальная лабораторная инициатива</a:t>
            </a:r>
            <a:r>
              <a:rPr lang="en-US" dirty="0">
                <a:solidFill>
                  <a:schemeClr val="bg1"/>
                </a:solidFill>
              </a:rPr>
              <a:t> – </a:t>
            </a:r>
            <a:r>
              <a:rPr lang="ru-RU" dirty="0">
                <a:solidFill>
                  <a:schemeClr val="bg1"/>
                </a:solidFill>
              </a:rPr>
              <a:t>Комплект учебных материалов по </a:t>
            </a:r>
            <a:r>
              <a:rPr lang="en-US" dirty="0" err="1">
                <a:solidFill>
                  <a:schemeClr val="bg1"/>
                </a:solidFill>
              </a:rPr>
              <a:t>Xpert</a:t>
            </a:r>
            <a:r>
              <a:rPr lang="en-US" dirty="0">
                <a:solidFill>
                  <a:schemeClr val="bg1"/>
                </a:solidFill>
              </a:rPr>
              <a:t> MTB/RIF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756" y="207504"/>
            <a:ext cx="215988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</a:t>
            </a:r>
            <a:r>
              <a:rPr lang="ru-RU" dirty="0" smtClean="0"/>
              <a:t>Вставить соответствующие указания в НТП</a:t>
            </a:r>
            <a:r>
              <a:rPr lang="en-US" dirty="0" smtClean="0"/>
              <a:t>]</a:t>
            </a:r>
            <a:endParaRPr lang="en-GB" noProof="0" dirty="0" smtClean="0"/>
          </a:p>
          <a:p>
            <a:pPr>
              <a:buNone/>
            </a:pP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99492"/>
            <a:ext cx="9619774" cy="1014325"/>
          </a:xfrm>
        </p:spPr>
        <p:txBody>
          <a:bodyPr>
            <a:noAutofit/>
          </a:bodyPr>
          <a:lstStyle/>
          <a:p>
            <a:r>
              <a:rPr lang="ru-RU" sz="3500" dirty="0" smtClean="0"/>
              <a:t>Указания в НТП по сбору мокроты</a:t>
            </a:r>
            <a:r>
              <a:rPr lang="en-GB" sz="3500" noProof="0" dirty="0" smtClean="0"/>
              <a:t> </a:t>
            </a:r>
            <a:r>
              <a:rPr lang="en-GB" sz="3500" i="1" noProof="0" dirty="0" smtClean="0"/>
              <a:t>(</a:t>
            </a:r>
            <a:r>
              <a:rPr lang="ru-RU" sz="3500" i="1" noProof="0" dirty="0" smtClean="0"/>
              <a:t>название страны</a:t>
            </a:r>
            <a:r>
              <a:rPr lang="en-GB" sz="3500" i="1" noProof="0" dirty="0" smtClean="0"/>
              <a:t>)</a:t>
            </a:r>
            <a:endParaRPr lang="en-GB" sz="3500" i="1" noProof="0" dirty="0"/>
          </a:p>
        </p:txBody>
      </p:sp>
      <p:grpSp>
        <p:nvGrpSpPr>
          <p:cNvPr id="7" name="Group 6"/>
          <p:cNvGrpSpPr/>
          <p:nvPr/>
        </p:nvGrpSpPr>
        <p:grpSpPr>
          <a:xfrm>
            <a:off x="618628" y="3220827"/>
            <a:ext cx="4365651" cy="1415170"/>
            <a:chOff x="4762500" y="-33971"/>
            <a:chExt cx="5245100" cy="688539"/>
          </a:xfrm>
        </p:grpSpPr>
        <p:sp>
          <p:nvSpPr>
            <p:cNvPr id="8" name="Rectangle 7"/>
            <p:cNvSpPr/>
            <p:nvPr/>
          </p:nvSpPr>
          <p:spPr bwMode="auto">
            <a:xfrm>
              <a:off x="4762500" y="-33971"/>
              <a:ext cx="5245100" cy="51339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041632" rtl="1"/>
              <a:endParaRPr lang="en-US" sz="3900" b="1" dirty="0">
                <a:solidFill>
                  <a:srgbClr val="000066"/>
                </a:solidFill>
                <a:cs typeface="Arial" charset="0"/>
              </a:endParaRPr>
            </a:p>
          </p:txBody>
        </p:sp>
        <p:pic>
          <p:nvPicPr>
            <p:cNvPr id="9" name="Picture 4" descr="MCj02390130000[1]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833" y="32465"/>
              <a:ext cx="740312" cy="395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688144" y="-11095"/>
              <a:ext cx="4319456" cy="66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2000" i="1" dirty="0" smtClean="0"/>
                <a:t>Адаптировать к потребностям конкретной страны</a:t>
              </a:r>
              <a:endParaRPr lang="en-US" sz="20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3069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599"/>
              </a:spcBef>
              <a:spcAft>
                <a:spcPts val="1198"/>
              </a:spcAft>
              <a:buNone/>
              <a:defRPr/>
            </a:pPr>
            <a:r>
              <a:rPr lang="ru-RU" noProof="0" dirty="0" smtClean="0"/>
              <a:t>Когда пациент сдает образец мокроты, может образоваться инфицированный аэрозоль и поэтому следует соблюдать правила биологической безопасности</a:t>
            </a:r>
            <a:r>
              <a:rPr lang="en-GB" noProof="0" dirty="0" smtClean="0"/>
              <a:t>:</a:t>
            </a:r>
          </a:p>
          <a:p>
            <a:pPr>
              <a:lnSpc>
                <a:spcPct val="80000"/>
              </a:lnSpc>
              <a:spcBef>
                <a:spcPts val="599"/>
              </a:spcBef>
              <a:spcAft>
                <a:spcPts val="1198"/>
              </a:spcAft>
              <a:defRPr/>
            </a:pPr>
            <a:r>
              <a:rPr lang="ru-RU" noProof="0" dirty="0" smtClean="0"/>
              <a:t>Проинструктировать пациента о том, что нужно прикрывать рот при кашле</a:t>
            </a:r>
            <a:endParaRPr lang="en-GB" noProof="0" dirty="0" smtClean="0"/>
          </a:p>
          <a:p>
            <a:pPr>
              <a:lnSpc>
                <a:spcPct val="80000"/>
              </a:lnSpc>
              <a:spcBef>
                <a:spcPts val="599"/>
              </a:spcBef>
              <a:spcAft>
                <a:spcPts val="1198"/>
              </a:spcAft>
              <a:defRPr/>
            </a:pPr>
            <a:r>
              <a:rPr lang="ru-RU" b="1" dirty="0" smtClean="0"/>
              <a:t>Никогда не собирайте мокроту в лаборатории</a:t>
            </a:r>
            <a:endParaRPr lang="en-GB" b="1" noProof="0" dirty="0" smtClean="0">
              <a:solidFill>
                <a:srgbClr val="FF0000"/>
              </a:solidFill>
            </a:endParaRPr>
          </a:p>
          <a:p>
            <a:pPr lvl="1" fontAlgn="auto">
              <a:lnSpc>
                <a:spcPct val="80000"/>
              </a:lnSpc>
              <a:spcAft>
                <a:spcPts val="1198"/>
              </a:spcAft>
              <a:buSzPct val="130000"/>
              <a:buFont typeface="Arial" pitchFamily="34" charset="0"/>
              <a:buChar char="–"/>
              <a:defRPr/>
            </a:pPr>
            <a:r>
              <a:rPr lang="en-GB" noProof="0" dirty="0" smtClean="0"/>
              <a:t> </a:t>
            </a:r>
            <a:r>
              <a:rPr lang="ru-RU" noProof="0" dirty="0" smtClean="0"/>
              <a:t>Мокроту следует собирать в отдаленном от других людей, хорошо проветриваемом месте в соответствии с указаниями в НТП</a:t>
            </a:r>
            <a:endParaRPr lang="en-GB" noProof="0" dirty="0" smtClean="0"/>
          </a:p>
          <a:p>
            <a:pPr lvl="1" fontAlgn="auto">
              <a:lnSpc>
                <a:spcPct val="80000"/>
              </a:lnSpc>
              <a:spcAft>
                <a:spcPts val="1198"/>
              </a:spcAft>
              <a:buSzPct val="130000"/>
              <a:buFont typeface="Arial" pitchFamily="34" charset="0"/>
              <a:buChar char="–"/>
              <a:defRPr/>
            </a:pPr>
            <a:r>
              <a:rPr lang="en-GB" noProof="0" dirty="0" smtClean="0"/>
              <a:t> </a:t>
            </a:r>
            <a:r>
              <a:rPr lang="ru-RU" noProof="0" dirty="0" smtClean="0"/>
              <a:t>Не стойте </a:t>
            </a:r>
            <a:r>
              <a:rPr lang="ru-RU" noProof="0" dirty="0" smtClean="0"/>
              <a:t>впереди пациента </a:t>
            </a:r>
            <a:r>
              <a:rPr lang="ru-RU" noProof="0" dirty="0" smtClean="0"/>
              <a:t>при сборе мокроты</a:t>
            </a:r>
            <a:r>
              <a:rPr lang="en-GB" noProof="0" dirty="0" smtClean="0"/>
              <a:t>!</a:t>
            </a:r>
          </a:p>
          <a:p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noProof="0" dirty="0" smtClean="0"/>
              <a:t>Сбор мокроты</a:t>
            </a:r>
            <a:r>
              <a:rPr lang="en-GB" noProof="0" dirty="0" smtClean="0"/>
              <a:t>: </a:t>
            </a:r>
            <a:r>
              <a:rPr lang="ru-RU" noProof="0" dirty="0" smtClean="0"/>
              <a:t>безопасность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6995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395636"/>
            <a:ext cx="9619774" cy="5112568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ru-RU" sz="2400" noProof="0" dirty="0" smtClean="0">
                <a:solidFill>
                  <a:srgbClr val="002060"/>
                </a:solidFill>
              </a:rPr>
              <a:t>Лучше всего получить образец мокроты из легких</a:t>
            </a:r>
            <a:r>
              <a:rPr lang="en-GB" sz="2400" noProof="0" dirty="0" smtClean="0">
                <a:solidFill>
                  <a:srgbClr val="002060"/>
                </a:solidFill>
              </a:rPr>
              <a:t>.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ru-RU" sz="2400" noProof="0" dirty="0" smtClean="0">
                <a:solidFill>
                  <a:srgbClr val="002060"/>
                </a:solidFill>
              </a:rPr>
              <a:t>Слюна и выделения из носа неудовлетворительны</a:t>
            </a:r>
            <a:r>
              <a:rPr lang="en-GB" sz="2400" noProof="0" dirty="0" smtClean="0">
                <a:solidFill>
                  <a:srgbClr val="002060"/>
                </a:solidFill>
              </a:rPr>
              <a:t>.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ru-RU" sz="2400" dirty="0" smtClean="0">
                <a:solidFill>
                  <a:srgbClr val="002060"/>
                </a:solidFill>
              </a:rPr>
              <a:t>В образце не должны содержать частички пищи или чего-либо еще, так как тест может сработать неправильно</a:t>
            </a:r>
            <a:r>
              <a:rPr lang="en-GB" sz="2400" noProof="0" dirty="0" smtClean="0">
                <a:solidFill>
                  <a:srgbClr val="002060"/>
                </a:solidFill>
              </a:rPr>
              <a:t>. </a:t>
            </a: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ts val="1398"/>
              </a:spcAft>
            </a:pPr>
            <a:r>
              <a:rPr lang="ru-RU" sz="2400" noProof="0" dirty="0" smtClean="0">
                <a:solidFill>
                  <a:srgbClr val="002060"/>
                </a:solidFill>
              </a:rPr>
              <a:t>Пациента следует проинструктировать о следующих этапах, чтобы получить самый лучший образец</a:t>
            </a:r>
            <a:r>
              <a:rPr lang="en-GB" sz="2400" noProof="0" dirty="0" smtClean="0">
                <a:solidFill>
                  <a:srgbClr val="002060"/>
                </a:solidFill>
              </a:rPr>
              <a:t>:</a:t>
            </a:r>
          </a:p>
          <a:p>
            <a:pPr marL="1052730" lvl="1" indent="-456606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1800" dirty="0" smtClean="0">
                <a:solidFill>
                  <a:srgbClr val="002060"/>
                </a:solidFill>
              </a:rPr>
              <a:t>Прополоскать полость рта чистой водой, чтобы удалить частички пищи или других веществ</a:t>
            </a:r>
            <a:endParaRPr lang="en-GB" sz="1800" dirty="0">
              <a:solidFill>
                <a:srgbClr val="002060"/>
              </a:solidFill>
            </a:endParaRPr>
          </a:p>
          <a:p>
            <a:pPr marL="1052730" lvl="1" indent="-456606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1800" dirty="0" smtClean="0">
                <a:solidFill>
                  <a:srgbClr val="002060"/>
                </a:solidFill>
              </a:rPr>
              <a:t>Сделать </a:t>
            </a:r>
            <a:r>
              <a:rPr lang="en-GB" sz="1800" dirty="0" smtClean="0">
                <a:solidFill>
                  <a:srgbClr val="002060"/>
                </a:solidFill>
              </a:rPr>
              <a:t>2</a:t>
            </a:r>
            <a:r>
              <a:rPr lang="en-GB" sz="1800" dirty="0">
                <a:solidFill>
                  <a:srgbClr val="002060"/>
                </a:solidFill>
              </a:rPr>
              <a:t>–3 </a:t>
            </a:r>
            <a:r>
              <a:rPr lang="ru-RU" sz="1800" dirty="0" smtClean="0">
                <a:solidFill>
                  <a:srgbClr val="002060"/>
                </a:solidFill>
              </a:rPr>
              <a:t>глубоких вдоха и с усилием выдыхать каждый раз</a:t>
            </a:r>
            <a:endParaRPr lang="en-GB" sz="1800" dirty="0">
              <a:solidFill>
                <a:srgbClr val="002060"/>
              </a:solidFill>
            </a:endParaRPr>
          </a:p>
          <a:p>
            <a:pPr marL="1052730" lvl="1" indent="-456606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1800" dirty="0" smtClean="0">
                <a:solidFill>
                  <a:srgbClr val="002060"/>
                </a:solidFill>
              </a:rPr>
              <a:t>Прокашляться от груди, чтобы выделить мокроту</a:t>
            </a:r>
            <a:endParaRPr lang="en-GB" sz="1800" dirty="0">
              <a:solidFill>
                <a:srgbClr val="002060"/>
              </a:solidFill>
            </a:endParaRPr>
          </a:p>
          <a:p>
            <a:pPr marL="1052730" lvl="1" indent="-456606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1800" dirty="0" smtClean="0">
                <a:solidFill>
                  <a:srgbClr val="002060"/>
                </a:solidFill>
              </a:rPr>
              <a:t>Расположить контейнер близко ко рту, чтобы собрать образец</a:t>
            </a:r>
            <a:r>
              <a:rPr lang="en-GB" sz="1800" dirty="0" smtClean="0">
                <a:solidFill>
                  <a:srgbClr val="002060"/>
                </a:solidFill>
              </a:rPr>
              <a:t>;</a:t>
            </a:r>
            <a:r>
              <a:rPr lang="ru-RU" sz="1800" dirty="0" smtClean="0">
                <a:solidFill>
                  <a:srgbClr val="002060"/>
                </a:solidFill>
              </a:rPr>
              <a:t> важно не допускать того, чтобы мокрота попала на внешние части флакона</a:t>
            </a:r>
            <a:endParaRPr lang="en-GB" sz="1800" dirty="0">
              <a:solidFill>
                <a:srgbClr val="002060"/>
              </a:solidFill>
            </a:endParaRPr>
          </a:p>
          <a:p>
            <a:pPr marL="1052730" lvl="1" indent="-456606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1800" dirty="0" smtClean="0">
                <a:solidFill>
                  <a:srgbClr val="002060"/>
                </a:solidFill>
              </a:rPr>
              <a:t>Вымыть руки после сбора образца</a:t>
            </a:r>
            <a:r>
              <a:rPr lang="en-GB" sz="1800" dirty="0" smtClean="0">
                <a:solidFill>
                  <a:srgbClr val="002060"/>
                </a:solidFill>
              </a:rPr>
              <a:t>.</a:t>
            </a:r>
            <a:endParaRPr lang="en-GB" sz="1800" dirty="0">
              <a:solidFill>
                <a:srgbClr val="002060"/>
              </a:solidFill>
            </a:endParaRPr>
          </a:p>
          <a:p>
            <a:pPr>
              <a:buNone/>
            </a:pPr>
            <a:endParaRPr lang="en-GB" sz="2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171500"/>
            <a:ext cx="9619774" cy="1014325"/>
          </a:xfrm>
        </p:spPr>
        <p:txBody>
          <a:bodyPr>
            <a:noAutofit/>
          </a:bodyPr>
          <a:lstStyle/>
          <a:p>
            <a:r>
              <a:rPr lang="ru-RU" sz="3500" noProof="0" dirty="0" smtClean="0"/>
              <a:t>Сбор мокроты</a:t>
            </a:r>
            <a:r>
              <a:rPr lang="en-GB" sz="3500" noProof="0" dirty="0" smtClean="0"/>
              <a:t>:</a:t>
            </a:r>
            <a:br>
              <a:rPr lang="en-GB" sz="3500" noProof="0" dirty="0" smtClean="0"/>
            </a:br>
            <a:r>
              <a:rPr lang="ru-RU" sz="3500" noProof="0" dirty="0" smtClean="0"/>
              <a:t>Обучение и инструктаж</a:t>
            </a:r>
            <a:r>
              <a:rPr lang="ru-RU" sz="3500" dirty="0" smtClean="0"/>
              <a:t> пациента</a:t>
            </a:r>
            <a:endParaRPr lang="en-GB" sz="3500" noProof="0" dirty="0"/>
          </a:p>
        </p:txBody>
      </p:sp>
    </p:spTree>
    <p:extLst>
      <p:ext uri="{BB962C8B-B14F-4D97-AF65-F5344CB8AC3E}">
        <p14:creationId xmlns:p14="http://schemas.microsoft.com/office/powerpoint/2010/main" val="302253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1" y="302102"/>
            <a:ext cx="9922455" cy="1014325"/>
          </a:xfrm>
        </p:spPr>
        <p:txBody>
          <a:bodyPr>
            <a:noAutofit/>
          </a:bodyPr>
          <a:lstStyle/>
          <a:p>
            <a:r>
              <a:rPr lang="ru-RU" sz="3400" noProof="0" dirty="0" smtClean="0"/>
              <a:t>Качество образца</a:t>
            </a:r>
            <a:r>
              <a:rPr lang="en-GB" sz="3400" noProof="0" dirty="0" smtClean="0"/>
              <a:t>: </a:t>
            </a:r>
            <a:r>
              <a:rPr lang="ru-RU" sz="3400" noProof="0" dirty="0" smtClean="0">
                <a:solidFill>
                  <a:srgbClr val="FF0000"/>
                </a:solidFill>
              </a:rPr>
              <a:t>Оптимальное качество</a:t>
            </a:r>
            <a:endParaRPr lang="en-GB" sz="3400" noProof="0" dirty="0">
              <a:solidFill>
                <a:srgbClr val="FF0000"/>
              </a:solidFill>
            </a:endParaRPr>
          </a:p>
        </p:txBody>
      </p:sp>
      <p:pic>
        <p:nvPicPr>
          <p:cNvPr id="5" name="Picture 3" descr="P10_muco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8274" y="1782633"/>
            <a:ext cx="3886329" cy="358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1304181" y="5457454"/>
            <a:ext cx="3227262" cy="68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90017" indent="-390017" algn="ctr" defTabSz="1041632">
              <a:spcBef>
                <a:spcPct val="80000"/>
              </a:spcBef>
              <a:buClr>
                <a:srgbClr val="1E7FB8"/>
              </a:buClr>
              <a:defRPr/>
            </a:pPr>
            <a:r>
              <a:rPr lang="ru-RU" b="1" kern="0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Гнойная</a:t>
            </a:r>
            <a:endParaRPr lang="en-US" b="1" kern="0" dirty="0">
              <a:solidFill>
                <a:srgbClr val="00006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273687" y="5394101"/>
            <a:ext cx="3135503" cy="77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21" tIns="45661" rIns="91321" bIns="45661"/>
          <a:lstStyle/>
          <a:p>
            <a:pPr marL="342454" indent="-342454" algn="ctr">
              <a:spcBef>
                <a:spcPct val="20000"/>
              </a:spcBef>
              <a:buClr>
                <a:srgbClr val="FF3300"/>
              </a:buClr>
              <a:buSzPct val="130000"/>
            </a:pPr>
            <a:r>
              <a:rPr lang="ru-RU" b="1" dirty="0" smtClean="0">
                <a:solidFill>
                  <a:srgbClr val="474B78"/>
                </a:solidFill>
                <a:latin typeface="Arial" charset="0"/>
              </a:rPr>
              <a:t>Слизистая</a:t>
            </a:r>
            <a:endParaRPr lang="en-US" b="1" dirty="0">
              <a:solidFill>
                <a:srgbClr val="474B78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7815" y="6004148"/>
            <a:ext cx="3456384" cy="307657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/>
          <a:p>
            <a:r>
              <a:rPr lang="en-US" sz="1400" i="1" dirty="0" smtClean="0">
                <a:solidFill>
                  <a:srgbClr val="00194C"/>
                </a:solidFill>
              </a:rPr>
              <a:t>(</a:t>
            </a:r>
            <a:r>
              <a:rPr lang="ru-RU" sz="1400" i="1" dirty="0" smtClean="0">
                <a:solidFill>
                  <a:srgbClr val="00194C"/>
                </a:solidFill>
              </a:rPr>
              <a:t>Фото предоставлено </a:t>
            </a:r>
            <a:r>
              <a:rPr lang="en-US" sz="1400" i="1" dirty="0" smtClean="0">
                <a:solidFill>
                  <a:srgbClr val="00194C"/>
                </a:solidFill>
              </a:rPr>
              <a:t>A. Van </a:t>
            </a:r>
            <a:r>
              <a:rPr lang="en-US" sz="1400" i="1" dirty="0" err="1" smtClean="0">
                <a:solidFill>
                  <a:srgbClr val="00194C"/>
                </a:solidFill>
              </a:rPr>
              <a:t>Deun</a:t>
            </a:r>
            <a:r>
              <a:rPr lang="en-US" sz="1400" i="1" dirty="0" smtClean="0">
                <a:solidFill>
                  <a:srgbClr val="00194C"/>
                </a:solidFill>
              </a:rPr>
              <a:t>)</a:t>
            </a:r>
            <a:endParaRPr lang="en-US" sz="1400" i="1" dirty="0">
              <a:solidFill>
                <a:srgbClr val="00194C"/>
              </a:solidFill>
            </a:endParaRPr>
          </a:p>
        </p:txBody>
      </p:sp>
      <p:pic>
        <p:nvPicPr>
          <p:cNvPr id="10" name="Picture 2" descr="P10_purulen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866" y="1744031"/>
            <a:ext cx="3909848" cy="369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002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0" y="99492"/>
            <a:ext cx="10154207" cy="1014325"/>
          </a:xfrm>
        </p:spPr>
        <p:txBody>
          <a:bodyPr>
            <a:normAutofit fontScale="90000"/>
          </a:bodyPr>
          <a:lstStyle/>
          <a:p>
            <a:r>
              <a:rPr lang="ru-RU" noProof="0" dirty="0" smtClean="0"/>
              <a:t>Качество образца</a:t>
            </a:r>
            <a:r>
              <a:rPr lang="en-GB" noProof="0" dirty="0" smtClean="0"/>
              <a:t>: </a:t>
            </a:r>
            <a:r>
              <a:rPr lang="ru-RU" noProof="0" dirty="0" smtClean="0">
                <a:solidFill>
                  <a:srgbClr val="FF0000"/>
                </a:solidFill>
              </a:rPr>
              <a:t>Неоптимальное качество</a:t>
            </a:r>
            <a:endParaRPr lang="en-GB" noProof="0" dirty="0"/>
          </a:p>
        </p:txBody>
      </p:sp>
      <p:pic>
        <p:nvPicPr>
          <p:cNvPr id="5" name="Picture 3" descr="P10_bloodstain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5156" y="1736754"/>
            <a:ext cx="3647599" cy="361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299412" y="5510179"/>
            <a:ext cx="4569964" cy="72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90017" indent="-390017" algn="ctr" defTabSz="1041632">
              <a:lnSpc>
                <a:spcPct val="80000"/>
              </a:lnSpc>
              <a:spcBef>
                <a:spcPct val="80000"/>
              </a:spcBef>
              <a:buClr>
                <a:srgbClr val="1E7FB8"/>
              </a:buClr>
              <a:defRPr/>
            </a:pPr>
            <a:r>
              <a:rPr lang="ru-RU" b="1" kern="0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С содержанием слюны</a:t>
            </a:r>
            <a:endParaRPr lang="en-US" b="1" kern="0" dirty="0">
              <a:solidFill>
                <a:srgbClr val="00006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612488" y="5379540"/>
            <a:ext cx="4212935" cy="91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21" tIns="45661" rIns="91321" bIns="45661"/>
          <a:lstStyle/>
          <a:p>
            <a:pPr marL="342454" indent="-342454" algn="ctr">
              <a:spcBef>
                <a:spcPct val="20000"/>
              </a:spcBef>
              <a:buClr>
                <a:srgbClr val="FF3300"/>
              </a:buClr>
              <a:buSzPct val="130000"/>
            </a:pPr>
            <a:r>
              <a:rPr lang="ru-RU" b="1" dirty="0" smtClean="0">
                <a:solidFill>
                  <a:srgbClr val="474B78"/>
                </a:solidFill>
                <a:latin typeface="Arial" charset="0"/>
              </a:rPr>
              <a:t>С вкраплениями крови</a:t>
            </a:r>
            <a:endParaRPr lang="en-US" b="1" dirty="0">
              <a:solidFill>
                <a:srgbClr val="474B78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815" y="6004148"/>
            <a:ext cx="3672408" cy="307657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/>
          <a:p>
            <a:r>
              <a:rPr lang="en-US" sz="1400" i="1" dirty="0">
                <a:solidFill>
                  <a:srgbClr val="00194C"/>
                </a:solidFill>
              </a:rPr>
              <a:t>(</a:t>
            </a:r>
            <a:r>
              <a:rPr lang="ru-RU" sz="1400" i="1" dirty="0">
                <a:solidFill>
                  <a:srgbClr val="00194C"/>
                </a:solidFill>
              </a:rPr>
              <a:t>Фото предоставлено </a:t>
            </a:r>
            <a:r>
              <a:rPr lang="en-US" sz="1400" i="1" dirty="0">
                <a:solidFill>
                  <a:srgbClr val="00194C"/>
                </a:solidFill>
              </a:rPr>
              <a:t>A. Van </a:t>
            </a:r>
            <a:r>
              <a:rPr lang="en-US" sz="1400" i="1" dirty="0" err="1">
                <a:solidFill>
                  <a:srgbClr val="00194C"/>
                </a:solidFill>
              </a:rPr>
              <a:t>Deun</a:t>
            </a:r>
            <a:r>
              <a:rPr lang="en-US" sz="1400" i="1" dirty="0">
                <a:solidFill>
                  <a:srgbClr val="00194C"/>
                </a:solidFill>
              </a:rPr>
              <a:t>)</a:t>
            </a:r>
          </a:p>
        </p:txBody>
      </p:sp>
      <p:pic>
        <p:nvPicPr>
          <p:cNvPr id="10" name="Picture 2" descr="P10_poor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451" y="1713491"/>
            <a:ext cx="3670882" cy="3691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244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200" dirty="0" smtClean="0"/>
              <a:t>Взятие достаточного количества качественной мокроты крайне важно для обеспечения точности результатов исследования</a:t>
            </a:r>
            <a:r>
              <a:rPr lang="en-GB" sz="3200" dirty="0" smtClean="0"/>
              <a:t>.</a:t>
            </a:r>
          </a:p>
          <a:p>
            <a:pPr algn="ctr">
              <a:buNone/>
            </a:pPr>
            <a:endParaRPr lang="en-GB" sz="3200" dirty="0"/>
          </a:p>
          <a:p>
            <a:pPr algn="ctr">
              <a:buNone/>
            </a:pPr>
            <a:r>
              <a:rPr lang="ru-RU" sz="3200" dirty="0" smtClean="0">
                <a:solidFill>
                  <a:srgbClr val="474B78"/>
                </a:solidFill>
              </a:rPr>
              <a:t>Для получения лучших результатов</a:t>
            </a:r>
            <a:r>
              <a:rPr lang="en-GB" sz="3200" dirty="0" smtClean="0">
                <a:solidFill>
                  <a:srgbClr val="474B78"/>
                </a:solidFill>
              </a:rPr>
              <a:t>, </a:t>
            </a:r>
            <a:r>
              <a:rPr lang="ru-RU" sz="3200" dirty="0" smtClean="0">
                <a:solidFill>
                  <a:srgbClr val="474B78"/>
                </a:solidFill>
              </a:rPr>
              <a:t>необходимо получить</a:t>
            </a:r>
            <a:r>
              <a:rPr lang="en-GB" sz="3200" dirty="0">
                <a:solidFill>
                  <a:srgbClr val="474B78"/>
                </a:solidFill>
              </a:rPr>
              <a:t/>
            </a:r>
            <a:br>
              <a:rPr lang="en-GB" sz="3200" dirty="0">
                <a:solidFill>
                  <a:srgbClr val="474B78"/>
                </a:solidFill>
              </a:rPr>
            </a:br>
            <a:r>
              <a:rPr lang="en-GB" sz="3200" b="1" dirty="0">
                <a:solidFill>
                  <a:srgbClr val="474B78"/>
                </a:solidFill>
              </a:rPr>
              <a:t>1-4 </a:t>
            </a:r>
            <a:r>
              <a:rPr lang="ru-RU" sz="3200" b="1" dirty="0" smtClean="0">
                <a:solidFill>
                  <a:srgbClr val="474B78"/>
                </a:solidFill>
              </a:rPr>
              <a:t>мл гнойной</a:t>
            </a:r>
            <a:r>
              <a:rPr lang="en-GB" sz="3200" b="1" dirty="0" smtClean="0">
                <a:solidFill>
                  <a:srgbClr val="474B78"/>
                </a:solidFill>
              </a:rPr>
              <a:t>/</a:t>
            </a:r>
            <a:r>
              <a:rPr lang="ru-RU" sz="3200" b="1" dirty="0" smtClean="0">
                <a:solidFill>
                  <a:srgbClr val="474B78"/>
                </a:solidFill>
              </a:rPr>
              <a:t>слизистой мокроты</a:t>
            </a:r>
            <a:r>
              <a:rPr lang="en-GB" sz="3200" b="1" dirty="0" smtClean="0">
                <a:solidFill>
                  <a:srgbClr val="474B78"/>
                </a:solidFill>
              </a:rPr>
              <a:t>.</a:t>
            </a:r>
            <a:endParaRPr lang="en-GB" sz="3200" b="1" dirty="0">
              <a:solidFill>
                <a:srgbClr val="474B7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noProof="0" dirty="0" smtClean="0"/>
              <a:t>Качество образца</a:t>
            </a:r>
            <a:r>
              <a:rPr lang="en-GB" sz="4400" noProof="0" dirty="0" smtClean="0"/>
              <a:t>: </a:t>
            </a:r>
            <a:r>
              <a:rPr lang="ru-RU" sz="4400" noProof="0" dirty="0" smtClean="0"/>
              <a:t>обзор</a:t>
            </a:r>
            <a:endParaRPr lang="en-GB" sz="4400" noProof="0" dirty="0"/>
          </a:p>
        </p:txBody>
      </p:sp>
    </p:spTree>
    <p:extLst>
      <p:ext uri="{BB962C8B-B14F-4D97-AF65-F5344CB8AC3E}">
        <p14:creationId xmlns:p14="http://schemas.microsoft.com/office/powerpoint/2010/main" val="239256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idx="1"/>
          </p:nvPr>
        </p:nvSpPr>
        <p:spPr>
          <a:xfrm>
            <a:off x="534432" y="1492437"/>
            <a:ext cx="9619774" cy="4439703"/>
          </a:xfrm>
        </p:spPr>
        <p:txBody>
          <a:bodyPr/>
          <a:lstStyle/>
          <a:p>
            <a:pPr marL="0" indent="0">
              <a:lnSpc>
                <a:spcPct val="75000"/>
              </a:lnSpc>
              <a:spcBef>
                <a:spcPts val="1798"/>
              </a:spcBef>
              <a:buNone/>
            </a:pPr>
            <a:r>
              <a:rPr lang="ru-RU" sz="2400" noProof="0" dirty="0" smtClean="0">
                <a:solidFill>
                  <a:srgbClr val="00194C"/>
                </a:solidFill>
                <a:latin typeface="Calibri" pitchFamily="34" charset="0"/>
              </a:rPr>
              <a:t>Форма направления мокроты на исследование должна включать</a:t>
            </a:r>
            <a:r>
              <a:rPr lang="en-GB" sz="2400" noProof="0" dirty="0" smtClean="0">
                <a:solidFill>
                  <a:srgbClr val="00194C"/>
                </a:solidFill>
                <a:latin typeface="Calibri" pitchFamily="34" charset="0"/>
              </a:rPr>
              <a:t>:</a:t>
            </a:r>
          </a:p>
          <a:p>
            <a:pPr>
              <a:lnSpc>
                <a:spcPct val="75000"/>
              </a:lnSpc>
              <a:spcBef>
                <a:spcPts val="1798"/>
              </a:spcBef>
            </a:pPr>
            <a:r>
              <a:rPr lang="ru-RU" sz="2400" noProof="0" dirty="0" smtClean="0">
                <a:solidFill>
                  <a:srgbClr val="00194C"/>
                </a:solidFill>
                <a:latin typeface="Calibri" pitchFamily="34" charset="0"/>
              </a:rPr>
              <a:t>Название медицинского учреждения</a:t>
            </a:r>
            <a:endParaRPr lang="en-GB" sz="2400" noProof="0" dirty="0" smtClean="0">
              <a:solidFill>
                <a:srgbClr val="00194C"/>
              </a:solidFill>
              <a:latin typeface="Calibri" pitchFamily="34" charset="0"/>
            </a:endParaRPr>
          </a:p>
          <a:p>
            <a:pPr>
              <a:lnSpc>
                <a:spcPct val="75000"/>
              </a:lnSpc>
              <a:spcBef>
                <a:spcPts val="1798"/>
              </a:spcBef>
            </a:pPr>
            <a:r>
              <a:rPr lang="ru-RU" sz="2400" noProof="0" dirty="0" smtClean="0">
                <a:solidFill>
                  <a:srgbClr val="00194C"/>
                </a:solidFill>
                <a:latin typeface="Calibri" pitchFamily="34" charset="0"/>
              </a:rPr>
              <a:t>Дата направления</a:t>
            </a:r>
            <a:endParaRPr lang="en-GB" sz="2400" noProof="0" dirty="0" smtClean="0">
              <a:solidFill>
                <a:srgbClr val="00194C"/>
              </a:solidFill>
              <a:latin typeface="Calibri" pitchFamily="34" charset="0"/>
            </a:endParaRPr>
          </a:p>
          <a:p>
            <a:pPr>
              <a:lnSpc>
                <a:spcPct val="75000"/>
              </a:lnSpc>
              <a:spcBef>
                <a:spcPts val="1798"/>
              </a:spcBef>
            </a:pPr>
            <a:r>
              <a:rPr lang="ru-RU" sz="2400" noProof="0" dirty="0" smtClean="0">
                <a:solidFill>
                  <a:srgbClr val="00194C"/>
                </a:solidFill>
                <a:latin typeface="Calibri" pitchFamily="34" charset="0"/>
              </a:rPr>
              <a:t>Информация о пациенте </a:t>
            </a:r>
            <a:r>
              <a:rPr lang="en-GB" sz="2400" noProof="0" dirty="0" smtClean="0">
                <a:solidFill>
                  <a:srgbClr val="00194C"/>
                </a:solidFill>
                <a:latin typeface="Calibri" pitchFamily="34" charset="0"/>
              </a:rPr>
              <a:t>(</a:t>
            </a:r>
            <a:r>
              <a:rPr lang="ru-RU" sz="2400" dirty="0" smtClean="0">
                <a:solidFill>
                  <a:srgbClr val="00194C"/>
                </a:solidFill>
                <a:latin typeface="Calibri" pitchFamily="34" charset="0"/>
              </a:rPr>
              <a:t>т.е., Ф.И.О., пол, возраст, адрес и регистрационный номер пациента или лица с подозрением на заболевание</a:t>
            </a:r>
            <a:r>
              <a:rPr lang="en-GB" sz="2400" noProof="0" dirty="0" smtClean="0">
                <a:solidFill>
                  <a:srgbClr val="00194C"/>
                </a:solidFill>
                <a:latin typeface="Calibri" pitchFamily="34" charset="0"/>
              </a:rPr>
              <a:t>)</a:t>
            </a:r>
          </a:p>
          <a:p>
            <a:pPr>
              <a:lnSpc>
                <a:spcPct val="75000"/>
              </a:lnSpc>
              <a:spcBef>
                <a:spcPts val="1798"/>
              </a:spcBef>
            </a:pPr>
            <a:r>
              <a:rPr lang="ru-RU" sz="2400" dirty="0" smtClean="0">
                <a:solidFill>
                  <a:srgbClr val="00194C"/>
                </a:solidFill>
                <a:latin typeface="Calibri" pitchFamily="34" charset="0"/>
              </a:rPr>
              <a:t>Число образцов и типы образцов, направляемых на исследование</a:t>
            </a:r>
            <a:endParaRPr lang="en-GB" sz="2400" noProof="0" dirty="0" smtClean="0">
              <a:latin typeface="Calibri" pitchFamily="34" charset="0"/>
            </a:endParaRPr>
          </a:p>
          <a:p>
            <a:pPr>
              <a:lnSpc>
                <a:spcPct val="75000"/>
              </a:lnSpc>
              <a:spcBef>
                <a:spcPts val="1798"/>
              </a:spcBef>
            </a:pPr>
            <a:r>
              <a:rPr lang="ru-RU" sz="2400" noProof="0" dirty="0" smtClean="0">
                <a:solidFill>
                  <a:srgbClr val="00194C"/>
                </a:solidFill>
                <a:latin typeface="Calibri" pitchFamily="34" charset="0"/>
              </a:rPr>
              <a:t>Дату сбора образцов</a:t>
            </a:r>
            <a:endParaRPr lang="en-GB" sz="2400" noProof="0" dirty="0" smtClean="0">
              <a:solidFill>
                <a:srgbClr val="00194C"/>
              </a:solidFill>
              <a:latin typeface="Calibri" pitchFamily="34" charset="0"/>
            </a:endParaRPr>
          </a:p>
          <a:p>
            <a:pPr>
              <a:lnSpc>
                <a:spcPct val="75000"/>
              </a:lnSpc>
              <a:spcBef>
                <a:spcPts val="1798"/>
              </a:spcBef>
            </a:pPr>
            <a:r>
              <a:rPr lang="ru-RU" sz="2400" dirty="0" smtClean="0">
                <a:solidFill>
                  <a:srgbClr val="00194C"/>
                </a:solidFill>
                <a:latin typeface="Calibri" pitchFamily="34" charset="0"/>
              </a:rPr>
              <a:t>Цель исследования</a:t>
            </a:r>
            <a:r>
              <a:rPr lang="en-GB" sz="2400" noProof="0" dirty="0" smtClean="0">
                <a:solidFill>
                  <a:srgbClr val="00194C"/>
                </a:solidFill>
                <a:latin typeface="Calibri" pitchFamily="34" charset="0"/>
              </a:rPr>
              <a:t> (</a:t>
            </a:r>
            <a:r>
              <a:rPr lang="ru-RU" sz="2400" noProof="0" dirty="0" smtClean="0">
                <a:solidFill>
                  <a:srgbClr val="00194C"/>
                </a:solidFill>
                <a:latin typeface="Calibri" pitchFamily="34" charset="0"/>
              </a:rPr>
              <a:t>например, диагностика или контроль лечения</a:t>
            </a:r>
            <a:r>
              <a:rPr lang="en-GB" sz="2400" noProof="0" dirty="0" smtClean="0">
                <a:solidFill>
                  <a:srgbClr val="00194C"/>
                </a:solidFill>
                <a:latin typeface="Calibri" pitchFamily="34" charset="0"/>
              </a:rPr>
              <a:t>)</a:t>
            </a:r>
          </a:p>
          <a:p>
            <a:pPr>
              <a:lnSpc>
                <a:spcPct val="75000"/>
              </a:lnSpc>
              <a:spcBef>
                <a:spcPts val="1798"/>
              </a:spcBef>
            </a:pPr>
            <a:r>
              <a:rPr lang="ru-RU" sz="2400" noProof="0" dirty="0" smtClean="0">
                <a:solidFill>
                  <a:srgbClr val="00194C"/>
                </a:solidFill>
                <a:latin typeface="Calibri" pitchFamily="34" charset="0"/>
              </a:rPr>
              <a:t>Подпись лица, запрашивающего проведение исследования.</a:t>
            </a:r>
            <a:endParaRPr lang="en-GB" sz="2400" noProof="0" dirty="0">
              <a:solidFill>
                <a:srgbClr val="00194C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171500"/>
            <a:ext cx="9619774" cy="1014325"/>
          </a:xfrm>
        </p:spPr>
        <p:txBody>
          <a:bodyPr>
            <a:normAutofit fontScale="90000"/>
          </a:bodyPr>
          <a:lstStyle/>
          <a:p>
            <a:r>
              <a:rPr lang="ru-RU" sz="4400" noProof="0" dirty="0" smtClean="0"/>
              <a:t>Направление на исследование мокроты</a:t>
            </a:r>
            <a:endParaRPr lang="en-GB" sz="4400" noProof="0" dirty="0"/>
          </a:p>
        </p:txBody>
      </p:sp>
    </p:spTree>
    <p:extLst>
      <p:ext uri="{BB962C8B-B14F-4D97-AF65-F5344CB8AC3E}">
        <p14:creationId xmlns:p14="http://schemas.microsoft.com/office/powerpoint/2010/main" val="420549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4432" y="165287"/>
            <a:ext cx="9619774" cy="1014325"/>
          </a:xfrm>
        </p:spPr>
        <p:txBody>
          <a:bodyPr>
            <a:noAutofit/>
          </a:bodyPr>
          <a:lstStyle/>
          <a:p>
            <a:r>
              <a:rPr lang="ru-RU" sz="3500" kern="1200" noProof="0" dirty="0" smtClean="0">
                <a:ea typeface="+mn-ea"/>
                <a:cs typeface="Arial" charset="0"/>
              </a:rPr>
              <a:t>Форма направления на лабораторное исследование</a:t>
            </a:r>
            <a:r>
              <a:rPr lang="en-GB" sz="3500" kern="1200" noProof="0" dirty="0" smtClean="0">
                <a:ea typeface="+mn-ea"/>
                <a:cs typeface="Arial" charset="0"/>
              </a:rPr>
              <a:t> (</a:t>
            </a:r>
            <a:r>
              <a:rPr lang="ru-RU" sz="3500" kern="1200" noProof="0" dirty="0" smtClean="0">
                <a:ea typeface="+mn-ea"/>
                <a:cs typeface="Arial" charset="0"/>
              </a:rPr>
              <a:t>пример</a:t>
            </a:r>
            <a:r>
              <a:rPr lang="en-GB" sz="3500" kern="1200" noProof="0" dirty="0" smtClean="0">
                <a:ea typeface="+mn-ea"/>
                <a:cs typeface="Arial" charset="0"/>
              </a:rPr>
              <a:t>) </a:t>
            </a:r>
            <a:r>
              <a:rPr lang="en-GB" sz="3500" dirty="0" smtClean="0">
                <a:ea typeface="+mn-ea"/>
                <a:cs typeface="Arial" charset="0"/>
              </a:rPr>
              <a:t>(1</a:t>
            </a:r>
            <a:r>
              <a:rPr lang="ru-RU" sz="3500" dirty="0" smtClean="0">
                <a:ea typeface="+mn-ea"/>
                <a:cs typeface="Arial" charset="0"/>
              </a:rPr>
              <a:t>-й из</a:t>
            </a:r>
            <a:r>
              <a:rPr lang="en-GB" sz="3500" dirty="0" smtClean="0">
                <a:ea typeface="+mn-ea"/>
                <a:cs typeface="Arial" charset="0"/>
              </a:rPr>
              <a:t> 2</a:t>
            </a:r>
            <a:r>
              <a:rPr lang="ru-RU" sz="3500" dirty="0" smtClean="0">
                <a:ea typeface="+mn-ea"/>
                <a:cs typeface="Arial" charset="0"/>
              </a:rPr>
              <a:t>-х</a:t>
            </a:r>
            <a:r>
              <a:rPr lang="en-GB" sz="3500" dirty="0" smtClean="0">
                <a:ea typeface="+mn-ea"/>
                <a:cs typeface="Arial" charset="0"/>
              </a:rPr>
              <a:t>)</a:t>
            </a:r>
            <a:endParaRPr lang="en-GB" sz="3500" dirty="0">
              <a:ea typeface="+mn-ea"/>
              <a:cs typeface="Arial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6424439" y="3843908"/>
            <a:ext cx="815309" cy="25170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8" name="Group 7"/>
          <p:cNvGrpSpPr/>
          <p:nvPr/>
        </p:nvGrpSpPr>
        <p:grpSpPr>
          <a:xfrm>
            <a:off x="7360543" y="1584976"/>
            <a:ext cx="2808312" cy="1466846"/>
            <a:chOff x="4233960" y="16435"/>
            <a:chExt cx="5384537" cy="513394"/>
          </a:xfrm>
        </p:grpSpPr>
        <p:sp>
          <p:nvSpPr>
            <p:cNvPr id="11" name="Rectangle 10"/>
            <p:cNvSpPr/>
            <p:nvPr/>
          </p:nvSpPr>
          <p:spPr bwMode="auto">
            <a:xfrm>
              <a:off x="5291038" y="16435"/>
              <a:ext cx="4055889" cy="51339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041632" rtl="1"/>
              <a:endParaRPr lang="en-US" sz="1000" b="1" dirty="0">
                <a:solidFill>
                  <a:srgbClr val="000066"/>
                </a:solidFill>
                <a:cs typeface="Arial" charset="0"/>
              </a:endParaRPr>
            </a:p>
          </p:txBody>
        </p:sp>
        <p:pic>
          <p:nvPicPr>
            <p:cNvPr id="12" name="Picture 4" descr="MCj02390130000[1]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3960" y="20327"/>
              <a:ext cx="1086820" cy="181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340624" y="76180"/>
              <a:ext cx="4277873" cy="420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200" i="1" dirty="0" smtClean="0"/>
                <a:t>Адаптировать к каждой стране</a:t>
              </a:r>
              <a:r>
                <a:rPr lang="en-US" sz="1200" i="1" dirty="0" smtClean="0"/>
                <a:t>.</a:t>
              </a:r>
              <a:endParaRPr lang="en-US" sz="1200" i="1" dirty="0"/>
            </a:p>
            <a:p>
              <a:pPr>
                <a:defRPr/>
              </a:pPr>
              <a:r>
                <a:rPr lang="ru-RU" sz="1200" i="1" dirty="0" smtClean="0"/>
                <a:t>Вставьте сюда Вашу форму направления и покажите </a:t>
              </a:r>
              <a:r>
                <a:rPr lang="en-US" sz="1200" i="1" dirty="0" smtClean="0"/>
                <a:t> </a:t>
              </a:r>
              <a:r>
                <a:rPr lang="ru-RU" sz="1200" i="1" dirty="0" smtClean="0"/>
                <a:t>участникам как ее правильно заполнять</a:t>
              </a:r>
              <a:r>
                <a:rPr lang="en-US" sz="1200" i="1" dirty="0" smtClean="0"/>
                <a:t>.</a:t>
              </a:r>
              <a:endParaRPr lang="en-US" sz="1200" i="1" dirty="0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13" y="1473245"/>
            <a:ext cx="5400859" cy="496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2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4432" y="165287"/>
            <a:ext cx="9619774" cy="1014325"/>
          </a:xfrm>
        </p:spPr>
        <p:txBody>
          <a:bodyPr>
            <a:noAutofit/>
          </a:bodyPr>
          <a:lstStyle/>
          <a:p>
            <a:r>
              <a:rPr lang="ru-RU" sz="3600" kern="1200" noProof="0" dirty="0" smtClean="0">
                <a:ea typeface="+mn-ea"/>
                <a:cs typeface="Arial" charset="0"/>
              </a:rPr>
              <a:t>Форма с результатами лабораторного исследования</a:t>
            </a:r>
            <a:r>
              <a:rPr lang="en-GB" sz="3600" kern="1200" noProof="0" dirty="0" smtClean="0">
                <a:ea typeface="+mn-ea"/>
                <a:cs typeface="Arial" charset="0"/>
              </a:rPr>
              <a:t> (</a:t>
            </a:r>
            <a:r>
              <a:rPr lang="ru-RU" sz="3600" kern="1200" noProof="0" dirty="0" smtClean="0">
                <a:ea typeface="+mn-ea"/>
                <a:cs typeface="Arial" charset="0"/>
              </a:rPr>
              <a:t>пример</a:t>
            </a:r>
            <a:r>
              <a:rPr lang="en-GB" sz="3600" kern="1200" noProof="0" dirty="0" smtClean="0">
                <a:ea typeface="+mn-ea"/>
                <a:cs typeface="Arial" charset="0"/>
              </a:rPr>
              <a:t>) </a:t>
            </a:r>
            <a:r>
              <a:rPr lang="en-GB" sz="3600" dirty="0" smtClean="0">
                <a:ea typeface="+mn-ea"/>
                <a:cs typeface="Arial" charset="0"/>
              </a:rPr>
              <a:t>(2</a:t>
            </a:r>
            <a:r>
              <a:rPr lang="ru-RU" sz="3600" dirty="0" smtClean="0">
                <a:ea typeface="+mn-ea"/>
                <a:cs typeface="Arial" charset="0"/>
              </a:rPr>
              <a:t>-й из 2-х</a:t>
            </a:r>
            <a:r>
              <a:rPr lang="en-GB" sz="3600" dirty="0" smtClean="0">
                <a:ea typeface="+mn-ea"/>
                <a:cs typeface="Arial" charset="0"/>
              </a:rPr>
              <a:t>)</a:t>
            </a:r>
            <a:endParaRPr lang="en-GB" sz="3600" dirty="0">
              <a:ea typeface="+mn-ea"/>
              <a:cs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008615" y="1683669"/>
            <a:ext cx="2497255" cy="1584176"/>
            <a:chOff x="6394546" y="-58813"/>
            <a:chExt cx="3613053" cy="807839"/>
          </a:xfrm>
        </p:grpSpPr>
        <p:sp>
          <p:nvSpPr>
            <p:cNvPr id="15" name="Rectangle 14"/>
            <p:cNvSpPr/>
            <p:nvPr/>
          </p:nvSpPr>
          <p:spPr bwMode="auto">
            <a:xfrm>
              <a:off x="6811273" y="-33971"/>
              <a:ext cx="3196326" cy="78299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041632" rtl="1"/>
              <a:endParaRPr lang="en-US" sz="1000" b="1" dirty="0">
                <a:solidFill>
                  <a:srgbClr val="000066"/>
                </a:solidFill>
                <a:cs typeface="Arial" charset="0"/>
              </a:endParaRPr>
            </a:p>
          </p:txBody>
        </p:sp>
        <p:pic>
          <p:nvPicPr>
            <p:cNvPr id="16" name="Picture 4" descr="MCj02390130000[1]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4546" y="-58813"/>
              <a:ext cx="846353" cy="316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8512671" y="1810841"/>
            <a:ext cx="20151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i="1" dirty="0" smtClean="0"/>
              <a:t>Адаптировать к каждой стране</a:t>
            </a:r>
            <a:r>
              <a:rPr lang="en-US" sz="1200" i="1" dirty="0" smtClean="0"/>
              <a:t>.</a:t>
            </a:r>
            <a:endParaRPr lang="en-US" sz="1200" i="1" dirty="0"/>
          </a:p>
          <a:p>
            <a:pPr>
              <a:defRPr/>
            </a:pPr>
            <a:r>
              <a:rPr lang="ru-RU" sz="1200" i="1" dirty="0" smtClean="0"/>
              <a:t>Вставьте сюда Вашу форму направления и покажите </a:t>
            </a:r>
            <a:r>
              <a:rPr lang="en-US" sz="1200" i="1" dirty="0" smtClean="0"/>
              <a:t> </a:t>
            </a:r>
            <a:r>
              <a:rPr lang="ru-RU" sz="1200" i="1" dirty="0" smtClean="0"/>
              <a:t>участникам как ее правильно заполнять</a:t>
            </a:r>
            <a:r>
              <a:rPr lang="en-US" sz="1200" i="1" dirty="0" smtClean="0"/>
              <a:t>.</a:t>
            </a:r>
            <a:endParaRPr lang="en-US" sz="12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99" y="1539652"/>
            <a:ext cx="7322909" cy="490507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 flipH="1" flipV="1">
            <a:off x="7648575" y="3985306"/>
            <a:ext cx="1110604" cy="29065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6545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539652"/>
            <a:ext cx="3801775" cy="4529303"/>
          </a:xfrm>
        </p:spPr>
        <p:txBody>
          <a:bodyPr/>
          <a:lstStyle/>
          <a:p>
            <a:r>
              <a:rPr lang="ru-RU" sz="2000" noProof="0" dirty="0" smtClean="0">
                <a:solidFill>
                  <a:srgbClr val="002060"/>
                </a:solidFill>
              </a:rPr>
              <a:t>Маркировка должна включать Ф.И.О. пациента, идентификационный номер и дату сбора образца</a:t>
            </a:r>
            <a:r>
              <a:rPr lang="en-GB" sz="2000" noProof="0" dirty="0" smtClean="0">
                <a:solidFill>
                  <a:srgbClr val="002060"/>
                </a:solidFill>
              </a:rPr>
              <a:t>.</a:t>
            </a:r>
          </a:p>
          <a:p>
            <a:endParaRPr lang="en-GB" sz="2000" noProof="0" dirty="0" smtClean="0">
              <a:solidFill>
                <a:srgbClr val="002060"/>
              </a:solidFill>
            </a:endParaRPr>
          </a:p>
          <a:p>
            <a:r>
              <a:rPr lang="ru-RU" sz="2000" noProof="0" dirty="0" smtClean="0">
                <a:solidFill>
                  <a:srgbClr val="002060"/>
                </a:solidFill>
              </a:rPr>
              <a:t>Маркировку следует наносить на внешней стенке флакона несмываемыми чернилами</a:t>
            </a:r>
            <a:r>
              <a:rPr lang="en-GB" sz="2000" noProof="0" dirty="0" smtClean="0">
                <a:solidFill>
                  <a:srgbClr val="002060"/>
                </a:solidFill>
              </a:rPr>
              <a:t>.</a:t>
            </a:r>
          </a:p>
          <a:p>
            <a:endParaRPr lang="en-GB" sz="2000" noProof="0" dirty="0" smtClean="0">
              <a:solidFill>
                <a:srgbClr val="002060"/>
              </a:solidFill>
            </a:endParaRPr>
          </a:p>
          <a:p>
            <a:r>
              <a:rPr lang="ru-RU" sz="2000" noProof="0" dirty="0" smtClean="0">
                <a:solidFill>
                  <a:srgbClr val="002060"/>
                </a:solidFill>
              </a:rPr>
              <a:t>Никогда не маркируйте крышку</a:t>
            </a:r>
            <a:r>
              <a:rPr lang="en-GB" sz="2000" noProof="0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noProof="0" dirty="0" smtClean="0"/>
              <a:t>Маркировка флакона для образца</a:t>
            </a:r>
            <a:endParaRPr lang="en-GB" sz="4400" noProof="0" dirty="0"/>
          </a:p>
        </p:txBody>
      </p:sp>
      <p:pic>
        <p:nvPicPr>
          <p:cNvPr id="4" name="Picture 3" descr="#14 Writing on container"/>
          <p:cNvPicPr>
            <a:picLocks noChangeAspect="1" noChangeArrowheads="1"/>
          </p:cNvPicPr>
          <p:nvPr/>
        </p:nvPicPr>
        <p:blipFill>
          <a:blip r:embed="rId2" cstate="print"/>
          <a:srcRect l="1909" t="4080" r="4626" b="2664"/>
          <a:stretch>
            <a:fillRect/>
          </a:stretch>
        </p:blipFill>
        <p:spPr bwMode="auto">
          <a:xfrm>
            <a:off x="4336207" y="1539652"/>
            <a:ext cx="5830643" cy="44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424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ru-RU" dirty="0" smtClean="0"/>
              <a:t>Выбор подходящих флаконов для мокроты</a:t>
            </a:r>
            <a:endParaRPr lang="en-GB" noProof="0" dirty="0" smtClean="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ru-RU" noProof="0" dirty="0" smtClean="0"/>
              <a:t>Определение времени сбора образцов</a:t>
            </a:r>
            <a:endParaRPr lang="en-GB" noProof="0" dirty="0" smtClean="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ru-RU" noProof="0" dirty="0" smtClean="0"/>
              <a:t>Способы сбора образцов</a:t>
            </a:r>
            <a:endParaRPr lang="en-GB" noProof="0" dirty="0" smtClean="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ru-RU" noProof="0" dirty="0" smtClean="0"/>
              <a:t>Обработка образцов и их направление на исследование</a:t>
            </a:r>
            <a:endParaRPr lang="en-GB" noProof="0" dirty="0" smtClean="0">
              <a:solidFill>
                <a:srgbClr val="00194C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55000"/>
              </a:spcAft>
            </a:pPr>
            <a:r>
              <a:rPr lang="ru-RU" noProof="0" dirty="0" smtClean="0"/>
              <a:t>Маркировка образцов</a:t>
            </a:r>
            <a:endParaRPr lang="en-GB" noProof="0" dirty="0" smtClean="0"/>
          </a:p>
          <a:p>
            <a:pPr>
              <a:buNone/>
            </a:pPr>
            <a:endParaRPr lang="en-GB" noProof="0" dirty="0" smtClean="0">
              <a:latin typeface="Calibri" pitchFamily="34" charset="0"/>
            </a:endParaRPr>
          </a:p>
          <a:p>
            <a:pPr>
              <a:buNone/>
            </a:pPr>
            <a:endParaRPr lang="en-GB" noProof="0" dirty="0" smtClean="0">
              <a:latin typeface="Calibri" pitchFamily="34" charset="0"/>
            </a:endParaRPr>
          </a:p>
        </p:txBody>
      </p:sp>
      <p:sp>
        <p:nvSpPr>
          <p:cNvPr id="2201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noProof="0" dirty="0" smtClean="0"/>
              <a:t>  </a:t>
            </a:r>
            <a:endParaRPr lang="en-GB" noProof="0" dirty="0"/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ru-RU" sz="4400" dirty="0" smtClean="0">
                <a:latin typeface="Calibri" pitchFamily="34" charset="0"/>
              </a:rPr>
              <a:t>Содержание модуля</a:t>
            </a:r>
            <a:endParaRPr lang="en-US" sz="4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72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1" y="1395636"/>
            <a:ext cx="9850447" cy="5328592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799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Проверьте количество и качество образцов</a:t>
            </a:r>
            <a:r>
              <a:rPr lang="en-GB" sz="2000" dirty="0" smtClean="0">
                <a:solidFill>
                  <a:srgbClr val="002060"/>
                </a:solidFill>
              </a:rPr>
              <a:t>:</a:t>
            </a:r>
            <a:endParaRPr lang="en-GB" sz="2000" dirty="0">
              <a:solidFill>
                <a:srgbClr val="002060"/>
              </a:solidFill>
            </a:endParaRPr>
          </a:p>
          <a:p>
            <a:pPr lvl="1" fontAlgn="auto">
              <a:lnSpc>
                <a:spcPct val="90000"/>
              </a:lnSpc>
              <a:spcBef>
                <a:spcPct val="0"/>
              </a:spcBef>
              <a:spcAft>
                <a:spcPts val="799"/>
              </a:spcAft>
              <a:buSzPct val="130000"/>
              <a:buFont typeface="Arial" pitchFamily="34" charset="0"/>
              <a:buChar char="–"/>
              <a:defRPr/>
            </a:pPr>
            <a:r>
              <a:rPr lang="ru-RU" sz="2000" dirty="0" smtClean="0"/>
              <a:t>Проверьте объем </a:t>
            </a:r>
            <a:r>
              <a:rPr lang="en-GB" sz="2000" dirty="0" smtClean="0"/>
              <a:t>(</a:t>
            </a:r>
            <a:r>
              <a:rPr lang="ru-RU" sz="2000" dirty="0" smtClean="0"/>
              <a:t>в идеале </a:t>
            </a:r>
            <a:r>
              <a:rPr lang="en-GB" sz="2000" dirty="0" smtClean="0"/>
              <a:t>1</a:t>
            </a:r>
            <a:r>
              <a:rPr lang="en-GB" sz="2000" dirty="0"/>
              <a:t>-4 </a:t>
            </a:r>
            <a:r>
              <a:rPr lang="ru-RU" sz="2000" dirty="0" smtClean="0"/>
              <a:t>мл</a:t>
            </a:r>
            <a:r>
              <a:rPr lang="en-GB" sz="2000" dirty="0" smtClean="0"/>
              <a:t>; </a:t>
            </a:r>
            <a:r>
              <a:rPr lang="ru-RU" sz="2000" dirty="0" smtClean="0"/>
              <a:t>минимум 1 мл необходим для анализа </a:t>
            </a:r>
            <a:r>
              <a:rPr lang="en-GB" sz="2000" dirty="0" err="1" smtClean="0"/>
              <a:t>Xpert</a:t>
            </a:r>
            <a:r>
              <a:rPr lang="en-GB" sz="2000" dirty="0" smtClean="0"/>
              <a:t> </a:t>
            </a:r>
            <a:r>
              <a:rPr lang="en-GB" sz="2000" dirty="0"/>
              <a:t>MTB/</a:t>
            </a:r>
            <a:r>
              <a:rPr lang="en-GB" sz="2000" dirty="0" smtClean="0"/>
              <a:t>RIF)</a:t>
            </a:r>
            <a:endParaRPr lang="en-GB" sz="2000" dirty="0"/>
          </a:p>
          <a:p>
            <a:pPr lvl="1" fontAlgn="auto">
              <a:lnSpc>
                <a:spcPct val="90000"/>
              </a:lnSpc>
              <a:spcBef>
                <a:spcPct val="0"/>
              </a:spcBef>
              <a:spcAft>
                <a:spcPts val="799"/>
              </a:spcAft>
              <a:buSzPct val="130000"/>
              <a:buFont typeface="Arial" pitchFamily="34" charset="0"/>
              <a:buChar char="–"/>
              <a:defRPr/>
            </a:pPr>
            <a:r>
              <a:rPr lang="ru-RU" sz="2000" dirty="0" smtClean="0"/>
              <a:t>Запишите консистенцию мокроту</a:t>
            </a:r>
            <a:r>
              <a:rPr lang="en-GB" sz="2000" dirty="0" smtClean="0"/>
              <a:t> (</a:t>
            </a:r>
            <a:r>
              <a:rPr lang="ru-RU" sz="2000" dirty="0" smtClean="0"/>
              <a:t>слизистая, гнойная, кровянистая или водянистая</a:t>
            </a:r>
            <a:r>
              <a:rPr lang="en-GB" sz="2000" dirty="0" smtClean="0"/>
              <a:t>) </a:t>
            </a:r>
            <a:r>
              <a:rPr lang="ru-RU" sz="2000" dirty="0" smtClean="0"/>
              <a:t>в отчетной форме</a:t>
            </a:r>
            <a:endParaRPr lang="en-GB" sz="2000" dirty="0"/>
          </a:p>
          <a:p>
            <a:pPr lvl="1" fontAlgn="auto">
              <a:lnSpc>
                <a:spcPct val="90000"/>
              </a:lnSpc>
              <a:spcBef>
                <a:spcPct val="0"/>
              </a:spcBef>
              <a:spcAft>
                <a:spcPts val="799"/>
              </a:spcAft>
              <a:buSzPct val="130000"/>
              <a:buFont typeface="Arial" pitchFamily="34" charset="0"/>
              <a:buChar char="–"/>
              <a:defRPr/>
            </a:pPr>
            <a:r>
              <a:rPr lang="ru-RU" sz="2000" dirty="0" smtClean="0"/>
              <a:t>Убедитесь в том, что в образцах нет частичек пищи или других веществ</a:t>
            </a:r>
            <a:r>
              <a:rPr lang="en-GB" sz="2000" dirty="0" smtClean="0"/>
              <a:t>.</a:t>
            </a:r>
            <a:endParaRPr lang="en-GB" sz="2000" dirty="0"/>
          </a:p>
          <a:p>
            <a:pPr>
              <a:lnSpc>
                <a:spcPct val="90000"/>
              </a:lnSpc>
              <a:spcBef>
                <a:spcPts val="799"/>
              </a:spcBef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Проверьте полноту информации о пациенте, а также, что запрашивается проведение исследования </a:t>
            </a:r>
            <a:r>
              <a:rPr lang="en-GB" sz="2000" dirty="0" err="1" smtClean="0">
                <a:solidFill>
                  <a:srgbClr val="002060"/>
                </a:solidFill>
              </a:rPr>
              <a:t>Xpert</a:t>
            </a:r>
            <a:r>
              <a:rPr lang="en-GB" sz="2000" dirty="0" smtClean="0">
                <a:solidFill>
                  <a:srgbClr val="002060"/>
                </a:solidFill>
              </a:rPr>
              <a:t> </a:t>
            </a:r>
            <a:r>
              <a:rPr lang="en-GB" sz="2000" dirty="0">
                <a:solidFill>
                  <a:srgbClr val="002060"/>
                </a:solidFill>
              </a:rPr>
              <a:t>MTB/RIF </a:t>
            </a:r>
            <a:r>
              <a:rPr lang="ru-RU" sz="2000" dirty="0" smtClean="0">
                <a:solidFill>
                  <a:srgbClr val="002060"/>
                </a:solidFill>
              </a:rPr>
              <a:t>в соответствии с указаниями в НТП</a:t>
            </a:r>
            <a:r>
              <a:rPr lang="en-GB" sz="2000" dirty="0" smtClean="0">
                <a:solidFill>
                  <a:srgbClr val="002060"/>
                </a:solidFill>
              </a:rPr>
              <a:t>.</a:t>
            </a:r>
            <a:endParaRPr lang="en-GB" sz="20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799"/>
              </a:spcBef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Следуйте указаниям в НТП по отказу от приема образцов</a:t>
            </a:r>
            <a:r>
              <a:rPr lang="en-GB" sz="2000" dirty="0" smtClean="0">
                <a:solidFill>
                  <a:srgbClr val="002060"/>
                </a:solidFill>
              </a:rPr>
              <a:t>. </a:t>
            </a:r>
            <a:endParaRPr lang="en-GB" sz="20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799"/>
              </a:spcBef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Убедитесь, что информация о пациенте представлена полностью, как на форме направления, так и на флаконе с образцом</a:t>
            </a:r>
            <a:r>
              <a:rPr lang="en-GB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smtClean="0">
                <a:solidFill>
                  <a:srgbClr val="002060"/>
                </a:solidFill>
              </a:rPr>
              <a:t>и убедитесь в том, что информация совпадает</a:t>
            </a:r>
            <a:r>
              <a:rPr lang="en-GB" sz="2000" dirty="0" smtClean="0">
                <a:solidFill>
                  <a:srgbClr val="002060"/>
                </a:solidFill>
              </a:rPr>
              <a:t>.</a:t>
            </a:r>
            <a:r>
              <a:rPr lang="en-GB" sz="2000" dirty="0">
                <a:solidFill>
                  <a:srgbClr val="002060"/>
                </a:solidFill>
              </a:rPr>
              <a:t>	</a:t>
            </a:r>
          </a:p>
          <a:p>
            <a:pPr>
              <a:lnSpc>
                <a:spcPct val="90000"/>
              </a:lnSpc>
              <a:spcBef>
                <a:spcPts val="799"/>
              </a:spcBef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Зарегистрируйте образец в регистрационном журнале и присвойте образцу серийный номер</a:t>
            </a:r>
            <a:r>
              <a:rPr lang="en-GB" sz="2000" dirty="0" smtClean="0">
                <a:solidFill>
                  <a:srgbClr val="002060"/>
                </a:solidFill>
              </a:rPr>
              <a:t>.</a:t>
            </a:r>
            <a:endParaRPr lang="en-GB" sz="2000" dirty="0">
              <a:solidFill>
                <a:srgbClr val="002060"/>
              </a:solidFill>
            </a:endParaRPr>
          </a:p>
          <a:p>
            <a:endParaRPr lang="en-GB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noProof="0" dirty="0" smtClean="0"/>
              <a:t>Прием образцов в лабораторию</a:t>
            </a:r>
            <a:endParaRPr lang="en-GB" sz="4000" noProof="0" dirty="0"/>
          </a:p>
        </p:txBody>
      </p:sp>
    </p:spTree>
    <p:extLst>
      <p:ext uri="{BB962C8B-B14F-4D97-AF65-F5344CB8AC3E}">
        <p14:creationId xmlns:p14="http://schemas.microsoft.com/office/powerpoint/2010/main" val="341949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Периферийные учреждения, которые не выполняют анализы </a:t>
            </a:r>
            <a:r>
              <a:rPr lang="en-GB" sz="2400" dirty="0" err="1" smtClean="0"/>
              <a:t>Xpert</a:t>
            </a:r>
            <a:r>
              <a:rPr lang="en-GB" sz="2400" dirty="0" smtClean="0"/>
              <a:t> </a:t>
            </a:r>
            <a:r>
              <a:rPr lang="en-GB" sz="2400" dirty="0"/>
              <a:t>MTB/RIF </a:t>
            </a:r>
            <a:r>
              <a:rPr lang="ru-RU" sz="2400" dirty="0" smtClean="0"/>
              <a:t>должны направлять либо пациентов, либо образцы на исследование в лабораторию</a:t>
            </a:r>
            <a:r>
              <a:rPr lang="en-GB" sz="2400" dirty="0" smtClean="0"/>
              <a:t>.</a:t>
            </a:r>
            <a:endParaRPr lang="en-GB" sz="2400" dirty="0"/>
          </a:p>
          <a:p>
            <a:pPr>
              <a:buNone/>
            </a:pPr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noProof="0" dirty="0" smtClean="0">
                <a:solidFill>
                  <a:srgbClr val="00194C"/>
                </a:solidFill>
              </a:rPr>
              <a:t>Системы направления</a:t>
            </a:r>
            <a:endParaRPr lang="en-GB" sz="4400" noProof="0" dirty="0">
              <a:solidFill>
                <a:srgbClr val="00194C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305295"/>
              </p:ext>
            </p:extLst>
          </p:nvPr>
        </p:nvGraphicFramePr>
        <p:xfrm>
          <a:off x="591791" y="2867193"/>
          <a:ext cx="9577064" cy="3519804"/>
        </p:xfrm>
        <a:graphic>
          <a:graphicData uri="http://schemas.openxmlformats.org/drawingml/2006/table">
            <a:tbl>
              <a:tblPr firstRow="1" bandRow="1"/>
              <a:tblGrid>
                <a:gridCol w="1900884"/>
                <a:gridCol w="3571724"/>
                <a:gridCol w="4104456"/>
              </a:tblGrid>
              <a:tr h="341997"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rgbClr val="00194C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noProof="0" dirty="0" smtClean="0">
                          <a:solidFill>
                            <a:srgbClr val="00194C"/>
                          </a:solidFill>
                        </a:rPr>
                        <a:t>Если пациенты направляются</a:t>
                      </a:r>
                      <a:endParaRPr lang="en-US" sz="1800" b="1" noProof="0" dirty="0">
                        <a:solidFill>
                          <a:srgbClr val="00194C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194C"/>
                          </a:solidFill>
                        </a:rPr>
                        <a:t>Если направляются образцы</a:t>
                      </a:r>
                      <a:endParaRPr lang="en-US" sz="1800" b="1" dirty="0">
                        <a:solidFill>
                          <a:srgbClr val="00194C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</a:tr>
              <a:tr h="1154710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rgbClr val="00194C"/>
                          </a:solidFill>
                        </a:rPr>
                        <a:t>Преимущества</a:t>
                      </a:r>
                      <a:endParaRPr lang="en-US" sz="1800" b="1" dirty="0">
                        <a:solidFill>
                          <a:srgbClr val="00194C"/>
                        </a:solidFill>
                      </a:endParaRPr>
                    </a:p>
                  </a:txBody>
                  <a:tcPr marL="91399" marR="91399" marT="45614" marB="45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nl-NL" sz="1500" baseline="0" dirty="0" smtClean="0">
                          <a:solidFill>
                            <a:srgbClr val="00194C"/>
                          </a:solidFill>
                        </a:rPr>
                        <a:t> </a:t>
                      </a:r>
                      <a:r>
                        <a:rPr lang="ru-RU" sz="1500" baseline="0" dirty="0" smtClean="0">
                          <a:solidFill>
                            <a:srgbClr val="00194C"/>
                          </a:solidFill>
                        </a:rPr>
                        <a:t>Можно проводить сбор мокроты под наблюдением, а также сбор мокроты можно повторить, если первый образец был неудовлетворительным</a:t>
                      </a:r>
                      <a:r>
                        <a:rPr lang="nl-NL" sz="1500" baseline="0" dirty="0" smtClean="0">
                          <a:solidFill>
                            <a:srgbClr val="00194C"/>
                          </a:solidFill>
                        </a:rPr>
                        <a:t>.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nl-NL" sz="1500" baseline="0" dirty="0" smtClean="0">
                          <a:solidFill>
                            <a:srgbClr val="00194C"/>
                          </a:solidFill>
                        </a:rPr>
                        <a:t> </a:t>
                      </a:r>
                      <a:r>
                        <a:rPr lang="ru-RU" sz="1500" baseline="0" dirty="0" smtClean="0">
                          <a:solidFill>
                            <a:srgbClr val="00194C"/>
                          </a:solidFill>
                        </a:rPr>
                        <a:t>Лечение можно начать быстрее</a:t>
                      </a:r>
                      <a:r>
                        <a:rPr lang="nl-NL" sz="1500" baseline="0" dirty="0" smtClean="0">
                          <a:solidFill>
                            <a:srgbClr val="00194C"/>
                          </a:solidFill>
                        </a:rPr>
                        <a:t>.</a:t>
                      </a: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500" noProof="0" dirty="0" smtClean="0">
                          <a:solidFill>
                            <a:srgbClr val="00194C"/>
                          </a:solidFill>
                        </a:rPr>
                        <a:t> </a:t>
                      </a:r>
                      <a:r>
                        <a:rPr lang="ru-RU" sz="1500" noProof="0" dirty="0" smtClean="0">
                          <a:solidFill>
                            <a:srgbClr val="00194C"/>
                          </a:solidFill>
                        </a:rPr>
                        <a:t>Пациенту</a:t>
                      </a:r>
                      <a:r>
                        <a:rPr lang="ru-RU" sz="1500" baseline="0" noProof="0" dirty="0" smtClean="0">
                          <a:solidFill>
                            <a:srgbClr val="00194C"/>
                          </a:solidFill>
                        </a:rPr>
                        <a:t> не нужно ехать </a:t>
                      </a:r>
                      <a:r>
                        <a:rPr lang="ru-RU" sz="1500" noProof="0" dirty="0" smtClean="0">
                          <a:solidFill>
                            <a:srgbClr val="00194C"/>
                          </a:solidFill>
                        </a:rPr>
                        <a:t>в другое учреждение</a:t>
                      </a:r>
                      <a:r>
                        <a:rPr lang="en-US" sz="1500" noProof="0" dirty="0" smtClean="0">
                          <a:solidFill>
                            <a:srgbClr val="00194C"/>
                          </a:solidFill>
                        </a:rPr>
                        <a:t>.</a:t>
                      </a:r>
                      <a:endParaRPr lang="en-US" sz="1500" noProof="0" dirty="0">
                        <a:solidFill>
                          <a:srgbClr val="00194C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0249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rgbClr val="00194C"/>
                          </a:solidFill>
                        </a:rPr>
                        <a:t>Недостатки</a:t>
                      </a:r>
                      <a:endParaRPr lang="en-US" sz="1800" b="1" dirty="0">
                        <a:solidFill>
                          <a:srgbClr val="00194C"/>
                        </a:solidFill>
                      </a:endParaRPr>
                    </a:p>
                  </a:txBody>
                  <a:tcPr marL="91399" marR="91399" marT="45614" marB="456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500" noProof="0" dirty="0" smtClean="0">
                          <a:solidFill>
                            <a:srgbClr val="00194C"/>
                          </a:solidFill>
                        </a:rPr>
                        <a:t>  </a:t>
                      </a:r>
                      <a:r>
                        <a:rPr lang="ru-RU" sz="1500" noProof="0" dirty="0" smtClean="0">
                          <a:solidFill>
                            <a:srgbClr val="00194C"/>
                          </a:solidFill>
                        </a:rPr>
                        <a:t>Пациенту необходимо ехать</a:t>
                      </a:r>
                      <a:r>
                        <a:rPr lang="ru-RU" sz="1500" baseline="0" noProof="0" dirty="0" smtClean="0">
                          <a:solidFill>
                            <a:srgbClr val="00194C"/>
                          </a:solidFill>
                        </a:rPr>
                        <a:t> в другое учреждение</a:t>
                      </a:r>
                      <a:r>
                        <a:rPr lang="en-US" sz="1500" noProof="0" dirty="0" smtClean="0">
                          <a:solidFill>
                            <a:srgbClr val="00194C"/>
                          </a:solidFill>
                        </a:rPr>
                        <a:t>.</a:t>
                      </a:r>
                      <a:endParaRPr lang="en-US" sz="1500" noProof="0" dirty="0">
                        <a:solidFill>
                          <a:srgbClr val="00194C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nl-NL" sz="1500" dirty="0" smtClean="0">
                          <a:solidFill>
                            <a:srgbClr val="00194C"/>
                          </a:solidFill>
                        </a:rPr>
                        <a:t> </a:t>
                      </a:r>
                      <a:r>
                        <a:rPr lang="ru-RU" sz="1500" dirty="0" smtClean="0">
                          <a:solidFill>
                            <a:srgbClr val="00194C"/>
                          </a:solidFill>
                        </a:rPr>
                        <a:t>Необходима система безопасности транспортировки и отправки</a:t>
                      </a:r>
                      <a:r>
                        <a:rPr lang="nl-NL" sz="1500" baseline="0" dirty="0" smtClean="0">
                          <a:solidFill>
                            <a:srgbClr val="00194C"/>
                          </a:solidFill>
                        </a:rPr>
                        <a:t>.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nl-NL" sz="1500" baseline="0" dirty="0" smtClean="0">
                          <a:solidFill>
                            <a:srgbClr val="00194C"/>
                          </a:solidFill>
                        </a:rPr>
                        <a:t> </a:t>
                      </a:r>
                      <a:r>
                        <a:rPr lang="ru-RU" sz="1500" baseline="0" dirty="0" smtClean="0">
                          <a:solidFill>
                            <a:srgbClr val="00194C"/>
                          </a:solidFill>
                        </a:rPr>
                        <a:t>Необходима эффективная система сообщения результатов исследований</a:t>
                      </a:r>
                      <a:r>
                        <a:rPr lang="nl-NL" sz="1500" baseline="0" dirty="0" smtClean="0">
                          <a:solidFill>
                            <a:srgbClr val="00194C"/>
                          </a:solidFill>
                        </a:rPr>
                        <a:t>.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en-US" sz="1500" baseline="0" dirty="0" smtClean="0">
                          <a:solidFill>
                            <a:srgbClr val="00194C"/>
                          </a:solidFill>
                        </a:rPr>
                        <a:t> </a:t>
                      </a:r>
                      <a:r>
                        <a:rPr lang="ru-RU" sz="1500" baseline="0" dirty="0" smtClean="0">
                          <a:solidFill>
                            <a:srgbClr val="00194C"/>
                          </a:solidFill>
                        </a:rPr>
                        <a:t>Для транспортировки образцов может понадобиться поддержание </a:t>
                      </a:r>
                      <a:r>
                        <a:rPr lang="ru-RU" sz="1500" baseline="0" dirty="0" err="1" smtClean="0">
                          <a:solidFill>
                            <a:srgbClr val="00194C"/>
                          </a:solidFill>
                        </a:rPr>
                        <a:t>холодовой</a:t>
                      </a:r>
                      <a:r>
                        <a:rPr lang="ru-RU" sz="1500" baseline="0" dirty="0" smtClean="0">
                          <a:solidFill>
                            <a:srgbClr val="00194C"/>
                          </a:solidFill>
                        </a:rPr>
                        <a:t> цепи или применение консервантов</a:t>
                      </a:r>
                      <a:r>
                        <a:rPr lang="en-US" sz="1500" baseline="0" dirty="0" smtClean="0">
                          <a:solidFill>
                            <a:srgbClr val="00194C"/>
                          </a:solidFill>
                        </a:rPr>
                        <a:t>.</a:t>
                      </a:r>
                      <a:endParaRPr lang="en-US" sz="1500" dirty="0">
                        <a:solidFill>
                          <a:srgbClr val="00194C"/>
                        </a:solidFill>
                      </a:endParaRPr>
                    </a:p>
                  </a:txBody>
                  <a:tcPr marL="91399" marR="91399" marT="45614" marB="456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19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99"/>
              </a:spcBef>
            </a:pPr>
            <a:r>
              <a:rPr lang="ru-RU" sz="2000" dirty="0" smtClean="0"/>
              <a:t>Перевозка образцов создает риски для общественного здравоохранения и отправитель несет ответственность за безопасность упаковки образцов</a:t>
            </a:r>
            <a:r>
              <a:rPr lang="en-GB" sz="2000" dirty="0" smtClean="0"/>
              <a:t>.</a:t>
            </a:r>
            <a:endParaRPr lang="en-GB" sz="2000" dirty="0"/>
          </a:p>
          <a:p>
            <a:pPr>
              <a:spcBef>
                <a:spcPts val="599"/>
              </a:spcBef>
            </a:pPr>
            <a:r>
              <a:rPr lang="ru-RU" sz="2000" dirty="0" smtClean="0"/>
              <a:t>Необходимо обеспечить </a:t>
            </a:r>
            <a:r>
              <a:rPr lang="ru-RU" sz="2000" b="1" dirty="0" smtClean="0"/>
              <a:t>тройную упаковку</a:t>
            </a:r>
            <a:r>
              <a:rPr lang="en-GB" sz="2000" b="1" dirty="0" smtClean="0"/>
              <a:t> </a:t>
            </a:r>
            <a:r>
              <a:rPr lang="en-GB" sz="2000" dirty="0" smtClean="0"/>
              <a:t>(</a:t>
            </a:r>
            <a:r>
              <a:rPr lang="ru-RU" sz="2000" dirty="0" smtClean="0"/>
              <a:t>описано позже</a:t>
            </a:r>
            <a:r>
              <a:rPr lang="en-GB" sz="2000" dirty="0" smtClean="0"/>
              <a:t>):</a:t>
            </a:r>
            <a:endParaRPr lang="en-GB" sz="2000" dirty="0"/>
          </a:p>
          <a:p>
            <a:pPr lvl="1">
              <a:spcBef>
                <a:spcPts val="599"/>
              </a:spcBef>
            </a:pPr>
            <a:r>
              <a:rPr lang="ru-RU" sz="2000" dirty="0" smtClean="0"/>
              <a:t>Можно воспользоваться вариантами упаковки, доступные на местах, при том условии, что они отвечают требованиям </a:t>
            </a:r>
            <a:r>
              <a:rPr lang="ru-RU" sz="2000" dirty="0" smtClean="0"/>
              <a:t>безопасности</a:t>
            </a:r>
            <a:r>
              <a:rPr lang="en-GB" sz="2000" dirty="0" smtClean="0"/>
              <a:t>.</a:t>
            </a:r>
            <a:endParaRPr lang="en-GB" sz="2000" dirty="0"/>
          </a:p>
          <a:p>
            <a:pPr>
              <a:spcBef>
                <a:spcPts val="599"/>
              </a:spcBef>
            </a:pPr>
            <a:r>
              <a:rPr lang="ru-RU" sz="2000" dirty="0" smtClean="0"/>
              <a:t>Указания по обеспечению безопасности каждой конкретной страны следует выполнять, чтобы правильно определить категорию образцов и </a:t>
            </a:r>
            <a:r>
              <a:rPr lang="ru-RU" sz="2000" dirty="0" smtClean="0"/>
              <a:t>ассоциированный </a:t>
            </a:r>
            <a:r>
              <a:rPr lang="ru-RU" sz="2000" dirty="0" smtClean="0"/>
              <a:t>риск </a:t>
            </a:r>
            <a:r>
              <a:rPr lang="en-GB" sz="2000" dirty="0" smtClean="0"/>
              <a:t>(</a:t>
            </a:r>
            <a:r>
              <a:rPr lang="ru-RU" sz="2000" dirty="0" smtClean="0"/>
              <a:t>например</a:t>
            </a:r>
            <a:r>
              <a:rPr lang="en-GB" sz="2000" dirty="0" smtClean="0"/>
              <a:t>, </a:t>
            </a:r>
            <a:r>
              <a:rPr lang="ru-RU" sz="2000" dirty="0" smtClean="0"/>
              <a:t>Категория </a:t>
            </a:r>
            <a:r>
              <a:rPr lang="en-GB" sz="2000" dirty="0" smtClean="0"/>
              <a:t>A </a:t>
            </a:r>
            <a:r>
              <a:rPr lang="ru-RU" sz="2000" dirty="0" smtClean="0"/>
              <a:t>или </a:t>
            </a:r>
            <a:r>
              <a:rPr lang="en-GB" sz="2000" dirty="0" smtClean="0"/>
              <a:t>B</a:t>
            </a:r>
            <a:r>
              <a:rPr lang="en-GB" sz="2000" dirty="0"/>
              <a:t>, </a:t>
            </a:r>
            <a:r>
              <a:rPr lang="ru-RU" sz="2000" dirty="0" smtClean="0"/>
              <a:t>в соответствии с Руководством ВОЗ по порядку транспортировки инфекционных веществ</a:t>
            </a:r>
            <a:r>
              <a:rPr lang="en-US" sz="2000" dirty="0" smtClean="0"/>
              <a:t>, </a:t>
            </a:r>
            <a:r>
              <a:rPr lang="en-US" sz="2000" dirty="0"/>
              <a:t>2013–</a:t>
            </a:r>
            <a:r>
              <a:rPr lang="en-US" sz="2000" dirty="0" smtClean="0"/>
              <a:t>2014</a:t>
            </a:r>
            <a:r>
              <a:rPr lang="ru-RU" sz="2000" dirty="0" smtClean="0"/>
              <a:t> гг.</a:t>
            </a:r>
            <a:r>
              <a:rPr lang="en-US" sz="2000" dirty="0" smtClean="0"/>
              <a:t>)</a:t>
            </a:r>
            <a:r>
              <a:rPr lang="en-GB" sz="2000" dirty="0"/>
              <a:t>.</a:t>
            </a:r>
          </a:p>
          <a:p>
            <a:pPr>
              <a:spcBef>
                <a:spcPts val="599"/>
              </a:spcBef>
              <a:buNone/>
            </a:pPr>
            <a:endParaRPr lang="en-GB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rgbClr val="00194C"/>
                </a:solidFill>
              </a:rPr>
              <a:t>Системы направления</a:t>
            </a:r>
            <a:endParaRPr lang="en-GB" sz="4400" noProof="0" dirty="0">
              <a:solidFill>
                <a:srgbClr val="00194C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515172" y="5705947"/>
            <a:ext cx="3501555" cy="78333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5127" y="5716116"/>
            <a:ext cx="2883608" cy="707767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/>
          <a:p>
            <a:pPr>
              <a:defRPr/>
            </a:pPr>
            <a:r>
              <a:rPr lang="ru-RU" sz="2000" i="1" dirty="0" smtClean="0"/>
              <a:t>Адаптировать к каждой стране.</a:t>
            </a:r>
            <a:endParaRPr lang="en-US" sz="2000" i="1" dirty="0"/>
          </a:p>
        </p:txBody>
      </p:sp>
      <p:pic>
        <p:nvPicPr>
          <p:cNvPr id="7" name="Picture 4" descr="MCj0239013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128" y="5801954"/>
            <a:ext cx="494222" cy="60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89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ru-RU" sz="2000" dirty="0" smtClean="0"/>
              <a:t>Образцы должны перевозиться в лабораторию как можно быстрее</a:t>
            </a:r>
            <a:r>
              <a:rPr lang="en-GB" sz="2000" dirty="0" smtClean="0"/>
              <a:t>: </a:t>
            </a:r>
            <a:endParaRPr lang="en-GB" sz="2000" dirty="0"/>
          </a:p>
          <a:p>
            <a:pPr lvl="1">
              <a:spcBef>
                <a:spcPts val="300"/>
              </a:spcBef>
            </a:pPr>
            <a:r>
              <a:rPr lang="ru-RU" sz="2000" dirty="0" smtClean="0"/>
              <a:t>Образец мокроты, транспортировка которого задержалась, все еще можно использовать для микроскопии мазка и анализа </a:t>
            </a:r>
            <a:r>
              <a:rPr lang="en-GB" sz="2000" dirty="0" err="1" smtClean="0"/>
              <a:t>Xpert</a:t>
            </a:r>
            <a:r>
              <a:rPr lang="en-GB" sz="2000" dirty="0" smtClean="0"/>
              <a:t> </a:t>
            </a:r>
            <a:r>
              <a:rPr lang="en-GB" sz="2000" dirty="0"/>
              <a:t>MTB/</a:t>
            </a:r>
            <a:r>
              <a:rPr lang="en-GB" sz="2000" dirty="0" smtClean="0"/>
              <a:t>RIF.</a:t>
            </a:r>
            <a:endParaRPr lang="en-GB" sz="2000" dirty="0"/>
          </a:p>
          <a:p>
            <a:pPr>
              <a:spcBef>
                <a:spcPts val="300"/>
              </a:spcBef>
            </a:pPr>
            <a:r>
              <a:rPr lang="ru-RU" sz="2000" dirty="0" smtClean="0"/>
              <a:t>При первой возможности, образцы положить в холодильник и хранить при температуре </a:t>
            </a:r>
            <a:r>
              <a:rPr lang="en-GB" sz="2000" dirty="0" smtClean="0"/>
              <a:t>2</a:t>
            </a:r>
            <a:r>
              <a:rPr lang="en-GB" sz="2000" dirty="0"/>
              <a:t>–8°C </a:t>
            </a:r>
            <a:r>
              <a:rPr lang="ru-RU" sz="2000" dirty="0" smtClean="0"/>
              <a:t>в течение, максимум, </a:t>
            </a:r>
            <a:r>
              <a:rPr lang="en-GB" sz="2000" dirty="0" smtClean="0"/>
              <a:t>10</a:t>
            </a:r>
            <a:r>
              <a:rPr lang="ru-RU" sz="2000" dirty="0" smtClean="0"/>
              <a:t>-</a:t>
            </a:r>
            <a:r>
              <a:rPr lang="ru-RU" sz="2000" dirty="0" err="1" smtClean="0"/>
              <a:t>ти</a:t>
            </a:r>
            <a:r>
              <a:rPr lang="en-GB" sz="2000" dirty="0" smtClean="0"/>
              <a:t> </a:t>
            </a:r>
            <a:r>
              <a:rPr lang="ru-RU" sz="2000" dirty="0" smtClean="0"/>
              <a:t>дней</a:t>
            </a:r>
            <a:r>
              <a:rPr lang="en-GB" sz="2000" dirty="0" smtClean="0"/>
              <a:t>.</a:t>
            </a:r>
            <a:r>
              <a:rPr lang="ru-RU" sz="2000" dirty="0" smtClean="0"/>
              <a:t> Тем не менее, при необходимости, образцы можно хранить при температуре, максимум, </a:t>
            </a:r>
            <a:r>
              <a:rPr lang="en-GB" sz="2000" dirty="0" smtClean="0"/>
              <a:t>35</a:t>
            </a:r>
            <a:r>
              <a:rPr lang="en-GB" sz="2000" dirty="0"/>
              <a:t>°C </a:t>
            </a:r>
            <a:r>
              <a:rPr lang="ru-RU" sz="2000" dirty="0" smtClean="0"/>
              <a:t>до 3-х дней, а затем хранить в холодильнике при температуре </a:t>
            </a:r>
            <a:r>
              <a:rPr lang="en-GB" sz="2000" dirty="0" smtClean="0"/>
              <a:t>2</a:t>
            </a:r>
            <a:r>
              <a:rPr lang="en-GB" sz="2000" dirty="0"/>
              <a:t>–8°</a:t>
            </a:r>
            <a:r>
              <a:rPr lang="en-GB" sz="2000" dirty="0" smtClean="0"/>
              <a:t>C</a:t>
            </a:r>
            <a:r>
              <a:rPr lang="ru-RU" sz="2000" dirty="0" smtClean="0"/>
              <a:t>, при этом общая длительность хранения должна составить, максимум, 10 дней</a:t>
            </a:r>
            <a:r>
              <a:rPr lang="en-GB" sz="2000" dirty="0" smtClean="0"/>
              <a:t>.</a:t>
            </a:r>
            <a:endParaRPr lang="en-GB" sz="2000" dirty="0"/>
          </a:p>
          <a:p>
            <a:pPr>
              <a:spcBef>
                <a:spcPts val="300"/>
              </a:spcBef>
            </a:pPr>
            <a:r>
              <a:rPr lang="ru-RU" sz="2000" dirty="0" smtClean="0"/>
              <a:t>Общее число образцов в одном боксе должно совпадать с количеством, указанным в сопровождающих формах направления</a:t>
            </a:r>
            <a:r>
              <a:rPr lang="en-GB" sz="2000" dirty="0" smtClean="0"/>
              <a:t>.</a:t>
            </a:r>
            <a:endParaRPr lang="en-GB" sz="2000" dirty="0"/>
          </a:p>
          <a:p>
            <a:pPr>
              <a:spcBef>
                <a:spcPts val="300"/>
              </a:spcBef>
            </a:pPr>
            <a:r>
              <a:rPr lang="ru-RU" sz="2000" dirty="0" smtClean="0"/>
              <a:t>Идентификационный номер на каждом флаконе мокроты должен совпадать с номером на форме направления</a:t>
            </a:r>
            <a:r>
              <a:rPr lang="en-GB" sz="2000" dirty="0" smtClean="0"/>
              <a:t>.</a:t>
            </a:r>
            <a:endParaRPr lang="en-GB" sz="2000" dirty="0"/>
          </a:p>
          <a:p>
            <a:pPr>
              <a:spcBef>
                <a:spcPts val="300"/>
              </a:spcBef>
            </a:pPr>
            <a:r>
              <a:rPr lang="ru-RU" sz="2000" dirty="0" smtClean="0"/>
              <a:t>В сопровождающих формах должна содержаться вся необходимая информация о каждом пациенте</a:t>
            </a:r>
            <a:r>
              <a:rPr lang="en-GB" sz="2000" dirty="0" smtClean="0"/>
              <a:t>.</a:t>
            </a:r>
            <a:endParaRPr lang="en-GB" sz="2000" dirty="0"/>
          </a:p>
          <a:p>
            <a:endParaRPr lang="en-GB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Транспортировка образцов</a:t>
            </a:r>
            <a:endParaRPr lang="en-GB" noProof="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992392" y="1116359"/>
            <a:ext cx="4176464" cy="4953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92391" y="1164424"/>
            <a:ext cx="4536504" cy="399990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/>
          <a:p>
            <a:pPr>
              <a:defRPr/>
            </a:pPr>
            <a:r>
              <a:rPr lang="ru-RU" sz="2000" i="1" dirty="0"/>
              <a:t>Адаптировать к каждой стране.</a:t>
            </a:r>
            <a:endParaRPr lang="en-US" sz="2000" i="1" dirty="0"/>
          </a:p>
        </p:txBody>
      </p:sp>
      <p:pic>
        <p:nvPicPr>
          <p:cNvPr id="7" name="Picture 4" descr="MCj0239013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169" y="1062985"/>
            <a:ext cx="494222" cy="60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39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629252"/>
            <a:ext cx="6394063" cy="443970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474B78"/>
                </a:solidFill>
              </a:rPr>
              <a:t>Первый слой упаковки</a:t>
            </a:r>
            <a:endParaRPr lang="en-GB" b="1" noProof="0" dirty="0" smtClean="0">
              <a:solidFill>
                <a:srgbClr val="474B78"/>
              </a:solidFill>
            </a:endParaRPr>
          </a:p>
          <a:p>
            <a:r>
              <a:rPr lang="ru-RU" noProof="0" dirty="0" smtClean="0"/>
              <a:t>Оберните герметичный флакон достаточным количеством ваты или бумажных полотенец, чтобы впитать все содержимое флакона в случае протечки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noProof="0" dirty="0" smtClean="0"/>
              <a:t>Тройная упаковка</a:t>
            </a:r>
            <a:r>
              <a:rPr lang="en-GB" sz="4400" noProof="0" dirty="0" smtClean="0"/>
              <a:t>:</a:t>
            </a:r>
            <a:r>
              <a:rPr lang="ru-RU" sz="4400" noProof="0" dirty="0" smtClean="0"/>
              <a:t> этап 1-й из 3-х</a:t>
            </a:r>
            <a:endParaRPr lang="en-GB" sz="4400" noProof="0" dirty="0"/>
          </a:p>
        </p:txBody>
      </p:sp>
      <p:pic>
        <p:nvPicPr>
          <p:cNvPr id="3074" name="Picture 2" descr="IMG_0835"/>
          <p:cNvPicPr>
            <a:picLocks noChangeAspect="1" noChangeArrowheads="1"/>
          </p:cNvPicPr>
          <p:nvPr/>
        </p:nvPicPr>
        <p:blipFill>
          <a:blip r:embed="rId2" cstate="print"/>
          <a:srcRect l="9807" t="56868" r="69261" b="7976"/>
          <a:stretch>
            <a:fillRect/>
          </a:stretch>
        </p:blipFill>
        <p:spPr bwMode="auto">
          <a:xfrm>
            <a:off x="7519580" y="1539652"/>
            <a:ext cx="264927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77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629252"/>
            <a:ext cx="6466071" cy="4439703"/>
          </a:xfrm>
        </p:spPr>
        <p:txBody>
          <a:bodyPr/>
          <a:lstStyle/>
          <a:p>
            <a:pPr>
              <a:buNone/>
            </a:pPr>
            <a:r>
              <a:rPr lang="ru-RU" b="1" noProof="0" dirty="0" smtClean="0">
                <a:solidFill>
                  <a:srgbClr val="474B78"/>
                </a:solidFill>
              </a:rPr>
              <a:t>Второй слой упаковки</a:t>
            </a:r>
            <a:endParaRPr lang="en-GB" noProof="0" dirty="0" smtClean="0">
              <a:solidFill>
                <a:srgbClr val="474B78"/>
              </a:solidFill>
            </a:endParaRPr>
          </a:p>
          <a:p>
            <a:r>
              <a:rPr lang="ru-RU" noProof="0" dirty="0" smtClean="0"/>
              <a:t>Положите завернутые флаконы внутрь второго контейнера</a:t>
            </a:r>
            <a:r>
              <a:rPr lang="en-GB" noProof="0" dirty="0" smtClean="0"/>
              <a:t>,</a:t>
            </a:r>
            <a:r>
              <a:rPr lang="ru-RU" noProof="0" dirty="0" smtClean="0"/>
              <a:t> например, в </a:t>
            </a:r>
            <a:r>
              <a:rPr lang="ru-RU" noProof="0" dirty="0" err="1" smtClean="0"/>
              <a:t>самозапечатывающийся</a:t>
            </a:r>
            <a:r>
              <a:rPr lang="ru-RU" noProof="0" dirty="0" smtClean="0"/>
              <a:t> пакет или в другой контейнер</a:t>
            </a:r>
            <a:r>
              <a:rPr lang="en-GB" noProof="0" dirty="0" smtClean="0"/>
              <a:t>.</a:t>
            </a:r>
          </a:p>
          <a:p>
            <a:endParaRPr lang="en-GB" noProof="0" dirty="0" smtClean="0"/>
          </a:p>
          <a:p>
            <a:r>
              <a:rPr lang="ru-RU" noProof="0" dirty="0" smtClean="0"/>
              <a:t>Положите второй контейнер на штатив, чтобы предотвратить протечку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/>
              <a:t>Тройная упаковка</a:t>
            </a:r>
            <a:r>
              <a:rPr lang="en-GB" sz="4400" dirty="0"/>
              <a:t>:</a:t>
            </a:r>
            <a:r>
              <a:rPr lang="ru-RU" sz="4400" dirty="0"/>
              <a:t> этап </a:t>
            </a:r>
            <a:r>
              <a:rPr lang="ru-RU" sz="4400" dirty="0" smtClean="0"/>
              <a:t>2-</a:t>
            </a:r>
            <a:r>
              <a:rPr lang="ru-RU" sz="4400" dirty="0"/>
              <a:t>й из 3-х</a:t>
            </a:r>
            <a:endParaRPr lang="en-GB" sz="4400" noProof="0" dirty="0"/>
          </a:p>
        </p:txBody>
      </p:sp>
      <p:grpSp>
        <p:nvGrpSpPr>
          <p:cNvPr id="4" name="Grouper 3"/>
          <p:cNvGrpSpPr/>
          <p:nvPr/>
        </p:nvGrpSpPr>
        <p:grpSpPr>
          <a:xfrm>
            <a:off x="7288535" y="1572269"/>
            <a:ext cx="2828256" cy="4534862"/>
            <a:chOff x="7093758" y="1572269"/>
            <a:chExt cx="3095041" cy="4962628"/>
          </a:xfrm>
        </p:grpSpPr>
        <p:pic>
          <p:nvPicPr>
            <p:cNvPr id="4098" name="Picture 3" descr="IMG_0835"/>
            <p:cNvPicPr>
              <a:picLocks noChangeAspect="1" noChangeArrowheads="1"/>
            </p:cNvPicPr>
            <p:nvPr/>
          </p:nvPicPr>
          <p:blipFill>
            <a:blip r:embed="rId2" cstate="print"/>
            <a:srcRect l="29378" t="60724" r="44415" b="10924"/>
            <a:stretch>
              <a:fillRect/>
            </a:stretch>
          </p:blipFill>
          <p:spPr bwMode="auto">
            <a:xfrm>
              <a:off x="7093758" y="1572269"/>
              <a:ext cx="3095041" cy="2519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 descr="DSCF048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3758" y="4217748"/>
              <a:ext cx="3095041" cy="231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939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198"/>
              </a:spcBef>
              <a:buNone/>
            </a:pPr>
            <a:r>
              <a:rPr lang="ru-RU" sz="2000" b="1" noProof="0" dirty="0" smtClean="0">
                <a:solidFill>
                  <a:srgbClr val="474B78"/>
                </a:solidFill>
              </a:rPr>
              <a:t>Третий слой упаковки</a:t>
            </a:r>
            <a:endParaRPr lang="en-GB" sz="2000" noProof="0" dirty="0" smtClean="0">
              <a:solidFill>
                <a:srgbClr val="474B78"/>
              </a:solidFill>
            </a:endParaRPr>
          </a:p>
          <a:p>
            <a:pPr>
              <a:spcBef>
                <a:spcPts val="1198"/>
              </a:spcBef>
            </a:pPr>
            <a:r>
              <a:rPr lang="ru-RU" sz="2000" dirty="0" smtClean="0"/>
              <a:t>Поместите второй контейнер и его содержимое в утвержденную безопасную сумку-холодильник или другой подходящий контейнер в вертикальном положении</a:t>
            </a:r>
            <a:r>
              <a:rPr lang="en-GB" sz="2000" dirty="0" smtClean="0"/>
              <a:t>.</a:t>
            </a:r>
            <a:endParaRPr lang="en-GB" sz="2000" dirty="0"/>
          </a:p>
          <a:p>
            <a:pPr>
              <a:spcBef>
                <a:spcPts val="1198"/>
              </a:spcBef>
            </a:pPr>
            <a:r>
              <a:rPr lang="ru-RU" sz="2000" b="1" dirty="0" smtClean="0"/>
              <a:t>Наклейте знак предупреждающий о биологической опасности – с отметками и маркировкой </a:t>
            </a:r>
            <a:r>
              <a:rPr lang="ru-RU" sz="2000" b="1" dirty="0" smtClean="0"/>
              <a:t>соответствующей </a:t>
            </a:r>
            <a:r>
              <a:rPr lang="ru-RU" sz="2000" b="1" dirty="0" smtClean="0"/>
              <a:t>категории образца </a:t>
            </a:r>
            <a:r>
              <a:rPr lang="en-GB" sz="2000" dirty="0" smtClean="0">
                <a:solidFill>
                  <a:srgbClr val="002060"/>
                </a:solidFill>
              </a:rPr>
              <a:t>–</a:t>
            </a:r>
            <a:r>
              <a:rPr lang="en-GB" sz="2000" b="1" dirty="0" smtClean="0"/>
              <a:t> </a:t>
            </a:r>
            <a:r>
              <a:rPr lang="ru-RU" sz="2000" b="1" dirty="0" smtClean="0"/>
              <a:t>на третий контейнер</a:t>
            </a:r>
            <a:r>
              <a:rPr lang="en-GB" sz="2000" b="1" dirty="0" smtClean="0"/>
              <a:t>.</a:t>
            </a:r>
            <a:endParaRPr lang="en-GB" sz="2000" b="1" dirty="0"/>
          </a:p>
          <a:p>
            <a:pPr>
              <a:buNone/>
            </a:pPr>
            <a:endParaRPr lang="en-GB" sz="2000" noProof="0" dirty="0" smtClean="0"/>
          </a:p>
          <a:p>
            <a:pPr>
              <a:buNone/>
            </a:pPr>
            <a:endParaRPr lang="en-GB" sz="2000" noProof="0" dirty="0" smtClean="0"/>
          </a:p>
          <a:p>
            <a:endParaRPr lang="en-GB" sz="2000" noProof="0" dirty="0" smtClean="0"/>
          </a:p>
          <a:p>
            <a:pPr>
              <a:buNone/>
            </a:pPr>
            <a:endParaRPr lang="en-GB" sz="2000" noProof="0" dirty="0" smtClean="0"/>
          </a:p>
          <a:p>
            <a:pPr>
              <a:buNone/>
            </a:pPr>
            <a:endParaRPr lang="en-GB" sz="2000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/>
              <a:t>Тройная упаковка</a:t>
            </a:r>
            <a:r>
              <a:rPr lang="en-GB" sz="4400" dirty="0"/>
              <a:t>:</a:t>
            </a:r>
            <a:r>
              <a:rPr lang="ru-RU" sz="4400" dirty="0"/>
              <a:t> этап </a:t>
            </a:r>
            <a:r>
              <a:rPr lang="ru-RU" sz="4400" dirty="0" smtClean="0"/>
              <a:t>3-</a:t>
            </a:r>
            <a:r>
              <a:rPr lang="ru-RU" sz="4400" dirty="0"/>
              <a:t>й из 3-х</a:t>
            </a:r>
            <a:endParaRPr lang="en-GB" sz="4400" noProof="0" dirty="0"/>
          </a:p>
        </p:txBody>
      </p:sp>
      <p:grpSp>
        <p:nvGrpSpPr>
          <p:cNvPr id="5" name="Grouper 4"/>
          <p:cNvGrpSpPr/>
          <p:nvPr/>
        </p:nvGrpSpPr>
        <p:grpSpPr>
          <a:xfrm>
            <a:off x="531850" y="4453598"/>
            <a:ext cx="8700901" cy="2198622"/>
            <a:chOff x="410337" y="4165566"/>
            <a:chExt cx="9555442" cy="2414555"/>
          </a:xfrm>
        </p:grpSpPr>
        <p:pic>
          <p:nvPicPr>
            <p:cNvPr id="21506" name="Picture 2" descr="\\FS-KNCV-02\Homefolders\anisimova\KNCV\TBCARE\Core Projects\APA3\APPROVED\C2.11\SPUTUM COLLECTION\COOLER BOX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78738" y="4192642"/>
              <a:ext cx="2391939" cy="2387478"/>
            </a:xfrm>
            <a:prstGeom prst="rect">
              <a:avLst/>
            </a:prstGeom>
            <a:noFill/>
          </p:spPr>
        </p:pic>
        <p:pic>
          <p:nvPicPr>
            <p:cNvPr id="21507" name="Picture 3" descr="\\FS-KNCV-02\Homefolders\anisimova\KNCV\TBCARE\Core Projects\APA3\APPROVED\C2.11\SPUTUM COLLECTION\CARTOON COOLER BOX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33763" y="4165566"/>
              <a:ext cx="2032016" cy="2414555"/>
            </a:xfrm>
            <a:prstGeom prst="rect">
              <a:avLst/>
            </a:prstGeom>
            <a:noFill/>
          </p:spPr>
        </p:pic>
        <p:pic>
          <p:nvPicPr>
            <p:cNvPr id="6" name="Picture 5" descr="IMG_0835"/>
            <p:cNvPicPr/>
            <p:nvPr/>
          </p:nvPicPr>
          <p:blipFill>
            <a:blip r:embed="rId4" cstate="print"/>
            <a:srcRect l="53201" t="23981" b="7976"/>
            <a:stretch>
              <a:fillRect/>
            </a:stretch>
          </p:blipFill>
          <p:spPr bwMode="auto">
            <a:xfrm>
              <a:off x="5192257" y="4192643"/>
              <a:ext cx="2294705" cy="2368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08" name="Picture 4" descr="\\FS-KNCV-02\Homefolders\anisimova\KNCV\TBCARE\Core Projects\APA3\APPROVED\C2.11\SPUTUM COLLECTION\BIOHAZARD SIGN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0337" y="4328516"/>
              <a:ext cx="1954810" cy="2018680"/>
            </a:xfrm>
            <a:prstGeom prst="rect">
              <a:avLst/>
            </a:prstGeom>
            <a:noFill/>
          </p:spPr>
        </p:pic>
      </p:grpSp>
      <p:sp>
        <p:nvSpPr>
          <p:cNvPr id="4" name="Oval 3"/>
          <p:cNvSpPr/>
          <p:nvPr/>
        </p:nvSpPr>
        <p:spPr bwMode="auto">
          <a:xfrm>
            <a:off x="5947093" y="4928890"/>
            <a:ext cx="1269434" cy="124172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 dirty="0">
              <a:solidFill>
                <a:srgbClr val="00006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01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534432" y="1457637"/>
            <a:ext cx="4720815" cy="4978559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ru-RU" sz="2200" b="1" dirty="0" smtClean="0">
                <a:solidFill>
                  <a:srgbClr val="474B78"/>
                </a:solidFill>
              </a:rPr>
              <a:t>Цель	</a:t>
            </a:r>
            <a:endParaRPr lang="en-GB" sz="2200" b="1" dirty="0">
              <a:solidFill>
                <a:srgbClr val="474B78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</a:pPr>
            <a:r>
              <a:rPr lang="ru-RU" sz="2200" dirty="0" smtClean="0"/>
              <a:t>Практическая отработка навыков обучения лица с подозрением на ТБ важности правильного сбора образца мокроты и инструктажа о том, как собрать образец мокроты</a:t>
            </a:r>
            <a:endParaRPr lang="en-GB" sz="2200" dirty="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</a:pPr>
            <a:r>
              <a:rPr lang="ru-RU" sz="2200" dirty="0" smtClean="0"/>
              <a:t>Практическая отработка навыков упаковки образцов мокроты для направления</a:t>
            </a:r>
            <a:r>
              <a:rPr lang="en-GB" sz="2200" dirty="0" smtClean="0"/>
              <a:t>.</a:t>
            </a:r>
            <a:endParaRPr lang="en-GB" sz="2200" dirty="0"/>
          </a:p>
          <a:p>
            <a:pPr marL="0" indent="0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None/>
            </a:pPr>
            <a:endParaRPr lang="en-GB" sz="2200" dirty="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ru-RU" sz="2200" b="1" dirty="0" smtClean="0">
                <a:solidFill>
                  <a:srgbClr val="474B78"/>
                </a:solidFill>
              </a:rPr>
              <a:t>Общее время</a:t>
            </a:r>
            <a:endParaRPr lang="en-GB" sz="2200" b="1" dirty="0">
              <a:solidFill>
                <a:srgbClr val="474B78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</a:pPr>
            <a:r>
              <a:rPr lang="en-GB" sz="2200" dirty="0"/>
              <a:t>40 </a:t>
            </a:r>
            <a:r>
              <a:rPr lang="ru-RU" sz="2200" dirty="0" smtClean="0"/>
              <a:t>минут</a:t>
            </a:r>
            <a:r>
              <a:rPr lang="en-GB" sz="2200" dirty="0" smtClean="0"/>
              <a:t>.</a:t>
            </a:r>
            <a:endParaRPr lang="en-GB" sz="2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5272311" y="1395636"/>
            <a:ext cx="5040560" cy="4978559"/>
          </a:xfrm>
        </p:spPr>
        <p:txBody>
          <a:bodyPr/>
          <a:lstStyle/>
          <a:p>
            <a:pPr marL="0" indent="0" defTabSz="1041632">
              <a:lnSpc>
                <a:spcPct val="85000"/>
              </a:lnSpc>
              <a:spcAft>
                <a:spcPct val="25000"/>
              </a:spcAft>
              <a:buClr>
                <a:srgbClr val="1E7FB8"/>
              </a:buClr>
              <a:buNone/>
              <a:defRPr/>
            </a:pPr>
            <a:r>
              <a:rPr lang="ru-RU" sz="2000" b="1" kern="0" dirty="0" smtClean="0">
                <a:solidFill>
                  <a:schemeClr val="accent5"/>
                </a:solidFill>
              </a:rPr>
              <a:t>Процесс</a:t>
            </a:r>
            <a:endParaRPr lang="en-US" sz="2000" b="1" kern="0" dirty="0" smtClean="0">
              <a:solidFill>
                <a:schemeClr val="accent5"/>
              </a:solidFill>
            </a:endParaRPr>
          </a:p>
          <a:p>
            <a:pPr marL="390017" indent="-390017" defTabSz="1041632">
              <a:lnSpc>
                <a:spcPct val="85000"/>
              </a:lnSpc>
              <a:spcAft>
                <a:spcPct val="25000"/>
              </a:spcAft>
              <a:buClr>
                <a:srgbClr val="1E7FB8"/>
              </a:buClr>
              <a:defRPr/>
            </a:pPr>
            <a:r>
              <a:rPr lang="ru-RU" sz="2000" kern="0" dirty="0" smtClean="0"/>
              <a:t>Работа осуществляется в группах из 4-х человек</a:t>
            </a:r>
            <a:r>
              <a:rPr lang="en-US" sz="2000" kern="0" dirty="0" smtClean="0"/>
              <a:t>.</a:t>
            </a:r>
          </a:p>
          <a:p>
            <a:pPr marL="390017" indent="-390017" defTabSz="1041632">
              <a:lnSpc>
                <a:spcPct val="85000"/>
              </a:lnSpc>
              <a:spcAft>
                <a:spcPct val="25000"/>
              </a:spcAft>
              <a:buClr>
                <a:srgbClr val="1E7FB8"/>
              </a:buClr>
              <a:defRPr/>
            </a:pPr>
            <a:r>
              <a:rPr lang="ru-RU" sz="2000" kern="0" dirty="0" smtClean="0"/>
              <a:t>Выберите роли</a:t>
            </a:r>
            <a:r>
              <a:rPr lang="en-US" sz="2000" kern="0" dirty="0" smtClean="0"/>
              <a:t>: </a:t>
            </a:r>
            <a:r>
              <a:rPr lang="ru-RU" sz="2000" b="1" kern="0" dirty="0" smtClean="0"/>
              <a:t>медицинский работник, лицо с подозрением на ТБ</a:t>
            </a:r>
            <a:r>
              <a:rPr lang="en-US" sz="2000" b="1" kern="0" dirty="0" smtClean="0"/>
              <a:t>, </a:t>
            </a:r>
            <a:r>
              <a:rPr lang="ru-RU" sz="2000" b="1" kern="0" dirty="0" smtClean="0"/>
              <a:t>отправитель </a:t>
            </a:r>
            <a:r>
              <a:rPr lang="ru-RU" sz="2000" kern="0" dirty="0" smtClean="0"/>
              <a:t>и</a:t>
            </a:r>
            <a:r>
              <a:rPr lang="ru-RU" sz="2000" b="1" kern="0" dirty="0" smtClean="0"/>
              <a:t> наблюдатель</a:t>
            </a:r>
            <a:r>
              <a:rPr lang="en-US" sz="2000" b="1" kern="0" dirty="0" smtClean="0"/>
              <a:t>.</a:t>
            </a:r>
            <a:endParaRPr lang="en-US" sz="2000" kern="0" dirty="0"/>
          </a:p>
          <a:p>
            <a:pPr marL="390017" indent="-390017" defTabSz="1041632">
              <a:lnSpc>
                <a:spcPct val="85000"/>
              </a:lnSpc>
              <a:spcAft>
                <a:spcPct val="25000"/>
              </a:spcAft>
              <a:buClr>
                <a:srgbClr val="1E7FB8"/>
              </a:buClr>
              <a:defRPr/>
            </a:pPr>
            <a:r>
              <a:rPr lang="ru-RU" sz="2000" kern="0" dirty="0" smtClean="0"/>
              <a:t>Медицинский работник инструктирует человека с подозрением на ТБ о том, как следует собрать образец мокроты</a:t>
            </a:r>
            <a:r>
              <a:rPr lang="en-US" sz="2000" kern="0" dirty="0" smtClean="0"/>
              <a:t>, </a:t>
            </a:r>
            <a:r>
              <a:rPr lang="ru-RU" sz="2000" kern="0" dirty="0" smtClean="0"/>
              <a:t>затем передает образец отправителю для упаковки</a:t>
            </a:r>
            <a:r>
              <a:rPr lang="en-US" sz="2000" kern="0" dirty="0" smtClean="0"/>
              <a:t>; </a:t>
            </a:r>
            <a:r>
              <a:rPr lang="ru-RU" sz="2000" kern="0" dirty="0" smtClean="0"/>
              <a:t>наблюдатель дает свои комментарии</a:t>
            </a:r>
            <a:r>
              <a:rPr lang="en-US" sz="2000" kern="0" dirty="0" smtClean="0"/>
              <a:t>.</a:t>
            </a:r>
          </a:p>
          <a:p>
            <a:pPr marL="390017" indent="-390017" defTabSz="1041632">
              <a:lnSpc>
                <a:spcPct val="85000"/>
              </a:lnSpc>
              <a:spcAft>
                <a:spcPct val="25000"/>
              </a:spcAft>
              <a:buClr>
                <a:srgbClr val="1E7FB8"/>
              </a:buClr>
              <a:defRPr/>
            </a:pPr>
            <a:r>
              <a:rPr lang="ru-RU" sz="2000" kern="0" dirty="0" smtClean="0"/>
              <a:t>Поменяйтесь ролями и повторите процесс пока все не исполнят каждую из ролей по одному разу</a:t>
            </a:r>
            <a:r>
              <a:rPr lang="en-US" sz="2000" kern="0" dirty="0" smtClean="0"/>
              <a:t>.</a:t>
            </a:r>
            <a:endParaRPr lang="en-US" sz="2000" kern="0" dirty="0"/>
          </a:p>
          <a:p>
            <a:endParaRPr lang="fr-FR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Ролевая игра</a:t>
            </a:r>
            <a:r>
              <a:rPr lang="en-GB" sz="4400" noProof="0" dirty="0" smtClean="0"/>
              <a:t>: </a:t>
            </a:r>
            <a:r>
              <a:rPr lang="ru-RU" sz="4400" noProof="0" dirty="0" smtClean="0"/>
              <a:t>Сбор мокроты</a:t>
            </a:r>
            <a:endParaRPr lang="en-GB" sz="4400" noProof="0" dirty="0"/>
          </a:p>
        </p:txBody>
      </p:sp>
    </p:spTree>
    <p:extLst>
      <p:ext uri="{BB962C8B-B14F-4D97-AF65-F5344CB8AC3E}">
        <p14:creationId xmlns:p14="http://schemas.microsoft.com/office/powerpoint/2010/main" val="397121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534432" y="1629252"/>
            <a:ext cx="9619774" cy="5094976"/>
          </a:xfrm>
        </p:spPr>
        <p:txBody>
          <a:bodyPr rtlCol="0">
            <a:noAutofit/>
          </a:bodyPr>
          <a:lstStyle/>
          <a:p>
            <a:pPr>
              <a:lnSpc>
                <a:spcPct val="105000"/>
              </a:lnSpc>
              <a:spcBef>
                <a:spcPts val="0"/>
              </a:spcBef>
              <a:spcAft>
                <a:spcPts val="799"/>
              </a:spcAft>
              <a:defRPr/>
            </a:pPr>
            <a:r>
              <a:rPr lang="ru-RU" sz="2000" dirty="0" smtClean="0"/>
              <a:t>Выполнил ли медработник все соответствующие процедуры</a:t>
            </a:r>
            <a:r>
              <a:rPr lang="en-GB" sz="2000" dirty="0" smtClean="0"/>
              <a:t>?</a:t>
            </a:r>
            <a:endParaRPr lang="en-GB" sz="2000" dirty="0"/>
          </a:p>
          <a:p>
            <a:pPr lvl="1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130000"/>
              <a:buFont typeface="Arial" pitchFamily="34" charset="0"/>
              <a:buChar char="–"/>
              <a:defRPr/>
            </a:pPr>
            <a:r>
              <a:rPr lang="ru-RU" sz="2000" dirty="0" smtClean="0"/>
              <a:t>ЗАПОЛНЕНИЕ формы</a:t>
            </a:r>
            <a:r>
              <a:rPr lang="ru-RU" sz="2000" i="1" dirty="0" smtClean="0"/>
              <a:t> направления образца на исследование</a:t>
            </a:r>
            <a:endParaRPr lang="en-GB" sz="2000" dirty="0"/>
          </a:p>
          <a:p>
            <a:pPr lvl="1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130000"/>
              <a:buFont typeface="Arial" pitchFamily="34" charset="0"/>
              <a:buChar char="–"/>
              <a:defRPr/>
            </a:pPr>
            <a:r>
              <a:rPr lang="ru-RU" sz="2000" dirty="0" smtClean="0"/>
              <a:t>МАРКИРОВКА флакона для мокроты</a:t>
            </a:r>
            <a:endParaRPr lang="en-GB" sz="2000" dirty="0"/>
          </a:p>
          <a:p>
            <a:pPr lvl="1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130000"/>
              <a:buFont typeface="Arial" pitchFamily="34" charset="0"/>
              <a:buChar char="–"/>
              <a:defRPr/>
            </a:pPr>
            <a:r>
              <a:rPr lang="ru-RU" sz="2000" dirty="0" smtClean="0"/>
              <a:t>ОБЪЯСНЕНИЕ </a:t>
            </a:r>
            <a:r>
              <a:rPr lang="ru-RU" sz="2000" b="1" dirty="0" smtClean="0"/>
              <a:t>лицу с подозрением на ТБ, как собрать </a:t>
            </a:r>
            <a:r>
              <a:rPr lang="ru-RU" sz="2000" dirty="0" smtClean="0"/>
              <a:t>мокроту и насколько важно правильно собрать образец</a:t>
            </a:r>
            <a:endParaRPr lang="en-GB" sz="2000" dirty="0"/>
          </a:p>
          <a:p>
            <a:pPr lvl="1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130000"/>
              <a:buFont typeface="Arial" pitchFamily="34" charset="0"/>
              <a:buChar char="–"/>
              <a:defRPr/>
            </a:pPr>
            <a:r>
              <a:rPr lang="ru-RU" sz="2000" dirty="0" smtClean="0"/>
              <a:t>ПРОСЬБА лицу с подозрением на ТБ сдать первый образец</a:t>
            </a:r>
            <a:endParaRPr lang="en-GB" sz="2000" dirty="0"/>
          </a:p>
          <a:p>
            <a:pPr lvl="1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130000"/>
              <a:buFont typeface="Arial" pitchFamily="34" charset="0"/>
              <a:buChar char="–"/>
              <a:defRPr/>
            </a:pPr>
            <a:r>
              <a:rPr lang="ru-RU" sz="2000" dirty="0" smtClean="0"/>
              <a:t>ПРОСЬБА лицу с подозрением на ТБ сдать еще один образец на утро следующего дня и принести его в диагностический центр </a:t>
            </a:r>
            <a:r>
              <a:rPr lang="en-GB" sz="2000" dirty="0" smtClean="0"/>
              <a:t>(</a:t>
            </a:r>
            <a:r>
              <a:rPr lang="ru-RU" sz="2000" dirty="0" smtClean="0"/>
              <a:t>ИЛИ изменить в соответствии указаниями в НТП</a:t>
            </a:r>
            <a:r>
              <a:rPr lang="en-GB" sz="2000" dirty="0" smtClean="0"/>
              <a:t>)</a:t>
            </a:r>
            <a:endParaRPr lang="en-GB" sz="2000" dirty="0"/>
          </a:p>
          <a:p>
            <a:pPr lvl="1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SzPct val="130000"/>
              <a:buFont typeface="Arial" pitchFamily="34" charset="0"/>
              <a:buChar char="–"/>
              <a:defRPr/>
            </a:pPr>
            <a:r>
              <a:rPr lang="ru-RU" sz="2000" noProof="0" dirty="0" smtClean="0"/>
              <a:t>Правильная УПАКОВКА образца мокроты для дальнейшего направления на исследование</a:t>
            </a:r>
            <a:r>
              <a:rPr lang="en-GB" sz="2000" noProof="0" dirty="0" smtClean="0"/>
              <a:t>.</a:t>
            </a:r>
            <a:endParaRPr lang="en-GB" sz="2000" dirty="0"/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200"/>
              </a:spcAft>
              <a:defRPr/>
            </a:pPr>
            <a:r>
              <a:rPr lang="ru-RU" sz="2000" dirty="0" smtClean="0"/>
              <a:t>Поняло лицо с подозрением на ТБ инструкции</a:t>
            </a:r>
            <a:r>
              <a:rPr lang="en-GB" sz="2000" dirty="0" smtClean="0"/>
              <a:t>?</a:t>
            </a:r>
            <a:endParaRPr lang="en-GB" sz="2000" dirty="0"/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200"/>
              </a:spcAft>
              <a:defRPr/>
            </a:pPr>
            <a:r>
              <a:rPr lang="ru-RU" sz="2000" dirty="0" smtClean="0"/>
              <a:t>Правильно ли отправитель принял упаковку и выполнил административные процедуры</a:t>
            </a:r>
            <a:r>
              <a:rPr lang="en-GB" sz="2000" dirty="0" smtClean="0"/>
              <a:t>?</a:t>
            </a:r>
            <a:endParaRPr lang="en-GB" sz="2000" dirty="0"/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200"/>
              </a:spcAft>
              <a:defRPr/>
            </a:pPr>
            <a:r>
              <a:rPr lang="ru-RU" sz="2000" dirty="0" smtClean="0"/>
              <a:t>Какие предложения по улучшению сделал наблюдатель</a:t>
            </a:r>
            <a:r>
              <a:rPr lang="en-GB" sz="2000" dirty="0" smtClean="0"/>
              <a:t>? </a:t>
            </a:r>
            <a:endParaRPr lang="en-GB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noProof="0" dirty="0" smtClean="0"/>
              <a:t>Ролевая игра</a:t>
            </a:r>
            <a:r>
              <a:rPr lang="en-GB" noProof="0" dirty="0" smtClean="0"/>
              <a:t>: </a:t>
            </a:r>
            <a:r>
              <a:rPr lang="ru-RU" noProof="0" dirty="0" smtClean="0"/>
              <a:t>обсуждение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7183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395636"/>
            <a:ext cx="9619774" cy="4439703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/>
              <a:t>Не все контейнеры подходят для сбора образцов мокроты</a:t>
            </a:r>
            <a:r>
              <a:rPr lang="en-GB" sz="2000" dirty="0" smtClean="0"/>
              <a:t>:</a:t>
            </a:r>
            <a:r>
              <a:rPr lang="ru-RU" sz="2000" dirty="0" smtClean="0"/>
              <a:t> следуйте указаниям в НТП по размеру или объему, а также по материалу и крышке контейнеров для сбора мокроты</a:t>
            </a:r>
            <a:r>
              <a:rPr lang="en-GB" sz="2000" dirty="0" smtClean="0"/>
              <a:t>.</a:t>
            </a:r>
            <a:endParaRPr lang="en-GB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/>
              <a:t>Достаточное количество </a:t>
            </a:r>
            <a:r>
              <a:rPr lang="en-GB" sz="2000" dirty="0" smtClean="0"/>
              <a:t>(</a:t>
            </a:r>
            <a:r>
              <a:rPr lang="en-GB" sz="2000" dirty="0"/>
              <a:t>1-4 </a:t>
            </a:r>
            <a:r>
              <a:rPr lang="ru-RU" sz="2000" dirty="0" smtClean="0"/>
              <a:t>мл</a:t>
            </a:r>
            <a:r>
              <a:rPr lang="en-GB" sz="2000" dirty="0" smtClean="0"/>
              <a:t>) </a:t>
            </a:r>
            <a:r>
              <a:rPr lang="ru-RU" sz="2000" dirty="0" smtClean="0"/>
              <a:t>мокроты хорошего качества</a:t>
            </a:r>
            <a:r>
              <a:rPr lang="en-GB" sz="2000" dirty="0" smtClean="0"/>
              <a:t> (</a:t>
            </a:r>
            <a:r>
              <a:rPr lang="ru-RU" sz="2000" dirty="0" smtClean="0"/>
              <a:t>то есть</a:t>
            </a:r>
            <a:r>
              <a:rPr lang="en-GB" sz="2000" dirty="0" smtClean="0"/>
              <a:t>, </a:t>
            </a:r>
            <a:r>
              <a:rPr lang="ru-RU" sz="2000" dirty="0" smtClean="0"/>
              <a:t>гнойной</a:t>
            </a:r>
            <a:r>
              <a:rPr lang="en-GB" sz="2000" dirty="0" smtClean="0"/>
              <a:t>/</a:t>
            </a:r>
            <a:r>
              <a:rPr lang="ru-RU" sz="2000" dirty="0" smtClean="0"/>
              <a:t>слизистой</a:t>
            </a:r>
            <a:r>
              <a:rPr lang="en-GB" sz="2000" dirty="0" smtClean="0"/>
              <a:t>)</a:t>
            </a:r>
            <a:r>
              <a:rPr lang="ru-RU" sz="2000" dirty="0" smtClean="0"/>
              <a:t>, а также правильно заполненная </a:t>
            </a:r>
            <a:r>
              <a:rPr lang="ru-RU" sz="2000" i="1" dirty="0" smtClean="0"/>
              <a:t>Форма направления на лабораторное исследование</a:t>
            </a:r>
            <a:r>
              <a:rPr lang="ru-RU" sz="2000" dirty="0"/>
              <a:t> </a:t>
            </a:r>
            <a:r>
              <a:rPr lang="ru-RU" sz="2000" dirty="0" smtClean="0"/>
              <a:t>и правильно маркированные флаконы для образцов мокроты имеют крайне важное значение для обеспечения точности результатов исследования </a:t>
            </a:r>
            <a:r>
              <a:rPr lang="en-GB" sz="2000" dirty="0" err="1" smtClean="0"/>
              <a:t>Xpert</a:t>
            </a:r>
            <a:r>
              <a:rPr lang="en-GB" sz="2000" dirty="0" smtClean="0"/>
              <a:t> </a:t>
            </a:r>
            <a:r>
              <a:rPr lang="en-GB" sz="2000" dirty="0"/>
              <a:t>MTB/</a:t>
            </a:r>
            <a:r>
              <a:rPr lang="en-GB" sz="2000" dirty="0" smtClean="0"/>
              <a:t>RIF.</a:t>
            </a:r>
            <a:endParaRPr lang="en-GB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/>
              <a:t>Пациентов следует обучить правильному сбору качественных образцов мокроты, а сбор мокроты должен проходить под наблюдением</a:t>
            </a:r>
            <a:r>
              <a:rPr lang="en-GB" sz="2000" dirty="0" smtClean="0"/>
              <a:t>.</a:t>
            </a:r>
            <a:endParaRPr lang="en-GB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/>
              <a:t>Хорошо налаженная система направлений </a:t>
            </a:r>
            <a:r>
              <a:rPr lang="en-GB" sz="2000" dirty="0" smtClean="0"/>
              <a:t>(</a:t>
            </a:r>
            <a:r>
              <a:rPr lang="ru-RU" sz="2000" dirty="0" smtClean="0"/>
              <a:t>пациентов или образцов или </a:t>
            </a:r>
            <a:r>
              <a:rPr lang="ru-RU" sz="2000" dirty="0"/>
              <a:t>и </a:t>
            </a:r>
            <a:r>
              <a:rPr lang="ru-RU" sz="2000" dirty="0" smtClean="0"/>
              <a:t>тех и других</a:t>
            </a:r>
            <a:r>
              <a:rPr lang="en-GB" sz="2000" dirty="0" smtClean="0"/>
              <a:t>) </a:t>
            </a:r>
            <a:r>
              <a:rPr lang="ru-RU" sz="2000" dirty="0" smtClean="0"/>
              <a:t>крайне важна для гарантии высокого качества диагностической службы</a:t>
            </a:r>
            <a:r>
              <a:rPr lang="en-GB" sz="2000" dirty="0" smtClean="0"/>
              <a:t>: </a:t>
            </a:r>
            <a:r>
              <a:rPr lang="ru-RU" sz="2000" dirty="0" smtClean="0"/>
              <a:t>необходимо выполнять определенные для конкретной страны руководства по безопасности хранения и перевозки образцов</a:t>
            </a:r>
            <a:r>
              <a:rPr lang="en-GB" sz="2000" dirty="0" smtClean="0"/>
              <a:t>; </a:t>
            </a:r>
            <a:r>
              <a:rPr lang="ru-RU" sz="2000" dirty="0" smtClean="0"/>
              <a:t>необходимо всегда обеспечивать тройную упаковку образцов</a:t>
            </a:r>
            <a:r>
              <a:rPr lang="en-GB" sz="2000" dirty="0" smtClean="0"/>
              <a:t>.    </a:t>
            </a:r>
            <a:endParaRPr lang="en-GB" sz="2000" dirty="0"/>
          </a:p>
          <a:p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noProof="0" dirty="0" smtClean="0"/>
              <a:t>Выводы</a:t>
            </a:r>
            <a:endParaRPr lang="en-GB" sz="4400" noProof="0" dirty="0"/>
          </a:p>
        </p:txBody>
      </p:sp>
    </p:spTree>
    <p:extLst>
      <p:ext uri="{BB962C8B-B14F-4D97-AF65-F5344CB8AC3E}">
        <p14:creationId xmlns:p14="http://schemas.microsoft.com/office/powerpoint/2010/main" val="101005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  <a:buNone/>
              <a:defRPr/>
            </a:pPr>
            <a:r>
              <a:rPr lang="ru-RU" dirty="0">
                <a:latin typeface="Calibri" panose="020F0502020204030204" pitchFamily="34" charset="0"/>
                <a:cs typeface="Calibri" pitchFamily="34" charset="0"/>
              </a:rPr>
              <a:t>В конце данного модуля, Вы сможете: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Описать характеристики подходящих флаконов для сбора мокроты</a:t>
            </a:r>
            <a:endParaRPr lang="en-GB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Обсудить разные стратегии сбора мокроты</a:t>
            </a:r>
            <a:r>
              <a:rPr lang="en-GB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месте</a:t>
            </a:r>
            <a:r>
              <a:rPr lang="en-GB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утром</a:t>
            </a:r>
            <a:r>
              <a:rPr lang="en-GB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месте</a:t>
            </a:r>
            <a:r>
              <a:rPr lang="en-GB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месте</a:t>
            </a:r>
            <a:r>
              <a:rPr lang="en-GB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месте</a:t>
            </a:r>
            <a:r>
              <a:rPr lang="en-GB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один образец, собранный на месте для анализа </a:t>
            </a:r>
            <a:r>
              <a:rPr lang="en-GB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Xpert</a:t>
            </a:r>
            <a:r>
              <a:rPr lang="en-GB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MTB/RIF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Обсудить и показать безопасный правильный способ сбора мокроты</a:t>
            </a:r>
            <a:endParaRPr lang="en-GB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Описать варианты сбора и транспортировки мокроты</a:t>
            </a:r>
            <a:endParaRPr lang="en-GB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Перечислить характеристики качественного образца мокроты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Кратко описать требования к правильной маркировке образца</a:t>
            </a:r>
            <a:endParaRPr lang="en-GB" noProof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noProof="0" dirty="0" smtClean="0"/>
              <a:t>Задачи обучения</a:t>
            </a:r>
            <a:endParaRPr lang="en-GB" sz="4400" noProof="0" dirty="0"/>
          </a:p>
        </p:txBody>
      </p:sp>
    </p:spTree>
    <p:extLst>
      <p:ext uri="{BB962C8B-B14F-4D97-AF65-F5344CB8AC3E}">
        <p14:creationId xmlns:p14="http://schemas.microsoft.com/office/powerpoint/2010/main" val="127847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ru-RU" sz="2400" dirty="0" smtClean="0"/>
              <a:t>Какие есть указания в НТП в Вашей стране касательно сбора образцов мокроты</a:t>
            </a:r>
            <a:r>
              <a:rPr lang="en-GB" sz="2400" dirty="0" smtClean="0"/>
              <a:t>?</a:t>
            </a:r>
            <a:endParaRPr lang="en-GB" sz="2400" dirty="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ru-RU" sz="2400" dirty="0" smtClean="0"/>
              <a:t>Почему никогда нельзя собирать мокроту в лаборатории</a:t>
            </a:r>
            <a:r>
              <a:rPr lang="en-GB" sz="2400" dirty="0" smtClean="0"/>
              <a:t>?</a:t>
            </a:r>
            <a:endParaRPr lang="en-GB" sz="2400" dirty="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ru-RU" sz="2400" dirty="0" smtClean="0"/>
              <a:t>Каковы варианты действий для направления с периферийных медицинских учреждений, где не выполняются исследования </a:t>
            </a:r>
            <a:r>
              <a:rPr lang="en-GB" sz="2400" dirty="0" err="1" smtClean="0"/>
              <a:t>Xpert</a:t>
            </a:r>
            <a:r>
              <a:rPr lang="en-GB" sz="2400" dirty="0" smtClean="0"/>
              <a:t> </a:t>
            </a:r>
            <a:r>
              <a:rPr lang="en-GB" sz="2400" dirty="0"/>
              <a:t>MTB/</a:t>
            </a:r>
            <a:r>
              <a:rPr lang="en-GB" sz="2400" dirty="0" smtClean="0"/>
              <a:t>RIF?</a:t>
            </a:r>
            <a:endParaRPr lang="en-GB" sz="2400" dirty="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ru-RU" sz="2400" dirty="0" smtClean="0"/>
              <a:t>Опишите характерные черты качественного образца мокроты</a:t>
            </a:r>
            <a:r>
              <a:rPr lang="en-GB" sz="2400" dirty="0" smtClean="0"/>
              <a:t>?</a:t>
            </a:r>
            <a:endParaRPr lang="en-GB" sz="2400" dirty="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ru-RU" sz="2400" dirty="0" smtClean="0"/>
              <a:t>Как нужно маркировать флакон для мокроты</a:t>
            </a:r>
            <a:r>
              <a:rPr lang="en-GB" sz="2400" dirty="0" smtClean="0"/>
              <a:t>?</a:t>
            </a:r>
            <a:endParaRPr lang="en-GB" sz="2400" dirty="0"/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ru-RU" sz="2400" dirty="0" smtClean="0"/>
              <a:t>Какие материалы нужны для упаковки диагностических образцов</a:t>
            </a:r>
            <a:r>
              <a:rPr lang="en-GB" sz="2400" dirty="0" smtClean="0"/>
              <a:t>?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Оценка</a:t>
            </a:r>
            <a:endParaRPr lang="en-GB" sz="4400" noProof="0" dirty="0"/>
          </a:p>
        </p:txBody>
      </p:sp>
      <p:sp>
        <p:nvSpPr>
          <p:cNvPr id="5" name="AutoShape 5">
            <a:hlinkClick r:id="" action="ppaction://noaction" highlightClick="1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4120183" y="531540"/>
            <a:ext cx="685495" cy="532168"/>
          </a:xfrm>
          <a:prstGeom prst="actionButtonSou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21" tIns="45661" rIns="91321" bIns="45661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359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96207" y="1179612"/>
            <a:ext cx="10044656" cy="341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78" tIns="52089" rIns="104178" bIns="520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r>
              <a:rPr lang="ru-RU" sz="2000" b="1" dirty="0" smtClean="0">
                <a:latin typeface="+mn-lt"/>
                <a:ea typeface="+mn-ea"/>
                <a:cs typeface="Calibri" panose="020F0502020204030204" pitchFamily="34" charset="0"/>
              </a:rPr>
              <a:t>Выражение признательности</a:t>
            </a:r>
            <a:endParaRPr lang="en-US" sz="2000" b="1" dirty="0">
              <a:latin typeface="+mn-lt"/>
              <a:ea typeface="+mn-ea"/>
              <a:cs typeface="Calibri" panose="020F0502020204030204" pitchFamily="34" charset="0"/>
            </a:endParaRPr>
          </a:p>
          <a:p>
            <a:endParaRPr lang="en-US" sz="2000" dirty="0">
              <a:latin typeface="+mn-lt"/>
              <a:ea typeface="+mn-ea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Комплект учебных материалов </a:t>
            </a:r>
            <a:r>
              <a:rPr lang="en-US" sz="2000" dirty="0" err="1" smtClean="0">
                <a:latin typeface="+mn-lt"/>
                <a:ea typeface="+mn-ea"/>
                <a:cs typeface="Calibri" panose="020F0502020204030204" pitchFamily="34" charset="0"/>
              </a:rPr>
              <a:t>Xpert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+mn-lt"/>
                <a:ea typeface="+mn-ea"/>
                <a:cs typeface="Calibri" panose="020F0502020204030204" pitchFamily="34" charset="0"/>
              </a:rPr>
              <a:t>MTB/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RIF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 был подготовлен со стороны консорциума партнеров в рамках Глобальной лабораторной инициативы 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(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ГЛИ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)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, включая 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FIND</a:t>
            </a:r>
            <a:r>
              <a:rPr lang="en-US" sz="2000" dirty="0">
                <a:latin typeface="+mn-lt"/>
                <a:ea typeface="+mn-ea"/>
                <a:cs typeface="Calibri" panose="020F0502020204030204" pitchFamily="34" charset="0"/>
              </a:rPr>
              <a:t>, KNCV, 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CDC 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США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, 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ЮСАИД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, TB CARE I 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и ВОЗ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, 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при финансировании со стороны ЮСАИД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Модули основываются на материалах, которые были изначально разработаны со стороны 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FIND</a:t>
            </a:r>
            <a:r>
              <a:rPr lang="en-US" sz="2000" dirty="0">
                <a:latin typeface="+mn-lt"/>
                <a:ea typeface="+mn-ea"/>
                <a:cs typeface="Calibri" panose="020F0502020204030204" pitchFamily="34" charset="0"/>
              </a:rPr>
              <a:t>, KNCV 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и 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Cepheid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.</a:t>
            </a:r>
            <a:endParaRPr lang="ru-RU" sz="2000" dirty="0" smtClean="0">
              <a:latin typeface="+mn-lt"/>
              <a:ea typeface="+mn-ea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dirty="0">
                <a:latin typeface="+mn-lt"/>
                <a:ea typeface="+mn-ea"/>
                <a:cs typeface="Calibri" panose="020F0502020204030204" pitchFamily="34" charset="0"/>
              </a:rPr>
              <a:t>Перевод на русский язык осуществлён при поддержке </a:t>
            </a:r>
            <a:r>
              <a:rPr lang="en-US" sz="2000" dirty="0">
                <a:latin typeface="+mn-lt"/>
                <a:ea typeface="+mn-ea"/>
                <a:cs typeface="Calibri" panose="020F0502020204030204" pitchFamily="34" charset="0"/>
              </a:rPr>
              <a:t>FIND</a:t>
            </a:r>
          </a:p>
          <a:p>
            <a:pPr>
              <a:spcAft>
                <a:spcPts val="600"/>
              </a:spcAft>
            </a:pPr>
            <a:endParaRPr lang="en-US" sz="2000" dirty="0"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552" y="27484"/>
            <a:ext cx="1871850" cy="137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kncv.or.id/images/logo_tb_care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903" y="4254665"/>
            <a:ext cx="190500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hQSBRUUEhQWFBUVGSAYGBgYGSAcHxsgGh8cGyIcJCUhIicgHiMlIiMgIi8gJCcpLCwsHSIxNTAqNScrLCkBCQoKDgwOGg8PGjQlHyUpLSw0LSwpNCkqLyouLyoyMjQsLC8sLCw0KzQrMCksNSwsLCk0LSwwLDQsKi0sLCwsKf/AABEIAF0AewMBIgACEQEDEQH/xAAcAAACAwEBAQEAAAAAAAAAAAAGBwMEBQgCAQD/xABIEAACAQEGAwUCCQkGBgMAAAABAgMRAAQFEiExBkFRBxMiMmFxgSMzQmJzgpGhsRQVJDVDUnKywiU2U6LB8Bc3VJKT0RYmJ//EABkBAAIDAQAAAAAAAAAAAAAAAAIEAAEDBf/EAC8RAAEDAgMFBwUBAQAAAAAAAAEAAhEDBBIhMRNBUWHwFCJxgaHR4QUyM7HBkVL/2gAMAwEAAhEDEQA/ANvtF7Qb3c+LDDAyBAitRkBNTWutsSXtWv4wSN88eZ3kB+DGyCOn3sbVu2L/AJgH6JP6rDN+NMAuw69632vT+m3do0KZpsJaM/YrmvqOxOzRfH2rX/8AMbyF48wkRF+DHNXZvwW37Du1a/ssrM8dI4mf4sb1Cr/mI+y3zAuzK9XrhuMGkCmR5CZAcxBVFUhRrsGOtLax7NrnBh7xS4iiNKyqSci07vxFaFupUmp5DrbNxthIgTO4IgKpzlD47XcRLUDxknQDuhubW8X7V79Hirxo8ZCHIT3Y1ZQAx9matLWL52Ym5xfliXhJ4oQZaZaElQStKEqRmpXXaw5wVwS2JTygSiMxhSSyls2ct6jpX320AtiC8AQOSE7Ud2cyty89qt/TCYiXj7yUl/ixpGPCunVmDH2AdbfMK7U7/JfwHkjEagvIwiGiLqfefKPVhbXxjseZ7+XN7ijXREVkOiqAqr5hU0GvrW34djUowVkjvMZaRgWYowBVdVUUJ0zeI9aL0tjjtcO6Ty60R4a0/KHn7YcQMhIaIAk0Hdg0HSvOnW3u7dq2JyXpURo2ZjlUd2Nz/vflbN4g7OL7dIS7xiSMbvEcwHqR5gPWlLZq/o+E1/bTr4eqRHQn0Mmw+ZU/KFmhToOEsAKxxVAe8SinEe12+LfMsUkbKoC5+7HjI3cdFJ2HQDraG7dq+JyXlUQxszGigRjUn32BrGuAcEXqS6lIEpI4yyyvosSn9kDuXYefLXKKLuWtH0qFNuYHmra+o85Eq3iXa3fFmCRSRPkFHk7sUdq6lfmjYHnSvMAVP+L+Ifvxf+MW2JOyKCCEG94gkRPKiqPdmap+y0kHY3FKge731Zo660A1pyDKxAOw1Gla0tgH2gGnnCPDWJ19VRuPajfzdzNNJGsKGmkYzSNv3aV59W2UanWgLouU+e4I5FCyhqe0A25ix6dzf2Rwq91mjVF8qBSRReuupY6sdTbpjCf1NF9Gv8oste0msDSBE8FtbvLiQUke2L/mAfok/qsU9mfBiS4fd73MAwSMiJDsG7xyXPWlQB7z0sK9sh/+/N9En9VnRw3cBDw1BGuyRqPfQVPvNTbSvULbdgG9DTaDVcSgrte4xe73RLtAxSSUFnYHVU2oOhY116A9bKfE/Dhl2j+YZW9srE/yqtt7tUlMnaPKo1ICRqPqjT7TbA4hcHHpAuoQiJfZEBGPtp99m7WmGMbHj1/qwrOLnH/Fo4bjT3bg2SMElL2WTISaKqDVwORLMB65DY17Cru2e9PTwnIoPqMxI9wI+2y6x8Zb8sI17hBFp+95n/zlh7rNTsl8GJXiAfsI41b1kYu0h+2i/UFs7qBRJG/P1Hwio/kHJX+1y5LJg8HefFRymSQ/NVG0Hqxoo9Wsn4eJ7zHizTxStE7GtFJyjouXYqBQAEbCzW7cJSOFoQCQGmFR1orEffrZM3a7NJelRBmZyFUdSf8Ae9pZNBpS7mpcOOPJdDcBcWjEOHs7ACVDklUbVpUEejDX7Rysue2DhEQYkt6j8kxyuP3XA0p0BA25EettXsiv6jiGa7RGsSRBsw/aOGAaT2GtFH7qjqbGHaTBG3A8xlUuseWTKDSpVhQV5A7EjWlaWTadhcd3Q7uRTBG0pZpZdmPB4nxdZZRoozovpWgkPvBC9SGOy6tLi/HFw7hF5EUVHgiXlmbb3DVj1obY3ZApfhuSd6F5pjWgoAqAIqgclXUAchar2yxq2H3fvXyRK7M9KZmIFFRQd2NTqdFFSehlQ7W4wv0lRgwUpalSiNeJ3vN6kYpXxufM7b92lef3INTyB9XfiieLGEmhbuu70RFrkVa1yEfKB5k6k672pYhiBllGgREGWONfKi9B1J3LHVjqbVbdkMBHeHkkC6NFLiN672+ySEU7xmenTMSaW6gwn9TRfRr/ACi3MVzw5pc1KKqiryNoqDqT+CipJ0ANunsMA/NMVDUZFodq6DW3M+oxDQOtE3aTmUj+2T+/rfQp/VZ24HPnwGFts0SN9qg2SXbL/f1voU/qsZ8BcZgcQTXGU0yse5Y7UVQGQ9KUJHtI6WGuwuoMI3D2V03BtVwO8oZ46uWTtfMjDwhFvHuiQn+ZKWDMBUHGA76rEDM/r3YzU+s1B77O/tG4Wa84M0kC5rwsZjArTMjMrMvt009p62ShhMGASZwUeVxFRhQhY6O+h18xjH22ZtaofTjfkFlWZhf6r5gzE4g14k8QhBmavynJ8A98hB9gNmB2FuTiF7JNSRGSTzJLkmwjd+G7w/DAEUTMCDeZWpQBVBEa1O5pnfKNfELHnYzd1iMyU+FKRySH90PmyJ7l8R9X9LVdPaaTo5D1V0WkPCm7cv7tQfTf0NZWp+j4Tm/bTrReqRHQt6GTYfMqflCzh7Wrmr4FC0gLRxy52Ubv4WAQU18RoCeQqbKq58LX6/YmWWB6udXZSiL6VOwA0AFdALDZubsoccldcHHkivsMuhON3iSnhWNU97NX8FsZ9rV9EfZ7MDvIVjHvYH8AbaHCXDceG8N5Cwrq8sh0BNNTrsoGgryFljx5xKuI4lUMUuN2NM4GsrnkgO7EaCugFWOmllgdvcYxoD+vda/jpYTqi/sUvYbgxk5xzMP+4Kw/G1Ht0uhOD3aTkkjKfrrp/LYR4M4/N14kBcZLqw7sxrUiMVqGHNmBqWbdqn0FnFxBhEeI8KtGGBWVQUcagEaqw6iv3VtKoNG4FRwyJlRhFSlhGq5ptfueGD8mEszGOHlTzyEckB39XPhX1OltC/4AbhL+mJmk1yRa5DQ0zuw3Xoimp+VlG9CC73i+4pRFeaQ0FFGgA2GnhRR00At18eISDlxSOGDB14KHEsTMkIRVEcSVKRrsD+8Tu7Hm516UGlum8J/U0X0a/wAotzBilweC+yRSjK8ZKsPUfiPW3T+FfqeL6Nf5Rbm/UAMLI5/xN2sy6Uk+1xM3aPTrHGPtJFsWd/7YxCToJAPryhPwJsSdpMebteiHXuB/nsJSS/2LeX/xJ1X7DLKfwWzVL8bfAftYv+8+JRJhXaTe7ngENWE+cuaS1JCKVRQCDXcPvWxNJ2oZ8dSCS5xswALszVEfhDvup0QV94sv2uwPEkMT+S7xIZPYi98495JX32qi8EYTNO/xl5Yxg+lRJK33qnvNgdb03GYz99PREKjhlKM37VrxeHbKiQXeJc75dXYVosdTopckLoKgE66WH+EONbzdsZkMSJNLemUENXepOlCKDX2AD0tk4j8DhyQfKNJZv4iPAn1VNf4nPS32P9HwnN+2nUhfmRHQt6GTVR83MflC2go0w0gDXr5QGo4mSdEdYh21zrfisUUDqtFzePxHYldfKTtzIp1t6xbtgvUSiPu4O+HxmjEITsnm1YfK5AmnI2BboPya6LMfjnFYV/cG3fH15IPa3Ja1sPw/OrSSMUhQ+N9ySdQi18zt05ak6Cwi2o6xkPUotrU4ravvEN6v6M98nZbuhGYKAoJ3CKo0ZzyrWg1Om+HiOImWQAAJGgpHGNkH+rHdmOpPuA/YhiBldQFCRoKRxjUKDvr8pjuzHUn0AA/XDDWlqahI088jeVa/eWPJRUn77MNaGCSI6/fXjkXF2Shut1eS8hI1LM2wH3noAOZOg52JcK4vlw6Du7tL3pJq9atCPmoNK15yaV5DmcW9Ykoupiu4KRnzsfPL/FTZekY065jragiFpAFBJJoABUk9AOdrczaDvjLgqBw/bqmUnba7QUmucUnsc0+xgfxtJH2rXmW7st1usF3VfPIx8CV5k0Va9BqTyBsCfkEcBreDnk/wEbUfSONE/gWrdctqt+xJ5QA1FRfJGgyovsHX5xqTzJsv2akftb7LXbPGpWjiePfpryqxnvDateJF2NKfBpstNgzajkFt0XhbE4TESakopJ+qLcrv5D7LdT4T+povo1/lFlPqDA0Njn/FvauJJSj4+X/9mi9BGf8AtzN/pYRuF17zDrpGdpp3Zv4R3aV9wD2dOOw3I8SjvLq094yAkxxlyiGqAsQQAD4h10NvEeC4YMaW7rCnfRggKEfwhwSddgCCefOwsusLQIOQ9/dW6jJJnekwZy9zvMwBL3mXukHOjN3jAe7u1+tad4lGLUYBoLigB6O4O315Sfqg9LNvD7jhLuBDHGxgzuAqOShVgrEDetctOZoKVtD+QYP+ZA/coIXkABMcgDOAaaUqaDNrtvbTtY/5PXwh2PMJN3GLvb3JPeKsiHPKdi7MTSMermvsUMeVpYj3kr3u8jMuaipsJHAFIx0RBTNTZaLuRZyXrCMJjSOKSGNRJSRVKOPORGGPQk0XXatpoeHsLmxAwCCN3gGUrlaia1Ir5dzXfnazejXCfhULc8R8pIQwNeL0807lUBrJJTmdkQbFiBRVGgAqaAWgxHEDKygLkjTSOMGoUHck/KY7s3M9AAB0Bf8Ag7Do8KrLd4xFCGbY0UbsaA+mvPS2S+C4MLkshu8eVyQvwUhLZRUkKBmIA1JpS1tvmnPCVDbnSUm7rhqi6iW8EpGfIo88tP3a7L1kOnTMdLQ3/EWloKBI08ka+Va7nqWPNzUn7rPG/YVhLYmgliiaSYIVOVjUOcqajQAkUAto/wDDrD/+ki+w/wDu07c3VzSp2Y6ApAXPCWa7947CKHbvGHm9EUayH2aDmRaV8VEcZS6qYwRRpD8a46VGiL81PeTZyJcsMvONZHuhzEvGjuhCsYahlU5iNKHSg2NLfGwTBssJ7iL4cVjojnMKgV9NSN6b2nbAT3mnwVdn4EJEgWnudxklmyxozkb0Gw6k7AepIs9IOGcJfF2gW7RmVDRlCP4dAdT5diOfO0v5twpsGlHdxdzdmIkADBVI3JHyvRta8jYjfjc0qha8Ski9zgiQ96/fN/hwnw+xpCKe5A3tt0rhZ/smKgp4F06eEWDZsEwZbhHI13jCSkqnwb1YitRSleRsbwAC7qFFFAFBtQU0HpZG6rbWMj5pmjTwShziEXN8bRZopJZgoPwSyEqhbTOUI8OYGgauxNLSG83EcRSSZwJ0BLkM4+LXUaHIxVdwKkWv4hw3BNfRI6tnAC5ld0JANQrZSMwB1obeH4Vu5vTuUNXD18TUHeDK5ArRWYaFgAbLhzYiStIPJZtzxLDYYzeYmQAKEMih28LkyAHfmSddq002t6lbD2SK6sQKFXjQ94pBcMV10IJ8WhPW2ivC13F1lQR0WYqZACRmKgAHfQ6CtN+dpJuHoHxcTslZQQQ1TXwhlA9lGNRz9wteJvE9dFSDyWT+UYdK6vmVzD3aqxL1FXAQgnUgvpnFQdiTbV/NV3hvz3oqFfK2ZyWNF3bckAachytXXg27C6sgRgGyj4x6qI2zqqnNVFVtQq0FbXZcGjfB+4fM8ZFCGdiWFa0LE5j9u2lhJG4n4VgHeFTxDHbm+Dp3sq91egVWtQHFDUdRpXoeW9ql6mw+Z4oGK1orRgZ00lU0oy0pnWvhJ110tcfg+6m592YgUq5ykkgd6KNpXnv6HUW9LwrdxfkkynMgQL42p8ECEJWtCVBNCRztYLBoSpDuSy8fvdwuuJxGeOjqgMbKp8CRGgpQ6AF9huDsRbWbie7C+vGZQHjDFhQ6ZAGblQ0BBoOVrM+ERPiSzMgZ0UqpOtASCdNq1A13tVbhW7m+ySZPHKHV2qasJAoYb9AKdOW5tJYRnKkOGiyrjNhscv5ShCly9JGz0qVMjlc2gqoJJUCtKelvZgw97zHdqZjCAVj+EoooJBXkeR8Vr54RuxwsQshaNXVwrOxoU2proPTY613tP/8AH4vzu04DCR9GIcgN4cuorTa14m6yVWE8Ase7Yph3eSXuOQagPI6GQijVSrKNB5SNtMtdLerumHR3N8uWNXhDP50rGGIBOxrmJAPmNbaMHCV2S7yKkeUTRiKShPiVQVFdd6EjNubTXvh6CViXTNWMRHU+VWzDY6ENqGGtbTE2dSpB5LBlOFjDIVZlWPPIY/FIpDgEya1DBqE1Da62K7sym6qVNVIBB11FNN9dutsmTg66tc8jx5lIeuZmYsZaZmJJqWNB4jqKClLbEMIWAKNlAA9g0sLiDoT5omgh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8" descr="data:image/jpeg;base64,/9j/4AAQSkZJRgABAQAAAQABAAD/2wCEAAkGBxITERUUEhQUFRUWGCAXGBgWGRsgIBwcHRohHBsdIRonHygmHRoxJxwhITElJSksLi8uHB8zODMsOigtLiwBCgoKDg0OGxAQGjUkICYsLDgsLCwsNS8yNSw2Ly8tNDQsNTQ0LC8tLCwwNC0wOCwsNzA0MC8sLDQsOCwsLC80L//AABEIADwAuAMBIgACEQEDEQH/xAAaAAADAAMBAAAAAAAAAAAAAAAABAUCAwYB/8QAOBAAAgECBAQEBAQFBAMAAAAAAQIDABEEBRIhEzFBUSJhcaEGMoGRFCNC4VJisdHwQ3OiwRU0Y//EABkBAAMBAQEAAAAAAAAAAAAAAAABAgMEBf/EACcRAAICAQIFBAMBAAAAAAAAAAABAhEhAzESIkFR8BNhweGBobEy/9oADAMBAAIRAxEAPwCpRRV3KcoXUrS3bw6xGvNrk6R6bXJ5AEb7160pKKtnkRi5OkQqyjjZjZQSewBNVmhMhaVlDE/JEnVb2BsN9Hpuee3On8LlzNGXnlKR3sEht4rdBbmenXkal6iRa02yfnWTCERlCz6k1Nty5dhsN+vapFdjieEWiD8VbxIFkTbRdiNz06fY0pjsocX4lnAYqZALMm1wzHkVsbm/3qIauKZc9LNxOZorocHhA8bxS28O8co6A8r/APzPc8t72qNj8IY2APJlDA+R/cEfStFNN0ZSg0rF6Kcy3LzNr0kAopex626Ct2GyZ3w7TgjSt9t7m1rn/O1NyS3EoN7E2im58AVhjlJFpCQB12Nr+1KU07E01uFFO5NghNMsZJUNfceSk/8AVKSpZiOxI96LV0FOrMaKoZ5lwgkCBi11DXI73/tWAy5vw5nuLBtNutJSTSY3F20JUU7i8uaOKKQkESXsB0t3pKmmnsJprcKKKo4jLQuHilBJMjFdP360NpAk3sTqKr4DI2bEcGQ6Dp1G1j0vUehST2G4tbntFFFMkfyGBXxEatyJ/oLiruKkBjjBOgOqq1vmZUXxknouxAHUm9SfhoAykE6brs38LXBU/fb61VzEm4LqdRRzJY8iV8KA+SqT9fOufU/2dOniBKhlckMtlklPhPRI12PoNiPRT3qhDA2JAETmKJQbk7bD9Q8j25CssuwQlZQqOPySN2AtclSPl586oYfMUsq6SPAyEH5bA+JSwHhK9yOR871M5dkVCPdnkccQdLCWV1QBdiqaQTYnuL3539K1T4+3F1rcf6qEHxKbAMt+wA9bg8zs9gMVpuRuBGrMDz0gtc35XF+XWlfiPGxlnW5bTGQ6jaxJW2+nc8uvSs1mVUaPEbsjYWThuQGYCNgysOfDe1/Ubhrevenc8gDRMSoBjRbaeR1OSCv8pFzbpy6Ui5TcKrauAvNgeemwtbnuKsYkflMf0aSY168RgylPRTqbyv5VpJ00zOKtNEL4Ul04pAeTgofqNvcCruHj4fCwx/XFLcebG49ga5DCTFHR13KsCB5g1Vx2aTfiExDx6CosAQQCN/7mr1INyx2/ZnpzSj+f0XEhVdIZQxw+G1hTy1Ne9x38PvSmFInihmdV1rOEuABqBPUfX2qT/wCfk47TAL4hpZTuCLWt7Xr2bPWPDCIiJG2sIvIm99zU+nIv1IluHFA5isSoiqjPaw3JKG5JpSSYQYZHVFLSyvqLKDsGIt7VKizdlxJxGkaiSdO9txatmGztlQo0aONRddQ+Vj1FP03jHb5F6iznv8DPxp/7C/7a/wBTTGXGIZeeMGKcX9J3vtapGY458TKp0jUQFAXr/l69mxbpC2GZLWfUb8we1VwPhUSeNcTkdKcNFL+CUA8PxkBudgL2NJZkySQyKzwNJrHCEdgRvbTy3qSc5k0whQFMN9J737issXnAceGGJHJDF1G9wb7dt6lack151KepFp+dDocNGSXhmMBIjJ4aJutgLHVbn9etICcphcIy2vxCNxfnccq1YbPJZJCY4IzIykOVBuwt7D9qlzZkxijisBw21A9b0lpu8+bjlqKsebHXCctmOg2sqG1hvuBe561GxU4mwLOyIpSQKugWsNtvetJ+JG4qy8KMOAQSL+K9ufpb3qemYEQNDYWZg1+u1v7UR0mqx2+xS1U7z3+hOiiiuk5ihkU+mYDTrDjQy/xA9B59vOugxURKAxtxLSNLvzIWMAo3ZrXFceD2rsslzAygSGISOuzGMgNyt4lNgw8wftWGsq5kdGi0+VjOUZ4TIY5PECNSSADdel+n77VIxs0bSMsJVo2fVKjAqzG9za9uXIAW8wa9x2G4eHF1cJfRIvykEfK46b7XHK9vWkN3H+nOOhY6XA7HcE/8h51EYRviRcpyrhZ1WXlGbTbSpAKqoAA52uBuTt12qf8AEGDQvJYkAFXlsCSwC8ge+3LzudhshxHRo3SMBkQKC72C2vta41c+daRiWeZC0nFmLAIFvoUnqTtf0G3maUYNO0xymmqaMsLGza35MbSkdo1PhH1PLyW/UVSzqQRpNpOpiWUW5Rq53A/nNzfqB7sR4bS0o4UkgKhS2yhiDqYliRYb226LXOZ7mBkbQNAjTksfy36m+1z50488hS5I+4z8JxrqllIuYoyy+vf2pnI8W+JWeKZi4KFhf9J7jtUzIMxWGQ6wSjrpa3Y9adjxWHw0cnBkMkkg0jwkaR5+dVOLt47URCSpZ72a58qhSCNy7a5UBRf5iBzP8O9NjIcOJkgaSTiEajYCx2JsOx2v6CkMzxyNHhQhu0SAMLHYi23tVzBYiCbGRyqz8TSdSaflspBJP1tt1tSk5pXnr9FRUG6x0+yFl2DgYkOJmbWV/LW4A6Emmovh9ONPGzkCNQwa3Qi+4rOHMIuCE4rxFJGZgoP5gLEjcEem9bZM3h4+IfX4ZIgq7Hc2tblQ3O3XmRJQpX5gVfLIrQSwvIFeTQb2DA35j7VjPhIvxUkcrTO2oBStiTcDmSa9w2YRjD4dC3iSbWwsdhvvTeFzDDjEzzF7E7RsVJtdbE2tz6U7kr/P9Coutun8EMZl+HjxJjLSMoXfQAW1fw/amHyqFHgf83hyNbSwGoMDtfyoy/EwRPKBMSZE2m0m6tc3899jfyrHH5lFw4AsjSGKTUxYG5F73F+nbejmtLPiDlpvHjHcRh42zDRG0iMb6ythbwAjT5d6mQZZEsTTTs+nWUUJa5tfff0P2p44/DjGrOJbqwOrwnw+Gw9aVixcMsBhkcx6ZC6tpJBBvtbvufakuJJb9Pkb4W3t1+DZH8PL+JEeslHTWjDnbpelsZlsP4fjQu50tobULX8x25iqMOdw/ika5EUcfDDEHfztzqVDjEGCkiJ8ZkDAWPLbr9Ka47V+xL4Kde5KoooroOcKzhlZWDKSCOoJHuKwooA6CPPoytpUmfuplJU/Q/vWQziEgkYeBFX9JUMzHte1gO5N652is/Sia+rIt4LNYyxDQwJc3DFLgeR5kL5jl2rcmeYe9zhgjjk0TaftYCueooelFiWrJFLM82Mg0qZQvUNIzX+mwqbRRVqKSpEOTbthRRRTEANV5fiTEFSt1FxYkKAbetSKKlxT3RSk1swoooqiQooooAKKKKACiiigAooooAKKKKA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16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8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0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22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24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26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70" y="4299565"/>
            <a:ext cx="1536957" cy="76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61" y="4134437"/>
            <a:ext cx="1243125" cy="12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 descr="http://wid.org/images/other-logos/Horizontal_RGB_600.jpg/image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9" t="12071" r="6892" b="14480"/>
          <a:stretch/>
        </p:blipFill>
        <p:spPr bwMode="auto">
          <a:xfrm>
            <a:off x="0" y="4363702"/>
            <a:ext cx="2090081" cy="70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s://eportal.kncvtbc.nl/sites/eportal.kncvtbc.nl/files/kncv_origins_logo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40" y="4254665"/>
            <a:ext cx="1820587" cy="85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34" descr="data:image/jpeg;base64,/9j/4AAQSkZJRgABAQAAAQABAAD/2wCEAAkGBxQTEhUUExQUFhUWGB0bFxgXGBcdHxwcHBocHB4gGhwfHCggHxolHBoYIjEhJSksLi4uGyA2ODMsNywtLisBCgoKDg0OGxAQGzQkICY0LywvNDQsLCw0LDQ0LCwsNDQsLCwsLCwsLCwsLCwsLCwsLCwsLCwsLCwsLCwsLCwsLP/AABEIAMABBgMBEQACEQEDEQH/xAAcAAABBAMBAAAAAAAAAAAAAAAGAAQFBwECAwj/xABMEAACAQMABQcFDQYEBgIDAAABAgMABBEFBhIhMQcTIkFRYXEyUoGRkhQVIzVCU3OhsbLB0dIXM2JygqIkNENjFiVEVJPC4fCDs/H/xAAaAQACAwEBAAAAAAAAAAAAAAADBAACBQEG/8QANREAAgECBAIIBQQDAQEBAAAAAAECAxEEEiExQVETIjIzYXGBoRSxwdHhBRUjkUJi8FKy8f/aAAwDAQACEQMRAD8At3WTTsdlCZpQ5QMF6ABOW4biRRKVJ1ZZYlJzUFdgn+1yx8y49hf101+31fAD8VA72XKnZyyJGqXG1IyouUXGWIAz0+GTXJYCpFNu2h1YmDdjF7yp2cUjxss+1G7I2EXGVYqcdPhkVI4CrJJq2pJYmCdmcf2uWPmXHsL+uu/t9XwOfFQHt3ylWkcUMzJPszhyg2VzhG2SSNrdk8KrHBVJScVbQs8RFJPmMv2uWPmXHsL+urft9XwK/FQH2huUi1uZlhjSfabJyyqAAqliSdrcMCqVMFUhHM7FoYiMnZDEcrtj5lx7C/ron7fV8CvxUBftcsfMuPYX9dc/b6vgT4qA+0Zyk2k/O7CzgRRNK5ZVACrj+LiSQAKpPBVIWvbV2LRxEZXtwGP7XLHzLj2F/XV/2+r4FfioC/a5Y+Zcewv66n7fV8CfFQHz8pFqLZbkrMI3kMajZXaYqMkgbXkjhntqnwVTPk0vuW+IjlzDH9rlj5lx7C/rq/7fV8CvxUBftcsfMuPYX9dT9vq+BPioD+DlHtWt5LnZmEUbqmSq5Z237KDa3kDeewGqPBVFNQ0uyyxEcubgMP2uWPmXHsL+ur/t9XwK/FQF+1yx8y49hf11P2+r4E+KgL9rlj5lx7C/rqft9XwJ8VAX7XbHzLj2F/XXf2+r4E+KgSGl+Ua1tjGsqzB3QPsBVLKG4bY2uixG/HHtxQ4YOpO+W3ItLERjuR/7XLHzLj2F/XV/2+r4FfioC/a5Y+Zcewv66n7fV8CfFQF+1yx8y49hf11P2+r4E+KgSEPKJam3e5KzLErBAWVQXc/JjG10iBvPUPXVHg6mfJpf/ty/Txy5uBH/ALXLHzLj2F/XV/2+r4FPioC/a5Y+Zcewv66n7fV8CfFQF+1yx8y49hf11P2+r4E+KgL9rlj5lx7C/rqft9XwJ8VA72XKlaSyLHHFdO7nCqI1yT7f19VclgakVdtWOrEwbsrhtDKGAIxjuIPDcd43caTasMG9cIA/LJ8Wt9JH96nMB3y9QGJ7tlDVumYTepEe1pC0H+8p9Rz+FAxLtSl5BaKvURHaWk2p5m7ZXPrcmiU1aC8kUn2mNauVCbXTorYw/N2cbHuaQs5H2Uth9XOXNv2D1v8AFeAM0yACbU083FfXPXFbFFPY87bCnxwGpXEdZwhzfyD0tFKXgDIpoAKoQJofgNFO3y72YIPooekxHjIQDSz69dL/AMr3f4DLq0vP6AzTIE3hhZ2VEGWYhVHaScAeuuNpK7OpX0QQ68zKssdpGQY7NOayODScZW8S+7+ml8Mm4uo95a+nALWavlXAG6ZAm8ELOyogLMxCqB1knAHrrjaSuzqV9EEeukyxc1YxEFLUfCEfLnbfI3gPJHZg0vh05Xqvd/LgFqu1oLh8wZpkCKoQVQgS6o2SIHvrhcwW5Gwp/wBWc70Qdw8puwY76WrybtTju/ZBqSS68tl8yC0jfPPK80p2nkYsx7z2dwGAB1ACjwgoRUVsgcpOTuxvVioqhCX1a0J7pkbabm4Ihtzyngid3a7cAPyoNar0a01b2QSnDM/Dibazab90uqxrzdvCNiCLzV7T/G3En7cVKNLItdW92SpPM9NlsQ1GBiqEFUIdbS1eV1jjUu7nCqOJNVlJRV3sdSbdkFN5dLo1Gt4GDXbjZuJ14RDrihPnec3o4+StGLrPPLs8Fz8X9AzaprLHfi/oi4eT34ttPohWRiu+l5j9LsIIqAEAflk+LW+kj+9TmA75eoDE92yhq3TMCTk4XOkrbuZ29mJz+FLYvuZf9xDUO8QN7ed569/r30zsCMhC3RG8ncPE7hUvbUiCPlFkB0hMo4R7EY/ojUfbmlsIv4l46ha/bYNE0yBCcgxaIG7fdXRPjHCgH/7GpbtYjyXz/Afal5sGAwpkAZAJ3AZJ3ADrNcOhPr6wSWG0U5W0hWM98jDbkPpJHqpbC6xdR/5O/wBg1bRqPIGKaABPqNGI2mvXAKWke0oPBpn6MS+vJ9ApXEvMlTX+Xy4h6Kteb4A07liWYksSSSesneSfE0yrLRAW7mtdOBRqiot45tIOB8F8Hbg/Kncce8ImWPiOyla/XapLjq/L8h6XVTm+G3mDDMSSSSSTkk8STxJ76ZQExXTgqhB9oXRb3U6Qx+U54ngoG9mbuAyaHUqKnFyZeEHJ2RI626UR2S3t/wDK2wKx/wAbfLlbtLHh3eJodCm0nOfaft4F6sk+rHZEBTAEVQg80ToyS5mSGIZdzu7AOssepQN5NUnOMIuUi0YuTsiY1m0lGiLZWpzBGcySdc8vW5/gHBR6d+6g0YSb6Se728EEqSSWSO3zBommQJkb+FQhgmoQ7Wts8jrHGpd3OFVd5JPZVZSUVdnUm3ZBVd3K6NRoIGDXjjFxOvCIHjFCfO85/wAfJWjF13ml2eC5+L+iDtqmssd+L+wIU2LnpDk9+LbT6IV53Fd9LzNal2EENACAPyyfFrfSR/epzAd8vUBie7ZQ1bpmBPyd7rtm8y3nb1RkfjSuL7u3ivmHodv0YLrwFNAAo1D1ZnuriJ0jPMxyo0jncuFYEgHrbA4D04pXE14U4NN6tB6NOUpJ8C1I+TO0aeWe4LzPJIzlSSqDaJOAF3nGes9XCsz42ooqMdLDnw8W25ahJaaFtYBmOCCMDiQiD1nFLyqTnu2wqhGOyNbrTVpG2xJPbo2B0WdAcHeNxPXUjSqSV0mcc4J2bN5NH2twuTHBMvbsow9eDUU5we7R1xjIgpeTqw56OZIjG0bq+EY7LFTkAqcjGQNwxRljKuVxbvfQH0EL3SKD0hdNLLJI+9pHZj4sSa3YRUYpIzZO7bLM5H9A21xBO08EcpWUAF1BwNgHA9NZuPqzhNKLtoOYaEXF3RYy6rWYjMQtoRGzBimyMFgMAkduKz+nqXzZncZyRtaxw/4K0f8A9nB7Aq3xNb/0/wCznRQ5C/4K0f8A9nB7AqfE1v8A0/7J0UOR1uNU7N41ia3j5tCSqgYALcSMY3ntrixFRPMpanXTi1Zogr7kr0e46CSRHtSRj9T7Qo8cfWW7v6fYE8NTYG6e5I54wWtpFmHmMNh/Qc7JPs03T/UYvSasAnhWuyV5d2zxMUkVkdfKVgQR4g0/GSkroVaadmFFyPe+05sbru7TMnbFbngnc8nE9wx2Gll/NUv/AIx93+A7/jjbi/kCVNi4qhDZELEKoJJIAAGSSdwAHWSa43Y6HcOiZoUNhZqZL2ZR7rkU7oUPCIPwX+I538N+7CLqRm+lqaRW3j4/YZyOPUju9/AJNX+SGJQGu5Wkb5uPoqO4t5R8Rs0vV/UZPSCsFhhV/kHGjtVrOADmraFcdZUM3tNlvrpKdepPeTGI04R2Rvcaas4zsvPbIexpIx9WakaVSWqTI5wW7R0j9y3K7uYmXrxsOPxrjzwfFHerIZf8I2q7bQxiCR0Kc5CArKDx2Mgqp7wM1f4io7KTuuTK9FFbKx5/1m0YLa6mgDFxG2Ax4nIB39++t2jPpIKXMzakcsmiMooM9IcnvxbafRCvO4rvpeZrUuwghoAQB+WT4tb6SP71OYDvl6gMT3bKGrdMwJdRzg3reZYTn0nYX8aWxP8Aiv8AZB6P+XkyU5N9RDennp8i2U4AGQZCOIB6lHAkde4deBYvF9F1Y7/ItQoZ9XsXna2yRoqRqqIowqqAAB2ACsVycndmglbYg9dNa49Hw7bdKRsiKPO9j1k9ijdk+HWRRsPh5VpWW3EpVqqCuykJtLXOk7qKOeRmEkqqEGQigsAcJw3DO/ju41tKnChBuK2Rn55VJJNnDXS8E1/cuOHOFV/lTEY9GFFdw8ctKK8PycrO82yO0bpCW3fbgkeNu1CRnxHAjuORRJwjNWkrlIycdmXtqFrY13bK1zsJKztGmDjnSihiVXqIGcjuNYmJw6pztDbfyNGjUc43ZQLcT41umaXJyF/5a4+mH3BWR+pduPl9R/CdllmVnDQE8r8zJo8lGZTzqb1JB4nrFOYFJ1dfEBiG1DQrjVjSc9vbT3rzTHHwNurSOQ0rje2yTgiNMnfuz3itCtCM5qmkub04fkVpykoubfkcNFco+kISMzc6o+TKoP8AcMN9dWngqMuFvIrHEVFxuWnqZygQXxEbDmZ/MY5Dduw3X4bj9tZmIwk6Wu6HKVeM9OIY0oHIrTOr1vcmNpold4mDIx4gg5wccUzxU7jRadadO6i9ykoRluefdcbW4jvJhdb5WbaLDgwPklf4cDAHVjHVW9h5QlTWTYzKqkpvMQtGBiqELP5OdUXAEzDZnkXMRIB5iNt3OkHdzjbwinvPDOMzF4hPqrZb+L5eXMdoUmtXv8i1ND6Jito+biXAzliTlnY8WdjvZj1k1mVKkpu8huMVHYWmtLRWsLzTNsog9JPUAOsk7qlOnKpJRiSUlFXZQmtuvFzeswLNHB8mJTgY/jI8o+O7sFblDCwpLm+ZnVa0p+QNW1szsqRqWdjhVUZJJ6gKZlJJXYFJt2QXXMqaLRooSrX7jZmmXhADxjiPznaw4Uok67zS7PBc/F+Aw2qSyrf5BJqBymNtLb3zZDbknO4g9Qk6sfxevtC+KwStmp/19glHEf4zA3lF+M7r6QfcWnMJ3MQFfvGDlMAT0hye/Ftp9EK87iu+l5mtS7CCGgBAH5ZPi1vpI/vU5gO+XqAxPdsoat0zA55LNE+6TeRZ2Q8KoT2K0gLY79lTSONqZMr8foM4eGa5eVnapEixxqFRAFUDqA3CsWUnJ3ZoJJKyOpOK4dPNmuunze3ckuTsA7MQ7EB3evex8a9Fh6PRU1HjxMqrUzyuOeT0BbppzwtoJZvSqbI/uceqq4rWGXm0jtDtX5agzkned5PHxpkEYJqHAs1xla3a0tUJVrSJWYjqnkIkcjvB2aVw6U803/k/ZaB6ry2iuHzBQ00BLt5EbNks5JGGFllJTvCqFJ8NoEeisX9RknUS5I0MKupcsSkBkDOVi0eWyWKMZd54lUd5JA9HfTeCko1LvkwNeLlCyKl11u0Dx2kJzDaKYwfPkzmV/S270Vq4eLs6kt5a+nARrNXyrZA3TIE2jkKkMpIZSCCNxBG8EHtBrjVzp6I5PdZPd1ortjnUOxLjzgNzeDDB8cjqrAxVHoqlltwNSjUzxuE9LBQI5V9XRc2hlUfC24Lr2lPlr6htDvXvpzBVslTK9mL4inmjfiiha3TNCrVDQqkC6nTbjDhLeHruJicKo/2wfKPDdjqIpWvVfYi9eL5L78g9Kn/k/TxL60TZmJOm21I3SlfGNpyN+B1KMAAdQAFYc5ZnptwNGKsh7VCxR/LJp8zXQtlPwcHlDtkYb/ZUgelq2cBSywzvd/Iz8VO8svIAreBnZURSzMcKqjJJPUBT7aSuxZJt2QXTzLotDFEwa/cYlkXeLdTxSM/O9rDhSiTxDu+xw8fPwGG1SVl2vkBtOCwqhDeaZnO07FmOMknJ3AAfUAK4kkrI63fc0rpw9IcnvxbafRCvO4rvpeZrUuwghoAQB+WT4tb6SP71OYDvl6gMT3bKGrdMwuXkO0XswTXB4yuEX+WMHePFmYf01j/qNS8lDkP4SNotlmVnDYPcoF/zGjrlwcHm9gEdRkIQEd+Wo+FhmrRX/cwdaVoNnm+vRGSEuiDzWjLyXrmeK3T0Zlf0bIWlqnWrQXK7+gaOlOT56A1TIEnNSrATXsKv+7Q85ITwCRjbOe44A9NAxE8tN232/sLRjmmiN0rfm4nlmbjK7PjsycgegYHookIKEVFcCkpZpNmljaNNIkSDLyMFXxY49VdlJRTb4Eim3ZHoDUW7Q8/DF+6tWWBO/YQbbeJctv7hWDiYtWk93qadJrVLhoFVLBQZ5RNLe5bJ5VGZAQsR812yu14gFjTGFp9JUUXtxBVpZYNnnSvQmUKoQVQhcHJZGlm6QSZ903ac6V+bRB0Aw89gXbuAANZGNbqrMto6eY/h0oaPd6lo1mjZhlyMHgahDzxDqpm8uUkbm7a1djNJ2Jk7Kr2uwwAP/p33iP44tayexmdF13fZBZyey+79ImbYCW9nHs28Q4JtZVf6iA5J7cdgpXFLoqWW93Ld8w9F5534LYtysocNJpAqljwUEn0b66lch5buJXuJ2YAtJNISABkku2cAemvSpKEbcEY7vKXmFEsy6KQxxlW0g64kkBBFup+Qh65SOLdVLJPEO77HDx/Ae/RKy7XyA4nO87yeJNOC5iocFUIKoQVQh6Q5Pfi20+iFedxXfS8zWpdhBDQAgD8snxa30kf3qcwHfL1AYnu2UNW6Zh6N5OLbm9G2o7Y9s/1kt+Neexcr1pGrRVqaCSlwoCcs0mNHEedKg+0/hTv6ev5vRi+Jf8ZRNbhmhNp4c1o+wh65OcuHH87BIz7KmlqXWqzlysvuHnpTivUGaZABPoT4DR15cfKmK2sfg3Tl/swKVqdatGPLrfYPDq03LnoDFNAAn1MHMLcXzf8ATpsw988vRXHbsqWJ9FK4jrONLnv5IPS6qc+Qfchh/wAPcZ3nnhv/AKBSP6l24+QzhOyyzKzhoBeWb4uP0qfaadwHfejF8T3ZRFbhmiqECPVGwjAe9uBm3tsYX52Y70jHdwJ7sdRpavN6U4bv2XMNSiu3LZDrUzSskumIJ5Wy8sp2j/MjKAO4bgB2AVXEU1HDuK2SLUpN1U2ehKwTSFUIUfywaTb3U1soCRjZkfZ/1JGUDaftwoAA7vDGzgILJne+3kZ+Jl1soTchlvi1nfrafZ9Coh+1zS/6k+ul4fUNhF1Wyyqzhoi9aNr3Hc7AJYwyBQoySxQgADtyRRKNukjfmilTsuxScjropCiFX0g64dxgrbKR5KdRmI4t1fbspPEO77Hz/AhpSX+3yA9mJJJJJO8k9Z7++mwBiunBVCCqEFUIS+gNX5LoswKxwx75ZpNyIPxbsUfVQataNPTdvZBIU3LyPQOpyxCytxCzNEIwEZxgkdpHVnjisGvm6SWbc06dsqsTNCLgPyyfFrfSR/epzAd8vUBie7ZQ1bpmHpbUg/8AL7T6CP7orzmI72XmzWpdheRN0EIAXLTHnR4PmzIfqYfjT36e/wCX0F8Uv4yjEjLEKu8scAd53D662m7aszrXCTlDce7TEvk28ccC+CIM/wBzNS+EX8eZ8bsLXfXty0BommQIT63fAw2dn1xRc7KOvnZ+mQe9V2R6aWodaUqnN2Xkg1XRRgDBNMggo1rHue3tbEbmVefuB/uyDog96R7v6qVodecqnovJfdhqnVioerD3kL/y1x9MPuCkf1Ltx8vqM4Tsssys4aAXlm+Lj9Kn2mncB33oxfE92URW4Zo80PoyS5mSGIZdzjuA4lj3AZJ8KpUqKEXJloRcnZEprbpKNilrbn/DW2VQ/OP8uVu0scgd3DjQqEGrzn2n7eBepJdmOyMagrnSNpj50fUCamK7mXkSj3iPSVeeNUVQhQHK64Ok5O5IwfZz+NbuAX8K9TNxL/kD/kSYGwcdk7g+wh+wikf1HvV5fcZwnY9SwKQGSM1nmdLO5eNirrDIysOohCQR6qJRSdSKfNFKjai7HmIsTvJJJ3kniSe3vr0hk3MV04KoQVQgqhAj0Rq8giF1esYrY+Qo/eTnsjHUva53faFqlZuWSnq/Zef2DRpq2ae3zGun9YHuAsaqIbaP91Ankr3t57nrY9/aavSoqGr1b3ZWdTNotEXvye/Ftp9EKw8V30vM0qXYQQ0AIA/LJ8Wt9JH96nMB3y9QGJ7tlDVumYeheSy529GW+fk7Sey7AfVisDGxtWkamHd6aCylQwKcqVpzmjLjHFAr+w6sf7QaawcstaP9Aa6vTZS2otoJL+2DeSr843hGDJv7ujj01sYmWWlJry/vQQoq80RWkbszTSSnjI7P7TE/jRYRyxUeRSTu2x/qloz3ReQRHyS+X/kXpNn0Aj00OvPJTci1KOaaRw1g0kbm5mn6pHJX+XOEHoUKPRVqUMkFHkcqSzSbHupej1lulMn7mAGaY/wR9LB8Tsr6apiJuMNN3ovUtSjeWuy1I3S+kGuJ5Jn8qRyx7s8B4AYHoolOChFRXApKTk22W1yF/wCWuPph9wVlfqXbj5fUewnZZZlZw0AvLN8XH6VPtNO4DvvRi+J7soitwzQtf/l9ps8Lu8TpdsNuertDyHj3DqIpRfzVL/4x93+Bju4eL9kCVNi4Yck1pzmk4j1Rq7n2dkfWwpPHStRfiMYZXqHoGsI0hVCHmrXm9E2kLqQHI5wqD3IAn/rXosNHLSiv+5mVWd5tlhchV4ObuYesOsg/qXZP3B6xSH6lHWMvQawj0aLTrMGzhf24kieM8HRlP9QI/GuxdmmcaurHlZkKkqeIOD4jdXp076mPsYrpwVQhlEJIABJJAAAySTuAA6yT1Vy9jqVwtj0bDo8CS8VZrojMdrnKpneGuCPqj9fcq5yraU9I8+fl9w+VU9Zavl9wd0tpSW5lMszl3O7uA6lUcFUdgpinTjCOWIGUnJ3Yzq5U9IcnvxbafRCvO4rvpeZrUuwghoAQB+WT4tb6SP71OYDvl6gMT3bKGrdMwvDkx0osVvZ2zbjNFLIneVmOR4lTn+k1i4yDlOU+TS9jRw8rRiuZYNIDJwvbVZY3jcZWRWVh3MCD9RrsZOLTRxq6sUHoSxe0Gk3kGGghMH9czhAR/SCfA1u1JKp0aXF3/ozoRcM1+GgI02LhPqz8DZ3t1wYoLaI/xS73x3hAD6aVrdapCHq/QPT6sJS9AYpoAFH+W0X2S3z+kQRH/wBpPWKV7yv4R+b/AAH7NPxfyBemgBdfIhbMtpK5GFkl6B7QqgE+Gcj0Gsb9RknUS8DQwq6hY1Z40AvLN8XH6VPtNO4DvvRi+J7sqrVLR8Y27y4Gbe2wdn52U+RGO3fgt2Ab9xrTrzelOG79lzE6UV25bIh9KaQe4meaU5eRsn8AO4DAHcKNCChFRWyByk5O7GtXKly8iegzHDJdOMGY7MefMU7z6W+6Kx/1CreSguBoYWFlmfEsys4aITXPTgs7SWYnpY2Yx2u25fVxPcDRsPS6Woog6s8kWzzWiliAAWZjgAZJJPYOsk16LRGUWTqbPDoq4jjnObm4IWUBujbo29Q+NxkLbJPmj+7OxCliItx7K28fwN0rUmk937FzVkDwqhDztylaINtpCYYwkp51PB/K9T7X1Vv4OpnpLw0MyvDLNgvTQAeaJ0XLcyCKFC7nqHADrLHgFHaapOpGCzSZaMXJ2QRPpGHRwKWjLNdkYe6xlY+orbg8T1c56u5fJKtrPSPLn5/YNmVPSOr5/YE5HLEsxJJOSSckk8ST1mmkrADWunBVCHpDk9+LbT6IV53Fd9LzNal2EENACAPyyfFrfSR/epzAd8vUBie7ZQ1bpmBXrDdvANGNGdl47RJVPYXkc/hSlKKn0l+LaD1G45bci6dTtZo7+3EqYDjdKnWjfpPEHrHfkVkV6DpTs/QfpVFONydoAQAuVbQTyWkj20eWaRHn2fKZI1YDA6yCQe3Ap7BVVGolN+QviINxdii81tmaE2sw5i0srXgxQ3Mve0pwgPesagemlqPXqTn6L0/Iap1Yxj6kHorR7XE0cKeVIwUd2eJPcBk+ijTmoRcnwBxjmaRN6ys15fczaozpEBBAi7+hHuz2YJy2T1HfQaNqdPNN76v1CVLznaPkQ+iNFvcTx26DDu2zv+Tjyie5QCT4UWdRQi5MHGLlLKXrye6SSUXCQ/uLd1hh71RBlu8sxY57CKxMVBxact3qzSoyTTtstAvpUMCPKfo2S5tFhiGXeaMDsHEknuAyT3CmsHNQqZpcmBrxco2RTutukozsWtuc21tkKfnZD5cp8TnHd41r0IPWc+0/bwEakl2Y7IHiaYAhzqPydzXTLJcK0VuN+/c0nco4hf4j6M8QjicZGmrR1fyGaWHctZbF6QQqiqiAKqgBQOAAGAB3YrFbbd2aKVhTzKilnYKqgliTgADiSeyok27IjdiguUTWw6QnVItrmIziIAHLsd21jjk8AOOPEitzC4foY3lu9/Aza1XpHZbCGzopfkvpF17itqrD1Gcg+j701xD/ANP/AK/H/eU7pf7fL8ghI5YksSSxJJJySTxJPWTTaVtgBevJdrgLqEQSt/iIlxv/ANRBuDDtYbg3r692JjMN0cs0dn7Gjh6udWe4d0kMAlyjap+77cbGBPFloyevPFCew4HpA76awmI6Keuz3A1qWePiUvofVeWVpDL/AIeKE4mllBAQ+aBxZ+xR3cMitipXjFK2reyQhGk3e+ljvpbWFFiNrZK0VufLc/vZz2yEcF7EHV6qrCi3LPU1fsvL7nZ1FbLHb5g5TIEyqkkAAkk4AAyST1AdZrh0739jJDIY5UKOuMq3EZAI+oiuRmpK8djsouLsxvVip6Q5Pfi20+iFedxXfS8zWpdhBDQAgD8snxa30kf3qcwHfL1AYnu2UKa3TMCbXwYltl8yygH9pP8A7UthXeMn4sPX0aXgh1yf37WyX10mNqKFAu1kqWeQAbQyM+SfrqmKgpuEHxf0O0JZVKRaOqXKHbXgCuRDP8253E/wNwPhuPdWbXwc6eq1Q3Trxn4MMaUDgdrFycWd0/OYaJycsY8AP27SkY39owabpYypTVt0Anh4Sdwf1o5MJ7q6knFxEA5GypRuioAVRuPUAKPRx0acFHKDqYZyle4+1Q5MvckjSyXG25jZE2E2dgsMFgSTlsZA3dfXVK+O6RZUi1PD5He4XaD1ftrJCsEaxjHSbiTjzmO8+vFK1Ks6rvJ3DRhGGxWGtnue0N1d2zhnvSYodngg/wCodT1gkBQw4Fj1VpUM9TLTmtI6v6ClTLC8o8f+ZMchX+WuPph9wUH9S7cfL6hMJ2WWZWcNDPS9hz8Lwl3jDjZLRlQwB44JBAyMjOOur055JKVrnJK6sBttySWC+U1w/c0ij7qLTb/UKr5IXWFggh0RqdZWxBit4ww4M2Wb0FiSPRS88RVn2pBY0oR2RO0EIQOsOt9pZg89KNvqjTpOf6Rw8TgUelh6lTsoHOrGG7Ka1x15uNIHm1Bjhz0YlyS5zu2yPKOeCjd4nfWvh8LCjq9XzEKtaVTTgbBV0UoJ2X0g46IOCtqpHE9RnI4DgPvc1xD/ANP/AK/B3ul/t8vyCMshZizEszEkknJJO8kntptK2iAGtdOHW0uXidZI2KOpyrKcEGqyipKz2OptO6Lk1O5UopQI7wiKThznCNvHzD47u8cKyK+AlHWnqvf8j9LEp6S0LHRgQCCCDvBHXWeNEJrVqtBfxhJtsbJyrI2ME9eN6n0g92KNRryou8QdSlGasyvbvkafJ5q6Ur1bcZBHiQxB8cCn4/qS4x9xZ4Tkzay5Gmz8NdDZ6xHHvP8AUzYHqNSX6krdWPuRYTmw61b1LtLLpRR5k+ckO0/oOML/AEgUjVxNSr2npyGIUYw2K25amt2uI2jkVpwpSZV34A3qWI3Bt7DHHGOytH9PzqDTWnAVxWW6tuCWg9W5rkGToxQL5c8p2UXwPym7h9VN1K8YabvkgEKblrwL/wBTY41sbdYnMkYjAVyuztDt2erPZWFXbdSTaszTp2yKxM0EuA/LJ8Wt9JH96nMB3y9QGJ7tlCvwNbpmhPyj7r90+bjhT1QofxpXCd0nzv8AMLX7dvIVl0NEXLdc11FH4iNDJ+IrstcRFck3/eh1aUm+bIXQtjz9xDDjIkkRD4FgD9WTRqk8kHLkgcFeSQUaW18vI724aCdhHzrBUIDJsqdkYDA4BC56OONKwwlOVOKktbBp15qbswo0Dyl3DW1zPPHCRAEVNkMu3I7YAySRuUEnA7KWqYKCnGMXuFhiJOLlLgNv2yv/ANmv/lP6Kv8Atq/9e35K/FvkOtceUu4t5RBFHCJBGhm2tptiRhtFVwRnAI3mqYfBQnHM27cC1XESi7JAUNL32lJ47eSdyJGwVGFRV4sSq4BCqCelnhTnR0sPFzS2AZ51ZKLYy1v0os9xiLdbwqIoB1bCbs+LHLZ7xV8PTcIdbd6srVnmlpstjOr+tt1ZKyW7qqu202UVt+MdY7BUq4enVd5IkKsoKyDXVfXm9dZbm5lX3NAOkBGgMkh8iNTjieJPUMdtJ1sLSTUILrP2XMYp1ptOUnoiBblQ0iSTzsYyeAjTA7hkZx40f4Gjy9wXxNTmb23KPpSR1RJFZ3IVVESZJPADdXHgqCV2vcixFVuyJjWnlAurcJbRzq1wm+4lCIQH+bjGzjC9bEZz2bxQaGEpz67WnBfVhKleUeqnrxA3SGuF9MMSXUxHWFIQHxCBQacjhqUdor5/MBKtN7shACTuBJJ6t5JP2kmjA9wwWJdFoGbDaQdcou4i2UjymHAzEHcOr7VLvEOy7H/1+A+lJf7fIEJJCxLMSzMckkkkk8SSeJptK2iAGtdOCqENoo2ZgqgszHCqoJJJ4AAbya42lqzoWrYw6NAe4Cz3vFLfOY4expyPKbrCD8iFc0q+kdI8+L8vuHsqer1fLl5kbHrjfLK0y3Uodjk7wV/8ZBQAeFEeGpOOXL/3nuU6ad73COx5XL1MCRIJO/ZZSfSGx9VLy/TqT2bQVYqa3JIcs0n/AGif+U/oof7av/Xt+S3xb5HG55Y5yPg7aFT2szt9Q2a6v02HGRHi3wQP3muWkr5hCsj9PcIoF2c+kdLHblsUeOGoUlma9WCdapPRewveu1sd92Rc3A4W0bdBD/vyDif4F9OQanSVKvY0XP7ImWNPtavl9yG05p6a6I51gEXyIkGzGg7EQbh47z30anRjT2/viwc6kpbl+8nvxbafRCsLFd9LzNOl2EENACAPyyfFrfSR/epzAd8vUBie7ZRVvHtOq9rAesgVuN2VzNSu7E9yhvnSV13OB7KKv4UDC9zELX7xm+lTsaLslH+rLPKf6SIgfUDXIa15vkkvqSWlOK8zPJ/0LiS4PC1t5ZvSEKqPHLVMVrBQ5tIlDtZuSBgUyBCjTo5iws7f5Uu1dSD+boRf2BqWpderKfLqr6h59WEY+py1GtFa556UfA2qGeTv2PIXxL43deDXcTJqGVbvQ5RXWu9lqQl9dtNI8rnLyMXbxY5Po30aMVFJLgDk3J3YR2A9yaPec7p73MUPasIPwr/1HCj10vL+Sqo8I6vz4BY9SnfiwVpoAO9E6OkuJkhiGXkOB3dpPcBknwqk5qEXJloxcnZEtrbpCPoWluc21tkBvnZD5ch7cnIHdw3GhUIPWpLd+y5BKsl2Y7IHiaYBBhEvvZAHP+fnToA8beJvlHslcbh1gZ7wU3/PK3+C939kH7pX/wAn7AfTgAyBncN5PACuEDCKNdFIHcK2kHGUQ4ItlI3M44c8RwU8PtUbeIdl2Pn+BjSkr/5fIEJZGZizEszElmYkkk8SSeJptKyshc1rpwVQg+0PoiW6kEcKbTcSeCqOtnbgqjtodSpGmryLxg5OyJ+bSsNgpjsWEtwRiW7xuXtW3HUP4+vq6sAVOVZ3qaLgvv8AYK5qnpDfn9gTYkkkkkk5JPEk9ZPbTYAxUOCqEFUIEOjNVyYxcXcgtbY8GcdOTuij4se/h176XnX1ywV38vNho0tM0tEdL7WgIhhsIzbRHc75zNL/ADyDgP4V3fZXI0LvNVd37L0I6tlaCt8waFMgRVCHpDk9+LbT6IV53Fd9LzNal2EENACAPyyfFrfSR/epzAd8vUBie7ZSmgo9q6t186aMeuRRWzVdoSfg/kZ9NXkhzrhLtX123+/IPUxH4VWgrUorwR2q+ux9rn0VsYvMs42I/ikLOftFUw+rnLxfsWq6ZV4GdFfBaLvJOBnligU9y/CvjxGBUn1q8VyTf0Ox0pyfPQhdD6PNxPFAvGV1XwBO8+gZPoo1SeSLlyBQjmkkP9ddICe9mZP3anm4wOASMbAx3HBPpoeGhlppPff+y9aWabHl3/htGRx8Jb1+dftEMZxGD3M+0wqkevWb4R09eJ19Wnbnr6ERq/olrq4jgXdtnpN5qDezHwXP1UarUVODkykIZpJDnWzS63NwTGMQRqIoF7I03Lu7Tvb01WhTcI67vV+Z2rPNLTbgQ1GBhap977PsvLxPTDbn7HkP1DqIpTvqn+sfd/gY7uHi/ZAlTYuFOr1mltEL+5UMM4tIj/qyD5bD5pDv7yPDKtWTqS6KHq+S+7D00orPL0B2+vHmkeWVizucsx6z+XVjqpiMVFWWwFtt3ZwA7K6QMrdE0WgkkAfSDrmOM7xbqRudx86RwXq66UbeIdl2Pn+BhWpK77XyBCeZnZndizMSWYnJJPEk9tNpJKyF27u7NK6cFUITWgdXmnDSyMILVP3k78P5UHF5D2D09QIatZQ6q1ly+/gFhTzavRDjTOsK82bWzQw2ueln95MfOlbs/hG4fUK06Lvnqay9l5HZ1NMsNEDtMARVCCqEJDQ2hZrp9iBC2N7NwVB2ux3Af/Rmh1KsaavJl4QlJ6E4LizsP3YS9uh/qMPgIz/trxkYH5R3dnZQMtStv1Y+78+QS8Ke2r9gd0npKW4kMk8jSOetj9QHADuG6mIQjBWirIFKTk7sa1cqKoQVQh6Q5Pfi20+iFedxXfS8zWpdhBDQAgD8snxa30kf3qcwHfL1AYnu2VBqVFtaQtB/vofZO1+Fa+IdqUvIQpK80MdKEyXMuOLzP/c5/Orw6sF4L6HJayZL8or/APMJ1Hkx7Ea9wSNF+0Gg4Rfwp+b9y9fts31g+DsLCDrdZLh//wAjYT+wVyl1qs5eSO1NIRj6i1K+CFzeH/poSIz/AL03wafUWNdxHWy0+b9lqco6XnyIjV/RZubmKAf6jAE9ijex9Cgmi1anRwcuRSEc0kh1rfpQXF1I6fulxHCOoRxjZXHccFv6qrQhkgk9935nass0tCRtf8Ho5pOE99mOPtW3U9Nu7bbo+GDQ3/JWtwjr6/guupC/F/IFaaABDqlo2Ml7u4H+GtsFh87IfIjXtycE93Hjml683pCG79lzDUortS2RE6X0lJczPNKcu5yewdgHcBgDwotOChFRXAHKTk7sktV9CpLtz3BKWkG+VhxY/JjTtdt3gD4UOtVcbRh2nt9y9OCestkNNYNMvdS84wCKoCxRr5McY8lV8BxPWfVVqVJU42Xr4lZzc3cjQOyilQyghXRaCWVVe/cZiiO8W4PB5B1yHqXqpNt4h5Y9ji+fl4DCSpK73+QI3M7SOzuxZ2OWYnJJPWabSSVkLttu7OddOCqECfR+gI4I1udIbSxtvit13SzePmRdrHf2dWVZVnN5KW/F8F92GVNRWaf9cyN0/p+S6K7QVIo90UKbkjHcOs9rHefqotKjGntvxfMrOo5eRFUUGKoQyikkAAkk4AG8k9gHWa4dCiHVuO2USaRcx5GUto8GZ/5uqNe87+PA0s68p6UtfHh+QypqOs/6GWmtZpJk5mNVt7YcIIuB75G4u3efVV6dBReZ6vm/pyKzqtqy0RB0cEKoQVQgqhBVCHpDk9+LbT6IV53Fd9LzNal2EENACAPyyfFrfSR/epzAd8vUBie7ZVPJyudJW3czH2Ynb8K1cX3Mv+4iVDvENNVIeev7YedOpPgG2j9Qq1d5aUvIrTWaa8zhpyQz3k7LvaWd9n+qQ7I+sCrU0o01fgl8jk9ZvzJLlBkHu14l8i3SOBO4RoAR7W1QsKv47vjd/wBl6769uWh00mOY0ZbRcHupGuH/AJF6EYPcd7eiuQ69aUuWn3Oy6tNLnqZ1ePuayubvg8n+Gg8XG1K3oQAA9pNSr16kafBav6Eh1YOXoiK1a0Qbq4jhB2VJzI3mxrvZvQPrIotap0cHIHThmlY6a06WFzcM6DZiUCOBepYk3IMdWR0j3k1yjTyQs9935naks0rrYZaL0fJcTJDEMvI2FH2k9wGSe4GrzmoRcnsisYuTsiY1t0hH0LO3Obe2yNr52U7nkPpyB2DxoNCD1qS3fsuQSrJdiOyI/V/Qz3cwiQhRgtI7eTGg8pm7h9ZolWqqcbv/APSkIObsh5rPphJNi3tgVtIMiMHjI3ypX7WbfjsHZvqtGm1ec+0/bwLVJp2jHZEDRwQYW9smjEWaZQ984zDC28QA8JJR855q9XHwTcnXeWPZ4vn4LwGElSV3v8gTuZ2kdndizscszHJJPWabSSVkAbbd2c66cOlvA0jKiKzOxwqqMknsArjaSuzqTbsgr9zwaM3yhJ74b1iztRQHqMmPLkHm8B6jSt5V+zpHnxflyQe0ae+svkDOkb+SeRpZnZ3bizfh1Adw3UxCEYK0VZAZScndjarlRVCEzoPVuW5BkysUC+XPKdlF7cH5Tdw+qg1K8YabvkgkKblrwJFtPQWYKaPUtJwa7lUbZ7eZQ7ox3nJx66H0U6mtXbkvrzL9JGHY/sGJpWdizsWZjksxJJPeTvNMpJKyAt33NK6cFUIKoQVQg80Xoua5fYgjeRuxRw/mPADvJqk6kYK8nYtGLk7JE62g7S1/ztxzkg/6e1IYg9kkp6K94G/sNA6WpU7tWXN/RBejhDtv0Rd2pkyPY27RxiJDGNlAxbZHUNo7z4msbEJqpJN3NCnbKrE1QS4Dcsh/5a30kf207gO+XqAxPdsqzk7OLzb+agnf1RMP/atPF93bm18xKguvflcxybYF4sm7EEMsvsxkfawqYzu7c2l7naHbvyOOoFsJb+32j0UbnXPdGC5z6QKtipZaUv6/srRV5ojQWu7nd+8uJv7pX/NqJpTh4JfIrrKXmSuvF0Jb544t6RbNvCo7I+gAPFtr10LDRy0ry46v1L1tZ2XkddeZFiaGyQgraR7LEdcz9KU+vA9BrmGTknUf+Xy4Ha2loLgbI3uPRxOcT3+4dq2ynee7nG3d6iud5V8I/P8ABOxT8X8gW2h2imgAWo3vfZ7XC8vE6PbFbnr7nk6usDsIpTvqn+sfd/gY7uHi/ZAxZWzSyJFEu07kKqjrJ/Dv6qak1FNvYAk27IJNYLyO0iNhbuGJObyVf9Rx/pqfm03+Jz35WpRdSXSzXkuXj5sNN5Fkj6grtDtpqwAMLWBNGIs8wVr1xmCFv9EHhLKPP81Tw8eCkm67yx7PF8/BDCSprM9+HgCdzdNI7PI5Z2OWZjkkntpqMVFWQBtt3Zz2h2iunCR0HoaW7k5uEA4GXYnCovWztwAodSpGmryLwg5OyJq401BZIYbBtqUjEt5wJ7VgHyE/i4n1GgqlKq81XbgvuFc1DSG/P7AoX7/rpqwAW0O0VDh3sbR5nEcSNI7cFUZP/wDO+qykoq8tEWSbdkEp0daWO+7Zbm5H/TRt0EP+9IOJ/gX05FLZ6lXsaLnx9EGyxp9rV8iG03rBNdEc642F8iJAFjQdiINw3bs8e+j06MafZ/viwU5yluRm0O0UQoLaHaKhBbQ7RUILaHaKhCT0LoK4uiRBGWA8p+CL/M56I3b+2hVKsKfaZeNOUtkS3uTR9r++l92yj/SgbZiB/im4t/RQs1ap2VlXN7/0Ey04b6sZ6U1tnlTmkKW8HVDANhf6iOkx7cnHdV4YeMXmer5vUrKrJqy0XgQO0O6jgj0jye/Ftp9EK87iu+l5mtS7CCKgBDSWJWGGUMOwgH7a6nbYhxFhF81H7C/lXcz5nLIQsIvm4/ZX8qmaXMlkIWEXzcfsL+VTNLmSyENHxfNR+wv5VM0uZLIQ0fF81H7C/lUzS5kshe98XzUfsL+VTNLmSyEbCL5uP2V/KpmlzJZC974vmo/YX8qmaXMlkI2ER4xx+yv5VMz5kshCwiHCOP2V/KpmlzJZC974vmo/YX8qmaXMlkL3vi+aj9hfyqZpcyWQjYRHjHH7K/lUzS5kshe98XzUfsL+VTNLmSyF73xfNR+wv5VM0uZLIyLCLhzce/j0V/KpmfMlkY974vmo/YX8qmaXMlkL3vi+aj9hfyqZpcyWQve+L5qP2F/KpmlzJZGVsYhwjjHgq/lXMz5ksjHvdF81H7C/lXc0uZLIXvfF81H7C/lUzS5kshe98XzUfsL+VTNLmSyF73xfNR+wv5VM0uZLIXvfF81H7C/lUzS5kshe98XzUfsL+VTNLmSyM+4YsY5tMdmyv5VzM+ZLIx73xfNR+wv5V3NLmSyF73xfNR+wv5VM0uZLIXvfF81H7C/lUzS5ksjuiBRgAADgBuAqp0yGHbUIQevOkZbewuJoR8IijZ3ZxlgC2P4VJb0UfDQjOqoy2B1ZOMG0A+itE2zwRXEml5xK+wXPujHSJGU2c7Q37u7jTk6k1JwVNW8gEYxcU3L3CrlH0tNa2YkgbZfnEXOA245B3N10rhKcalS0uQatJxjdC1Ue7eQtPJcBVGObnggjLE/KUxu24YO7PXUrdGlaKXo2/mkdhmvqyE1i1mvYNIS80OdtrdI5JogF2thhhipxncelx+rOD0qFKdJX0bukwU6k1N22RM6h6ZlvLaeQyE/DSLExVRhABsZAHHfk5oOJpRpTStwVy9KbnFshoJtItpB7L3cvQgEvOe549+WVcYzu8rjn0UZqiqSqZONtwd6mfJfhfYkuUPTNxbtaLbswM0hRgiI7HcMbIcgbXpFCwtOE1Jy4BKspJpLiSWqRuWDPcSynO4RzQxRsuPlfBswIOR19VDr5FpFeqbfzLQzcWBendb7mKa+HPyosDhYtm3R0yy5VZHIGzk4Az9dOU8PCUYaLXfX5IBOrJOWu3gGGkL+9XRglWNPdhRMqSoAZiAcZbBO/cM8d2/gVIwpOtZvqhpOahdbkRqhp2ZrsQXE1yHMZYRT20cZYjG9HRiCg6W446t/EUWvSioZopeabfzK05vNZv2D2kg4qhCtdLaw3Yv7qGOS45uIIVEFtHMRtLk7WSMDPDjWhCjT6KMmld83YVlUlna5eFyd1t0vPY2KMHWSZnWPnXUKo2yemyjcAAMeOKDQpxq1bWst7BKknCAxtNK3VtfW1tNcx3aXKseiio0ZVc56JOUPDf2Hsq7p050pTjHLb3KqUozUW73OeuGsU8N+IVllSH3Nzrc1AsrAhyCSCNyYG89W7trtCjGVLNbW9tXYlSo1O3hyuTXJ/pO4uLXnbjB2nbmnwql4/ksygkKc53d1BxUIQnlj6+ZejKUo3YS0uFNJh0T4GoiFL6BtVfRT3cl/cx3CByv8AiGwSvkjYJyc7h6a2KsrV8igmvISWtPM5a+Ycppuf3k91FsTi329rA3kcGxjHSGD6aSdKHxOThcPnl0WbjYdzaTufepJ4dl7l4YmG2VUFn2M8cDPSOB1nA66qqcOncZaRuyKUujUlvYh9U9Ozm7SC5muVdkZhFPbRptEdcboxyoG1xxwHhRa9KCp5oJeab90ytObzWk/Y5azadvF0k1tA02wIFk2YYYZGznB/eMo2fTxxu7O0aVN0c8rb21bXyuSU5dJlXIMdXxKIFM0jSO3SJZFRlyAdllUkArwNKVcubqoNC9tSv7XlDc3quZojZyTtCsYKbargBZT8rYLZO/q9FPywa6O1nmSvfh5CyrvNvpsGWu97dRW6mzUGVpFU+SWCYYsUViAz7h0ezJ6qTw8acpdfYPUckuqRmpGm5JZ5YZppy6IGEVxbpE4Gd7ZQkMu9ccOJouIpKMVKKVuadytObbab9iHvtP3zX15DE9wUhZNkQwQSbIZc9Mu6nGeGNo8ezeWNGkqUZO13zb+iZRzm5NLgWHYQsIlWR+dbGGfZA2t5+SNw8KQk1e6Vhhbag/ealxyYHOMq4UFUGzkqW2TuPVzj+Oe4UeOJa4f9/wAgbpJhQygggjIPEGlgoO/8CaP29v3JFnwOz7Odn6qY+KrWtmYPoYciU0poeG4jEU0YeMEELvAyOHAjhQoVJQeaL1LSipKzG2jNV7W3k5yGEI+CMhnO44yN5I6hVp16k1aTOKnFO6Q8j0XEszzhAJXUK7ZO9RwGM43eFVc5OOXgWyq9zXROiIbZSkCBFZixAJxk8TvPcKk6kpu8mcjFR2MpomETtcBBzzLsF8nJXccYzjGQOqp0ksuS+hMqvm4nLTGgre62fdEYk2CSuSwwTx4Edldp1Z0+y7ElCMtzXRGr1vbMzQRBCwAbBY5AyRxJ7TUnWnNWkzkYRjsYk1dtmE4aIEXBBmBLdMg5Gd/V3VFWmrWe2x3JHXxO0+hoHgFu8YeEAAI2WGBw4nO7q7MCuKpJSzJ6kyq1hvonVm1tnLwwqjkY2ssTjsBYkgdwq061SatJnIwjHVIl6EXFUIMrfRUSTSTqmJZQA7ZbpY4ZGcbqu6knFRb0RVRSdzveWiSo0ciK6MMMrAEHxFVjJxd0daT0ZG6G1XtLVi8ECRsRgsMk47ASSQO4USpXqVFaTuVjTjHZDt9FQmbnyg53Y5vbyfIJzs4zjGd/Cq9JLLlvpudyq9xaI0TDbR83AmwmchQWIBPHGScVJ1JTd5PUkYqKsh7VCxhlyCD11CA3HqDo5SCLSLI4Z2iPUTg0w8XWf+QLoYcicvbGOWJopFBjYYK7wCOzd1UGMnF5luEaTVmcZdDwNALdo1aEBVEbZIwuNkb+zAx4CuqpNSzp6nMqtbgNtFasWls/OQwqr4xtZYkDsBYnA8KtOvUmrSZyNOMXdIxpPVW0uJOdmhDyEAbRLg4HAbjwqQr1ILLF6ElTjJ3aHVjoaGGJoY02Y2zlQW+UMHfnIz41WVSUpZnudUUlZHKXV62a3FsYUMAAATfjAORvzniO2uqtNTzp6kyK1jrpLQ0FxGsc0ayIpBUNk4IGAQc52sE7+O81yFSUHeLsRxTVmc9D6v29rtGCJUL42jvJOOALEk47q7OrOfaZIwjHYa3mp1lLI0skCs7nLNtPknhvw3ZVo4ipFWT0KulFu7RK2NmkMaxxrsoowo3nA9O+hyk5O7LpJKyHFVOkHrtptrOyluEUMyBQoPDLMFBPcC2cdeKNh6Sq1FFg6s8kWwc0bonSjpFcHSijnNhmQQx7IViMhW4E4O7o7zjxpidSgm4qn7sGo1HrmJbWTWGdLmKztI4nnkjMhaYsEVASMkLvJJB4d3oFSowcHUm9FpoWnUalljuY1e1kmla6guI40ubUAsYyWjYOpZSM7x4E9Y9Eq0YxUZRfVf8AZ2E27p7oEI+VOcWkjyxRJOVWS36L83Km2FceXnaHSPHq9bbwEHUSi3bZ817APiJZdd+AY63aTvbeHn7cWzRxxF5ed5zOR5gU9meJ7N9KUIUpyyyvdvS1vcNUlNK8bC0HpS9a0kuLhbYZhEkIi5zzGY84GP8ALwPbvqVIUlNQhfezvb2JCU3FuVvAF9D8otxI1tn3JIZpFVoYhMJUBOCxySuBjJpmpg4RUt1bi7WYKNeTttr5hFpbWG6e8ezsY4C8SK8r3BfZG1vAUJvJwRvpeFGmqaqVG7PawWU5OWWHuc7PW+SSxu5jGiXFoZFdCSyF4xncQQdk+PrrssPFVYxvdSt7nFVbg3xQQ6uXzT2sEzhQ0sSOwUEAFlBwMknG/toFWKhNxXBhYNuKbJGhlgDudeZFvSoSP3Es4t3m37QlK5O/axshiATjqNOrCxdO9+ta9vAXdZqfhsSev+n57OOE2yRySSzLEFcMcllYjGGG/IA9NDwtKFSTzuySuWrTlFLKMdW9eDeXcUKBAhgZ5VKsHSVW2SvlYxvzw/8Ai9XC9HTcnz05NHIVs0rI4S6zaQe4vo7dLQpZkZEnOhmVgzbiGI2sKeOBwqyoUVCDk31vIr0lRyklbQKtWNMC7tYrgLs84uSvHBBKkZ6xkHfStan0c3DkGhLNFMF+U/S80DWYimkhWWRlkMahzs9HgpBywycAcaZwdOM1LMr2BV5ONrM11F0ndyXUqNJPPaiMESzwc0RJkdEbhkYz/wDHX3EwpqCaSUvB3JTlJya3REz8o9yvPHNkWimaNYdmYSSBX2crhiuT+FFWDg7b6q99LIo68lfYItddaprUWhjWNfdBIfnVkbY3KeCEHdkgjBpfD0I1M1+HK31CVako2txHurOkbq4jkkZrZlIIiKRzr0xnO2shB2fJ4Y66pWhTg0lfx1X0LU5Skrv6kDonXuedbWJUiF1LO8c6FXxGkeSxA287WyV4nBOaPPCwg5Nt5UrrxuDjWk7LjfUca264T216LaPmFQwiTakjmc52mGMRnPVxxXKGHhOlnd97br6kqVZRnlXLxJWTS9zHo6W6cwNIsZkj2FkCFNkMNpWYMCd/X2eFC6ODrKCvbbgEzSyOTBe25SJiII3jjjuXnjV0ZX2TDLvV4+n2EcSeNMvBQ1ad42f9rmB6eWie9yZ181gvrIGaNbVrfKqNvnOc2m47gQuzn00HDUaVXqu9/SxetOcNVaw80npS8trCeecW3Px71EYkMZXo8ckNne3X2VSFOlOqoxvZ/wBlnKcYNu1zXTGs8sVvaGONJLm72FQElUDMoYk7ydkZ4Zz31KdCMpSu7KJ2U2kubMaE1guRee4r2OEStFzsbwFihUHBBDdIHj6q7Uow6PpKbdr21OQnLNlluD6co0yTXKTxxpEkk0MMoV9kyxHcsnT61K8McfUd4OLjFxeuja8HyB9PJNqW3AN9VtIvcWkE8gUPIgYhQQBnqGST9dJ1oKFRxXAPTk5RTZK0IucL60SaNo5FDo4wyngQa7GTi7rc40mrMEE5MbMEdO52AcrHzzbIOc5GOkDnrzmm/jqnhfnYCsPFE3p/VeG6MbuZY5YshJYpGR1B4jaHH09/aaDSryp3S1T4MJKmpamdCasQ2qSLHtlpv3krsXkY4IyWPZk7uG89tSpXlNpvhsiRpqOwxudRLWSzjs35wxxElGyu2uSSQG2eBzjhV1i6iqOot2VdGLjlJrSmi1nt3t3Ztl02GIwGx19WMnwoMJuMlJF3G6sKLRarbC2BbYEfN53bWzs7PZjOO6o5tzz+pFHq5SIg1LgT3LsPMrWgYRuGXJVjkq/Rwy8RjHWaK8TJ5rpdYoqSVrcDrpvVGG4lE23PDMF2TJBI0bFexiOIrlPEShHLZNeKudlTUnfib2+qlvHaSWkYZY5Q22wOXYtuYljnpEbvsrjxE3NTe6J0cVHKhronUtLd42S6vSsXkxvOxjwBgApjGyBwHVgVeeJc004rXw1/skaeXiwldcgjJGRxHEd4zSwQE/2cWHMmIxbTHOZjgy72LZ28cd+OHCmvjaubNf04AeghlsS2kdXkmW2WR5D7mkSRGyuWeMYBfo7+vOMcaFCs4uTS30LuF0r8DSLViBb03q7SysuywGzstniSMZ2tw356q668nT6N7E6NZsxHXmoUEks0pmukM5zKscuwrY3AMAu9cEjB7TRI4uUYpWWm2hR0U23d6hHo2xjgiSKJdmNBsqOweJ3k99Lzm5ycnuFSSVkMdNavR3MlvJIzg277aBSoG1kHpZByOiKvTrOCaXHQrKCk03wJehFwXk1FtzE0e3NvuDcBwyh1kPEqQu4d1MrFTTv4W9ATopq3qPNPaspdGEySzK0BJRo2VTtEAZJ2eO7qxxqlKu6d7JanZ01K13sd9DaF5hmb3RczbQAxNJthcEno7hgnO/wFcqVc6tZLyOxhl4jXRmqNvBdy3abXOy7W0CRsjaIY7IxkEkdvWatPETnTVN7I5GlFScka6W1TjnuPdPPXEUoQRgxOF6OSceSTxNSGIcYZLJrfU5KknLNc7/8ADqm2ltnmnkWXIZ5HDPhgAQCVwBgdnWa50zzqaSVi2Tq2uN7/AFNt5fcxbbDWuzzbjZDEJjZDnZ3jIzjxrscTOOa3ErKlF2vwHusugY72HmZS4XaDdAgHI4cQd1VpVXSlmiWnBTVmdtN6LW5geCQsEkGGK4BxkHdkEdXZVac3CSkuB2UcysNNJasQT28cEu2RFs824bZdSowGDLjfjuxV4V5Qm5LicdNNWZz0FqpDbSNMGmlmZdkyzyGR9njgE8BwrtTESmsuiXJKxI01F34nManW/M3MDbbJcytM+1skiR8ZZDs7iMDHZU+JnmjLkrHOjVmnxJbQ+jlt4Y4ELFY12VLYzgcM4AodSbnJyfEtGOVWHlULH//Z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60" name="Picture 36" descr="http://www.biomarkerbliki.org/files/user_15/cdc_logo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530" y="4179936"/>
            <a:ext cx="157078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37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755676"/>
            <a:ext cx="5385951" cy="4439703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ru-RU" noProof="0" dirty="0" smtClean="0">
                <a:solidFill>
                  <a:srgbClr val="002060"/>
                </a:solidFill>
              </a:rPr>
              <a:t>Емкость: </a:t>
            </a:r>
            <a:r>
              <a:rPr lang="en-GB" noProof="0" dirty="0" smtClean="0">
                <a:solidFill>
                  <a:srgbClr val="002060"/>
                </a:solidFill>
              </a:rPr>
              <a:t>30-50 </a:t>
            </a:r>
            <a:r>
              <a:rPr lang="ru-RU" noProof="0" dirty="0" smtClean="0">
                <a:solidFill>
                  <a:srgbClr val="002060"/>
                </a:solidFill>
              </a:rPr>
              <a:t>мл</a:t>
            </a:r>
            <a:endParaRPr lang="en-GB" noProof="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ru-RU" dirty="0" smtClean="0">
                <a:solidFill>
                  <a:srgbClr val="002060"/>
                </a:solidFill>
              </a:rPr>
              <a:t>Изготовлен из светопроницаемого или прозрачного материала</a:t>
            </a:r>
            <a:endParaRPr lang="en-GB" noProof="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ru-RU" noProof="0" dirty="0" smtClean="0">
                <a:solidFill>
                  <a:srgbClr val="002060"/>
                </a:solidFill>
              </a:rPr>
              <a:t>Стороны и стенки удобные для маркировки</a:t>
            </a:r>
            <a:endParaRPr lang="en-GB" noProof="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ru-RU" noProof="0" dirty="0" smtClean="0">
                <a:solidFill>
                  <a:srgbClr val="002060"/>
                </a:solidFill>
              </a:rPr>
              <a:t>Изготовлен из одноразового горючего материала</a:t>
            </a:r>
            <a:endParaRPr lang="en-GB" noProof="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ru-RU" noProof="0" dirty="0" smtClean="0">
                <a:solidFill>
                  <a:srgbClr val="002060"/>
                </a:solidFill>
              </a:rPr>
              <a:t>Герметичный с закручивающейся крышкой</a:t>
            </a:r>
            <a:endParaRPr lang="en-GB" noProof="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45000"/>
              </a:spcAft>
            </a:pPr>
            <a:r>
              <a:rPr lang="ru-RU" noProof="0" dirty="0" smtClean="0">
                <a:solidFill>
                  <a:srgbClr val="002060"/>
                </a:solidFill>
              </a:rPr>
              <a:t>Широкое горлышко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noProof="0" dirty="0" smtClean="0"/>
              <a:t>Сбор образца мокроты</a:t>
            </a:r>
            <a:r>
              <a:rPr lang="en-GB" sz="2800" noProof="0" dirty="0" smtClean="0"/>
              <a:t>: </a:t>
            </a:r>
            <a:r>
              <a:rPr lang="ru-RU" sz="2800" dirty="0" smtClean="0"/>
              <a:t>характеристики флакона</a:t>
            </a:r>
            <a:endParaRPr lang="en-GB" sz="2800" noProof="0" dirty="0"/>
          </a:p>
        </p:txBody>
      </p:sp>
      <p:grpSp>
        <p:nvGrpSpPr>
          <p:cNvPr id="4" name="Group 1037"/>
          <p:cNvGrpSpPr>
            <a:grpSpLocks/>
          </p:cNvGrpSpPr>
          <p:nvPr/>
        </p:nvGrpSpPr>
        <p:grpSpPr bwMode="auto">
          <a:xfrm>
            <a:off x="5920383" y="1683668"/>
            <a:ext cx="4187624" cy="4032448"/>
            <a:chOff x="2880" y="1035"/>
            <a:chExt cx="2592" cy="2709"/>
          </a:xfrm>
        </p:grpSpPr>
        <p:pic>
          <p:nvPicPr>
            <p:cNvPr id="5" name="Picture 1034" descr="#13 Many countries containers"/>
            <p:cNvPicPr>
              <a:picLocks noChangeAspect="1" noChangeArrowheads="1"/>
            </p:cNvPicPr>
            <p:nvPr/>
          </p:nvPicPr>
          <p:blipFill>
            <a:blip r:embed="rId3" cstate="print"/>
            <a:srcRect l="8664" t="5157" r="13359" b="3438"/>
            <a:stretch>
              <a:fillRect/>
            </a:stretch>
          </p:blipFill>
          <p:spPr bwMode="auto">
            <a:xfrm>
              <a:off x="2880" y="1056"/>
              <a:ext cx="2592" cy="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6" name="Object 1035"/>
            <p:cNvGraphicFramePr>
              <a:graphicFrameLocks noChangeAspect="1"/>
            </p:cNvGraphicFramePr>
            <p:nvPr/>
          </p:nvGraphicFramePr>
          <p:xfrm>
            <a:off x="4787" y="1035"/>
            <a:ext cx="685" cy="9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4" name="Photo Editor Photo" r:id="rId4" imgW="4648849" imgH="7621064" progId="">
                    <p:embed/>
                  </p:oleObj>
                </mc:Choice>
                <mc:Fallback>
                  <p:oleObj name="Photo Editor Photo" r:id="rId4" imgW="4648849" imgH="7621064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7" y="1035"/>
                          <a:ext cx="685" cy="9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/>
          <p:cNvGrpSpPr/>
          <p:nvPr/>
        </p:nvGrpSpPr>
        <p:grpSpPr>
          <a:xfrm>
            <a:off x="15727" y="922205"/>
            <a:ext cx="5544616" cy="689455"/>
            <a:chOff x="4307316" y="-73956"/>
            <a:chExt cx="9127993" cy="47092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5374224" y="52677"/>
              <a:ext cx="8061085" cy="29510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041632" rtl="1"/>
              <a:endParaRPr lang="en-US" sz="1000" b="1" dirty="0">
                <a:solidFill>
                  <a:srgbClr val="000066"/>
                </a:solidFill>
                <a:cs typeface="Arial" charset="0"/>
              </a:endParaRPr>
            </a:p>
          </p:txBody>
        </p:sp>
        <p:pic>
          <p:nvPicPr>
            <p:cNvPr id="13" name="Picture 4" descr="MCj02390130000[1]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7316" y="-73956"/>
              <a:ext cx="1126499" cy="421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499939" y="39588"/>
              <a:ext cx="7698281" cy="357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400" i="1" dirty="0" smtClean="0"/>
                <a:t>Адаптировать в соответствие с указаниями в НТП Вашей страны</a:t>
              </a:r>
              <a:endParaRPr lang="en-US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5838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4432" y="1395636"/>
            <a:ext cx="9619774" cy="5328592"/>
          </a:xfrm>
        </p:spPr>
        <p:txBody>
          <a:bodyPr/>
          <a:lstStyle/>
          <a:p>
            <a:pPr algn="ctr">
              <a:buClr>
                <a:srgbClr val="FFFF00"/>
              </a:buClr>
              <a:buNone/>
              <a:tabLst>
                <a:tab pos="3196239" algn="l"/>
              </a:tabLst>
            </a:pPr>
            <a:r>
              <a:rPr lang="ru-RU" sz="3200" b="1" dirty="0" smtClean="0"/>
              <a:t>На месте </a:t>
            </a:r>
            <a:r>
              <a:rPr lang="en-GB" sz="3200" b="1" dirty="0" smtClean="0"/>
              <a:t>–</a:t>
            </a:r>
            <a:r>
              <a:rPr lang="ru-RU" sz="3200" b="1" dirty="0" smtClean="0"/>
              <a:t> утром </a:t>
            </a:r>
            <a:r>
              <a:rPr lang="en-GB" sz="3200" b="1" dirty="0" smtClean="0"/>
              <a:t>–</a:t>
            </a:r>
            <a:r>
              <a:rPr lang="ru-RU" sz="3200" b="1" dirty="0" smtClean="0"/>
              <a:t> на месте</a:t>
            </a:r>
            <a:endParaRPr lang="ru-RU" sz="3200" b="1" dirty="0">
              <a:solidFill>
                <a:schemeClr val="tx2"/>
              </a:solidFill>
            </a:endParaRPr>
          </a:p>
          <a:p>
            <a:pPr algn="ctr">
              <a:buClr>
                <a:srgbClr val="FFFF00"/>
              </a:buClr>
              <a:buNone/>
              <a:tabLst>
                <a:tab pos="3196239" algn="l"/>
              </a:tabLst>
            </a:pPr>
            <a:r>
              <a:rPr lang="ru-RU" sz="2800" dirty="0" smtClean="0"/>
              <a:t>ВОЗ и </a:t>
            </a:r>
            <a:r>
              <a:rPr lang="ru-RU" sz="2800" dirty="0" smtClean="0"/>
              <a:t>Международный с</a:t>
            </a:r>
            <a:r>
              <a:rPr lang="ru-RU" sz="2800" dirty="0" smtClean="0"/>
              <a:t>оюз (</a:t>
            </a:r>
            <a:r>
              <a:rPr lang="en-US" sz="2800" dirty="0" smtClean="0"/>
              <a:t>IUATLD)</a:t>
            </a:r>
            <a:r>
              <a:rPr lang="ru-RU" sz="2800" dirty="0" smtClean="0"/>
              <a:t> </a:t>
            </a:r>
            <a:r>
              <a:rPr lang="ru-RU" sz="2800" dirty="0" smtClean="0"/>
              <a:t>рекомендуют следующий график</a:t>
            </a:r>
            <a:r>
              <a:rPr lang="en-GB" sz="2800" dirty="0" smtClean="0"/>
              <a:t>:</a:t>
            </a:r>
          </a:p>
          <a:p>
            <a:pPr>
              <a:tabLst>
                <a:tab pos="3196239" algn="l"/>
              </a:tabLst>
            </a:pPr>
            <a:r>
              <a:rPr lang="ru-RU" sz="2400" noProof="0" dirty="0" smtClean="0">
                <a:solidFill>
                  <a:srgbClr val="002060"/>
                </a:solidFill>
              </a:rPr>
              <a:t>На </a:t>
            </a:r>
            <a:r>
              <a:rPr lang="ru-RU" sz="2400" noProof="0" dirty="0" smtClean="0">
                <a:solidFill>
                  <a:srgbClr val="002060"/>
                </a:solidFill>
              </a:rPr>
              <a:t>месте</a:t>
            </a:r>
            <a:r>
              <a:rPr lang="en-GB" sz="2400" noProof="0" dirty="0" smtClean="0">
                <a:solidFill>
                  <a:srgbClr val="002060"/>
                </a:solidFill>
              </a:rPr>
              <a:t>	</a:t>
            </a:r>
            <a:r>
              <a:rPr lang="ru-RU" sz="2000" dirty="0" smtClean="0">
                <a:solidFill>
                  <a:srgbClr val="002060"/>
                </a:solidFill>
              </a:rPr>
              <a:t>В лечебно-профилактическом</a:t>
            </a:r>
          </a:p>
          <a:p>
            <a:pPr marL="124796" indent="0">
              <a:buNone/>
              <a:tabLst>
                <a:tab pos="3196239" algn="l"/>
              </a:tabLst>
            </a:pPr>
            <a:r>
              <a:rPr lang="ru-RU" sz="2000" dirty="0" smtClean="0">
                <a:solidFill>
                  <a:srgbClr val="002060"/>
                </a:solidFill>
              </a:rPr>
              <a:t>	учреждении во время первого </a:t>
            </a:r>
          </a:p>
          <a:p>
            <a:pPr marL="124796" indent="0">
              <a:buNone/>
              <a:tabLst>
                <a:tab pos="3196239" algn="l"/>
              </a:tabLst>
            </a:pPr>
            <a:r>
              <a:rPr lang="ru-RU" sz="2000" dirty="0">
                <a:solidFill>
                  <a:srgbClr val="002060"/>
                </a:solidFill>
              </a:rPr>
              <a:t>	</a:t>
            </a:r>
            <a:r>
              <a:rPr lang="ru-RU" sz="2000" dirty="0" smtClean="0">
                <a:solidFill>
                  <a:srgbClr val="002060"/>
                </a:solidFill>
              </a:rPr>
              <a:t>посещения</a:t>
            </a:r>
            <a:endParaRPr lang="en-GB" sz="2000" dirty="0">
              <a:solidFill>
                <a:srgbClr val="002060"/>
              </a:solidFill>
            </a:endParaRPr>
          </a:p>
          <a:p>
            <a:pPr>
              <a:tabLst>
                <a:tab pos="3196239" algn="l"/>
              </a:tabLst>
            </a:pPr>
            <a:r>
              <a:rPr lang="ru-RU" sz="2400" dirty="0" smtClean="0">
                <a:solidFill>
                  <a:srgbClr val="002060"/>
                </a:solidFill>
              </a:rPr>
              <a:t>Ранним </a:t>
            </a:r>
            <a:r>
              <a:rPr lang="en-GB" sz="2400" noProof="0" dirty="0" smtClean="0">
                <a:solidFill>
                  <a:srgbClr val="002060"/>
                </a:solidFill>
              </a:rPr>
              <a:t>	</a:t>
            </a:r>
            <a:r>
              <a:rPr lang="ru-RU" sz="2000" dirty="0" smtClean="0">
                <a:solidFill>
                  <a:srgbClr val="002060"/>
                </a:solidFill>
              </a:rPr>
              <a:t>Дома </a:t>
            </a:r>
            <a:r>
              <a:rPr lang="en-GB" sz="2000" dirty="0" smtClean="0">
                <a:solidFill>
                  <a:srgbClr val="002060"/>
                </a:solidFill>
              </a:rPr>
              <a:t>– </a:t>
            </a:r>
            <a:r>
              <a:rPr lang="ru-RU" sz="2000" dirty="0" smtClean="0">
                <a:solidFill>
                  <a:srgbClr val="002060"/>
                </a:solidFill>
              </a:rPr>
              <a:t>первая мокрота,</a:t>
            </a:r>
          </a:p>
          <a:p>
            <a:pPr marL="124796" indent="0">
              <a:buNone/>
              <a:tabLst>
                <a:tab pos="3196239" algn="l"/>
              </a:tabLst>
            </a:pP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  </a:t>
            </a:r>
            <a:r>
              <a:rPr lang="ru-RU" sz="2400" dirty="0">
                <a:solidFill>
                  <a:srgbClr val="002060"/>
                </a:solidFill>
              </a:rPr>
              <a:t>утром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000" dirty="0">
                <a:solidFill>
                  <a:srgbClr val="002060"/>
                </a:solidFill>
              </a:rPr>
              <a:t>	</a:t>
            </a:r>
            <a:r>
              <a:rPr lang="ru-RU" sz="2000" dirty="0" smtClean="0">
                <a:solidFill>
                  <a:srgbClr val="002060"/>
                </a:solidFill>
              </a:rPr>
              <a:t>выделяющаяся на второй день </a:t>
            </a:r>
          </a:p>
          <a:p>
            <a:pPr marL="124796" indent="0">
              <a:buNone/>
              <a:tabLst>
                <a:tab pos="3196239" algn="l"/>
              </a:tabLst>
            </a:pPr>
            <a:r>
              <a:rPr lang="ru-RU" sz="2000" dirty="0" smtClean="0">
                <a:solidFill>
                  <a:srgbClr val="002060"/>
                </a:solidFill>
              </a:rPr>
              <a:t>	</a:t>
            </a:r>
            <a:r>
              <a:rPr lang="ru-RU" sz="2000" dirty="0" smtClean="0">
                <a:solidFill>
                  <a:srgbClr val="002060"/>
                </a:solidFill>
              </a:rPr>
              <a:t>после посещения </a:t>
            </a:r>
            <a:r>
              <a:rPr lang="ru-RU" sz="2000" dirty="0" smtClean="0">
                <a:solidFill>
                  <a:srgbClr val="002060"/>
                </a:solidFill>
              </a:rPr>
              <a:t>ЛПУ </a:t>
            </a:r>
            <a:r>
              <a:rPr lang="en-GB" sz="2000" dirty="0" smtClean="0">
                <a:solidFill>
                  <a:srgbClr val="002060"/>
                </a:solidFill>
              </a:rPr>
              <a:t>(</a:t>
            </a:r>
            <a:r>
              <a:rPr lang="ru-RU" sz="2000" dirty="0" smtClean="0">
                <a:solidFill>
                  <a:srgbClr val="002060"/>
                </a:solidFill>
              </a:rPr>
              <a:t>в идеале, на </a:t>
            </a:r>
          </a:p>
          <a:p>
            <a:pPr marL="124796" indent="0">
              <a:buNone/>
              <a:tabLst>
                <a:tab pos="3196239" algn="l"/>
              </a:tabLst>
            </a:pPr>
            <a:r>
              <a:rPr lang="ru-RU" sz="2000" dirty="0">
                <a:solidFill>
                  <a:srgbClr val="002060"/>
                </a:solidFill>
              </a:rPr>
              <a:t>	</a:t>
            </a:r>
            <a:r>
              <a:rPr lang="ru-RU" sz="2000" dirty="0" smtClean="0">
                <a:solidFill>
                  <a:srgbClr val="002060"/>
                </a:solidFill>
              </a:rPr>
              <a:t>следующий день после первого </a:t>
            </a:r>
          </a:p>
          <a:p>
            <a:pPr marL="124796" indent="0">
              <a:buNone/>
              <a:tabLst>
                <a:tab pos="3196239" algn="l"/>
              </a:tabLst>
            </a:pPr>
            <a:r>
              <a:rPr lang="ru-RU" sz="2000" dirty="0">
                <a:solidFill>
                  <a:srgbClr val="002060"/>
                </a:solidFill>
              </a:rPr>
              <a:t>	</a:t>
            </a:r>
            <a:r>
              <a:rPr lang="ru-RU" sz="2000" dirty="0" smtClean="0">
                <a:solidFill>
                  <a:srgbClr val="002060"/>
                </a:solidFill>
              </a:rPr>
              <a:t>посещения</a:t>
            </a:r>
            <a:r>
              <a:rPr lang="en-GB" sz="2000" dirty="0" smtClean="0">
                <a:solidFill>
                  <a:srgbClr val="002060"/>
                </a:solidFill>
              </a:rPr>
              <a:t>) </a:t>
            </a:r>
            <a:endParaRPr lang="en-GB" sz="2000" dirty="0">
              <a:solidFill>
                <a:srgbClr val="002060"/>
              </a:solidFill>
            </a:endParaRPr>
          </a:p>
          <a:p>
            <a:pPr>
              <a:tabLst>
                <a:tab pos="3196239" algn="l"/>
              </a:tabLst>
            </a:pPr>
            <a:r>
              <a:rPr lang="ru-RU" sz="2400" noProof="0" dirty="0" smtClean="0">
                <a:solidFill>
                  <a:srgbClr val="002060"/>
                </a:solidFill>
              </a:rPr>
              <a:t>На месте</a:t>
            </a:r>
            <a:r>
              <a:rPr lang="en-GB" sz="2000" dirty="0"/>
              <a:t>	</a:t>
            </a:r>
            <a:r>
              <a:rPr lang="ru-RU" sz="2000" dirty="0">
                <a:solidFill>
                  <a:srgbClr val="002060"/>
                </a:solidFill>
              </a:rPr>
              <a:t>В ЛПУ </a:t>
            </a:r>
            <a:r>
              <a:rPr lang="en-GB" sz="2000" dirty="0" smtClean="0">
                <a:solidFill>
                  <a:srgbClr val="002060"/>
                </a:solidFill>
              </a:rPr>
              <a:t>– </a:t>
            </a:r>
            <a:r>
              <a:rPr lang="ru-RU" sz="2000" dirty="0" smtClean="0">
                <a:solidFill>
                  <a:srgbClr val="002060"/>
                </a:solidFill>
              </a:rPr>
              <a:t>еще один образец мокроты, который </a:t>
            </a:r>
          </a:p>
          <a:p>
            <a:pPr marL="124796" indent="0">
              <a:buNone/>
              <a:tabLst>
                <a:tab pos="3196239" algn="l"/>
              </a:tabLst>
            </a:pPr>
            <a:r>
              <a:rPr lang="ru-RU" sz="2000" dirty="0">
                <a:solidFill>
                  <a:srgbClr val="002060"/>
                </a:solidFill>
              </a:rPr>
              <a:t>	</a:t>
            </a:r>
            <a:r>
              <a:rPr lang="ru-RU" sz="2000" dirty="0" smtClean="0">
                <a:solidFill>
                  <a:srgbClr val="002060"/>
                </a:solidFill>
              </a:rPr>
              <a:t>собирается во время второго посещения</a:t>
            </a:r>
            <a:r>
              <a:rPr lang="en-GB" sz="2000" dirty="0" smtClean="0">
                <a:solidFill>
                  <a:srgbClr val="002060"/>
                </a:solidFill>
              </a:rPr>
              <a:t>.</a:t>
            </a:r>
            <a:endParaRPr lang="en-GB" sz="2000" dirty="0">
              <a:solidFill>
                <a:srgbClr val="002060"/>
              </a:solidFill>
            </a:endParaRPr>
          </a:p>
          <a:p>
            <a:pPr lvl="1">
              <a:buNone/>
            </a:pPr>
            <a:endParaRPr lang="en-GB" sz="2400" noProof="0" dirty="0" smtClean="0">
              <a:latin typeface="Calibri" pitchFamily="34" charset="0"/>
            </a:endParaRPr>
          </a:p>
          <a:p>
            <a:endParaRPr lang="en-GB" sz="2400" noProof="0" dirty="0" smtClean="0">
              <a:latin typeface="Calibri" pitchFamily="34" charset="0"/>
            </a:endParaRPr>
          </a:p>
        </p:txBody>
      </p:sp>
      <p:sp>
        <p:nvSpPr>
          <p:cNvPr id="220167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noProof="0" dirty="0" smtClean="0"/>
              <a:t>Сбор образцов мокроты</a:t>
            </a:r>
            <a:r>
              <a:rPr lang="en-GB" noProof="0" dirty="0" smtClean="0"/>
              <a:t>: </a:t>
            </a:r>
            <a:r>
              <a:rPr lang="ru-RU" noProof="0" dirty="0" smtClean="0"/>
              <a:t>график</a:t>
            </a:r>
            <a:endParaRPr lang="en-GB" noProof="0" dirty="0"/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endParaRPr lang="en-US" sz="3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52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Papyrus"/>
          <p:cNvSpPr>
            <a:spLocks noGrp="1" noChangeArrowheads="1"/>
          </p:cNvSpPr>
          <p:nvPr>
            <p:ph sz="half" idx="1"/>
          </p:nvPr>
        </p:nvSpPr>
        <p:spPr>
          <a:ln w="28575"/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33CC33"/>
              </a:buClr>
              <a:buFontTx/>
              <a:buNone/>
              <a:defRPr/>
            </a:pPr>
            <a:r>
              <a:rPr lang="ru-RU" sz="3200" b="1" dirty="0" smtClean="0">
                <a:solidFill>
                  <a:srgbClr val="474B78"/>
                </a:solidFill>
              </a:rPr>
              <a:t>Преимущества</a:t>
            </a:r>
            <a:r>
              <a:rPr lang="en-GB" sz="2000" dirty="0"/>
              <a:t>	</a:t>
            </a:r>
          </a:p>
          <a:p>
            <a:pPr eaLnBrk="1" hangingPunct="1">
              <a:lnSpc>
                <a:spcPct val="95000"/>
              </a:lnSpc>
              <a:defRPr/>
            </a:pPr>
            <a:r>
              <a:rPr lang="ru-RU" sz="2400" noProof="0" dirty="0" smtClean="0"/>
              <a:t>Образец, собранный на месте, имеется в наличии в случае, если пациент не возвращается на следующий день утром с образцом утренней мокроты</a:t>
            </a:r>
            <a:r>
              <a:rPr lang="en-GB" sz="2400" noProof="0" dirty="0" smtClean="0"/>
              <a:t>.</a:t>
            </a:r>
            <a:endParaRPr lang="en-GB" sz="2400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 fontAlgn="auto">
              <a:lnSpc>
                <a:spcPct val="95000"/>
              </a:lnSpc>
              <a:spcBef>
                <a:spcPct val="0"/>
              </a:spcBef>
              <a:spcAft>
                <a:spcPct val="35000"/>
              </a:spcAft>
              <a:buClr>
                <a:srgbClr val="33CC33"/>
              </a:buClr>
              <a:buNone/>
              <a:defRPr/>
            </a:pPr>
            <a:r>
              <a:rPr lang="ru-RU" b="1" dirty="0" smtClean="0">
                <a:solidFill>
                  <a:srgbClr val="474B78"/>
                </a:solidFill>
              </a:rPr>
              <a:t>Недостатки</a:t>
            </a:r>
            <a:r>
              <a:rPr lang="en-GB" sz="2000" dirty="0"/>
              <a:t>	</a:t>
            </a:r>
          </a:p>
          <a:p>
            <a:r>
              <a:rPr lang="ru-RU" sz="2400" dirty="0" smtClean="0"/>
              <a:t>Необходимо два посещения ЛПУ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ru-RU" sz="2400" dirty="0" smtClean="0"/>
              <a:t>На диагностику уходит, как минимум, 2-3 дня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ru-RU" sz="2400" dirty="0" smtClean="0"/>
              <a:t>Повышает рабочую нагрузку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ru-RU" sz="2400" dirty="0" smtClean="0"/>
              <a:t>Высокий риск того, что случай можно упустить, если получен только первый образец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en-US" dirty="0"/>
          </a:p>
          <a:p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43" y="302102"/>
            <a:ext cx="10528895" cy="1014325"/>
          </a:xfrm>
        </p:spPr>
        <p:txBody>
          <a:bodyPr>
            <a:noAutofit/>
          </a:bodyPr>
          <a:lstStyle/>
          <a:p>
            <a:r>
              <a:rPr lang="ru-RU" sz="3600" noProof="0" dirty="0" smtClean="0"/>
              <a:t>Стратегии сбора</a:t>
            </a:r>
            <a:r>
              <a:rPr lang="en-GB" sz="3600" noProof="0" dirty="0" smtClean="0"/>
              <a:t>: </a:t>
            </a:r>
            <a:r>
              <a:rPr lang="ru-RU" sz="3600" dirty="0" smtClean="0"/>
              <a:t>на месте</a:t>
            </a:r>
            <a:r>
              <a:rPr lang="en-GB" sz="3600" noProof="0" dirty="0" smtClean="0"/>
              <a:t>-</a:t>
            </a:r>
            <a:r>
              <a:rPr lang="ru-RU" sz="3600" noProof="0" dirty="0" smtClean="0"/>
              <a:t>утром</a:t>
            </a:r>
            <a:r>
              <a:rPr lang="en-GB" sz="3600" noProof="0" dirty="0" smtClean="0"/>
              <a:t>-</a:t>
            </a:r>
            <a:r>
              <a:rPr lang="ru-RU" sz="3600" noProof="0" dirty="0" smtClean="0"/>
              <a:t>на месте</a:t>
            </a:r>
            <a:endParaRPr lang="en-GB" sz="3600" noProof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0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200" noProof="0" dirty="0" smtClean="0"/>
              <a:t>Стратегия ВОЗ по выявлению случаев методом микроскопии мазка мокроты была пересмотрена в </a:t>
            </a:r>
            <a:r>
              <a:rPr lang="en-GB" sz="2200" noProof="0" dirty="0" smtClean="0"/>
              <a:t>2007</a:t>
            </a:r>
            <a:r>
              <a:rPr lang="ru-RU" sz="2200" noProof="0" dirty="0" smtClean="0"/>
              <a:t> г.</a:t>
            </a:r>
            <a:r>
              <a:rPr lang="en-GB" sz="2200" noProof="0" dirty="0" smtClean="0"/>
              <a:t>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2200" noProof="0" dirty="0" smtClean="0"/>
              <a:t>Рекомендуемое число исследованных образцов было сокращено </a:t>
            </a:r>
            <a:r>
              <a:rPr lang="ru-RU" sz="2200" b="1" noProof="0" dirty="0" smtClean="0"/>
              <a:t>с трех до двух </a:t>
            </a:r>
            <a:r>
              <a:rPr lang="ru-RU" sz="2200" noProof="0" dirty="0" smtClean="0"/>
              <a:t>в странах, где правильно выполняются процедуры внешнего обеспечения качества (ВОК) и документально фиксируется качественная микроскопия.</a:t>
            </a:r>
            <a:endParaRPr lang="en-GB" sz="2200" b="1" noProof="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2200" noProof="0" dirty="0" smtClean="0"/>
              <a:t>В таких условиях, выявление случаев было пересмотрено и изменено на один результат положительный по мазку с наличием КУБ</a:t>
            </a:r>
            <a:r>
              <a:rPr lang="en-GB" sz="2200" b="1" noProof="0" dirty="0" smtClean="0"/>
              <a:t>, </a:t>
            </a:r>
            <a:r>
              <a:rPr lang="ru-RU" sz="2200" b="1" noProof="0" dirty="0" smtClean="0"/>
              <a:t>определяемый как наличие одной или более кислотоустойчивой бактерии, как минимум, </a:t>
            </a:r>
            <a:r>
              <a:rPr lang="ru-RU" sz="2200" b="1" noProof="0" dirty="0" smtClean="0"/>
              <a:t>в </a:t>
            </a:r>
            <a:r>
              <a:rPr lang="ru-RU" sz="2200" b="1" noProof="0" dirty="0" smtClean="0"/>
              <a:t>100 полях зрения микроскопа.</a:t>
            </a:r>
            <a:endParaRPr lang="en-GB" sz="2200" b="1" noProof="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sz="2200" noProof="0" dirty="0" smtClean="0"/>
              <a:t>Если же правильное обеспечение качества не выполняется, то необходимо исследовать три образца</a:t>
            </a:r>
            <a:r>
              <a:rPr lang="en-GB" sz="2200" noProof="0" dirty="0" smtClean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99492"/>
            <a:ext cx="9619774" cy="1014325"/>
          </a:xfrm>
        </p:spPr>
        <p:txBody>
          <a:bodyPr>
            <a:noAutofit/>
          </a:bodyPr>
          <a:lstStyle/>
          <a:p>
            <a:r>
              <a:rPr lang="ru-RU" sz="3500" noProof="0" dirty="0" smtClean="0"/>
              <a:t>Стратегии сбора мокроты</a:t>
            </a:r>
            <a:r>
              <a:rPr lang="en-GB" sz="3500" noProof="0" dirty="0" smtClean="0"/>
              <a:t>: </a:t>
            </a:r>
            <a:r>
              <a:rPr lang="ru-RU" sz="3500" noProof="0" dirty="0" smtClean="0"/>
              <a:t>Пересмотренная стратегия ВОЗ</a:t>
            </a:r>
            <a:endParaRPr lang="en-GB" sz="3500" noProof="0" dirty="0"/>
          </a:p>
        </p:txBody>
      </p:sp>
    </p:spTree>
    <p:extLst>
      <p:ext uri="{BB962C8B-B14F-4D97-AF65-F5344CB8AC3E}">
        <p14:creationId xmlns:p14="http://schemas.microsoft.com/office/powerpoint/2010/main" val="220786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dirty="0" smtClean="0"/>
              <a:t>Качественная микроскопия двух последовательно собранных образца мокроты </a:t>
            </a:r>
            <a:r>
              <a:rPr lang="en-GB" sz="2400" noProof="0" dirty="0" smtClean="0"/>
              <a:t>(</a:t>
            </a:r>
            <a:r>
              <a:rPr lang="ru-RU" sz="2400" noProof="0" dirty="0" smtClean="0"/>
              <a:t>на месте – на месте</a:t>
            </a:r>
            <a:r>
              <a:rPr lang="en-GB" sz="2400" noProof="0" dirty="0" smtClean="0"/>
              <a:t>) </a:t>
            </a:r>
            <a:r>
              <a:rPr lang="ru-RU" sz="2400" dirty="0" smtClean="0"/>
              <a:t>позволяет выявить </a:t>
            </a:r>
            <a:r>
              <a:rPr lang="en-GB" sz="2400" dirty="0" smtClean="0"/>
              <a:t>95–98% </a:t>
            </a:r>
            <a:r>
              <a:rPr lang="ru-RU" sz="2400" dirty="0" smtClean="0"/>
              <a:t>пациентов с ТБ с положительным мазком мокроты</a:t>
            </a:r>
            <a:r>
              <a:rPr lang="en-GB" sz="2400" noProof="0" dirty="0" smtClean="0"/>
              <a:t>.</a:t>
            </a:r>
          </a:p>
          <a:p>
            <a:pPr eaLnBrk="1" hangingPunct="1"/>
            <a:r>
              <a:rPr lang="ru-RU" sz="2400" noProof="0" dirty="0" smtClean="0"/>
              <a:t>Преимущества данной стратегии</a:t>
            </a:r>
            <a:r>
              <a:rPr lang="en-GB" sz="2400" noProof="0" dirty="0" smtClean="0"/>
              <a:t>:</a:t>
            </a:r>
          </a:p>
          <a:p>
            <a:pPr lvl="1" eaLnBrk="1" hangingPunct="1"/>
            <a:r>
              <a:rPr lang="ru-RU" sz="2400" noProof="0" dirty="0" smtClean="0">
                <a:solidFill>
                  <a:srgbClr val="00194C"/>
                </a:solidFill>
              </a:rPr>
              <a:t>Значительно сокращает рабочую нагрузку лабораторий</a:t>
            </a:r>
            <a:endParaRPr lang="en-GB" sz="2400" noProof="0" dirty="0" smtClean="0">
              <a:solidFill>
                <a:srgbClr val="00194C"/>
              </a:solidFill>
            </a:endParaRPr>
          </a:p>
          <a:p>
            <a:pPr lvl="1" eaLnBrk="1" hangingPunct="1"/>
            <a:r>
              <a:rPr lang="ru-RU" sz="2400" noProof="0" dirty="0" smtClean="0">
                <a:solidFill>
                  <a:srgbClr val="00194C"/>
                </a:solidFill>
              </a:rPr>
              <a:t>Дает возможность подготовить результат в тот де день</a:t>
            </a:r>
            <a:endParaRPr lang="en-GB" sz="2400" noProof="0" dirty="0" smtClean="0">
              <a:solidFill>
                <a:srgbClr val="00194C"/>
              </a:solidFill>
            </a:endParaRPr>
          </a:p>
          <a:p>
            <a:pPr lvl="1" eaLnBrk="1" hangingPunct="1"/>
            <a:r>
              <a:rPr lang="ru-RU" sz="2400" noProof="0" dirty="0" smtClean="0">
                <a:solidFill>
                  <a:srgbClr val="00194C"/>
                </a:solidFill>
              </a:rPr>
              <a:t>Лучше для пациентов, так как сокращается число посещений, но, в целом, сохраняется чувствительность теста</a:t>
            </a:r>
            <a:r>
              <a:rPr lang="en-GB" sz="2400" noProof="0" dirty="0" smtClean="0">
                <a:solidFill>
                  <a:srgbClr val="00194C"/>
                </a:solidFill>
              </a:rPr>
              <a:t>.</a:t>
            </a:r>
          </a:p>
          <a:p>
            <a:pPr eaLnBrk="1" hangingPunct="1"/>
            <a:r>
              <a:rPr lang="ru-RU" sz="2400" noProof="0" dirty="0" smtClean="0"/>
              <a:t>Недостатки</a:t>
            </a:r>
            <a:r>
              <a:rPr lang="en-GB" sz="2400" noProof="0" dirty="0" smtClean="0"/>
              <a:t>:</a:t>
            </a:r>
          </a:p>
          <a:p>
            <a:pPr lvl="1" eaLnBrk="1" hangingPunct="1"/>
            <a:r>
              <a:rPr lang="ru-RU" sz="2400" noProof="0" dirty="0" smtClean="0">
                <a:solidFill>
                  <a:srgbClr val="00194C"/>
                </a:solidFill>
              </a:rPr>
              <a:t>Очень незначительно число случаев упускается</a:t>
            </a:r>
            <a:r>
              <a:rPr lang="en-GB" sz="2400" noProof="0" dirty="0" smtClean="0">
                <a:solidFill>
                  <a:srgbClr val="00194C"/>
                </a:solidFill>
              </a:rPr>
              <a:t>.</a:t>
            </a:r>
            <a:endParaRPr lang="en-GB" sz="2400" noProof="0" dirty="0">
              <a:solidFill>
                <a:srgbClr val="00194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237295"/>
            <a:ext cx="9619774" cy="1014325"/>
          </a:xfrm>
        </p:spPr>
        <p:txBody>
          <a:bodyPr>
            <a:normAutofit fontScale="90000"/>
          </a:bodyPr>
          <a:lstStyle/>
          <a:p>
            <a:r>
              <a:rPr lang="ru-RU" noProof="0" dirty="0" smtClean="0"/>
              <a:t>Стратегия в тот же день</a:t>
            </a:r>
            <a:r>
              <a:rPr lang="en-GB" noProof="0" dirty="0" smtClean="0"/>
              <a:t>: </a:t>
            </a:r>
            <a:r>
              <a:rPr lang="ru-RU" noProof="0" dirty="0" smtClean="0"/>
              <a:t>на месте – на месте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9260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4432" y="1395636"/>
            <a:ext cx="9619774" cy="4439703"/>
          </a:xfrm>
        </p:spPr>
        <p:txBody>
          <a:bodyPr rtlCol="0">
            <a:noAutofit/>
          </a:bodyPr>
          <a:lstStyle/>
          <a:p>
            <a:pPr>
              <a:spcBef>
                <a:spcPts val="599"/>
              </a:spcBef>
              <a:defRPr/>
            </a:pPr>
            <a:r>
              <a:rPr lang="ru-RU" sz="2000" noProof="0" dirty="0" smtClean="0"/>
              <a:t>Выполняйте </a:t>
            </a:r>
            <a:r>
              <a:rPr lang="ru-RU" sz="2000" noProof="0" dirty="0" smtClean="0"/>
              <a:t>руководства НТП по сбору мокроту</a:t>
            </a:r>
            <a:r>
              <a:rPr lang="en-GB" sz="2000" noProof="0" dirty="0" smtClean="0"/>
              <a:t>. </a:t>
            </a:r>
          </a:p>
          <a:p>
            <a:pPr>
              <a:spcBef>
                <a:spcPts val="599"/>
              </a:spcBef>
              <a:defRPr/>
            </a:pPr>
            <a:r>
              <a:rPr lang="ru-RU" sz="2000" noProof="0" dirty="0" smtClean="0"/>
              <a:t>Гарантируйте </a:t>
            </a:r>
            <a:r>
              <a:rPr lang="ru-RU" sz="2000" noProof="0" dirty="0" smtClean="0"/>
              <a:t>сбор мокроты под наблюдением</a:t>
            </a:r>
            <a:r>
              <a:rPr lang="en-GB" sz="2000" noProof="0" dirty="0" smtClean="0"/>
              <a:t>.</a:t>
            </a:r>
          </a:p>
          <a:p>
            <a:pPr>
              <a:spcBef>
                <a:spcPts val="599"/>
              </a:spcBef>
              <a:defRPr/>
            </a:pPr>
            <a:r>
              <a:rPr lang="ru-RU" sz="2000" dirty="0" smtClean="0"/>
              <a:t>Для анализа </a:t>
            </a:r>
            <a:r>
              <a:rPr lang="en-GB" sz="2000" dirty="0" err="1"/>
              <a:t>Xpert</a:t>
            </a:r>
            <a:r>
              <a:rPr lang="en-GB" sz="2000" dirty="0"/>
              <a:t> MTB/</a:t>
            </a:r>
            <a:r>
              <a:rPr lang="en-GB" sz="2000" dirty="0" smtClean="0"/>
              <a:t>RIF</a:t>
            </a:r>
            <a:r>
              <a:rPr lang="ru-RU" sz="2000" dirty="0" smtClean="0"/>
              <a:t> рекомендуется собрать один образец мокроты</a:t>
            </a:r>
            <a:r>
              <a:rPr lang="en-GB" sz="2000" noProof="0" dirty="0" smtClean="0"/>
              <a:t>: </a:t>
            </a:r>
          </a:p>
          <a:p>
            <a:pPr marL="903699" lvl="2" indent="-390017">
              <a:spcBef>
                <a:spcPts val="599"/>
              </a:spcBef>
              <a:buFont typeface="Wingdings" pitchFamily="2" charset="2"/>
              <a:buChar char="l"/>
              <a:defRPr/>
            </a:pPr>
            <a:r>
              <a:rPr lang="ru-RU" sz="2000" dirty="0" smtClean="0"/>
              <a:t>Более высокий результат можно получить, исследовав несколько образцов, но это увеличит </a:t>
            </a:r>
            <a:r>
              <a:rPr lang="ru-RU" sz="2000" dirty="0" smtClean="0"/>
              <a:t>расходы </a:t>
            </a:r>
            <a:r>
              <a:rPr lang="ru-RU" sz="2000" dirty="0" smtClean="0"/>
              <a:t>на </a:t>
            </a:r>
            <a:r>
              <a:rPr lang="ru-RU" sz="2000" dirty="0" smtClean="0"/>
              <a:t>исследование</a:t>
            </a:r>
            <a:endParaRPr lang="en-GB" sz="2000" dirty="0"/>
          </a:p>
          <a:p>
            <a:pPr marL="903699" lvl="2" indent="-390017">
              <a:spcBef>
                <a:spcPts val="599"/>
              </a:spcBef>
              <a:buFont typeface="Wingdings" pitchFamily="2" charset="2"/>
              <a:buChar char="l"/>
              <a:defRPr/>
            </a:pPr>
            <a:r>
              <a:rPr lang="ru-RU" sz="2000" dirty="0" smtClean="0"/>
              <a:t>Может потребоваться дополнительный образец мокроты в случае ошибки или недостоверного результата анализа </a:t>
            </a:r>
            <a:r>
              <a:rPr lang="en-GB" sz="2000" dirty="0" err="1" smtClean="0"/>
              <a:t>Xpert</a:t>
            </a:r>
            <a:r>
              <a:rPr lang="en-GB" sz="2000" dirty="0" smtClean="0"/>
              <a:t> </a:t>
            </a:r>
            <a:r>
              <a:rPr lang="en-GB" sz="2000" dirty="0"/>
              <a:t>MTB/</a:t>
            </a:r>
            <a:r>
              <a:rPr lang="en-GB" sz="2000" dirty="0" smtClean="0"/>
              <a:t>RIF</a:t>
            </a:r>
            <a:endParaRPr lang="en-GB" sz="2000" dirty="0"/>
          </a:p>
          <a:p>
            <a:pPr marL="903699" lvl="2" indent="-390017">
              <a:spcBef>
                <a:spcPts val="599"/>
              </a:spcBef>
              <a:buFont typeface="Wingdings" pitchFamily="2" charset="2"/>
              <a:buChar char="l"/>
              <a:defRPr/>
            </a:pPr>
            <a:r>
              <a:rPr lang="ru-RU" sz="2000" dirty="0" smtClean="0"/>
              <a:t>Следует собрать, как минимум, </a:t>
            </a:r>
            <a:r>
              <a:rPr lang="en-GB" sz="2000" dirty="0" smtClean="0"/>
              <a:t>1 </a:t>
            </a:r>
            <a:r>
              <a:rPr lang="ru-RU" sz="2000" dirty="0" smtClean="0"/>
              <a:t>мл мокроты</a:t>
            </a:r>
            <a:r>
              <a:rPr lang="en-GB" sz="2000" dirty="0" smtClean="0"/>
              <a:t>.</a:t>
            </a:r>
            <a:endParaRPr lang="en-GB" sz="2000" dirty="0"/>
          </a:p>
          <a:p>
            <a:pPr>
              <a:spcBef>
                <a:spcPts val="599"/>
              </a:spcBef>
              <a:defRPr/>
            </a:pPr>
            <a:r>
              <a:rPr lang="ru-RU" sz="2000" noProof="0" dirty="0" smtClean="0"/>
              <a:t>Дополнительные образцы мокроты могут быть необходимы для микроскопии</a:t>
            </a:r>
            <a:r>
              <a:rPr lang="en-GB" sz="2000" noProof="0" dirty="0" smtClean="0"/>
              <a:t>,</a:t>
            </a:r>
            <a:r>
              <a:rPr lang="ru-RU" sz="2000" dirty="0"/>
              <a:t> </a:t>
            </a:r>
            <a:r>
              <a:rPr lang="ru-RU" sz="2000" dirty="0" err="1" smtClean="0"/>
              <a:t>культурального</a:t>
            </a:r>
            <a:r>
              <a:rPr lang="ru-RU" sz="2000" dirty="0" smtClean="0"/>
              <a:t> анализа и ТЛЧ в зависимости от требований </a:t>
            </a:r>
            <a:r>
              <a:rPr lang="ru-RU" sz="2000" noProof="0" dirty="0" smtClean="0"/>
              <a:t>в НТП </a:t>
            </a:r>
            <a:r>
              <a:rPr lang="en-GB" sz="2000" noProof="0" dirty="0" smtClean="0"/>
              <a:t>(</a:t>
            </a:r>
            <a:r>
              <a:rPr lang="ru-RU" sz="2000" noProof="0" dirty="0" smtClean="0"/>
              <a:t>анализ </a:t>
            </a:r>
            <a:r>
              <a:rPr lang="en-GB" sz="2000" noProof="0" dirty="0" err="1" smtClean="0"/>
              <a:t>Xpert</a:t>
            </a:r>
            <a:r>
              <a:rPr lang="en-GB" sz="2000" noProof="0" dirty="0" smtClean="0"/>
              <a:t> MTB/RIF </a:t>
            </a:r>
            <a:r>
              <a:rPr lang="ru-RU" sz="2000" noProof="0" dirty="0" smtClean="0"/>
              <a:t>не рекомендуется для контроля лечения больных</a:t>
            </a:r>
            <a:r>
              <a:rPr lang="en-GB" sz="2000" noProof="0" dirty="0" smtClean="0"/>
              <a:t>).</a:t>
            </a:r>
          </a:p>
          <a:p>
            <a:pPr>
              <a:spcBef>
                <a:spcPts val="599"/>
              </a:spcBef>
              <a:defRPr/>
            </a:pPr>
            <a:r>
              <a:rPr lang="ru-RU" sz="2000" noProof="0" dirty="0" smtClean="0"/>
              <a:t>Не </a:t>
            </a:r>
            <a:r>
              <a:rPr lang="ru-RU" sz="2000" noProof="0" dirty="0" smtClean="0"/>
              <a:t>допускайте </a:t>
            </a:r>
            <a:r>
              <a:rPr lang="ru-RU" sz="2000" noProof="0" dirty="0" smtClean="0"/>
              <a:t>использования </a:t>
            </a:r>
            <a:r>
              <a:rPr lang="ru-RU" sz="2000" noProof="0" dirty="0" smtClean="0"/>
              <a:t>объединенных (смешанных) образцов </a:t>
            </a:r>
            <a:r>
              <a:rPr lang="ru-RU" sz="2000" noProof="0" dirty="0" smtClean="0"/>
              <a:t>мокроты</a:t>
            </a:r>
            <a:r>
              <a:rPr lang="en-GB" sz="2000" noProof="0" dirty="0" smtClean="0"/>
              <a:t>.</a:t>
            </a:r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noProof="0" dirty="0" smtClean="0"/>
              <a:t>Сбор мокроты</a:t>
            </a:r>
            <a:r>
              <a:rPr lang="en-GB" noProof="0" dirty="0" smtClean="0"/>
              <a:t>: </a:t>
            </a:r>
            <a:r>
              <a:rPr lang="ru-RU" noProof="0" dirty="0" smtClean="0"/>
              <a:t>обзор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0007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siness-templat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reau 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 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5684</TotalTime>
  <Words>1942</Words>
  <Application>Microsoft Office PowerPoint</Application>
  <PresentationFormat>Произвольный</PresentationFormat>
  <Paragraphs>220</Paragraphs>
  <Slides>31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business-template</vt:lpstr>
      <vt:lpstr>Photo Editor Photo</vt:lpstr>
      <vt:lpstr>Презентация PowerPoint</vt:lpstr>
      <vt:lpstr>  </vt:lpstr>
      <vt:lpstr>Задачи обучения</vt:lpstr>
      <vt:lpstr>Сбор образца мокроты: характеристики флакона</vt:lpstr>
      <vt:lpstr>Сбор образцов мокроты: график</vt:lpstr>
      <vt:lpstr>Стратегии сбора: на месте-утром-на месте</vt:lpstr>
      <vt:lpstr>Стратегии сбора мокроты: Пересмотренная стратегия ВОЗ</vt:lpstr>
      <vt:lpstr>Стратегия в тот же день: на месте – на месте</vt:lpstr>
      <vt:lpstr>Сбор мокроты: обзор</vt:lpstr>
      <vt:lpstr>Указания в НТП по сбору мокроты (название страны)</vt:lpstr>
      <vt:lpstr>Сбор мокроты: безопасность</vt:lpstr>
      <vt:lpstr>Сбор мокроты: Обучение и инструктаж пациента</vt:lpstr>
      <vt:lpstr>Качество образца: Оптимальное качество</vt:lpstr>
      <vt:lpstr>Качество образца: Неоптимальное качество</vt:lpstr>
      <vt:lpstr>Качество образца: обзор</vt:lpstr>
      <vt:lpstr>Направление на исследование мокроты</vt:lpstr>
      <vt:lpstr>Форма направления на лабораторное исследование (пример) (1-й из 2-х)</vt:lpstr>
      <vt:lpstr>Форма с результатами лабораторного исследования (пример) (2-й из 2-х)</vt:lpstr>
      <vt:lpstr>Маркировка флакона для образца</vt:lpstr>
      <vt:lpstr>Прием образцов в лабораторию</vt:lpstr>
      <vt:lpstr>Системы направления</vt:lpstr>
      <vt:lpstr>Системы направления</vt:lpstr>
      <vt:lpstr>Транспортировка образцов</vt:lpstr>
      <vt:lpstr>Тройная упаковка: этап 1-й из 3-х</vt:lpstr>
      <vt:lpstr>Тройная упаковка: этап 2-й из 3-х</vt:lpstr>
      <vt:lpstr>Тройная упаковка: этап 3-й из 3-х</vt:lpstr>
      <vt:lpstr>Ролевая игра: Сбор мокроты</vt:lpstr>
      <vt:lpstr>Ролевая игра: обсуждение</vt:lpstr>
      <vt:lpstr>Выводы</vt:lpstr>
      <vt:lpstr>Оценка</vt:lpstr>
      <vt:lpstr>Презентация PowerPoint</vt:lpstr>
    </vt:vector>
  </TitlesOfParts>
  <Company>Party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NAME</dc:title>
  <dc:creator>Ric</dc:creator>
  <cp:lastModifiedBy>user</cp:lastModifiedBy>
  <cp:revision>95</cp:revision>
  <dcterms:created xsi:type="dcterms:W3CDTF">2006-07-23T20:13:44Z</dcterms:created>
  <dcterms:modified xsi:type="dcterms:W3CDTF">2014-10-21T13:49:10Z</dcterms:modified>
</cp:coreProperties>
</file>