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86" y="0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t>23/10/2014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23/10/2014</a:t>
            </a:fld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23 October, 2014</a:t>
            </a:fld>
            <a:endParaRPr lang="en-GB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24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t>23/10/2014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Global Laboratory </a:t>
            </a:r>
            <a:r>
              <a:rPr lang="en-US" sz="1900" dirty="0" smtClean="0">
                <a:solidFill>
                  <a:schemeClr val="accent4"/>
                </a:solidFill>
              </a:rPr>
              <a:t>Initiative</a:t>
            </a:r>
          </a:p>
          <a:p>
            <a:pPr algn="r"/>
            <a:r>
              <a:rPr lang="en-US" sz="1900" b="1" dirty="0" err="1" smtClean="0">
                <a:solidFill>
                  <a:schemeClr val="accent5"/>
                </a:solidFill>
              </a:rPr>
              <a:t>Xpert</a:t>
            </a:r>
            <a:r>
              <a:rPr lang="en-US" sz="1900" b="1" dirty="0" smtClean="0">
                <a:solidFill>
                  <a:schemeClr val="accent5"/>
                </a:solidFill>
              </a:rPr>
              <a:t> </a:t>
            </a:r>
            <a:r>
              <a:rPr lang="en-US" sz="1900" b="1" dirty="0">
                <a:solidFill>
                  <a:schemeClr val="accent5"/>
                </a:solidFill>
              </a:rPr>
              <a:t>MTB/RIF 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training@cepheidhbdc.f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Модуль 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5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  <a:endParaRPr lang="en-US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Установка </a:t>
            </a:r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и настройка </a:t>
            </a:r>
          </a:p>
          <a:p>
            <a:pPr eaLnBrk="1" hangingPunct="1"/>
            <a:r>
              <a:rPr lang="ru-RU" altLang="zh-CN" sz="460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аппарата </a:t>
            </a:r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Xpert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MTB/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RIF</a:t>
            </a:r>
            <a:endParaRPr lang="en-US" altLang="zh-CN" sz="4600" dirty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167855" y="4347964"/>
            <a:ext cx="6264696" cy="41310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2000" dirty="0" smtClean="0">
                <a:solidFill>
                  <a:srgbClr val="421C5E"/>
                </a:solidFill>
              </a:rPr>
              <a:t>Слайды составлены по материалам </a:t>
            </a:r>
            <a:r>
              <a:rPr lang="en-US" sz="2000" dirty="0" smtClean="0">
                <a:solidFill>
                  <a:srgbClr val="421C5E"/>
                </a:solidFill>
              </a:rPr>
              <a:t>Cepheid</a:t>
            </a:r>
            <a:endParaRPr lang="en-US" sz="2000" dirty="0">
              <a:solidFill>
                <a:srgbClr val="421C5E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1751" y="6580212"/>
            <a:ext cx="10210420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Глобальная лабораторная инициатива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ru-RU" dirty="0">
                <a:solidFill>
                  <a:schemeClr val="bg1"/>
                </a:solidFill>
              </a:rPr>
              <a:t>Комплект учебных материалов по </a:t>
            </a:r>
            <a:r>
              <a:rPr lang="en-US" dirty="0" err="1">
                <a:solidFill>
                  <a:schemeClr val="bg1"/>
                </a:solidFill>
              </a:rPr>
              <a:t>Xpert</a:t>
            </a:r>
            <a:r>
              <a:rPr lang="en-US" dirty="0">
                <a:solidFill>
                  <a:schemeClr val="bg1"/>
                </a:solidFill>
              </a:rPr>
              <a:t> MTB/RIF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4439703"/>
          </a:xfrm>
        </p:spPr>
        <p:txBody>
          <a:bodyPr>
            <a:noAutofit/>
          </a:bodyPr>
          <a:lstStyle/>
          <a:p>
            <a:pPr marL="456606" indent="-456606">
              <a:spcBef>
                <a:spcPts val="599"/>
              </a:spcBef>
              <a:buFont typeface="+mj-lt"/>
              <a:buAutoNum type="arabicPeriod" startAt="4"/>
            </a:pPr>
            <a:r>
              <a:rPr lang="ru-RU" sz="2000" b="1" dirty="0" smtClean="0"/>
              <a:t>Подождите пока программное обеспечение </a:t>
            </a:r>
            <a:r>
              <a:rPr lang="en-US" sz="2000" b="1" dirty="0" err="1" smtClean="0"/>
              <a:t>GeneXpert</a:t>
            </a:r>
            <a:r>
              <a:rPr lang="en-US" sz="2000" b="1" dirty="0" smtClean="0"/>
              <a:t> </a:t>
            </a:r>
            <a:r>
              <a:rPr lang="en-US" sz="2000" b="1" dirty="0"/>
              <a:t>DX </a:t>
            </a:r>
            <a:r>
              <a:rPr lang="ru-RU" sz="2000" b="1" dirty="0" smtClean="0"/>
              <a:t>не запустится автоматически</a:t>
            </a:r>
            <a:endParaRPr lang="en-US" sz="2000" b="1" dirty="0"/>
          </a:p>
          <a:p>
            <a:pPr marL="390638" indent="-390638">
              <a:spcBef>
                <a:spcPts val="599"/>
              </a:spcBef>
              <a:buFont typeface="+mj-lt"/>
              <a:buAutoNum type="arabicPeriod" startAt="4"/>
            </a:pPr>
            <a:endParaRPr lang="en-US" sz="2000" b="1" dirty="0"/>
          </a:p>
          <a:p>
            <a:pPr marL="390638" indent="-390638">
              <a:spcBef>
                <a:spcPts val="599"/>
              </a:spcBef>
              <a:buFont typeface="+mj-lt"/>
              <a:buAutoNum type="arabicPeriod" startAt="4"/>
            </a:pPr>
            <a:endParaRPr lang="en-US" sz="2000" b="1" dirty="0"/>
          </a:p>
          <a:p>
            <a:pPr marL="390638" indent="-390638">
              <a:spcBef>
                <a:spcPts val="599"/>
              </a:spcBef>
              <a:buFont typeface="+mj-lt"/>
              <a:buAutoNum type="arabicPeriod" startAt="4"/>
            </a:pPr>
            <a:endParaRPr lang="en-US" sz="2000" b="1" dirty="0"/>
          </a:p>
          <a:p>
            <a:pPr marL="390638" indent="-390638">
              <a:spcBef>
                <a:spcPts val="599"/>
              </a:spcBef>
              <a:buFont typeface="+mj-lt"/>
              <a:buAutoNum type="arabicPeriod" startAt="4"/>
            </a:pPr>
            <a:endParaRPr lang="en-US" sz="2000" b="1" dirty="0"/>
          </a:p>
          <a:p>
            <a:pPr marL="390638" indent="-390638">
              <a:spcBef>
                <a:spcPts val="0"/>
              </a:spcBef>
              <a:buFont typeface="+mj-lt"/>
              <a:buAutoNum type="arabicPeriod" startAt="4"/>
            </a:pPr>
            <a:r>
              <a:rPr lang="ru-RU" sz="2000" b="1" dirty="0" smtClean="0"/>
              <a:t>На экране «Проверить статус (</a:t>
            </a:r>
            <a:r>
              <a:rPr lang="en-US" sz="2000" b="1" dirty="0" smtClean="0"/>
              <a:t>Check Status</a:t>
            </a:r>
            <a:r>
              <a:rPr lang="ru-RU" sz="2000" b="1" dirty="0" smtClean="0"/>
              <a:t>)», проверьте, что все модули «В наличии (</a:t>
            </a:r>
            <a:r>
              <a:rPr lang="en-US" sz="2000" b="1" dirty="0" smtClean="0"/>
              <a:t>Available</a:t>
            </a:r>
            <a:r>
              <a:rPr lang="ru-RU" sz="2000" b="1" dirty="0" smtClean="0"/>
              <a:t>)»</a:t>
            </a: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(</a:t>
            </a:r>
            <a:r>
              <a:rPr lang="ru-RU" sz="2000" b="1" dirty="0" smtClean="0"/>
              <a:t>Если модулей нет в наличии, см. Главу </a:t>
            </a:r>
            <a:r>
              <a:rPr lang="en-US" sz="2000" b="1" dirty="0" smtClean="0"/>
              <a:t>11 </a:t>
            </a:r>
            <a:r>
              <a:rPr lang="ru-RU" sz="2000" b="1" dirty="0" smtClean="0"/>
              <a:t>Руководства пользователя или позвоните в отдел технической поддержки компании </a:t>
            </a:r>
            <a:r>
              <a:rPr lang="en-US" sz="2000" b="1" dirty="0" smtClean="0"/>
              <a:t>Cepheid)</a:t>
            </a:r>
            <a:endParaRPr lang="en-US" sz="2000" b="1" dirty="0"/>
          </a:p>
          <a:p>
            <a:pPr marL="703148" lvl="1" indent="-390638">
              <a:spcBef>
                <a:spcPts val="599"/>
              </a:spcBef>
              <a:buNone/>
            </a:pPr>
            <a:endParaRPr lang="en-US" sz="1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9783" y="302102"/>
            <a:ext cx="9865095" cy="1014325"/>
          </a:xfrm>
        </p:spPr>
        <p:txBody>
          <a:bodyPr>
            <a:noAutofit/>
          </a:bodyPr>
          <a:lstStyle/>
          <a:p>
            <a:r>
              <a:rPr lang="ru-RU" sz="2800" dirty="0">
                <a:cs typeface="Arial" charset="0"/>
              </a:rPr>
              <a:t>Запуск и конфигурация программного обеспечения</a:t>
            </a:r>
            <a:endParaRPr lang="en-US" sz="2800" kern="12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0637" y="3101785"/>
            <a:ext cx="973766" cy="276880"/>
          </a:xfrm>
          <a:prstGeom prst="rect">
            <a:avLst/>
          </a:prstGeom>
        </p:spPr>
        <p:txBody>
          <a:bodyPr wrap="none" lIns="91321" tIns="45661" rIns="91321" bIns="45661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Windows 7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2" y="2073238"/>
            <a:ext cx="10158649" cy="116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4" y="4880918"/>
            <a:ext cx="6389361" cy="198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743" y="2115716"/>
            <a:ext cx="6264696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Когда Вы запустите программу, появится вопрос: «Вы хотите выполнить задачу управления базой данных?»</a:t>
            </a:r>
          </a:p>
          <a:p>
            <a:endParaRPr lang="ru-RU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Выберите мышкой ответ </a:t>
            </a: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НЕТ (</a:t>
            </a:r>
            <a:r>
              <a:rPr lang="en-US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</a:t>
            </a: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когда начинаете работу каждый день</a:t>
            </a:r>
          </a:p>
          <a:p>
            <a:endParaRPr lang="ru-RU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599"/>
              </a:spcBef>
              <a:buNone/>
            </a:pPr>
            <a:r>
              <a:rPr lang="ru-RU" sz="2000" b="1" dirty="0" smtClean="0"/>
              <a:t>В случае завершения работы программного обеспечения</a:t>
            </a:r>
            <a:r>
              <a:rPr lang="en-US" sz="2000" b="1" dirty="0" smtClean="0"/>
              <a:t> (</a:t>
            </a:r>
            <a:r>
              <a:rPr lang="ru-RU" sz="2000" b="1" dirty="0" smtClean="0"/>
              <a:t>когда компьютер еще включен</a:t>
            </a:r>
            <a:r>
              <a:rPr lang="en-US" sz="2000" b="1" dirty="0" smtClean="0"/>
              <a:t>)</a:t>
            </a:r>
            <a:r>
              <a:rPr lang="en-US" sz="2000" b="1" dirty="0"/>
              <a:t>, </a:t>
            </a:r>
            <a:r>
              <a:rPr lang="ru-RU" sz="2000" b="1" dirty="0" smtClean="0"/>
              <a:t>программное обеспечение можно перезапустить, нажав на иконку «</a:t>
            </a:r>
            <a:r>
              <a:rPr lang="en-US" sz="2000" b="1" dirty="0" err="1" smtClean="0"/>
              <a:t>GeneXpert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Dx</a:t>
            </a:r>
            <a:r>
              <a:rPr lang="ru-RU" sz="2000" b="1" dirty="0" smtClean="0"/>
              <a:t>» на рабочем столе</a:t>
            </a:r>
            <a:endParaRPr lang="en-US" sz="2000" b="1" dirty="0"/>
          </a:p>
          <a:p>
            <a:pPr marL="703148" lvl="1" indent="-390638">
              <a:spcBef>
                <a:spcPts val="599"/>
              </a:spcBef>
              <a:buNone/>
            </a:pPr>
            <a:endParaRPr lang="en-US" sz="1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>
                <a:cs typeface="Arial" charset="0"/>
              </a:rPr>
              <a:t>Запуск и конфигурация программного обеспечения</a:t>
            </a:r>
            <a:endParaRPr lang="en-US" sz="3000" kern="12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0637" y="3101785"/>
            <a:ext cx="973766" cy="276880"/>
          </a:xfrm>
          <a:prstGeom prst="rect">
            <a:avLst/>
          </a:prstGeom>
        </p:spPr>
        <p:txBody>
          <a:bodyPr wrap="none" lIns="91321" tIns="45661" rIns="91321" bIns="45661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Windows 7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4156" y="3217301"/>
            <a:ext cx="1850702" cy="134668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392243" y="2755190"/>
            <a:ext cx="3167691" cy="1232734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90638" indent="-390638">
              <a:buFont typeface="+mj-lt"/>
              <a:buAutoNum type="arabicPeriod"/>
            </a:pPr>
            <a:r>
              <a:rPr lang="ru-RU" sz="2000" b="1" dirty="0" smtClean="0"/>
              <a:t>Установить местное время в операционной системе </a:t>
            </a:r>
            <a:r>
              <a:rPr lang="en-US" sz="2000" b="1" dirty="0" smtClean="0"/>
              <a:t>Windows</a:t>
            </a:r>
            <a:endParaRPr lang="en-US" sz="2000" b="1" dirty="0"/>
          </a:p>
          <a:p>
            <a:pPr marL="390638" indent="-390638">
              <a:buFont typeface="+mj-lt"/>
              <a:buAutoNum type="arabicPeriod"/>
            </a:pPr>
            <a:r>
              <a:rPr lang="ru-RU" sz="2000" b="1" dirty="0" smtClean="0"/>
              <a:t>Переименуйте </a:t>
            </a:r>
            <a:r>
              <a:rPr lang="en-US" sz="2000" b="1" dirty="0" err="1" smtClean="0"/>
              <a:t>GeneXpert</a:t>
            </a:r>
            <a:r>
              <a:rPr lang="en-US" sz="2000" b="1" dirty="0" smtClean="0"/>
              <a:t> </a:t>
            </a:r>
            <a:r>
              <a:rPr lang="ru-RU" sz="2000" b="1" u="sng" dirty="0" smtClean="0"/>
              <a:t>в программной обеспечении</a:t>
            </a:r>
            <a:r>
              <a:rPr lang="en-US" sz="2000" b="1" dirty="0" smtClean="0"/>
              <a:t>, </a:t>
            </a:r>
            <a:r>
              <a:rPr lang="ru-RU" sz="2000" b="1" dirty="0" smtClean="0"/>
              <a:t>перейдя в </a:t>
            </a:r>
            <a:r>
              <a:rPr lang="en-US" sz="2000" b="1" dirty="0" smtClean="0"/>
              <a:t>SETUP </a:t>
            </a:r>
            <a:r>
              <a:rPr lang="ru-RU" sz="2000" b="1" dirty="0" smtClean="0"/>
              <a:t>(НАСТРОЙКИ) </a:t>
            </a:r>
            <a:r>
              <a:rPr lang="en-US" sz="2000" b="1" dirty="0" smtClean="0"/>
              <a:t>→ </a:t>
            </a:r>
            <a:r>
              <a:rPr lang="en-US" sz="2000" b="1" dirty="0"/>
              <a:t>SYSTEM CONFIGURATION </a:t>
            </a:r>
            <a:r>
              <a:rPr lang="ru-RU" sz="2000" b="1" dirty="0" smtClean="0"/>
              <a:t>(КОНФИГУРАЦИЯ СИСТЕМЫ) </a:t>
            </a:r>
            <a:r>
              <a:rPr lang="en-US" sz="2000" b="1" dirty="0" smtClean="0"/>
              <a:t>→ </a:t>
            </a:r>
            <a:r>
              <a:rPr lang="ru-RU" sz="2000" b="1" dirty="0" smtClean="0"/>
              <a:t>заменить «</a:t>
            </a:r>
            <a:r>
              <a:rPr lang="en-US" sz="2000" b="1" dirty="0" err="1" smtClean="0"/>
              <a:t>GeneXpert</a:t>
            </a:r>
            <a:r>
              <a:rPr lang="en-US" sz="2000" b="1" dirty="0" smtClean="0"/>
              <a:t> PC</a:t>
            </a:r>
            <a:r>
              <a:rPr lang="ru-RU" sz="2000" b="1" dirty="0" smtClean="0"/>
              <a:t>» на название лаборатории</a:t>
            </a:r>
            <a:r>
              <a:rPr lang="en-US" sz="2000" b="1" dirty="0" smtClean="0"/>
              <a:t>, </a:t>
            </a:r>
            <a:r>
              <a:rPr lang="ru-RU" sz="2000" b="1" dirty="0" smtClean="0"/>
              <a:t>указав страну и серийный номер </a:t>
            </a:r>
            <a:r>
              <a:rPr lang="en-US" sz="2000" b="1" dirty="0" err="1" smtClean="0"/>
              <a:t>GeneXpert</a:t>
            </a:r>
            <a:r>
              <a:rPr lang="en-US" sz="2000" b="1" dirty="0" smtClean="0"/>
              <a:t> </a:t>
            </a:r>
            <a:r>
              <a:rPr lang="en-US" sz="2000" b="1" dirty="0"/>
              <a:t>→ </a:t>
            </a:r>
            <a:r>
              <a:rPr lang="ru-RU" sz="2000" b="1" dirty="0" smtClean="0"/>
              <a:t>см. снимок экрана, представленный ниже и на следующем слайде	</a:t>
            </a:r>
            <a:endParaRPr lang="en-US" sz="2000" b="1" u="sng" dirty="0"/>
          </a:p>
          <a:p>
            <a:pPr marL="703148" lvl="1" indent="-390638">
              <a:buNone/>
            </a:pPr>
            <a:endParaRPr lang="en-US" sz="1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778439" cy="1014325"/>
          </a:xfrm>
        </p:spPr>
        <p:txBody>
          <a:bodyPr>
            <a:noAutofit/>
          </a:bodyPr>
          <a:lstStyle/>
          <a:p>
            <a:r>
              <a:rPr lang="ru-RU" sz="3000" kern="1200" dirty="0" smtClean="0">
                <a:cs typeface="Arial" charset="0"/>
              </a:rPr>
              <a:t>Оптимальная установка</a:t>
            </a:r>
            <a:r>
              <a:rPr lang="en-US" sz="3000" kern="1200" dirty="0" smtClean="0">
                <a:cs typeface="Arial" charset="0"/>
              </a:rPr>
              <a:t>: </a:t>
            </a:r>
            <a:r>
              <a:rPr lang="ru-RU" sz="3000" kern="1200" dirty="0" smtClean="0">
                <a:cs typeface="Arial" charset="0"/>
              </a:rPr>
              <a:t>конфигурация программное обеспечение</a:t>
            </a:r>
            <a:endParaRPr lang="en-US" sz="3000" kern="12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0637" y="3101785"/>
            <a:ext cx="973766" cy="276880"/>
          </a:xfrm>
          <a:prstGeom prst="rect">
            <a:avLst/>
          </a:prstGeom>
        </p:spPr>
        <p:txBody>
          <a:bodyPr wrap="none" lIns="91321" tIns="45661" rIns="91321" bIns="45661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Windows 7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53" y="3666013"/>
            <a:ext cx="4151051" cy="18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kern="1200" dirty="0" smtClean="0">
                <a:cs typeface="Arial" charset="0"/>
              </a:rPr>
              <a:t>Оптимальная установка</a:t>
            </a:r>
            <a:r>
              <a:rPr lang="en-US" sz="3000" kern="1200" dirty="0" smtClean="0">
                <a:cs typeface="Arial" charset="0"/>
              </a:rPr>
              <a:t>: </a:t>
            </a:r>
            <a:r>
              <a:rPr lang="ru-RU" sz="3000" kern="1200" dirty="0" smtClean="0">
                <a:cs typeface="Arial" charset="0"/>
              </a:rPr>
              <a:t>конфигурация программного обеспечения</a:t>
            </a:r>
            <a:endParaRPr lang="en-US" sz="3000" kern="12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410637" y="3101785"/>
            <a:ext cx="973766" cy="276880"/>
          </a:xfrm>
          <a:prstGeom prst="rect">
            <a:avLst/>
          </a:prstGeom>
        </p:spPr>
        <p:txBody>
          <a:bodyPr wrap="none" lIns="91321" tIns="45661" rIns="91321" bIns="45661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Windows 7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7587" y="1505742"/>
            <a:ext cx="4036802" cy="4524196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marL="456606" indent="-456606" defTabSz="1041632" eaLnBrk="0" hangingPunct="0">
              <a:spcBef>
                <a:spcPct val="80000"/>
              </a:spcBef>
              <a:buClr>
                <a:srgbClr val="1E7FB8"/>
              </a:buClr>
              <a:buFont typeface="+mj-lt"/>
              <a:buAutoNum type="arabicPeriod" startAt="3"/>
            </a:pPr>
            <a:r>
              <a:rPr lang="ru-RU" sz="2400" dirty="0" smtClean="0"/>
              <a:t>Установите настройки в соответствии с вашими потребностями </a:t>
            </a:r>
            <a:r>
              <a:rPr lang="en-US" sz="2400" dirty="0" smtClean="0"/>
              <a:t>(</a:t>
            </a:r>
            <a:r>
              <a:rPr lang="ru-RU" sz="2400" dirty="0" smtClean="0"/>
              <a:t>автоматическая печать</a:t>
            </a:r>
            <a:r>
              <a:rPr lang="en-US" sz="2400" dirty="0" smtClean="0"/>
              <a:t>, </a:t>
            </a:r>
            <a:r>
              <a:rPr lang="ru-RU" sz="2400" dirty="0" smtClean="0"/>
              <a:t>сканирование штрих-кода </a:t>
            </a:r>
            <a:r>
              <a:rPr lang="en-US" sz="2400" dirty="0" smtClean="0"/>
              <a:t>ID</a:t>
            </a:r>
            <a:r>
              <a:rPr lang="ru-RU" sz="2400" dirty="0" smtClean="0"/>
              <a:t> пациента</a:t>
            </a:r>
            <a:r>
              <a:rPr lang="en-US" sz="2400" dirty="0" smtClean="0"/>
              <a:t> </a:t>
            </a:r>
            <a:r>
              <a:rPr lang="ru-RU" sz="2400" dirty="0" smtClean="0"/>
              <a:t>и др.</a:t>
            </a:r>
            <a:r>
              <a:rPr lang="en-US" sz="2400" dirty="0" smtClean="0"/>
              <a:t>)</a:t>
            </a:r>
            <a:r>
              <a:rPr lang="en-US" sz="2400" dirty="0"/>
              <a:t>, </a:t>
            </a:r>
            <a:r>
              <a:rPr lang="ru-RU" sz="2400" dirty="0" smtClean="0"/>
              <a:t>в меню </a:t>
            </a:r>
            <a:r>
              <a:rPr lang="en-US" sz="2400" dirty="0" smtClean="0"/>
              <a:t>SETPUP</a:t>
            </a:r>
            <a:r>
              <a:rPr lang="ru-RU" sz="2400" dirty="0" smtClean="0"/>
              <a:t> (НАСТРОЙКИ)</a:t>
            </a:r>
            <a:r>
              <a:rPr lang="en-US" sz="2400" dirty="0" smtClean="0"/>
              <a:t> </a:t>
            </a:r>
            <a:r>
              <a:rPr lang="en-US" sz="2400" dirty="0"/>
              <a:t>→ SYSTEM </a:t>
            </a:r>
            <a:r>
              <a:rPr lang="en-US" sz="2400" dirty="0" smtClean="0"/>
              <a:t>CONFIGURATION</a:t>
            </a:r>
            <a:r>
              <a:rPr lang="ru-RU" sz="2400" dirty="0" smtClean="0"/>
              <a:t> (КОНФИГУРАЦИЯ СИСТЕМЫ)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3" y="1455544"/>
            <a:ext cx="5793464" cy="494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3" y="1395636"/>
            <a:ext cx="9619774" cy="4950960"/>
          </a:xfrm>
        </p:spPr>
        <p:txBody>
          <a:bodyPr>
            <a:noAutofit/>
          </a:bodyPr>
          <a:lstStyle/>
          <a:p>
            <a:pPr marL="703148" lvl="1" indent="-390638">
              <a:buAutoNum type="arabicPeriod"/>
            </a:pP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ru-RU" sz="2300" b="1" dirty="0" smtClean="0">
                <a:solidFill>
                  <a:schemeClr val="tx1"/>
                </a:solidFill>
              </a:rPr>
              <a:t>УЧЕТНАЯ ЗАПИСЬ АДМИНИСТРАТОРА (</a:t>
            </a:r>
            <a:r>
              <a:rPr lang="en-US" sz="2300" b="1" dirty="0" smtClean="0">
                <a:solidFill>
                  <a:schemeClr val="tx1"/>
                </a:solidFill>
              </a:rPr>
              <a:t>ADMIN  ACCOUNT</a:t>
            </a:r>
            <a:r>
              <a:rPr lang="ru-RU" sz="2300" b="1" dirty="0" smtClean="0">
                <a:solidFill>
                  <a:schemeClr val="tx1"/>
                </a:solidFill>
              </a:rPr>
              <a:t>)</a:t>
            </a:r>
            <a:r>
              <a:rPr lang="en-US" sz="2300" b="1" dirty="0" smtClean="0">
                <a:solidFill>
                  <a:schemeClr val="tx1"/>
                </a:solidFill>
              </a:rPr>
              <a:t>:</a:t>
            </a:r>
            <a:r>
              <a:rPr lang="ru-RU" sz="2300" b="1" dirty="0" smtClean="0">
                <a:solidFill>
                  <a:schemeClr val="tx1"/>
                </a:solidFill>
              </a:rPr>
              <a:t> в первую очередь, при установке до создания учетной записи пользователя (</a:t>
            </a:r>
            <a:r>
              <a:rPr lang="en-US" sz="2300" dirty="0" smtClean="0">
                <a:solidFill>
                  <a:schemeClr val="tx1"/>
                </a:solidFill>
              </a:rPr>
              <a:t>User Account</a:t>
            </a:r>
            <a:r>
              <a:rPr lang="ru-RU" sz="2300" dirty="0" smtClean="0">
                <a:solidFill>
                  <a:schemeClr val="tx1"/>
                </a:solidFill>
              </a:rPr>
              <a:t>)</a:t>
            </a:r>
            <a:endParaRPr lang="en-US" sz="2300" dirty="0">
              <a:solidFill>
                <a:schemeClr val="tx1"/>
              </a:solidFill>
            </a:endParaRPr>
          </a:p>
          <a:p>
            <a:pPr marL="703148" lvl="1" indent="-390638">
              <a:buAutoNum type="arabicPeriod"/>
            </a:pPr>
            <a:endParaRPr lang="en-US" sz="2300" b="1" dirty="0">
              <a:solidFill>
                <a:schemeClr val="tx1"/>
              </a:solidFill>
            </a:endParaRPr>
          </a:p>
          <a:p>
            <a:pPr marL="703148" lvl="1" indent="-390638">
              <a:buAutoNum type="arabicPeriod"/>
            </a:pPr>
            <a:r>
              <a:rPr lang="ru-RU" sz="2300" b="1" dirty="0">
                <a:solidFill>
                  <a:schemeClr val="tx1"/>
                </a:solidFill>
              </a:rPr>
              <a:t> </a:t>
            </a:r>
            <a:r>
              <a:rPr lang="ru-RU" sz="2300" b="1" dirty="0" smtClean="0">
                <a:solidFill>
                  <a:schemeClr val="tx1"/>
                </a:solidFill>
              </a:rPr>
              <a:t>УЧЕТНАЯ ЗАПИСЬ ПОЛЬЗОВАТЕЛЯ</a:t>
            </a:r>
            <a:r>
              <a:rPr lang="en-US" sz="2300" b="1" dirty="0" smtClean="0">
                <a:solidFill>
                  <a:schemeClr val="tx1"/>
                </a:solidFill>
              </a:rPr>
              <a:t>: </a:t>
            </a:r>
            <a:r>
              <a:rPr lang="ru-RU" sz="2300" dirty="0" smtClean="0">
                <a:solidFill>
                  <a:schemeClr val="tx1"/>
                </a:solidFill>
              </a:rPr>
              <a:t>позволяет сотрудникам пользоваться </a:t>
            </a:r>
            <a:r>
              <a:rPr lang="en-US" sz="2300" dirty="0" err="1" smtClean="0">
                <a:solidFill>
                  <a:schemeClr val="tx1"/>
                </a:solidFill>
              </a:rPr>
              <a:t>GeneXpert</a:t>
            </a:r>
            <a:endParaRPr lang="en-US" sz="2300" dirty="0">
              <a:solidFill>
                <a:schemeClr val="tx1"/>
              </a:solidFill>
            </a:endParaRPr>
          </a:p>
          <a:p>
            <a:pPr marL="703148" lvl="1" indent="-390638">
              <a:buAutoNum type="arabicPeriod"/>
            </a:pPr>
            <a:endParaRPr lang="en-US" sz="2300" dirty="0">
              <a:solidFill>
                <a:schemeClr val="tx1"/>
              </a:solidFill>
            </a:endParaRPr>
          </a:p>
          <a:p>
            <a:pPr marL="703148" lvl="1" indent="-390638">
              <a:buAutoNum type="arabicPeriod"/>
            </a:pP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ru-RU" sz="2300" b="1" dirty="0" smtClean="0">
                <a:solidFill>
                  <a:schemeClr val="tx1"/>
                </a:solidFill>
              </a:rPr>
              <a:t>ФАЙЛ ОПРЕДЕЛЕНИЯ АНАЛИЗА </a:t>
            </a:r>
            <a:r>
              <a:rPr lang="en-US" sz="2300" b="1" dirty="0" smtClean="0">
                <a:solidFill>
                  <a:schemeClr val="tx1"/>
                </a:solidFill>
              </a:rPr>
              <a:t>(</a:t>
            </a:r>
            <a:r>
              <a:rPr lang="en-US" sz="2300" b="1" dirty="0">
                <a:solidFill>
                  <a:schemeClr val="tx1"/>
                </a:solidFill>
              </a:rPr>
              <a:t>ADF): </a:t>
            </a:r>
            <a:r>
              <a:rPr lang="ru-RU" sz="2300" dirty="0" smtClean="0">
                <a:solidFill>
                  <a:schemeClr val="tx1"/>
                </a:solidFill>
              </a:rPr>
              <a:t>позволяет прибору выполнять программу </a:t>
            </a:r>
            <a:r>
              <a:rPr lang="en-US" sz="2300" dirty="0" smtClean="0">
                <a:solidFill>
                  <a:schemeClr val="tx1"/>
                </a:solidFill>
              </a:rPr>
              <a:t>XPERT </a:t>
            </a:r>
            <a:r>
              <a:rPr lang="en-US" sz="2300" dirty="0">
                <a:solidFill>
                  <a:schemeClr val="tx1"/>
                </a:solidFill>
              </a:rPr>
              <a:t>MTB/</a:t>
            </a:r>
            <a:r>
              <a:rPr lang="en-US" sz="2300" dirty="0" smtClean="0">
                <a:solidFill>
                  <a:schemeClr val="tx1"/>
                </a:solidFill>
              </a:rPr>
              <a:t>RIF</a:t>
            </a:r>
            <a:endParaRPr lang="en-US" sz="2300" dirty="0">
              <a:solidFill>
                <a:schemeClr val="tx1"/>
              </a:solidFill>
            </a:endParaRPr>
          </a:p>
          <a:p>
            <a:pPr marL="703148" lvl="1" indent="-390638">
              <a:buAutoNum type="arabicPeriod"/>
            </a:pPr>
            <a:endParaRPr lang="en-US" sz="2300" b="1" dirty="0">
              <a:solidFill>
                <a:schemeClr val="tx1"/>
              </a:solidFill>
            </a:endParaRPr>
          </a:p>
          <a:p>
            <a:pPr marL="703148" lvl="1" indent="-390638">
              <a:buAutoNum type="arabicPeriod"/>
            </a:pPr>
            <a:r>
              <a:rPr lang="en-US" sz="2300" b="1" dirty="0">
                <a:solidFill>
                  <a:schemeClr val="tx1"/>
                </a:solidFill>
              </a:rPr>
              <a:t> </a:t>
            </a:r>
            <a:r>
              <a:rPr lang="ru-RU" sz="2300" b="1" dirty="0" smtClean="0">
                <a:solidFill>
                  <a:schemeClr val="tx1"/>
                </a:solidFill>
              </a:rPr>
              <a:t>УСТАНОВКА КВАЛИФИКАЦИОННОГО ОТЧЕТА</a:t>
            </a:r>
            <a:r>
              <a:rPr lang="en-US" sz="2300" b="1" dirty="0" smtClean="0">
                <a:solidFill>
                  <a:schemeClr val="tx1"/>
                </a:solidFill>
              </a:rPr>
              <a:t>: </a:t>
            </a:r>
            <a:r>
              <a:rPr lang="ru-RU" sz="2300" dirty="0" smtClean="0">
                <a:solidFill>
                  <a:schemeClr val="tx1"/>
                </a:solidFill>
              </a:rPr>
              <a:t>отчет выдается после завершения установки, который должен быть подписан и отправлен в </a:t>
            </a:r>
            <a:r>
              <a:rPr lang="en-US" sz="2300" dirty="0" smtClean="0">
                <a:solidFill>
                  <a:schemeClr val="tx1"/>
                </a:solidFill>
              </a:rPr>
              <a:t>Cepheid (</a:t>
            </a:r>
            <a:r>
              <a:rPr lang="ru-RU" sz="2300" dirty="0" smtClean="0">
                <a:solidFill>
                  <a:schemeClr val="tx1"/>
                </a:solidFill>
              </a:rPr>
              <a:t>необходим для калибровки и гарантии</a:t>
            </a:r>
            <a:r>
              <a:rPr lang="en-US" sz="2300" dirty="0" smtClean="0">
                <a:solidFill>
                  <a:schemeClr val="tx1"/>
                </a:solidFill>
              </a:rPr>
              <a:t>)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1791" y="302102"/>
            <a:ext cx="9619774" cy="1014325"/>
          </a:xfrm>
        </p:spPr>
        <p:txBody>
          <a:bodyPr>
            <a:noAutofit/>
          </a:bodyPr>
          <a:lstStyle/>
          <a:p>
            <a:r>
              <a:rPr lang="ru-RU" sz="3600" dirty="0" smtClean="0">
                <a:cs typeface="Arial" charset="0"/>
              </a:rPr>
              <a:t>Учетные записи и файл определения</a:t>
            </a:r>
            <a:endParaRPr lang="en-US" sz="3600" kern="12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 l="2375" t="6417" r="2782"/>
          <a:stretch>
            <a:fillRect/>
          </a:stretch>
        </p:blipFill>
        <p:spPr>
          <a:xfrm>
            <a:off x="1564239" y="3103301"/>
            <a:ext cx="8088794" cy="2240510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6033" y="4695739"/>
            <a:ext cx="2821711" cy="21750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43" y="2266933"/>
            <a:ext cx="10297144" cy="4025247"/>
          </a:xfrm>
        </p:spPr>
        <p:txBody>
          <a:bodyPr>
            <a:normAutofit/>
          </a:bodyPr>
          <a:lstStyle/>
          <a:p>
            <a:pPr marL="703148" lvl="1" indent="-390638">
              <a:buNone/>
            </a:pPr>
            <a:r>
              <a:rPr lang="en-US" sz="1800" b="1" dirty="0">
                <a:latin typeface="Arial" charset="0"/>
                <a:cs typeface="Arial" charset="0"/>
              </a:rPr>
              <a:t>1. </a:t>
            </a:r>
            <a:r>
              <a:rPr lang="ru-RU" sz="1800" b="1" dirty="0" smtClean="0">
                <a:latin typeface="Arial" charset="0"/>
                <a:cs typeface="Arial" charset="0"/>
              </a:rPr>
              <a:t>Нажмите «</a:t>
            </a:r>
            <a:r>
              <a:rPr lang="en-US" sz="1800" b="1" dirty="0" smtClean="0">
                <a:latin typeface="Arial" charset="0"/>
                <a:cs typeface="Arial" charset="0"/>
              </a:rPr>
              <a:t>Setup</a:t>
            </a:r>
            <a:r>
              <a:rPr lang="en-US" sz="1800" b="1" dirty="0">
                <a:latin typeface="Arial" charset="0"/>
                <a:cs typeface="Arial" charset="0"/>
              </a:rPr>
              <a:t>/User </a:t>
            </a:r>
            <a:r>
              <a:rPr lang="en-US" sz="1800" b="1" dirty="0" smtClean="0">
                <a:latin typeface="Arial" charset="0"/>
                <a:cs typeface="Arial" charset="0"/>
              </a:rPr>
              <a:t>administration</a:t>
            </a:r>
            <a:r>
              <a:rPr lang="ru-RU" sz="1800" b="1" dirty="0" smtClean="0">
                <a:latin typeface="Arial" charset="0"/>
                <a:cs typeface="Arial" charset="0"/>
              </a:rPr>
              <a:t>» (Настройки/управление пользователями)</a:t>
            </a:r>
            <a:endParaRPr lang="en-US" sz="1800" b="1" dirty="0">
              <a:latin typeface="Arial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1200" dirty="0" smtClean="0">
                <a:cs typeface="Arial" charset="0"/>
              </a:rPr>
              <a:t>Создание учетной записи</a:t>
            </a:r>
            <a:r>
              <a:rPr lang="en-US" kern="1200" dirty="0" smtClean="0">
                <a:cs typeface="Arial" charset="0"/>
              </a:rPr>
              <a:t>: ADMIN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38041" y="2619772"/>
            <a:ext cx="0" cy="558263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059" y="5512309"/>
            <a:ext cx="4042132" cy="382186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dirty="0"/>
              <a:t>2. </a:t>
            </a:r>
            <a:r>
              <a:rPr lang="ru-RU" dirty="0" smtClean="0"/>
              <a:t>Нажмите «</a:t>
            </a:r>
            <a:r>
              <a:rPr lang="en-US" dirty="0" smtClean="0"/>
              <a:t>Add</a:t>
            </a:r>
            <a:r>
              <a:rPr lang="ru-RU" dirty="0" smtClean="0"/>
              <a:t>» (Добавить)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85179" y="5845894"/>
            <a:ext cx="4196710" cy="843787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3258770" y="3365077"/>
            <a:ext cx="1227449" cy="17025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207072" y="3133600"/>
            <a:ext cx="599637" cy="2314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139909" y="6531386"/>
            <a:ext cx="555638" cy="39660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52273" y="2646916"/>
            <a:ext cx="5623671" cy="320631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NOTE: The first account to be created must be an “Admin” account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19783" y="1337457"/>
            <a:ext cx="10009112" cy="1015544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r>
              <a:rPr lang="ru-RU" sz="2000" dirty="0" smtClean="0"/>
              <a:t>Назначить сотрудника лаборатории с полным доступом к программному обеспечению</a:t>
            </a:r>
            <a:r>
              <a:rPr lang="en-US" sz="2000" dirty="0" smtClean="0"/>
              <a:t>. </a:t>
            </a:r>
            <a:r>
              <a:rPr lang="ru-RU" sz="2000" dirty="0" smtClean="0"/>
              <a:t>В одной системе может быть более одной учетной записи администратора</a:t>
            </a:r>
            <a:r>
              <a:rPr lang="en-US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67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775" y="1734631"/>
            <a:ext cx="5347541" cy="1336294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400" dirty="0"/>
              <a:t>3. </a:t>
            </a:r>
            <a:r>
              <a:rPr lang="ru-RU" sz="2400" dirty="0" smtClean="0"/>
              <a:t>Создайте имя и пароль пользователя</a:t>
            </a:r>
            <a:r>
              <a:rPr lang="en-US" sz="2400" dirty="0" smtClean="0"/>
              <a:t>:</a:t>
            </a:r>
            <a:endParaRPr lang="en-US" sz="2400" dirty="0"/>
          </a:p>
          <a:p>
            <a:pPr marL="703148" lvl="1" indent="-390638"/>
            <a:r>
              <a:rPr lang="en-US" sz="3200" dirty="0"/>
              <a:t> </a:t>
            </a:r>
            <a:r>
              <a:rPr lang="en-US" sz="1200" i="1" dirty="0"/>
              <a:t> </a:t>
            </a:r>
            <a:r>
              <a:rPr lang="en-US" sz="1200" i="1" dirty="0" smtClean="0"/>
              <a:t>(</a:t>
            </a:r>
            <a:r>
              <a:rPr lang="ru-RU" sz="1200" i="1" dirty="0" smtClean="0"/>
              <a:t>в идеале, одинаково для всех приборов в стране</a:t>
            </a:r>
            <a:r>
              <a:rPr lang="en-US" sz="1200" i="1" dirty="0" smtClean="0"/>
              <a:t>)</a:t>
            </a:r>
            <a:endParaRPr lang="en-US" sz="1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8369" y="2227522"/>
            <a:ext cx="5172926" cy="35129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10154206" cy="1014325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Arial" charset="0"/>
              </a:rPr>
              <a:t>Создание учетной записи</a:t>
            </a:r>
            <a:r>
              <a:rPr lang="en-US" dirty="0">
                <a:cs typeface="Arial" charset="0"/>
              </a:rPr>
              <a:t>: </a:t>
            </a:r>
            <a:r>
              <a:rPr lang="en-US" dirty="0" smtClean="0">
                <a:cs typeface="Arial" charset="0"/>
              </a:rPr>
              <a:t>ADMIN</a:t>
            </a:r>
            <a:r>
              <a:rPr lang="ru-RU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(</a:t>
            </a:r>
            <a:r>
              <a:rPr lang="ru-RU" kern="1200" dirty="0" smtClean="0">
                <a:cs typeface="Arial" charset="0"/>
              </a:rPr>
              <a:t>продолжение</a:t>
            </a:r>
            <a:r>
              <a:rPr lang="en-US" kern="1200" dirty="0" smtClean="0">
                <a:cs typeface="Arial" charset="0"/>
              </a:rPr>
              <a:t>)</a:t>
            </a:r>
            <a:endParaRPr lang="en-US" kern="1200" dirty="0"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13703" y="2281987"/>
            <a:ext cx="1124666" cy="422139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5516" y="3079102"/>
            <a:ext cx="4745032" cy="843851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400" dirty="0"/>
              <a:t>4. </a:t>
            </a:r>
            <a:r>
              <a:rPr lang="ru-RU" sz="2400" dirty="0" smtClean="0"/>
              <a:t>Выберите тип пользователя</a:t>
            </a:r>
            <a:r>
              <a:rPr lang="en-US" sz="2400" dirty="0" smtClean="0"/>
              <a:t>: </a:t>
            </a:r>
            <a:r>
              <a:rPr lang="ru-RU" sz="2400" dirty="0" smtClean="0"/>
              <a:t>«</a:t>
            </a:r>
            <a:r>
              <a:rPr lang="en-US" sz="2400" dirty="0" smtClean="0"/>
              <a:t>Admin</a:t>
            </a:r>
            <a:r>
              <a:rPr lang="ru-RU" sz="2400" dirty="0" smtClean="0"/>
              <a:t>»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22774" y="5539040"/>
            <a:ext cx="3001172" cy="474519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400" dirty="0"/>
              <a:t>5. </a:t>
            </a:r>
            <a:r>
              <a:rPr lang="ru-RU" sz="2400" dirty="0" smtClean="0"/>
              <a:t>Нажмите «</a:t>
            </a:r>
            <a:r>
              <a:rPr lang="en-US" sz="2400" dirty="0" smtClean="0"/>
              <a:t>OK</a:t>
            </a:r>
            <a:r>
              <a:rPr lang="ru-RU" sz="2400" dirty="0" smtClean="0"/>
              <a:t>»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37939" y="3552662"/>
            <a:ext cx="1354943" cy="1079806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3123946" y="5539040"/>
            <a:ext cx="5797716" cy="237260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 bwMode="auto">
          <a:xfrm>
            <a:off x="5338369" y="4575058"/>
            <a:ext cx="599637" cy="2314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921661" y="5221796"/>
            <a:ext cx="555638" cy="5518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rcRect l="2375" t="6417" r="2782"/>
          <a:stretch>
            <a:fillRect/>
          </a:stretch>
        </p:blipFill>
        <p:spPr>
          <a:xfrm>
            <a:off x="521015" y="2301139"/>
            <a:ext cx="8213071" cy="2274934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663" y="3841646"/>
            <a:ext cx="3377133" cy="26032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1" y="1258821"/>
            <a:ext cx="9994463" cy="4889343"/>
          </a:xfrm>
        </p:spPr>
        <p:txBody>
          <a:bodyPr>
            <a:noAutofit/>
          </a:bodyPr>
          <a:lstStyle/>
          <a:p>
            <a:pPr marL="703148" lvl="1" indent="-390638">
              <a:buNone/>
            </a:pPr>
            <a:r>
              <a:rPr lang="en-US" b="1" kern="1200" dirty="0">
                <a:latin typeface="Arial" charset="0"/>
                <a:ea typeface="+mn-ea"/>
                <a:cs typeface="Arial" charset="0"/>
              </a:rPr>
              <a:t>1. </a:t>
            </a:r>
            <a:r>
              <a:rPr lang="ru-RU" sz="2800" b="1" dirty="0" smtClean="0">
                <a:latin typeface="Arial" charset="0"/>
                <a:cs typeface="Arial" charset="0"/>
              </a:rPr>
              <a:t>Нажмите </a:t>
            </a:r>
            <a:r>
              <a:rPr lang="ru-RU" sz="2800" b="1" dirty="0">
                <a:latin typeface="Arial" charset="0"/>
                <a:cs typeface="Arial" charset="0"/>
              </a:rPr>
              <a:t>«</a:t>
            </a:r>
            <a:r>
              <a:rPr lang="en-US" sz="2800" b="1" dirty="0">
                <a:latin typeface="Arial" charset="0"/>
                <a:cs typeface="Arial" charset="0"/>
              </a:rPr>
              <a:t>Setup/User administration</a:t>
            </a:r>
            <a:r>
              <a:rPr lang="ru-RU" sz="2800" b="1" dirty="0">
                <a:latin typeface="Arial" charset="0"/>
                <a:cs typeface="Arial" charset="0"/>
              </a:rPr>
              <a:t>» (Настройки/управление пользователями</a:t>
            </a:r>
            <a:r>
              <a:rPr lang="ru-RU" sz="2800" b="1" dirty="0" smtClean="0">
                <a:latin typeface="Arial" charset="0"/>
                <a:cs typeface="Arial" charset="0"/>
              </a:rPr>
              <a:t>)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1200" dirty="0" smtClean="0">
                <a:cs typeface="Arial" charset="0"/>
              </a:rPr>
              <a:t>Создание учетной записи</a:t>
            </a:r>
            <a:r>
              <a:rPr lang="en-US" kern="1200" dirty="0" smtClean="0">
                <a:cs typeface="Arial" charset="0"/>
              </a:rPr>
              <a:t>: USER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435" y="5068044"/>
            <a:ext cx="4077764" cy="382186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ru-RU" dirty="0" smtClean="0">
                <a:solidFill>
                  <a:prstClr val="black"/>
                </a:solidFill>
              </a:rPr>
              <a:t>2. Нажмите </a:t>
            </a:r>
            <a:r>
              <a:rPr lang="ru-RU" dirty="0">
                <a:solidFill>
                  <a:prstClr val="black"/>
                </a:solidFill>
              </a:rPr>
              <a:t>«</a:t>
            </a:r>
            <a:r>
              <a:rPr lang="en-US" dirty="0">
                <a:solidFill>
                  <a:prstClr val="black"/>
                </a:solidFill>
              </a:rPr>
              <a:t>Add</a:t>
            </a:r>
            <a:r>
              <a:rPr lang="ru-RU" dirty="0">
                <a:solidFill>
                  <a:prstClr val="black"/>
                </a:solidFill>
              </a:rPr>
              <a:t>» (Добавить)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98708" y="2062715"/>
            <a:ext cx="0" cy="578837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85178" y="5517173"/>
            <a:ext cx="3067105" cy="719066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 bwMode="auto">
          <a:xfrm>
            <a:off x="2185541" y="2525813"/>
            <a:ext cx="599637" cy="2314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220782" y="2641552"/>
            <a:ext cx="1353338" cy="31998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985643" y="6007874"/>
            <a:ext cx="555638" cy="5518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817" y="4279796"/>
            <a:ext cx="3852449" cy="1490182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r>
              <a:rPr lang="ru-RU" dirty="0" smtClean="0"/>
              <a:t>ПРИМЕЧАНИЕ</a:t>
            </a:r>
            <a:r>
              <a:rPr lang="en-US" dirty="0" smtClean="0"/>
              <a:t>: </a:t>
            </a:r>
            <a:r>
              <a:rPr lang="ru-RU" dirty="0" smtClean="0"/>
              <a:t>Если вы выберете «</a:t>
            </a:r>
            <a:r>
              <a:rPr lang="en-US" dirty="0" smtClean="0"/>
              <a:t>Detail</a:t>
            </a:r>
            <a:r>
              <a:rPr lang="ru-RU" dirty="0" smtClean="0"/>
              <a:t>» («Подробности»)</a:t>
            </a:r>
            <a:r>
              <a:rPr lang="en-US" dirty="0" smtClean="0"/>
              <a:t>,</a:t>
            </a:r>
            <a:r>
              <a:rPr lang="ru-RU" dirty="0" smtClean="0"/>
              <a:t> пользователь увидит отдельные кривые молекулярных маркеров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0679" y="2205830"/>
            <a:ext cx="5586180" cy="37936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801986" y="2215633"/>
            <a:ext cx="1028563" cy="486915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Arial" charset="0"/>
              </a:rPr>
              <a:t>Создание учетной записи</a:t>
            </a:r>
            <a:r>
              <a:rPr lang="en-US" dirty="0">
                <a:cs typeface="Arial" charset="0"/>
              </a:rPr>
              <a:t>: </a:t>
            </a:r>
            <a:r>
              <a:rPr lang="en-US" dirty="0" smtClean="0">
                <a:cs typeface="Arial" charset="0"/>
              </a:rPr>
              <a:t>USER</a:t>
            </a:r>
            <a:r>
              <a:rPr lang="ru-RU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(</a:t>
            </a:r>
            <a:r>
              <a:rPr lang="ru-RU" kern="1200" dirty="0" smtClean="0">
                <a:cs typeface="Arial" charset="0"/>
              </a:rPr>
              <a:t>продолжение</a:t>
            </a:r>
            <a:r>
              <a:rPr lang="en-US" kern="1200" dirty="0" smtClean="0">
                <a:cs typeface="Arial" charset="0"/>
              </a:rPr>
              <a:t>)</a:t>
            </a:r>
            <a:endParaRPr lang="en-US" kern="1200" dirty="0"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775" y="1734631"/>
            <a:ext cx="5347541" cy="1336294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400" dirty="0"/>
              <a:t>3. </a:t>
            </a:r>
            <a:r>
              <a:rPr lang="ru-RU" sz="2400" dirty="0" smtClean="0"/>
              <a:t>Создать имя и пароль пользователя</a:t>
            </a:r>
            <a:r>
              <a:rPr lang="en-US" sz="2400" dirty="0" smtClean="0"/>
              <a:t>:</a:t>
            </a:r>
            <a:endParaRPr lang="en-US" sz="2400" dirty="0"/>
          </a:p>
          <a:p>
            <a:pPr marL="703148" lvl="1" indent="-390638"/>
            <a:r>
              <a:rPr lang="en-US" sz="3200" dirty="0"/>
              <a:t> </a:t>
            </a:r>
            <a:r>
              <a:rPr lang="en-US" sz="1200" i="1" dirty="0"/>
              <a:t> </a:t>
            </a:r>
            <a:r>
              <a:rPr lang="en-US" sz="1200" i="1" dirty="0" smtClean="0"/>
              <a:t>(</a:t>
            </a:r>
            <a:r>
              <a:rPr lang="ru-RU" sz="1200" i="1" dirty="0" smtClean="0"/>
              <a:t>выбрать самостоятельно</a:t>
            </a:r>
            <a:r>
              <a:rPr lang="en-US" sz="1200" i="1" dirty="0" smtClean="0"/>
              <a:t>)</a:t>
            </a:r>
            <a:endParaRPr lang="en-US" sz="1200" i="1" dirty="0"/>
          </a:p>
        </p:txBody>
      </p:sp>
      <p:sp>
        <p:nvSpPr>
          <p:cNvPr id="10" name="Rectangle 9"/>
          <p:cNvSpPr/>
          <p:nvPr/>
        </p:nvSpPr>
        <p:spPr>
          <a:xfrm>
            <a:off x="85516" y="3079102"/>
            <a:ext cx="4745032" cy="843851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400" dirty="0"/>
              <a:t>4. </a:t>
            </a:r>
            <a:r>
              <a:rPr lang="ru-RU" sz="2400" dirty="0" smtClean="0"/>
              <a:t>Выбрать тип пользователя</a:t>
            </a:r>
            <a:r>
              <a:rPr lang="en-US" sz="2400" dirty="0" smtClean="0"/>
              <a:t>: </a:t>
            </a:r>
            <a:r>
              <a:rPr lang="ru-RU" sz="2400" dirty="0" smtClean="0"/>
              <a:t>«</a:t>
            </a:r>
            <a:r>
              <a:rPr lang="en-US" sz="2400" dirty="0" smtClean="0"/>
              <a:t>Basic</a:t>
            </a:r>
            <a:r>
              <a:rPr lang="ru-RU" sz="2400" dirty="0" smtClean="0"/>
              <a:t>» («Базовый»)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22774" y="5788124"/>
            <a:ext cx="3001172" cy="474519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pPr marL="703148" lvl="1" indent="-390638"/>
            <a:r>
              <a:rPr lang="en-US" sz="2400" dirty="0"/>
              <a:t>5. </a:t>
            </a:r>
            <a:r>
              <a:rPr lang="ru-RU" sz="2400" dirty="0" smtClean="0"/>
              <a:t>Нажмите «</a:t>
            </a:r>
            <a:r>
              <a:rPr lang="en-US" sz="2400" dirty="0" smtClean="0"/>
              <a:t>OK</a:t>
            </a:r>
            <a:r>
              <a:rPr lang="ru-RU" sz="2400" dirty="0" smtClean="0"/>
              <a:t>»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01984" y="3552662"/>
            <a:ext cx="1028564" cy="704683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 flipV="1">
            <a:off x="3123946" y="5927058"/>
            <a:ext cx="5470316" cy="98326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 bwMode="auto">
          <a:xfrm>
            <a:off x="4832595" y="4167138"/>
            <a:ext cx="599637" cy="23147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585793" y="5428263"/>
            <a:ext cx="1011131" cy="706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Arial" charset="0"/>
              </a:rPr>
              <a:t>Как войти в систему</a:t>
            </a:r>
            <a:endParaRPr lang="en-US" kern="1200" dirty="0"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2" y="1426601"/>
            <a:ext cx="8679875" cy="479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5847" y="1539652"/>
            <a:ext cx="5040560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DA0D0"/>
                </a:solidFill>
              </a:rPr>
              <a:t>Выбрать пользователя </a:t>
            </a:r>
            <a:r>
              <a:rPr lang="ru-RU" dirty="0" smtClean="0">
                <a:solidFill>
                  <a:srgbClr val="7DA0D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ru-RU" dirty="0">
                <a:solidFill>
                  <a:srgbClr val="7DA0D0"/>
                </a:solidFill>
                <a:sym typeface="Wingdings"/>
              </a:rPr>
              <a:t> </a:t>
            </a:r>
            <a:r>
              <a:rPr lang="ru-RU" dirty="0" smtClean="0">
                <a:solidFill>
                  <a:srgbClr val="7DA0D0"/>
                </a:solidFill>
                <a:sym typeface="Wingdings"/>
              </a:rPr>
              <a:t>войти в систему</a:t>
            </a:r>
            <a:endParaRPr lang="ru-RU" dirty="0">
              <a:solidFill>
                <a:srgbClr val="7DA0D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5927" y="4924028"/>
            <a:ext cx="2592288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DA0D0"/>
                </a:solidFill>
              </a:rPr>
              <a:t>Введите имя и пароль пользователя</a:t>
            </a:r>
            <a:endParaRPr lang="ru-RU" dirty="0">
              <a:solidFill>
                <a:srgbClr val="7DA0D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5927" y="5716116"/>
            <a:ext cx="2520280" cy="49244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DA0D0"/>
                </a:solidFill>
              </a:rPr>
              <a:t>Нажмите «ОК»</a:t>
            </a:r>
          </a:p>
          <a:p>
            <a:endParaRPr lang="ru-RU" sz="800" dirty="0">
              <a:solidFill>
                <a:srgbClr val="7DA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9879" indent="-389879" defTabSz="1041265">
              <a:spcBef>
                <a:spcPts val="599"/>
              </a:spcBef>
            </a:pPr>
            <a:r>
              <a:rPr lang="ru-RU" dirty="0" smtClean="0">
                <a:cs typeface="+mn-cs"/>
              </a:rPr>
              <a:t>Как распаковать компоненты системы </a:t>
            </a:r>
            <a:r>
              <a:rPr lang="en-US" dirty="0" err="1" smtClean="0">
                <a:cs typeface="+mn-cs"/>
              </a:rPr>
              <a:t>GeneXpert</a:t>
            </a:r>
            <a:r>
              <a:rPr lang="en-US" dirty="0" smtClean="0">
                <a:cs typeface="+mn-cs"/>
              </a:rPr>
              <a:t> </a:t>
            </a:r>
            <a:r>
              <a:rPr lang="ru-RU" dirty="0" smtClean="0">
                <a:cs typeface="+mn-cs"/>
              </a:rPr>
              <a:t>и расположить их в лаборатории</a:t>
            </a:r>
            <a:endParaRPr lang="en-US" dirty="0">
              <a:cs typeface="+mn-cs"/>
            </a:endParaRPr>
          </a:p>
          <a:p>
            <a:pPr marL="389879" indent="-389879" defTabSz="1041265">
              <a:lnSpc>
                <a:spcPct val="150000"/>
              </a:lnSpc>
              <a:spcBef>
                <a:spcPts val="599"/>
              </a:spcBef>
            </a:pPr>
            <a:r>
              <a:rPr lang="ru-RU" dirty="0" smtClean="0">
                <a:cs typeface="+mn-cs"/>
              </a:rPr>
              <a:t>Как соединить компоненты</a:t>
            </a:r>
            <a:endParaRPr lang="en-US" dirty="0">
              <a:cs typeface="+mn-cs"/>
            </a:endParaRPr>
          </a:p>
          <a:p>
            <a:pPr marL="389879" indent="-389879" defTabSz="1041265">
              <a:lnSpc>
                <a:spcPct val="150000"/>
              </a:lnSpc>
              <a:spcBef>
                <a:spcPts val="599"/>
              </a:spcBef>
            </a:pPr>
            <a:r>
              <a:rPr lang="ru-RU" dirty="0" smtClean="0">
                <a:cs typeface="+mn-cs"/>
              </a:rPr>
              <a:t>Как запустить компьютер и программное обеспечение</a:t>
            </a:r>
            <a:endParaRPr lang="en-US" dirty="0">
              <a:cs typeface="+mn-cs"/>
            </a:endParaRPr>
          </a:p>
          <a:p>
            <a:pPr marL="389879" indent="-389879" defTabSz="1041265">
              <a:lnSpc>
                <a:spcPct val="150000"/>
              </a:lnSpc>
              <a:spcBef>
                <a:spcPts val="599"/>
              </a:spcBef>
            </a:pPr>
            <a:r>
              <a:rPr lang="ru-RU" dirty="0" smtClean="0">
                <a:cs typeface="+mn-cs"/>
              </a:rPr>
              <a:t>Как создать учетные записи администратора (</a:t>
            </a:r>
            <a:r>
              <a:rPr lang="en-US" dirty="0" smtClean="0">
                <a:cs typeface="+mn-cs"/>
              </a:rPr>
              <a:t>Admin</a:t>
            </a:r>
            <a:r>
              <a:rPr lang="ru-RU" dirty="0" smtClean="0">
                <a:cs typeface="+mn-cs"/>
              </a:rPr>
              <a:t>) и пользователя (</a:t>
            </a:r>
            <a:r>
              <a:rPr lang="en-US" dirty="0" smtClean="0">
                <a:cs typeface="+mn-cs"/>
              </a:rPr>
              <a:t>User</a:t>
            </a:r>
            <a:r>
              <a:rPr lang="ru-RU" dirty="0" smtClean="0">
                <a:cs typeface="+mn-cs"/>
              </a:rPr>
              <a:t>)</a:t>
            </a:r>
            <a:endParaRPr lang="en-US" dirty="0">
              <a:cs typeface="+mn-cs"/>
            </a:endParaRPr>
          </a:p>
          <a:p>
            <a:pPr marL="389879" indent="-389879" defTabSz="1041265">
              <a:lnSpc>
                <a:spcPct val="150000"/>
              </a:lnSpc>
              <a:spcBef>
                <a:spcPts val="599"/>
              </a:spcBef>
            </a:pPr>
            <a:r>
              <a:rPr lang="ru-RU" dirty="0" smtClean="0">
                <a:cs typeface="+mn-cs"/>
              </a:rPr>
              <a:t>Как импортировать файл определений для анализа</a:t>
            </a:r>
            <a:endParaRPr lang="en-US" dirty="0">
              <a:cs typeface="+mn-cs"/>
            </a:endParaRPr>
          </a:p>
          <a:p>
            <a:pPr marL="389879" indent="-389879" defTabSz="1041265">
              <a:spcBef>
                <a:spcPts val="1200"/>
              </a:spcBef>
            </a:pPr>
            <a:r>
              <a:rPr lang="ru-RU" dirty="0" smtClean="0">
                <a:cs typeface="+mn-cs"/>
              </a:rPr>
              <a:t>Как подготовить «Отчет квалификации монтажа» и его значимость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  </a:t>
            </a:r>
            <a:endParaRPr lang="en-US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4400" dirty="0" smtClean="0">
                <a:latin typeface="+mj-lt"/>
              </a:rPr>
              <a:t>Содержание модуля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3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276413"/>
            <a:ext cx="9619774" cy="4439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/>
              <a:t>Создать отчет в конце установки</a:t>
            </a:r>
            <a:r>
              <a:rPr lang="en-US" sz="2300" b="1" dirty="0" smtClean="0"/>
              <a:t>:</a:t>
            </a:r>
            <a:endParaRPr lang="en-US" sz="2300" b="1" dirty="0">
              <a:sym typeface="Wingdings"/>
            </a:endParaRPr>
          </a:p>
          <a:p>
            <a:pPr marL="390638" indent="-390638">
              <a:buAutoNum type="arabicParenR"/>
            </a:pPr>
            <a:r>
              <a:rPr lang="ru-RU" sz="2100" dirty="0" smtClean="0">
                <a:sym typeface="Wingdings"/>
              </a:rPr>
              <a:t>Нажмите «</a:t>
            </a:r>
            <a:r>
              <a:rPr lang="en-US" sz="2100" dirty="0" smtClean="0">
                <a:sym typeface="Wingdings"/>
              </a:rPr>
              <a:t>Reports</a:t>
            </a:r>
            <a:r>
              <a:rPr lang="ru-RU" sz="2100" dirty="0" smtClean="0">
                <a:sym typeface="Wingdings"/>
              </a:rPr>
              <a:t>» («Отчеты»)</a:t>
            </a:r>
            <a:r>
              <a:rPr lang="en-US" sz="2100" dirty="0" smtClean="0">
                <a:sym typeface="Wingdings"/>
              </a:rPr>
              <a:t>, </a:t>
            </a:r>
            <a:r>
              <a:rPr lang="ru-RU" sz="2100" dirty="0" smtClean="0">
                <a:sym typeface="Wingdings"/>
              </a:rPr>
              <a:t>а затем «</a:t>
            </a:r>
            <a:r>
              <a:rPr lang="en-US" sz="2100" dirty="0" smtClean="0">
                <a:sym typeface="Wingdings"/>
              </a:rPr>
              <a:t>Installation Qualification</a:t>
            </a:r>
            <a:r>
              <a:rPr lang="ru-RU" sz="2100" dirty="0" smtClean="0">
                <a:sym typeface="Wingdings"/>
              </a:rPr>
              <a:t>» («Квалификация установки»)</a:t>
            </a:r>
            <a:endParaRPr lang="en-US" sz="2100" dirty="0">
              <a:sym typeface="Wingdings"/>
            </a:endParaRPr>
          </a:p>
          <a:p>
            <a:pPr marL="390638" indent="-390638">
              <a:buAutoNum type="arabicParenR"/>
            </a:pPr>
            <a:r>
              <a:rPr lang="ru-RU" sz="2100" dirty="0" smtClean="0">
                <a:sym typeface="Wingdings"/>
              </a:rPr>
              <a:t>Будет сформирован файл в формате </a:t>
            </a:r>
            <a:r>
              <a:rPr lang="en-US" sz="2100" dirty="0" smtClean="0">
                <a:sym typeface="Wingdings"/>
              </a:rPr>
              <a:t>PDF: </a:t>
            </a:r>
            <a:r>
              <a:rPr lang="ru-RU" sz="2100" dirty="0" smtClean="0">
                <a:sym typeface="Wingdings"/>
              </a:rPr>
              <a:t>сохраните его на компьютере и распечатайте один экземпляр</a:t>
            </a:r>
            <a:endParaRPr lang="en-US" sz="2100" dirty="0">
              <a:sym typeface="Wingdings"/>
            </a:endParaRPr>
          </a:p>
          <a:p>
            <a:pPr marL="390638" indent="-390638">
              <a:buFont typeface="+mj-lt"/>
              <a:buAutoNum type="arabicParenR"/>
            </a:pPr>
            <a:r>
              <a:rPr lang="ru-RU" sz="2100" dirty="0" smtClean="0">
                <a:sym typeface="Wingdings"/>
              </a:rPr>
              <a:t>Руководитель подписывает отчет и отправляет экземпляр в </a:t>
            </a:r>
            <a:r>
              <a:rPr lang="en-US" sz="2100" dirty="0" smtClean="0">
                <a:sym typeface="Wingdings"/>
              </a:rPr>
              <a:t>Cepheid</a:t>
            </a:r>
            <a:r>
              <a:rPr lang="en-US" sz="2100" dirty="0">
                <a:sym typeface="Wingdings"/>
              </a:rPr>
              <a:t>: </a:t>
            </a:r>
            <a:r>
              <a:rPr lang="en-US" sz="2100" dirty="0">
                <a:hlinkClick r:id="rId2"/>
              </a:rPr>
              <a:t>training@cepheidhbdc.com</a:t>
            </a:r>
            <a:r>
              <a:rPr lang="en-US" sz="2100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922455" cy="10143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cs typeface="Arial" charset="0"/>
              </a:rPr>
              <a:t>Настройка квалификационного отчета</a:t>
            </a:r>
            <a:endParaRPr lang="en-US" sz="3600" kern="1200" dirty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591" y="3783851"/>
            <a:ext cx="4284087" cy="24963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72311" y="3860084"/>
            <a:ext cx="4334699" cy="3152176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pPr algn="ctr"/>
            <a:r>
              <a:rPr lang="ru-RU" dirty="0" smtClean="0"/>
              <a:t>ВАЖНОЕ ПРИМЕЧАНИЕ</a:t>
            </a:r>
            <a:r>
              <a:rPr lang="nl-NL" dirty="0" smtClean="0"/>
              <a:t>:</a:t>
            </a:r>
            <a:endParaRPr lang="nl-NL" dirty="0"/>
          </a:p>
          <a:p>
            <a:r>
              <a:rPr lang="ru-RU" dirty="0" smtClean="0"/>
              <a:t>Настройка квалификационного отчета необходима для калибровки и гарантийного обслуживания прибора</a:t>
            </a:r>
            <a:r>
              <a:rPr lang="nl-NL" dirty="0" smtClean="0"/>
              <a:t>: </a:t>
            </a:r>
            <a:r>
              <a:rPr lang="ru-RU" dirty="0" smtClean="0"/>
              <a:t>его необходимо отправить в </a:t>
            </a:r>
            <a:r>
              <a:rPr lang="nl-NL" dirty="0" err="1" smtClean="0"/>
              <a:t>Cepheid</a:t>
            </a:r>
            <a:r>
              <a:rPr lang="nl-NL" dirty="0" smtClean="0"/>
              <a:t> </a:t>
            </a:r>
            <a:r>
              <a:rPr lang="ru-RU" dirty="0" smtClean="0"/>
              <a:t>сразу же после установки</a:t>
            </a:r>
            <a:r>
              <a:rPr lang="nl-NL" dirty="0" smtClean="0"/>
              <a:t>.</a:t>
            </a:r>
            <a:endParaRPr lang="nl-NL" dirty="0"/>
          </a:p>
          <a:p>
            <a:r>
              <a:rPr lang="ru-RU" dirty="0" smtClean="0"/>
              <a:t>Если он не будет отправлен, то дата гарантии наступает со дня поставки </a:t>
            </a:r>
            <a:r>
              <a:rPr lang="nl-NL" dirty="0" smtClean="0"/>
              <a:t>(</a:t>
            </a:r>
            <a:r>
              <a:rPr lang="ru-RU" dirty="0" smtClean="0"/>
              <a:t>см. более подробную информацию о гарантии и техническом обслуживание в Модуле 10</a:t>
            </a:r>
            <a:r>
              <a:rPr lang="nl-NL" dirty="0" smtClean="0"/>
              <a:t>)</a:t>
            </a:r>
            <a:r>
              <a:rPr lang="nl-N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83" y="1611660"/>
            <a:ext cx="9619774" cy="4439703"/>
          </a:xfrm>
        </p:spPr>
        <p:txBody>
          <a:bodyPr anchor="ctr"/>
          <a:lstStyle/>
          <a:p>
            <a:pPr>
              <a:buNone/>
            </a:pPr>
            <a:r>
              <a:rPr lang="ru-RU" dirty="0" smtClean="0"/>
              <a:t>В целях защиты программного обеспечения </a:t>
            </a:r>
            <a:r>
              <a:rPr lang="nl-NL" dirty="0" err="1" smtClean="0"/>
              <a:t>GeneXpert</a:t>
            </a:r>
            <a:r>
              <a:rPr lang="ru-RU" dirty="0" smtClean="0"/>
              <a:t>, рекомендуется</a:t>
            </a:r>
            <a:r>
              <a:rPr lang="nl-NL" dirty="0" smtClean="0"/>
              <a:t>:</a:t>
            </a:r>
          </a:p>
          <a:p>
            <a:pPr marL="585956" indent="-585956"/>
            <a:r>
              <a:rPr lang="ru-RU" dirty="0" smtClean="0"/>
              <a:t>Установить антивирусное ПО, которое поставляется в комплекте с прибором </a:t>
            </a:r>
            <a:r>
              <a:rPr lang="nl-NL" dirty="0" smtClean="0"/>
              <a:t>(Norton</a:t>
            </a:r>
            <a:r>
              <a:rPr lang="nl-NL" baseline="30000" dirty="0" smtClean="0"/>
              <a:t>TM</a:t>
            </a:r>
            <a:r>
              <a:rPr lang="nl-NL" dirty="0" smtClean="0"/>
              <a:t>)</a:t>
            </a:r>
            <a:endParaRPr lang="nl-NL" dirty="0" smtClean="0">
              <a:solidFill>
                <a:srgbClr val="FF0000"/>
              </a:solidFill>
            </a:endParaRPr>
          </a:p>
          <a:p>
            <a:pPr marL="585956" indent="-585956"/>
            <a:r>
              <a:rPr lang="ru-RU" dirty="0" smtClean="0"/>
              <a:t>Не подключайте компьютер к Интернету, за исключением калибровки прибора </a:t>
            </a:r>
            <a:r>
              <a:rPr lang="nl-NL" dirty="0" err="1" smtClean="0"/>
              <a:t>Xpert</a:t>
            </a:r>
            <a:r>
              <a:rPr lang="ru-RU" dirty="0" smtClean="0"/>
              <a:t> или соединения с удаленной системой мониторинга данных</a:t>
            </a:r>
            <a:endParaRPr lang="nl-NL" dirty="0" smtClean="0">
              <a:solidFill>
                <a:srgbClr val="FF0000"/>
              </a:solidFill>
            </a:endParaRPr>
          </a:p>
          <a:p>
            <a:pPr marL="585956" indent="-585956"/>
            <a:r>
              <a:rPr lang="ru-RU" dirty="0" smtClean="0"/>
              <a:t>Не пользуйтесь </a:t>
            </a:r>
            <a:r>
              <a:rPr lang="nl-NL" dirty="0" smtClean="0"/>
              <a:t>USB</a:t>
            </a:r>
            <a:r>
              <a:rPr lang="ru-RU" dirty="0" smtClean="0"/>
              <a:t>-флэшкой для передачи данных с компьютера и на него</a:t>
            </a:r>
            <a:r>
              <a:rPr lang="nl-NL" dirty="0" smtClean="0"/>
              <a:t>. </a:t>
            </a:r>
            <a:r>
              <a:rPr lang="ru-RU" dirty="0" smtClean="0"/>
              <a:t>Пользуйтесь компактными дисками или внешним жестким диском для сбора данных.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200" dirty="0" smtClean="0">
                <a:cs typeface="Arial" charset="0"/>
              </a:rPr>
              <a:t>Защита от компьютерных вирусов</a:t>
            </a:r>
            <a:endParaRPr lang="en-US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5112568"/>
          </a:xfrm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cs typeface="+mn-cs"/>
              </a:rPr>
              <a:t>В момент получения, тщательно проверьте все содержимое упаковки до установки прибора в вашей лаборатории</a:t>
            </a:r>
            <a:endParaRPr lang="en-US" sz="2000" dirty="0"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cs typeface="+mn-cs"/>
              </a:rPr>
              <a:t>Подключите прибор </a:t>
            </a:r>
            <a:r>
              <a:rPr lang="en-US" sz="2000" dirty="0" err="1" smtClean="0">
                <a:cs typeface="+mn-cs"/>
              </a:rPr>
              <a:t>GeneXpert</a:t>
            </a:r>
            <a:r>
              <a:rPr lang="en-US" sz="2000" dirty="0" smtClean="0">
                <a:cs typeface="+mn-cs"/>
              </a:rPr>
              <a:t> </a:t>
            </a:r>
            <a:r>
              <a:rPr lang="ru-RU" sz="2000" dirty="0" smtClean="0">
                <a:cs typeface="+mn-cs"/>
              </a:rPr>
              <a:t>ко всем комплектующим</a:t>
            </a:r>
            <a:r>
              <a:rPr lang="en-US" sz="2000" dirty="0" smtClean="0">
                <a:cs typeface="+mn-cs"/>
              </a:rPr>
              <a:t> (</a:t>
            </a:r>
            <a:r>
              <a:rPr lang="ru-RU" sz="2000" dirty="0" smtClean="0">
                <a:cs typeface="+mn-cs"/>
              </a:rPr>
              <a:t>ПК</a:t>
            </a:r>
            <a:r>
              <a:rPr lang="en-US" sz="2000" dirty="0" smtClean="0">
                <a:cs typeface="+mn-cs"/>
              </a:rPr>
              <a:t>, </a:t>
            </a:r>
            <a:r>
              <a:rPr lang="ru-RU" sz="2000" dirty="0" smtClean="0">
                <a:cs typeface="+mn-cs"/>
              </a:rPr>
              <a:t>монитор</a:t>
            </a:r>
            <a:r>
              <a:rPr lang="en-US" sz="2000" dirty="0" smtClean="0">
                <a:cs typeface="+mn-cs"/>
              </a:rPr>
              <a:t>, </a:t>
            </a:r>
            <a:r>
              <a:rPr lang="ru-RU" sz="2000" dirty="0" smtClean="0">
                <a:cs typeface="+mn-cs"/>
              </a:rPr>
              <a:t>ИБП</a:t>
            </a:r>
            <a:r>
              <a:rPr lang="en-US" sz="2000" dirty="0" smtClean="0">
                <a:cs typeface="+mn-cs"/>
              </a:rPr>
              <a:t>, </a:t>
            </a:r>
            <a:r>
              <a:rPr lang="ru-RU" sz="2000" dirty="0" smtClean="0">
                <a:cs typeface="+mn-cs"/>
              </a:rPr>
              <a:t>считыватель штрих-кодов</a:t>
            </a:r>
            <a:r>
              <a:rPr lang="en-US" sz="2000" dirty="0" smtClean="0">
                <a:cs typeface="+mn-cs"/>
              </a:rPr>
              <a:t>) </a:t>
            </a:r>
            <a:r>
              <a:rPr lang="ru-RU" sz="2000" dirty="0" smtClean="0">
                <a:cs typeface="+mn-cs"/>
              </a:rPr>
              <a:t>и к интернету </a:t>
            </a:r>
            <a:r>
              <a:rPr lang="en-US" sz="2000" dirty="0" smtClean="0">
                <a:cs typeface="+mn-cs"/>
              </a:rPr>
              <a:t>(</a:t>
            </a:r>
            <a:r>
              <a:rPr lang="ru-RU" sz="2000" dirty="0" smtClean="0">
                <a:cs typeface="+mn-cs"/>
              </a:rPr>
              <a:t>через </a:t>
            </a:r>
            <a:r>
              <a:rPr lang="en-US" sz="2000" dirty="0" smtClean="0">
                <a:cs typeface="+mn-cs"/>
              </a:rPr>
              <a:t>Ethernet</a:t>
            </a:r>
            <a:r>
              <a:rPr lang="ru-RU" sz="2000" dirty="0" smtClean="0">
                <a:cs typeface="+mn-cs"/>
              </a:rPr>
              <a:t>-кабель</a:t>
            </a:r>
            <a:r>
              <a:rPr lang="en-US" sz="2000" dirty="0" smtClean="0">
                <a:cs typeface="+mn-cs"/>
              </a:rPr>
              <a:t>) </a:t>
            </a:r>
            <a:endParaRPr lang="en-US" sz="2000" dirty="0"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cs typeface="+mn-cs"/>
              </a:rPr>
              <a:t>Создайте учетные записи администратора «</a:t>
            </a:r>
            <a:r>
              <a:rPr lang="en-US" sz="2000" dirty="0" smtClean="0">
                <a:cs typeface="+mn-cs"/>
              </a:rPr>
              <a:t>Admin</a:t>
            </a:r>
            <a:r>
              <a:rPr lang="ru-RU" sz="2000" dirty="0" smtClean="0">
                <a:cs typeface="+mn-cs"/>
              </a:rPr>
              <a:t>»</a:t>
            </a:r>
            <a:r>
              <a:rPr lang="en-US" sz="2000" dirty="0" smtClean="0">
                <a:cs typeface="+mn-cs"/>
              </a:rPr>
              <a:t> (</a:t>
            </a:r>
            <a:r>
              <a:rPr lang="ru-RU" sz="2000" dirty="0" smtClean="0">
                <a:cs typeface="+mn-cs"/>
              </a:rPr>
              <a:t>при первой установке</a:t>
            </a:r>
            <a:r>
              <a:rPr lang="en-US" sz="2000" dirty="0" smtClean="0">
                <a:cs typeface="+mn-cs"/>
              </a:rPr>
              <a:t>)</a:t>
            </a:r>
            <a:r>
              <a:rPr lang="ru-RU" sz="2000" dirty="0" smtClean="0">
                <a:cs typeface="+mn-cs"/>
              </a:rPr>
              <a:t>, а затем пользовательские учетные записи «</a:t>
            </a:r>
            <a:r>
              <a:rPr lang="en-US" sz="2000" dirty="0" smtClean="0">
                <a:cs typeface="+mn-cs"/>
              </a:rPr>
              <a:t>User</a:t>
            </a:r>
            <a:r>
              <a:rPr lang="ru-RU" sz="2000" dirty="0" smtClean="0">
                <a:cs typeface="+mn-cs"/>
              </a:rPr>
              <a:t>»</a:t>
            </a:r>
            <a:endParaRPr lang="en-US" sz="2000" dirty="0"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cs typeface="+mn-cs"/>
              </a:rPr>
              <a:t>Файл определения анализа </a:t>
            </a:r>
            <a:r>
              <a:rPr lang="en-US" sz="2000" dirty="0" smtClean="0">
                <a:cs typeface="+mn-cs"/>
              </a:rPr>
              <a:t>(</a:t>
            </a:r>
            <a:r>
              <a:rPr lang="en-US" sz="2000" dirty="0">
                <a:cs typeface="+mn-cs"/>
              </a:rPr>
              <a:t>ADF) </a:t>
            </a:r>
            <a:r>
              <a:rPr lang="ru-RU" sz="2000" dirty="0" smtClean="0">
                <a:cs typeface="+mn-cs"/>
              </a:rPr>
              <a:t>позволяет устройству выполнять программу </a:t>
            </a:r>
            <a:r>
              <a:rPr lang="en-US" sz="2000" dirty="0" smtClean="0">
                <a:cs typeface="+mn-cs"/>
              </a:rPr>
              <a:t>XPERT </a:t>
            </a:r>
            <a:r>
              <a:rPr lang="en-US" sz="2000" dirty="0">
                <a:cs typeface="+mn-cs"/>
              </a:rPr>
              <a:t>MTB/</a:t>
            </a:r>
            <a:r>
              <a:rPr lang="en-US" sz="2000" dirty="0" smtClean="0">
                <a:cs typeface="+mn-cs"/>
              </a:rPr>
              <a:t>RIF: </a:t>
            </a:r>
            <a:r>
              <a:rPr lang="ru-RU" sz="2000" dirty="0" smtClean="0">
                <a:cs typeface="+mn-cs"/>
              </a:rPr>
              <a:t>воспользуйтесь поставляемым в комплекте «голубым компактным диском» для переноса файла </a:t>
            </a:r>
            <a:r>
              <a:rPr lang="en-US" sz="2000" dirty="0" smtClean="0">
                <a:cs typeface="+mn-cs"/>
              </a:rPr>
              <a:t>ADF</a:t>
            </a:r>
            <a:endParaRPr lang="en-US" sz="2000" dirty="0"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cs typeface="+mn-cs"/>
              </a:rPr>
              <a:t>Отчет квалификации установки (</a:t>
            </a:r>
            <a:r>
              <a:rPr lang="en-US" sz="2000" dirty="0" smtClean="0">
                <a:cs typeface="+mn-cs"/>
              </a:rPr>
              <a:t>Installation </a:t>
            </a:r>
            <a:r>
              <a:rPr lang="en-US" sz="2000" dirty="0">
                <a:cs typeface="+mn-cs"/>
              </a:rPr>
              <a:t>Qualification </a:t>
            </a:r>
            <a:r>
              <a:rPr lang="en-US" sz="2000" dirty="0" smtClean="0">
                <a:cs typeface="+mn-cs"/>
              </a:rPr>
              <a:t>Report</a:t>
            </a:r>
            <a:r>
              <a:rPr lang="ru-RU" sz="2000" dirty="0" smtClean="0">
                <a:cs typeface="+mn-cs"/>
              </a:rPr>
              <a:t>) создается после завершения установки и должен быть подписан и отправлен </a:t>
            </a:r>
            <a:r>
              <a:rPr lang="en-US" sz="2000" dirty="0" smtClean="0">
                <a:cs typeface="+mn-cs"/>
              </a:rPr>
              <a:t>Cepheid (</a:t>
            </a:r>
            <a:r>
              <a:rPr lang="ru-RU" sz="2000" dirty="0" smtClean="0">
                <a:cs typeface="+mn-cs"/>
              </a:rPr>
              <a:t>обязательно для гарантии на </a:t>
            </a:r>
            <a:r>
              <a:rPr lang="en-US" sz="2000" dirty="0" err="1" smtClean="0">
                <a:cs typeface="+mn-cs"/>
              </a:rPr>
              <a:t>GeneXpert</a:t>
            </a:r>
            <a:r>
              <a:rPr lang="en-US" sz="2000" dirty="0" smtClean="0">
                <a:cs typeface="+mn-cs"/>
              </a:rPr>
              <a:t>)</a:t>
            </a:r>
            <a:endParaRPr lang="en-US" sz="2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1200" dirty="0" smtClean="0">
                <a:latin typeface="+mj-lt"/>
                <a:cs typeface="Arial" charset="0"/>
              </a:rPr>
              <a:t>Выводы</a:t>
            </a:r>
            <a:endParaRPr lang="en-US" kern="1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83" y="1755676"/>
            <a:ext cx="9619774" cy="4439703"/>
          </a:xfrm>
        </p:spPr>
        <p:txBody>
          <a:bodyPr anchor="ctr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>
                <a:latin typeface="+mn-lt"/>
                <a:cs typeface="+mn-cs"/>
              </a:rPr>
              <a:t>Перечислите основные компоненты прибора и основные характеристики для выбора физического расположения для установки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>
                <a:latin typeface="+mn-lt"/>
                <a:cs typeface="+mn-cs"/>
              </a:rPr>
              <a:t>Перечислите все необходимые этапы подключения устройства, установки компьютерного программного обеспечения и создания учетных записей и отчетов</a:t>
            </a:r>
            <a:endParaRPr lang="en-US" dirty="0">
              <a:latin typeface="+mn-lt"/>
              <a:cs typeface="+mn-cs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>
                <a:latin typeface="+mn-lt"/>
                <a:cs typeface="+mn-cs"/>
              </a:rPr>
              <a:t>Почему важно перенести в компьютер прибора файл определения анализа и отправить отчет квалификации установки в </a:t>
            </a:r>
            <a:r>
              <a:rPr lang="en-US" dirty="0" smtClean="0">
                <a:cs typeface="+mn-cs"/>
              </a:rPr>
              <a:t>Cepheid</a:t>
            </a:r>
            <a:r>
              <a:rPr lang="en-US" dirty="0">
                <a:latin typeface="+mn-lt"/>
                <a:cs typeface="+mn-cs"/>
              </a:rPr>
              <a:t>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>
                <a:latin typeface="+mn-lt"/>
                <a:cs typeface="+mn-cs"/>
              </a:rPr>
              <a:t>Что вы можете сделать для защиты программного обеспечения </a:t>
            </a:r>
            <a:r>
              <a:rPr lang="en-US" dirty="0" smtClean="0">
                <a:latin typeface="+mn-lt"/>
                <a:cs typeface="+mn-cs"/>
              </a:rPr>
              <a:t>XPERT </a:t>
            </a:r>
            <a:r>
              <a:rPr lang="en-US" dirty="0">
                <a:latin typeface="+mn-lt"/>
                <a:cs typeface="+mn-cs"/>
              </a:rPr>
              <a:t>MTB/RIF </a:t>
            </a:r>
            <a:r>
              <a:rPr lang="ru-RU" dirty="0" smtClean="0">
                <a:latin typeface="+mn-lt"/>
                <a:cs typeface="+mn-cs"/>
              </a:rPr>
              <a:t>от нецелевого использования или вирусов</a:t>
            </a:r>
            <a:r>
              <a:rPr lang="en-US" dirty="0" smtClean="0">
                <a:latin typeface="+mn-lt"/>
                <a:cs typeface="+mn-cs"/>
              </a:rPr>
              <a:t>?</a:t>
            </a:r>
            <a:endParaRPr lang="en-US" dirty="0">
              <a:latin typeface="+mn-lt"/>
              <a:cs typeface="+mn-cs"/>
            </a:endParaRPr>
          </a:p>
          <a:p>
            <a:pPr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1200" dirty="0" smtClean="0">
                <a:cs typeface="Arial" charset="0"/>
              </a:rPr>
              <a:t>Оценка</a:t>
            </a:r>
            <a:endParaRPr lang="en-US" kern="1200" dirty="0">
              <a:cs typeface="Arial" charset="0"/>
            </a:endParaRPr>
          </a:p>
        </p:txBody>
      </p:sp>
      <p:sp>
        <p:nvSpPr>
          <p:cNvPr id="5" name="AutoShape 5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4120183" y="575436"/>
            <a:ext cx="685495" cy="532168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1179612"/>
            <a:ext cx="10044656" cy="341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sz="2000" b="1" dirty="0" smtClean="0">
                <a:latin typeface="+mn-lt"/>
                <a:ea typeface="+mn-ea"/>
                <a:cs typeface="Calibri" panose="020F0502020204030204" pitchFamily="34" charset="0"/>
              </a:rPr>
              <a:t>Выражение признательности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Комплект учебных материалов </a:t>
            </a:r>
            <a:r>
              <a:rPr lang="en-US" sz="2000" dirty="0" err="1" smtClean="0">
                <a:latin typeface="+mn-lt"/>
                <a:ea typeface="+mn-ea"/>
                <a:cs typeface="Calibri" panose="020F0502020204030204" pitchFamily="34" charset="0"/>
              </a:rPr>
              <a:t>Xpert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MTB/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RIF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 был подготовлен со стороны консорциума партнеров в рамках Глобальной лабораторной инициативы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ГЛИ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)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, включая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KNCV,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CDC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США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TB CARE I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ВОЗ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при финансировании со стороны 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Модули основываются на материалах, которые были изначально разработаны со стороны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Cepheid.</a:t>
            </a:r>
            <a:endParaRPr lang="ru-RU" sz="2000" dirty="0" smtClean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latin typeface="+mn-lt"/>
                <a:ea typeface="+mn-ea"/>
                <a:cs typeface="Calibri" panose="020F0502020204030204" pitchFamily="34" charset="0"/>
              </a:rPr>
              <a:t>Перевод на русский язык осуществлён при поддержке </a:t>
            </a:r>
            <a:r>
              <a:rPr lang="en-US" sz="200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52" y="27484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03" y="4179936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0" y="4265556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78" y="4112951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0" y="4265556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40" y="4265556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30" y="4203948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rtlCol="0">
            <a:normAutofit/>
          </a:bodyPr>
          <a:lstStyle/>
          <a:p>
            <a:pPr marL="0" indent="0" defTabSz="1041265">
              <a:spcBef>
                <a:spcPts val="599"/>
              </a:spcBef>
              <a:spcAft>
                <a:spcPts val="599"/>
              </a:spcAft>
              <a:buNone/>
            </a:pPr>
            <a:r>
              <a:rPr lang="ru-RU" dirty="0"/>
              <a:t>В конце данного модуля, </a:t>
            </a:r>
            <a:r>
              <a:rPr lang="ru-RU" dirty="0" smtClean="0"/>
              <a:t>Вы:</a:t>
            </a:r>
            <a:endParaRPr lang="ru-RU" dirty="0"/>
          </a:p>
          <a:p>
            <a:pPr marL="389879" indent="-389879" defTabSz="1041265">
              <a:spcBef>
                <a:spcPts val="599"/>
              </a:spcBef>
              <a:spcAft>
                <a:spcPts val="599"/>
              </a:spcAft>
            </a:pPr>
            <a:r>
              <a:rPr lang="ru-RU" dirty="0" smtClean="0">
                <a:cs typeface="+mn-cs"/>
              </a:rPr>
              <a:t>Ознакомитесь с компонентами системы </a:t>
            </a:r>
            <a:r>
              <a:rPr lang="en-US" dirty="0" err="1" smtClean="0">
                <a:cs typeface="+mn-cs"/>
              </a:rPr>
              <a:t>GeneXpert</a:t>
            </a:r>
            <a:r>
              <a:rPr lang="en-US" dirty="0" smtClean="0">
                <a:cs typeface="+mn-cs"/>
              </a:rPr>
              <a:t> </a:t>
            </a:r>
            <a:r>
              <a:rPr lang="ru-RU" dirty="0" smtClean="0">
                <a:cs typeface="+mn-cs"/>
              </a:rPr>
              <a:t>и способом установки прибора в вашей лаборатории</a:t>
            </a:r>
            <a:endParaRPr lang="en-US" dirty="0">
              <a:cs typeface="+mn-cs"/>
            </a:endParaRPr>
          </a:p>
          <a:p>
            <a:pPr marL="389879" indent="-389879" defTabSz="1041265">
              <a:spcBef>
                <a:spcPts val="599"/>
              </a:spcBef>
              <a:spcAft>
                <a:spcPts val="599"/>
              </a:spcAft>
            </a:pPr>
            <a:r>
              <a:rPr lang="ru-RU" dirty="0" smtClean="0">
                <a:cs typeface="+mn-cs"/>
              </a:rPr>
              <a:t>Научитесь пользоваться программным обеспечением, создавать учетные записи администратора (</a:t>
            </a:r>
            <a:r>
              <a:rPr lang="en-US" dirty="0" smtClean="0"/>
              <a:t>Admin</a:t>
            </a:r>
            <a:r>
              <a:rPr lang="ru-RU" dirty="0" smtClean="0">
                <a:cs typeface="+mn-cs"/>
              </a:rPr>
              <a:t>) и пользователя (</a:t>
            </a:r>
            <a:r>
              <a:rPr lang="en-US" dirty="0" smtClean="0">
                <a:cs typeface="+mn-cs"/>
              </a:rPr>
              <a:t>User</a:t>
            </a:r>
            <a:r>
              <a:rPr lang="ru-RU" dirty="0" smtClean="0">
                <a:cs typeface="+mn-cs"/>
              </a:rPr>
              <a:t>) и импортировать Файл определения анализа</a:t>
            </a:r>
            <a:endParaRPr lang="en-US" dirty="0">
              <a:cs typeface="+mn-cs"/>
            </a:endParaRPr>
          </a:p>
          <a:p>
            <a:pPr marL="389879" indent="-389879" defTabSz="1041265">
              <a:spcBef>
                <a:spcPts val="599"/>
              </a:spcBef>
              <a:spcAft>
                <a:spcPts val="599"/>
              </a:spcAft>
            </a:pPr>
            <a:r>
              <a:rPr lang="ru-RU" dirty="0" smtClean="0">
                <a:cs typeface="+mn-cs"/>
              </a:rPr>
              <a:t>Поймете значимость «Отчета квалификации монтажа»</a:t>
            </a:r>
            <a:endParaRPr lang="en-GB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200" dirty="0" smtClean="0">
                <a:ea typeface="+mn-ea"/>
                <a:cs typeface="Arial" charset="0"/>
              </a:rPr>
              <a:t>Задачи обучения</a:t>
            </a:r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4" y="1472793"/>
            <a:ext cx="6156757" cy="445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40462" y="1629252"/>
            <a:ext cx="3816425" cy="4439703"/>
          </a:xfrm>
        </p:spPr>
        <p:txBody>
          <a:bodyPr/>
          <a:lstStyle/>
          <a:p>
            <a:r>
              <a:rPr lang="ru-RU" sz="2200" dirty="0" smtClean="0"/>
              <a:t>Распакуйте систему и убедитесь в укомплектованности всех частей</a:t>
            </a:r>
            <a:endParaRPr lang="en-US" sz="2200" dirty="0" smtClean="0"/>
          </a:p>
          <a:p>
            <a:endParaRPr lang="en-US" sz="2200" dirty="0"/>
          </a:p>
          <a:p>
            <a:r>
              <a:rPr lang="ru-RU" sz="2200" dirty="0" smtClean="0"/>
              <a:t>Сохраните упаковку и все предоставленные документы для повторной упаковки/отправки</a:t>
            </a:r>
            <a:endParaRPr lang="en-US" sz="2200" dirty="0"/>
          </a:p>
          <a:p>
            <a:endParaRPr lang="fr-FR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a typeface="+mn-ea"/>
                <a:cs typeface="Arial" charset="0"/>
              </a:rPr>
              <a:t>Содержимое упаковки прибора</a:t>
            </a:r>
            <a:endParaRPr lang="en-US" sz="3200" b="0" dirty="0">
              <a:solidFill>
                <a:srgbClr val="FF0000"/>
              </a:solidFill>
              <a:ea typeface="+mn-ea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43951" y="4966892"/>
            <a:ext cx="898234" cy="766415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10726" y="3774985"/>
            <a:ext cx="632038" cy="2156063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320441" y="4966891"/>
            <a:ext cx="278478" cy="1066038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50144" y="4089567"/>
            <a:ext cx="678430" cy="1841481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4953" y="6057618"/>
            <a:ext cx="1979437" cy="382186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r>
              <a:rPr lang="ru-RU" dirty="0" smtClean="0"/>
              <a:t>Компьютер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98009" y="6057618"/>
            <a:ext cx="2915322" cy="659185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r>
              <a:rPr lang="ru-RU" dirty="0" smtClean="0"/>
              <a:t>Монитор</a:t>
            </a:r>
            <a:r>
              <a:rPr lang="en-US" dirty="0" smtClean="0"/>
              <a:t>, </a:t>
            </a:r>
            <a:r>
              <a:rPr lang="ru-RU" dirty="0" smtClean="0"/>
              <a:t>клавиатура</a:t>
            </a:r>
            <a:r>
              <a:rPr lang="en-US" dirty="0" smtClean="0"/>
              <a:t>, </a:t>
            </a:r>
            <a:r>
              <a:rPr lang="ru-RU" dirty="0" smtClean="0"/>
              <a:t>мышь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70678" y="5988831"/>
            <a:ext cx="1450310" cy="381441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r>
              <a:rPr lang="en-US" dirty="0" err="1"/>
              <a:t>GeneXpert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2868" y="5726997"/>
            <a:ext cx="1979437" cy="659185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r>
              <a:rPr lang="ru-RU" dirty="0" smtClean="0"/>
              <a:t>Считыватель штрих-кода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51057" y="1413228"/>
            <a:ext cx="4017798" cy="5527024"/>
          </a:xfrm>
        </p:spPr>
        <p:txBody>
          <a:bodyPr/>
          <a:lstStyle/>
          <a:p>
            <a:r>
              <a:rPr lang="ru-RU" sz="1500" dirty="0" smtClean="0"/>
              <a:t>Расположите </a:t>
            </a:r>
            <a:r>
              <a:rPr lang="en-US" sz="1500" dirty="0" err="1" smtClean="0"/>
              <a:t>GeneXpert</a:t>
            </a:r>
            <a:r>
              <a:rPr lang="en-US" sz="1500" dirty="0" smtClean="0"/>
              <a:t> </a:t>
            </a:r>
            <a:r>
              <a:rPr lang="ru-RU" sz="1500" dirty="0" smtClean="0"/>
              <a:t>на твердую плоскую поверхность</a:t>
            </a:r>
            <a:endParaRPr lang="en-US" sz="1500" dirty="0"/>
          </a:p>
          <a:p>
            <a:r>
              <a:rPr lang="ru-RU" sz="1500" dirty="0" smtClean="0"/>
              <a:t>Оставьте зазоры размером, по меньшей мере, 10 см с каждой стороны прибора </a:t>
            </a:r>
            <a:r>
              <a:rPr lang="en-US" sz="1500" dirty="0" err="1" smtClean="0"/>
              <a:t>GeneXpert</a:t>
            </a:r>
            <a:endParaRPr lang="en-US" sz="1500" dirty="0"/>
          </a:p>
          <a:p>
            <a:r>
              <a:rPr lang="ru-RU" sz="1500" dirty="0" smtClean="0"/>
              <a:t>Не блокируйте вытяжной вентилятор внизу задней части или воздухозаборник вверху задней части прибора</a:t>
            </a:r>
            <a:endParaRPr lang="en-US" sz="1500" dirty="0"/>
          </a:p>
          <a:p>
            <a:r>
              <a:rPr lang="ru-RU" sz="1500" dirty="0" smtClean="0"/>
              <a:t>Не располагайте прибор </a:t>
            </a:r>
            <a:r>
              <a:rPr lang="en-US" sz="1500" dirty="0" err="1" smtClean="0"/>
              <a:t>GeneXpert</a:t>
            </a:r>
            <a:r>
              <a:rPr lang="en-US" sz="1500" dirty="0" smtClean="0"/>
              <a:t> </a:t>
            </a:r>
            <a:r>
              <a:rPr lang="ru-RU" sz="1500" dirty="0" smtClean="0"/>
              <a:t>под прямыми солнечными лучами</a:t>
            </a:r>
            <a:r>
              <a:rPr lang="en-US" sz="1500" dirty="0" smtClean="0"/>
              <a:t> (</a:t>
            </a:r>
            <a:r>
              <a:rPr lang="ru-RU" sz="1500" dirty="0" smtClean="0"/>
              <a:t>т</a:t>
            </a:r>
            <a:r>
              <a:rPr lang="en-US" sz="1500" dirty="0" smtClean="0"/>
              <a:t>.</a:t>
            </a:r>
            <a:r>
              <a:rPr lang="ru-RU" sz="1500" dirty="0" smtClean="0"/>
              <a:t>е</a:t>
            </a:r>
            <a:r>
              <a:rPr lang="en-US" sz="1500" dirty="0" smtClean="0"/>
              <a:t>.</a:t>
            </a:r>
            <a:r>
              <a:rPr lang="ru-RU" sz="1500" dirty="0" smtClean="0"/>
              <a:t>, перед окном</a:t>
            </a:r>
            <a:r>
              <a:rPr lang="en-US" sz="1500" dirty="0" smtClean="0"/>
              <a:t>)</a:t>
            </a:r>
            <a:endParaRPr lang="en-US" sz="1500" dirty="0"/>
          </a:p>
          <a:p>
            <a:r>
              <a:rPr lang="ru-RU" sz="1500" dirty="0" smtClean="0"/>
              <a:t>Не располагайте прибор </a:t>
            </a:r>
            <a:r>
              <a:rPr lang="en-US" sz="1500" dirty="0" err="1" smtClean="0"/>
              <a:t>GeneXpert</a:t>
            </a:r>
            <a:r>
              <a:rPr lang="ru-RU" sz="1500" dirty="0" smtClean="0"/>
              <a:t> прямо под кондиционером воздуха</a:t>
            </a:r>
            <a:endParaRPr lang="en-US" sz="1500" dirty="0"/>
          </a:p>
          <a:p>
            <a:r>
              <a:rPr lang="ru-RU" sz="1500" dirty="0" smtClean="0"/>
              <a:t>Температура окружающего воздуха в комнате не должна превышать диапазон </a:t>
            </a:r>
            <a:r>
              <a:rPr lang="en-US" sz="1500" dirty="0" smtClean="0"/>
              <a:t>15</a:t>
            </a:r>
            <a:r>
              <a:rPr lang="en-US" sz="1500" dirty="0"/>
              <a:t>-30°C</a:t>
            </a:r>
          </a:p>
          <a:p>
            <a:r>
              <a:rPr lang="ru-RU" sz="1500" dirty="0" smtClean="0"/>
              <a:t>Убедитесь в доступности кабеля питания и кнопки выключателя (с задней стороны прибора</a:t>
            </a:r>
            <a:r>
              <a:rPr lang="en-US" sz="1500" dirty="0" smtClean="0"/>
              <a:t>)</a:t>
            </a:r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kern="1200" dirty="0" smtClean="0">
                <a:ea typeface="+mn-ea"/>
                <a:cs typeface="Arial" charset="0"/>
              </a:rPr>
              <a:t>Установка </a:t>
            </a:r>
            <a:r>
              <a:rPr lang="en-US" sz="3400" kern="1200" dirty="0" err="1" smtClean="0">
                <a:ea typeface="+mn-ea"/>
                <a:cs typeface="Arial" charset="0"/>
              </a:rPr>
              <a:t>GeneXpert</a:t>
            </a:r>
            <a:r>
              <a:rPr lang="en-US" sz="3400" kern="1200" dirty="0" smtClean="0">
                <a:ea typeface="+mn-ea"/>
                <a:cs typeface="Arial" charset="0"/>
              </a:rPr>
              <a:t>: </a:t>
            </a:r>
            <a:r>
              <a:rPr lang="ru-RU" sz="3400" kern="1200" dirty="0" smtClean="0">
                <a:ea typeface="+mn-ea"/>
                <a:cs typeface="Arial" charset="0"/>
              </a:rPr>
              <a:t>Выбор места</a:t>
            </a:r>
            <a:endParaRPr lang="en-US" sz="3400" kern="1200" dirty="0"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3" y="1969920"/>
            <a:ext cx="6317995" cy="363081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10800000">
            <a:off x="324914" y="4252495"/>
            <a:ext cx="532924" cy="11941"/>
          </a:xfrm>
          <a:prstGeom prst="line">
            <a:avLst/>
          </a:prstGeom>
          <a:ln w="717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898814" y="4264436"/>
            <a:ext cx="532924" cy="11941"/>
          </a:xfrm>
          <a:prstGeom prst="line">
            <a:avLst/>
          </a:prstGeom>
          <a:ln w="717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28739" y="3595265"/>
            <a:ext cx="405998" cy="380159"/>
          </a:xfrm>
          <a:prstGeom prst="line">
            <a:avLst/>
          </a:prstGeom>
          <a:ln w="71755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9793" y="5716116"/>
            <a:ext cx="4736863" cy="305242"/>
          </a:xfrm>
          <a:prstGeom prst="rect">
            <a:avLst/>
          </a:prstGeom>
          <a:noFill/>
        </p:spPr>
        <p:txBody>
          <a:bodyPr wrap="none" lIns="104170" tIns="52085" rIns="104170" bIns="52085" rtlCol="0">
            <a:spAutoFit/>
          </a:bodyPr>
          <a:lstStyle/>
          <a:p>
            <a:r>
              <a:rPr lang="ru-RU" sz="1300" i="1" dirty="0" smtClean="0"/>
              <a:t>Рисунок</a:t>
            </a:r>
            <a:r>
              <a:rPr lang="en-US" sz="1300" i="1" dirty="0" smtClean="0"/>
              <a:t>: </a:t>
            </a:r>
            <a:r>
              <a:rPr lang="ru-RU" sz="1300" i="1" dirty="0" smtClean="0"/>
              <a:t>Руководство пользователя </a:t>
            </a:r>
            <a:r>
              <a:rPr lang="en-US" sz="1300" i="1" dirty="0" err="1" smtClean="0"/>
              <a:t>GeneXpert</a:t>
            </a:r>
            <a:r>
              <a:rPr lang="en-US" sz="1300" i="1" dirty="0" smtClean="0"/>
              <a:t>, </a:t>
            </a:r>
            <a:r>
              <a:rPr lang="en-US" sz="1300" i="1" dirty="0"/>
              <a:t>Cepheid</a:t>
            </a:r>
          </a:p>
        </p:txBody>
      </p:sp>
    </p:spTree>
    <p:extLst>
      <p:ext uri="{BB962C8B-B14F-4D97-AF65-F5344CB8AC3E}">
        <p14:creationId xmlns:p14="http://schemas.microsoft.com/office/powerpoint/2010/main" val="2533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8749"/>
          <a:stretch/>
        </p:blipFill>
        <p:spPr>
          <a:xfrm>
            <a:off x="650995" y="1512513"/>
            <a:ext cx="5518147" cy="3158967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848374" y="1629252"/>
            <a:ext cx="4305831" cy="4950960"/>
          </a:xfrm>
        </p:spPr>
        <p:txBody>
          <a:bodyPr/>
          <a:lstStyle/>
          <a:p>
            <a:r>
              <a:rPr lang="ru-RU" sz="2000" dirty="0" smtClean="0"/>
              <a:t>Подключите один конец поставляемого </a:t>
            </a:r>
            <a:r>
              <a:rPr lang="en-US" sz="2000" dirty="0" smtClean="0"/>
              <a:t>Ethernet</a:t>
            </a:r>
            <a:r>
              <a:rPr lang="ru-RU" sz="2000" dirty="0" smtClean="0"/>
              <a:t>-кабеля к сетевому порту с задней стороны компьютера</a:t>
            </a:r>
            <a:endParaRPr lang="ru-RU" sz="2000" dirty="0"/>
          </a:p>
          <a:p>
            <a:r>
              <a:rPr lang="ru-RU" sz="2000" dirty="0" smtClean="0"/>
              <a:t>Подключите другой конец </a:t>
            </a:r>
            <a:r>
              <a:rPr lang="en-US" sz="2000" dirty="0" smtClean="0"/>
              <a:t>Ethernet</a:t>
            </a:r>
            <a:r>
              <a:rPr lang="ru-RU" sz="2000" dirty="0" smtClean="0"/>
              <a:t>-кабеля к сетевому порту на нижней части задней панели прибора </a:t>
            </a:r>
            <a:r>
              <a:rPr lang="en-US" sz="2000" dirty="0" err="1" smtClean="0"/>
              <a:t>GeneXpert</a:t>
            </a:r>
            <a:endParaRPr lang="ru-RU" sz="2000" dirty="0"/>
          </a:p>
          <a:p>
            <a:r>
              <a:rPr lang="ru-RU" sz="2000" dirty="0" smtClean="0"/>
              <a:t>ПРИМЕЧАНИЕ</a:t>
            </a:r>
            <a:r>
              <a:rPr lang="en-US" sz="2000" dirty="0" smtClean="0"/>
              <a:t>: Ethernet</a:t>
            </a:r>
            <a:r>
              <a:rPr lang="ru-RU" sz="2000" dirty="0" smtClean="0"/>
              <a:t>-кабель однонаправленный</a:t>
            </a:r>
            <a:r>
              <a:rPr lang="en-US" sz="2000" dirty="0" smtClean="0"/>
              <a:t>. </a:t>
            </a:r>
            <a:r>
              <a:rPr lang="ru-RU" sz="2000" dirty="0" smtClean="0"/>
              <a:t>Если он не обнаруживает прибор </a:t>
            </a:r>
            <a:r>
              <a:rPr lang="en-US" sz="2000" dirty="0" err="1" smtClean="0"/>
              <a:t>GeneXpert</a:t>
            </a:r>
            <a:r>
              <a:rPr lang="en-US" sz="2000" dirty="0" smtClean="0"/>
              <a:t>, </a:t>
            </a:r>
            <a:r>
              <a:rPr lang="ru-RU" sz="2000" dirty="0" smtClean="0"/>
              <a:t>поверните кабель другой стороной.</a:t>
            </a:r>
            <a:endParaRPr lang="en-US" sz="2000" dirty="0"/>
          </a:p>
          <a:p>
            <a:endParaRPr lang="en-US" sz="2000" dirty="0"/>
          </a:p>
          <a:p>
            <a:endParaRPr lang="fr-FR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200" dirty="0" smtClean="0">
                <a:ea typeface="+mn-ea"/>
                <a:cs typeface="Arial" charset="0"/>
              </a:rPr>
              <a:t>Установка</a:t>
            </a:r>
            <a:r>
              <a:rPr lang="en-US" kern="1200" dirty="0" smtClean="0">
                <a:ea typeface="+mn-ea"/>
                <a:cs typeface="Arial" charset="0"/>
              </a:rPr>
              <a:t> </a:t>
            </a:r>
            <a:r>
              <a:rPr lang="en-US" kern="1200" dirty="0">
                <a:ea typeface="+mn-ea"/>
                <a:cs typeface="Arial" charset="0"/>
              </a:rPr>
              <a:t>GeneXpert: </a:t>
            </a:r>
            <a:r>
              <a:rPr lang="ru-RU" kern="1200" dirty="0" smtClean="0">
                <a:ea typeface="+mn-ea"/>
                <a:cs typeface="Arial" charset="0"/>
              </a:rPr>
              <a:t>Подключение</a:t>
            </a:r>
            <a:endParaRPr lang="en-US" kern="1200" dirty="0">
              <a:ea typeface="+mn-ea"/>
              <a:cs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97130" y="3472142"/>
            <a:ext cx="532625" cy="1690632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zalloccod\AppData\Local\Microsoft\Windows\Temporary Internet Files\Content.Outlook\6AUENU1H\SNC007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84" y="4974025"/>
            <a:ext cx="2669117" cy="148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432" y="1629252"/>
            <a:ext cx="4233823" cy="4439703"/>
          </a:xfrm>
        </p:spPr>
        <p:txBody>
          <a:bodyPr/>
          <a:lstStyle/>
          <a:p>
            <a:r>
              <a:rPr lang="ru-RU" sz="1800" dirty="0" smtClean="0"/>
              <a:t>Подключить </a:t>
            </a:r>
            <a:r>
              <a:rPr lang="ru-RU" sz="1800" dirty="0"/>
              <a:t>поставляемый в комплекте кабель </a:t>
            </a:r>
            <a:r>
              <a:rPr lang="ru-RU" sz="1800" dirty="0" smtClean="0"/>
              <a:t>питания к инструменту, компьютер</a:t>
            </a:r>
            <a:r>
              <a:rPr lang="ru-RU" sz="1800" dirty="0"/>
              <a:t>у</a:t>
            </a:r>
            <a:r>
              <a:rPr lang="ru-RU" sz="1800" dirty="0" smtClean="0"/>
              <a:t> и монитору, подключить кабель питания к ИБП </a:t>
            </a:r>
            <a:r>
              <a:rPr lang="en-US" sz="1800" dirty="0" smtClean="0"/>
              <a:t>(</a:t>
            </a:r>
            <a:r>
              <a:rPr lang="ru-RU" sz="1800" dirty="0" smtClean="0"/>
              <a:t>источнику бесперебойного питания</a:t>
            </a:r>
            <a:r>
              <a:rPr lang="en-US" sz="1800" dirty="0" smtClean="0"/>
              <a:t>)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ru-RU" sz="1800" dirty="0" smtClean="0"/>
              <a:t>Подсоединить считыватель штрих-кодов и мышь непосредственно к </a:t>
            </a:r>
            <a:r>
              <a:rPr lang="en-US" sz="1800" dirty="0" smtClean="0"/>
              <a:t>USB</a:t>
            </a:r>
            <a:r>
              <a:rPr lang="ru-RU" sz="1800" dirty="0" smtClean="0"/>
              <a:t>-портам на компьютере</a:t>
            </a:r>
            <a:r>
              <a:rPr lang="en-US" sz="1800" dirty="0" smtClean="0"/>
              <a:t>. </a:t>
            </a:r>
            <a:endParaRPr lang="en-US" sz="1800" dirty="0"/>
          </a:p>
          <a:p>
            <a:endParaRPr lang="en-US" sz="1800" dirty="0"/>
          </a:p>
          <a:p>
            <a:r>
              <a:rPr lang="ru-RU" sz="1800" dirty="0" smtClean="0"/>
              <a:t>Включите прибор</a:t>
            </a:r>
            <a:r>
              <a:rPr lang="en-US" sz="1800" dirty="0" smtClean="0"/>
              <a:t>: </a:t>
            </a:r>
            <a:r>
              <a:rPr lang="ru-RU" sz="1800" dirty="0" smtClean="0"/>
              <a:t>при этом загорится маленькая синяя лампочка в передней части прибора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fr-FR" sz="1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4431" y="165287"/>
            <a:ext cx="9778439" cy="1014325"/>
          </a:xfrm>
        </p:spPr>
        <p:txBody>
          <a:bodyPr>
            <a:noAutofit/>
          </a:bodyPr>
          <a:lstStyle/>
          <a:p>
            <a:r>
              <a:rPr lang="ru-RU" sz="3300" kern="1200" dirty="0" smtClean="0">
                <a:ea typeface="+mn-ea"/>
                <a:cs typeface="Arial" charset="0"/>
              </a:rPr>
              <a:t>Установка считывателя штри</a:t>
            </a:r>
            <a:r>
              <a:rPr lang="ru-RU" sz="3300" dirty="0" smtClean="0">
                <a:ea typeface="+mn-ea"/>
                <a:cs typeface="Arial" charset="0"/>
              </a:rPr>
              <a:t>х-кодов</a:t>
            </a:r>
            <a:r>
              <a:rPr lang="en-US" sz="3300" kern="1200" dirty="0" smtClean="0">
                <a:ea typeface="+mn-ea"/>
                <a:cs typeface="Arial" charset="0"/>
              </a:rPr>
              <a:t>, </a:t>
            </a:r>
            <a:r>
              <a:rPr lang="ru-RU" sz="3300" kern="1200" dirty="0" smtClean="0">
                <a:ea typeface="+mn-ea"/>
                <a:cs typeface="Arial" charset="0"/>
              </a:rPr>
              <a:t>мыши, ИБП</a:t>
            </a:r>
            <a:r>
              <a:rPr lang="en-US" sz="3300" kern="1200" dirty="0" smtClean="0">
                <a:ea typeface="+mn-ea"/>
                <a:cs typeface="Arial" charset="0"/>
              </a:rPr>
              <a:t>: </a:t>
            </a:r>
            <a:r>
              <a:rPr lang="ru-RU" sz="3300" kern="1200" dirty="0" smtClean="0">
                <a:ea typeface="+mn-ea"/>
                <a:cs typeface="Arial" charset="0"/>
              </a:rPr>
              <a:t>подключение</a:t>
            </a:r>
            <a:endParaRPr lang="en-US" sz="3300" kern="1200" dirty="0"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79" y="1421199"/>
            <a:ext cx="4915638" cy="472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45" y="1479802"/>
            <a:ext cx="590287" cy="64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171670" y="891579"/>
            <a:ext cx="3285217" cy="1015662"/>
            <a:chOff x="4870833" y="-1702"/>
            <a:chExt cx="4921040" cy="66566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219709" y="45493"/>
              <a:ext cx="4464300" cy="6135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12" name="Picture 4" descr="MCj0239013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833" y="32465"/>
              <a:ext cx="740312" cy="39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472417" y="-1702"/>
              <a:ext cx="4319456" cy="66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000" i="1" dirty="0" smtClean="0"/>
                <a:t>Показан вариант со стационарным компьютером</a:t>
              </a:r>
              <a:endParaRPr lang="en-US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949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432" y="1629252"/>
            <a:ext cx="3513743" cy="4439703"/>
          </a:xfrm>
        </p:spPr>
        <p:txBody>
          <a:bodyPr/>
          <a:lstStyle/>
          <a:p>
            <a:r>
              <a:rPr lang="ru-RU" sz="1600" dirty="0" smtClean="0"/>
              <a:t>Подключить </a:t>
            </a:r>
            <a:r>
              <a:rPr lang="ru-RU" sz="1600" dirty="0"/>
              <a:t>поставляемый </a:t>
            </a:r>
            <a:r>
              <a:rPr lang="ru-RU" sz="1600" dirty="0" smtClean="0"/>
              <a:t>в комплекте кабель </a:t>
            </a:r>
            <a:r>
              <a:rPr lang="ru-RU" sz="1600" dirty="0"/>
              <a:t>питания к инструменту, компьютер и монитор, подключить кабель питания к ИБП </a:t>
            </a:r>
            <a:r>
              <a:rPr lang="en-US" sz="1600" dirty="0"/>
              <a:t>(</a:t>
            </a:r>
            <a:r>
              <a:rPr lang="ru-RU" sz="1600" dirty="0"/>
              <a:t>источнику бесперебойного питания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r>
              <a:rPr lang="ru-RU" sz="1600" dirty="0"/>
              <a:t>Подсоединить считыватель штрих-кодов и </a:t>
            </a:r>
            <a:r>
              <a:rPr lang="ru-RU" sz="1600" dirty="0" smtClean="0"/>
              <a:t>мышь непосредственно к </a:t>
            </a:r>
            <a:r>
              <a:rPr lang="en-US" sz="1600" dirty="0" smtClean="0"/>
              <a:t>USB</a:t>
            </a:r>
            <a:r>
              <a:rPr lang="ru-RU" sz="1600" dirty="0"/>
              <a:t>-портам на компьютере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ru-RU" sz="1600" dirty="0"/>
              <a:t>Включите прибор</a:t>
            </a:r>
            <a:r>
              <a:rPr lang="en-US" sz="1600" dirty="0"/>
              <a:t>: </a:t>
            </a:r>
            <a:r>
              <a:rPr lang="ru-RU" sz="1600" dirty="0"/>
              <a:t>при этом включится маленькая синяя лампочка в передней части прибора</a:t>
            </a:r>
            <a:r>
              <a:rPr lang="en-US" sz="1600" dirty="0"/>
              <a:t>.</a:t>
            </a:r>
          </a:p>
          <a:p>
            <a:endParaRPr lang="fr-F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3" y="1804237"/>
            <a:ext cx="5912863" cy="419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37" y="1950111"/>
            <a:ext cx="714057" cy="64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2" y="1804236"/>
            <a:ext cx="1335637" cy="11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MCj0239013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70" y="943711"/>
            <a:ext cx="494222" cy="60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73279" y="891579"/>
            <a:ext cx="2883608" cy="101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i="1" dirty="0" smtClean="0"/>
              <a:t>Показан вариант со стационарным компьютером</a:t>
            </a:r>
            <a:endParaRPr lang="en-US" sz="2000" i="1" dirty="0"/>
          </a:p>
        </p:txBody>
      </p:sp>
      <p:grpSp>
        <p:nvGrpSpPr>
          <p:cNvPr id="18" name="Group 9"/>
          <p:cNvGrpSpPr/>
          <p:nvPr/>
        </p:nvGrpSpPr>
        <p:grpSpPr>
          <a:xfrm>
            <a:off x="7171670" y="891579"/>
            <a:ext cx="3285217" cy="1015663"/>
            <a:chOff x="4870833" y="-1702"/>
            <a:chExt cx="4921040" cy="665663"/>
          </a:xfrm>
        </p:grpSpPr>
        <p:sp>
          <p:nvSpPr>
            <p:cNvPr id="19" name="Rectangle 10"/>
            <p:cNvSpPr/>
            <p:nvPr/>
          </p:nvSpPr>
          <p:spPr bwMode="auto">
            <a:xfrm>
              <a:off x="5219709" y="45493"/>
              <a:ext cx="4464300" cy="6135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20" name="Picture 4" descr="MCj02390130000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833" y="32465"/>
              <a:ext cx="740312" cy="39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472417" y="-1702"/>
              <a:ext cx="4319456" cy="66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000" i="1" dirty="0" smtClean="0"/>
                <a:t>Показан вариант со портативным компьютером</a:t>
              </a:r>
              <a:endParaRPr lang="en-US" sz="2000" i="1" dirty="0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591791" y="171500"/>
            <a:ext cx="9778439" cy="1014325"/>
          </a:xfrm>
          <a:prstGeom prst="rect">
            <a:avLst/>
          </a:prstGeom>
        </p:spPr>
        <p:txBody>
          <a:bodyPr vert="horz" lIns="104178" tIns="52089" rIns="104178" bIns="52089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黑体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  <a:cs typeface="黑体" charset="0"/>
              </a:defRPr>
            </a:lvl5pPr>
            <a:lvl6pPr marL="520888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6pPr>
            <a:lvl7pPr marL="1041776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7pPr>
            <a:lvl8pPr marL="1562664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8pPr>
            <a:lvl9pPr marL="2083552" algn="l" rtl="0" eaLnBrk="1" fontAlgn="base" hangingPunct="1">
              <a:spcBef>
                <a:spcPct val="0"/>
              </a:spcBef>
              <a:spcAft>
                <a:spcPct val="0"/>
              </a:spcAft>
              <a:defRPr sz="4700" b="1">
                <a:solidFill>
                  <a:schemeClr val="tx2"/>
                </a:solidFill>
                <a:latin typeface="Lucida Sans Unicode" pitchFamily="34" charset="0"/>
                <a:ea typeface="黑体" pitchFamily="2" charset="-122"/>
              </a:defRPr>
            </a:lvl9pPr>
            <a:extLst/>
          </a:lstStyle>
          <a:p>
            <a:r>
              <a:rPr lang="ru-RU" sz="3300" dirty="0" smtClean="0">
                <a:ea typeface="+mn-ea"/>
                <a:cs typeface="Arial" charset="0"/>
              </a:rPr>
              <a:t>Установка считывателя штрих-кодов</a:t>
            </a:r>
            <a:r>
              <a:rPr lang="en-US" sz="3300" dirty="0" smtClean="0">
                <a:ea typeface="+mn-ea"/>
                <a:cs typeface="Arial" charset="0"/>
              </a:rPr>
              <a:t>, </a:t>
            </a:r>
            <a:r>
              <a:rPr lang="ru-RU" sz="3300" dirty="0" smtClean="0">
                <a:ea typeface="+mn-ea"/>
                <a:cs typeface="Arial" charset="0"/>
              </a:rPr>
              <a:t>мыши, ИБП</a:t>
            </a:r>
            <a:r>
              <a:rPr lang="en-US" sz="3300" dirty="0" smtClean="0">
                <a:ea typeface="+mn-ea"/>
                <a:cs typeface="Arial" charset="0"/>
              </a:rPr>
              <a:t>: </a:t>
            </a:r>
            <a:r>
              <a:rPr lang="ru-RU" sz="3300" dirty="0" smtClean="0">
                <a:ea typeface="+mn-ea"/>
                <a:cs typeface="Arial" charset="0"/>
              </a:rPr>
              <a:t>подключение</a:t>
            </a:r>
            <a:endParaRPr lang="en-US" sz="33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6466071" cy="4439703"/>
          </a:xfrm>
        </p:spPr>
        <p:txBody>
          <a:bodyPr>
            <a:noAutofit/>
          </a:bodyPr>
          <a:lstStyle/>
          <a:p>
            <a:pPr marL="390638" indent="-390638">
              <a:buFont typeface="+mj-lt"/>
              <a:buAutoNum type="arabicPeriod"/>
            </a:pPr>
            <a:r>
              <a:rPr lang="ru-RU" sz="2000" b="1" dirty="0" smtClean="0"/>
              <a:t>Включите прибор </a:t>
            </a:r>
            <a:r>
              <a:rPr lang="en-US" sz="2000" b="1" dirty="0" err="1" smtClean="0"/>
              <a:t>GeneXpert</a:t>
            </a:r>
            <a:r>
              <a:rPr lang="en-US" sz="2000" b="1" dirty="0"/>
              <a:t>: </a:t>
            </a:r>
            <a:r>
              <a:rPr lang="ru-RU" sz="2000" b="1" dirty="0" smtClean="0"/>
              <a:t>на передней панели загорится небольшая синяя лампочка</a:t>
            </a:r>
            <a:endParaRPr lang="en-US" sz="2000" b="1" dirty="0"/>
          </a:p>
          <a:p>
            <a:pPr marL="390638" indent="-390638">
              <a:buFont typeface="+mj-lt"/>
              <a:buAutoNum type="arabicPeriod"/>
            </a:pPr>
            <a:r>
              <a:rPr lang="ru-RU" sz="2000" b="1" dirty="0" smtClean="0"/>
              <a:t>Включите компьютер</a:t>
            </a:r>
            <a:endParaRPr lang="en-US" sz="2000" b="1" dirty="0"/>
          </a:p>
          <a:p>
            <a:pPr marL="390638" indent="-390638">
              <a:buFont typeface="+mj-lt"/>
              <a:buAutoNum type="arabicPeriod"/>
            </a:pPr>
            <a:r>
              <a:rPr lang="ru-RU" sz="2000" b="1" dirty="0" smtClean="0"/>
              <a:t>Войдите в систему </a:t>
            </a:r>
            <a:r>
              <a:rPr lang="en-US" sz="2000" b="1" dirty="0" smtClean="0"/>
              <a:t>Windows </a:t>
            </a:r>
            <a:r>
              <a:rPr lang="en-US" sz="2000" b="1" dirty="0"/>
              <a:t>(XP </a:t>
            </a:r>
            <a:r>
              <a:rPr lang="ru-RU" sz="2000" b="1" dirty="0" smtClean="0"/>
              <a:t>или </a:t>
            </a:r>
            <a:r>
              <a:rPr lang="en-US" sz="2000" b="1" dirty="0" smtClean="0"/>
              <a:t>7</a:t>
            </a:r>
            <a:r>
              <a:rPr lang="en-US" sz="2000" b="1" dirty="0"/>
              <a:t>) </a:t>
            </a:r>
            <a:r>
              <a:rPr lang="ru-RU" sz="2000" b="1" dirty="0" smtClean="0"/>
              <a:t>как пользователь </a:t>
            </a:r>
            <a:r>
              <a:rPr lang="en-US" sz="2000" b="1" dirty="0" smtClean="0"/>
              <a:t>Cepheid </a:t>
            </a:r>
            <a:r>
              <a:rPr lang="ru-RU" sz="2000" b="1" dirty="0" smtClean="0"/>
              <a:t>для использования системы</a:t>
            </a:r>
            <a:r>
              <a:rPr lang="en-US" sz="2000" b="1" dirty="0" smtClean="0"/>
              <a:t>. </a:t>
            </a:r>
            <a:r>
              <a:rPr lang="ru-RU" sz="2000" b="1" dirty="0" smtClean="0"/>
              <a:t>Для входа в систему, воспользуйтесь следующим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703148" lvl="1" indent="-390638">
              <a:spcBef>
                <a:spcPts val="599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Имя </a:t>
            </a:r>
            <a:r>
              <a:rPr lang="ru-RU" sz="2000" b="1" dirty="0">
                <a:solidFill>
                  <a:srgbClr val="FF0000"/>
                </a:solidFill>
              </a:rPr>
              <a:t>пользователя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Windows XP): Cepheid</a:t>
            </a:r>
          </a:p>
          <a:p>
            <a:pPr marL="703148" lvl="1" indent="-390638">
              <a:spcBef>
                <a:spcPts val="599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Имя пользователя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Windows 7): Cepheid-Amin</a:t>
            </a:r>
          </a:p>
          <a:p>
            <a:pPr marL="703148" lvl="1" indent="-390638">
              <a:spcBef>
                <a:spcPts val="599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Пароль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>
                <a:solidFill>
                  <a:srgbClr val="FF0000"/>
                </a:solidFill>
              </a:rPr>
              <a:t>cphd</a:t>
            </a:r>
            <a:endParaRPr lang="en-US" sz="2000" b="1" dirty="0">
              <a:solidFill>
                <a:srgbClr val="FF0000"/>
              </a:solidFill>
            </a:endParaRPr>
          </a:p>
          <a:p>
            <a:pPr marL="703148" lvl="1" indent="-390638">
              <a:buNone/>
            </a:pPr>
            <a:endParaRPr lang="en-US" sz="1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4432" y="237295"/>
            <a:ext cx="9619774" cy="1014325"/>
          </a:xfrm>
        </p:spPr>
        <p:txBody>
          <a:bodyPr>
            <a:noAutofit/>
          </a:bodyPr>
          <a:lstStyle/>
          <a:p>
            <a:r>
              <a:rPr lang="ru-RU" sz="2800" kern="1200" dirty="0" smtClean="0">
                <a:cs typeface="Arial" charset="0"/>
              </a:rPr>
              <a:t>Запуск и конфигурация программного обеспечения</a:t>
            </a:r>
            <a:endParaRPr lang="en-US" sz="2800" kern="1200" dirty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12" y="2154977"/>
            <a:ext cx="3031330" cy="177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57" y="3580652"/>
            <a:ext cx="3133088" cy="112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59967" y="1860684"/>
            <a:ext cx="1389784" cy="276359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Windows XP</a:t>
            </a:r>
          </a:p>
        </p:txBody>
      </p:sp>
      <p:sp>
        <p:nvSpPr>
          <p:cNvPr id="9" name="Rectangle 8"/>
          <p:cNvSpPr/>
          <p:nvPr/>
        </p:nvSpPr>
        <p:spPr>
          <a:xfrm>
            <a:off x="9088735" y="3206988"/>
            <a:ext cx="973766" cy="276880"/>
          </a:xfrm>
          <a:prstGeom prst="rect">
            <a:avLst/>
          </a:prstGeom>
        </p:spPr>
        <p:txBody>
          <a:bodyPr wrap="none" lIns="91321" tIns="45661" rIns="91321" bIns="45661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Windows 7 </a:t>
            </a:r>
          </a:p>
        </p:txBody>
      </p:sp>
    </p:spTree>
    <p:extLst>
      <p:ext uri="{BB962C8B-B14F-4D97-AF65-F5344CB8AC3E}">
        <p14:creationId xmlns:p14="http://schemas.microsoft.com/office/powerpoint/2010/main" val="6966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1432</Words>
  <Application>Microsoft Office PowerPoint</Application>
  <PresentationFormat>Произвольный</PresentationFormat>
  <Paragraphs>157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business-template</vt:lpstr>
      <vt:lpstr>Презентация PowerPoint</vt:lpstr>
      <vt:lpstr>  </vt:lpstr>
      <vt:lpstr>Задачи обучения</vt:lpstr>
      <vt:lpstr>Содержимое упаковки прибора</vt:lpstr>
      <vt:lpstr>Установка GeneXpert: Выбор места</vt:lpstr>
      <vt:lpstr>Установка GeneXpert: Подключение</vt:lpstr>
      <vt:lpstr>Установка считывателя штрих-кодов, мыши, ИБП: подключение</vt:lpstr>
      <vt:lpstr>Презентация PowerPoint</vt:lpstr>
      <vt:lpstr>Запуск и конфигурация программного обеспечения</vt:lpstr>
      <vt:lpstr>Запуск и конфигурация программного обеспечения</vt:lpstr>
      <vt:lpstr>Запуск и конфигурация программного обеспечения</vt:lpstr>
      <vt:lpstr>Оптимальная установка: конфигурация программное обеспечение</vt:lpstr>
      <vt:lpstr>Оптимальная установка: конфигурация программного обеспечения</vt:lpstr>
      <vt:lpstr>Учетные записи и файл определения</vt:lpstr>
      <vt:lpstr>Создание учетной записи: ADMIN</vt:lpstr>
      <vt:lpstr>Создание учетной записи: ADMIN (продолжение)</vt:lpstr>
      <vt:lpstr>Создание учетной записи: USER</vt:lpstr>
      <vt:lpstr>Создание учетной записи: USER (продолжение)</vt:lpstr>
      <vt:lpstr>Как войти в систему</vt:lpstr>
      <vt:lpstr>Настройка квалификационного отчета</vt:lpstr>
      <vt:lpstr>Защита от компьютерных вирусов</vt:lpstr>
      <vt:lpstr>Выводы</vt:lpstr>
      <vt:lpstr>Оценка</vt:lpstr>
      <vt:lpstr>Презентация PowerPoint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user</cp:lastModifiedBy>
  <cp:revision>100</cp:revision>
  <dcterms:created xsi:type="dcterms:W3CDTF">2006-07-23T20:13:44Z</dcterms:created>
  <dcterms:modified xsi:type="dcterms:W3CDTF">2014-10-23T10:05:27Z</dcterms:modified>
</cp:coreProperties>
</file>